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5.xml" ContentType="application/vnd.openxmlformats-officedocument.presentationml.notesSlide+xml"/>
  <Override PartName="/ppt/charts/chart4.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Lst>
  <p:notesMasterIdLst>
    <p:notesMasterId r:id="rId51"/>
  </p:notesMasterIdLst>
  <p:handoutMasterIdLst>
    <p:handoutMasterId r:id="rId52"/>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5pPr>
    <a:lvl6pPr marL="2286000" algn="l" defTabSz="914400" rtl="0" eaLnBrk="1" latinLnBrk="0" hangingPunct="1">
      <a:defRPr sz="2400" kern="1200">
        <a:solidFill>
          <a:schemeClr val="bg1"/>
        </a:solidFill>
        <a:latin typeface="Times New Roman" panose="02020603050405020304" pitchFamily="18" charset="0"/>
        <a:ea typeface="+mn-ea"/>
        <a:cs typeface="+mn-cs"/>
      </a:defRPr>
    </a:lvl6pPr>
    <a:lvl7pPr marL="2743200" algn="l" defTabSz="914400" rtl="0" eaLnBrk="1" latinLnBrk="0" hangingPunct="1">
      <a:defRPr sz="2400" kern="1200">
        <a:solidFill>
          <a:schemeClr val="bg1"/>
        </a:solidFill>
        <a:latin typeface="Times New Roman" panose="02020603050405020304" pitchFamily="18" charset="0"/>
        <a:ea typeface="+mn-ea"/>
        <a:cs typeface="+mn-cs"/>
      </a:defRPr>
    </a:lvl7pPr>
    <a:lvl8pPr marL="3200400" algn="l" defTabSz="914400" rtl="0" eaLnBrk="1" latinLnBrk="0" hangingPunct="1">
      <a:defRPr sz="2400" kern="1200">
        <a:solidFill>
          <a:schemeClr val="bg1"/>
        </a:solidFill>
        <a:latin typeface="Times New Roman" panose="02020603050405020304" pitchFamily="18" charset="0"/>
        <a:ea typeface="+mn-ea"/>
        <a:cs typeface="+mn-cs"/>
      </a:defRPr>
    </a:lvl8pPr>
    <a:lvl9pPr marL="3657600" algn="l" defTabSz="914400" rtl="0" eaLnBrk="1" latinLnBrk="0" hangingPunct="1">
      <a:defRPr sz="2400" kern="1200">
        <a:solidFill>
          <a:schemeClr val="bg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506" autoAdjust="0"/>
    <p:restoredTop sz="90929"/>
  </p:normalViewPr>
  <p:slideViewPr>
    <p:cSldViewPr>
      <p:cViewPr varScale="1">
        <p:scale>
          <a:sx n="51" d="100"/>
          <a:sy n="51" d="100"/>
        </p:scale>
        <p:origin x="1670" y="43"/>
      </p:cViewPr>
      <p:guideLst>
        <p:guide orient="horz" pos="2160"/>
        <p:guide pos="2880"/>
      </p:guideLst>
    </p:cSldViewPr>
  </p:slideViewPr>
  <p:outlineViewPr>
    <p:cViewPr>
      <p:scale>
        <a:sx n="25" d="100"/>
        <a:sy n="25" d="1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6503884572697"/>
          <c:y val="7.01468189233279E-2"/>
          <c:w val="0.84350721420643726"/>
          <c:h val="0.75530179445350731"/>
        </c:manualLayout>
      </c:layout>
      <c:scatterChart>
        <c:scatterStyle val="smoothMarker"/>
        <c:varyColors val="0"/>
        <c:ser>
          <c:idx val="0"/>
          <c:order val="0"/>
          <c:spPr>
            <a:ln w="9448">
              <a:solidFill>
                <a:srgbClr val="0000FF"/>
              </a:solidFill>
              <a:prstDash val="solid"/>
            </a:ln>
          </c:spPr>
          <c:marker>
            <c:symbol val="none"/>
          </c:marker>
          <c:xVal>
            <c:numRef>
              <c:f>Sheet1!$I$1:$I$867</c:f>
              <c:numCache>
                <c:formatCode>General</c:formatCode>
                <c:ptCount val="867"/>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numCache>
            </c:numRef>
          </c:xVal>
          <c:yVal>
            <c:numRef>
              <c:f>Sheet1!$J$1:$J$867</c:f>
              <c:numCache>
                <c:formatCode>General</c:formatCode>
                <c:ptCount val="867"/>
                <c:pt idx="0">
                  <c:v>-0.99999999578361387</c:v>
                </c:pt>
                <c:pt idx="1">
                  <c:v>-0.9848236241592857</c:v>
                </c:pt>
                <c:pt idx="2">
                  <c:v>-0.93972374546724979</c:v>
                </c:pt>
                <c:pt idx="3">
                  <c:v>-0.86607070309254564</c:v>
                </c:pt>
                <c:pt idx="4">
                  <c:v>-0.7661024178973308</c:v>
                </c:pt>
                <c:pt idx="5">
                  <c:v>-0.64285638981073412</c:v>
                </c:pt>
                <c:pt idx="6">
                  <c:v>-0.50007740450000693</c:v>
                </c:pt>
                <c:pt idx="7">
                  <c:v>-0.34210374942216265</c:v>
                </c:pt>
                <c:pt idx="8">
                  <c:v>-0.17373539653995926</c:v>
                </c:pt>
                <c:pt idx="9">
                  <c:v>-8.8156922364551694E-5</c:v>
                </c:pt>
                <c:pt idx="10">
                  <c:v>0.17356176131120232</c:v>
                </c:pt>
                <c:pt idx="11">
                  <c:v>0.341938068652545</c:v>
                </c:pt>
                <c:pt idx="12">
                  <c:v>0.49992471233936603</c:v>
                </c:pt>
                <c:pt idx="13">
                  <c:v>0.64272132575475382</c:v>
                </c:pt>
                <c:pt idx="14">
                  <c:v>0.76598908581814451</c:v>
                </c:pt>
                <c:pt idx="15">
                  <c:v>0.86598254654409113</c:v>
                </c:pt>
                <c:pt idx="16">
                  <c:v>0.93966344305414518</c:v>
                </c:pt>
                <c:pt idx="17">
                  <c:v>0.98479300814838144</c:v>
                </c:pt>
                <c:pt idx="18">
                  <c:v>0.9999999964312507</c:v>
                </c:pt>
                <c:pt idx="19">
                  <c:v>0.98482234910339017</c:v>
                </c:pt>
                <c:pt idx="20">
                  <c:v>0.93972123344993319</c:v>
                </c:pt>
                <c:pt idx="21">
                  <c:v>0.86606703044053424</c:v>
                </c:pt>
                <c:pt idx="22">
                  <c:v>0.76609769620282531</c:v>
                </c:pt>
                <c:pt idx="23">
                  <c:v>0.64285076254069828</c:v>
                </c:pt>
                <c:pt idx="24">
                  <c:v>0.50007104263699087</c:v>
                </c:pt>
                <c:pt idx="25">
                  <c:v>0.34209684626904996</c:v>
                </c:pt>
                <c:pt idx="26">
                  <c:v>0.1737281618465488</c:v>
                </c:pt>
                <c:pt idx="27">
                  <c:v>8.0810512180079294E-5</c:v>
                </c:pt>
                <c:pt idx="28">
                  <c:v>-0.17356899622015651</c:v>
                </c:pt>
                <c:pt idx="29">
                  <c:v>-0.34194497223020293</c:v>
                </c:pt>
                <c:pt idx="30">
                  <c:v>-0.49993107482304161</c:v>
                </c:pt>
                <c:pt idx="31">
                  <c:v>-0.64272695382269152</c:v>
                </c:pt>
                <c:pt idx="32">
                  <c:v>-0.76599380846354581</c:v>
                </c:pt>
                <c:pt idx="33">
                  <c:v>-0.86598622027110128</c:v>
                </c:pt>
                <c:pt idx="34">
                  <c:v>-0.93966595623790716</c:v>
                </c:pt>
                <c:pt idx="35">
                  <c:v>-0.98479428442672345</c:v>
                </c:pt>
                <c:pt idx="36">
                  <c:v>-0.99999999702491793</c:v>
                </c:pt>
                <c:pt idx="37">
                  <c:v>-0.98482107399434538</c:v>
                </c:pt>
                <c:pt idx="38">
                  <c:v>-0.93971872138189771</c:v>
                </c:pt>
                <c:pt idx="39">
                  <c:v>-0.86606335774178511</c:v>
                </c:pt>
                <c:pt idx="40">
                  <c:v>-0.766092974466969</c:v>
                </c:pt>
                <c:pt idx="41">
                  <c:v>-0.64284513523596787</c:v>
                </c:pt>
                <c:pt idx="42">
                  <c:v>-0.50006468074697996</c:v>
                </c:pt>
                <c:pt idx="43">
                  <c:v>-0.34208994309747442</c:v>
                </c:pt>
                <c:pt idx="44">
                  <c:v>-0.17372092714376924</c:v>
                </c:pt>
                <c:pt idx="45">
                  <c:v>-7.3464102001903709E-5</c:v>
                </c:pt>
                <c:pt idx="46">
                  <c:v>0.17357623111974321</c:v>
                </c:pt>
                <c:pt idx="47">
                  <c:v>0.34195187578941288</c:v>
                </c:pt>
                <c:pt idx="48">
                  <c:v>0.49993743727973294</c:v>
                </c:pt>
                <c:pt idx="49">
                  <c:v>0.64273258185593329</c:v>
                </c:pt>
                <c:pt idx="50">
                  <c:v>0.76599853106760896</c:v>
                </c:pt>
                <c:pt idx="51">
                  <c:v>0.86598989395137793</c:v>
                </c:pt>
                <c:pt idx="52">
                  <c:v>0.93966846937095694</c:v>
                </c:pt>
                <c:pt idx="53">
                  <c:v>0.98479556065191587</c:v>
                </c:pt>
                <c:pt idx="54">
                  <c:v>0.99999999756461533</c:v>
                </c:pt>
                <c:pt idx="55">
                  <c:v>0.98481979883214998</c:v>
                </c:pt>
                <c:pt idx="56">
                  <c:v>0.93971620926314825</c:v>
                </c:pt>
                <c:pt idx="57">
                  <c:v>0.86605968499629293</c:v>
                </c:pt>
                <c:pt idx="58">
                  <c:v>0.76608825268976921</c:v>
                </c:pt>
                <c:pt idx="59">
                  <c:v>0.64283950789653788</c:v>
                </c:pt>
                <c:pt idx="60">
                  <c:v>0.50005831882998686</c:v>
                </c:pt>
                <c:pt idx="61">
                  <c:v>0.34208303990744637</c:v>
                </c:pt>
                <c:pt idx="62">
                  <c:v>0.17371369243161053</c:v>
                </c:pt>
                <c:pt idx="63">
                  <c:v>6.6117691812657851E-5</c:v>
                </c:pt>
                <c:pt idx="64">
                  <c:v>-0.17358346600996902</c:v>
                </c:pt>
                <c:pt idx="65">
                  <c:v>-0.34195877933016439</c:v>
                </c:pt>
                <c:pt idx="66">
                  <c:v>-0.49994379970943975</c:v>
                </c:pt>
                <c:pt idx="67">
                  <c:v>-0.64273820985449515</c:v>
                </c:pt>
                <c:pt idx="68">
                  <c:v>-0.76600325363033128</c:v>
                </c:pt>
                <c:pt idx="69">
                  <c:v>-0.86599356758491552</c:v>
                </c:pt>
                <c:pt idx="70">
                  <c:v>-0.93967098245329417</c:v>
                </c:pt>
                <c:pt idx="71">
                  <c:v>-0.98479683682395835</c:v>
                </c:pt>
                <c:pt idx="72">
                  <c:v>-0.99999999805034301</c:v>
                </c:pt>
                <c:pt idx="73">
                  <c:v>-0.98481852361680289</c:v>
                </c:pt>
                <c:pt idx="74">
                  <c:v>-0.93971369709368135</c:v>
                </c:pt>
                <c:pt idx="75">
                  <c:v>-0.86605601220405981</c:v>
                </c:pt>
                <c:pt idx="76">
                  <c:v>-0.76608353087122383</c:v>
                </c:pt>
                <c:pt idx="77">
                  <c:v>-0.64283388052241941</c:v>
                </c:pt>
                <c:pt idx="78">
                  <c:v>-0.50005195688600257</c:v>
                </c:pt>
                <c:pt idx="79">
                  <c:v>-0.34207613669894621</c:v>
                </c:pt>
                <c:pt idx="80">
                  <c:v>-0.17370645771007653</c:v>
                </c:pt>
                <c:pt idx="81">
                  <c:v>-5.8771281616290939E-5</c:v>
                </c:pt>
                <c:pt idx="82">
                  <c:v>0.1735907008908196</c:v>
                </c:pt>
                <c:pt idx="83">
                  <c:v>0.34196568285245715</c:v>
                </c:pt>
                <c:pt idx="84">
                  <c:v>0.49995016211216775</c:v>
                </c:pt>
                <c:pt idx="85">
                  <c:v>0.64274383781836586</c:v>
                </c:pt>
                <c:pt idx="86">
                  <c:v>0.76600797615171268</c:v>
                </c:pt>
                <c:pt idx="87">
                  <c:v>0.86599724117171384</c:v>
                </c:pt>
                <c:pt idx="88">
                  <c:v>0.9396734954849153</c:v>
                </c:pt>
                <c:pt idx="89">
                  <c:v>0.98479811294285236</c:v>
                </c:pt>
                <c:pt idx="90">
                  <c:v>0.99999999848210097</c:v>
                </c:pt>
                <c:pt idx="91">
                  <c:v>0.98481724834830597</c:v>
                </c:pt>
                <c:pt idx="92">
                  <c:v>0.93971118487349836</c:v>
                </c:pt>
                <c:pt idx="93">
                  <c:v>0.86605233936508752</c:v>
                </c:pt>
                <c:pt idx="94">
                  <c:v>0.7660788090113354</c:v>
                </c:pt>
                <c:pt idx="95">
                  <c:v>0.6428282531136047</c:v>
                </c:pt>
                <c:pt idx="96">
                  <c:v>0.50004559491502765</c:v>
                </c:pt>
                <c:pt idx="97">
                  <c:v>0.34206923347199092</c:v>
                </c:pt>
                <c:pt idx="98">
                  <c:v>0.17369922297916762</c:v>
                </c:pt>
                <c:pt idx="99">
                  <c:v>5.1424871423857574E-5</c:v>
                </c:pt>
                <c:pt idx="100">
                  <c:v>-0.17359793576230503</c:v>
                </c:pt>
                <c:pt idx="101">
                  <c:v>-0.34197258635629751</c:v>
                </c:pt>
                <c:pt idx="102">
                  <c:v>-0.49995652448791356</c:v>
                </c:pt>
                <c:pt idx="103">
                  <c:v>-0.64274946574754521</c:v>
                </c:pt>
                <c:pt idx="104">
                  <c:v>-0.7660126986317527</c:v>
                </c:pt>
                <c:pt idx="105">
                  <c:v>-0.8660009147117782</c:v>
                </c:pt>
                <c:pt idx="106">
                  <c:v>-0.93967600846582355</c:v>
                </c:pt>
                <c:pt idx="107">
                  <c:v>-0.98479938900859709</c:v>
                </c:pt>
                <c:pt idx="108">
                  <c:v>-0.99999999885988922</c:v>
                </c:pt>
                <c:pt idx="109">
                  <c:v>-0.9848159730266588</c:v>
                </c:pt>
                <c:pt idx="110">
                  <c:v>-0.9397086726026006</c:v>
                </c:pt>
                <c:pt idx="111">
                  <c:v>-0.86604866647937118</c:v>
                </c:pt>
                <c:pt idx="112">
                  <c:v>-0.76607408711009961</c:v>
                </c:pt>
                <c:pt idx="113">
                  <c:v>-0.64282262567009663</c:v>
                </c:pt>
                <c:pt idx="114">
                  <c:v>-0.50003923291707142</c:v>
                </c:pt>
                <c:pt idx="115">
                  <c:v>-0.34206233022656762</c:v>
                </c:pt>
                <c:pt idx="116">
                  <c:v>-0.17369198823888773</c:v>
                </c:pt>
                <c:pt idx="117">
                  <c:v>-4.4078461225096107E-5</c:v>
                </c:pt>
                <c:pt idx="118">
                  <c:v>0.17360517062442143</c:v>
                </c:pt>
                <c:pt idx="119">
                  <c:v>0.34197948984168164</c:v>
                </c:pt>
                <c:pt idx="120">
                  <c:v>0.49996288683667689</c:v>
                </c:pt>
                <c:pt idx="121">
                  <c:v>0.64275509364203809</c:v>
                </c:pt>
                <c:pt idx="122">
                  <c:v>0.76601742107045134</c:v>
                </c:pt>
                <c:pt idx="123">
                  <c:v>0.86600458820510284</c:v>
                </c:pt>
                <c:pt idx="124">
                  <c:v>0.93967852139601782</c:v>
                </c:pt>
                <c:pt idx="125">
                  <c:v>0.98480066502119235</c:v>
                </c:pt>
                <c:pt idx="126">
                  <c:v>0.99999999918370763</c:v>
                </c:pt>
                <c:pt idx="127">
                  <c:v>0.98481469765186191</c:v>
                </c:pt>
                <c:pt idx="128">
                  <c:v>0.93970616028098464</c:v>
                </c:pt>
                <c:pt idx="129">
                  <c:v>0.86604499354691789</c:v>
                </c:pt>
                <c:pt idx="130">
                  <c:v>0.766069365167519</c:v>
                </c:pt>
                <c:pt idx="131">
                  <c:v>0.64281699819189564</c:v>
                </c:pt>
                <c:pt idx="132">
                  <c:v>0.50003287089212523</c:v>
                </c:pt>
                <c:pt idx="133">
                  <c:v>0.34205542696268992</c:v>
                </c:pt>
                <c:pt idx="134">
                  <c:v>0.17368475348922674</c:v>
                </c:pt>
                <c:pt idx="135">
                  <c:v>3.6732051025732095E-5</c:v>
                </c:pt>
                <c:pt idx="136">
                  <c:v>-0.17361240547716841</c:v>
                </c:pt>
                <c:pt idx="137">
                  <c:v>-0.34198639330860758</c:v>
                </c:pt>
                <c:pt idx="138">
                  <c:v>-0.49996924915845731</c:v>
                </c:pt>
                <c:pt idx="139">
                  <c:v>-0.64276072150184316</c:v>
                </c:pt>
                <c:pt idx="140">
                  <c:v>-0.76602214346780595</c:v>
                </c:pt>
                <c:pt idx="141">
                  <c:v>-0.86600826165168854</c:v>
                </c:pt>
                <c:pt idx="142">
                  <c:v>-0.93968103427549787</c:v>
                </c:pt>
                <c:pt idx="143">
                  <c:v>-0.98480194098063789</c:v>
                </c:pt>
                <c:pt idx="144">
                  <c:v>-0.99999999945355633</c:v>
                </c:pt>
                <c:pt idx="145">
                  <c:v>-0.98481342222391388</c:v>
                </c:pt>
                <c:pt idx="146">
                  <c:v>-0.93970364790865468</c:v>
                </c:pt>
                <c:pt idx="147">
                  <c:v>-0.86604132056772176</c:v>
                </c:pt>
                <c:pt idx="148">
                  <c:v>-0.76606464318359491</c:v>
                </c:pt>
                <c:pt idx="149">
                  <c:v>-0.64281137067900196</c:v>
                </c:pt>
                <c:pt idx="150">
                  <c:v>-0.5000265088401924</c:v>
                </c:pt>
                <c:pt idx="151">
                  <c:v>-0.34204852368034827</c:v>
                </c:pt>
                <c:pt idx="152">
                  <c:v>-0.17367751873019724</c:v>
                </c:pt>
                <c:pt idx="153">
                  <c:v>-2.9385640820832952E-5</c:v>
                </c:pt>
                <c:pt idx="154">
                  <c:v>0.17361964032054381</c:v>
                </c:pt>
                <c:pt idx="155">
                  <c:v>0.3419932967570799</c:v>
                </c:pt>
                <c:pt idx="156">
                  <c:v>0.49997561145325298</c:v>
                </c:pt>
                <c:pt idx="157">
                  <c:v>0.64276634932695575</c:v>
                </c:pt>
                <c:pt idx="158">
                  <c:v>0.76602686582382185</c:v>
                </c:pt>
                <c:pt idx="159">
                  <c:v>0.86601193505153606</c:v>
                </c:pt>
                <c:pt idx="160">
                  <c:v>0.93968354710426294</c:v>
                </c:pt>
                <c:pt idx="161">
                  <c:v>0.98480321688693429</c:v>
                </c:pt>
                <c:pt idx="162">
                  <c:v>0.99999999966943531</c:v>
                </c:pt>
                <c:pt idx="163">
                  <c:v>0.98481214674281636</c:v>
                </c:pt>
                <c:pt idx="164">
                  <c:v>0.9397011354856093</c:v>
                </c:pt>
                <c:pt idx="165">
                  <c:v>0.86603764754178636</c:v>
                </c:pt>
                <c:pt idx="166">
                  <c:v>0.76605992115832544</c:v>
                </c:pt>
                <c:pt idx="167">
                  <c:v>0.64280574313141592</c:v>
                </c:pt>
                <c:pt idx="168">
                  <c:v>0.50002014676127327</c:v>
                </c:pt>
                <c:pt idx="169">
                  <c:v>0.34204162037954633</c:v>
                </c:pt>
                <c:pt idx="170">
                  <c:v>0.17367028396179268</c:v>
                </c:pt>
                <c:pt idx="171">
                  <c:v>2.2039230617900587E-5</c:v>
                </c:pt>
                <c:pt idx="172">
                  <c:v>-0.17362687515455075</c:v>
                </c:pt>
                <c:pt idx="173">
                  <c:v>-0.34200020018709165</c:v>
                </c:pt>
                <c:pt idx="174">
                  <c:v>-0.49998197372106817</c:v>
                </c:pt>
                <c:pt idx="175">
                  <c:v>-0.64277197711737988</c:v>
                </c:pt>
                <c:pt idx="176">
                  <c:v>-0.76603158813849326</c:v>
                </c:pt>
                <c:pt idx="177">
                  <c:v>-0.86601560840464598</c:v>
                </c:pt>
                <c:pt idx="178">
                  <c:v>-0.93968605988231424</c:v>
                </c:pt>
                <c:pt idx="179">
                  <c:v>-0.98480449274008097</c:v>
                </c:pt>
                <c:pt idx="180">
                  <c:v>-0.99999999983134458</c:v>
                </c:pt>
                <c:pt idx="181">
                  <c:v>-0.98481087120856869</c:v>
                </c:pt>
                <c:pt idx="182">
                  <c:v>-0.93969862301184748</c:v>
                </c:pt>
                <c:pt idx="183">
                  <c:v>-0.86603397446911168</c:v>
                </c:pt>
                <c:pt idx="184">
                  <c:v>-0.76605519909171238</c:v>
                </c:pt>
                <c:pt idx="185">
                  <c:v>-0.64280011554913852</c:v>
                </c:pt>
                <c:pt idx="186">
                  <c:v>-0.50001378465536883</c:v>
                </c:pt>
                <c:pt idx="187">
                  <c:v>-0.34203471706028454</c:v>
                </c:pt>
                <c:pt idx="188">
                  <c:v>-0.17366304918401695</c:v>
                </c:pt>
                <c:pt idx="189">
                  <c:v>-1.4692820412002412E-5</c:v>
                </c:pt>
                <c:pt idx="190">
                  <c:v>0.1736341099791871</c:v>
                </c:pt>
                <c:pt idx="191">
                  <c:v>0.34200710359864739</c:v>
                </c:pt>
                <c:pt idx="192">
                  <c:v>0.4999883359618964</c:v>
                </c:pt>
                <c:pt idx="193">
                  <c:v>0.64277760487311297</c:v>
                </c:pt>
                <c:pt idx="194">
                  <c:v>0.7660363104118233</c:v>
                </c:pt>
                <c:pt idx="195">
                  <c:v>0.86601928171101772</c:v>
                </c:pt>
                <c:pt idx="196">
                  <c:v>0.93968857260965077</c:v>
                </c:pt>
                <c:pt idx="197">
                  <c:v>0.98480576854007817</c:v>
                </c:pt>
                <c:pt idx="198">
                  <c:v>0.99999999993928401</c:v>
                </c:pt>
                <c:pt idx="199">
                  <c:v>0.98480959562117076</c:v>
                </c:pt>
                <c:pt idx="200">
                  <c:v>0.93969611048737101</c:v>
                </c:pt>
                <c:pt idx="201">
                  <c:v>0.86603030134969738</c:v>
                </c:pt>
                <c:pt idx="202">
                  <c:v>0.76605047698375506</c:v>
                </c:pt>
                <c:pt idx="203">
                  <c:v>0.64279448793216976</c:v>
                </c:pt>
                <c:pt idx="204">
                  <c:v>0.50000742252247854</c:v>
                </c:pt>
                <c:pt idx="205">
                  <c:v>0.34202781372256358</c:v>
                </c:pt>
                <c:pt idx="206">
                  <c:v>0.17365581439686689</c:v>
                </c:pt>
                <c:pt idx="207">
                  <c:v>7.3464102061994479E-6</c:v>
                </c:pt>
                <c:pt idx="208">
                  <c:v>-0.17364134479445159</c:v>
                </c:pt>
                <c:pt idx="209">
                  <c:v>-0.34201400699174461</c:v>
                </c:pt>
                <c:pt idx="210">
                  <c:v>-0.49999469817574232</c:v>
                </c:pt>
                <c:pt idx="211">
                  <c:v>-0.64278323259415637</c:v>
                </c:pt>
                <c:pt idx="212">
                  <c:v>-0.76604103264381029</c:v>
                </c:pt>
                <c:pt idx="213">
                  <c:v>-0.86602295497064974</c:v>
                </c:pt>
                <c:pt idx="214">
                  <c:v>-0.93969108528627232</c:v>
                </c:pt>
                <c:pt idx="215">
                  <c:v>-0.98480704428692556</c:v>
                </c:pt>
                <c:pt idx="216">
                  <c:v>-0.99999999999325373</c:v>
                </c:pt>
                <c:pt idx="217">
                  <c:v>-0.98480831998062301</c:v>
                </c:pt>
                <c:pt idx="218">
                  <c:v>-0.93969359791217921</c:v>
                </c:pt>
                <c:pt idx="219">
                  <c:v>-0.86602662818354326</c:v>
                </c:pt>
                <c:pt idx="220">
                  <c:v>-0.76604575483445425</c:v>
                </c:pt>
                <c:pt idx="221">
                  <c:v>-0.64278886028050852</c:v>
                </c:pt>
                <c:pt idx="222">
                  <c:v>-0.50000106036260283</c:v>
                </c:pt>
                <c:pt idx="223">
                  <c:v>-0.34202091036638377</c:v>
                </c:pt>
                <c:pt idx="224">
                  <c:v>-0.17364857960034524</c:v>
                </c:pt>
                <c:pt idx="225">
                  <c:v>0</c:v>
                </c:pt>
                <c:pt idx="226">
                  <c:v>0.17364857960034524</c:v>
                </c:pt>
                <c:pt idx="227">
                  <c:v>0.34202091036638377</c:v>
                </c:pt>
                <c:pt idx="228">
                  <c:v>0.50000106036260283</c:v>
                </c:pt>
                <c:pt idx="229">
                  <c:v>0.64278886028050852</c:v>
                </c:pt>
                <c:pt idx="230">
                  <c:v>0.76604575483445425</c:v>
                </c:pt>
                <c:pt idx="231">
                  <c:v>0.86602662818354326</c:v>
                </c:pt>
                <c:pt idx="232">
                  <c:v>0.93969359791217921</c:v>
                </c:pt>
                <c:pt idx="233">
                  <c:v>0.98480831998062301</c:v>
                </c:pt>
                <c:pt idx="234">
                  <c:v>0.99999999999325373</c:v>
                </c:pt>
                <c:pt idx="235">
                  <c:v>0.98480704428692556</c:v>
                </c:pt>
                <c:pt idx="236">
                  <c:v>0.93969108528627232</c:v>
                </c:pt>
                <c:pt idx="237">
                  <c:v>0.86602295497064974</c:v>
                </c:pt>
                <c:pt idx="238">
                  <c:v>0.76604103264381029</c:v>
                </c:pt>
                <c:pt idx="239">
                  <c:v>0.64278323259415637</c:v>
                </c:pt>
                <c:pt idx="240">
                  <c:v>0.49999469817574232</c:v>
                </c:pt>
                <c:pt idx="241">
                  <c:v>0.34201400699174461</c:v>
                </c:pt>
                <c:pt idx="242">
                  <c:v>0.17364134479445159</c:v>
                </c:pt>
                <c:pt idx="243">
                  <c:v>-7.3464102061994479E-6</c:v>
                </c:pt>
                <c:pt idx="244">
                  <c:v>-0.17365581439686689</c:v>
                </c:pt>
                <c:pt idx="245">
                  <c:v>-0.34202781372256358</c:v>
                </c:pt>
                <c:pt idx="246">
                  <c:v>-0.50000742252247854</c:v>
                </c:pt>
                <c:pt idx="247">
                  <c:v>-0.64279448793216976</c:v>
                </c:pt>
                <c:pt idx="248">
                  <c:v>-0.76605047698375506</c:v>
                </c:pt>
                <c:pt idx="249">
                  <c:v>-0.86603030134969738</c:v>
                </c:pt>
                <c:pt idx="250">
                  <c:v>-0.93969611048737101</c:v>
                </c:pt>
                <c:pt idx="251">
                  <c:v>-0.98480959562117076</c:v>
                </c:pt>
                <c:pt idx="252">
                  <c:v>-0.99999999993928401</c:v>
                </c:pt>
                <c:pt idx="253">
                  <c:v>-0.98480576854007817</c:v>
                </c:pt>
                <c:pt idx="254">
                  <c:v>-0.93968857260965077</c:v>
                </c:pt>
                <c:pt idx="255">
                  <c:v>-0.86601928171101772</c:v>
                </c:pt>
                <c:pt idx="256">
                  <c:v>-0.7660363104118233</c:v>
                </c:pt>
                <c:pt idx="257">
                  <c:v>-0.64277760487311297</c:v>
                </c:pt>
                <c:pt idx="258">
                  <c:v>-0.4999883359618964</c:v>
                </c:pt>
                <c:pt idx="259">
                  <c:v>-0.34200710359864739</c:v>
                </c:pt>
                <c:pt idx="260">
                  <c:v>-0.1736341099791871</c:v>
                </c:pt>
                <c:pt idx="261">
                  <c:v>1.4692820412002412E-5</c:v>
                </c:pt>
                <c:pt idx="262">
                  <c:v>0.17366304918401695</c:v>
                </c:pt>
                <c:pt idx="263">
                  <c:v>0.34203471706028454</c:v>
                </c:pt>
                <c:pt idx="264">
                  <c:v>0.50001378465536883</c:v>
                </c:pt>
                <c:pt idx="265">
                  <c:v>0.64280011554913852</c:v>
                </c:pt>
                <c:pt idx="266">
                  <c:v>0.76605519909171238</c:v>
                </c:pt>
                <c:pt idx="267">
                  <c:v>0.86603397446911168</c:v>
                </c:pt>
                <c:pt idx="268">
                  <c:v>0.93969862301184748</c:v>
                </c:pt>
                <c:pt idx="269">
                  <c:v>0.98481087120856869</c:v>
                </c:pt>
                <c:pt idx="270">
                  <c:v>0.99999999983134458</c:v>
                </c:pt>
                <c:pt idx="271">
                  <c:v>0.98480449274008097</c:v>
                </c:pt>
                <c:pt idx="272">
                  <c:v>0.93968605988231424</c:v>
                </c:pt>
                <c:pt idx="273">
                  <c:v>0.86601560840464598</c:v>
                </c:pt>
                <c:pt idx="274">
                  <c:v>0.76603158813849326</c:v>
                </c:pt>
                <c:pt idx="275">
                  <c:v>0.64277197711737988</c:v>
                </c:pt>
                <c:pt idx="276">
                  <c:v>0.49998197372106817</c:v>
                </c:pt>
                <c:pt idx="277">
                  <c:v>0.34200020018709165</c:v>
                </c:pt>
                <c:pt idx="278">
                  <c:v>0.17362687515455075</c:v>
                </c:pt>
                <c:pt idx="279">
                  <c:v>-2.2039230617900587E-5</c:v>
                </c:pt>
                <c:pt idx="280">
                  <c:v>-0.17367028396179268</c:v>
                </c:pt>
                <c:pt idx="281">
                  <c:v>-0.34204162037954633</c:v>
                </c:pt>
                <c:pt idx="282">
                  <c:v>-0.50002014676127327</c:v>
                </c:pt>
                <c:pt idx="283">
                  <c:v>-0.64280574313141592</c:v>
                </c:pt>
                <c:pt idx="284">
                  <c:v>-0.76605992115832544</c:v>
                </c:pt>
                <c:pt idx="285">
                  <c:v>-0.86603764754178636</c:v>
                </c:pt>
                <c:pt idx="286">
                  <c:v>-0.9397011354856093</c:v>
                </c:pt>
                <c:pt idx="287">
                  <c:v>-0.98481214674281636</c:v>
                </c:pt>
                <c:pt idx="288">
                  <c:v>-0.99999999966943531</c:v>
                </c:pt>
                <c:pt idx="289">
                  <c:v>-0.98480321688693429</c:v>
                </c:pt>
                <c:pt idx="290">
                  <c:v>-0.93968354710426294</c:v>
                </c:pt>
                <c:pt idx="291">
                  <c:v>-0.86601193505153606</c:v>
                </c:pt>
                <c:pt idx="292">
                  <c:v>-0.76602686582382185</c:v>
                </c:pt>
                <c:pt idx="293">
                  <c:v>-0.64276634932695575</c:v>
                </c:pt>
                <c:pt idx="294">
                  <c:v>-0.49997561145325298</c:v>
                </c:pt>
                <c:pt idx="295">
                  <c:v>-0.3419932967570799</c:v>
                </c:pt>
                <c:pt idx="296">
                  <c:v>-0.17361964032054381</c:v>
                </c:pt>
                <c:pt idx="297">
                  <c:v>2.9385640820832952E-5</c:v>
                </c:pt>
                <c:pt idx="298">
                  <c:v>0.17367751873019724</c:v>
                </c:pt>
                <c:pt idx="299">
                  <c:v>0.34204852368034827</c:v>
                </c:pt>
                <c:pt idx="300">
                  <c:v>0.5000265088401924</c:v>
                </c:pt>
                <c:pt idx="301">
                  <c:v>0.64281137067900196</c:v>
                </c:pt>
                <c:pt idx="302">
                  <c:v>0.76606464318359491</c:v>
                </c:pt>
                <c:pt idx="303">
                  <c:v>0.86604132056772176</c:v>
                </c:pt>
                <c:pt idx="304">
                  <c:v>0.93970364790865468</c:v>
                </c:pt>
                <c:pt idx="305">
                  <c:v>0.98481342222391388</c:v>
                </c:pt>
                <c:pt idx="306">
                  <c:v>0.99999999945355633</c:v>
                </c:pt>
                <c:pt idx="307">
                  <c:v>0.98480194098063789</c:v>
                </c:pt>
                <c:pt idx="308">
                  <c:v>0.93968103427549787</c:v>
                </c:pt>
                <c:pt idx="309">
                  <c:v>0.86600826165168854</c:v>
                </c:pt>
                <c:pt idx="310">
                  <c:v>0.76602214346780595</c:v>
                </c:pt>
                <c:pt idx="311">
                  <c:v>0.64276072150184316</c:v>
                </c:pt>
                <c:pt idx="312">
                  <c:v>0.49996924915845731</c:v>
                </c:pt>
                <c:pt idx="313">
                  <c:v>0.34198639330860758</c:v>
                </c:pt>
                <c:pt idx="314">
                  <c:v>0.17361240547716841</c:v>
                </c:pt>
                <c:pt idx="315">
                  <c:v>-3.6732051025732095E-5</c:v>
                </c:pt>
                <c:pt idx="316">
                  <c:v>-0.17368475348922674</c:v>
                </c:pt>
                <c:pt idx="317">
                  <c:v>-0.34205542696268992</c:v>
                </c:pt>
                <c:pt idx="318">
                  <c:v>-0.50003287089212523</c:v>
                </c:pt>
                <c:pt idx="319">
                  <c:v>-0.64281699819189564</c:v>
                </c:pt>
                <c:pt idx="320">
                  <c:v>-0.766069365167519</c:v>
                </c:pt>
                <c:pt idx="321">
                  <c:v>-0.86604499354691789</c:v>
                </c:pt>
                <c:pt idx="322">
                  <c:v>-0.93970616028098464</c:v>
                </c:pt>
                <c:pt idx="323">
                  <c:v>-0.98481469765186191</c:v>
                </c:pt>
                <c:pt idx="324">
                  <c:v>-0.99999999918370763</c:v>
                </c:pt>
                <c:pt idx="325">
                  <c:v>-0.98480066502119235</c:v>
                </c:pt>
                <c:pt idx="326">
                  <c:v>-0.93967852139601782</c:v>
                </c:pt>
                <c:pt idx="327">
                  <c:v>-0.86600458820510284</c:v>
                </c:pt>
                <c:pt idx="328">
                  <c:v>-0.76601742107045134</c:v>
                </c:pt>
                <c:pt idx="329">
                  <c:v>-0.64275509364203809</c:v>
                </c:pt>
                <c:pt idx="330">
                  <c:v>-0.49996288683667689</c:v>
                </c:pt>
                <c:pt idx="331">
                  <c:v>-0.34197948984168164</c:v>
                </c:pt>
                <c:pt idx="332">
                  <c:v>-0.17360517062442143</c:v>
                </c:pt>
                <c:pt idx="333">
                  <c:v>4.4078461225096107E-5</c:v>
                </c:pt>
                <c:pt idx="334">
                  <c:v>0.17369198823888773</c:v>
                </c:pt>
                <c:pt idx="335">
                  <c:v>0.34206233022656762</c:v>
                </c:pt>
                <c:pt idx="336">
                  <c:v>0.50003923291707142</c:v>
                </c:pt>
                <c:pt idx="337">
                  <c:v>0.64282262567009663</c:v>
                </c:pt>
                <c:pt idx="338">
                  <c:v>0.76607408711009961</c:v>
                </c:pt>
                <c:pt idx="339">
                  <c:v>0.86604866647937118</c:v>
                </c:pt>
                <c:pt idx="340">
                  <c:v>0.9397086726026006</c:v>
                </c:pt>
                <c:pt idx="341">
                  <c:v>0.9848159730266588</c:v>
                </c:pt>
                <c:pt idx="342">
                  <c:v>0.99999999885988922</c:v>
                </c:pt>
                <c:pt idx="343">
                  <c:v>0.98479938900859709</c:v>
                </c:pt>
                <c:pt idx="344">
                  <c:v>0.93967600846582355</c:v>
                </c:pt>
                <c:pt idx="345">
                  <c:v>0.8660009147117782</c:v>
                </c:pt>
                <c:pt idx="346">
                  <c:v>0.7660126986317527</c:v>
                </c:pt>
                <c:pt idx="347">
                  <c:v>0.64274946574754521</c:v>
                </c:pt>
                <c:pt idx="348">
                  <c:v>0.49995652448791356</c:v>
                </c:pt>
                <c:pt idx="349">
                  <c:v>0.34197258635629751</c:v>
                </c:pt>
                <c:pt idx="350">
                  <c:v>0.17359793576230503</c:v>
                </c:pt>
                <c:pt idx="351">
                  <c:v>-5.1424871423857574E-5</c:v>
                </c:pt>
                <c:pt idx="352">
                  <c:v>-0.17369922297916762</c:v>
                </c:pt>
                <c:pt idx="353">
                  <c:v>-0.34206923347199092</c:v>
                </c:pt>
                <c:pt idx="354">
                  <c:v>-0.50004559491502765</c:v>
                </c:pt>
                <c:pt idx="355">
                  <c:v>-0.6428282531136047</c:v>
                </c:pt>
                <c:pt idx="356">
                  <c:v>-0.7660788090113354</c:v>
                </c:pt>
                <c:pt idx="357">
                  <c:v>-0.86605233936508752</c:v>
                </c:pt>
                <c:pt idx="358">
                  <c:v>-0.93971118487349836</c:v>
                </c:pt>
                <c:pt idx="359">
                  <c:v>-0.98481724834830597</c:v>
                </c:pt>
                <c:pt idx="360">
                  <c:v>-0.99999999848210097</c:v>
                </c:pt>
                <c:pt idx="361">
                  <c:v>-0.98479811294285236</c:v>
                </c:pt>
                <c:pt idx="362">
                  <c:v>-0.9396734954849153</c:v>
                </c:pt>
                <c:pt idx="363">
                  <c:v>-0.86599724117171384</c:v>
                </c:pt>
                <c:pt idx="364">
                  <c:v>-0.76600797615171268</c:v>
                </c:pt>
                <c:pt idx="365">
                  <c:v>-0.64274383781836586</c:v>
                </c:pt>
                <c:pt idx="366">
                  <c:v>-0.49995016211216775</c:v>
                </c:pt>
                <c:pt idx="367">
                  <c:v>-0.34196568285245715</c:v>
                </c:pt>
                <c:pt idx="368">
                  <c:v>-0.1735907008908196</c:v>
                </c:pt>
                <c:pt idx="369">
                  <c:v>5.8771281616290939E-5</c:v>
                </c:pt>
                <c:pt idx="370">
                  <c:v>0.17370645771007653</c:v>
                </c:pt>
                <c:pt idx="371">
                  <c:v>0.34207613669894621</c:v>
                </c:pt>
                <c:pt idx="372">
                  <c:v>0.50005195688600257</c:v>
                </c:pt>
                <c:pt idx="373">
                  <c:v>0.64283388052241941</c:v>
                </c:pt>
                <c:pt idx="374">
                  <c:v>0.76608353087122383</c:v>
                </c:pt>
                <c:pt idx="375">
                  <c:v>0.86605601220405981</c:v>
                </c:pt>
                <c:pt idx="376">
                  <c:v>0.93971369709368135</c:v>
                </c:pt>
                <c:pt idx="377">
                  <c:v>0.98481852361680289</c:v>
                </c:pt>
                <c:pt idx="378">
                  <c:v>0.99999999805034301</c:v>
                </c:pt>
                <c:pt idx="379">
                  <c:v>0.98479683682395835</c:v>
                </c:pt>
                <c:pt idx="380">
                  <c:v>0.93967098245329417</c:v>
                </c:pt>
                <c:pt idx="381">
                  <c:v>0.86599356758491552</c:v>
                </c:pt>
                <c:pt idx="382">
                  <c:v>0.76600325363033128</c:v>
                </c:pt>
                <c:pt idx="383">
                  <c:v>0.64273820985449515</c:v>
                </c:pt>
                <c:pt idx="384">
                  <c:v>0.49994379970943975</c:v>
                </c:pt>
                <c:pt idx="385">
                  <c:v>0.34195877933016439</c:v>
                </c:pt>
                <c:pt idx="386">
                  <c:v>0.17358346600996902</c:v>
                </c:pt>
                <c:pt idx="387">
                  <c:v>-6.6117691812657851E-5</c:v>
                </c:pt>
                <c:pt idx="388">
                  <c:v>-0.17371369243161053</c:v>
                </c:pt>
                <c:pt idx="389">
                  <c:v>-0.34208303990744637</c:v>
                </c:pt>
                <c:pt idx="390">
                  <c:v>-0.50005831882998686</c:v>
                </c:pt>
                <c:pt idx="391">
                  <c:v>-0.64283950789653788</c:v>
                </c:pt>
                <c:pt idx="392">
                  <c:v>-0.76608825268976921</c:v>
                </c:pt>
                <c:pt idx="393">
                  <c:v>-0.86605968499629293</c:v>
                </c:pt>
                <c:pt idx="394">
                  <c:v>-0.93971620926314825</c:v>
                </c:pt>
                <c:pt idx="395">
                  <c:v>-0.98481979883214998</c:v>
                </c:pt>
                <c:pt idx="396">
                  <c:v>-0.99999999756461533</c:v>
                </c:pt>
                <c:pt idx="397">
                  <c:v>-0.98479556065191587</c:v>
                </c:pt>
                <c:pt idx="398">
                  <c:v>-0.93966846937095694</c:v>
                </c:pt>
                <c:pt idx="399">
                  <c:v>-0.86598989395137793</c:v>
                </c:pt>
                <c:pt idx="400">
                  <c:v>-0.76599853106760896</c:v>
                </c:pt>
                <c:pt idx="401">
                  <c:v>-0.64273258185593329</c:v>
                </c:pt>
                <c:pt idx="402">
                  <c:v>-0.49993743727973294</c:v>
                </c:pt>
                <c:pt idx="403">
                  <c:v>-0.34195187578941288</c:v>
                </c:pt>
                <c:pt idx="404">
                  <c:v>-0.17357623111974321</c:v>
                </c:pt>
                <c:pt idx="405">
                  <c:v>7.3464102001903709E-5</c:v>
                </c:pt>
                <c:pt idx="406">
                  <c:v>0.17372092714376924</c:v>
                </c:pt>
                <c:pt idx="407">
                  <c:v>0.34208994309747442</c:v>
                </c:pt>
                <c:pt idx="408">
                  <c:v>0.50006468074697996</c:v>
                </c:pt>
                <c:pt idx="409">
                  <c:v>0.64284513523596787</c:v>
                </c:pt>
                <c:pt idx="410">
                  <c:v>0.766092974466969</c:v>
                </c:pt>
                <c:pt idx="411">
                  <c:v>0.86606335774178511</c:v>
                </c:pt>
                <c:pt idx="412">
                  <c:v>0.93971872138189771</c:v>
                </c:pt>
                <c:pt idx="413">
                  <c:v>0.98482107399434538</c:v>
                </c:pt>
                <c:pt idx="414">
                  <c:v>0.99999999702491793</c:v>
                </c:pt>
                <c:pt idx="415">
                  <c:v>0.98479428442672345</c:v>
                </c:pt>
                <c:pt idx="416">
                  <c:v>0.93966595623790716</c:v>
                </c:pt>
                <c:pt idx="417">
                  <c:v>0.86598622027110128</c:v>
                </c:pt>
                <c:pt idx="418">
                  <c:v>0.76599380846354581</c:v>
                </c:pt>
                <c:pt idx="419">
                  <c:v>0.64272695382269152</c:v>
                </c:pt>
                <c:pt idx="420">
                  <c:v>0.49993107482304161</c:v>
                </c:pt>
                <c:pt idx="421">
                  <c:v>0.34194497223020293</c:v>
                </c:pt>
                <c:pt idx="422">
                  <c:v>0.17356899622015651</c:v>
                </c:pt>
                <c:pt idx="423">
                  <c:v>-8.0810512180079294E-5</c:v>
                </c:pt>
                <c:pt idx="424">
                  <c:v>-0.1737281618465488</c:v>
                </c:pt>
                <c:pt idx="425">
                  <c:v>-0.34209684626904996</c:v>
                </c:pt>
                <c:pt idx="426">
                  <c:v>-0.50007104263699087</c:v>
                </c:pt>
                <c:pt idx="427">
                  <c:v>-0.64285076254069828</c:v>
                </c:pt>
                <c:pt idx="428">
                  <c:v>-0.76609769620282531</c:v>
                </c:pt>
                <c:pt idx="429">
                  <c:v>-0.86606703044053424</c:v>
                </c:pt>
                <c:pt idx="430">
                  <c:v>-0.93972123344993319</c:v>
                </c:pt>
                <c:pt idx="431">
                  <c:v>-0.98482234910339017</c:v>
                </c:pt>
                <c:pt idx="432">
                  <c:v>-0.9999999964312507</c:v>
                </c:pt>
                <c:pt idx="433">
                  <c:v>-0.98479300814838144</c:v>
                </c:pt>
                <c:pt idx="434">
                  <c:v>-0.93966344305414518</c:v>
                </c:pt>
                <c:pt idx="435">
                  <c:v>-0.86598254654409113</c:v>
                </c:pt>
                <c:pt idx="436">
                  <c:v>-0.76598908581814451</c:v>
                </c:pt>
                <c:pt idx="437">
                  <c:v>-0.64272132575475382</c:v>
                </c:pt>
                <c:pt idx="438">
                  <c:v>-0.49992471233936603</c:v>
                </c:pt>
                <c:pt idx="439">
                  <c:v>-0.341938068652545</c:v>
                </c:pt>
                <c:pt idx="440">
                  <c:v>-0.17356176131120232</c:v>
                </c:pt>
                <c:pt idx="441">
                  <c:v>8.8156922364551694E-5</c:v>
                </c:pt>
                <c:pt idx="442">
                  <c:v>0.17373539653995926</c:v>
                </c:pt>
                <c:pt idx="443">
                  <c:v>0.34210374942216265</c:v>
                </c:pt>
                <c:pt idx="444">
                  <c:v>0.50007740450000693</c:v>
                </c:pt>
                <c:pt idx="445">
                  <c:v>0.64285638981073412</c:v>
                </c:pt>
                <c:pt idx="446">
                  <c:v>0.7661024178973308</c:v>
                </c:pt>
                <c:pt idx="447">
                  <c:v>0.86607070309254564</c:v>
                </c:pt>
                <c:pt idx="448">
                  <c:v>0.93972374546724979</c:v>
                </c:pt>
                <c:pt idx="449">
                  <c:v>0.9848236241592857</c:v>
                </c:pt>
                <c:pt idx="450">
                  <c:v>0.99999999578361387</c:v>
                </c:pt>
                <c:pt idx="451">
                  <c:v>0.9847917318168915</c:v>
                </c:pt>
                <c:pt idx="452">
                  <c:v>0.93966092981966731</c:v>
                </c:pt>
                <c:pt idx="453">
                  <c:v>0.86597887277034413</c:v>
                </c:pt>
                <c:pt idx="454">
                  <c:v>0.76598436313139839</c:v>
                </c:pt>
                <c:pt idx="455">
                  <c:v>0.64271569765212855</c:v>
                </c:pt>
                <c:pt idx="456">
                  <c:v>0.4999183498287158</c:v>
                </c:pt>
                <c:pt idx="457">
                  <c:v>0.34193116505643273</c:v>
                </c:pt>
                <c:pt idx="458">
                  <c:v>0.17355452639287408</c:v>
                </c:pt>
                <c:pt idx="459">
                  <c:v>-9.5503332544266304E-5</c:v>
                </c:pt>
                <c:pt idx="460">
                  <c:v>-0.17374263122399328</c:v>
                </c:pt>
                <c:pt idx="461">
                  <c:v>-0.34211065255680534</c:v>
                </c:pt>
                <c:pt idx="462">
                  <c:v>-0.50008376633603391</c:v>
                </c:pt>
                <c:pt idx="463">
                  <c:v>-0.6428620170460807</c:v>
                </c:pt>
                <c:pt idx="464">
                  <c:v>-0.7661071395504947</c:v>
                </c:pt>
                <c:pt idx="465">
                  <c:v>-0.86607437569781176</c:v>
                </c:pt>
                <c:pt idx="466">
                  <c:v>-0.93972625743385207</c:v>
                </c:pt>
                <c:pt idx="467">
                  <c:v>-0.98482489916202931</c:v>
                </c:pt>
                <c:pt idx="468">
                  <c:v>-0.99999999508200721</c:v>
                </c:pt>
                <c:pt idx="469">
                  <c:v>-0.98479045543225152</c:v>
                </c:pt>
                <c:pt idx="470">
                  <c:v>-0.93965841653447857</c:v>
                </c:pt>
                <c:pt idx="471">
                  <c:v>-0.86597519894985686</c:v>
                </c:pt>
                <c:pt idx="472">
                  <c:v>-0.7659796404033169</c:v>
                </c:pt>
                <c:pt idx="473">
                  <c:v>-0.64271006951482146</c:v>
                </c:pt>
                <c:pt idx="474">
                  <c:v>-0.49991198729108516</c:v>
                </c:pt>
                <c:pt idx="475">
                  <c:v>-0.34192426144185989</c:v>
                </c:pt>
                <c:pt idx="476">
                  <c:v>-0.17354729146517914</c:v>
                </c:pt>
                <c:pt idx="477">
                  <c:v>1.0284974271172118E-4</c:v>
                </c:pt>
                <c:pt idx="478">
                  <c:v>0.17374986589863647</c:v>
                </c:pt>
                <c:pt idx="479">
                  <c:v>0.34211755567298446</c:v>
                </c:pt>
                <c:pt idx="480">
                  <c:v>0.50009012814507769</c:v>
                </c:pt>
                <c:pt idx="481">
                  <c:v>0.64286764424673215</c:v>
                </c:pt>
                <c:pt idx="482">
                  <c:v>0.76611186116230723</c:v>
                </c:pt>
                <c:pt idx="483">
                  <c:v>0.86607804825633605</c:v>
                </c:pt>
                <c:pt idx="484">
                  <c:v>0.93972876934973515</c:v>
                </c:pt>
                <c:pt idx="485">
                  <c:v>0.98482617411162332</c:v>
                </c:pt>
                <c:pt idx="486">
                  <c:v>0.99999999432643083</c:v>
                </c:pt>
                <c:pt idx="487">
                  <c:v>0.98478917899446372</c:v>
                </c:pt>
                <c:pt idx="488">
                  <c:v>0.93965590319857673</c:v>
                </c:pt>
                <c:pt idx="489">
                  <c:v>0.8659715250826332</c:v>
                </c:pt>
                <c:pt idx="490">
                  <c:v>0.76597491763389103</c:v>
                </c:pt>
                <c:pt idx="491">
                  <c:v>0.64270444134282756</c:v>
                </c:pt>
                <c:pt idx="492">
                  <c:v>0.49990562472646816</c:v>
                </c:pt>
                <c:pt idx="493">
                  <c:v>0.34191735780884014</c:v>
                </c:pt>
                <c:pt idx="494">
                  <c:v>0.17354005652812488</c:v>
                </c:pt>
                <c:pt idx="495">
                  <c:v>-1.1019615287362528E-4</c:v>
                </c:pt>
                <c:pt idx="496">
                  <c:v>-0.17375710056390942</c:v>
                </c:pt>
                <c:pt idx="497">
                  <c:v>-0.3421244587707063</c:v>
                </c:pt>
                <c:pt idx="498">
                  <c:v>-0.50009648992712552</c:v>
                </c:pt>
                <c:pt idx="499">
                  <c:v>-0.64287327141268269</c:v>
                </c:pt>
                <c:pt idx="500">
                  <c:v>-0.76611658273277305</c:v>
                </c:pt>
                <c:pt idx="501">
                  <c:v>-0.86608172076812551</c:v>
                </c:pt>
                <c:pt idx="502">
                  <c:v>-0.93973128121490379</c:v>
                </c:pt>
                <c:pt idx="503">
                  <c:v>-0.98482744900806529</c:v>
                </c:pt>
                <c:pt idx="504">
                  <c:v>-0.99999999351688462</c:v>
                </c:pt>
                <c:pt idx="505">
                  <c:v>-0.98478790250352721</c:v>
                </c:pt>
                <c:pt idx="506">
                  <c:v>-0.93965338981195712</c:v>
                </c:pt>
                <c:pt idx="507">
                  <c:v>-0.86596785116867681</c:v>
                </c:pt>
                <c:pt idx="508">
                  <c:v>-0.76597019482313033</c:v>
                </c:pt>
                <c:pt idx="509">
                  <c:v>-0.64269881313614152</c:v>
                </c:pt>
                <c:pt idx="510">
                  <c:v>-0.49989926213487756</c:v>
                </c:pt>
                <c:pt idx="511">
                  <c:v>-0.34191045415736049</c:v>
                </c:pt>
                <c:pt idx="512">
                  <c:v>-0.17353282158170472</c:v>
                </c:pt>
                <c:pt idx="513">
                  <c:v>1.1754256302958214E-4</c:v>
                </c:pt>
                <c:pt idx="514">
                  <c:v>0.17376433521981874</c:v>
                </c:pt>
                <c:pt idx="515">
                  <c:v>0.34213136184995702</c:v>
                </c:pt>
                <c:pt idx="516">
                  <c:v>0.50010285168218949</c:v>
                </c:pt>
                <c:pt idx="517">
                  <c:v>0.64287889854393765</c:v>
                </c:pt>
                <c:pt idx="518">
                  <c:v>0.76612130426189173</c:v>
                </c:pt>
                <c:pt idx="519">
                  <c:v>0.86608539323316558</c:v>
                </c:pt>
                <c:pt idx="520">
                  <c:v>0.93973379302935289</c:v>
                </c:pt>
                <c:pt idx="521">
                  <c:v>0.98482872385135767</c:v>
                </c:pt>
                <c:pt idx="522">
                  <c:v>0.99999999265336881</c:v>
                </c:pt>
                <c:pt idx="523">
                  <c:v>0.984786625959442</c:v>
                </c:pt>
                <c:pt idx="524">
                  <c:v>0.93965087637462941</c:v>
                </c:pt>
                <c:pt idx="525">
                  <c:v>0.86596417720798435</c:v>
                </c:pt>
                <c:pt idx="526">
                  <c:v>0.76596547197102582</c:v>
                </c:pt>
                <c:pt idx="527">
                  <c:v>0.64269318489477478</c:v>
                </c:pt>
                <c:pt idx="528">
                  <c:v>0.49989289951630139</c:v>
                </c:pt>
                <c:pt idx="529">
                  <c:v>0.3419035504874347</c:v>
                </c:pt>
                <c:pt idx="530">
                  <c:v>0.17352558662591905</c:v>
                </c:pt>
                <c:pt idx="531">
                  <c:v>-1.248889731934061E-4</c:v>
                </c:pt>
                <c:pt idx="532">
                  <c:v>-0.17377156986633602</c:v>
                </c:pt>
                <c:pt idx="533">
                  <c:v>-0.34213826491074972</c:v>
                </c:pt>
                <c:pt idx="534">
                  <c:v>-0.50010921341025694</c:v>
                </c:pt>
                <c:pt idx="535">
                  <c:v>-0.64288452564049647</c:v>
                </c:pt>
                <c:pt idx="536">
                  <c:v>-0.76612602574967215</c:v>
                </c:pt>
                <c:pt idx="537">
                  <c:v>-0.86608906565146326</c:v>
                </c:pt>
                <c:pt idx="538">
                  <c:v>-0.93973630479308734</c:v>
                </c:pt>
                <c:pt idx="539">
                  <c:v>-0.98482999864149789</c:v>
                </c:pt>
                <c:pt idx="540">
                  <c:v>-0.99999999173588316</c:v>
                </c:pt>
                <c:pt idx="541">
                  <c:v>-0.98478534936220674</c:v>
                </c:pt>
                <c:pt idx="542">
                  <c:v>-0.93964836288659148</c:v>
                </c:pt>
                <c:pt idx="543">
                  <c:v>-0.86596050320055251</c:v>
                </c:pt>
                <c:pt idx="544">
                  <c:v>-0.76596074907758693</c:v>
                </c:pt>
                <c:pt idx="545">
                  <c:v>-0.64268755661872201</c:v>
                </c:pt>
                <c:pt idx="546">
                  <c:v>-0.4998865368707523</c:v>
                </c:pt>
                <c:pt idx="547">
                  <c:v>-0.34189664679905651</c:v>
                </c:pt>
                <c:pt idx="548">
                  <c:v>-0.17351835166075422</c:v>
                </c:pt>
                <c:pt idx="549">
                  <c:v>1.3223538333627898E-4</c:v>
                </c:pt>
                <c:pt idx="550">
                  <c:v>0.17377880450348193</c:v>
                </c:pt>
                <c:pt idx="551">
                  <c:v>0.34214516795307059</c:v>
                </c:pt>
                <c:pt idx="552">
                  <c:v>0.50011557511133353</c:v>
                </c:pt>
                <c:pt idx="553">
                  <c:v>0.64289015270236993</c:v>
                </c:pt>
                <c:pt idx="554">
                  <c:v>0.76613074719609575</c:v>
                </c:pt>
                <c:pt idx="555">
                  <c:v>0.866092738023022</c:v>
                </c:pt>
                <c:pt idx="556">
                  <c:v>0.93973881650610191</c:v>
                </c:pt>
                <c:pt idx="557">
                  <c:v>0.98483127337848697</c:v>
                </c:pt>
                <c:pt idx="558">
                  <c:v>0.9999999907644278</c:v>
                </c:pt>
                <c:pt idx="559">
                  <c:v>0.98478407271182422</c:v>
                </c:pt>
                <c:pt idx="560">
                  <c:v>0.93964584934783368</c:v>
                </c:pt>
                <c:pt idx="561">
                  <c:v>0.86595682914638861</c:v>
                </c:pt>
                <c:pt idx="562">
                  <c:v>0.76595602614280933</c:v>
                </c:pt>
                <c:pt idx="563">
                  <c:v>0.64268192830797799</c:v>
                </c:pt>
                <c:pt idx="564">
                  <c:v>0.49988017419822445</c:v>
                </c:pt>
                <c:pt idx="565">
                  <c:v>0.34188974309221287</c:v>
                </c:pt>
                <c:pt idx="566">
                  <c:v>0.17351111668623867</c:v>
                </c:pt>
                <c:pt idx="567">
                  <c:v>-1.3958179347201515E-4</c:v>
                </c:pt>
                <c:pt idx="568">
                  <c:v>-0.17378603913124202</c:v>
                </c:pt>
                <c:pt idx="569">
                  <c:v>-0.34215207097692601</c:v>
                </c:pt>
                <c:pt idx="570">
                  <c:v>-0.50012193678543138</c:v>
                </c:pt>
                <c:pt idx="571">
                  <c:v>-0.64289577972953593</c:v>
                </c:pt>
                <c:pt idx="572">
                  <c:v>-0.76613546860117154</c:v>
                </c:pt>
                <c:pt idx="573">
                  <c:v>-0.86609641034783424</c:v>
                </c:pt>
                <c:pt idx="574">
                  <c:v>-0.93974132816839906</c:v>
                </c:pt>
                <c:pt idx="575">
                  <c:v>-0.98483254806232634</c:v>
                </c:pt>
                <c:pt idx="576">
                  <c:v>-0.99999998973900261</c:v>
                </c:pt>
                <c:pt idx="577">
                  <c:v>-0.98478279600829055</c:v>
                </c:pt>
                <c:pt idx="578">
                  <c:v>-0.93964333575836823</c:v>
                </c:pt>
                <c:pt idx="579">
                  <c:v>-0.86595315504548909</c:v>
                </c:pt>
                <c:pt idx="580">
                  <c:v>-0.76595130316668869</c:v>
                </c:pt>
                <c:pt idx="581">
                  <c:v>-0.64267629996255415</c:v>
                </c:pt>
                <c:pt idx="582">
                  <c:v>-0.49987381149870586</c:v>
                </c:pt>
                <c:pt idx="583">
                  <c:v>-0.34188283936693087</c:v>
                </c:pt>
                <c:pt idx="584">
                  <c:v>-0.17350388170235875</c:v>
                </c:pt>
                <c:pt idx="585">
                  <c:v>1.4692820360732355E-4</c:v>
                </c:pt>
                <c:pt idx="586">
                  <c:v>0.17379327374962292</c:v>
                </c:pt>
                <c:pt idx="587">
                  <c:v>0.3421589739823222</c:v>
                </c:pt>
                <c:pt idx="588">
                  <c:v>0.50012829843251927</c:v>
                </c:pt>
                <c:pt idx="589">
                  <c:v>0.64290140672199947</c:v>
                </c:pt>
                <c:pt idx="590">
                  <c:v>0.76614018996490374</c:v>
                </c:pt>
                <c:pt idx="591">
                  <c:v>0.86610008262590354</c:v>
                </c:pt>
                <c:pt idx="592">
                  <c:v>0.93974383977998344</c:v>
                </c:pt>
                <c:pt idx="593">
                  <c:v>0.98483382269301445</c:v>
                </c:pt>
                <c:pt idx="594">
                  <c:v>0.99999998865960782</c:v>
                </c:pt>
                <c:pt idx="595">
                  <c:v>0.98478151925161228</c:v>
                </c:pt>
                <c:pt idx="596">
                  <c:v>0.939640822118193</c:v>
                </c:pt>
                <c:pt idx="597">
                  <c:v>0.86594948089785084</c:v>
                </c:pt>
                <c:pt idx="598">
                  <c:v>0.76594658014923445</c:v>
                </c:pt>
                <c:pt idx="599">
                  <c:v>0.64267067158244529</c:v>
                </c:pt>
                <c:pt idx="600">
                  <c:v>0.4998674487722215</c:v>
                </c:pt>
                <c:pt idx="601">
                  <c:v>0.34187593562319757</c:v>
                </c:pt>
                <c:pt idx="602">
                  <c:v>0.17349664670910089</c:v>
                </c:pt>
                <c:pt idx="603">
                  <c:v>-1.5427461373470228E-4</c:v>
                </c:pt>
                <c:pt idx="604">
                  <c:v>-0.17380050835863126</c:v>
                </c:pt>
                <c:pt idx="605">
                  <c:v>-0.34216587696924555</c:v>
                </c:pt>
                <c:pt idx="606">
                  <c:v>-0.50013466005262153</c:v>
                </c:pt>
                <c:pt idx="607">
                  <c:v>-0.64290703367978219</c:v>
                </c:pt>
                <c:pt idx="608">
                  <c:v>-0.76614491128728301</c:v>
                </c:pt>
                <c:pt idx="609">
                  <c:v>-0.86610375485723679</c:v>
                </c:pt>
                <c:pt idx="610">
                  <c:v>-0.93974635134084528</c:v>
                </c:pt>
                <c:pt idx="611">
                  <c:v>-0.98483509727055007</c:v>
                </c:pt>
                <c:pt idx="612">
                  <c:v>-0.99999998752624319</c:v>
                </c:pt>
                <c:pt idx="613">
                  <c:v>-0.9847802424417843</c:v>
                </c:pt>
                <c:pt idx="614">
                  <c:v>-0.93963830842729823</c:v>
                </c:pt>
                <c:pt idx="615">
                  <c:v>-0.86594580670348109</c:v>
                </c:pt>
                <c:pt idx="616">
                  <c:v>-0.76594185709044227</c:v>
                </c:pt>
                <c:pt idx="617">
                  <c:v>-0.64266504316764061</c:v>
                </c:pt>
                <c:pt idx="618">
                  <c:v>-0.49986108601875945</c:v>
                </c:pt>
                <c:pt idx="619">
                  <c:v>-0.34186903186101331</c:v>
                </c:pt>
                <c:pt idx="620">
                  <c:v>-0.17348941170650745</c:v>
                </c:pt>
                <c:pt idx="621">
                  <c:v>1.6162102383243855E-4</c:v>
                </c:pt>
                <c:pt idx="622">
                  <c:v>0.17380774295825263</c:v>
                </c:pt>
                <c:pt idx="623">
                  <c:v>0.34217277993770223</c:v>
                </c:pt>
                <c:pt idx="624">
                  <c:v>0.50014102164574392</c:v>
                </c:pt>
                <c:pt idx="625">
                  <c:v>0.64291266060285646</c:v>
                </c:pt>
                <c:pt idx="626">
                  <c:v>0.7661496325683137</c:v>
                </c:pt>
                <c:pt idx="627">
                  <c:v>0.86610742704181942</c:v>
                </c:pt>
                <c:pt idx="628">
                  <c:v>0.93974886285098924</c:v>
                </c:pt>
                <c:pt idx="629">
                  <c:v>0.98483637179493444</c:v>
                </c:pt>
                <c:pt idx="630">
                  <c:v>0.99999998633890885</c:v>
                </c:pt>
                <c:pt idx="631">
                  <c:v>0.98477896557880551</c:v>
                </c:pt>
                <c:pt idx="632">
                  <c:v>0.93963579468569636</c:v>
                </c:pt>
                <c:pt idx="633">
                  <c:v>0.86594213246237639</c:v>
                </c:pt>
                <c:pt idx="634">
                  <c:v>0.76593713399030328</c:v>
                </c:pt>
                <c:pt idx="635">
                  <c:v>0.64265941471816246</c:v>
                </c:pt>
                <c:pt idx="636">
                  <c:v>0.49985472323832003</c:v>
                </c:pt>
                <c:pt idx="637">
                  <c:v>0.34186212808037847</c:v>
                </c:pt>
                <c:pt idx="638">
                  <c:v>0.17348217669453683</c:v>
                </c:pt>
                <c:pt idx="639">
                  <c:v>-1.689674339498739E-4</c:v>
                </c:pt>
                <c:pt idx="640">
                  <c:v>-0.17381497754849362</c:v>
                </c:pt>
                <c:pt idx="641">
                  <c:v>-0.34217968288770534</c:v>
                </c:pt>
                <c:pt idx="642">
                  <c:v>-0.50014738321186158</c:v>
                </c:pt>
                <c:pt idx="643">
                  <c:v>-0.64291828749123292</c:v>
                </c:pt>
                <c:pt idx="644">
                  <c:v>-0.76615435380800445</c:v>
                </c:pt>
                <c:pt idx="645">
                  <c:v>-0.86611109917965856</c:v>
                </c:pt>
                <c:pt idx="646">
                  <c:v>-0.93975137431041522</c:v>
                </c:pt>
                <c:pt idx="647">
                  <c:v>-0.98483764626616754</c:v>
                </c:pt>
                <c:pt idx="648">
                  <c:v>-0.99999998509760479</c:v>
                </c:pt>
                <c:pt idx="649">
                  <c:v>-0.98477768866268089</c:v>
                </c:pt>
                <c:pt idx="650">
                  <c:v>-0.93963328089338249</c:v>
                </c:pt>
                <c:pt idx="651">
                  <c:v>-0.86593845817452997</c:v>
                </c:pt>
                <c:pt idx="652">
                  <c:v>-0.76593241084883601</c:v>
                </c:pt>
                <c:pt idx="653">
                  <c:v>-0.64265378623400016</c:v>
                </c:pt>
                <c:pt idx="654">
                  <c:v>-0.49984836043090358</c:v>
                </c:pt>
                <c:pt idx="655">
                  <c:v>-0.34185522428129339</c:v>
                </c:pt>
                <c:pt idx="656">
                  <c:v>-0.17347494167318944</c:v>
                </c:pt>
                <c:pt idx="657">
                  <c:v>1.7631384404397929E-4</c:v>
                </c:pt>
                <c:pt idx="658">
                  <c:v>0.17382221212936788</c:v>
                </c:pt>
                <c:pt idx="659">
                  <c:v>0.34218658581922773</c:v>
                </c:pt>
                <c:pt idx="660">
                  <c:v>0.5001537447509864</c:v>
                </c:pt>
                <c:pt idx="661">
                  <c:v>0.64292391434492213</c:v>
                </c:pt>
                <c:pt idx="662">
                  <c:v>0.76615907500633706</c:v>
                </c:pt>
                <c:pt idx="663">
                  <c:v>0.86611477127075387</c:v>
                </c:pt>
                <c:pt idx="664">
                  <c:v>0.93975388571912299</c:v>
                </c:pt>
                <c:pt idx="665">
                  <c:v>0.98483892068424905</c:v>
                </c:pt>
                <c:pt idx="666">
                  <c:v>0.99999998380233091</c:v>
                </c:pt>
                <c:pt idx="667">
                  <c:v>0.98477641169340802</c:v>
                </c:pt>
                <c:pt idx="668">
                  <c:v>0.93963076705035198</c:v>
                </c:pt>
                <c:pt idx="669">
                  <c:v>0.86593478383995626</c:v>
                </c:pt>
                <c:pt idx="670">
                  <c:v>0.76592768766603148</c:v>
                </c:pt>
                <c:pt idx="671">
                  <c:v>0.64264815771515393</c:v>
                </c:pt>
                <c:pt idx="672">
                  <c:v>0.49984199759651049</c:v>
                </c:pt>
                <c:pt idx="673">
                  <c:v>0.34184832046374514</c:v>
                </c:pt>
                <c:pt idx="674">
                  <c:v>0.17346770664249364</c:v>
                </c:pt>
                <c:pt idx="675">
                  <c:v>-1.8366025412856903E-4</c:v>
                </c:pt>
                <c:pt idx="676">
                  <c:v>-0.17382944670084699</c:v>
                </c:pt>
                <c:pt idx="677">
                  <c:v>-0.34219348873228239</c:v>
                </c:pt>
                <c:pt idx="678">
                  <c:v>-0.50016010626313034</c:v>
                </c:pt>
                <c:pt idx="679">
                  <c:v>-0.642929541163902</c:v>
                </c:pt>
                <c:pt idx="680">
                  <c:v>-0.7661637961633202</c:v>
                </c:pt>
                <c:pt idx="681">
                  <c:v>-0.86611844331510524</c:v>
                </c:pt>
                <c:pt idx="682">
                  <c:v>-0.93975639707711256</c:v>
                </c:pt>
                <c:pt idx="683">
                  <c:v>-0.98484019504918163</c:v>
                </c:pt>
                <c:pt idx="684">
                  <c:v>-0.99999998245308741</c:v>
                </c:pt>
                <c:pt idx="685">
                  <c:v>-0.98477513467098465</c:v>
                </c:pt>
                <c:pt idx="686">
                  <c:v>-0.9396282531566148</c:v>
                </c:pt>
                <c:pt idx="687">
                  <c:v>-0.86593110945864815</c:v>
                </c:pt>
                <c:pt idx="688">
                  <c:v>-0.76592296444189012</c:v>
                </c:pt>
                <c:pt idx="689">
                  <c:v>-0.64264252916162423</c:v>
                </c:pt>
                <c:pt idx="690">
                  <c:v>-0.49983563473512865</c:v>
                </c:pt>
                <c:pt idx="691">
                  <c:v>-0.34184141662776074</c:v>
                </c:pt>
                <c:pt idx="692">
                  <c:v>-0.17346047160243583</c:v>
                </c:pt>
                <c:pt idx="693">
                  <c:v>1.9100666421745753E-4</c:v>
                </c:pt>
                <c:pt idx="694">
                  <c:v>0.17383668126294458</c:v>
                </c:pt>
                <c:pt idx="695">
                  <c:v>0.34220039162688232</c:v>
                </c:pt>
                <c:pt idx="696">
                  <c:v>0.50016646774826845</c:v>
                </c:pt>
                <c:pt idx="697">
                  <c:v>0.64293516794818317</c:v>
                </c:pt>
                <c:pt idx="698">
                  <c:v>0.76616851727895374</c:v>
                </c:pt>
                <c:pt idx="699">
                  <c:v>0.86612211531271233</c:v>
                </c:pt>
                <c:pt idx="700">
                  <c:v>0.93975890838438858</c:v>
                </c:pt>
                <c:pt idx="701">
                  <c:v>0.98484146936096006</c:v>
                </c:pt>
                <c:pt idx="702">
                  <c:v>0.99999998104987409</c:v>
                </c:pt>
                <c:pt idx="703">
                  <c:v>0.98477385759541569</c:v>
                </c:pt>
                <c:pt idx="704">
                  <c:v>0.93962573921216608</c:v>
                </c:pt>
                <c:pt idx="705">
                  <c:v>0.86592743503060599</c:v>
                </c:pt>
                <c:pt idx="706">
                  <c:v>0.76591824117641205</c:v>
                </c:pt>
                <c:pt idx="707">
                  <c:v>0.64263690057340028</c:v>
                </c:pt>
                <c:pt idx="708">
                  <c:v>0.49982927184678316</c:v>
                </c:pt>
                <c:pt idx="709">
                  <c:v>0.34183451277332727</c:v>
                </c:pt>
                <c:pt idx="710">
                  <c:v>0.1734532365530024</c:v>
                </c:pt>
                <c:pt idx="711">
                  <c:v>-1.9835307428182661E-4</c:v>
                </c:pt>
                <c:pt idx="712">
                  <c:v>-0.17384391581567424</c:v>
                </c:pt>
                <c:pt idx="713">
                  <c:v>-0.34220729450300041</c:v>
                </c:pt>
                <c:pt idx="714">
                  <c:v>-0.50017282920641271</c:v>
                </c:pt>
                <c:pt idx="715">
                  <c:v>-0.64294079469776522</c:v>
                </c:pt>
                <c:pt idx="716">
                  <c:v>-0.76617323835323725</c:v>
                </c:pt>
                <c:pt idx="717">
                  <c:v>-0.86612578726358214</c:v>
                </c:pt>
                <c:pt idx="718">
                  <c:v>-0.93976141964094106</c:v>
                </c:pt>
                <c:pt idx="719">
                  <c:v>-0.9848427436195869</c:v>
                </c:pt>
                <c:pt idx="720">
                  <c:v>-0.99999997959269105</c:v>
                </c:pt>
                <c:pt idx="721">
                  <c:v>-0.98477258046669869</c:v>
                </c:pt>
                <c:pt idx="722">
                  <c:v>-0.93962322521700603</c:v>
                </c:pt>
                <c:pt idx="723">
                  <c:v>-0.86592376055582998</c:v>
                </c:pt>
                <c:pt idx="724">
                  <c:v>-0.7659135178695976</c:v>
                </c:pt>
                <c:pt idx="725">
                  <c:v>-0.6426312719505044</c:v>
                </c:pt>
                <c:pt idx="726">
                  <c:v>-0.49982290893146203</c:v>
                </c:pt>
                <c:pt idx="727">
                  <c:v>-0.34182760890043173</c:v>
                </c:pt>
                <c:pt idx="728">
                  <c:v>-0.17344600149422176</c:v>
                </c:pt>
                <c:pt idx="729">
                  <c:v>2.0569948433549063E-4</c:v>
                </c:pt>
                <c:pt idx="730">
                  <c:v>0.17385115035899359</c:v>
                </c:pt>
                <c:pt idx="731">
                  <c:v>0.3422141973606363</c:v>
                </c:pt>
                <c:pt idx="732">
                  <c:v>0.50017919063756278</c:v>
                </c:pt>
                <c:pt idx="733">
                  <c:v>0.64294642141264802</c:v>
                </c:pt>
                <c:pt idx="734">
                  <c:v>0.76617795938617983</c:v>
                </c:pt>
                <c:pt idx="735">
                  <c:v>0.86612945916770034</c:v>
                </c:pt>
                <c:pt idx="736">
                  <c:v>0.93976393084677501</c:v>
                </c:pt>
                <c:pt idx="737">
                  <c:v>0.98484401782506459</c:v>
                </c:pt>
                <c:pt idx="738">
                  <c:v>0.99999997808153829</c:v>
                </c:pt>
                <c:pt idx="739">
                  <c:v>0.98477130328483375</c:v>
                </c:pt>
                <c:pt idx="740">
                  <c:v>0.93962071117113466</c:v>
                </c:pt>
                <c:pt idx="741">
                  <c:v>0.86592008603432025</c:v>
                </c:pt>
                <c:pt idx="742">
                  <c:v>0.7659087945214379</c:v>
                </c:pt>
                <c:pt idx="743">
                  <c:v>0.64262564329292571</c:v>
                </c:pt>
                <c:pt idx="744">
                  <c:v>0.49981654598915326</c:v>
                </c:pt>
                <c:pt idx="745">
                  <c:v>0.34182070500910122</c:v>
                </c:pt>
                <c:pt idx="746">
                  <c:v>0.17343876642608028</c:v>
                </c:pt>
                <c:pt idx="747">
                  <c:v>-2.1304589437805307E-4</c:v>
                </c:pt>
                <c:pt idx="748">
                  <c:v>-0.17385838489294422</c:v>
                </c:pt>
                <c:pt idx="749">
                  <c:v>-0.34222110019982971</c:v>
                </c:pt>
                <c:pt idx="750">
                  <c:v>-0.50018555204173065</c:v>
                </c:pt>
                <c:pt idx="751">
                  <c:v>-0.64295204809283102</c:v>
                </c:pt>
                <c:pt idx="752">
                  <c:v>-0.76618268037776283</c:v>
                </c:pt>
                <c:pt idx="753">
                  <c:v>-0.86613313102508083</c:v>
                </c:pt>
                <c:pt idx="754">
                  <c:v>-0.93976644200189008</c:v>
                </c:pt>
                <c:pt idx="755">
                  <c:v>-0.9848452919773879</c:v>
                </c:pt>
                <c:pt idx="756">
                  <c:v>-0.9999999765164157</c:v>
                </c:pt>
                <c:pt idx="757">
                  <c:v>-0.984770026049821</c:v>
                </c:pt>
                <c:pt idx="758">
                  <c:v>-0.9396181970745523</c:v>
                </c:pt>
                <c:pt idx="759">
                  <c:v>-0.8659164114660699</c:v>
                </c:pt>
                <c:pt idx="760">
                  <c:v>-0.76590407113194214</c:v>
                </c:pt>
                <c:pt idx="761">
                  <c:v>-0.64262001460066487</c:v>
                </c:pt>
                <c:pt idx="762">
                  <c:v>-0.49981018301988184</c:v>
                </c:pt>
                <c:pt idx="763">
                  <c:v>-0.34181380109932269</c:v>
                </c:pt>
                <c:pt idx="764">
                  <c:v>-0.17343153134857833</c:v>
                </c:pt>
                <c:pt idx="765">
                  <c:v>2.2039230440911751E-4</c:v>
                </c:pt>
                <c:pt idx="766">
                  <c:v>0.17386561941752579</c:v>
                </c:pt>
                <c:pt idx="767">
                  <c:v>0.34222800302052681</c:v>
                </c:pt>
                <c:pt idx="768">
                  <c:v>0.50019191341887892</c:v>
                </c:pt>
                <c:pt idx="769">
                  <c:v>0.6429576747383251</c:v>
                </c:pt>
                <c:pt idx="770">
                  <c:v>0.76618740132800423</c:v>
                </c:pt>
                <c:pt idx="771">
                  <c:v>0.86613680283570216</c:v>
                </c:pt>
                <c:pt idx="772">
                  <c:v>0.93976895310629105</c:v>
                </c:pt>
                <c:pt idx="773">
                  <c:v>0.9848465660765594</c:v>
                </c:pt>
                <c:pt idx="774">
                  <c:v>0.9999999748973234</c:v>
                </c:pt>
                <c:pt idx="775">
                  <c:v>0.98476874876166054</c:v>
                </c:pt>
                <c:pt idx="776">
                  <c:v>0.93961568292725406</c:v>
                </c:pt>
                <c:pt idx="777">
                  <c:v>0.86591273685108627</c:v>
                </c:pt>
                <c:pt idx="778">
                  <c:v>0.76589934770112911</c:v>
                </c:pt>
                <c:pt idx="779">
                  <c:v>0.642614385873711</c:v>
                </c:pt>
                <c:pt idx="780">
                  <c:v>0.49980382002363583</c:v>
                </c:pt>
                <c:pt idx="781">
                  <c:v>0.34180689717109658</c:v>
                </c:pt>
                <c:pt idx="782">
                  <c:v>0.17342429626171635</c:v>
                </c:pt>
                <c:pt idx="783">
                  <c:v>-2.2773871444249828E-4</c:v>
                </c:pt>
                <c:pt idx="784">
                  <c:v>-0.17387285393269586</c:v>
                </c:pt>
                <c:pt idx="785">
                  <c:v>-0.34223490582278066</c:v>
                </c:pt>
                <c:pt idx="786">
                  <c:v>-0.50019827476905665</c:v>
                </c:pt>
                <c:pt idx="787">
                  <c:v>-0.64296330134911883</c:v>
                </c:pt>
                <c:pt idx="788">
                  <c:v>-0.76619212223687638</c:v>
                </c:pt>
                <c:pt idx="789">
                  <c:v>-0.86614047459959242</c:v>
                </c:pt>
                <c:pt idx="790">
                  <c:v>-0.93977146415996804</c:v>
                </c:pt>
                <c:pt idx="791">
                  <c:v>-0.98484784012257909</c:v>
                </c:pt>
                <c:pt idx="792">
                  <c:v>-0.99999997322426137</c:v>
                </c:pt>
                <c:pt idx="793">
                  <c:v>-0.98476747142034982</c:v>
                </c:pt>
                <c:pt idx="794">
                  <c:v>-0.93961316872925482</c:v>
                </c:pt>
                <c:pt idx="795">
                  <c:v>-0.86590906218938379</c:v>
                </c:pt>
                <c:pt idx="796">
                  <c:v>-0.76589462422896248</c:v>
                </c:pt>
                <c:pt idx="797">
                  <c:v>-0.6426087571120862</c:v>
                </c:pt>
                <c:pt idx="798">
                  <c:v>-0.49979745700041545</c:v>
                </c:pt>
                <c:pt idx="799">
                  <c:v>-0.34179999322442323</c:v>
                </c:pt>
                <c:pt idx="800">
                  <c:v>-0.1734170611654807</c:v>
                </c:pt>
                <c:pt idx="801">
                  <c:v>2.3508512443516633E-4</c:v>
                </c:pt>
                <c:pt idx="802">
                  <c:v>0.17388008843851005</c:v>
                </c:pt>
                <c:pt idx="803">
                  <c:v>0.34224180860656417</c:v>
                </c:pt>
                <c:pt idx="804">
                  <c:v>0.50020463609223886</c:v>
                </c:pt>
                <c:pt idx="805">
                  <c:v>0.64296892792519023</c:v>
                </c:pt>
                <c:pt idx="806">
                  <c:v>0.76619684310441571</c:v>
                </c:pt>
                <c:pt idx="807">
                  <c:v>0.8661441463167302</c:v>
                </c:pt>
                <c:pt idx="808">
                  <c:v>0.93977397516292593</c:v>
                </c:pt>
                <c:pt idx="809">
                  <c:v>0.98484911411544673</c:v>
                </c:pt>
                <c:pt idx="810">
                  <c:v>0.99999997149722963</c:v>
                </c:pt>
                <c:pt idx="811">
                  <c:v>0.98476619402589638</c:v>
                </c:pt>
                <c:pt idx="812">
                  <c:v>0.93961065448053516</c:v>
                </c:pt>
                <c:pt idx="813">
                  <c:v>0.86590538748093426</c:v>
                </c:pt>
                <c:pt idx="814">
                  <c:v>0.76588990071546981</c:v>
                </c:pt>
                <c:pt idx="815">
                  <c:v>0.64260312831578015</c:v>
                </c:pt>
                <c:pt idx="816">
                  <c:v>0.4997910939502212</c:v>
                </c:pt>
                <c:pt idx="817">
                  <c:v>0.3417930892592897</c:v>
                </c:pt>
                <c:pt idx="818">
                  <c:v>0.17340982605991376</c:v>
                </c:pt>
                <c:pt idx="819">
                  <c:v>-2.4243153444356862E-4</c:v>
                </c:pt>
                <c:pt idx="820">
                  <c:v>-0.17388732293494</c:v>
                </c:pt>
                <c:pt idx="821">
                  <c:v>-0.34224871137185031</c:v>
                </c:pt>
                <c:pt idx="822">
                  <c:v>-0.50021099738840047</c:v>
                </c:pt>
                <c:pt idx="823">
                  <c:v>-0.64297455446658258</c:v>
                </c:pt>
                <c:pt idx="824">
                  <c:v>-0.76620156393059446</c:v>
                </c:pt>
                <c:pt idx="825">
                  <c:v>-0.86614781798712248</c:v>
                </c:pt>
                <c:pt idx="826">
                  <c:v>-0.93977648611516429</c:v>
                </c:pt>
                <c:pt idx="827">
                  <c:v>-0.98485038805516467</c:v>
                </c:pt>
                <c:pt idx="828">
                  <c:v>-0.99999996971622818</c:v>
                </c:pt>
                <c:pt idx="829">
                  <c:v>-0.98476491657829035</c:v>
                </c:pt>
                <c:pt idx="830">
                  <c:v>-0.93960814018110483</c:v>
                </c:pt>
                <c:pt idx="831">
                  <c:v>-0.86590171272575911</c:v>
                </c:pt>
                <c:pt idx="832">
                  <c:v>-0.76588517716064219</c:v>
                </c:pt>
                <c:pt idx="833">
                  <c:v>-0.64259749948479283</c:v>
                </c:pt>
                <c:pt idx="834">
                  <c:v>-0.49978473087304104</c:v>
                </c:pt>
                <c:pt idx="835">
                  <c:v>-0.34178618527573634</c:v>
                </c:pt>
                <c:pt idx="836">
                  <c:v>-0.17340259094495994</c:v>
                </c:pt>
                <c:pt idx="837">
                  <c:v>2.4977794443888692E-4</c:v>
                </c:pt>
                <c:pt idx="838">
                  <c:v>0.17389455742195728</c:v>
                </c:pt>
                <c:pt idx="839">
                  <c:v>0.34225561411869204</c:v>
                </c:pt>
                <c:pt idx="840">
                  <c:v>0.5002173586575781</c:v>
                </c:pt>
                <c:pt idx="841">
                  <c:v>0.64298018097326282</c:v>
                </c:pt>
                <c:pt idx="842">
                  <c:v>0.7662062847154123</c:v>
                </c:pt>
                <c:pt idx="843">
                  <c:v>0.86615148961076904</c:v>
                </c:pt>
                <c:pt idx="844">
                  <c:v>0.9397789970166881</c:v>
                </c:pt>
                <c:pt idx="845">
                  <c:v>0.98485166194172569</c:v>
                </c:pt>
                <c:pt idx="846">
                  <c:v>0.99999996788125689</c:v>
                </c:pt>
                <c:pt idx="847">
                  <c:v>0.98476363907753695</c:v>
                </c:pt>
                <c:pt idx="848">
                  <c:v>0.93960562583096907</c:v>
                </c:pt>
                <c:pt idx="849">
                  <c:v>0.86589803792385145</c:v>
                </c:pt>
                <c:pt idx="850">
                  <c:v>0.76588045356447998</c:v>
                </c:pt>
                <c:pt idx="851">
                  <c:v>0.64259187061911383</c:v>
                </c:pt>
                <c:pt idx="852">
                  <c:v>0.49977836776891221</c:v>
                </c:pt>
                <c:pt idx="853">
                  <c:v>0.34177928127371021</c:v>
                </c:pt>
                <c:pt idx="854">
                  <c:v>0.17339535582064766</c:v>
                </c:pt>
                <c:pt idx="855">
                  <c:v>-2.5712435439230311E-4</c:v>
                </c:pt>
                <c:pt idx="856">
                  <c:v>-0.17390179189961752</c:v>
                </c:pt>
                <c:pt idx="857">
                  <c:v>-0.342262516847049</c:v>
                </c:pt>
                <c:pt idx="858">
                  <c:v>-0.50022371989977144</c:v>
                </c:pt>
                <c:pt idx="859">
                  <c:v>-0.64298580744523071</c:v>
                </c:pt>
                <c:pt idx="860">
                  <c:v>-0.76621100545889653</c:v>
                </c:pt>
                <c:pt idx="861">
                  <c:v>-0.86615516118767666</c:v>
                </c:pt>
                <c:pt idx="862">
                  <c:v>-0.9397815078674826</c:v>
                </c:pt>
                <c:pt idx="863">
                  <c:v>-0.98485293577513944</c:v>
                </c:pt>
                <c:pt idx="864">
                  <c:v>-0.99999996599231589</c:v>
                </c:pt>
                <c:pt idx="865">
                  <c:v>-0.98476236152364094</c:v>
                </c:pt>
                <c:pt idx="866">
                  <c:v>-0.93960311143012298</c:v>
                </c:pt>
              </c:numCache>
            </c:numRef>
          </c:yVal>
          <c:smooth val="1"/>
          <c:extLst>
            <c:ext xmlns:c16="http://schemas.microsoft.com/office/drawing/2014/chart" uri="{C3380CC4-5D6E-409C-BE32-E72D297353CC}">
              <c16:uniqueId val="{00000000-DFF2-41BA-BFCC-1F883F64C984}"/>
            </c:ext>
          </c:extLst>
        </c:ser>
        <c:dLbls>
          <c:showLegendKey val="0"/>
          <c:showVal val="0"/>
          <c:showCatName val="0"/>
          <c:showSerName val="0"/>
          <c:showPercent val="0"/>
          <c:showBubbleSize val="0"/>
        </c:dLbls>
        <c:axId val="612180624"/>
        <c:axId val="1"/>
      </c:scatterChart>
      <c:valAx>
        <c:axId val="612180624"/>
        <c:scaling>
          <c:orientation val="minMax"/>
          <c:max val="8500"/>
        </c:scaling>
        <c:delete val="1"/>
        <c:axPos val="b"/>
        <c:title>
          <c:tx>
            <c:rich>
              <a:bodyPr/>
              <a:lstStyle/>
              <a:p>
                <a:pPr>
                  <a:defRPr sz="694" b="1" i="0" u="none" strike="noStrike" baseline="0">
                    <a:solidFill>
                      <a:srgbClr val="000000"/>
                    </a:solidFill>
                    <a:latin typeface="Arial"/>
                    <a:ea typeface="Arial"/>
                    <a:cs typeface="Arial"/>
                  </a:defRPr>
                </a:pPr>
                <a:r>
                  <a:rPr lang="en-US"/>
                  <a:t>Distance Along Line</a:t>
                </a:r>
              </a:p>
            </c:rich>
          </c:tx>
          <c:layout>
            <c:manualLayout>
              <c:xMode val="edge"/>
              <c:yMode val="edge"/>
              <c:x val="0.36182019977802443"/>
              <c:y val="0.87601957585644374"/>
            </c:manualLayout>
          </c:layout>
          <c:overlay val="0"/>
          <c:spPr>
            <a:noFill/>
            <a:ln w="6299">
              <a:noFill/>
            </a:ln>
          </c:spPr>
        </c:title>
        <c:numFmt formatCode="General" sourceLinked="1"/>
        <c:majorTickMark val="out"/>
        <c:minorTickMark val="none"/>
        <c:tickLblPos val="nextTo"/>
        <c:crossAx val="1"/>
        <c:crosses val="autoZero"/>
        <c:crossBetween val="midCat"/>
      </c:valAx>
      <c:valAx>
        <c:axId val="1"/>
        <c:scaling>
          <c:orientation val="minMax"/>
        </c:scaling>
        <c:delete val="0"/>
        <c:axPos val="l"/>
        <c:majorGridlines>
          <c:spPr>
            <a:ln w="787">
              <a:solidFill>
                <a:srgbClr val="000000"/>
              </a:solidFill>
              <a:prstDash val="solid"/>
            </a:ln>
          </c:spPr>
        </c:majorGridlines>
        <c:title>
          <c:tx>
            <c:rich>
              <a:bodyPr/>
              <a:lstStyle/>
              <a:p>
                <a:pPr>
                  <a:defRPr sz="694" b="1" i="0" u="none" strike="noStrike" baseline="0">
                    <a:solidFill>
                      <a:srgbClr val="000000"/>
                    </a:solidFill>
                    <a:latin typeface="Arial"/>
                    <a:ea typeface="Arial"/>
                    <a:cs typeface="Arial"/>
                  </a:defRPr>
                </a:pPr>
                <a:r>
                  <a:rPr lang="en-US"/>
                  <a:t>Voltage</a:t>
                </a:r>
              </a:p>
            </c:rich>
          </c:tx>
          <c:layout>
            <c:manualLayout>
              <c:xMode val="edge"/>
              <c:yMode val="edge"/>
              <c:x val="1.2208657047724751E-2"/>
              <c:y val="0.32626427406199021"/>
            </c:manualLayout>
          </c:layout>
          <c:overlay val="0"/>
          <c:spPr>
            <a:noFill/>
            <a:ln w="6299">
              <a:noFill/>
            </a:ln>
          </c:spPr>
        </c:title>
        <c:numFmt formatCode="General" sourceLinked="1"/>
        <c:majorTickMark val="out"/>
        <c:minorTickMark val="none"/>
        <c:tickLblPos val="nextTo"/>
        <c:spPr>
          <a:ln w="787">
            <a:solidFill>
              <a:srgbClr val="000000"/>
            </a:solidFill>
            <a:prstDash val="solid"/>
          </a:ln>
        </c:spPr>
        <c:txPr>
          <a:bodyPr rot="0" vert="horz"/>
          <a:lstStyle/>
          <a:p>
            <a:pPr>
              <a:defRPr sz="694" b="1" i="0" u="none" strike="noStrike" baseline="0">
                <a:solidFill>
                  <a:srgbClr val="000000"/>
                </a:solidFill>
                <a:latin typeface="Arial"/>
                <a:ea typeface="Arial"/>
                <a:cs typeface="Arial"/>
              </a:defRPr>
            </a:pPr>
            <a:endParaRPr lang="en-US"/>
          </a:p>
        </c:txPr>
        <c:crossAx val="612180624"/>
        <c:crosses val="autoZero"/>
        <c:crossBetween val="midCat"/>
      </c:valAx>
      <c:spPr>
        <a:noFill/>
        <a:ln w="6299">
          <a:noFill/>
        </a:ln>
      </c:spPr>
    </c:plotArea>
    <c:plotVisOnly val="1"/>
    <c:dispBlanksAs val="gap"/>
    <c:showDLblsOverMax val="0"/>
  </c:chart>
  <c:spPr>
    <a:noFill/>
    <a:ln>
      <a:noFill/>
    </a:ln>
  </c:spPr>
  <c:txPr>
    <a:bodyPr/>
    <a:lstStyle/>
    <a:p>
      <a:pPr>
        <a:defRPr sz="248"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644839067702552"/>
          <c:y val="7.01468189233279E-2"/>
          <c:w val="0.79356270810210872"/>
          <c:h val="0.75530179445350731"/>
        </c:manualLayout>
      </c:layout>
      <c:scatterChart>
        <c:scatterStyle val="smoothMarker"/>
        <c:varyColors val="0"/>
        <c:ser>
          <c:idx val="0"/>
          <c:order val="0"/>
          <c:spPr>
            <a:ln w="9514">
              <a:solidFill>
                <a:srgbClr val="FF0000"/>
              </a:solidFill>
              <a:prstDash val="solid"/>
            </a:ln>
          </c:spPr>
          <c:marker>
            <c:symbol val="none"/>
          </c:marker>
          <c:xVal>
            <c:numRef>
              <c:f>Sheet1!$K$1:$K$867</c:f>
              <c:numCache>
                <c:formatCode>General</c:formatCode>
                <c:ptCount val="867"/>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numCache>
            </c:numRef>
          </c:xVal>
          <c:yVal>
            <c:numRef>
              <c:f>Sheet1!$L$1:$L$867</c:f>
              <c:numCache>
                <c:formatCode>General</c:formatCode>
                <c:ptCount val="867"/>
                <c:pt idx="0">
                  <c:v>-0.49999999789180694</c:v>
                </c:pt>
                <c:pt idx="1">
                  <c:v>-0.49241181207964285</c:v>
                </c:pt>
                <c:pt idx="2">
                  <c:v>-0.4698618727336249</c:v>
                </c:pt>
                <c:pt idx="3">
                  <c:v>-0.43303535154627282</c:v>
                </c:pt>
                <c:pt idx="4">
                  <c:v>-0.3830512089486654</c:v>
                </c:pt>
                <c:pt idx="5">
                  <c:v>-0.32142819490536706</c:v>
                </c:pt>
                <c:pt idx="6">
                  <c:v>-0.25003870225000346</c:v>
                </c:pt>
                <c:pt idx="7">
                  <c:v>-0.17105187471108133</c:v>
                </c:pt>
                <c:pt idx="8">
                  <c:v>-8.6867698269979629E-2</c:v>
                </c:pt>
                <c:pt idx="9">
                  <c:v>-4.4078461182275847E-5</c:v>
                </c:pt>
                <c:pt idx="10">
                  <c:v>8.6780880655601161E-2</c:v>
                </c:pt>
                <c:pt idx="11">
                  <c:v>0.1709690343262725</c:v>
                </c:pt>
                <c:pt idx="12">
                  <c:v>0.24996235616968301</c:v>
                </c:pt>
                <c:pt idx="13">
                  <c:v>0.32136066287737691</c:v>
                </c:pt>
                <c:pt idx="14">
                  <c:v>0.38299454290907226</c:v>
                </c:pt>
                <c:pt idx="15">
                  <c:v>0.43299127327204556</c:v>
                </c:pt>
                <c:pt idx="16">
                  <c:v>0.46983172152707259</c:v>
                </c:pt>
                <c:pt idx="17">
                  <c:v>0.49239650407419072</c:v>
                </c:pt>
                <c:pt idx="18">
                  <c:v>0.49999999821562535</c:v>
                </c:pt>
                <c:pt idx="19">
                  <c:v>0.49241117455169509</c:v>
                </c:pt>
                <c:pt idx="20">
                  <c:v>0.4698606167249666</c:v>
                </c:pt>
                <c:pt idx="21">
                  <c:v>0.43303351522026712</c:v>
                </c:pt>
                <c:pt idx="22">
                  <c:v>0.38304884810141265</c:v>
                </c:pt>
                <c:pt idx="23">
                  <c:v>0.32142538127034914</c:v>
                </c:pt>
                <c:pt idx="24">
                  <c:v>0.25003552131849544</c:v>
                </c:pt>
                <c:pt idx="25">
                  <c:v>0.17104842313452498</c:v>
                </c:pt>
                <c:pt idx="26">
                  <c:v>8.6864080923274398E-2</c:v>
                </c:pt>
                <c:pt idx="27">
                  <c:v>4.0405256090039647E-5</c:v>
                </c:pt>
                <c:pt idx="28">
                  <c:v>-8.6784498110078254E-2</c:v>
                </c:pt>
                <c:pt idx="29">
                  <c:v>-0.17097248611510146</c:v>
                </c:pt>
                <c:pt idx="30">
                  <c:v>-0.24996553741152081</c:v>
                </c:pt>
                <c:pt idx="31">
                  <c:v>-0.32136347691134576</c:v>
                </c:pt>
                <c:pt idx="32">
                  <c:v>-0.38299690423177291</c:v>
                </c:pt>
                <c:pt idx="33">
                  <c:v>-0.43299311013555064</c:v>
                </c:pt>
                <c:pt idx="34">
                  <c:v>-0.46983297811895358</c:v>
                </c:pt>
                <c:pt idx="35">
                  <c:v>-0.49239714221336173</c:v>
                </c:pt>
                <c:pt idx="36">
                  <c:v>-0.49999999851245897</c:v>
                </c:pt>
                <c:pt idx="37">
                  <c:v>-0.49241053699717269</c:v>
                </c:pt>
                <c:pt idx="38">
                  <c:v>-0.46985936069094886</c:v>
                </c:pt>
                <c:pt idx="39">
                  <c:v>-0.43303167887089256</c:v>
                </c:pt>
                <c:pt idx="40">
                  <c:v>-0.3830464872334845</c:v>
                </c:pt>
                <c:pt idx="41">
                  <c:v>-0.32142256761798393</c:v>
                </c:pt>
                <c:pt idx="42">
                  <c:v>-0.25003234037348998</c:v>
                </c:pt>
                <c:pt idx="43">
                  <c:v>-0.17104497154873721</c:v>
                </c:pt>
                <c:pt idx="44">
                  <c:v>-8.6860463571884622E-2</c:v>
                </c:pt>
                <c:pt idx="45">
                  <c:v>-3.6732051000951854E-5</c:v>
                </c:pt>
                <c:pt idx="46">
                  <c:v>8.6788115559871606E-2</c:v>
                </c:pt>
                <c:pt idx="47">
                  <c:v>0.17097593789470644</c:v>
                </c:pt>
                <c:pt idx="48">
                  <c:v>0.24996871863986647</c:v>
                </c:pt>
                <c:pt idx="49">
                  <c:v>0.32136629092796665</c:v>
                </c:pt>
                <c:pt idx="50">
                  <c:v>0.38299926553380448</c:v>
                </c:pt>
                <c:pt idx="51">
                  <c:v>0.43299494697568897</c:v>
                </c:pt>
                <c:pt idx="52">
                  <c:v>0.46983423468547847</c:v>
                </c:pt>
                <c:pt idx="53">
                  <c:v>0.49239778032595793</c:v>
                </c:pt>
                <c:pt idx="54">
                  <c:v>0.49999999878230766</c:v>
                </c:pt>
                <c:pt idx="55">
                  <c:v>0.49240989941607499</c:v>
                </c:pt>
                <c:pt idx="56">
                  <c:v>0.46985810463157412</c:v>
                </c:pt>
                <c:pt idx="57">
                  <c:v>0.43302984249814647</c:v>
                </c:pt>
                <c:pt idx="58">
                  <c:v>0.38304412634488461</c:v>
                </c:pt>
                <c:pt idx="59">
                  <c:v>0.32141975394826894</c:v>
                </c:pt>
                <c:pt idx="60">
                  <c:v>0.25002915941499343</c:v>
                </c:pt>
                <c:pt idx="61">
                  <c:v>0.17104151995372319</c:v>
                </c:pt>
                <c:pt idx="62">
                  <c:v>8.6856846215805264E-2</c:v>
                </c:pt>
                <c:pt idx="63">
                  <c:v>3.3058845906328925E-5</c:v>
                </c:pt>
                <c:pt idx="64">
                  <c:v>-8.6791733004984509E-2</c:v>
                </c:pt>
                <c:pt idx="65">
                  <c:v>-0.17097938966508219</c:v>
                </c:pt>
                <c:pt idx="66">
                  <c:v>-0.24997189985471988</c:v>
                </c:pt>
                <c:pt idx="67">
                  <c:v>-0.32136910492724757</c:v>
                </c:pt>
                <c:pt idx="68">
                  <c:v>-0.38300162681516564</c:v>
                </c:pt>
                <c:pt idx="69">
                  <c:v>-0.43299678379245776</c:v>
                </c:pt>
                <c:pt idx="70">
                  <c:v>-0.46983549122664708</c:v>
                </c:pt>
                <c:pt idx="71">
                  <c:v>-0.49239841841197918</c:v>
                </c:pt>
                <c:pt idx="72">
                  <c:v>-0.4999999990251715</c:v>
                </c:pt>
                <c:pt idx="73">
                  <c:v>-0.49240926180840144</c:v>
                </c:pt>
                <c:pt idx="74">
                  <c:v>-0.46985684854684068</c:v>
                </c:pt>
                <c:pt idx="75">
                  <c:v>-0.43302800610202991</c:v>
                </c:pt>
                <c:pt idx="76">
                  <c:v>-0.38304176543561191</c:v>
                </c:pt>
                <c:pt idx="77">
                  <c:v>-0.3214169402612097</c:v>
                </c:pt>
                <c:pt idx="78">
                  <c:v>-0.25002597844300128</c:v>
                </c:pt>
                <c:pt idx="79">
                  <c:v>-0.1710380683494731</c:v>
                </c:pt>
                <c:pt idx="80">
                  <c:v>-8.6853228855038267E-2</c:v>
                </c:pt>
                <c:pt idx="81">
                  <c:v>-2.938564080814547E-5</c:v>
                </c:pt>
                <c:pt idx="82">
                  <c:v>8.67953504454098E-2</c:v>
                </c:pt>
                <c:pt idx="83">
                  <c:v>0.17098284142622858</c:v>
                </c:pt>
                <c:pt idx="84">
                  <c:v>0.24997508105608388</c:v>
                </c:pt>
                <c:pt idx="85">
                  <c:v>0.32137191890918293</c:v>
                </c:pt>
                <c:pt idx="86">
                  <c:v>0.38300398807585634</c:v>
                </c:pt>
                <c:pt idx="87">
                  <c:v>0.43299862058585692</c:v>
                </c:pt>
                <c:pt idx="88">
                  <c:v>0.46983674774245765</c:v>
                </c:pt>
                <c:pt idx="89">
                  <c:v>0.49239905647142618</c:v>
                </c:pt>
                <c:pt idx="90">
                  <c:v>0.49999999924105049</c:v>
                </c:pt>
                <c:pt idx="91">
                  <c:v>0.49240862417415299</c:v>
                </c:pt>
                <c:pt idx="92">
                  <c:v>0.46985559243674918</c:v>
                </c:pt>
                <c:pt idx="93">
                  <c:v>0.43302616968254376</c:v>
                </c:pt>
                <c:pt idx="94">
                  <c:v>0.3830394045056677</c:v>
                </c:pt>
                <c:pt idx="95">
                  <c:v>0.32141412655680235</c:v>
                </c:pt>
                <c:pt idx="96">
                  <c:v>0.25002279745751382</c:v>
                </c:pt>
                <c:pt idx="97">
                  <c:v>0.17103461673599546</c:v>
                </c:pt>
                <c:pt idx="98">
                  <c:v>8.6849611489583811E-2</c:v>
                </c:pt>
                <c:pt idx="99">
                  <c:v>2.5712435711928787E-5</c:v>
                </c:pt>
                <c:pt idx="100">
                  <c:v>-8.6798967881152517E-2</c:v>
                </c:pt>
                <c:pt idx="101">
                  <c:v>-0.17098629317814876</c:v>
                </c:pt>
                <c:pt idx="102">
                  <c:v>-0.24997826224395678</c:v>
                </c:pt>
                <c:pt idx="103">
                  <c:v>-0.32137473287377261</c:v>
                </c:pt>
                <c:pt idx="104">
                  <c:v>-0.38300634931587635</c:v>
                </c:pt>
                <c:pt idx="105">
                  <c:v>-0.4330004573558891</c:v>
                </c:pt>
                <c:pt idx="106">
                  <c:v>-0.46983800423291178</c:v>
                </c:pt>
                <c:pt idx="107">
                  <c:v>-0.49239969450429855</c:v>
                </c:pt>
                <c:pt idx="108">
                  <c:v>-0.49999999942994461</c:v>
                </c:pt>
                <c:pt idx="109">
                  <c:v>-0.4924079865133294</c:v>
                </c:pt>
                <c:pt idx="110">
                  <c:v>-0.4698543363013003</c:v>
                </c:pt>
                <c:pt idx="111">
                  <c:v>-0.43302433323968559</c:v>
                </c:pt>
                <c:pt idx="112">
                  <c:v>-0.38303704355504981</c:v>
                </c:pt>
                <c:pt idx="113">
                  <c:v>-0.32141131283504831</c:v>
                </c:pt>
                <c:pt idx="114">
                  <c:v>-0.25001961645853571</c:v>
                </c:pt>
                <c:pt idx="115">
                  <c:v>-0.17103116511328381</c:v>
                </c:pt>
                <c:pt idx="116">
                  <c:v>-8.6845994119443867E-2</c:v>
                </c:pt>
                <c:pt idx="117">
                  <c:v>-2.2039230612548054E-5</c:v>
                </c:pt>
                <c:pt idx="118">
                  <c:v>8.6802585312210717E-2</c:v>
                </c:pt>
                <c:pt idx="119">
                  <c:v>0.17098974492084082</c:v>
                </c:pt>
                <c:pt idx="120">
                  <c:v>0.24998144341833844</c:v>
                </c:pt>
                <c:pt idx="121">
                  <c:v>0.32137754682101904</c:v>
                </c:pt>
                <c:pt idx="122">
                  <c:v>0.38300871053522567</c:v>
                </c:pt>
                <c:pt idx="123">
                  <c:v>0.43300229410255142</c:v>
                </c:pt>
                <c:pt idx="124">
                  <c:v>0.46983926069800891</c:v>
                </c:pt>
                <c:pt idx="125">
                  <c:v>0.49240033251059617</c:v>
                </c:pt>
                <c:pt idx="126">
                  <c:v>0.49999999959185382</c:v>
                </c:pt>
                <c:pt idx="127">
                  <c:v>0.49240734882593096</c:v>
                </c:pt>
                <c:pt idx="128">
                  <c:v>0.46985308014049232</c:v>
                </c:pt>
                <c:pt idx="129">
                  <c:v>0.43302249677345894</c:v>
                </c:pt>
                <c:pt idx="130">
                  <c:v>0.3830346825837595</c:v>
                </c:pt>
                <c:pt idx="131">
                  <c:v>0.32140849909594782</c:v>
                </c:pt>
                <c:pt idx="132">
                  <c:v>0.25001643544606261</c:v>
                </c:pt>
                <c:pt idx="133">
                  <c:v>0.17102771348134496</c:v>
                </c:pt>
                <c:pt idx="134">
                  <c:v>8.684237674461337E-2</c:v>
                </c:pt>
                <c:pt idx="135">
                  <c:v>1.8366025512866047E-5</c:v>
                </c:pt>
                <c:pt idx="136">
                  <c:v>-8.6806202738584207E-2</c:v>
                </c:pt>
                <c:pt idx="137">
                  <c:v>-0.17099319665430379</c:v>
                </c:pt>
                <c:pt idx="138">
                  <c:v>-0.24998462457922865</c:v>
                </c:pt>
                <c:pt idx="139">
                  <c:v>-0.32138036075092158</c:v>
                </c:pt>
                <c:pt idx="140">
                  <c:v>-0.38301107173390297</c:v>
                </c:pt>
                <c:pt idx="141">
                  <c:v>-0.43300413082584427</c:v>
                </c:pt>
                <c:pt idx="142">
                  <c:v>-0.46984051713774894</c:v>
                </c:pt>
                <c:pt idx="143">
                  <c:v>-0.49240097049031895</c:v>
                </c:pt>
                <c:pt idx="144">
                  <c:v>-0.49999999972677817</c:v>
                </c:pt>
                <c:pt idx="145">
                  <c:v>-0.49240671111195694</c:v>
                </c:pt>
                <c:pt idx="146">
                  <c:v>-0.46985182395432734</c:v>
                </c:pt>
                <c:pt idx="147">
                  <c:v>-0.43302066028386088</c:v>
                </c:pt>
                <c:pt idx="148">
                  <c:v>-0.38303232159179745</c:v>
                </c:pt>
                <c:pt idx="149">
                  <c:v>-0.32140568533950098</c:v>
                </c:pt>
                <c:pt idx="150">
                  <c:v>-0.2500132544200962</c:v>
                </c:pt>
                <c:pt idx="151">
                  <c:v>-0.17102426184017414</c:v>
                </c:pt>
                <c:pt idx="152">
                  <c:v>-8.6838759365098619E-2</c:v>
                </c:pt>
                <c:pt idx="153">
                  <c:v>-1.4692820410416476E-5</c:v>
                </c:pt>
                <c:pt idx="154">
                  <c:v>8.6809820160271903E-2</c:v>
                </c:pt>
                <c:pt idx="155">
                  <c:v>0.17099664837853995</c:v>
                </c:pt>
                <c:pt idx="156">
                  <c:v>0.24998780572662649</c:v>
                </c:pt>
                <c:pt idx="157">
                  <c:v>0.32138317466347788</c:v>
                </c:pt>
                <c:pt idx="158">
                  <c:v>0.38301343291191092</c:v>
                </c:pt>
                <c:pt idx="159">
                  <c:v>0.43300596752576803</c:v>
                </c:pt>
                <c:pt idx="160">
                  <c:v>0.46984177355213147</c:v>
                </c:pt>
                <c:pt idx="161">
                  <c:v>0.49240160844346714</c:v>
                </c:pt>
                <c:pt idx="162">
                  <c:v>0.49999999983471766</c:v>
                </c:pt>
                <c:pt idx="163">
                  <c:v>0.49240607337140818</c:v>
                </c:pt>
                <c:pt idx="164">
                  <c:v>0.46985056774280465</c:v>
                </c:pt>
                <c:pt idx="165">
                  <c:v>0.43301882377089318</c:v>
                </c:pt>
                <c:pt idx="166">
                  <c:v>0.38302996057916272</c:v>
                </c:pt>
                <c:pt idx="167">
                  <c:v>0.32140287156570796</c:v>
                </c:pt>
                <c:pt idx="168">
                  <c:v>0.25001007338063663</c:v>
                </c:pt>
                <c:pt idx="169">
                  <c:v>0.17102081018977316</c:v>
                </c:pt>
                <c:pt idx="170">
                  <c:v>8.6835141980896341E-2</c:v>
                </c:pt>
                <c:pt idx="171">
                  <c:v>1.1019615308950293E-5</c:v>
                </c:pt>
                <c:pt idx="172">
                  <c:v>-8.6813437577275374E-2</c:v>
                </c:pt>
                <c:pt idx="173">
                  <c:v>-0.17100010009354583</c:v>
                </c:pt>
                <c:pt idx="174">
                  <c:v>-0.24999098686053409</c:v>
                </c:pt>
                <c:pt idx="175">
                  <c:v>-0.32138598855868994</c:v>
                </c:pt>
                <c:pt idx="176">
                  <c:v>-0.38301579406924663</c:v>
                </c:pt>
                <c:pt idx="177">
                  <c:v>-0.43300780420232299</c:v>
                </c:pt>
                <c:pt idx="178">
                  <c:v>-0.46984302994115712</c:v>
                </c:pt>
                <c:pt idx="179">
                  <c:v>-0.49240224637004049</c:v>
                </c:pt>
                <c:pt idx="180">
                  <c:v>-0.49999999991567229</c:v>
                </c:pt>
                <c:pt idx="181">
                  <c:v>-0.49240543560428435</c:v>
                </c:pt>
                <c:pt idx="182">
                  <c:v>-0.46984931150592374</c:v>
                </c:pt>
                <c:pt idx="183">
                  <c:v>-0.43301698723455584</c:v>
                </c:pt>
                <c:pt idx="184">
                  <c:v>-0.38302759954585619</c:v>
                </c:pt>
                <c:pt idx="185">
                  <c:v>-0.32140005777456926</c:v>
                </c:pt>
                <c:pt idx="186">
                  <c:v>-0.25000689232768442</c:v>
                </c:pt>
                <c:pt idx="187">
                  <c:v>-0.17101735853014227</c:v>
                </c:pt>
                <c:pt idx="188">
                  <c:v>-8.6831524592008477E-2</c:v>
                </c:pt>
                <c:pt idx="189">
                  <c:v>-7.3464102060012058E-6</c:v>
                </c:pt>
                <c:pt idx="190">
                  <c:v>8.6817054989593551E-2</c:v>
                </c:pt>
                <c:pt idx="191">
                  <c:v>0.17100355179932369</c:v>
                </c:pt>
                <c:pt idx="192">
                  <c:v>0.2499941679809482</c:v>
                </c:pt>
                <c:pt idx="193">
                  <c:v>0.32138880243655649</c:v>
                </c:pt>
                <c:pt idx="194">
                  <c:v>0.38301815520591165</c:v>
                </c:pt>
                <c:pt idx="195">
                  <c:v>0.43300964085550886</c:v>
                </c:pt>
                <c:pt idx="196">
                  <c:v>0.46984428630482539</c:v>
                </c:pt>
                <c:pt idx="197">
                  <c:v>0.49240288427003909</c:v>
                </c:pt>
                <c:pt idx="198">
                  <c:v>0.49999999996964201</c:v>
                </c:pt>
                <c:pt idx="199">
                  <c:v>0.49240479781058538</c:v>
                </c:pt>
                <c:pt idx="200">
                  <c:v>0.4698480552436855</c:v>
                </c:pt>
                <c:pt idx="201">
                  <c:v>0.43301515067484869</c:v>
                </c:pt>
                <c:pt idx="202">
                  <c:v>0.38302523849187753</c:v>
                </c:pt>
                <c:pt idx="203">
                  <c:v>0.32139724396608488</c:v>
                </c:pt>
                <c:pt idx="204">
                  <c:v>0.25000371126123927</c:v>
                </c:pt>
                <c:pt idx="205">
                  <c:v>0.17101390686128179</c:v>
                </c:pt>
                <c:pt idx="206">
                  <c:v>8.6827907198433446E-2</c:v>
                </c:pt>
                <c:pt idx="207">
                  <c:v>3.673205103099724E-6</c:v>
                </c:pt>
                <c:pt idx="208">
                  <c:v>-8.6820672397225795E-2</c:v>
                </c:pt>
                <c:pt idx="209">
                  <c:v>-0.17100700349587231</c:v>
                </c:pt>
                <c:pt idx="210">
                  <c:v>-0.24999734908787116</c:v>
                </c:pt>
                <c:pt idx="211">
                  <c:v>-0.32139161629707819</c:v>
                </c:pt>
                <c:pt idx="212">
                  <c:v>-0.38302051632190515</c:v>
                </c:pt>
                <c:pt idx="213">
                  <c:v>-0.43301147748532487</c:v>
                </c:pt>
                <c:pt idx="214">
                  <c:v>-0.46984554264313616</c:v>
                </c:pt>
                <c:pt idx="215">
                  <c:v>-0.49240352214346278</c:v>
                </c:pt>
                <c:pt idx="216">
                  <c:v>-0.49999999999662686</c:v>
                </c:pt>
                <c:pt idx="217">
                  <c:v>-0.49240415999031151</c:v>
                </c:pt>
                <c:pt idx="218">
                  <c:v>-0.46984679895608961</c:v>
                </c:pt>
                <c:pt idx="219">
                  <c:v>-0.43301331409177163</c:v>
                </c:pt>
                <c:pt idx="220">
                  <c:v>-0.38302287741722713</c:v>
                </c:pt>
                <c:pt idx="221">
                  <c:v>-0.32139443014025426</c:v>
                </c:pt>
                <c:pt idx="222">
                  <c:v>-0.25000053018130142</c:v>
                </c:pt>
                <c:pt idx="223">
                  <c:v>-0.17101045518319188</c:v>
                </c:pt>
                <c:pt idx="224">
                  <c:v>-8.6824289800172622E-2</c:v>
                </c:pt>
                <c:pt idx="225">
                  <c:v>0</c:v>
                </c:pt>
                <c:pt idx="226">
                  <c:v>8.6824289800172622E-2</c:v>
                </c:pt>
                <c:pt idx="227">
                  <c:v>0.17101045518319188</c:v>
                </c:pt>
                <c:pt idx="228">
                  <c:v>0.25000053018130142</c:v>
                </c:pt>
                <c:pt idx="229">
                  <c:v>0.32139443014025426</c:v>
                </c:pt>
                <c:pt idx="230">
                  <c:v>0.38302287741722713</c:v>
                </c:pt>
                <c:pt idx="231">
                  <c:v>0.43301331409177163</c:v>
                </c:pt>
                <c:pt idx="232">
                  <c:v>0.46984679895608961</c:v>
                </c:pt>
                <c:pt idx="233">
                  <c:v>0.49240415999031151</c:v>
                </c:pt>
                <c:pt idx="234">
                  <c:v>0.49999999999662686</c:v>
                </c:pt>
                <c:pt idx="235">
                  <c:v>0.49240352214346278</c:v>
                </c:pt>
                <c:pt idx="236">
                  <c:v>0.46984554264313616</c:v>
                </c:pt>
                <c:pt idx="237">
                  <c:v>0.43301147748532487</c:v>
                </c:pt>
                <c:pt idx="238">
                  <c:v>0.38302051632190515</c:v>
                </c:pt>
                <c:pt idx="239">
                  <c:v>0.32139161629707819</c:v>
                </c:pt>
                <c:pt idx="240">
                  <c:v>0.24999734908787116</c:v>
                </c:pt>
                <c:pt idx="241">
                  <c:v>0.17100700349587231</c:v>
                </c:pt>
                <c:pt idx="242">
                  <c:v>8.6820672397225795E-2</c:v>
                </c:pt>
                <c:pt idx="243">
                  <c:v>-3.673205103099724E-6</c:v>
                </c:pt>
                <c:pt idx="244">
                  <c:v>-8.6827907198433446E-2</c:v>
                </c:pt>
                <c:pt idx="245">
                  <c:v>-0.17101390686128179</c:v>
                </c:pt>
                <c:pt idx="246">
                  <c:v>-0.25000371126123927</c:v>
                </c:pt>
                <c:pt idx="247">
                  <c:v>-0.32139724396608488</c:v>
                </c:pt>
                <c:pt idx="248">
                  <c:v>-0.38302523849187753</c:v>
                </c:pt>
                <c:pt idx="249">
                  <c:v>-0.43301515067484869</c:v>
                </c:pt>
                <c:pt idx="250">
                  <c:v>-0.4698480552436855</c:v>
                </c:pt>
                <c:pt idx="251">
                  <c:v>-0.49240479781058538</c:v>
                </c:pt>
                <c:pt idx="252">
                  <c:v>-0.49999999996964201</c:v>
                </c:pt>
                <c:pt idx="253">
                  <c:v>-0.49240288427003909</c:v>
                </c:pt>
                <c:pt idx="254">
                  <c:v>-0.46984428630482539</c:v>
                </c:pt>
                <c:pt idx="255">
                  <c:v>-0.43300964085550886</c:v>
                </c:pt>
                <c:pt idx="256">
                  <c:v>-0.38301815520591165</c:v>
                </c:pt>
                <c:pt idx="257">
                  <c:v>-0.32138880243655649</c:v>
                </c:pt>
                <c:pt idx="258">
                  <c:v>-0.2499941679809482</c:v>
                </c:pt>
                <c:pt idx="259">
                  <c:v>-0.17100355179932369</c:v>
                </c:pt>
                <c:pt idx="260">
                  <c:v>-8.6817054989593551E-2</c:v>
                </c:pt>
                <c:pt idx="261">
                  <c:v>7.3464102060012058E-6</c:v>
                </c:pt>
                <c:pt idx="262">
                  <c:v>8.6831524592008477E-2</c:v>
                </c:pt>
                <c:pt idx="263">
                  <c:v>0.17101735853014227</c:v>
                </c:pt>
                <c:pt idx="264">
                  <c:v>0.25000689232768442</c:v>
                </c:pt>
                <c:pt idx="265">
                  <c:v>0.32140005777456926</c:v>
                </c:pt>
                <c:pt idx="266">
                  <c:v>0.38302759954585619</c:v>
                </c:pt>
                <c:pt idx="267">
                  <c:v>0.43301698723455584</c:v>
                </c:pt>
                <c:pt idx="268">
                  <c:v>0.46984931150592374</c:v>
                </c:pt>
                <c:pt idx="269">
                  <c:v>0.49240543560428435</c:v>
                </c:pt>
                <c:pt idx="270">
                  <c:v>0.49999999991567229</c:v>
                </c:pt>
                <c:pt idx="271">
                  <c:v>0.49240224637004049</c:v>
                </c:pt>
                <c:pt idx="272">
                  <c:v>0.46984302994115712</c:v>
                </c:pt>
                <c:pt idx="273">
                  <c:v>0.43300780420232299</c:v>
                </c:pt>
                <c:pt idx="274">
                  <c:v>0.38301579406924663</c:v>
                </c:pt>
                <c:pt idx="275">
                  <c:v>0.32138598855868994</c:v>
                </c:pt>
                <c:pt idx="276">
                  <c:v>0.24999098686053409</c:v>
                </c:pt>
                <c:pt idx="277">
                  <c:v>0.17100010009354583</c:v>
                </c:pt>
                <c:pt idx="278">
                  <c:v>8.6813437577275374E-2</c:v>
                </c:pt>
                <c:pt idx="279">
                  <c:v>-1.1019615308950293E-5</c:v>
                </c:pt>
                <c:pt idx="280">
                  <c:v>-8.6835141980896341E-2</c:v>
                </c:pt>
                <c:pt idx="281">
                  <c:v>-0.17102081018977316</c:v>
                </c:pt>
                <c:pt idx="282">
                  <c:v>-0.25001007338063663</c:v>
                </c:pt>
                <c:pt idx="283">
                  <c:v>-0.32140287156570796</c:v>
                </c:pt>
                <c:pt idx="284">
                  <c:v>-0.38302996057916272</c:v>
                </c:pt>
                <c:pt idx="285">
                  <c:v>-0.43301882377089318</c:v>
                </c:pt>
                <c:pt idx="286">
                  <c:v>-0.46985056774280465</c:v>
                </c:pt>
                <c:pt idx="287">
                  <c:v>-0.49240607337140818</c:v>
                </c:pt>
                <c:pt idx="288">
                  <c:v>-0.49999999983471766</c:v>
                </c:pt>
                <c:pt idx="289">
                  <c:v>-0.49240160844346714</c:v>
                </c:pt>
                <c:pt idx="290">
                  <c:v>-0.46984177355213147</c:v>
                </c:pt>
                <c:pt idx="291">
                  <c:v>-0.43300596752576803</c:v>
                </c:pt>
                <c:pt idx="292">
                  <c:v>-0.38301343291191092</c:v>
                </c:pt>
                <c:pt idx="293">
                  <c:v>-0.32138317466347788</c:v>
                </c:pt>
                <c:pt idx="294">
                  <c:v>-0.24998780572662649</c:v>
                </c:pt>
                <c:pt idx="295">
                  <c:v>-0.17099664837853995</c:v>
                </c:pt>
                <c:pt idx="296">
                  <c:v>-8.6809820160271903E-2</c:v>
                </c:pt>
                <c:pt idx="297">
                  <c:v>1.4692820410416476E-5</c:v>
                </c:pt>
                <c:pt idx="298">
                  <c:v>8.6838759365098619E-2</c:v>
                </c:pt>
                <c:pt idx="299">
                  <c:v>0.17102426184017414</c:v>
                </c:pt>
                <c:pt idx="300">
                  <c:v>0.2500132544200962</c:v>
                </c:pt>
                <c:pt idx="301">
                  <c:v>0.32140568533950098</c:v>
                </c:pt>
                <c:pt idx="302">
                  <c:v>0.38303232159179745</c:v>
                </c:pt>
                <c:pt idx="303">
                  <c:v>0.43302066028386088</c:v>
                </c:pt>
                <c:pt idx="304">
                  <c:v>0.46985182395432734</c:v>
                </c:pt>
                <c:pt idx="305">
                  <c:v>0.49240671111195694</c:v>
                </c:pt>
                <c:pt idx="306">
                  <c:v>0.49999999972677817</c:v>
                </c:pt>
                <c:pt idx="307">
                  <c:v>0.49240097049031895</c:v>
                </c:pt>
                <c:pt idx="308">
                  <c:v>0.46984051713774894</c:v>
                </c:pt>
                <c:pt idx="309">
                  <c:v>0.43300413082584427</c:v>
                </c:pt>
                <c:pt idx="310">
                  <c:v>0.38301107173390297</c:v>
                </c:pt>
                <c:pt idx="311">
                  <c:v>0.32138036075092158</c:v>
                </c:pt>
                <c:pt idx="312">
                  <c:v>0.24998462457922865</c:v>
                </c:pt>
                <c:pt idx="313">
                  <c:v>0.17099319665430379</c:v>
                </c:pt>
                <c:pt idx="314">
                  <c:v>8.6806202738584207E-2</c:v>
                </c:pt>
                <c:pt idx="315">
                  <c:v>-1.8366025512866047E-5</c:v>
                </c:pt>
                <c:pt idx="316">
                  <c:v>-8.684237674461337E-2</c:v>
                </c:pt>
                <c:pt idx="317">
                  <c:v>-0.17102771348134496</c:v>
                </c:pt>
                <c:pt idx="318">
                  <c:v>-0.25001643544606261</c:v>
                </c:pt>
                <c:pt idx="319">
                  <c:v>-0.32140849909594782</c:v>
                </c:pt>
                <c:pt idx="320">
                  <c:v>-0.3830346825837595</c:v>
                </c:pt>
                <c:pt idx="321">
                  <c:v>-0.43302249677345894</c:v>
                </c:pt>
                <c:pt idx="322">
                  <c:v>-0.46985308014049232</c:v>
                </c:pt>
                <c:pt idx="323">
                  <c:v>-0.49240734882593096</c:v>
                </c:pt>
                <c:pt idx="324">
                  <c:v>-0.49999999959185382</c:v>
                </c:pt>
                <c:pt idx="325">
                  <c:v>-0.49240033251059617</c:v>
                </c:pt>
                <c:pt idx="326">
                  <c:v>-0.46983926069800891</c:v>
                </c:pt>
                <c:pt idx="327">
                  <c:v>-0.43300229410255142</c:v>
                </c:pt>
                <c:pt idx="328">
                  <c:v>-0.38300871053522567</c:v>
                </c:pt>
                <c:pt idx="329">
                  <c:v>-0.32137754682101904</c:v>
                </c:pt>
                <c:pt idx="330">
                  <c:v>-0.24998144341833844</c:v>
                </c:pt>
                <c:pt idx="331">
                  <c:v>-0.17098974492084082</c:v>
                </c:pt>
                <c:pt idx="332">
                  <c:v>-8.6802585312210717E-2</c:v>
                </c:pt>
                <c:pt idx="333">
                  <c:v>2.2039230612548054E-5</c:v>
                </c:pt>
                <c:pt idx="334">
                  <c:v>8.6845994119443867E-2</c:v>
                </c:pt>
                <c:pt idx="335">
                  <c:v>0.17103116511328381</c:v>
                </c:pt>
                <c:pt idx="336">
                  <c:v>0.25001961645853571</c:v>
                </c:pt>
                <c:pt idx="337">
                  <c:v>0.32141131283504831</c:v>
                </c:pt>
                <c:pt idx="338">
                  <c:v>0.38303704355504981</c:v>
                </c:pt>
                <c:pt idx="339">
                  <c:v>0.43302433323968559</c:v>
                </c:pt>
                <c:pt idx="340">
                  <c:v>0.4698543363013003</c:v>
                </c:pt>
                <c:pt idx="341">
                  <c:v>0.4924079865133294</c:v>
                </c:pt>
                <c:pt idx="342">
                  <c:v>0.49999999942994461</c:v>
                </c:pt>
                <c:pt idx="343">
                  <c:v>0.49239969450429855</c:v>
                </c:pt>
                <c:pt idx="344">
                  <c:v>0.46983800423291178</c:v>
                </c:pt>
                <c:pt idx="345">
                  <c:v>0.4330004573558891</c:v>
                </c:pt>
                <c:pt idx="346">
                  <c:v>0.38300634931587635</c:v>
                </c:pt>
                <c:pt idx="347">
                  <c:v>0.32137473287377261</c:v>
                </c:pt>
                <c:pt idx="348">
                  <c:v>0.24997826224395678</c:v>
                </c:pt>
                <c:pt idx="349">
                  <c:v>0.17098629317814876</c:v>
                </c:pt>
                <c:pt idx="350">
                  <c:v>8.6798967881152517E-2</c:v>
                </c:pt>
                <c:pt idx="351">
                  <c:v>-2.5712435711928787E-5</c:v>
                </c:pt>
                <c:pt idx="352">
                  <c:v>-8.6849611489583811E-2</c:v>
                </c:pt>
                <c:pt idx="353">
                  <c:v>-0.17103461673599546</c:v>
                </c:pt>
                <c:pt idx="354">
                  <c:v>-0.25002279745751382</c:v>
                </c:pt>
                <c:pt idx="355">
                  <c:v>-0.32141412655680235</c:v>
                </c:pt>
                <c:pt idx="356">
                  <c:v>-0.3830394045056677</c:v>
                </c:pt>
                <c:pt idx="357">
                  <c:v>-0.43302616968254376</c:v>
                </c:pt>
                <c:pt idx="358">
                  <c:v>-0.46985559243674918</c:v>
                </c:pt>
                <c:pt idx="359">
                  <c:v>-0.49240862417415299</c:v>
                </c:pt>
                <c:pt idx="360">
                  <c:v>-0.49999999924105049</c:v>
                </c:pt>
                <c:pt idx="361">
                  <c:v>-0.49239905647142618</c:v>
                </c:pt>
                <c:pt idx="362">
                  <c:v>-0.46983674774245765</c:v>
                </c:pt>
                <c:pt idx="363">
                  <c:v>-0.43299862058585692</c:v>
                </c:pt>
                <c:pt idx="364">
                  <c:v>-0.38300398807585634</c:v>
                </c:pt>
                <c:pt idx="365">
                  <c:v>-0.32137191890918293</c:v>
                </c:pt>
                <c:pt idx="366">
                  <c:v>-0.24997508105608388</c:v>
                </c:pt>
                <c:pt idx="367">
                  <c:v>-0.17098284142622858</c:v>
                </c:pt>
                <c:pt idx="368">
                  <c:v>-8.67953504454098E-2</c:v>
                </c:pt>
                <c:pt idx="369">
                  <c:v>2.938564080814547E-5</c:v>
                </c:pt>
                <c:pt idx="370">
                  <c:v>8.6853228855038267E-2</c:v>
                </c:pt>
                <c:pt idx="371">
                  <c:v>0.1710380683494731</c:v>
                </c:pt>
                <c:pt idx="372">
                  <c:v>0.25002597844300128</c:v>
                </c:pt>
                <c:pt idx="373">
                  <c:v>0.3214169402612097</c:v>
                </c:pt>
                <c:pt idx="374">
                  <c:v>0.38304176543561191</c:v>
                </c:pt>
                <c:pt idx="375">
                  <c:v>0.43302800610202991</c:v>
                </c:pt>
                <c:pt idx="376">
                  <c:v>0.46985684854684068</c:v>
                </c:pt>
                <c:pt idx="377">
                  <c:v>0.49240926180840144</c:v>
                </c:pt>
                <c:pt idx="378">
                  <c:v>0.4999999990251715</c:v>
                </c:pt>
                <c:pt idx="379">
                  <c:v>0.49239841841197918</c:v>
                </c:pt>
                <c:pt idx="380">
                  <c:v>0.46983549122664708</c:v>
                </c:pt>
                <c:pt idx="381">
                  <c:v>0.43299678379245776</c:v>
                </c:pt>
                <c:pt idx="382">
                  <c:v>0.38300162681516564</c:v>
                </c:pt>
                <c:pt idx="383">
                  <c:v>0.32136910492724757</c:v>
                </c:pt>
                <c:pt idx="384">
                  <c:v>0.24997189985471988</c:v>
                </c:pt>
                <c:pt idx="385">
                  <c:v>0.17097938966508219</c:v>
                </c:pt>
                <c:pt idx="386">
                  <c:v>8.6791733004984509E-2</c:v>
                </c:pt>
                <c:pt idx="387">
                  <c:v>-3.3058845906328925E-5</c:v>
                </c:pt>
                <c:pt idx="388">
                  <c:v>-8.6856846215805264E-2</c:v>
                </c:pt>
                <c:pt idx="389">
                  <c:v>-0.17104151995372319</c:v>
                </c:pt>
                <c:pt idx="390">
                  <c:v>-0.25002915941499343</c:v>
                </c:pt>
                <c:pt idx="391">
                  <c:v>-0.32141975394826894</c:v>
                </c:pt>
                <c:pt idx="392">
                  <c:v>-0.38304412634488461</c:v>
                </c:pt>
                <c:pt idx="393">
                  <c:v>-0.43302984249814647</c:v>
                </c:pt>
                <c:pt idx="394">
                  <c:v>-0.46985810463157412</c:v>
                </c:pt>
                <c:pt idx="395">
                  <c:v>-0.49240989941607499</c:v>
                </c:pt>
                <c:pt idx="396">
                  <c:v>-0.49999999878230766</c:v>
                </c:pt>
                <c:pt idx="397">
                  <c:v>-0.49239778032595793</c:v>
                </c:pt>
                <c:pt idx="398">
                  <c:v>-0.46983423468547847</c:v>
                </c:pt>
                <c:pt idx="399">
                  <c:v>-0.43299494697568897</c:v>
                </c:pt>
                <c:pt idx="400">
                  <c:v>-0.38299926553380448</c:v>
                </c:pt>
                <c:pt idx="401">
                  <c:v>-0.32136629092796665</c:v>
                </c:pt>
                <c:pt idx="402">
                  <c:v>-0.24996871863986647</c:v>
                </c:pt>
                <c:pt idx="403">
                  <c:v>-0.17097593789470644</c:v>
                </c:pt>
                <c:pt idx="404">
                  <c:v>-8.6788115559871606E-2</c:v>
                </c:pt>
                <c:pt idx="405">
                  <c:v>3.6732051000951854E-5</c:v>
                </c:pt>
                <c:pt idx="406">
                  <c:v>8.6860463571884622E-2</c:v>
                </c:pt>
                <c:pt idx="407">
                  <c:v>0.17104497154873721</c:v>
                </c:pt>
                <c:pt idx="408">
                  <c:v>0.25003234037348998</c:v>
                </c:pt>
                <c:pt idx="409">
                  <c:v>0.32142256761798393</c:v>
                </c:pt>
                <c:pt idx="410">
                  <c:v>0.3830464872334845</c:v>
                </c:pt>
                <c:pt idx="411">
                  <c:v>0.43303167887089256</c:v>
                </c:pt>
                <c:pt idx="412">
                  <c:v>0.46985936069094886</c:v>
                </c:pt>
                <c:pt idx="413">
                  <c:v>0.49241053699717269</c:v>
                </c:pt>
                <c:pt idx="414">
                  <c:v>0.49999999851245897</c:v>
                </c:pt>
                <c:pt idx="415">
                  <c:v>0.49239714221336173</c:v>
                </c:pt>
                <c:pt idx="416">
                  <c:v>0.46983297811895358</c:v>
                </c:pt>
                <c:pt idx="417">
                  <c:v>0.43299311013555064</c:v>
                </c:pt>
                <c:pt idx="418">
                  <c:v>0.38299690423177291</c:v>
                </c:pt>
                <c:pt idx="419">
                  <c:v>0.32136347691134576</c:v>
                </c:pt>
                <c:pt idx="420">
                  <c:v>0.24996553741152081</c:v>
                </c:pt>
                <c:pt idx="421">
                  <c:v>0.17097248611510146</c:v>
                </c:pt>
                <c:pt idx="422">
                  <c:v>8.6784498110078254E-2</c:v>
                </c:pt>
                <c:pt idx="423">
                  <c:v>-4.0405256090039647E-5</c:v>
                </c:pt>
                <c:pt idx="424">
                  <c:v>-8.6864080923274398E-2</c:v>
                </c:pt>
                <c:pt idx="425">
                  <c:v>-0.17104842313452498</c:v>
                </c:pt>
                <c:pt idx="426">
                  <c:v>-0.25003552131849544</c:v>
                </c:pt>
                <c:pt idx="427">
                  <c:v>-0.32142538127034914</c:v>
                </c:pt>
                <c:pt idx="428">
                  <c:v>-0.38304884810141265</c:v>
                </c:pt>
                <c:pt idx="429">
                  <c:v>-0.43303351522026712</c:v>
                </c:pt>
                <c:pt idx="430">
                  <c:v>-0.4698606167249666</c:v>
                </c:pt>
                <c:pt idx="431">
                  <c:v>-0.49241117455169509</c:v>
                </c:pt>
                <c:pt idx="432">
                  <c:v>-0.49999999821562535</c:v>
                </c:pt>
                <c:pt idx="433">
                  <c:v>-0.49239650407419072</c:v>
                </c:pt>
                <c:pt idx="434">
                  <c:v>-0.46983172152707259</c:v>
                </c:pt>
                <c:pt idx="435">
                  <c:v>-0.43299127327204556</c:v>
                </c:pt>
                <c:pt idx="436">
                  <c:v>-0.38299454290907226</c:v>
                </c:pt>
                <c:pt idx="437">
                  <c:v>-0.32136066287737691</c:v>
                </c:pt>
                <c:pt idx="438">
                  <c:v>-0.24996235616968301</c:v>
                </c:pt>
                <c:pt idx="439">
                  <c:v>-0.1709690343262725</c:v>
                </c:pt>
                <c:pt idx="440">
                  <c:v>-8.6780880655601161E-2</c:v>
                </c:pt>
                <c:pt idx="441">
                  <c:v>4.4078461182275847E-5</c:v>
                </c:pt>
                <c:pt idx="442">
                  <c:v>8.6867698269979629E-2</c:v>
                </c:pt>
                <c:pt idx="443">
                  <c:v>0.17105187471108133</c:v>
                </c:pt>
                <c:pt idx="444">
                  <c:v>0.25003870225000346</c:v>
                </c:pt>
                <c:pt idx="445">
                  <c:v>0.32142819490536706</c:v>
                </c:pt>
                <c:pt idx="446">
                  <c:v>0.3830512089486654</c:v>
                </c:pt>
                <c:pt idx="447">
                  <c:v>0.43303535154627282</c:v>
                </c:pt>
                <c:pt idx="448">
                  <c:v>0.4698618727336249</c:v>
                </c:pt>
                <c:pt idx="449">
                  <c:v>0.49241181207964285</c:v>
                </c:pt>
                <c:pt idx="450">
                  <c:v>0.49999999789180694</c:v>
                </c:pt>
                <c:pt idx="451">
                  <c:v>0.49239586590844575</c:v>
                </c:pt>
                <c:pt idx="452">
                  <c:v>0.46983046490983366</c:v>
                </c:pt>
                <c:pt idx="453">
                  <c:v>0.43298943638517207</c:v>
                </c:pt>
                <c:pt idx="454">
                  <c:v>0.3829921815656992</c:v>
                </c:pt>
                <c:pt idx="455">
                  <c:v>0.32135784882606427</c:v>
                </c:pt>
                <c:pt idx="456">
                  <c:v>0.2499591749143579</c:v>
                </c:pt>
                <c:pt idx="457">
                  <c:v>0.17096558252821636</c:v>
                </c:pt>
                <c:pt idx="458">
                  <c:v>8.6777263196437041E-2</c:v>
                </c:pt>
                <c:pt idx="459">
                  <c:v>-4.7751666272133152E-5</c:v>
                </c:pt>
                <c:pt idx="460">
                  <c:v>-8.6871315611996638E-2</c:v>
                </c:pt>
                <c:pt idx="461">
                  <c:v>-0.17105532627840267</c:v>
                </c:pt>
                <c:pt idx="462">
                  <c:v>-0.25004188316801695</c:v>
                </c:pt>
                <c:pt idx="463">
                  <c:v>-0.32143100852304035</c:v>
                </c:pt>
                <c:pt idx="464">
                  <c:v>-0.38305356977524735</c:v>
                </c:pt>
                <c:pt idx="465">
                  <c:v>-0.43303718784890588</c:v>
                </c:pt>
                <c:pt idx="466">
                  <c:v>-0.46986312871692604</c:v>
                </c:pt>
                <c:pt idx="467">
                  <c:v>-0.49241244958101466</c:v>
                </c:pt>
                <c:pt idx="468">
                  <c:v>-0.4999999975410036</c:v>
                </c:pt>
                <c:pt idx="469">
                  <c:v>-0.49239522771612576</c:v>
                </c:pt>
                <c:pt idx="470">
                  <c:v>-0.46982920826723928</c:v>
                </c:pt>
                <c:pt idx="471">
                  <c:v>-0.43298759947492843</c:v>
                </c:pt>
                <c:pt idx="472">
                  <c:v>-0.38298982020165845</c:v>
                </c:pt>
                <c:pt idx="473">
                  <c:v>-0.32135503475741073</c:v>
                </c:pt>
                <c:pt idx="474">
                  <c:v>-0.24995599364554258</c:v>
                </c:pt>
                <c:pt idx="475">
                  <c:v>-0.17096213072092994</c:v>
                </c:pt>
                <c:pt idx="476">
                  <c:v>-8.6773645732589569E-2</c:v>
                </c:pt>
                <c:pt idx="477">
                  <c:v>5.1424871355860588E-5</c:v>
                </c:pt>
                <c:pt idx="478">
                  <c:v>8.6874932949318237E-2</c:v>
                </c:pt>
                <c:pt idx="479">
                  <c:v>0.17105877783649223</c:v>
                </c:pt>
                <c:pt idx="480">
                  <c:v>0.25004506407253885</c:v>
                </c:pt>
                <c:pt idx="481">
                  <c:v>0.32143382212336608</c:v>
                </c:pt>
                <c:pt idx="482">
                  <c:v>0.38305593058115361</c:v>
                </c:pt>
                <c:pt idx="483">
                  <c:v>0.43303902412816803</c:v>
                </c:pt>
                <c:pt idx="484">
                  <c:v>0.46986438467486757</c:v>
                </c:pt>
                <c:pt idx="485">
                  <c:v>0.49241308705581166</c:v>
                </c:pt>
                <c:pt idx="486">
                  <c:v>0.49999999716321541</c:v>
                </c:pt>
                <c:pt idx="487">
                  <c:v>0.49239458949723186</c:v>
                </c:pt>
                <c:pt idx="488">
                  <c:v>0.46982795159928836</c:v>
                </c:pt>
                <c:pt idx="489">
                  <c:v>0.4329857625413166</c:v>
                </c:pt>
                <c:pt idx="490">
                  <c:v>0.38298745881694551</c:v>
                </c:pt>
                <c:pt idx="491">
                  <c:v>0.32135222067141378</c:v>
                </c:pt>
                <c:pt idx="492">
                  <c:v>0.24995281236323408</c:v>
                </c:pt>
                <c:pt idx="493">
                  <c:v>0.17095867890442007</c:v>
                </c:pt>
                <c:pt idx="494">
                  <c:v>8.6770028264062438E-2</c:v>
                </c:pt>
                <c:pt idx="495">
                  <c:v>-5.5098076436812642E-5</c:v>
                </c:pt>
                <c:pt idx="496">
                  <c:v>-8.6878550281954708E-2</c:v>
                </c:pt>
                <c:pt idx="497">
                  <c:v>-0.17106222938535315</c:v>
                </c:pt>
                <c:pt idx="498">
                  <c:v>-0.25004824496356276</c:v>
                </c:pt>
                <c:pt idx="499">
                  <c:v>-0.32143663570634134</c:v>
                </c:pt>
                <c:pt idx="500">
                  <c:v>-0.38305829136638653</c:v>
                </c:pt>
                <c:pt idx="501">
                  <c:v>-0.43304086038406275</c:v>
                </c:pt>
                <c:pt idx="502">
                  <c:v>-0.4698656406074519</c:v>
                </c:pt>
                <c:pt idx="503">
                  <c:v>-0.49241372450403265</c:v>
                </c:pt>
                <c:pt idx="504">
                  <c:v>-0.49999999675844231</c:v>
                </c:pt>
                <c:pt idx="505">
                  <c:v>-0.49239395125176361</c:v>
                </c:pt>
                <c:pt idx="506">
                  <c:v>-0.46982669490597856</c:v>
                </c:pt>
                <c:pt idx="507">
                  <c:v>-0.4329839255843384</c:v>
                </c:pt>
                <c:pt idx="508">
                  <c:v>-0.38298509741156517</c:v>
                </c:pt>
                <c:pt idx="509">
                  <c:v>-0.32134940656807076</c:v>
                </c:pt>
                <c:pt idx="510">
                  <c:v>-0.24994963106743878</c:v>
                </c:pt>
                <c:pt idx="511">
                  <c:v>-0.17095522707868024</c:v>
                </c:pt>
                <c:pt idx="512">
                  <c:v>-8.6766410790852358E-2</c:v>
                </c:pt>
                <c:pt idx="513">
                  <c:v>5.8771281514791069E-5</c:v>
                </c:pt>
                <c:pt idx="514">
                  <c:v>8.6882167609909369E-2</c:v>
                </c:pt>
                <c:pt idx="515">
                  <c:v>0.17106568092497851</c:v>
                </c:pt>
                <c:pt idx="516">
                  <c:v>0.25005142584109474</c:v>
                </c:pt>
                <c:pt idx="517">
                  <c:v>0.32143944927196882</c:v>
                </c:pt>
                <c:pt idx="518">
                  <c:v>0.38306065213094587</c:v>
                </c:pt>
                <c:pt idx="519">
                  <c:v>0.43304269661658279</c:v>
                </c:pt>
                <c:pt idx="520">
                  <c:v>0.46986689651467645</c:v>
                </c:pt>
                <c:pt idx="521">
                  <c:v>0.49241436192567883</c:v>
                </c:pt>
                <c:pt idx="522">
                  <c:v>0.4999999963266844</c:v>
                </c:pt>
                <c:pt idx="523">
                  <c:v>0.492393312979721</c:v>
                </c:pt>
                <c:pt idx="524">
                  <c:v>0.4698254381873147</c:v>
                </c:pt>
                <c:pt idx="525">
                  <c:v>0.43298208860399218</c:v>
                </c:pt>
                <c:pt idx="526">
                  <c:v>0.38298273598551291</c:v>
                </c:pt>
                <c:pt idx="527">
                  <c:v>0.32134659244738739</c:v>
                </c:pt>
                <c:pt idx="528">
                  <c:v>0.2499464497581507</c:v>
                </c:pt>
                <c:pt idx="529">
                  <c:v>0.17095177524371735</c:v>
                </c:pt>
                <c:pt idx="530">
                  <c:v>8.6762793312959524E-2</c:v>
                </c:pt>
                <c:pt idx="531">
                  <c:v>-6.2444486596703049E-5</c:v>
                </c:pt>
                <c:pt idx="532">
                  <c:v>-8.6885784933168009E-2</c:v>
                </c:pt>
                <c:pt idx="533">
                  <c:v>-0.17106913245537486</c:v>
                </c:pt>
                <c:pt idx="534">
                  <c:v>-0.25005460670512847</c:v>
                </c:pt>
                <c:pt idx="535">
                  <c:v>-0.32144226282024824</c:v>
                </c:pt>
                <c:pt idx="536">
                  <c:v>-0.38306301287483607</c:v>
                </c:pt>
                <c:pt idx="537">
                  <c:v>-0.43304453282573163</c:v>
                </c:pt>
                <c:pt idx="538">
                  <c:v>-0.46986815239654367</c:v>
                </c:pt>
                <c:pt idx="539">
                  <c:v>-0.49241499932074895</c:v>
                </c:pt>
                <c:pt idx="540">
                  <c:v>-0.49999999586794158</c:v>
                </c:pt>
                <c:pt idx="541">
                  <c:v>-0.49239267468110337</c:v>
                </c:pt>
                <c:pt idx="542">
                  <c:v>-0.46982418144329574</c:v>
                </c:pt>
                <c:pt idx="543">
                  <c:v>-0.43298025160027626</c:v>
                </c:pt>
                <c:pt idx="544">
                  <c:v>-0.38298037453879347</c:v>
                </c:pt>
                <c:pt idx="545">
                  <c:v>-0.32134377830936101</c:v>
                </c:pt>
                <c:pt idx="546">
                  <c:v>-0.24994326843537615</c:v>
                </c:pt>
                <c:pt idx="547">
                  <c:v>-0.17094832339952826</c:v>
                </c:pt>
                <c:pt idx="548">
                  <c:v>-8.6759175830377108E-2</c:v>
                </c:pt>
                <c:pt idx="549">
                  <c:v>6.6117691668139488E-5</c:v>
                </c:pt>
                <c:pt idx="550">
                  <c:v>8.6889402251740966E-2</c:v>
                </c:pt>
                <c:pt idx="551">
                  <c:v>0.1710725839765353</c:v>
                </c:pt>
                <c:pt idx="552">
                  <c:v>0.25005778755566677</c:v>
                </c:pt>
                <c:pt idx="553">
                  <c:v>0.32144507635118497</c:v>
                </c:pt>
                <c:pt idx="554">
                  <c:v>0.38306537359804788</c:v>
                </c:pt>
                <c:pt idx="555">
                  <c:v>0.433046369011511</c:v>
                </c:pt>
                <c:pt idx="556">
                  <c:v>0.46986940825305096</c:v>
                </c:pt>
                <c:pt idx="557">
                  <c:v>0.49241563668924349</c:v>
                </c:pt>
                <c:pt idx="558">
                  <c:v>0.4999999953822139</c:v>
                </c:pt>
                <c:pt idx="559">
                  <c:v>0.49239203635591211</c:v>
                </c:pt>
                <c:pt idx="560">
                  <c:v>0.46982292467391684</c:v>
                </c:pt>
                <c:pt idx="561">
                  <c:v>0.4329784145731943</c:v>
                </c:pt>
                <c:pt idx="562">
                  <c:v>0.38297801307140467</c:v>
                </c:pt>
                <c:pt idx="563">
                  <c:v>0.32134096415398899</c:v>
                </c:pt>
                <c:pt idx="564">
                  <c:v>0.24994008709911222</c:v>
                </c:pt>
                <c:pt idx="565">
                  <c:v>0.17094487154610644</c:v>
                </c:pt>
                <c:pt idx="566">
                  <c:v>8.6755558343119335E-2</c:v>
                </c:pt>
                <c:pt idx="567">
                  <c:v>-6.9790896736007574E-5</c:v>
                </c:pt>
                <c:pt idx="568">
                  <c:v>-8.689301956562101E-2</c:v>
                </c:pt>
                <c:pt idx="569">
                  <c:v>-0.17107603548846301</c:v>
                </c:pt>
                <c:pt idx="570">
                  <c:v>-0.25006096839271569</c:v>
                </c:pt>
                <c:pt idx="571">
                  <c:v>-0.32144788986476797</c:v>
                </c:pt>
                <c:pt idx="572">
                  <c:v>-0.38306773430058577</c:v>
                </c:pt>
                <c:pt idx="573">
                  <c:v>-0.43304820517391712</c:v>
                </c:pt>
                <c:pt idx="574">
                  <c:v>-0.46987066408419953</c:v>
                </c:pt>
                <c:pt idx="575">
                  <c:v>-0.49241627403116317</c:v>
                </c:pt>
                <c:pt idx="576">
                  <c:v>-0.49999999486950131</c:v>
                </c:pt>
                <c:pt idx="577">
                  <c:v>-0.49239139800414528</c:v>
                </c:pt>
                <c:pt idx="578">
                  <c:v>-0.46982166787918411</c:v>
                </c:pt>
                <c:pt idx="579">
                  <c:v>-0.43297657752274454</c:v>
                </c:pt>
                <c:pt idx="580">
                  <c:v>-0.38297565158334435</c:v>
                </c:pt>
                <c:pt idx="581">
                  <c:v>-0.32133814998127708</c:v>
                </c:pt>
                <c:pt idx="582">
                  <c:v>-0.24993690574935293</c:v>
                </c:pt>
                <c:pt idx="583">
                  <c:v>-0.17094141968346543</c:v>
                </c:pt>
                <c:pt idx="584">
                  <c:v>-8.6751940851179377E-2</c:v>
                </c:pt>
                <c:pt idx="585">
                  <c:v>7.3464101803661773E-5</c:v>
                </c:pt>
                <c:pt idx="586">
                  <c:v>8.6896636874811459E-2</c:v>
                </c:pt>
                <c:pt idx="587">
                  <c:v>0.1710794869911611</c:v>
                </c:pt>
                <c:pt idx="588">
                  <c:v>0.25006414921625963</c:v>
                </c:pt>
                <c:pt idx="589">
                  <c:v>0.32145070336099973</c:v>
                </c:pt>
                <c:pt idx="590">
                  <c:v>0.38307009498245187</c:v>
                </c:pt>
                <c:pt idx="591">
                  <c:v>0.43305004131295177</c:v>
                </c:pt>
                <c:pt idx="592">
                  <c:v>0.46987191988999172</c:v>
                </c:pt>
                <c:pt idx="593">
                  <c:v>0.49241691134650722</c:v>
                </c:pt>
                <c:pt idx="594">
                  <c:v>0.49999999432980391</c:v>
                </c:pt>
                <c:pt idx="595">
                  <c:v>0.49239075962580614</c:v>
                </c:pt>
                <c:pt idx="596">
                  <c:v>0.4698204110590965</c:v>
                </c:pt>
                <c:pt idx="597">
                  <c:v>0.43297474044892542</c:v>
                </c:pt>
                <c:pt idx="598">
                  <c:v>0.38297329007461722</c:v>
                </c:pt>
                <c:pt idx="599">
                  <c:v>0.32133533579122264</c:v>
                </c:pt>
                <c:pt idx="600">
                  <c:v>0.24993372438611075</c:v>
                </c:pt>
                <c:pt idx="601">
                  <c:v>0.17093796781159878</c:v>
                </c:pt>
                <c:pt idx="602">
                  <c:v>8.6748323354550447E-2</c:v>
                </c:pt>
                <c:pt idx="603">
                  <c:v>-7.7137306867351141E-5</c:v>
                </c:pt>
                <c:pt idx="604">
                  <c:v>-8.6900254179315628E-2</c:v>
                </c:pt>
                <c:pt idx="605">
                  <c:v>-0.17108293848462278</c:v>
                </c:pt>
                <c:pt idx="606">
                  <c:v>-0.25006733002631076</c:v>
                </c:pt>
                <c:pt idx="607">
                  <c:v>-0.3214535168398911</c:v>
                </c:pt>
                <c:pt idx="608">
                  <c:v>-0.38307245564364151</c:v>
                </c:pt>
                <c:pt idx="609">
                  <c:v>-0.43305187742861839</c:v>
                </c:pt>
                <c:pt idx="610">
                  <c:v>-0.46987317567042264</c:v>
                </c:pt>
                <c:pt idx="611">
                  <c:v>-0.49241754863527504</c:v>
                </c:pt>
                <c:pt idx="612">
                  <c:v>-0.4999999937631216</c:v>
                </c:pt>
                <c:pt idx="613">
                  <c:v>-0.49239012122089215</c:v>
                </c:pt>
                <c:pt idx="614">
                  <c:v>-0.46981915421364912</c:v>
                </c:pt>
                <c:pt idx="615">
                  <c:v>-0.43297290335174055</c:v>
                </c:pt>
                <c:pt idx="616">
                  <c:v>-0.38297092854522113</c:v>
                </c:pt>
                <c:pt idx="617">
                  <c:v>-0.32133252158382031</c:v>
                </c:pt>
                <c:pt idx="618">
                  <c:v>-0.24993054300937972</c:v>
                </c:pt>
                <c:pt idx="619">
                  <c:v>-0.17093451593050665</c:v>
                </c:pt>
                <c:pt idx="620">
                  <c:v>-8.6744705853253723E-2</c:v>
                </c:pt>
                <c:pt idx="621">
                  <c:v>8.0810511916219274E-5</c:v>
                </c:pt>
                <c:pt idx="622">
                  <c:v>8.6903871479126316E-2</c:v>
                </c:pt>
                <c:pt idx="623">
                  <c:v>0.17108638996885112</c:v>
                </c:pt>
                <c:pt idx="624">
                  <c:v>0.25007051082287196</c:v>
                </c:pt>
                <c:pt idx="625">
                  <c:v>0.32145633030142823</c:v>
                </c:pt>
                <c:pt idx="626">
                  <c:v>0.38307481628415685</c:v>
                </c:pt>
                <c:pt idx="627">
                  <c:v>0.43305371352090971</c:v>
                </c:pt>
                <c:pt idx="628">
                  <c:v>0.46987443142549462</c:v>
                </c:pt>
                <c:pt idx="629">
                  <c:v>0.49241818589746722</c:v>
                </c:pt>
                <c:pt idx="630">
                  <c:v>0.49999999316945443</c:v>
                </c:pt>
                <c:pt idx="631">
                  <c:v>0.49238948278940275</c:v>
                </c:pt>
                <c:pt idx="632">
                  <c:v>0.46981789734284818</c:v>
                </c:pt>
                <c:pt idx="633">
                  <c:v>0.4329710662311882</c:v>
                </c:pt>
                <c:pt idx="634">
                  <c:v>0.38296856699515164</c:v>
                </c:pt>
                <c:pt idx="635">
                  <c:v>0.32132970735908123</c:v>
                </c:pt>
                <c:pt idx="636">
                  <c:v>0.24992736161916002</c:v>
                </c:pt>
                <c:pt idx="637">
                  <c:v>0.17093106404018923</c:v>
                </c:pt>
                <c:pt idx="638">
                  <c:v>8.6741088347268416E-2</c:v>
                </c:pt>
                <c:pt idx="639">
                  <c:v>-8.4483716974936951E-5</c:v>
                </c:pt>
                <c:pt idx="640">
                  <c:v>-8.6907488774246811E-2</c:v>
                </c:pt>
                <c:pt idx="641">
                  <c:v>-0.17108984144385267</c:v>
                </c:pt>
                <c:pt idx="642">
                  <c:v>-0.25007369160593079</c:v>
                </c:pt>
                <c:pt idx="643">
                  <c:v>-0.32145914374561646</c:v>
                </c:pt>
                <c:pt idx="644">
                  <c:v>-0.38307717690400223</c:v>
                </c:pt>
                <c:pt idx="645">
                  <c:v>-0.43305554958982928</c:v>
                </c:pt>
                <c:pt idx="646">
                  <c:v>-0.46987568715520761</c:v>
                </c:pt>
                <c:pt idx="647">
                  <c:v>-0.49241882313308377</c:v>
                </c:pt>
                <c:pt idx="648">
                  <c:v>-0.4999999925488024</c:v>
                </c:pt>
                <c:pt idx="649">
                  <c:v>-0.49238884433134045</c:v>
                </c:pt>
                <c:pt idx="650">
                  <c:v>-0.46981664044669125</c:v>
                </c:pt>
                <c:pt idx="651">
                  <c:v>-0.43296922908726498</c:v>
                </c:pt>
                <c:pt idx="652">
                  <c:v>-0.382966205424418</c:v>
                </c:pt>
                <c:pt idx="653">
                  <c:v>-0.32132689311700008</c:v>
                </c:pt>
                <c:pt idx="654">
                  <c:v>-0.24992418021545179</c:v>
                </c:pt>
                <c:pt idx="655">
                  <c:v>-0.1709276121406467</c:v>
                </c:pt>
                <c:pt idx="656">
                  <c:v>-8.6737470836594721E-2</c:v>
                </c:pt>
                <c:pt idx="657">
                  <c:v>8.8156922021989643E-5</c:v>
                </c:pt>
                <c:pt idx="658">
                  <c:v>8.6911106064683941E-2</c:v>
                </c:pt>
                <c:pt idx="659">
                  <c:v>0.17109329290961386</c:v>
                </c:pt>
                <c:pt idx="660">
                  <c:v>0.2500768723754932</c:v>
                </c:pt>
                <c:pt idx="661">
                  <c:v>0.32146195717246107</c:v>
                </c:pt>
                <c:pt idx="662">
                  <c:v>0.38307953750316853</c:v>
                </c:pt>
                <c:pt idx="663">
                  <c:v>0.43305738563537693</c:v>
                </c:pt>
                <c:pt idx="664">
                  <c:v>0.4698769428595615</c:v>
                </c:pt>
                <c:pt idx="665">
                  <c:v>0.49241946034212453</c:v>
                </c:pt>
                <c:pt idx="666">
                  <c:v>0.49999999190116545</c:v>
                </c:pt>
                <c:pt idx="667">
                  <c:v>0.49238820584670401</c:v>
                </c:pt>
                <c:pt idx="668">
                  <c:v>0.46981538352517599</c:v>
                </c:pt>
                <c:pt idx="669">
                  <c:v>0.43296739191997813</c:v>
                </c:pt>
                <c:pt idx="670">
                  <c:v>0.38296384383301574</c:v>
                </c:pt>
                <c:pt idx="671">
                  <c:v>0.32132407885757697</c:v>
                </c:pt>
                <c:pt idx="672">
                  <c:v>0.24992099879825524</c:v>
                </c:pt>
                <c:pt idx="673">
                  <c:v>0.17092416023187257</c:v>
                </c:pt>
                <c:pt idx="674">
                  <c:v>8.673385332124682E-2</c:v>
                </c:pt>
                <c:pt idx="675">
                  <c:v>-9.1830127064284516E-5</c:v>
                </c:pt>
                <c:pt idx="676">
                  <c:v>-8.6914723350423495E-2</c:v>
                </c:pt>
                <c:pt idx="677">
                  <c:v>-0.1710967443661412</c:v>
                </c:pt>
                <c:pt idx="678">
                  <c:v>-0.25008005313156517</c:v>
                </c:pt>
                <c:pt idx="679">
                  <c:v>-0.321464770581951</c:v>
                </c:pt>
                <c:pt idx="680">
                  <c:v>-0.3830818980816601</c:v>
                </c:pt>
                <c:pt idx="681">
                  <c:v>-0.43305922165755262</c:v>
                </c:pt>
                <c:pt idx="682">
                  <c:v>-0.46987819853855628</c:v>
                </c:pt>
                <c:pt idx="683">
                  <c:v>-0.49242009752459082</c:v>
                </c:pt>
                <c:pt idx="684">
                  <c:v>-0.49999999122654371</c:v>
                </c:pt>
                <c:pt idx="685">
                  <c:v>-0.49238756733549233</c:v>
                </c:pt>
                <c:pt idx="686">
                  <c:v>-0.4698141265783074</c:v>
                </c:pt>
                <c:pt idx="687">
                  <c:v>-0.43296555472932408</c:v>
                </c:pt>
                <c:pt idx="688">
                  <c:v>-0.38296148222094506</c:v>
                </c:pt>
                <c:pt idx="689">
                  <c:v>-0.32132126458081212</c:v>
                </c:pt>
                <c:pt idx="690">
                  <c:v>-0.24991781736756433</c:v>
                </c:pt>
                <c:pt idx="691">
                  <c:v>-0.17092070831388037</c:v>
                </c:pt>
                <c:pt idx="692">
                  <c:v>-8.6730235801217914E-2</c:v>
                </c:pt>
                <c:pt idx="693">
                  <c:v>9.5503332108728766E-5</c:v>
                </c:pt>
                <c:pt idx="694">
                  <c:v>8.6918340631472288E-2</c:v>
                </c:pt>
                <c:pt idx="695">
                  <c:v>0.17110019581344116</c:v>
                </c:pt>
                <c:pt idx="696">
                  <c:v>0.25008323387413423</c:v>
                </c:pt>
                <c:pt idx="697">
                  <c:v>0.32146758397409159</c:v>
                </c:pt>
                <c:pt idx="698">
                  <c:v>0.38308425863947687</c:v>
                </c:pt>
                <c:pt idx="699">
                  <c:v>0.43306105765635616</c:v>
                </c:pt>
                <c:pt idx="700">
                  <c:v>0.46987945419219429</c:v>
                </c:pt>
                <c:pt idx="701">
                  <c:v>0.49242073468048003</c:v>
                </c:pt>
                <c:pt idx="702">
                  <c:v>0.49999999052493704</c:v>
                </c:pt>
                <c:pt idx="703">
                  <c:v>0.49238692879770785</c:v>
                </c:pt>
                <c:pt idx="704">
                  <c:v>0.46981286960608304</c:v>
                </c:pt>
                <c:pt idx="705">
                  <c:v>0.43296371751530299</c:v>
                </c:pt>
                <c:pt idx="706">
                  <c:v>0.38295912058820603</c:v>
                </c:pt>
                <c:pt idx="707">
                  <c:v>0.32131845028670014</c:v>
                </c:pt>
                <c:pt idx="708">
                  <c:v>0.24991463592339158</c:v>
                </c:pt>
                <c:pt idx="709">
                  <c:v>0.17091725638666364</c:v>
                </c:pt>
                <c:pt idx="710">
                  <c:v>8.6726618276501202E-2</c:v>
                </c:pt>
                <c:pt idx="711">
                  <c:v>-9.9176537140913305E-5</c:v>
                </c:pt>
                <c:pt idx="712">
                  <c:v>-8.6921957907837119E-2</c:v>
                </c:pt>
                <c:pt idx="713">
                  <c:v>-0.17110364725150021</c:v>
                </c:pt>
                <c:pt idx="714">
                  <c:v>-0.25008641460320635</c:v>
                </c:pt>
                <c:pt idx="715">
                  <c:v>-0.32147039734888261</c:v>
                </c:pt>
                <c:pt idx="716">
                  <c:v>-0.38308661917661863</c:v>
                </c:pt>
                <c:pt idx="717">
                  <c:v>-0.43306289363179107</c:v>
                </c:pt>
                <c:pt idx="718">
                  <c:v>-0.46988070982047053</c:v>
                </c:pt>
                <c:pt idx="719">
                  <c:v>-0.49242137180979345</c:v>
                </c:pt>
                <c:pt idx="720">
                  <c:v>-0.49999998979634552</c:v>
                </c:pt>
                <c:pt idx="721">
                  <c:v>-0.49238629023334934</c:v>
                </c:pt>
                <c:pt idx="722">
                  <c:v>-0.46981161260850302</c:v>
                </c:pt>
                <c:pt idx="723">
                  <c:v>-0.43296188027791499</c:v>
                </c:pt>
                <c:pt idx="724">
                  <c:v>-0.3829567589347988</c:v>
                </c:pt>
                <c:pt idx="725">
                  <c:v>-0.3213156359752522</c:v>
                </c:pt>
                <c:pt idx="726">
                  <c:v>-0.24991145446573101</c:v>
                </c:pt>
                <c:pt idx="727">
                  <c:v>-0.17091380445021587</c:v>
                </c:pt>
                <c:pt idx="728">
                  <c:v>-8.6723000747110882E-2</c:v>
                </c:pt>
                <c:pt idx="729">
                  <c:v>1.0284974216774531E-4</c:v>
                </c:pt>
                <c:pt idx="730">
                  <c:v>8.6925575179496797E-2</c:v>
                </c:pt>
                <c:pt idx="731">
                  <c:v>0.17110709868031815</c:v>
                </c:pt>
                <c:pt idx="732">
                  <c:v>0.25008959531878139</c:v>
                </c:pt>
                <c:pt idx="733">
                  <c:v>0.32147321070632401</c:v>
                </c:pt>
                <c:pt idx="734">
                  <c:v>0.38308897969308991</c:v>
                </c:pt>
                <c:pt idx="735">
                  <c:v>0.43306472958385017</c:v>
                </c:pt>
                <c:pt idx="736">
                  <c:v>0.4698819654233875</c:v>
                </c:pt>
                <c:pt idx="737">
                  <c:v>0.49242200891253229</c:v>
                </c:pt>
                <c:pt idx="738">
                  <c:v>0.49999998904076914</c:v>
                </c:pt>
                <c:pt idx="739">
                  <c:v>0.49238565164241688</c:v>
                </c:pt>
                <c:pt idx="740">
                  <c:v>0.46981035558556733</c:v>
                </c:pt>
                <c:pt idx="741">
                  <c:v>0.43296004301716012</c:v>
                </c:pt>
                <c:pt idx="742">
                  <c:v>0.38295439726071895</c:v>
                </c:pt>
                <c:pt idx="743">
                  <c:v>0.32131282164646285</c:v>
                </c:pt>
                <c:pt idx="744">
                  <c:v>0.24990827299457663</c:v>
                </c:pt>
                <c:pt idx="745">
                  <c:v>0.17091035250455061</c:v>
                </c:pt>
                <c:pt idx="746">
                  <c:v>8.6719383213040138E-2</c:v>
                </c:pt>
                <c:pt idx="747">
                  <c:v>-1.0652294718902653E-4</c:v>
                </c:pt>
                <c:pt idx="748">
                  <c:v>-8.6929192446472112E-2</c:v>
                </c:pt>
                <c:pt idx="749">
                  <c:v>-0.17111055009991485</c:v>
                </c:pt>
                <c:pt idx="750">
                  <c:v>-0.25009277602086533</c:v>
                </c:pt>
                <c:pt idx="751">
                  <c:v>-0.32147602404641551</c:v>
                </c:pt>
                <c:pt idx="752">
                  <c:v>-0.38309134018888141</c:v>
                </c:pt>
                <c:pt idx="753">
                  <c:v>-0.43306656551254041</c:v>
                </c:pt>
                <c:pt idx="754">
                  <c:v>-0.46988322100094504</c:v>
                </c:pt>
                <c:pt idx="755">
                  <c:v>-0.49242264598869395</c:v>
                </c:pt>
                <c:pt idx="756">
                  <c:v>-0.49999998825820785</c:v>
                </c:pt>
                <c:pt idx="757">
                  <c:v>-0.4923850130249105</c:v>
                </c:pt>
                <c:pt idx="758">
                  <c:v>-0.46980909853727615</c:v>
                </c:pt>
                <c:pt idx="759">
                  <c:v>-0.43295820573303495</c:v>
                </c:pt>
                <c:pt idx="760">
                  <c:v>-0.38295203556597107</c:v>
                </c:pt>
                <c:pt idx="761">
                  <c:v>-0.32131000730033243</c:v>
                </c:pt>
                <c:pt idx="762">
                  <c:v>-0.24990509150994092</c:v>
                </c:pt>
                <c:pt idx="763">
                  <c:v>-0.17090690054966134</c:v>
                </c:pt>
                <c:pt idx="764">
                  <c:v>-8.6715765674289166E-2</c:v>
                </c:pt>
                <c:pt idx="765">
                  <c:v>1.1019615220455876E-4</c:v>
                </c:pt>
                <c:pt idx="766">
                  <c:v>8.6932809708762895E-2</c:v>
                </c:pt>
                <c:pt idx="767">
                  <c:v>0.1711140015102634</c:v>
                </c:pt>
                <c:pt idx="768">
                  <c:v>0.25009595670943946</c:v>
                </c:pt>
                <c:pt idx="769">
                  <c:v>0.32147883736916255</c:v>
                </c:pt>
                <c:pt idx="770">
                  <c:v>0.38309370066400211</c:v>
                </c:pt>
                <c:pt idx="771">
                  <c:v>0.43306840141785108</c:v>
                </c:pt>
                <c:pt idx="772">
                  <c:v>0.46988447655314552</c:v>
                </c:pt>
                <c:pt idx="773">
                  <c:v>0.4924232830382797</c:v>
                </c:pt>
                <c:pt idx="774">
                  <c:v>0.4999999874486617</c:v>
                </c:pt>
                <c:pt idx="775">
                  <c:v>0.49238437438083027</c:v>
                </c:pt>
                <c:pt idx="776">
                  <c:v>0.46980784146362703</c:v>
                </c:pt>
                <c:pt idx="777">
                  <c:v>0.43295636842554314</c:v>
                </c:pt>
                <c:pt idx="778">
                  <c:v>0.38294967385056455</c:v>
                </c:pt>
                <c:pt idx="779">
                  <c:v>0.3213071929368555</c:v>
                </c:pt>
                <c:pt idx="780">
                  <c:v>0.24990191001181791</c:v>
                </c:pt>
                <c:pt idx="781">
                  <c:v>0.17090344858554829</c:v>
                </c:pt>
                <c:pt idx="782">
                  <c:v>8.6712148130858174E-2</c:v>
                </c:pt>
                <c:pt idx="783">
                  <c:v>-1.1386935722124914E-4</c:v>
                </c:pt>
                <c:pt idx="784">
                  <c:v>-8.6936426966347929E-2</c:v>
                </c:pt>
                <c:pt idx="785">
                  <c:v>-0.17111745291139033</c:v>
                </c:pt>
                <c:pt idx="786">
                  <c:v>-0.25009913738452832</c:v>
                </c:pt>
                <c:pt idx="787">
                  <c:v>-0.32148165067455942</c:v>
                </c:pt>
                <c:pt idx="788">
                  <c:v>-0.38309606111843819</c:v>
                </c:pt>
                <c:pt idx="789">
                  <c:v>-0.43307023729979621</c:v>
                </c:pt>
                <c:pt idx="790">
                  <c:v>-0.46988573207998402</c:v>
                </c:pt>
                <c:pt idx="791">
                  <c:v>-0.49242392006128954</c:v>
                </c:pt>
                <c:pt idx="792">
                  <c:v>-0.49999998661213069</c:v>
                </c:pt>
                <c:pt idx="793">
                  <c:v>-0.49238373571017491</c:v>
                </c:pt>
                <c:pt idx="794">
                  <c:v>-0.46980658436462741</c:v>
                </c:pt>
                <c:pt idx="795">
                  <c:v>-0.4329545310946919</c:v>
                </c:pt>
                <c:pt idx="796">
                  <c:v>-0.38294731211448124</c:v>
                </c:pt>
                <c:pt idx="797">
                  <c:v>-0.3213043785560431</c:v>
                </c:pt>
                <c:pt idx="798">
                  <c:v>-0.24989872850020772</c:v>
                </c:pt>
                <c:pt idx="799">
                  <c:v>-0.17089999661221161</c:v>
                </c:pt>
                <c:pt idx="800">
                  <c:v>-8.6708530582740348E-2</c:v>
                </c:pt>
                <c:pt idx="801">
                  <c:v>1.1754256221758316E-4</c:v>
                </c:pt>
                <c:pt idx="802">
                  <c:v>8.6940044219255025E-2</c:v>
                </c:pt>
                <c:pt idx="803">
                  <c:v>0.17112090430328208</c:v>
                </c:pt>
                <c:pt idx="804">
                  <c:v>0.25010231804611943</c:v>
                </c:pt>
                <c:pt idx="805">
                  <c:v>0.32148446396259511</c:v>
                </c:pt>
                <c:pt idx="806">
                  <c:v>0.38309842155220786</c:v>
                </c:pt>
                <c:pt idx="807">
                  <c:v>0.4330720731583651</c:v>
                </c:pt>
                <c:pt idx="808">
                  <c:v>0.46988698758146297</c:v>
                </c:pt>
                <c:pt idx="809">
                  <c:v>0.49242455705772337</c:v>
                </c:pt>
                <c:pt idx="810">
                  <c:v>0.49999998574861482</c:v>
                </c:pt>
                <c:pt idx="811">
                  <c:v>0.49238309701294819</c:v>
                </c:pt>
                <c:pt idx="812">
                  <c:v>0.46980532724026758</c:v>
                </c:pt>
                <c:pt idx="813">
                  <c:v>0.43295269374046713</c:v>
                </c:pt>
                <c:pt idx="814">
                  <c:v>0.3829449503577349</c:v>
                </c:pt>
                <c:pt idx="815">
                  <c:v>0.32130156415789007</c:v>
                </c:pt>
                <c:pt idx="816">
                  <c:v>0.2498955469751106</c:v>
                </c:pt>
                <c:pt idx="817">
                  <c:v>0.17089654462964485</c:v>
                </c:pt>
                <c:pt idx="818">
                  <c:v>8.6704913029956879E-2</c:v>
                </c:pt>
                <c:pt idx="819">
                  <c:v>-1.2121576722178431E-4</c:v>
                </c:pt>
                <c:pt idx="820">
                  <c:v>-8.6943661467469999E-2</c:v>
                </c:pt>
                <c:pt idx="821">
                  <c:v>-0.17112435568592516</c:v>
                </c:pt>
                <c:pt idx="822">
                  <c:v>-0.25010549869420023</c:v>
                </c:pt>
                <c:pt idx="823">
                  <c:v>-0.32148727723329129</c:v>
                </c:pt>
                <c:pt idx="824">
                  <c:v>-0.38310078196529723</c:v>
                </c:pt>
                <c:pt idx="825">
                  <c:v>-0.43307390899356124</c:v>
                </c:pt>
                <c:pt idx="826">
                  <c:v>-0.46988824305758214</c:v>
                </c:pt>
                <c:pt idx="827">
                  <c:v>-0.49242519402758234</c:v>
                </c:pt>
                <c:pt idx="828">
                  <c:v>-0.49999998485811409</c:v>
                </c:pt>
                <c:pt idx="829">
                  <c:v>-0.49238245828914518</c:v>
                </c:pt>
                <c:pt idx="830">
                  <c:v>-0.46980407009055242</c:v>
                </c:pt>
                <c:pt idx="831">
                  <c:v>-0.43295085636287955</c:v>
                </c:pt>
                <c:pt idx="832">
                  <c:v>-0.3829425885803211</c:v>
                </c:pt>
                <c:pt idx="833">
                  <c:v>-0.32129874974239642</c:v>
                </c:pt>
                <c:pt idx="834">
                  <c:v>-0.24989236543652052</c:v>
                </c:pt>
                <c:pt idx="835">
                  <c:v>-0.17089309263786817</c:v>
                </c:pt>
                <c:pt idx="836">
                  <c:v>-8.6701295472479969E-2</c:v>
                </c:pt>
                <c:pt idx="837">
                  <c:v>1.2488897221944346E-4</c:v>
                </c:pt>
                <c:pt idx="838">
                  <c:v>8.694727871097864E-2</c:v>
                </c:pt>
                <c:pt idx="839">
                  <c:v>0.17112780705934602</c:v>
                </c:pt>
                <c:pt idx="840">
                  <c:v>0.25010867932878905</c:v>
                </c:pt>
                <c:pt idx="841">
                  <c:v>0.32149009048663141</c:v>
                </c:pt>
                <c:pt idx="842">
                  <c:v>0.38310314235770615</c:v>
                </c:pt>
                <c:pt idx="843">
                  <c:v>0.43307574480538452</c:v>
                </c:pt>
                <c:pt idx="844">
                  <c:v>0.46988949850834405</c:v>
                </c:pt>
                <c:pt idx="845">
                  <c:v>0.49242583097086284</c:v>
                </c:pt>
                <c:pt idx="846">
                  <c:v>0.49999998394062845</c:v>
                </c:pt>
                <c:pt idx="847">
                  <c:v>0.49238181953876847</c:v>
                </c:pt>
                <c:pt idx="848">
                  <c:v>0.46980281291548454</c:v>
                </c:pt>
                <c:pt idx="849">
                  <c:v>0.43294901896192572</c:v>
                </c:pt>
                <c:pt idx="850">
                  <c:v>0.38294022678223999</c:v>
                </c:pt>
                <c:pt idx="851">
                  <c:v>0.32129593530955691</c:v>
                </c:pt>
                <c:pt idx="852">
                  <c:v>0.24988918388445611</c:v>
                </c:pt>
                <c:pt idx="853">
                  <c:v>0.17088964063685511</c:v>
                </c:pt>
                <c:pt idx="854">
                  <c:v>8.6697677910323831E-2</c:v>
                </c:pt>
                <c:pt idx="855">
                  <c:v>-1.2856217719615156E-4</c:v>
                </c:pt>
                <c:pt idx="856">
                  <c:v>-8.695089594980876E-2</c:v>
                </c:pt>
                <c:pt idx="857">
                  <c:v>-0.1711312584235245</c:v>
                </c:pt>
                <c:pt idx="858">
                  <c:v>-0.25011185994988572</c:v>
                </c:pt>
                <c:pt idx="859">
                  <c:v>-0.32149290372261535</c:v>
                </c:pt>
                <c:pt idx="860">
                  <c:v>-0.38310550272944827</c:v>
                </c:pt>
                <c:pt idx="861">
                  <c:v>-0.43307758059383833</c:v>
                </c:pt>
                <c:pt idx="862">
                  <c:v>-0.4698907539337413</c:v>
                </c:pt>
                <c:pt idx="863">
                  <c:v>-0.49242646788756972</c:v>
                </c:pt>
                <c:pt idx="864">
                  <c:v>-0.49999998299615794</c:v>
                </c:pt>
                <c:pt idx="865">
                  <c:v>-0.49238118076182047</c:v>
                </c:pt>
                <c:pt idx="866">
                  <c:v>-0.46980155571506149</c:v>
                </c:pt>
              </c:numCache>
            </c:numRef>
          </c:yVal>
          <c:smooth val="1"/>
          <c:extLst>
            <c:ext xmlns:c16="http://schemas.microsoft.com/office/drawing/2014/chart" uri="{C3380CC4-5D6E-409C-BE32-E72D297353CC}">
              <c16:uniqueId val="{00000000-4BE6-4952-8850-E288D07129E4}"/>
            </c:ext>
          </c:extLst>
        </c:ser>
        <c:dLbls>
          <c:showLegendKey val="0"/>
          <c:showVal val="0"/>
          <c:showCatName val="0"/>
          <c:showSerName val="0"/>
          <c:showPercent val="0"/>
          <c:showBubbleSize val="0"/>
        </c:dLbls>
        <c:axId val="613864176"/>
        <c:axId val="1"/>
      </c:scatterChart>
      <c:valAx>
        <c:axId val="613864176"/>
        <c:scaling>
          <c:orientation val="minMax"/>
          <c:max val="8500"/>
          <c:min val="0"/>
        </c:scaling>
        <c:delete val="1"/>
        <c:axPos val="b"/>
        <c:title>
          <c:tx>
            <c:rich>
              <a:bodyPr/>
              <a:lstStyle/>
              <a:p>
                <a:pPr>
                  <a:defRPr sz="699" b="1" i="0" u="none" strike="noStrike" baseline="0">
                    <a:solidFill>
                      <a:srgbClr val="000000"/>
                    </a:solidFill>
                    <a:latin typeface="Arial"/>
                    <a:ea typeface="Arial"/>
                    <a:cs typeface="Arial"/>
                  </a:defRPr>
                </a:pPr>
                <a:r>
                  <a:rPr lang="en-US"/>
                  <a:t>Distance Along Line</a:t>
                </a:r>
              </a:p>
            </c:rich>
          </c:tx>
          <c:layout>
            <c:manualLayout>
              <c:xMode val="edge"/>
              <c:yMode val="edge"/>
              <c:x val="0.38623751387347394"/>
              <c:y val="0.87601957585644374"/>
            </c:manualLayout>
          </c:layout>
          <c:overlay val="0"/>
          <c:spPr>
            <a:noFill/>
            <a:ln w="6343">
              <a:noFill/>
            </a:ln>
          </c:spPr>
        </c:title>
        <c:numFmt formatCode="General" sourceLinked="1"/>
        <c:majorTickMark val="out"/>
        <c:minorTickMark val="none"/>
        <c:tickLblPos val="nextTo"/>
        <c:crossAx val="1"/>
        <c:crosses val="autoZero"/>
        <c:crossBetween val="midCat"/>
      </c:valAx>
      <c:valAx>
        <c:axId val="1"/>
        <c:scaling>
          <c:orientation val="minMax"/>
          <c:max val="1.5"/>
          <c:min val="-1.5"/>
        </c:scaling>
        <c:delete val="0"/>
        <c:axPos val="l"/>
        <c:majorGridlines>
          <c:spPr>
            <a:ln w="793">
              <a:solidFill>
                <a:srgbClr val="000000"/>
              </a:solidFill>
              <a:prstDash val="solid"/>
            </a:ln>
          </c:spPr>
        </c:majorGridlines>
        <c:title>
          <c:tx>
            <c:rich>
              <a:bodyPr/>
              <a:lstStyle/>
              <a:p>
                <a:pPr>
                  <a:defRPr sz="699" b="1" i="0" u="none" strike="noStrike" baseline="0">
                    <a:solidFill>
                      <a:srgbClr val="000000"/>
                    </a:solidFill>
                    <a:latin typeface="Arial"/>
                    <a:ea typeface="Arial"/>
                    <a:cs typeface="Arial"/>
                  </a:defRPr>
                </a:pPr>
                <a:r>
                  <a:rPr lang="en-US"/>
                  <a:t>Voltage</a:t>
                </a:r>
              </a:p>
            </c:rich>
          </c:tx>
          <c:layout>
            <c:manualLayout>
              <c:xMode val="edge"/>
              <c:yMode val="edge"/>
              <c:x val="1.2208657047724751E-2"/>
              <c:y val="0.32626427406199021"/>
            </c:manualLayout>
          </c:layout>
          <c:overlay val="0"/>
          <c:spPr>
            <a:noFill/>
            <a:ln w="6343">
              <a:noFill/>
            </a:ln>
          </c:spPr>
        </c:title>
        <c:numFmt formatCode="General" sourceLinked="1"/>
        <c:majorTickMark val="out"/>
        <c:minorTickMark val="none"/>
        <c:tickLblPos val="nextTo"/>
        <c:spPr>
          <a:ln w="793">
            <a:solidFill>
              <a:srgbClr val="000000"/>
            </a:solidFill>
            <a:prstDash val="solid"/>
          </a:ln>
        </c:spPr>
        <c:txPr>
          <a:bodyPr rot="0" vert="horz"/>
          <a:lstStyle/>
          <a:p>
            <a:pPr>
              <a:defRPr sz="699" b="1" i="0" u="none" strike="noStrike" baseline="0">
                <a:solidFill>
                  <a:srgbClr val="000000"/>
                </a:solidFill>
                <a:latin typeface="Arial"/>
                <a:ea typeface="Arial"/>
                <a:cs typeface="Arial"/>
              </a:defRPr>
            </a:pPr>
            <a:endParaRPr lang="en-US"/>
          </a:p>
        </c:txPr>
        <c:crossAx val="613864176"/>
        <c:crosses val="autoZero"/>
        <c:crossBetween val="midCat"/>
        <c:majorUnit val="0.5"/>
      </c:valAx>
      <c:spPr>
        <a:noFill/>
        <a:ln w="6343">
          <a:noFill/>
        </a:ln>
      </c:spPr>
    </c:plotArea>
    <c:plotVisOnly val="1"/>
    <c:dispBlanksAs val="gap"/>
    <c:showDLblsOverMax val="0"/>
  </c:chart>
  <c:spPr>
    <a:noFill/>
    <a:ln>
      <a:noFill/>
    </a:ln>
  </c:spPr>
  <c:txPr>
    <a:bodyPr/>
    <a:lstStyle/>
    <a:p>
      <a:pPr>
        <a:defRPr sz="250"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6503884572697"/>
          <c:y val="7.01468189233279E-2"/>
          <c:w val="0.84905660377358494"/>
          <c:h val="0.75530179445350731"/>
        </c:manualLayout>
      </c:layout>
      <c:scatterChart>
        <c:scatterStyle val="smoothMarker"/>
        <c:varyColors val="0"/>
        <c:ser>
          <c:idx val="0"/>
          <c:order val="0"/>
          <c:spPr>
            <a:ln w="9411">
              <a:solidFill>
                <a:srgbClr val="008000"/>
              </a:solidFill>
              <a:prstDash val="solid"/>
            </a:ln>
          </c:spPr>
          <c:marker>
            <c:symbol val="none"/>
          </c:marker>
          <c:xVal>
            <c:numRef>
              <c:f>Sheet1!$F$1:$F$867</c:f>
              <c:numCache>
                <c:formatCode>General</c:formatCode>
                <c:ptCount val="867"/>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numCache>
            </c:numRef>
          </c:xVal>
          <c:yVal>
            <c:numRef>
              <c:f>Sheet1!$G$1:$G$867</c:f>
              <c:numCache>
                <c:formatCode>General</c:formatCode>
                <c:ptCount val="867"/>
                <c:pt idx="0">
                  <c:v>-1.4999999936686748</c:v>
                </c:pt>
                <c:pt idx="1">
                  <c:v>-1.4772114619174945</c:v>
                </c:pt>
                <c:pt idx="2">
                  <c:v>-1.4094940654578085</c:v>
                </c:pt>
                <c:pt idx="3">
                  <c:v>-1.298916176750867</c:v>
                </c:pt>
                <c:pt idx="4">
                  <c:v>-1.1488550122067978</c:v>
                </c:pt>
                <c:pt idx="5">
                  <c:v>-0.96389305454705176</c:v>
                </c:pt>
                <c:pt idx="6">
                  <c:v>-0.74967752876896498</c:v>
                </c:pt>
                <c:pt idx="7">
                  <c:v>-0.51274725871498228</c:v>
                </c:pt>
                <c:pt idx="8">
                  <c:v>-0.26033223471247108</c:v>
                </c:pt>
                <c:pt idx="9">
                  <c:v>-1.3206144551694747E-4</c:v>
                </c:pt>
                <c:pt idx="10">
                  <c:v>0.25991989673354793</c:v>
                </c:pt>
                <c:pt idx="11">
                  <c:v>0.51189941841421138</c:v>
                </c:pt>
                <c:pt idx="12">
                  <c:v>0.74813390763982246</c:v>
                </c:pt>
                <c:pt idx="13">
                  <c:v>0.96143700545746125</c:v>
                </c:pt>
                <c:pt idx="14">
                  <c:v>1.145328126676566</c:v>
                </c:pt>
                <c:pt idx="15">
                  <c:v>1.2942301871432149</c:v>
                </c:pt>
                <c:pt idx="16">
                  <c:v>1.4036394634208478</c:v>
                </c:pt>
                <c:pt idx="17">
                  <c:v>1.4702623897315157</c:v>
                </c:pt>
                <c:pt idx="18">
                  <c:v>1.4921151195285272</c:v>
                </c:pt>
                <c:pt idx="19">
                  <c:v>1.4685828293950758</c:v>
                </c:pt>
                <c:pt idx="20">
                  <c:v>1.4004369854179417</c:v>
                </c:pt>
                <c:pt idx="21">
                  <c:v>1.2898100882728178</c:v>
                </c:pt>
                <c:pt idx="22">
                  <c:v>1.1401287228589949</c:v>
                </c:pt>
                <c:pt idx="23">
                  <c:v>0.95600702093965806</c:v>
                </c:pt>
                <c:pt idx="24">
                  <c:v>0.74310386126570216</c:v>
                </c:pt>
                <c:pt idx="25">
                  <c:v>0.50794824357941748</c:v>
                </c:pt>
                <c:pt idx="26">
                  <c:v>0.25773824647624949</c:v>
                </c:pt>
                <c:pt idx="27">
                  <c:v>1.1978444087551165E-4</c:v>
                </c:pt>
                <c:pt idx="28">
                  <c:v>-0.25704800818455725</c:v>
                </c:pt>
                <c:pt idx="29">
                  <c:v>-0.50593353764346838</c:v>
                </c:pt>
                <c:pt idx="30">
                  <c:v>-0.73897224967151021</c:v>
                </c:pt>
                <c:pt idx="31">
                  <c:v>-0.9490975123586689</c:v>
                </c:pt>
                <c:pt idx="32">
                  <c:v>-1.1299558066580966</c:v>
                </c:pt>
                <c:pt idx="33">
                  <c:v>-1.2760996442032866</c:v>
                </c:pt>
                <c:pt idx="34">
                  <c:v>-1.3831523301185127</c:v>
                </c:pt>
                <c:pt idx="35">
                  <c:v>-1.4479395666363142</c:v>
                </c:pt>
                <c:pt idx="36">
                  <c:v>-1.4685839240855916</c:v>
                </c:pt>
                <c:pt idx="37">
                  <c:v>-1.4445593570262929</c:v>
                </c:pt>
                <c:pt idx="38">
                  <c:v>-1.3767041791562467</c:v>
                </c:pt>
                <c:pt idx="39">
                  <c:v>-1.2671921927285175</c:v>
                </c:pt>
                <c:pt idx="40">
                  <c:v>-1.1194629568677812</c:v>
                </c:pt>
                <c:pt idx="41">
                  <c:v>-0.93811343451925133</c:v>
                </c:pt>
                <c:pt idx="42">
                  <c:v>-0.72875444108048659</c:v>
                </c:pt>
                <c:pt idx="43">
                  <c:v>-0.49783639265235047</c:v>
                </c:pt>
                <c:pt idx="44">
                  <c:v>-0.25244978533930773</c:v>
                </c:pt>
                <c:pt idx="45">
                  <c:v>-1.0660063063360349E-4</c:v>
                </c:pt>
                <c:pt idx="46">
                  <c:v>0.25149059756738856</c:v>
                </c:pt>
                <c:pt idx="47">
                  <c:v>0.49468474833435266</c:v>
                </c:pt>
                <c:pt idx="48">
                  <c:v>0.72209829608706577</c:v>
                </c:pt>
                <c:pt idx="49">
                  <c:v>0.92685792930374378</c:v>
                </c:pt>
                <c:pt idx="50">
                  <c:v>1.1028031811881702</c:v>
                </c:pt>
                <c:pt idx="51">
                  <c:v>1.2446725351217878</c:v>
                </c:pt>
                <c:pt idx="52">
                  <c:v>1.3482613895655897</c:v>
                </c:pt>
                <c:pt idx="53">
                  <c:v>1.4105471208382583</c:v>
                </c:pt>
                <c:pt idx="54">
                  <c:v>1.4297775100722792</c:v>
                </c:pt>
                <c:pt idx="55">
                  <c:v>1.4055199404149694</c:v>
                </c:pt>
                <c:pt idx="56">
                  <c:v>1.3386699866108061</c:v>
                </c:pt>
                <c:pt idx="57">
                  <c:v>1.2314192736380909</c:v>
                </c:pt>
                <c:pt idx="58">
                  <c:v>1.0871837351698428</c:v>
                </c:pt>
                <c:pt idx="59">
                  <c:v>0.91049461752104022</c:v>
                </c:pt>
                <c:pt idx="60">
                  <c:v>0.70685571301070282</c:v>
                </c:pt>
                <c:pt idx="61">
                  <c:v>0.4825713333888545</c:v>
                </c:pt>
                <c:pt idx="62">
                  <c:v>0.24455041781248321</c:v>
                </c:pt>
                <c:pt idx="63">
                  <c:v>9.2883996557427994E-5</c:v>
                </c:pt>
                <c:pt idx="64">
                  <c:v>-0.24333514583477661</c:v>
                </c:pt>
                <c:pt idx="65">
                  <c:v>-0.47833029616575523</c:v>
                </c:pt>
                <c:pt idx="66">
                  <c:v>-0.69777801772366421</c:v>
                </c:pt>
                <c:pt idx="67">
                  <c:v>-0.89506886352095749</c:v>
                </c:pt>
                <c:pt idx="68">
                  <c:v>-1.0642983600194491</c:v>
                </c:pt>
                <c:pt idx="69">
                  <c:v>-1.20044440476225</c:v>
                </c:pt>
                <c:pt idx="70">
                  <c:v>-1.29951683955676</c:v>
                </c:pt>
                <c:pt idx="71">
                  <c:v>-1.3586747280746412</c:v>
                </c:pt>
                <c:pt idx="72">
                  <c:v>-1.3763078806722386</c:v>
                </c:pt>
                <c:pt idx="73">
                  <c:v>-1.3520802853977638</c:v>
                </c:pt>
                <c:pt idx="74">
                  <c:v>-1.2869342875777883</c:v>
                </c:pt>
                <c:pt idx="75">
                  <c:v>-1.1830555741691973</c:v>
                </c:pt>
                <c:pt idx="76">
                  <c:v>-1.0438002255491399</c:v>
                </c:pt>
                <c:pt idx="77">
                  <c:v>-0.87358625931387412</c:v>
                </c:pt>
                <c:pt idx="78">
                  <c:v>-0.67775317223765885</c:v>
                </c:pt>
                <c:pt idx="79">
                  <c:v>-0.46239395472895944</c:v>
                </c:pt>
                <c:pt idx="80">
                  <c:v>-0.23416487750528348</c:v>
                </c:pt>
                <c:pt idx="81">
                  <c:v>-7.9007949125377953E-5</c:v>
                </c:pt>
                <c:pt idx="82">
                  <c:v>0.23271011581957335</c:v>
                </c:pt>
                <c:pt idx="83">
                  <c:v>0.45712795534204814</c:v>
                </c:pt>
                <c:pt idx="84">
                  <c:v>0.6663948272303184</c:v>
                </c:pt>
                <c:pt idx="85">
                  <c:v>0.85423153145472031</c:v>
                </c:pt>
                <c:pt idx="86">
                  <c:v>1.0150484910363813</c:v>
                </c:pt>
                <c:pt idx="87">
                  <c:v>1.1441126837488742</c:v>
                </c:pt>
                <c:pt idx="88">
                  <c:v>1.2376873621352293</c:v>
                </c:pt>
                <c:pt idx="89">
                  <c:v>1.2931404243907716</c:v>
                </c:pt>
                <c:pt idx="90">
                  <c:v>1.3090182878194982</c:v>
                </c:pt>
                <c:pt idx="91">
                  <c:v>1.2850831973490535</c:v>
                </c:pt>
                <c:pt idx="92">
                  <c:v>1.222313040023719</c:v>
                </c:pt>
                <c:pt idx="93">
                  <c:v>1.1228638969215237</c:v>
                </c:pt>
                <c:pt idx="94">
                  <c:v>0.98999671051082694</c:v>
                </c:pt>
                <c:pt idx="95">
                  <c:v>0.82797054266112524</c:v>
                </c:pt>
                <c:pt idx="96">
                  <c:v>0.64190591267538577</c:v>
                </c:pt>
                <c:pt idx="97">
                  <c:v>0.43762260491371552</c:v>
                </c:pt>
                <c:pt idx="98">
                  <c:v>0.2214570946445093</c:v>
                </c:pt>
                <c:pt idx="99">
                  <c:v>6.533604757912281E-5</c:v>
                </c:pt>
                <c:pt idx="100">
                  <c:v>-0.21978292961989054</c:v>
                </c:pt>
                <c:pt idx="101">
                  <c:v>-0.43141196648944613</c:v>
                </c:pt>
                <c:pt idx="102">
                  <c:v>-0.62844353530476249</c:v>
                </c:pt>
                <c:pt idx="103">
                  <c:v>-0.80498985681385526</c:v>
                </c:pt>
                <c:pt idx="104">
                  <c:v>-0.95583018727382829</c:v>
                </c:pt>
                <c:pt idx="105">
                  <c:v>-1.0765656911834161</c:v>
                </c:pt>
                <c:pt idx="106">
                  <c:v>-1.1637480020970015</c:v>
                </c:pt>
                <c:pt idx="107">
                  <c:v>-1.2149777057374225</c:v>
                </c:pt>
                <c:pt idx="108">
                  <c:v>-1.2289699335495199</c:v>
                </c:pt>
                <c:pt idx="109">
                  <c:v>-1.2055852890033794</c:v>
                </c:pt>
                <c:pt idx="110">
                  <c:v>-1.1458254107595613</c:v>
                </c:pt>
                <c:pt idx="111">
                  <c:v>-1.0517935723844341</c:v>
                </c:pt>
                <c:pt idx="112">
                  <c:v>-0.92662179359435837</c:v>
                </c:pt>
                <c:pt idx="113">
                  <c:v>-0.77436695982291259</c:v>
                </c:pt>
                <c:pt idx="114">
                  <c:v>-0.59987938395241291</c:v>
                </c:pt>
                <c:pt idx="115">
                  <c:v>-0.40864806789366764</c:v>
                </c:pt>
                <c:pt idx="116">
                  <c:v>-0.20662760762512702</c:v>
                </c:pt>
                <c:pt idx="117">
                  <c:v>-5.2213070330769762E-5</c:v>
                </c:pt>
                <c:pt idx="118">
                  <c:v>0.2047573313754569</c:v>
                </c:pt>
                <c:pt idx="119">
                  <c:v>0.40158776843686123</c:v>
                </c:pt>
                <c:pt idx="120">
                  <c:v>0.58452254993197228</c:v>
                </c:pt>
                <c:pt idx="121">
                  <c:v>0.74812031787221711</c:v>
                </c:pt>
                <c:pt idx="122">
                  <c:v>0.88757728122190127</c:v>
                </c:pt>
                <c:pt idx="123">
                  <c:v>0.99886862681647137</c:v>
                </c:pt>
                <c:pt idx="124">
                  <c:v>1.0788647909423821</c:v>
                </c:pt>
                <c:pt idx="125">
                  <c:v>1.1254192295830552</c:v>
                </c:pt>
                <c:pt idx="126">
                  <c:v>1.1374252341307827</c:v>
                </c:pt>
                <c:pt idx="127">
                  <c:v>1.1148403164310425</c:v>
                </c:pt>
                <c:pt idx="128">
                  <c:v>1.0586777014522259</c:v>
                </c:pt>
                <c:pt idx="129">
                  <c:v>0.97096548583906661</c:v>
                </c:pt>
                <c:pt idx="130">
                  <c:v>0.85467501438253812</c:v>
                </c:pt>
                <c:pt idx="131">
                  <c:v>0.71362096337494019</c:v>
                </c:pt>
                <c:pt idx="132">
                  <c:v>0.55233647129794095</c:v>
                </c:pt>
                <c:pt idx="133">
                  <c:v>0.37592739760322652</c:v>
                </c:pt>
                <c:pt idx="134">
                  <c:v>0.18991039746473215</c:v>
                </c:pt>
                <c:pt idx="135">
                  <c:v>3.9956627054661879E-5</c:v>
                </c:pt>
                <c:pt idx="136">
                  <c:v>-0.1878701769767267</c:v>
                </c:pt>
                <c:pt idx="137">
                  <c:v>-0.36812560691766039</c:v>
                </c:pt>
                <c:pt idx="138">
                  <c:v>-0.53532444160436976</c:v>
                </c:pt>
                <c:pt idx="139">
                  <c:v>-0.68451970409860008</c:v>
                </c:pt>
                <c:pt idx="140">
                  <c:v>-0.81136609950806782</c:v>
                </c:pt>
                <c:pt idx="141">
                  <c:v>-0.91224677356148554</c:v>
                </c:pt>
                <c:pt idx="142">
                  <c:v>-0.98437635874861662</c:v>
                </c:pt>
                <c:pt idx="143">
                  <c:v>-1.0258773755688524</c:v>
                </c:pt>
                <c:pt idx="144">
                  <c:v>-1.0358279109127786</c:v>
                </c:pt>
                <c:pt idx="145">
                  <c:v>-1.0142794059780864</c:v>
                </c:pt>
                <c:pt idx="146">
                  <c:v>-0.96224432348758282</c:v>
                </c:pt>
                <c:pt idx="147">
                  <c:v>-0.88165439886454477</c:v>
                </c:pt>
                <c:pt idx="148">
                  <c:v>-0.77529108332739682</c:v>
                </c:pt>
                <c:pt idx="149">
                  <c:v>-0.6466906307645921</c:v>
                </c:pt>
                <c:pt idx="150">
                  <c:v>-0.50002703904960277</c:v>
                </c:pt>
                <c:pt idx="151">
                  <c:v>-0.33997670738243241</c:v>
                </c:pt>
                <c:pt idx="152">
                  <c:v>-0.17156919513053454</c:v>
                </c:pt>
                <c:pt idx="153">
                  <c:v>-2.8849491109865903E-5</c:v>
                </c:pt>
                <c:pt idx="154">
                  <c:v>0.16938770128948305</c:v>
                </c:pt>
                <c:pt idx="155">
                  <c:v>0.33155312094406175</c:v>
                </c:pt>
                <c:pt idx="156">
                  <c:v>0.48162502327687218</c:v>
                </c:pt>
                <c:pt idx="157">
                  <c:v>0.61519097516721744</c:v>
                </c:pt>
                <c:pt idx="158">
                  <c:v>0.72839849015556879</c:v>
                </c:pt>
                <c:pt idx="159">
                  <c:v>0.81806617523650982</c:v>
                </c:pt>
                <c:pt idx="160">
                  <c:v>0.88177282394141865</c:v>
                </c:pt>
                <c:pt idx="161">
                  <c:v>0.91792197177035129</c:v>
                </c:pt>
                <c:pt idx="162">
                  <c:v>0.92578022187111431</c:v>
                </c:pt>
                <c:pt idx="163">
                  <c:v>0.90548848401276349</c:v>
                </c:pt>
                <c:pt idx="164">
                  <c:v>0.85804612173908246</c:v>
                </c:pt>
                <c:pt idx="165">
                  <c:v>0.7852688442719149</c:v>
                </c:pt>
                <c:pt idx="166">
                  <c:v>0.68972198504813675</c:v>
                </c:pt>
                <c:pt idx="167">
                  <c:v>0.57463155294611556</c:v>
                </c:pt>
                <c:pt idx="168">
                  <c:v>0.44377610272560492</c:v>
                </c:pt>
                <c:pt idx="169">
                  <c:v>0.30136302830192757</c:v>
                </c:pt>
                <c:pt idx="170">
                  <c:v>0.15189332001620273</c:v>
                </c:pt>
                <c:pt idx="171">
                  <c:v>1.9132815286403502E-5</c:v>
                </c:pt>
                <c:pt idx="172">
                  <c:v>-0.14960132172233506</c:v>
                </c:pt>
                <c:pt idx="173">
                  <c:v>-0.2924470237331353</c:v>
                </c:pt>
                <c:pt idx="174">
                  <c:v>-0.42427111723764632</c:v>
                </c:pt>
                <c:pt idx="175">
                  <c:v>-0.54122744533037659</c:v>
                </c:pt>
                <c:pt idx="176">
                  <c:v>-0.63998287006358168</c:v>
                </c:pt>
                <c:pt idx="177">
                  <c:v>-0.71781209423861025</c:v>
                </c:pt>
                <c:pt idx="178">
                  <c:v>-0.77267229387421132</c:v>
                </c:pt>
                <c:pt idx="179">
                  <c:v>-0.80325553783059633</c:v>
                </c:pt>
                <c:pt idx="180">
                  <c:v>-0.80901769292354875</c:v>
                </c:pt>
                <c:pt idx="181">
                  <c:v>-0.79018326543330886</c:v>
                </c:pt>
                <c:pt idx="182">
                  <c:v>-0.74772638910404532</c:v>
                </c:pt>
                <c:pt idx="183">
                  <c:v>-0.68332891155533848</c:v>
                </c:pt>
                <c:pt idx="184">
                  <c:v>-0.59931723236869605</c:v>
                </c:pt>
                <c:pt idx="185">
                  <c:v>-0.4985801854402882</c:v>
                </c:pt>
                <c:pt idx="186">
                  <c:v>-0.38447081622824247</c:v>
                </c:pt>
                <c:pt idx="187">
                  <c:v>-0.26069536482568018</c:v>
                </c:pt>
                <c:pt idx="188">
                  <c:v>-0.13119311523516589</c:v>
                </c:pt>
                <c:pt idx="189">
                  <c:v>-1.1000374420264402E-5</c:v>
                </c:pt>
                <c:pt idx="190">
                  <c:v>0.12882304428183508</c:v>
                </c:pt>
                <c:pt idx="191">
                  <c:v>0.25142400934798781</c:v>
                </c:pt>
                <c:pt idx="192">
                  <c:v>0.36416720178825801</c:v>
                </c:pt>
                <c:pt idx="193">
                  <c:v>0.4637955425492522</c:v>
                </c:pt>
                <c:pt idx="194">
                  <c:v>0.54751359158060586</c:v>
                </c:pt>
                <c:pt idx="195">
                  <c:v>0.61306558887047458</c:v>
                </c:pt>
                <c:pt idx="196">
                  <c:v>0.6587953468049369</c:v>
                </c:pt>
                <c:pt idx="197">
                  <c:v>0.68368643539130725</c:v>
                </c:pt>
                <c:pt idx="198">
                  <c:v>0.68738174752107639</c:v>
                </c:pt>
                <c:pt idx="199">
                  <c:v>0.67018219539088641</c:v>
                </c:pt>
                <c:pt idx="200">
                  <c:v>0.63302495008578652</c:v>
                </c:pt>
                <c:pt idx="201">
                  <c:v>0.57744227321536912</c:v>
                </c:pt>
                <c:pt idx="202">
                  <c:v>0.50550258252289093</c:v>
                </c:pt>
                <c:pt idx="203">
                  <c:v>0.41973592440817559</c:v>
                </c:pt>
                <c:pt idx="204">
                  <c:v>0.32304647942686326</c:v>
                </c:pt>
                <c:pt idx="205">
                  <c:v>0.21861508889934783</c:v>
                </c:pt>
                <c:pt idx="206">
                  <c:v>0.10979505174941591</c:v>
                </c:pt>
                <c:pt idx="207">
                  <c:v>4.5939565910994833E-6</c:v>
                </c:pt>
                <c:pt idx="208">
                  <c:v>-0.10738054453483234</c:v>
                </c:pt>
                <c:pt idx="209">
                  <c:v>-0.20913102843410514</c:v>
                </c:pt>
                <c:pt idx="210">
                  <c:v>-0.30226114829829298</c:v>
                </c:pt>
                <c:pt idx="211">
                  <c:v>-0.38411641426033682</c:v>
                </c:pt>
                <c:pt idx="212">
                  <c:v>-0.45244895355528708</c:v>
                </c:pt>
                <c:pt idx="213">
                  <c:v>-0.50547857969613008</c:v>
                </c:pt>
                <c:pt idx="214">
                  <c:v>-0.54193789769709555</c:v>
                </c:pt>
                <c:pt idx="215">
                  <c:v>-0.56110034925291297</c:v>
                </c:pt>
                <c:pt idx="216">
                  <c:v>-0.56279066616379081</c:v>
                </c:pt>
                <c:pt idx="217">
                  <c:v>-0.54737777095964313</c:v>
                </c:pt>
                <c:pt idx="218">
                  <c:v>-0.51575072215013462</c:v>
                </c:pt>
                <c:pt idx="219">
                  <c:v>-0.46927883004860044</c:v>
                </c:pt>
                <c:pt idx="220">
                  <c:v>-0.40975755120379381</c:v>
                </c:pt>
                <c:pt idx="221">
                  <c:v>-0.33934219043120373</c:v>
                </c:pt>
                <c:pt idx="222">
                  <c:v>-0.26047178681225402</c:v>
                </c:pt>
                <c:pt idx="223">
                  <c:v>-0.1757858239796237</c:v>
                </c:pt>
                <c:pt idx="224">
                  <c:v>-8.8036578569539725E-2</c:v>
                </c:pt>
                <c:pt idx="225">
                  <c:v>0</c:v>
                </c:pt>
                <c:pt idx="226">
                  <c:v>8.8036578569539725E-2</c:v>
                </c:pt>
                <c:pt idx="227">
                  <c:v>0.1757858239796237</c:v>
                </c:pt>
                <c:pt idx="228">
                  <c:v>0.26047178681225402</c:v>
                </c:pt>
                <c:pt idx="229">
                  <c:v>0.33934219043120373</c:v>
                </c:pt>
                <c:pt idx="230">
                  <c:v>0.40975755120379381</c:v>
                </c:pt>
                <c:pt idx="231">
                  <c:v>0.46927883004860044</c:v>
                </c:pt>
                <c:pt idx="232">
                  <c:v>0.51575072215013462</c:v>
                </c:pt>
                <c:pt idx="233">
                  <c:v>0.54737777095964313</c:v>
                </c:pt>
                <c:pt idx="234">
                  <c:v>0.56279066616379081</c:v>
                </c:pt>
                <c:pt idx="235">
                  <c:v>0.56110034925291297</c:v>
                </c:pt>
                <c:pt idx="236">
                  <c:v>0.54193789769709555</c:v>
                </c:pt>
                <c:pt idx="237">
                  <c:v>0.50547857969613008</c:v>
                </c:pt>
                <c:pt idx="238">
                  <c:v>0.45244895355528708</c:v>
                </c:pt>
                <c:pt idx="239">
                  <c:v>0.38411641426033682</c:v>
                </c:pt>
                <c:pt idx="240">
                  <c:v>0.30226114829829298</c:v>
                </c:pt>
                <c:pt idx="241">
                  <c:v>0.20913102843410514</c:v>
                </c:pt>
                <c:pt idx="242">
                  <c:v>0.10738054453483234</c:v>
                </c:pt>
                <c:pt idx="243">
                  <c:v>-4.5939565910994833E-6</c:v>
                </c:pt>
                <c:pt idx="244">
                  <c:v>-0.10979505174941591</c:v>
                </c:pt>
                <c:pt idx="245">
                  <c:v>-0.21861508889934783</c:v>
                </c:pt>
                <c:pt idx="246">
                  <c:v>-0.32304647942686326</c:v>
                </c:pt>
                <c:pt idx="247">
                  <c:v>-0.41973592440817559</c:v>
                </c:pt>
                <c:pt idx="248">
                  <c:v>-0.50550258252289093</c:v>
                </c:pt>
                <c:pt idx="249">
                  <c:v>-0.57744227321536912</c:v>
                </c:pt>
                <c:pt idx="250">
                  <c:v>-0.63302495008578652</c:v>
                </c:pt>
                <c:pt idx="251">
                  <c:v>-0.67018219539088641</c:v>
                </c:pt>
                <c:pt idx="252">
                  <c:v>-0.68738174752107639</c:v>
                </c:pt>
                <c:pt idx="253">
                  <c:v>-0.68368643539130725</c:v>
                </c:pt>
                <c:pt idx="254">
                  <c:v>-0.6587953468049369</c:v>
                </c:pt>
                <c:pt idx="255">
                  <c:v>-0.61306558887047458</c:v>
                </c:pt>
                <c:pt idx="256">
                  <c:v>-0.54751359158060586</c:v>
                </c:pt>
                <c:pt idx="257">
                  <c:v>-0.4637955425492522</c:v>
                </c:pt>
                <c:pt idx="258">
                  <c:v>-0.36416720178825801</c:v>
                </c:pt>
                <c:pt idx="259">
                  <c:v>-0.25142400934798781</c:v>
                </c:pt>
                <c:pt idx="260">
                  <c:v>-0.12882304428183508</c:v>
                </c:pt>
                <c:pt idx="261">
                  <c:v>1.1000374420264402E-5</c:v>
                </c:pt>
                <c:pt idx="262">
                  <c:v>0.13119311523516589</c:v>
                </c:pt>
                <c:pt idx="263">
                  <c:v>0.26069536482568018</c:v>
                </c:pt>
                <c:pt idx="264">
                  <c:v>0.38447081622824247</c:v>
                </c:pt>
                <c:pt idx="265">
                  <c:v>0.4985801854402882</c:v>
                </c:pt>
                <c:pt idx="266">
                  <c:v>0.59931723236869605</c:v>
                </c:pt>
                <c:pt idx="267">
                  <c:v>0.68332891155533848</c:v>
                </c:pt>
                <c:pt idx="268">
                  <c:v>0.74772638910404532</c:v>
                </c:pt>
                <c:pt idx="269">
                  <c:v>0.79018326543330886</c:v>
                </c:pt>
                <c:pt idx="270">
                  <c:v>0.80901769292354875</c:v>
                </c:pt>
                <c:pt idx="271">
                  <c:v>0.80325553783059633</c:v>
                </c:pt>
                <c:pt idx="272">
                  <c:v>0.77267229387421132</c:v>
                </c:pt>
                <c:pt idx="273">
                  <c:v>0.71781209423861025</c:v>
                </c:pt>
                <c:pt idx="274">
                  <c:v>0.63998287006358168</c:v>
                </c:pt>
                <c:pt idx="275">
                  <c:v>0.54122744533037659</c:v>
                </c:pt>
                <c:pt idx="276">
                  <c:v>0.42427111723764632</c:v>
                </c:pt>
                <c:pt idx="277">
                  <c:v>0.2924470237331353</c:v>
                </c:pt>
                <c:pt idx="278">
                  <c:v>0.14960132172233506</c:v>
                </c:pt>
                <c:pt idx="279">
                  <c:v>-1.9132815286403502E-5</c:v>
                </c:pt>
                <c:pt idx="280">
                  <c:v>-0.15189332001620273</c:v>
                </c:pt>
                <c:pt idx="281">
                  <c:v>-0.30136302830192757</c:v>
                </c:pt>
                <c:pt idx="282">
                  <c:v>-0.44377610272560492</c:v>
                </c:pt>
                <c:pt idx="283">
                  <c:v>-0.57463155294611556</c:v>
                </c:pt>
                <c:pt idx="284">
                  <c:v>-0.68972198504813675</c:v>
                </c:pt>
                <c:pt idx="285">
                  <c:v>-0.7852688442719149</c:v>
                </c:pt>
                <c:pt idx="286">
                  <c:v>-0.85804612173908246</c:v>
                </c:pt>
                <c:pt idx="287">
                  <c:v>-0.90548848401276349</c:v>
                </c:pt>
                <c:pt idx="288">
                  <c:v>-0.92578022187111431</c:v>
                </c:pt>
                <c:pt idx="289">
                  <c:v>-0.91792197177035129</c:v>
                </c:pt>
                <c:pt idx="290">
                  <c:v>-0.88177282394141865</c:v>
                </c:pt>
                <c:pt idx="291">
                  <c:v>-0.81806617523650982</c:v>
                </c:pt>
                <c:pt idx="292">
                  <c:v>-0.72839849015556879</c:v>
                </c:pt>
                <c:pt idx="293">
                  <c:v>-0.61519097516721744</c:v>
                </c:pt>
                <c:pt idx="294">
                  <c:v>-0.48162502327687218</c:v>
                </c:pt>
                <c:pt idx="295">
                  <c:v>-0.33155312094406175</c:v>
                </c:pt>
                <c:pt idx="296">
                  <c:v>-0.16938770128948305</c:v>
                </c:pt>
                <c:pt idx="297">
                  <c:v>2.8849491109865903E-5</c:v>
                </c:pt>
                <c:pt idx="298">
                  <c:v>0.17156919513053454</c:v>
                </c:pt>
                <c:pt idx="299">
                  <c:v>0.33997670738243241</c:v>
                </c:pt>
                <c:pt idx="300">
                  <c:v>0.50002703904960277</c:v>
                </c:pt>
                <c:pt idx="301">
                  <c:v>0.6466906307645921</c:v>
                </c:pt>
                <c:pt idx="302">
                  <c:v>0.77529108332739682</c:v>
                </c:pt>
                <c:pt idx="303">
                  <c:v>0.88165439886454477</c:v>
                </c:pt>
                <c:pt idx="304">
                  <c:v>0.96224432348758282</c:v>
                </c:pt>
                <c:pt idx="305">
                  <c:v>1.0142794059780864</c:v>
                </c:pt>
                <c:pt idx="306">
                  <c:v>1.0358279109127786</c:v>
                </c:pt>
                <c:pt idx="307">
                  <c:v>1.0258773755688524</c:v>
                </c:pt>
                <c:pt idx="308">
                  <c:v>0.98437635874861662</c:v>
                </c:pt>
                <c:pt idx="309">
                  <c:v>0.91224677356148554</c:v>
                </c:pt>
                <c:pt idx="310">
                  <c:v>0.81136609950806782</c:v>
                </c:pt>
                <c:pt idx="311">
                  <c:v>0.68451970409860008</c:v>
                </c:pt>
                <c:pt idx="312">
                  <c:v>0.53532444160436976</c:v>
                </c:pt>
                <c:pt idx="313">
                  <c:v>0.36812560691766039</c:v>
                </c:pt>
                <c:pt idx="314">
                  <c:v>0.1878701769767267</c:v>
                </c:pt>
                <c:pt idx="315">
                  <c:v>-3.9956627054661879E-5</c:v>
                </c:pt>
                <c:pt idx="316">
                  <c:v>-0.18991039746473215</c:v>
                </c:pt>
                <c:pt idx="317">
                  <c:v>-0.37592739760322652</c:v>
                </c:pt>
                <c:pt idx="318">
                  <c:v>-0.55233647129794095</c:v>
                </c:pt>
                <c:pt idx="319">
                  <c:v>-0.71362096337494019</c:v>
                </c:pt>
                <c:pt idx="320">
                  <c:v>-0.85467501438253812</c:v>
                </c:pt>
                <c:pt idx="321">
                  <c:v>-0.97096548583906661</c:v>
                </c:pt>
                <c:pt idx="322">
                  <c:v>-1.0586777014522259</c:v>
                </c:pt>
                <c:pt idx="323">
                  <c:v>-1.1148403164310425</c:v>
                </c:pt>
                <c:pt idx="324">
                  <c:v>-1.1374252341307827</c:v>
                </c:pt>
                <c:pt idx="325">
                  <c:v>-1.1254192295830552</c:v>
                </c:pt>
                <c:pt idx="326">
                  <c:v>-1.0788647909423821</c:v>
                </c:pt>
                <c:pt idx="327">
                  <c:v>-0.99886862681647137</c:v>
                </c:pt>
                <c:pt idx="328">
                  <c:v>-0.88757728122190127</c:v>
                </c:pt>
                <c:pt idx="329">
                  <c:v>-0.74812031787221711</c:v>
                </c:pt>
                <c:pt idx="330">
                  <c:v>-0.58452254993197228</c:v>
                </c:pt>
                <c:pt idx="331">
                  <c:v>-0.40158776843686123</c:v>
                </c:pt>
                <c:pt idx="332">
                  <c:v>-0.2047573313754569</c:v>
                </c:pt>
                <c:pt idx="333">
                  <c:v>5.2213070330769762E-5</c:v>
                </c:pt>
                <c:pt idx="334">
                  <c:v>0.20662760762512702</c:v>
                </c:pt>
                <c:pt idx="335">
                  <c:v>0.40864806789366764</c:v>
                </c:pt>
                <c:pt idx="336">
                  <c:v>0.59987938395241291</c:v>
                </c:pt>
                <c:pt idx="337">
                  <c:v>0.77436695982291259</c:v>
                </c:pt>
                <c:pt idx="338">
                  <c:v>0.92662179359435837</c:v>
                </c:pt>
                <c:pt idx="339">
                  <c:v>1.0517935723844341</c:v>
                </c:pt>
                <c:pt idx="340">
                  <c:v>1.1458254107595613</c:v>
                </c:pt>
                <c:pt idx="341">
                  <c:v>1.2055852890033794</c:v>
                </c:pt>
                <c:pt idx="342">
                  <c:v>1.2289699335495199</c:v>
                </c:pt>
                <c:pt idx="343">
                  <c:v>1.2149777057374225</c:v>
                </c:pt>
                <c:pt idx="344">
                  <c:v>1.1637480020970015</c:v>
                </c:pt>
                <c:pt idx="345">
                  <c:v>1.0765656911834161</c:v>
                </c:pt>
                <c:pt idx="346">
                  <c:v>0.95583018727382829</c:v>
                </c:pt>
                <c:pt idx="347">
                  <c:v>0.80498985681385526</c:v>
                </c:pt>
                <c:pt idx="348">
                  <c:v>0.62844353530476249</c:v>
                </c:pt>
                <c:pt idx="349">
                  <c:v>0.43141196648944613</c:v>
                </c:pt>
                <c:pt idx="350">
                  <c:v>0.21978292961989054</c:v>
                </c:pt>
                <c:pt idx="351">
                  <c:v>-6.533604757912281E-5</c:v>
                </c:pt>
                <c:pt idx="352">
                  <c:v>-0.2214570946445093</c:v>
                </c:pt>
                <c:pt idx="353">
                  <c:v>-0.43762260491371552</c:v>
                </c:pt>
                <c:pt idx="354">
                  <c:v>-0.64190591267538577</c:v>
                </c:pt>
                <c:pt idx="355">
                  <c:v>-0.82797054266112524</c:v>
                </c:pt>
                <c:pt idx="356">
                  <c:v>-0.98999671051082694</c:v>
                </c:pt>
                <c:pt idx="357">
                  <c:v>-1.1228638969215237</c:v>
                </c:pt>
                <c:pt idx="358">
                  <c:v>-1.222313040023719</c:v>
                </c:pt>
                <c:pt idx="359">
                  <c:v>-1.2850831973490535</c:v>
                </c:pt>
                <c:pt idx="360">
                  <c:v>-1.3090182878194982</c:v>
                </c:pt>
                <c:pt idx="361">
                  <c:v>-1.2931404243907716</c:v>
                </c:pt>
                <c:pt idx="362">
                  <c:v>-1.2376873621352293</c:v>
                </c:pt>
                <c:pt idx="363">
                  <c:v>-1.1441126837488742</c:v>
                </c:pt>
                <c:pt idx="364">
                  <c:v>-1.0150484910363813</c:v>
                </c:pt>
                <c:pt idx="365">
                  <c:v>-0.85423153145472031</c:v>
                </c:pt>
                <c:pt idx="366">
                  <c:v>-0.6663948272303184</c:v>
                </c:pt>
                <c:pt idx="367">
                  <c:v>-0.45712795534204814</c:v>
                </c:pt>
                <c:pt idx="368">
                  <c:v>-0.23271011581957335</c:v>
                </c:pt>
                <c:pt idx="369">
                  <c:v>7.9007949125377953E-5</c:v>
                </c:pt>
                <c:pt idx="370">
                  <c:v>0.23416487750528348</c:v>
                </c:pt>
                <c:pt idx="371">
                  <c:v>0.46239395472895944</c:v>
                </c:pt>
                <c:pt idx="372">
                  <c:v>0.67775317223765885</c:v>
                </c:pt>
                <c:pt idx="373">
                  <c:v>0.87358625931387412</c:v>
                </c:pt>
                <c:pt idx="374">
                  <c:v>1.0438002255491399</c:v>
                </c:pt>
                <c:pt idx="375">
                  <c:v>1.1830555741691973</c:v>
                </c:pt>
                <c:pt idx="376">
                  <c:v>1.2869342875777883</c:v>
                </c:pt>
                <c:pt idx="377">
                  <c:v>1.3520802853977638</c:v>
                </c:pt>
                <c:pt idx="378">
                  <c:v>1.3763078806722386</c:v>
                </c:pt>
                <c:pt idx="379">
                  <c:v>1.3586747280746412</c:v>
                </c:pt>
                <c:pt idx="380">
                  <c:v>1.29951683955676</c:v>
                </c:pt>
                <c:pt idx="381">
                  <c:v>1.20044440476225</c:v>
                </c:pt>
                <c:pt idx="382">
                  <c:v>1.0642983600194491</c:v>
                </c:pt>
                <c:pt idx="383">
                  <c:v>0.89506886352095749</c:v>
                </c:pt>
                <c:pt idx="384">
                  <c:v>0.69777801772366421</c:v>
                </c:pt>
                <c:pt idx="385">
                  <c:v>0.47833029616575523</c:v>
                </c:pt>
                <c:pt idx="386">
                  <c:v>0.24333514583477661</c:v>
                </c:pt>
                <c:pt idx="387">
                  <c:v>-9.2883996557427994E-5</c:v>
                </c:pt>
                <c:pt idx="388">
                  <c:v>-0.24455041781248321</c:v>
                </c:pt>
                <c:pt idx="389">
                  <c:v>-0.4825713333888545</c:v>
                </c:pt>
                <c:pt idx="390">
                  <c:v>-0.70685571301070282</c:v>
                </c:pt>
                <c:pt idx="391">
                  <c:v>-0.91049461752104022</c:v>
                </c:pt>
                <c:pt idx="392">
                  <c:v>-1.0871837351698428</c:v>
                </c:pt>
                <c:pt idx="393">
                  <c:v>-1.2314192736380909</c:v>
                </c:pt>
                <c:pt idx="394">
                  <c:v>-1.3386699866108061</c:v>
                </c:pt>
                <c:pt idx="395">
                  <c:v>-1.4055199404149694</c:v>
                </c:pt>
                <c:pt idx="396">
                  <c:v>-1.4297775100722792</c:v>
                </c:pt>
                <c:pt idx="397">
                  <c:v>-1.4105471208382583</c:v>
                </c:pt>
                <c:pt idx="398">
                  <c:v>-1.3482613895655897</c:v>
                </c:pt>
                <c:pt idx="399">
                  <c:v>-1.2446725351217878</c:v>
                </c:pt>
                <c:pt idx="400">
                  <c:v>-1.1028031811881702</c:v>
                </c:pt>
                <c:pt idx="401">
                  <c:v>-0.92685792930374378</c:v>
                </c:pt>
                <c:pt idx="402">
                  <c:v>-0.72209829608706577</c:v>
                </c:pt>
                <c:pt idx="403">
                  <c:v>-0.49468474833435266</c:v>
                </c:pt>
                <c:pt idx="404">
                  <c:v>-0.25149059756738856</c:v>
                </c:pt>
                <c:pt idx="405">
                  <c:v>1.0660063063360349E-4</c:v>
                </c:pt>
                <c:pt idx="406">
                  <c:v>0.25244978533930773</c:v>
                </c:pt>
                <c:pt idx="407">
                  <c:v>0.49783639265235047</c:v>
                </c:pt>
                <c:pt idx="408">
                  <c:v>0.72875444108048659</c:v>
                </c:pt>
                <c:pt idx="409">
                  <c:v>0.93811343451925133</c:v>
                </c:pt>
                <c:pt idx="410">
                  <c:v>1.1194629568677812</c:v>
                </c:pt>
                <c:pt idx="411">
                  <c:v>1.2671921927285175</c:v>
                </c:pt>
                <c:pt idx="412">
                  <c:v>1.3767041791562467</c:v>
                </c:pt>
                <c:pt idx="413">
                  <c:v>1.4445593570262929</c:v>
                </c:pt>
                <c:pt idx="414">
                  <c:v>1.4685839240855916</c:v>
                </c:pt>
                <c:pt idx="415">
                  <c:v>1.4479395666363142</c:v>
                </c:pt>
                <c:pt idx="416">
                  <c:v>1.3831523301185127</c:v>
                </c:pt>
                <c:pt idx="417">
                  <c:v>1.2760996442032866</c:v>
                </c:pt>
                <c:pt idx="418">
                  <c:v>1.1299558066580966</c:v>
                </c:pt>
                <c:pt idx="419">
                  <c:v>0.9490975123586689</c:v>
                </c:pt>
                <c:pt idx="420">
                  <c:v>0.73897224967151021</c:v>
                </c:pt>
                <c:pt idx="421">
                  <c:v>0.50593353764346838</c:v>
                </c:pt>
                <c:pt idx="422">
                  <c:v>0.25704800818455725</c:v>
                </c:pt>
                <c:pt idx="423">
                  <c:v>-1.1978444087551165E-4</c:v>
                </c:pt>
                <c:pt idx="424">
                  <c:v>-0.25773824647624949</c:v>
                </c:pt>
                <c:pt idx="425">
                  <c:v>-0.50794824357941748</c:v>
                </c:pt>
                <c:pt idx="426">
                  <c:v>-0.74310386126570216</c:v>
                </c:pt>
                <c:pt idx="427">
                  <c:v>-0.95600702093965806</c:v>
                </c:pt>
                <c:pt idx="428">
                  <c:v>-1.1401287228589949</c:v>
                </c:pt>
                <c:pt idx="429">
                  <c:v>-1.2898100882728178</c:v>
                </c:pt>
                <c:pt idx="430">
                  <c:v>-1.4004369854179417</c:v>
                </c:pt>
                <c:pt idx="431">
                  <c:v>-1.4685828293950758</c:v>
                </c:pt>
                <c:pt idx="432">
                  <c:v>-1.4921151195285272</c:v>
                </c:pt>
                <c:pt idx="433">
                  <c:v>-1.4702623897315157</c:v>
                </c:pt>
                <c:pt idx="434">
                  <c:v>-1.4036394634208478</c:v>
                </c:pt>
                <c:pt idx="435">
                  <c:v>-1.2942301871432149</c:v>
                </c:pt>
                <c:pt idx="436">
                  <c:v>-1.145328126676566</c:v>
                </c:pt>
                <c:pt idx="437">
                  <c:v>-0.96143700545746125</c:v>
                </c:pt>
                <c:pt idx="438">
                  <c:v>-0.74813390763982246</c:v>
                </c:pt>
                <c:pt idx="439">
                  <c:v>-0.51189941841421138</c:v>
                </c:pt>
                <c:pt idx="440">
                  <c:v>-0.25991989673354793</c:v>
                </c:pt>
                <c:pt idx="441">
                  <c:v>1.3206144551694747E-4</c:v>
                </c:pt>
                <c:pt idx="442">
                  <c:v>0.26033223471247108</c:v>
                </c:pt>
                <c:pt idx="443">
                  <c:v>0.51274725871498228</c:v>
                </c:pt>
                <c:pt idx="444">
                  <c:v>0.74967752876896498</c:v>
                </c:pt>
                <c:pt idx="445">
                  <c:v>0.96389305454705176</c:v>
                </c:pt>
                <c:pt idx="446">
                  <c:v>1.1488550122067978</c:v>
                </c:pt>
                <c:pt idx="447">
                  <c:v>1.298916176750867</c:v>
                </c:pt>
                <c:pt idx="448">
                  <c:v>1.4094940654578085</c:v>
                </c:pt>
                <c:pt idx="449">
                  <c:v>1.4772114619174945</c:v>
                </c:pt>
                <c:pt idx="450">
                  <c:v>1.4999999936686748</c:v>
                </c:pt>
                <c:pt idx="451">
                  <c:v>1.4771635736729527</c:v>
                </c:pt>
                <c:pt idx="452">
                  <c:v>1.4093997517232235</c:v>
                </c:pt>
                <c:pt idx="453">
                  <c:v>1.2987783181679498</c:v>
                </c:pt>
                <c:pt idx="454">
                  <c:v>1.1486778189517852</c:v>
                </c:pt>
                <c:pt idx="455">
                  <c:v>0.96368193721366679</c:v>
                </c:pt>
                <c:pt idx="456">
                  <c:v>0.74943893246308069</c:v>
                </c:pt>
                <c:pt idx="457">
                  <c:v>0.51248846546913707</c:v>
                </c:pt>
                <c:pt idx="458">
                  <c:v>0.26006114030255023</c:v>
                </c:pt>
                <c:pt idx="459">
                  <c:v>-1.4306652189638084E-4</c:v>
                </c:pt>
                <c:pt idx="460">
                  <c:v>-0.26019067202070129</c:v>
                </c:pt>
                <c:pt idx="461">
                  <c:v>-0.5121575928520834</c:v>
                </c:pt>
                <c:pt idx="462">
                  <c:v>-0.74837162343825825</c:v>
                </c:pt>
                <c:pt idx="463">
                  <c:v>-0.96164703537527896</c:v>
                </c:pt>
                <c:pt idx="464">
                  <c:v>-1.1455040946802888</c:v>
                </c:pt>
                <c:pt idx="465">
                  <c:v>-1.2943667627891597</c:v>
                </c:pt>
                <c:pt idx="466">
                  <c:v>-1.4037325240096694</c:v>
                </c:pt>
                <c:pt idx="467">
                  <c:v>-1.4703091452815895</c:v>
                </c:pt>
                <c:pt idx="468">
                  <c:v>-1.4921141967638172</c:v>
                </c:pt>
                <c:pt idx="469">
                  <c:v>-1.4685343122086738</c:v>
                </c:pt>
                <c:pt idx="470">
                  <c:v>-1.4003424106150877</c:v>
                </c:pt>
                <c:pt idx="471">
                  <c:v>-1.2896723967752914</c:v>
                </c:pt>
                <c:pt idx="472">
                  <c:v>-1.1399521679237239</c:v>
                </c:pt>
                <c:pt idx="473">
                  <c:v>-0.95579703626580015</c:v>
                </c:pt>
                <c:pt idx="474">
                  <c:v>-0.74286689309557019</c:v>
                </c:pt>
                <c:pt idx="475">
                  <c:v>-0.50769155200147797</c:v>
                </c:pt>
                <c:pt idx="476">
                  <c:v>-0.25746968207911874</c:v>
                </c:pt>
                <c:pt idx="477">
                  <c:v>1.5245278307615177E-4</c:v>
                </c:pt>
                <c:pt idx="478">
                  <c:v>0.25731562025169452</c:v>
                </c:pt>
                <c:pt idx="479">
                  <c:v>0.50618838256741439</c:v>
                </c:pt>
                <c:pt idx="480">
                  <c:v>0.73920659022143331</c:v>
                </c:pt>
                <c:pt idx="481">
                  <c:v>0.9493042519555871</c:v>
                </c:pt>
                <c:pt idx="482">
                  <c:v>1.1301287051869378</c:v>
                </c:pt>
                <c:pt idx="483">
                  <c:v>1.2762335071502453</c:v>
                </c:pt>
                <c:pt idx="484">
                  <c:v>1.3832431652769217</c:v>
                </c:pt>
                <c:pt idx="485">
                  <c:v>1.4479847036339659</c:v>
                </c:pt>
                <c:pt idx="486">
                  <c:v>1.4685820931405398</c:v>
                </c:pt>
                <c:pt idx="487">
                  <c:v>1.4445107246007014</c:v>
                </c:pt>
                <c:pt idx="488">
                  <c:v>1.3766103395095945</c:v>
                </c:pt>
                <c:pt idx="489">
                  <c:v>1.2670561157310596</c:v>
                </c:pt>
                <c:pt idx="490">
                  <c:v>1.1192888937807051</c:v>
                </c:pt>
                <c:pt idx="491">
                  <c:v>0.93790678473741906</c:v>
                </c:pt>
                <c:pt idx="492">
                  <c:v>0.7285215840281607</c:v>
                </c:pt>
                <c:pt idx="493">
                  <c:v>0.4975844900841106</c:v>
                </c:pt>
                <c:pt idx="494">
                  <c:v>0.25218656019580277</c:v>
                </c:pt>
                <c:pt idx="495">
                  <c:v>-1.5990069559880337E-4</c:v>
                </c:pt>
                <c:pt idx="496">
                  <c:v>-0.25175225220906949</c:v>
                </c:pt>
                <c:pt idx="497">
                  <c:v>-0.49493360555805771</c:v>
                </c:pt>
                <c:pt idx="498">
                  <c:v>-0.72232681989324599</c:v>
                </c:pt>
                <c:pt idx="499">
                  <c:v>-0.92705922758534232</c:v>
                </c:pt>
                <c:pt idx="500">
                  <c:v>-1.1029712144503563</c:v>
                </c:pt>
                <c:pt idx="501">
                  <c:v>-1.2448022984160307</c:v>
                </c:pt>
                <c:pt idx="502">
                  <c:v>-1.3483490621348779</c:v>
                </c:pt>
                <c:pt idx="503">
                  <c:v>-1.4105901789819066</c:v>
                </c:pt>
                <c:pt idx="504">
                  <c:v>-1.4297747998849497</c:v>
                </c:pt>
                <c:pt idx="505">
                  <c:v>-1.4054717083007546</c:v>
                </c:pt>
                <c:pt idx="506">
                  <c:v>-1.3385778667798878</c:v>
                </c:pt>
                <c:pt idx="507">
                  <c:v>-1.2312862331202308</c:v>
                </c:pt>
                <c:pt idx="508">
                  <c:v>-1.0870139781846924</c:v>
                </c:pt>
                <c:pt idx="509">
                  <c:v>-0.91029345228974079</c:v>
                </c:pt>
                <c:pt idx="510">
                  <c:v>-0.70662938523816921</c:v>
                </c:pt>
                <c:pt idx="511">
                  <c:v>-0.48232683165628193</c:v>
                </c:pt>
                <c:pt idx="512">
                  <c:v>-0.24429525696473475</c:v>
                </c:pt>
                <c:pt idx="513">
                  <c:v>1.651267370519774E-4</c:v>
                </c:pt>
                <c:pt idx="514">
                  <c:v>0.24358814280386928</c:v>
                </c:pt>
                <c:pt idx="515">
                  <c:v>0.47857060194375028</c:v>
                </c:pt>
                <c:pt idx="516">
                  <c:v>0.69799837504037288</c:v>
                </c:pt>
                <c:pt idx="517">
                  <c:v>0.89526265532576021</c:v>
                </c:pt>
                <c:pt idx="518">
                  <c:v>1.0644598089751021</c:v>
                </c:pt>
                <c:pt idx="519">
                  <c:v>1.200568746130555</c:v>
                </c:pt>
                <c:pt idx="520">
                  <c:v>1.2996004622826669</c:v>
                </c:pt>
                <c:pt idx="521">
                  <c:v>1.3587152798771136</c:v>
                </c:pt>
                <c:pt idx="522">
                  <c:v>1.3763043340766909</c:v>
                </c:pt>
                <c:pt idx="523">
                  <c:v>1.3520329628614329</c:v>
                </c:pt>
                <c:pt idx="524">
                  <c:v>1.2868448451271042</c:v>
                </c:pt>
                <c:pt idx="525">
                  <c:v>1.1829269442483783</c:v>
                </c:pt>
                <c:pt idx="526">
                  <c:v>1.0436365210316525</c:v>
                </c:pt>
                <c:pt idx="527">
                  <c:v>0.87339264181494314</c:v>
                </c:pt>
                <c:pt idx="528">
                  <c:v>0.67753568894984606</c:v>
                </c:pt>
                <c:pt idx="529">
                  <c:v>0.46215934895129707</c:v>
                </c:pt>
                <c:pt idx="530">
                  <c:v>0.23392037882048342</c:v>
                </c:pt>
                <c:pt idx="531">
                  <c:v>-1.6789139995275208E-4</c:v>
                </c:pt>
                <c:pt idx="532">
                  <c:v>-0.23295189141185174</c:v>
                </c:pt>
                <c:pt idx="533">
                  <c:v>-0.45735728080132143</c:v>
                </c:pt>
                <c:pt idx="534">
                  <c:v>-0.66660479711764919</c:v>
                </c:pt>
                <c:pt idx="535">
                  <c:v>-0.85441587002221131</c:v>
                </c:pt>
                <c:pt idx="536">
                  <c:v>-1.0152017405066698</c:v>
                </c:pt>
                <c:pt idx="537">
                  <c:v>-1.1442303664501747</c:v>
                </c:pt>
                <c:pt idx="538">
                  <c:v>-1.2377661116588436</c:v>
                </c:pt>
                <c:pt idx="539">
                  <c:v>-1.2931780819191887</c:v>
                </c:pt>
                <c:pt idx="540">
                  <c:v>-1.309013960868302</c:v>
                </c:pt>
                <c:pt idx="541">
                  <c:v>-1.2850372793395719</c:v>
                </c:pt>
                <c:pt idx="542">
                  <c:v>-1.2222271903192998</c:v>
                </c:pt>
                <c:pt idx="543">
                  <c:v>-1.1227409821804608</c:v>
                </c:pt>
                <c:pt idx="544">
                  <c:v>-0.98984070939567059</c:v>
                </c:pt>
                <c:pt idx="545">
                  <c:v>-0.82778641706044309</c:v>
                </c:pt>
                <c:pt idx="546">
                  <c:v>-0.64169944960659653</c:v>
                </c:pt>
                <c:pt idx="547">
                  <c:v>-0.43740023415275969</c:v>
                </c:pt>
                <c:pt idx="548">
                  <c:v>-0.22122568784420901</c:v>
                </c:pt>
                <c:pt idx="549">
                  <c:v>1.6800635984600052E-4</c:v>
                </c:pt>
                <c:pt idx="550">
                  <c:v>0.22001109710519509</c:v>
                </c:pt>
                <c:pt idx="551">
                  <c:v>0.43162805593373643</c:v>
                </c:pt>
                <c:pt idx="552">
                  <c:v>0.62864106065336367</c:v>
                </c:pt>
                <c:pt idx="553">
                  <c:v>0.80516294448479719</c:v>
                </c:pt>
                <c:pt idx="554">
                  <c:v>0.9559737514116422</c:v>
                </c:pt>
                <c:pt idx="555">
                  <c:v>1.0766755835109802</c:v>
                </c:pt>
                <c:pt idx="556">
                  <c:v>1.1638211319373728</c:v>
                </c:pt>
                <c:pt idx="557">
                  <c:v>1.2150121267287026</c:v>
                </c:pt>
                <c:pt idx="558">
                  <c:v>1.2289648946271996</c:v>
                </c:pt>
                <c:pt idx="559">
                  <c:v>1.2055412483439074</c:v>
                </c:pt>
                <c:pt idx="560">
                  <c:v>1.1457440125304834</c:v>
                </c:pt>
                <c:pt idx="561">
                  <c:v>1.0516775872945916</c:v>
                </c:pt>
                <c:pt idx="562">
                  <c:v>0.92647502534658766</c:v>
                </c:pt>
                <c:pt idx="563">
                  <c:v>0.77419412060769532</c:v>
                </c:pt>
                <c:pt idx="564">
                  <c:v>0.5996859430519571</c:v>
                </c:pt>
                <c:pt idx="565">
                  <c:v>0.40844007826410061</c:v>
                </c:pt>
                <c:pt idx="566">
                  <c:v>0.20641151596627932</c:v>
                </c:pt>
                <c:pt idx="567">
                  <c:v>-1.6534064139404238E-4</c:v>
                </c:pt>
                <c:pt idx="568">
                  <c:v>-0.20496971863767788</c:v>
                </c:pt>
                <c:pt idx="569">
                  <c:v>-0.40178857491971143</c:v>
                </c:pt>
                <c:pt idx="570">
                  <c:v>-0.58470576990372092</c:v>
                </c:pt>
                <c:pt idx="571">
                  <c:v>-0.74828053443711495</c:v>
                </c:pt>
                <c:pt idx="572">
                  <c:v>-0.88770982694249789</c:v>
                </c:pt>
                <c:pt idx="573">
                  <c:v>-0.99896971994312833</c:v>
                </c:pt>
                <c:pt idx="574">
                  <c:v>-1.0789316432662119</c:v>
                </c:pt>
                <c:pt idx="575">
                  <c:v>-1.1254501228386053</c:v>
                </c:pt>
                <c:pt idx="576">
                  <c:v>-1.1374195628722119</c:v>
                </c:pt>
                <c:pt idx="577">
                  <c:v>-1.1147985963590394</c:v>
                </c:pt>
                <c:pt idx="578">
                  <c:v>-1.0586015432448526</c:v>
                </c:pt>
                <c:pt idx="579">
                  <c:v>-0.97085753560471744</c:v>
                </c:pt>
                <c:pt idx="580">
                  <c:v>-0.85453886287429426</c:v>
                </c:pt>
                <c:pt idx="581">
                  <c:v>-0.71346102705125558</c:v>
                </c:pt>
                <c:pt idx="582">
                  <c:v>-0.55215784915626753</c:v>
                </c:pt>
                <c:pt idx="583">
                  <c:v>-0.37573570842566384</c:v>
                </c:pt>
                <c:pt idx="584">
                  <c:v>-0.1897116026766496</c:v>
                </c:pt>
                <c:pt idx="585">
                  <c:v>1.5982563442935597E-4</c:v>
                </c:pt>
                <c:pt idx="586">
                  <c:v>0.18806486076912168</c:v>
                </c:pt>
                <c:pt idx="587">
                  <c:v>0.36830932452310272</c:v>
                </c:pt>
                <c:pt idx="588">
                  <c:v>0.53549172097738473</c:v>
                </c:pt>
                <c:pt idx="589">
                  <c:v>0.6846656323474013</c:v>
                </c:pt>
                <c:pt idx="590">
                  <c:v>0.8114864675100979</c:v>
                </c:pt>
                <c:pt idx="591">
                  <c:v>0.91233819744650069</c:v>
                </c:pt>
                <c:pt idx="592">
                  <c:v>0.98443637474140733</c:v>
                </c:pt>
                <c:pt idx="593">
                  <c:v>1.0259045055434182</c:v>
                </c:pt>
                <c:pt idx="594">
                  <c:v>1.0358216969436322</c:v>
                </c:pt>
                <c:pt idx="595">
                  <c:v>1.0142404131515241</c:v>
                </c:pt>
                <c:pt idx="596">
                  <c:v>0.96217411122609398</c:v>
                </c:pt>
                <c:pt idx="597">
                  <c:v>0.88155546198966894</c:v>
                </c:pt>
                <c:pt idx="598">
                  <c:v>0.77516676501035664</c:v>
                </c:pt>
                <c:pt idx="599">
                  <c:v>0.64654501036140444</c:v>
                </c:pt>
                <c:pt idx="600">
                  <c:v>0.49986479856285576</c:v>
                </c:pt>
                <c:pt idx="601">
                  <c:v>0.33980298091297506</c:v>
                </c:pt>
                <c:pt idx="602">
                  <c:v>0.17138940616085085</c:v>
                </c:pt>
                <c:pt idx="603">
                  <c:v>-1.5145883458627922E-4</c:v>
                </c:pt>
                <c:pt idx="604">
                  <c:v>-0.16956303756503111</c:v>
                </c:pt>
                <c:pt idx="605">
                  <c:v>-0.33171821326588358</c:v>
                </c:pt>
                <c:pt idx="606">
                  <c:v>-0.48177497823226995</c:v>
                </c:pt>
                <c:pt idx="607">
                  <c:v>-0.61532142323722649</c:v>
                </c:pt>
                <c:pt idx="608">
                  <c:v>-0.72850571320103008</c:v>
                </c:pt>
                <c:pt idx="609">
                  <c:v>-0.81814721234328636</c:v>
                </c:pt>
                <c:pt idx="610">
                  <c:v>-0.88182555261656714</c:v>
                </c:pt>
                <c:pt idx="611">
                  <c:v>-0.91794516228272571</c:v>
                </c:pt>
                <c:pt idx="612">
                  <c:v>-0.92577356339030437</c:v>
                </c:pt>
                <c:pt idx="613">
                  <c:v>-0.90545258209274615</c:v>
                </c:pt>
                <c:pt idx="614">
                  <c:v>-0.85798246758862562</c:v>
                </c:pt>
                <c:pt idx="615">
                  <c:v>-0.78517975712484878</c:v>
                </c:pt>
                <c:pt idx="616">
                  <c:v>-0.68961052976593651</c:v>
                </c:pt>
                <c:pt idx="617">
                  <c:v>-0.5745014357280529</c:v>
                </c:pt>
                <c:pt idx="618">
                  <c:v>-0.44363154844542652</c:v>
                </c:pt>
                <c:pt idx="619">
                  <c:v>-0.30120864351568816</c:v>
                </c:pt>
                <c:pt idx="620">
                  <c:v>-0.15173394607882876</c:v>
                </c:pt>
                <c:pt idx="621">
                  <c:v>1.4030620753684869E-4</c:v>
                </c:pt>
                <c:pt idx="622">
                  <c:v>0.14975597156080439</c:v>
                </c:pt>
                <c:pt idx="623">
                  <c:v>0.29259224810369538</c:v>
                </c:pt>
                <c:pt idx="624">
                  <c:v>0.42440263718117571</c:v>
                </c:pt>
                <c:pt idx="625">
                  <c:v>0.541341465499935</c:v>
                </c:pt>
                <c:pt idx="626">
                  <c:v>0.64007618822852697</c:v>
                </c:pt>
                <c:pt idx="627">
                  <c:v>0.71788219084691551</c:v>
                </c:pt>
                <c:pt idx="628">
                  <c:v>0.77271739918123084</c:v>
                </c:pt>
                <c:pt idx="629">
                  <c:v>0.8032746748377233</c:v>
                </c:pt>
                <c:pt idx="630">
                  <c:v>0.80901069515005564</c:v>
                </c:pt>
                <c:pt idx="631">
                  <c:v>0.79015076934442618</c:v>
                </c:pt>
                <c:pt idx="632">
                  <c:v>0.74766980181219589</c:v>
                </c:pt>
                <c:pt idx="633">
                  <c:v>0.68325035517466903</c:v>
                </c:pt>
                <c:pt idx="634">
                  <c:v>0.59921946711201979</c:v>
                </c:pt>
                <c:pt idx="635">
                  <c:v>0.4984665141806725</c:v>
                </c:pt>
                <c:pt idx="636">
                  <c:v>0.38434497378572968</c:v>
                </c:pt>
                <c:pt idx="637">
                  <c:v>0.2605613956677385</c:v>
                </c:pt>
                <c:pt idx="638">
                  <c:v>0.13105524358503587</c:v>
                </c:pt>
                <c:pt idx="639">
                  <c:v>-1.2650310293577384E-4</c:v>
                </c:pt>
                <c:pt idx="640">
                  <c:v>-0.12895599500476596</c:v>
                </c:pt>
                <c:pt idx="641">
                  <c:v>-0.25154843643439301</c:v>
                </c:pt>
                <c:pt idx="642">
                  <c:v>-0.3642794668628247</c:v>
                </c:pt>
                <c:pt idx="643">
                  <c:v>-0.46389244618101472</c:v>
                </c:pt>
                <c:pt idx="644">
                  <c:v>-0.54759246423606101</c:v>
                </c:pt>
                <c:pt idx="645">
                  <c:v>-0.6131243638049102</c:v>
                </c:pt>
                <c:pt idx="646">
                  <c:v>-0.65883261292472195</c:v>
                </c:pt>
                <c:pt idx="647">
                  <c:v>-0.68370146878209315</c:v>
                </c:pt>
                <c:pt idx="648">
                  <c:v>-0.6873745210297505</c:v>
                </c:pt>
                <c:pt idx="649">
                  <c:v>-0.67015336634986356</c:v>
                </c:pt>
                <c:pt idx="650">
                  <c:v>-0.63297582695464127</c:v>
                </c:pt>
                <c:pt idx="651">
                  <c:v>-0.57737476256523645</c:v>
                </c:pt>
                <c:pt idx="652">
                  <c:v>-0.50541911838349962</c:v>
                </c:pt>
                <c:pt idx="653">
                  <c:v>-0.41963938251760835</c:v>
                </c:pt>
                <c:pt idx="654">
                  <c:v>-0.32294007935514968</c:v>
                </c:pt>
                <c:pt idx="655">
                  <c:v>-0.21850228734615337</c:v>
                </c:pt>
                <c:pt idx="656">
                  <c:v>-0.10967943053486251</c:v>
                </c:pt>
                <c:pt idx="657">
                  <c:v>1.1025367255983007E-4</c:v>
                </c:pt>
                <c:pt idx="658">
                  <c:v>0.10749112567536802</c:v>
                </c:pt>
                <c:pt idx="659">
                  <c:v>0.20923405689275554</c:v>
                </c:pt>
                <c:pt idx="660">
                  <c:v>0.30235364231124445</c:v>
                </c:pt>
                <c:pt idx="661">
                  <c:v>0.38419578265837079</c:v>
                </c:pt>
                <c:pt idx="662">
                  <c:v>0.45251306788951379</c:v>
                </c:pt>
                <c:pt idx="663">
                  <c:v>0.5055258303331901</c:v>
                </c:pt>
                <c:pt idx="664">
                  <c:v>0.54196723244081246</c:v>
                </c:pt>
                <c:pt idx="665">
                  <c:v>0.56111129363354018</c:v>
                </c:pt>
                <c:pt idx="666">
                  <c:v>0.56278332513643825</c:v>
                </c:pt>
                <c:pt idx="667">
                  <c:v>0.54735281235075095</c:v>
                </c:pt>
                <c:pt idx="668">
                  <c:v>0.51570934276578551</c:v>
                </c:pt>
                <c:pt idx="669">
                  <c:v>0.46922270589292936</c:v>
                </c:pt>
                <c:pt idx="670">
                  <c:v>0.40968877373321438</c:v>
                </c:pt>
                <c:pt idx="671">
                  <c:v>0.33926319117639214</c:v>
                </c:pt>
                <c:pt idx="672">
                  <c:v>0.26038525302289273</c:v>
                </c:pt>
                <c:pt idx="673">
                  <c:v>0.17569460817800323</c:v>
                </c:pt>
                <c:pt idx="674">
                  <c:v>8.7943605032553829E-2</c:v>
                </c:pt>
                <c:pt idx="675">
                  <c:v>-9.1831476307849914E-5</c:v>
                </c:pt>
                <c:pt idx="676">
                  <c:v>-8.8129551794319638E-2</c:v>
                </c:pt>
                <c:pt idx="677">
                  <c:v>-0.17587703638703844</c:v>
                </c:pt>
                <c:pt idx="678">
                  <c:v>-0.26055831415150604</c:v>
                </c:pt>
                <c:pt idx="679">
                  <c:v>-0.33942118030502139</c:v>
                </c:pt>
                <c:pt idx="680">
                  <c:v>-0.40982631658485552</c:v>
                </c:pt>
                <c:pt idx="681">
                  <c:v>-0.46933493972107992</c:v>
                </c:pt>
                <c:pt idx="682">
                  <c:v>-0.51579208505699736</c:v>
                </c:pt>
                <c:pt idx="683">
                  <c:v>-0.54740271156976861</c:v>
                </c:pt>
                <c:pt idx="684">
                  <c:v>-0.56279798820420213</c:v>
                </c:pt>
                <c:pt idx="685">
                  <c:v>-0.56108938547459442</c:v>
                </c:pt>
                <c:pt idx="686">
                  <c:v>-0.5419085437491028</c:v>
                </c:pt>
                <c:pt idx="687">
                  <c:v>-0.50543131066029268</c:v>
                </c:pt>
                <c:pt idx="688">
                  <c:v>-0.45238482222829407</c:v>
                </c:pt>
                <c:pt idx="689">
                  <c:v>-0.38403703084495439</c:v>
                </c:pt>
                <c:pt idx="690">
                  <c:v>-0.30216864176275626</c:v>
                </c:pt>
                <c:pt idx="691">
                  <c:v>-0.20902799039923106</c:v>
                </c:pt>
                <c:pt idx="692">
                  <c:v>-0.10726995713233174</c:v>
                </c:pt>
                <c:pt idx="693">
                  <c:v>1.1944426280122883E-4</c:v>
                </c:pt>
                <c:pt idx="694">
                  <c:v>0.1099106718933659</c:v>
                </c:pt>
                <c:pt idx="695">
                  <c:v>0.21872788558692391</c:v>
                </c:pt>
                <c:pt idx="696">
                  <c:v>0.32315287090980832</c:v>
                </c:pt>
                <c:pt idx="697">
                  <c:v>0.41983245417809895</c:v>
                </c:pt>
                <c:pt idx="698">
                  <c:v>0.50558603131673918</c:v>
                </c:pt>
                <c:pt idx="699">
                  <c:v>0.57750976571027113</c:v>
                </c:pt>
                <c:pt idx="700">
                  <c:v>0.63307405276439643</c:v>
                </c:pt>
                <c:pt idx="701">
                  <c:v>0.67021100227720065</c:v>
                </c:pt>
                <c:pt idx="702">
                  <c:v>0.68738895081612517</c:v>
                </c:pt>
                <c:pt idx="703">
                  <c:v>0.68367137846901604</c:v>
                </c:pt>
                <c:pt idx="704">
                  <c:v>0.65875805754895345</c:v>
                </c:pt>
                <c:pt idx="705">
                  <c:v>0.61300679192716578</c:v>
                </c:pt>
                <c:pt idx="706">
                  <c:v>0.54743469875393291</c:v>
                </c:pt>
                <c:pt idx="707">
                  <c:v>0.46369862124965988</c:v>
                </c:pt>
                <c:pt idx="708">
                  <c:v>0.36405492214854446</c:v>
                </c:pt>
                <c:pt idx="709">
                  <c:v>0.25129957131178293</c:v>
                </c:pt>
                <c:pt idx="710">
                  <c:v>0.12869008663272952</c:v>
                </c:pt>
                <c:pt idx="711">
                  <c:v>-1.485064651165117E-4</c:v>
                </c:pt>
                <c:pt idx="712">
                  <c:v>-0.13133098502694837</c:v>
                </c:pt>
                <c:pt idx="713">
                  <c:v>-0.26082932763227867</c:v>
                </c:pt>
                <c:pt idx="714">
                  <c:v>-0.38459664794573223</c:v>
                </c:pt>
                <c:pt idx="715">
                  <c:v>-0.49869384185974264</c:v>
                </c:pt>
                <c:pt idx="716">
                  <c:v>-0.59941497906201857</c:v>
                </c:pt>
                <c:pt idx="717">
                  <c:v>-0.68340744616469229</c:v>
                </c:pt>
                <c:pt idx="718">
                  <c:v>-0.74778295204089162</c:v>
                </c:pt>
                <c:pt idx="719">
                  <c:v>-0.79021573529898459</c:v>
                </c:pt>
                <c:pt idx="720">
                  <c:v>-0.80902466339126933</c:v>
                </c:pt>
                <c:pt idx="721">
                  <c:v>-0.80323637326732966</c:v>
                </c:pt>
                <c:pt idx="722">
                  <c:v>-0.77262716161402767</c:v>
                </c:pt>
                <c:pt idx="723">
                  <c:v>-0.7177419721281193</c:v>
                </c:pt>
                <c:pt idx="724">
                  <c:v>-0.63988952866336402</c:v>
                </c:pt>
                <c:pt idx="725">
                  <c:v>-0.54111340495023375</c:v>
                </c:pt>
                <c:pt idx="726">
                  <c:v>-0.42413958078317482</c:v>
                </c:pt>
                <c:pt idx="727">
                  <c:v>-0.29230178712095517</c:v>
                </c:pt>
                <c:pt idx="728">
                  <c:v>-0.14944666435660783</c:v>
                </c:pt>
                <c:pt idx="729">
                  <c:v>1.7857434646210518E-4</c:v>
                </c:pt>
                <c:pt idx="730">
                  <c:v>0.15205269129051363</c:v>
                </c:pt>
                <c:pt idx="731">
                  <c:v>0.30151740526021914</c:v>
                </c:pt>
                <c:pt idx="732">
                  <c:v>0.44392064418060062</c:v>
                </c:pt>
                <c:pt idx="733">
                  <c:v>0.57476165266752055</c:v>
                </c:pt>
                <c:pt idx="734">
                  <c:v>0.68983341863815217</c:v>
                </c:pt>
                <c:pt idx="735">
                  <c:v>0.78535790614454115</c:v>
                </c:pt>
                <c:pt idx="736">
                  <c:v>0.8581097477662013</c:v>
                </c:pt>
                <c:pt idx="737">
                  <c:v>0.90552435579268897</c:v>
                </c:pt>
                <c:pt idx="738">
                  <c:v>0.92578684910130749</c:v>
                </c:pt>
                <c:pt idx="739">
                  <c:v>0.91789874984985398</c:v>
                </c:pt>
                <c:pt idx="740">
                  <c:v>0.88172006467129327</c:v>
                </c:pt>
                <c:pt idx="741">
                  <c:v>0.81798510930610879</c:v>
                </c:pt>
                <c:pt idx="742">
                  <c:v>0.72829124097350273</c:v>
                </c:pt>
                <c:pt idx="743">
                  <c:v>0.61506050449168626</c:v>
                </c:pt>
                <c:pt idx="744">
                  <c:v>0.48147504999217444</c:v>
                </c:pt>
                <c:pt idx="745">
                  <c:v>0.33138801519096556</c:v>
                </c:pt>
                <c:pt idx="746">
                  <c:v>0.16921235695818132</c:v>
                </c:pt>
                <c:pt idx="747">
                  <c:v>-2.0916018052591638E-4</c:v>
                </c:pt>
                <c:pt idx="748">
                  <c:v>-0.17174898062818103</c:v>
                </c:pt>
                <c:pt idx="749">
                  <c:v>-0.3401504245797814</c:v>
                </c:pt>
                <c:pt idx="750">
                  <c:v>-0.50018926468023428</c:v>
                </c:pt>
                <c:pt idx="751">
                  <c:v>-0.64683623111955191</c:v>
                </c:pt>
                <c:pt idx="752">
                  <c:v>-0.77541537696171192</c:v>
                </c:pt>
                <c:pt idx="753">
                  <c:v>-0.88175330713008016</c:v>
                </c:pt>
                <c:pt idx="754">
                  <c:v>-0.96231450405096963</c:v>
                </c:pt>
                <c:pt idx="755">
                  <c:v>-1.0143183649610472</c:v>
                </c:pt>
                <c:pt idx="756">
                  <c:v>-1.0358340899133278</c:v>
                </c:pt>
                <c:pt idx="757">
                  <c:v>-1.0258502105675822</c:v>
                </c:pt>
                <c:pt idx="758">
                  <c:v>-0.98431630875162235</c:v>
                </c:pt>
                <c:pt idx="759">
                  <c:v>-0.91215531775564751</c:v>
                </c:pt>
                <c:pt idx="760">
                  <c:v>-0.81124570267658391</c:v>
                </c:pt>
                <c:pt idx="761">
                  <c:v>-0.68437375103491116</c:v>
                </c:pt>
                <c:pt idx="762">
                  <c:v>-0.53515714223984301</c:v>
                </c:pt>
                <c:pt idx="763">
                  <c:v>-0.3679418748122058</c:v>
                </c:pt>
                <c:pt idx="764">
                  <c:v>-0.18767548468099199</c:v>
                </c:pt>
                <c:pt idx="765">
                  <c:v>2.3974107029775624E-4</c:v>
                </c:pt>
                <c:pt idx="766">
                  <c:v>0.190109187980357</c:v>
                </c:pt>
                <c:pt idx="767">
                  <c:v>0.37611907611969131</c:v>
                </c:pt>
                <c:pt idx="768">
                  <c:v>0.55251507665378796</c:v>
                </c:pt>
                <c:pt idx="769">
                  <c:v>0.71378087724398698</c:v>
                </c:pt>
                <c:pt idx="770">
                  <c:v>0.85481113840300127</c:v>
                </c:pt>
                <c:pt idx="771">
                  <c:v>0.97107340434997547</c:v>
                </c:pt>
                <c:pt idx="772">
                  <c:v>1.0587538246366723</c:v>
                </c:pt>
                <c:pt idx="773">
                  <c:v>1.1148819992277197</c:v>
                </c:pt>
                <c:pt idx="774">
                  <c:v>1.1374308669882764</c:v>
                </c:pt>
                <c:pt idx="775">
                  <c:v>1.125388297972685</c:v>
                </c:pt>
                <c:pt idx="776">
                  <c:v>1.078797901491465</c:v>
                </c:pt>
                <c:pt idx="777">
                  <c:v>0.99876749894489758</c:v>
                </c:pt>
                <c:pt idx="778">
                  <c:v>0.88744470422995714</c:v>
                </c:pt>
                <c:pt idx="779">
                  <c:v>0.74796007450350321</c:v>
                </c:pt>
                <c:pt idx="780">
                  <c:v>0.58433930848885474</c:v>
                </c:pt>
                <c:pt idx="781">
                  <c:v>0.40138694652300944</c:v>
                </c:pt>
                <c:pt idx="782">
                  <c:v>0.20454493525029802</c:v>
                </c:pt>
                <c:pt idx="783">
                  <c:v>-2.6976874741036763E-4</c:v>
                </c:pt>
                <c:pt idx="784">
                  <c:v>-0.20684369423217264</c:v>
                </c:pt>
                <c:pt idx="785">
                  <c:v>-0.40885604555028981</c:v>
                </c:pt>
                <c:pt idx="786">
                  <c:v>-0.6000728062690559</c:v>
                </c:pt>
                <c:pt idx="787">
                  <c:v>-0.7745397743601945</c:v>
                </c:pt>
                <c:pt idx="788">
                  <c:v>-0.92676853177898633</c:v>
                </c:pt>
                <c:pt idx="789">
                  <c:v>-1.0519095229066819</c:v>
                </c:pt>
                <c:pt idx="790">
                  <c:v>-1.1459067709432569</c:v>
                </c:pt>
                <c:pt idx="791">
                  <c:v>-1.2056292892817173</c:v>
                </c:pt>
                <c:pt idx="792">
                  <c:v>-1.2289749309779148</c:v>
                </c:pt>
                <c:pt idx="793">
                  <c:v>-1.2149432434061582</c:v>
                </c:pt>
                <c:pt idx="794">
                  <c:v>-1.1636748323422776</c:v>
                </c:pt>
                <c:pt idx="795">
                  <c:v>-1.076455761604495</c:v>
                </c:pt>
                <c:pt idx="796">
                  <c:v>-0.95568658971221931</c:v>
                </c:pt>
                <c:pt idx="797">
                  <c:v>-0.80481674060196362</c:v>
                </c:pt>
                <c:pt idx="798">
                  <c:v>-0.62824598721059322</c:v>
                </c:pt>
                <c:pt idx="799">
                  <c:v>-0.43119586083561817</c:v>
                </c:pt>
                <c:pt idx="800">
                  <c:v>-0.21955475300567787</c:v>
                </c:pt>
                <c:pt idx="801">
                  <c:v>2.986801728563505E-4</c:v>
                </c:pt>
                <c:pt idx="802">
                  <c:v>0.22168849564713949</c:v>
                </c:pt>
                <c:pt idx="803">
                  <c:v>0.43784496248768046</c:v>
                </c:pt>
                <c:pt idx="804">
                  <c:v>0.64211235552241208</c:v>
                </c:pt>
                <c:pt idx="805">
                  <c:v>0.82815464157873153</c:v>
                </c:pt>
                <c:pt idx="806">
                  <c:v>0.99015267925782435</c:v>
                </c:pt>
                <c:pt idx="807">
                  <c:v>1.1229867745656017</c:v>
                </c:pt>
                <c:pt idx="808">
                  <c:v>1.2223988490103586</c:v>
                </c:pt>
                <c:pt idx="809">
                  <c:v>1.2851290722464797</c:v>
                </c:pt>
                <c:pt idx="810">
                  <c:v>1.309022570572332</c:v>
                </c:pt>
                <c:pt idx="811">
                  <c:v>1.293102722927246</c:v>
                </c:pt>
                <c:pt idx="812">
                  <c:v>1.2376085702895436</c:v>
                </c:pt>
                <c:pt idx="813">
                  <c:v>1.1439949616469238</c:v>
                </c:pt>
                <c:pt idx="814">
                  <c:v>1.014895206313261</c:v>
                </c:pt>
                <c:pt idx="815">
                  <c:v>0.85404716288831073</c:v>
                </c:pt>
                <c:pt idx="816">
                  <c:v>0.66618483354900671</c:v>
                </c:pt>
                <c:pt idx="817">
                  <c:v>0.45689861305940083</c:v>
                </c:pt>
                <c:pt idx="818">
                  <c:v>0.23246833093027869</c:v>
                </c:pt>
                <c:pt idx="819">
                  <c:v>-3.2590874145215767E-4</c:v>
                </c:pt>
                <c:pt idx="820">
                  <c:v>-0.23440936969175141</c:v>
                </c:pt>
                <c:pt idx="821">
                  <c:v>-0.46262854622249905</c:v>
                </c:pt>
                <c:pt idx="822">
                  <c:v>-0.67797063385158685</c:v>
                </c:pt>
                <c:pt idx="823">
                  <c:v>-0.87377984837441336</c:v>
                </c:pt>
                <c:pt idx="824">
                  <c:v>-1.0439638957001296</c:v>
                </c:pt>
                <c:pt idx="825">
                  <c:v>-1.1831841648183314</c:v>
                </c:pt>
                <c:pt idx="826">
                  <c:v>-1.2870236870304741</c:v>
                </c:pt>
                <c:pt idx="827">
                  <c:v>-1.3521275625090845</c:v>
                </c:pt>
                <c:pt idx="828">
                  <c:v>-1.3763113807960472</c:v>
                </c:pt>
                <c:pt idx="829">
                  <c:v>-1.358634130172889</c:v>
                </c:pt>
                <c:pt idx="830">
                  <c:v>-1.2994331725185844</c:v>
                </c:pt>
                <c:pt idx="831">
                  <c:v>-1.2003200222350634</c:v>
                </c:pt>
                <c:pt idx="832">
                  <c:v>-1.0641368743341597</c:v>
                </c:pt>
                <c:pt idx="833">
                  <c:v>-0.89487504056146283</c:v>
                </c:pt>
                <c:pt idx="834">
                  <c:v>-0.69755763580684738</c:v>
                </c:pt>
                <c:pt idx="835">
                  <c:v>-0.47808997312496049</c:v>
                </c:pt>
                <c:pt idx="836">
                  <c:v>-0.24308213950100488</c:v>
                </c:pt>
                <c:pt idx="837">
                  <c:v>3.5089587600396896E-4</c:v>
                </c:pt>
                <c:pt idx="838">
                  <c:v>0.24480557151742979</c:v>
                </c:pt>
                <c:pt idx="839">
                  <c:v>0.48281581987444505</c:v>
                </c:pt>
                <c:pt idx="840">
                  <c:v>0.70708201786604363</c:v>
                </c:pt>
                <c:pt idx="841">
                  <c:v>0.91069575283611359</c:v>
                </c:pt>
                <c:pt idx="842">
                  <c:v>1.0873534561283464</c:v>
                </c:pt>
                <c:pt idx="843">
                  <c:v>1.2315522730985309</c:v>
                </c:pt>
                <c:pt idx="844">
                  <c:v>1.3387620615916727</c:v>
                </c:pt>
                <c:pt idx="845">
                  <c:v>1.4055681252456476</c:v>
                </c:pt>
                <c:pt idx="846">
                  <c:v>1.4297801719814067</c:v>
                </c:pt>
                <c:pt idx="847">
                  <c:v>1.4105040148962442</c:v>
                </c:pt>
                <c:pt idx="848">
                  <c:v>1.3481736711427654</c:v>
                </c:pt>
                <c:pt idx="849">
                  <c:v>1.2445427293292204</c:v>
                </c:pt>
                <c:pt idx="850">
                  <c:v>1.1026351100950853</c:v>
                </c:pt>
                <c:pt idx="851">
                  <c:v>0.92665659903207098</c:v>
                </c:pt>
                <c:pt idx="852">
                  <c:v>0.721869747129678</c:v>
                </c:pt>
                <c:pt idx="853">
                  <c:v>0.49443587358972224</c:v>
                </c:pt>
                <c:pt idx="854">
                  <c:v>0.25122893359490878</c:v>
                </c:pt>
                <c:pt idx="855">
                  <c:v>-3.7310278712701249E-4</c:v>
                </c:pt>
                <c:pt idx="856">
                  <c:v>-0.25271300276199699</c:v>
                </c:pt>
                <c:pt idx="857">
                  <c:v>-0.49808827916021337</c:v>
                </c:pt>
                <c:pt idx="858">
                  <c:v>-0.72898727420072329</c:v>
                </c:pt>
                <c:pt idx="859">
                  <c:v>-0.93832005320779976</c:v>
                </c:pt>
                <c:pt idx="860">
                  <c:v>-1.1196369826324681</c:v>
                </c:pt>
                <c:pt idx="861">
                  <c:v>-1.2673282272999697</c:v>
                </c:pt>
                <c:pt idx="862">
                  <c:v>-1.3767979725581556</c:v>
                </c:pt>
                <c:pt idx="863">
                  <c:v>-1.4446079407935819</c:v>
                </c:pt>
                <c:pt idx="864">
                  <c:v>-1.468585705441382</c:v>
                </c:pt>
                <c:pt idx="865">
                  <c:v>-1.447894380633105</c:v>
                </c:pt>
                <c:pt idx="866">
                  <c:v>-1.3830614480385126</c:v>
                </c:pt>
              </c:numCache>
            </c:numRef>
          </c:yVal>
          <c:smooth val="1"/>
          <c:extLst>
            <c:ext xmlns:c16="http://schemas.microsoft.com/office/drawing/2014/chart" uri="{C3380CC4-5D6E-409C-BE32-E72D297353CC}">
              <c16:uniqueId val="{00000000-2201-4E8A-9CA9-183335D4EB44}"/>
            </c:ext>
          </c:extLst>
        </c:ser>
        <c:dLbls>
          <c:showLegendKey val="0"/>
          <c:showVal val="0"/>
          <c:showCatName val="0"/>
          <c:showSerName val="0"/>
          <c:showPercent val="0"/>
          <c:showBubbleSize val="0"/>
        </c:dLbls>
        <c:axId val="612182704"/>
        <c:axId val="1"/>
      </c:scatterChart>
      <c:valAx>
        <c:axId val="612182704"/>
        <c:scaling>
          <c:orientation val="minMax"/>
          <c:max val="8500"/>
        </c:scaling>
        <c:delete val="1"/>
        <c:axPos val="b"/>
        <c:title>
          <c:tx>
            <c:rich>
              <a:bodyPr/>
              <a:lstStyle/>
              <a:p>
                <a:pPr>
                  <a:defRPr sz="692" b="1" i="0" u="none" strike="noStrike" baseline="0">
                    <a:solidFill>
                      <a:srgbClr val="000000"/>
                    </a:solidFill>
                    <a:latin typeface="Arial"/>
                    <a:ea typeface="Arial"/>
                    <a:cs typeface="Arial"/>
                  </a:defRPr>
                </a:pPr>
                <a:r>
                  <a:rPr lang="en-US"/>
                  <a:t>Distance Along Line</a:t>
                </a:r>
              </a:p>
            </c:rich>
          </c:tx>
          <c:layout>
            <c:manualLayout>
              <c:xMode val="edge"/>
              <c:yMode val="edge"/>
              <c:x val="0.36403995560488345"/>
              <c:y val="0.87601957585644374"/>
            </c:manualLayout>
          </c:layout>
          <c:overlay val="0"/>
          <c:spPr>
            <a:noFill/>
            <a:ln w="6274">
              <a:noFill/>
            </a:ln>
          </c:spPr>
        </c:title>
        <c:numFmt formatCode="General" sourceLinked="1"/>
        <c:majorTickMark val="out"/>
        <c:minorTickMark val="none"/>
        <c:tickLblPos val="nextTo"/>
        <c:crossAx val="1"/>
        <c:crosses val="autoZero"/>
        <c:crossBetween val="midCat"/>
      </c:valAx>
      <c:valAx>
        <c:axId val="1"/>
        <c:scaling>
          <c:orientation val="minMax"/>
          <c:max val="1.5"/>
          <c:min val="-1.5"/>
        </c:scaling>
        <c:delete val="0"/>
        <c:axPos val="l"/>
        <c:majorGridlines>
          <c:spPr>
            <a:ln w="784">
              <a:solidFill>
                <a:srgbClr val="000000"/>
              </a:solidFill>
              <a:prstDash val="solid"/>
            </a:ln>
          </c:spPr>
        </c:majorGridlines>
        <c:title>
          <c:tx>
            <c:rich>
              <a:bodyPr/>
              <a:lstStyle/>
              <a:p>
                <a:pPr>
                  <a:defRPr sz="692" b="1" i="0" u="none" strike="noStrike" baseline="0">
                    <a:solidFill>
                      <a:srgbClr val="000000"/>
                    </a:solidFill>
                    <a:latin typeface="Arial"/>
                    <a:ea typeface="Arial"/>
                    <a:cs typeface="Arial"/>
                  </a:defRPr>
                </a:pPr>
                <a:r>
                  <a:rPr lang="en-US"/>
                  <a:t>Voltage</a:t>
                </a:r>
              </a:p>
            </c:rich>
          </c:tx>
          <c:layout>
            <c:manualLayout>
              <c:xMode val="edge"/>
              <c:yMode val="edge"/>
              <c:x val="1.3318534961154272E-2"/>
              <c:y val="0.32626427406199021"/>
            </c:manualLayout>
          </c:layout>
          <c:overlay val="0"/>
          <c:spPr>
            <a:noFill/>
            <a:ln w="6274">
              <a:noFill/>
            </a:ln>
          </c:spPr>
        </c:title>
        <c:numFmt formatCode="General" sourceLinked="1"/>
        <c:majorTickMark val="out"/>
        <c:minorTickMark val="none"/>
        <c:tickLblPos val="nextTo"/>
        <c:spPr>
          <a:ln w="784">
            <a:solidFill>
              <a:srgbClr val="000000"/>
            </a:solidFill>
            <a:prstDash val="solid"/>
          </a:ln>
        </c:spPr>
        <c:txPr>
          <a:bodyPr rot="0" vert="horz"/>
          <a:lstStyle/>
          <a:p>
            <a:pPr>
              <a:defRPr sz="692" b="1" i="0" u="none" strike="noStrike" baseline="0">
                <a:solidFill>
                  <a:srgbClr val="000000"/>
                </a:solidFill>
                <a:latin typeface="Arial"/>
                <a:ea typeface="Arial"/>
                <a:cs typeface="Arial"/>
              </a:defRPr>
            </a:pPr>
            <a:endParaRPr lang="en-US"/>
          </a:p>
        </c:txPr>
        <c:crossAx val="612182704"/>
        <c:crosses val="autoZero"/>
        <c:crossBetween val="midCat"/>
        <c:majorUnit val="0.5"/>
        <c:minorUnit val="0.3"/>
      </c:valAx>
      <c:spPr>
        <a:noFill/>
        <a:ln w="6274">
          <a:noFill/>
        </a:ln>
      </c:spPr>
    </c:plotArea>
    <c:plotVisOnly val="1"/>
    <c:dispBlanksAs val="gap"/>
    <c:showDLblsOverMax val="0"/>
  </c:chart>
  <c:spPr>
    <a:noFill/>
    <a:ln>
      <a:noFill/>
    </a:ln>
  </c:spPr>
  <c:txPr>
    <a:bodyPr/>
    <a:lstStyle/>
    <a:p>
      <a:pPr>
        <a:defRPr sz="247"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755826859045506"/>
          <c:y val="7.01468189233279E-2"/>
          <c:w val="0.79800221975582686"/>
          <c:h val="0.75530179445350731"/>
        </c:manualLayout>
      </c:layout>
      <c:scatterChart>
        <c:scatterStyle val="smoothMarker"/>
        <c:varyColors val="0"/>
        <c:ser>
          <c:idx val="0"/>
          <c:order val="0"/>
          <c:spPr>
            <a:ln w="19100">
              <a:solidFill>
                <a:srgbClr val="FF0000"/>
              </a:solidFill>
              <a:prstDash val="solid"/>
            </a:ln>
          </c:spPr>
          <c:marker>
            <c:symbol val="none"/>
          </c:marker>
          <c:xVal>
            <c:numRef>
              <c:f>Sheet1!$F$1:$F$867</c:f>
              <c:numCache>
                <c:formatCode>General</c:formatCode>
                <c:ptCount val="867"/>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numCache>
            </c:numRef>
          </c:xVal>
          <c:yVal>
            <c:numRef>
              <c:f>Sheet1!$G$1:$G$867</c:f>
              <c:numCache>
                <c:formatCode>General</c:formatCode>
                <c:ptCount val="867"/>
                <c:pt idx="0">
                  <c:v>-1.4999999936686748</c:v>
                </c:pt>
                <c:pt idx="1">
                  <c:v>-1.4772114619174945</c:v>
                </c:pt>
                <c:pt idx="2">
                  <c:v>-1.4094940654578085</c:v>
                </c:pt>
                <c:pt idx="3">
                  <c:v>-1.298916176750867</c:v>
                </c:pt>
                <c:pt idx="4">
                  <c:v>-1.1488550122067978</c:v>
                </c:pt>
                <c:pt idx="5">
                  <c:v>-0.96389305454705176</c:v>
                </c:pt>
                <c:pt idx="6">
                  <c:v>-0.74967752876896498</c:v>
                </c:pt>
                <c:pt idx="7">
                  <c:v>-0.51274725871498228</c:v>
                </c:pt>
                <c:pt idx="8">
                  <c:v>-0.26033223471247108</c:v>
                </c:pt>
                <c:pt idx="9">
                  <c:v>-1.3206144551694747E-4</c:v>
                </c:pt>
                <c:pt idx="10">
                  <c:v>0.25991989673354793</c:v>
                </c:pt>
                <c:pt idx="11">
                  <c:v>0.51189941841421138</c:v>
                </c:pt>
                <c:pt idx="12">
                  <c:v>0.74813390763982246</c:v>
                </c:pt>
                <c:pt idx="13">
                  <c:v>0.96143700545746125</c:v>
                </c:pt>
                <c:pt idx="14">
                  <c:v>1.145328126676566</c:v>
                </c:pt>
                <c:pt idx="15">
                  <c:v>1.2942301871432149</c:v>
                </c:pt>
                <c:pt idx="16">
                  <c:v>1.4036394634208478</c:v>
                </c:pt>
                <c:pt idx="17">
                  <c:v>1.4702623897315157</c:v>
                </c:pt>
                <c:pt idx="18">
                  <c:v>1.4921151195285272</c:v>
                </c:pt>
                <c:pt idx="19">
                  <c:v>1.4685828293950758</c:v>
                </c:pt>
                <c:pt idx="20">
                  <c:v>1.4004369854179417</c:v>
                </c:pt>
                <c:pt idx="21">
                  <c:v>1.2898100882728178</c:v>
                </c:pt>
                <c:pt idx="22">
                  <c:v>1.1401287228589949</c:v>
                </c:pt>
                <c:pt idx="23">
                  <c:v>0.95600702093965806</c:v>
                </c:pt>
                <c:pt idx="24">
                  <c:v>0.74310386126570216</c:v>
                </c:pt>
                <c:pt idx="25">
                  <c:v>0.50794824357941748</c:v>
                </c:pt>
                <c:pt idx="26">
                  <c:v>0.25773824647624949</c:v>
                </c:pt>
                <c:pt idx="27">
                  <c:v>1.1978444087551165E-4</c:v>
                </c:pt>
                <c:pt idx="28">
                  <c:v>-0.25704800818455725</c:v>
                </c:pt>
                <c:pt idx="29">
                  <c:v>-0.50593353764346838</c:v>
                </c:pt>
                <c:pt idx="30">
                  <c:v>-0.73897224967151021</c:v>
                </c:pt>
                <c:pt idx="31">
                  <c:v>-0.9490975123586689</c:v>
                </c:pt>
                <c:pt idx="32">
                  <c:v>-1.1299558066580966</c:v>
                </c:pt>
                <c:pt idx="33">
                  <c:v>-1.2760996442032866</c:v>
                </c:pt>
                <c:pt idx="34">
                  <c:v>-1.3831523301185127</c:v>
                </c:pt>
                <c:pt idx="35">
                  <c:v>-1.4479395666363142</c:v>
                </c:pt>
                <c:pt idx="36">
                  <c:v>-1.4685839240855916</c:v>
                </c:pt>
                <c:pt idx="37">
                  <c:v>-1.4445593570262929</c:v>
                </c:pt>
                <c:pt idx="38">
                  <c:v>-1.3767041791562467</c:v>
                </c:pt>
                <c:pt idx="39">
                  <c:v>-1.2671921927285175</c:v>
                </c:pt>
                <c:pt idx="40">
                  <c:v>-1.1194629568677812</c:v>
                </c:pt>
                <c:pt idx="41">
                  <c:v>-0.93811343451925133</c:v>
                </c:pt>
                <c:pt idx="42">
                  <c:v>-0.72875444108048659</c:v>
                </c:pt>
                <c:pt idx="43">
                  <c:v>-0.49783639265235047</c:v>
                </c:pt>
                <c:pt idx="44">
                  <c:v>-0.25244978533930773</c:v>
                </c:pt>
                <c:pt idx="45">
                  <c:v>-1.0660063063360349E-4</c:v>
                </c:pt>
                <c:pt idx="46">
                  <c:v>0.25149059756738856</c:v>
                </c:pt>
                <c:pt idx="47">
                  <c:v>0.49468474833435266</c:v>
                </c:pt>
                <c:pt idx="48">
                  <c:v>0.72209829608706577</c:v>
                </c:pt>
                <c:pt idx="49">
                  <c:v>0.92685792930374378</c:v>
                </c:pt>
                <c:pt idx="50">
                  <c:v>1.1028031811881702</c:v>
                </c:pt>
                <c:pt idx="51">
                  <c:v>1.2446725351217878</c:v>
                </c:pt>
                <c:pt idx="52">
                  <c:v>1.3482613895655897</c:v>
                </c:pt>
                <c:pt idx="53">
                  <c:v>1.4105471208382583</c:v>
                </c:pt>
                <c:pt idx="54">
                  <c:v>1.4297775100722792</c:v>
                </c:pt>
                <c:pt idx="55">
                  <c:v>1.4055199404149694</c:v>
                </c:pt>
                <c:pt idx="56">
                  <c:v>1.3386699866108061</c:v>
                </c:pt>
                <c:pt idx="57">
                  <c:v>1.2314192736380909</c:v>
                </c:pt>
                <c:pt idx="58">
                  <c:v>1.0871837351698428</c:v>
                </c:pt>
                <c:pt idx="59">
                  <c:v>0.91049461752104022</c:v>
                </c:pt>
                <c:pt idx="60">
                  <c:v>0.70685571301070282</c:v>
                </c:pt>
                <c:pt idx="61">
                  <c:v>0.4825713333888545</c:v>
                </c:pt>
                <c:pt idx="62">
                  <c:v>0.24455041781248321</c:v>
                </c:pt>
                <c:pt idx="63">
                  <c:v>9.2883996557427994E-5</c:v>
                </c:pt>
                <c:pt idx="64">
                  <c:v>-0.24333514583477661</c:v>
                </c:pt>
                <c:pt idx="65">
                  <c:v>-0.47833029616575523</c:v>
                </c:pt>
                <c:pt idx="66">
                  <c:v>-0.69777801772366421</c:v>
                </c:pt>
                <c:pt idx="67">
                  <c:v>-0.89506886352095749</c:v>
                </c:pt>
                <c:pt idx="68">
                  <c:v>-1.0642983600194491</c:v>
                </c:pt>
                <c:pt idx="69">
                  <c:v>-1.20044440476225</c:v>
                </c:pt>
                <c:pt idx="70">
                  <c:v>-1.29951683955676</c:v>
                </c:pt>
                <c:pt idx="71">
                  <c:v>-1.3586747280746412</c:v>
                </c:pt>
                <c:pt idx="72">
                  <c:v>-1.3763078806722386</c:v>
                </c:pt>
                <c:pt idx="73">
                  <c:v>-1.3520802853977638</c:v>
                </c:pt>
                <c:pt idx="74">
                  <c:v>-1.2869342875777883</c:v>
                </c:pt>
                <c:pt idx="75">
                  <c:v>-1.1830555741691973</c:v>
                </c:pt>
                <c:pt idx="76">
                  <c:v>-1.0438002255491399</c:v>
                </c:pt>
                <c:pt idx="77">
                  <c:v>-0.87358625931387412</c:v>
                </c:pt>
                <c:pt idx="78">
                  <c:v>-0.67775317223765885</c:v>
                </c:pt>
                <c:pt idx="79">
                  <c:v>-0.46239395472895944</c:v>
                </c:pt>
                <c:pt idx="80">
                  <c:v>-0.23416487750528348</c:v>
                </c:pt>
                <c:pt idx="81">
                  <c:v>-7.9007949125377953E-5</c:v>
                </c:pt>
                <c:pt idx="82">
                  <c:v>0.23271011581957335</c:v>
                </c:pt>
                <c:pt idx="83">
                  <c:v>0.45712795534204814</c:v>
                </c:pt>
                <c:pt idx="84">
                  <c:v>0.6663948272303184</c:v>
                </c:pt>
                <c:pt idx="85">
                  <c:v>0.85423153145472031</c:v>
                </c:pt>
                <c:pt idx="86">
                  <c:v>1.0150484910363813</c:v>
                </c:pt>
                <c:pt idx="87">
                  <c:v>1.1441126837488742</c:v>
                </c:pt>
                <c:pt idx="88">
                  <c:v>1.2376873621352293</c:v>
                </c:pt>
                <c:pt idx="89">
                  <c:v>1.2931404243907716</c:v>
                </c:pt>
                <c:pt idx="90">
                  <c:v>1.3090182878194982</c:v>
                </c:pt>
                <c:pt idx="91">
                  <c:v>1.2850831973490535</c:v>
                </c:pt>
                <c:pt idx="92">
                  <c:v>1.222313040023719</c:v>
                </c:pt>
                <c:pt idx="93">
                  <c:v>1.1228638969215237</c:v>
                </c:pt>
                <c:pt idx="94">
                  <c:v>0.98999671051082694</c:v>
                </c:pt>
                <c:pt idx="95">
                  <c:v>0.82797054266112524</c:v>
                </c:pt>
                <c:pt idx="96">
                  <c:v>0.64190591267538577</c:v>
                </c:pt>
                <c:pt idx="97">
                  <c:v>0.43762260491371552</c:v>
                </c:pt>
                <c:pt idx="98">
                  <c:v>0.2214570946445093</c:v>
                </c:pt>
                <c:pt idx="99">
                  <c:v>6.533604757912281E-5</c:v>
                </c:pt>
                <c:pt idx="100">
                  <c:v>-0.21978292961989054</c:v>
                </c:pt>
                <c:pt idx="101">
                  <c:v>-0.43141196648944613</c:v>
                </c:pt>
                <c:pt idx="102">
                  <c:v>-0.62844353530476249</c:v>
                </c:pt>
                <c:pt idx="103">
                  <c:v>-0.80498985681385526</c:v>
                </c:pt>
                <c:pt idx="104">
                  <c:v>-0.95583018727382829</c:v>
                </c:pt>
                <c:pt idx="105">
                  <c:v>-1.0765656911834161</c:v>
                </c:pt>
                <c:pt idx="106">
                  <c:v>-1.1637480020970015</c:v>
                </c:pt>
                <c:pt idx="107">
                  <c:v>-1.2149777057374225</c:v>
                </c:pt>
                <c:pt idx="108">
                  <c:v>-1.2289699335495199</c:v>
                </c:pt>
                <c:pt idx="109">
                  <c:v>-1.2055852890033794</c:v>
                </c:pt>
                <c:pt idx="110">
                  <c:v>-1.1458254107595613</c:v>
                </c:pt>
                <c:pt idx="111">
                  <c:v>-1.0517935723844341</c:v>
                </c:pt>
                <c:pt idx="112">
                  <c:v>-0.92662179359435837</c:v>
                </c:pt>
                <c:pt idx="113">
                  <c:v>-0.77436695982291259</c:v>
                </c:pt>
                <c:pt idx="114">
                  <c:v>-0.59987938395241291</c:v>
                </c:pt>
                <c:pt idx="115">
                  <c:v>-0.40864806789366764</c:v>
                </c:pt>
                <c:pt idx="116">
                  <c:v>-0.20662760762512702</c:v>
                </c:pt>
                <c:pt idx="117">
                  <c:v>-5.2213070330769762E-5</c:v>
                </c:pt>
                <c:pt idx="118">
                  <c:v>0.2047573313754569</c:v>
                </c:pt>
                <c:pt idx="119">
                  <c:v>0.40158776843686123</c:v>
                </c:pt>
                <c:pt idx="120">
                  <c:v>0.58452254993197228</c:v>
                </c:pt>
                <c:pt idx="121">
                  <c:v>0.74812031787221711</c:v>
                </c:pt>
                <c:pt idx="122">
                  <c:v>0.88757728122190127</c:v>
                </c:pt>
                <c:pt idx="123">
                  <c:v>0.99886862681647137</c:v>
                </c:pt>
                <c:pt idx="124">
                  <c:v>1.0788647909423821</c:v>
                </c:pt>
                <c:pt idx="125">
                  <c:v>1.1254192295830552</c:v>
                </c:pt>
                <c:pt idx="126">
                  <c:v>1.1374252341307827</c:v>
                </c:pt>
                <c:pt idx="127">
                  <c:v>1.1148403164310425</c:v>
                </c:pt>
                <c:pt idx="128">
                  <c:v>1.0586777014522259</c:v>
                </c:pt>
                <c:pt idx="129">
                  <c:v>0.97096548583906661</c:v>
                </c:pt>
                <c:pt idx="130">
                  <c:v>0.85467501438253812</c:v>
                </c:pt>
                <c:pt idx="131">
                  <c:v>0.71362096337494019</c:v>
                </c:pt>
                <c:pt idx="132">
                  <c:v>0.55233647129794095</c:v>
                </c:pt>
                <c:pt idx="133">
                  <c:v>0.37592739760322652</c:v>
                </c:pt>
                <c:pt idx="134">
                  <c:v>0.18991039746473215</c:v>
                </c:pt>
                <c:pt idx="135">
                  <c:v>3.9956627054661879E-5</c:v>
                </c:pt>
                <c:pt idx="136">
                  <c:v>-0.1878701769767267</c:v>
                </c:pt>
                <c:pt idx="137">
                  <c:v>-0.36812560691766039</c:v>
                </c:pt>
                <c:pt idx="138">
                  <c:v>-0.53532444160436976</c:v>
                </c:pt>
                <c:pt idx="139">
                  <c:v>-0.68451970409860008</c:v>
                </c:pt>
                <c:pt idx="140">
                  <c:v>-0.81136609950806782</c:v>
                </c:pt>
                <c:pt idx="141">
                  <c:v>-0.91224677356148554</c:v>
                </c:pt>
                <c:pt idx="142">
                  <c:v>-0.98437635874861662</c:v>
                </c:pt>
                <c:pt idx="143">
                  <c:v>-1.0258773755688524</c:v>
                </c:pt>
                <c:pt idx="144">
                  <c:v>-1.0358279109127786</c:v>
                </c:pt>
                <c:pt idx="145">
                  <c:v>-1.0142794059780864</c:v>
                </c:pt>
                <c:pt idx="146">
                  <c:v>-0.96224432348758282</c:v>
                </c:pt>
                <c:pt idx="147">
                  <c:v>-0.88165439886454477</c:v>
                </c:pt>
                <c:pt idx="148">
                  <c:v>-0.77529108332739682</c:v>
                </c:pt>
                <c:pt idx="149">
                  <c:v>-0.6466906307645921</c:v>
                </c:pt>
                <c:pt idx="150">
                  <c:v>-0.50002703904960277</c:v>
                </c:pt>
                <c:pt idx="151">
                  <c:v>-0.33997670738243241</c:v>
                </c:pt>
                <c:pt idx="152">
                  <c:v>-0.17156919513053454</c:v>
                </c:pt>
                <c:pt idx="153">
                  <c:v>-2.8849491109865903E-5</c:v>
                </c:pt>
                <c:pt idx="154">
                  <c:v>0.16938770128948305</c:v>
                </c:pt>
                <c:pt idx="155">
                  <c:v>0.33155312094406175</c:v>
                </c:pt>
                <c:pt idx="156">
                  <c:v>0.48162502327687218</c:v>
                </c:pt>
                <c:pt idx="157">
                  <c:v>0.61519097516721744</c:v>
                </c:pt>
                <c:pt idx="158">
                  <c:v>0.72839849015556879</c:v>
                </c:pt>
                <c:pt idx="159">
                  <c:v>0.81806617523650982</c:v>
                </c:pt>
                <c:pt idx="160">
                  <c:v>0.88177282394141865</c:v>
                </c:pt>
                <c:pt idx="161">
                  <c:v>0.91792197177035129</c:v>
                </c:pt>
                <c:pt idx="162">
                  <c:v>0.92578022187111431</c:v>
                </c:pt>
                <c:pt idx="163">
                  <c:v>0.90548848401276349</c:v>
                </c:pt>
                <c:pt idx="164">
                  <c:v>0.85804612173908246</c:v>
                </c:pt>
                <c:pt idx="165">
                  <c:v>0.7852688442719149</c:v>
                </c:pt>
                <c:pt idx="166">
                  <c:v>0.68972198504813675</c:v>
                </c:pt>
                <c:pt idx="167">
                  <c:v>0.57463155294611556</c:v>
                </c:pt>
                <c:pt idx="168">
                  <c:v>0.44377610272560492</c:v>
                </c:pt>
                <c:pt idx="169">
                  <c:v>0.30136302830192757</c:v>
                </c:pt>
                <c:pt idx="170">
                  <c:v>0.15189332001620273</c:v>
                </c:pt>
                <c:pt idx="171">
                  <c:v>1.9132815286403502E-5</c:v>
                </c:pt>
                <c:pt idx="172">
                  <c:v>-0.14960132172233506</c:v>
                </c:pt>
                <c:pt idx="173">
                  <c:v>-0.2924470237331353</c:v>
                </c:pt>
                <c:pt idx="174">
                  <c:v>-0.42427111723764632</c:v>
                </c:pt>
                <c:pt idx="175">
                  <c:v>-0.54122744533037659</c:v>
                </c:pt>
                <c:pt idx="176">
                  <c:v>-0.63998287006358168</c:v>
                </c:pt>
                <c:pt idx="177">
                  <c:v>-0.71781209423861025</c:v>
                </c:pt>
                <c:pt idx="178">
                  <c:v>-0.77267229387421132</c:v>
                </c:pt>
                <c:pt idx="179">
                  <c:v>-0.80325553783059633</c:v>
                </c:pt>
                <c:pt idx="180">
                  <c:v>-0.80901769292354875</c:v>
                </c:pt>
                <c:pt idx="181">
                  <c:v>-0.79018326543330886</c:v>
                </c:pt>
                <c:pt idx="182">
                  <c:v>-0.74772638910404532</c:v>
                </c:pt>
                <c:pt idx="183">
                  <c:v>-0.68332891155533848</c:v>
                </c:pt>
                <c:pt idx="184">
                  <c:v>-0.59931723236869605</c:v>
                </c:pt>
                <c:pt idx="185">
                  <c:v>-0.4985801854402882</c:v>
                </c:pt>
                <c:pt idx="186">
                  <c:v>-0.38447081622824247</c:v>
                </c:pt>
                <c:pt idx="187">
                  <c:v>-0.26069536482568018</c:v>
                </c:pt>
                <c:pt idx="188">
                  <c:v>-0.13119311523516589</c:v>
                </c:pt>
                <c:pt idx="189">
                  <c:v>-1.1000374420264402E-5</c:v>
                </c:pt>
                <c:pt idx="190">
                  <c:v>0.12882304428183508</c:v>
                </c:pt>
                <c:pt idx="191">
                  <c:v>0.25142400934798781</c:v>
                </c:pt>
                <c:pt idx="192">
                  <c:v>0.36416720178825801</c:v>
                </c:pt>
                <c:pt idx="193">
                  <c:v>0.4637955425492522</c:v>
                </c:pt>
                <c:pt idx="194">
                  <c:v>0.54751359158060586</c:v>
                </c:pt>
                <c:pt idx="195">
                  <c:v>0.61306558887047458</c:v>
                </c:pt>
                <c:pt idx="196">
                  <c:v>0.6587953468049369</c:v>
                </c:pt>
                <c:pt idx="197">
                  <c:v>0.68368643539130725</c:v>
                </c:pt>
                <c:pt idx="198">
                  <c:v>0.68738174752107639</c:v>
                </c:pt>
                <c:pt idx="199">
                  <c:v>0.67018219539088641</c:v>
                </c:pt>
                <c:pt idx="200">
                  <c:v>0.63302495008578652</c:v>
                </c:pt>
                <c:pt idx="201">
                  <c:v>0.57744227321536912</c:v>
                </c:pt>
                <c:pt idx="202">
                  <c:v>0.50550258252289093</c:v>
                </c:pt>
                <c:pt idx="203">
                  <c:v>0.41973592440817559</c:v>
                </c:pt>
                <c:pt idx="204">
                  <c:v>0.32304647942686326</c:v>
                </c:pt>
                <c:pt idx="205">
                  <c:v>0.21861508889934783</c:v>
                </c:pt>
                <c:pt idx="206">
                  <c:v>0.10979505174941591</c:v>
                </c:pt>
                <c:pt idx="207">
                  <c:v>4.5939565910994833E-6</c:v>
                </c:pt>
                <c:pt idx="208">
                  <c:v>-0.10738054453483234</c:v>
                </c:pt>
                <c:pt idx="209">
                  <c:v>-0.20913102843410514</c:v>
                </c:pt>
                <c:pt idx="210">
                  <c:v>-0.30226114829829298</c:v>
                </c:pt>
                <c:pt idx="211">
                  <c:v>-0.38411641426033682</c:v>
                </c:pt>
                <c:pt idx="212">
                  <c:v>-0.45244895355528708</c:v>
                </c:pt>
                <c:pt idx="213">
                  <c:v>-0.50547857969613008</c:v>
                </c:pt>
                <c:pt idx="214">
                  <c:v>-0.54193789769709555</c:v>
                </c:pt>
                <c:pt idx="215">
                  <c:v>-0.56110034925291297</c:v>
                </c:pt>
                <c:pt idx="216">
                  <c:v>-0.56279066616379081</c:v>
                </c:pt>
                <c:pt idx="217">
                  <c:v>-0.54737777095964313</c:v>
                </c:pt>
                <c:pt idx="218">
                  <c:v>-0.51575072215013462</c:v>
                </c:pt>
                <c:pt idx="219">
                  <c:v>-0.46927883004860044</c:v>
                </c:pt>
                <c:pt idx="220">
                  <c:v>-0.40975755120379381</c:v>
                </c:pt>
                <c:pt idx="221">
                  <c:v>-0.33934219043120373</c:v>
                </c:pt>
                <c:pt idx="222">
                  <c:v>-0.26047178681225402</c:v>
                </c:pt>
                <c:pt idx="223">
                  <c:v>-0.1757858239796237</c:v>
                </c:pt>
                <c:pt idx="224">
                  <c:v>-8.8036578569539725E-2</c:v>
                </c:pt>
                <c:pt idx="225">
                  <c:v>0</c:v>
                </c:pt>
                <c:pt idx="226">
                  <c:v>8.8036578569539725E-2</c:v>
                </c:pt>
                <c:pt idx="227">
                  <c:v>0.1757858239796237</c:v>
                </c:pt>
                <c:pt idx="228">
                  <c:v>0.26047178681225402</c:v>
                </c:pt>
                <c:pt idx="229">
                  <c:v>0.33934219043120373</c:v>
                </c:pt>
                <c:pt idx="230">
                  <c:v>0.40975755120379381</c:v>
                </c:pt>
                <c:pt idx="231">
                  <c:v>0.46927883004860044</c:v>
                </c:pt>
                <c:pt idx="232">
                  <c:v>0.51575072215013462</c:v>
                </c:pt>
                <c:pt idx="233">
                  <c:v>0.54737777095964313</c:v>
                </c:pt>
                <c:pt idx="234">
                  <c:v>0.56279066616379081</c:v>
                </c:pt>
                <c:pt idx="235">
                  <c:v>0.56110034925291297</c:v>
                </c:pt>
                <c:pt idx="236">
                  <c:v>0.54193789769709555</c:v>
                </c:pt>
                <c:pt idx="237">
                  <c:v>0.50547857969613008</c:v>
                </c:pt>
                <c:pt idx="238">
                  <c:v>0.45244895355528708</c:v>
                </c:pt>
                <c:pt idx="239">
                  <c:v>0.38411641426033682</c:v>
                </c:pt>
                <c:pt idx="240">
                  <c:v>0.30226114829829298</c:v>
                </c:pt>
                <c:pt idx="241">
                  <c:v>0.20913102843410514</c:v>
                </c:pt>
                <c:pt idx="242">
                  <c:v>0.10738054453483234</c:v>
                </c:pt>
                <c:pt idx="243">
                  <c:v>-4.5939565910994833E-6</c:v>
                </c:pt>
                <c:pt idx="244">
                  <c:v>-0.10979505174941591</c:v>
                </c:pt>
                <c:pt idx="245">
                  <c:v>-0.21861508889934783</c:v>
                </c:pt>
                <c:pt idx="246">
                  <c:v>-0.32304647942686326</c:v>
                </c:pt>
                <c:pt idx="247">
                  <c:v>-0.41973592440817559</c:v>
                </c:pt>
                <c:pt idx="248">
                  <c:v>-0.50550258252289093</c:v>
                </c:pt>
                <c:pt idx="249">
                  <c:v>-0.57744227321536912</c:v>
                </c:pt>
                <c:pt idx="250">
                  <c:v>-0.63302495008578652</c:v>
                </c:pt>
                <c:pt idx="251">
                  <c:v>-0.67018219539088641</c:v>
                </c:pt>
                <c:pt idx="252">
                  <c:v>-0.68738174752107639</c:v>
                </c:pt>
                <c:pt idx="253">
                  <c:v>-0.68368643539130725</c:v>
                </c:pt>
                <c:pt idx="254">
                  <c:v>-0.6587953468049369</c:v>
                </c:pt>
                <c:pt idx="255">
                  <c:v>-0.61306558887047458</c:v>
                </c:pt>
                <c:pt idx="256">
                  <c:v>-0.54751359158060586</c:v>
                </c:pt>
                <c:pt idx="257">
                  <c:v>-0.4637955425492522</c:v>
                </c:pt>
                <c:pt idx="258">
                  <c:v>-0.36416720178825801</c:v>
                </c:pt>
                <c:pt idx="259">
                  <c:v>-0.25142400934798781</c:v>
                </c:pt>
                <c:pt idx="260">
                  <c:v>-0.12882304428183508</c:v>
                </c:pt>
                <c:pt idx="261">
                  <c:v>1.1000374420264402E-5</c:v>
                </c:pt>
                <c:pt idx="262">
                  <c:v>0.13119311523516589</c:v>
                </c:pt>
                <c:pt idx="263">
                  <c:v>0.26069536482568018</c:v>
                </c:pt>
                <c:pt idx="264">
                  <c:v>0.38447081622824247</c:v>
                </c:pt>
                <c:pt idx="265">
                  <c:v>0.4985801854402882</c:v>
                </c:pt>
                <c:pt idx="266">
                  <c:v>0.59931723236869605</c:v>
                </c:pt>
                <c:pt idx="267">
                  <c:v>0.68332891155533848</c:v>
                </c:pt>
                <c:pt idx="268">
                  <c:v>0.74772638910404532</c:v>
                </c:pt>
                <c:pt idx="269">
                  <c:v>0.79018326543330886</c:v>
                </c:pt>
                <c:pt idx="270">
                  <c:v>0.80901769292354875</c:v>
                </c:pt>
                <c:pt idx="271">
                  <c:v>0.80325553783059633</c:v>
                </c:pt>
                <c:pt idx="272">
                  <c:v>0.77267229387421132</c:v>
                </c:pt>
                <c:pt idx="273">
                  <c:v>0.71781209423861025</c:v>
                </c:pt>
                <c:pt idx="274">
                  <c:v>0.63998287006358168</c:v>
                </c:pt>
                <c:pt idx="275">
                  <c:v>0.54122744533037659</c:v>
                </c:pt>
                <c:pt idx="276">
                  <c:v>0.42427111723764632</c:v>
                </c:pt>
                <c:pt idx="277">
                  <c:v>0.2924470237331353</c:v>
                </c:pt>
                <c:pt idx="278">
                  <c:v>0.14960132172233506</c:v>
                </c:pt>
                <c:pt idx="279">
                  <c:v>-1.9132815286403502E-5</c:v>
                </c:pt>
                <c:pt idx="280">
                  <c:v>-0.15189332001620273</c:v>
                </c:pt>
                <c:pt idx="281">
                  <c:v>-0.30136302830192757</c:v>
                </c:pt>
                <c:pt idx="282">
                  <c:v>-0.44377610272560492</c:v>
                </c:pt>
                <c:pt idx="283">
                  <c:v>-0.57463155294611556</c:v>
                </c:pt>
                <c:pt idx="284">
                  <c:v>-0.68972198504813675</c:v>
                </c:pt>
                <c:pt idx="285">
                  <c:v>-0.7852688442719149</c:v>
                </c:pt>
                <c:pt idx="286">
                  <c:v>-0.85804612173908246</c:v>
                </c:pt>
                <c:pt idx="287">
                  <c:v>-0.90548848401276349</c:v>
                </c:pt>
                <c:pt idx="288">
                  <c:v>-0.92578022187111431</c:v>
                </c:pt>
                <c:pt idx="289">
                  <c:v>-0.91792197177035129</c:v>
                </c:pt>
                <c:pt idx="290">
                  <c:v>-0.88177282394141865</c:v>
                </c:pt>
                <c:pt idx="291">
                  <c:v>-0.81806617523650982</c:v>
                </c:pt>
                <c:pt idx="292">
                  <c:v>-0.72839849015556879</c:v>
                </c:pt>
                <c:pt idx="293">
                  <c:v>-0.61519097516721744</c:v>
                </c:pt>
                <c:pt idx="294">
                  <c:v>-0.48162502327687218</c:v>
                </c:pt>
                <c:pt idx="295">
                  <c:v>-0.33155312094406175</c:v>
                </c:pt>
                <c:pt idx="296">
                  <c:v>-0.16938770128948305</c:v>
                </c:pt>
                <c:pt idx="297">
                  <c:v>2.8849491109865903E-5</c:v>
                </c:pt>
                <c:pt idx="298">
                  <c:v>0.17156919513053454</c:v>
                </c:pt>
                <c:pt idx="299">
                  <c:v>0.33997670738243241</c:v>
                </c:pt>
                <c:pt idx="300">
                  <c:v>0.50002703904960277</c:v>
                </c:pt>
                <c:pt idx="301">
                  <c:v>0.6466906307645921</c:v>
                </c:pt>
                <c:pt idx="302">
                  <c:v>0.77529108332739682</c:v>
                </c:pt>
                <c:pt idx="303">
                  <c:v>0.88165439886454477</c:v>
                </c:pt>
                <c:pt idx="304">
                  <c:v>0.96224432348758282</c:v>
                </c:pt>
                <c:pt idx="305">
                  <c:v>1.0142794059780864</c:v>
                </c:pt>
                <c:pt idx="306">
                  <c:v>1.0358279109127786</c:v>
                </c:pt>
                <c:pt idx="307">
                  <c:v>1.0258773755688524</c:v>
                </c:pt>
                <c:pt idx="308">
                  <c:v>0.98437635874861662</c:v>
                </c:pt>
                <c:pt idx="309">
                  <c:v>0.91224677356148554</c:v>
                </c:pt>
                <c:pt idx="310">
                  <c:v>0.81136609950806782</c:v>
                </c:pt>
                <c:pt idx="311">
                  <c:v>0.68451970409860008</c:v>
                </c:pt>
                <c:pt idx="312">
                  <c:v>0.53532444160436976</c:v>
                </c:pt>
                <c:pt idx="313">
                  <c:v>0.36812560691766039</c:v>
                </c:pt>
                <c:pt idx="314">
                  <c:v>0.1878701769767267</c:v>
                </c:pt>
                <c:pt idx="315">
                  <c:v>-3.9956627054661879E-5</c:v>
                </c:pt>
                <c:pt idx="316">
                  <c:v>-0.18991039746473215</c:v>
                </c:pt>
                <c:pt idx="317">
                  <c:v>-0.37592739760322652</c:v>
                </c:pt>
                <c:pt idx="318">
                  <c:v>-0.55233647129794095</c:v>
                </c:pt>
                <c:pt idx="319">
                  <c:v>-0.71362096337494019</c:v>
                </c:pt>
                <c:pt idx="320">
                  <c:v>-0.85467501438253812</c:v>
                </c:pt>
                <c:pt idx="321">
                  <c:v>-0.97096548583906661</c:v>
                </c:pt>
                <c:pt idx="322">
                  <c:v>-1.0586777014522259</c:v>
                </c:pt>
                <c:pt idx="323">
                  <c:v>-1.1148403164310425</c:v>
                </c:pt>
                <c:pt idx="324">
                  <c:v>-1.1374252341307827</c:v>
                </c:pt>
                <c:pt idx="325">
                  <c:v>-1.1254192295830552</c:v>
                </c:pt>
                <c:pt idx="326">
                  <c:v>-1.0788647909423821</c:v>
                </c:pt>
                <c:pt idx="327">
                  <c:v>-0.99886862681647137</c:v>
                </c:pt>
                <c:pt idx="328">
                  <c:v>-0.88757728122190127</c:v>
                </c:pt>
                <c:pt idx="329">
                  <c:v>-0.74812031787221711</c:v>
                </c:pt>
                <c:pt idx="330">
                  <c:v>-0.58452254993197228</c:v>
                </c:pt>
                <c:pt idx="331">
                  <c:v>-0.40158776843686123</c:v>
                </c:pt>
                <c:pt idx="332">
                  <c:v>-0.2047573313754569</c:v>
                </c:pt>
                <c:pt idx="333">
                  <c:v>5.2213070330769762E-5</c:v>
                </c:pt>
                <c:pt idx="334">
                  <c:v>0.20662760762512702</c:v>
                </c:pt>
                <c:pt idx="335">
                  <c:v>0.40864806789366764</c:v>
                </c:pt>
                <c:pt idx="336">
                  <c:v>0.59987938395241291</c:v>
                </c:pt>
                <c:pt idx="337">
                  <c:v>0.77436695982291259</c:v>
                </c:pt>
                <c:pt idx="338">
                  <c:v>0.92662179359435837</c:v>
                </c:pt>
                <c:pt idx="339">
                  <c:v>1.0517935723844341</c:v>
                </c:pt>
                <c:pt idx="340">
                  <c:v>1.1458254107595613</c:v>
                </c:pt>
                <c:pt idx="341">
                  <c:v>1.2055852890033794</c:v>
                </c:pt>
                <c:pt idx="342">
                  <c:v>1.2289699335495199</c:v>
                </c:pt>
                <c:pt idx="343">
                  <c:v>1.2149777057374225</c:v>
                </c:pt>
                <c:pt idx="344">
                  <c:v>1.1637480020970015</c:v>
                </c:pt>
                <c:pt idx="345">
                  <c:v>1.0765656911834161</c:v>
                </c:pt>
                <c:pt idx="346">
                  <c:v>0.95583018727382829</c:v>
                </c:pt>
                <c:pt idx="347">
                  <c:v>0.80498985681385526</c:v>
                </c:pt>
                <c:pt idx="348">
                  <c:v>0.62844353530476249</c:v>
                </c:pt>
                <c:pt idx="349">
                  <c:v>0.43141196648944613</c:v>
                </c:pt>
                <c:pt idx="350">
                  <c:v>0.21978292961989054</c:v>
                </c:pt>
                <c:pt idx="351">
                  <c:v>-6.533604757912281E-5</c:v>
                </c:pt>
                <c:pt idx="352">
                  <c:v>-0.2214570946445093</c:v>
                </c:pt>
                <c:pt idx="353">
                  <c:v>-0.43762260491371552</c:v>
                </c:pt>
                <c:pt idx="354">
                  <c:v>-0.64190591267538577</c:v>
                </c:pt>
                <c:pt idx="355">
                  <c:v>-0.82797054266112524</c:v>
                </c:pt>
                <c:pt idx="356">
                  <c:v>-0.98999671051082694</c:v>
                </c:pt>
                <c:pt idx="357">
                  <c:v>-1.1228638969215237</c:v>
                </c:pt>
                <c:pt idx="358">
                  <c:v>-1.222313040023719</c:v>
                </c:pt>
                <c:pt idx="359">
                  <c:v>-1.2850831973490535</c:v>
                </c:pt>
                <c:pt idx="360">
                  <c:v>-1.3090182878194982</c:v>
                </c:pt>
                <c:pt idx="361">
                  <c:v>-1.2931404243907716</c:v>
                </c:pt>
                <c:pt idx="362">
                  <c:v>-1.2376873621352293</c:v>
                </c:pt>
                <c:pt idx="363">
                  <c:v>-1.1441126837488742</c:v>
                </c:pt>
                <c:pt idx="364">
                  <c:v>-1.0150484910363813</c:v>
                </c:pt>
                <c:pt idx="365">
                  <c:v>-0.85423153145472031</c:v>
                </c:pt>
                <c:pt idx="366">
                  <c:v>-0.6663948272303184</c:v>
                </c:pt>
                <c:pt idx="367">
                  <c:v>-0.45712795534204814</c:v>
                </c:pt>
                <c:pt idx="368">
                  <c:v>-0.23271011581957335</c:v>
                </c:pt>
                <c:pt idx="369">
                  <c:v>7.9007949125377953E-5</c:v>
                </c:pt>
                <c:pt idx="370">
                  <c:v>0.23416487750528348</c:v>
                </c:pt>
                <c:pt idx="371">
                  <c:v>0.46239395472895944</c:v>
                </c:pt>
                <c:pt idx="372">
                  <c:v>0.67775317223765885</c:v>
                </c:pt>
                <c:pt idx="373">
                  <c:v>0.87358625931387412</c:v>
                </c:pt>
                <c:pt idx="374">
                  <c:v>1.0438002255491399</c:v>
                </c:pt>
                <c:pt idx="375">
                  <c:v>1.1830555741691973</c:v>
                </c:pt>
                <c:pt idx="376">
                  <c:v>1.2869342875777883</c:v>
                </c:pt>
                <c:pt idx="377">
                  <c:v>1.3520802853977638</c:v>
                </c:pt>
                <c:pt idx="378">
                  <c:v>1.3763078806722386</c:v>
                </c:pt>
                <c:pt idx="379">
                  <c:v>1.3586747280746412</c:v>
                </c:pt>
                <c:pt idx="380">
                  <c:v>1.29951683955676</c:v>
                </c:pt>
                <c:pt idx="381">
                  <c:v>1.20044440476225</c:v>
                </c:pt>
                <c:pt idx="382">
                  <c:v>1.0642983600194491</c:v>
                </c:pt>
                <c:pt idx="383">
                  <c:v>0.89506886352095749</c:v>
                </c:pt>
                <c:pt idx="384">
                  <c:v>0.69777801772366421</c:v>
                </c:pt>
                <c:pt idx="385">
                  <c:v>0.47833029616575523</c:v>
                </c:pt>
                <c:pt idx="386">
                  <c:v>0.24333514583477661</c:v>
                </c:pt>
                <c:pt idx="387">
                  <c:v>-9.2883996557427994E-5</c:v>
                </c:pt>
                <c:pt idx="388">
                  <c:v>-0.24455041781248321</c:v>
                </c:pt>
                <c:pt idx="389">
                  <c:v>-0.4825713333888545</c:v>
                </c:pt>
                <c:pt idx="390">
                  <c:v>-0.70685571301070282</c:v>
                </c:pt>
                <c:pt idx="391">
                  <c:v>-0.91049461752104022</c:v>
                </c:pt>
                <c:pt idx="392">
                  <c:v>-1.0871837351698428</c:v>
                </c:pt>
                <c:pt idx="393">
                  <c:v>-1.2314192736380909</c:v>
                </c:pt>
                <c:pt idx="394">
                  <c:v>-1.3386699866108061</c:v>
                </c:pt>
                <c:pt idx="395">
                  <c:v>-1.4055199404149694</c:v>
                </c:pt>
                <c:pt idx="396">
                  <c:v>-1.4297775100722792</c:v>
                </c:pt>
                <c:pt idx="397">
                  <c:v>-1.4105471208382583</c:v>
                </c:pt>
                <c:pt idx="398">
                  <c:v>-1.3482613895655897</c:v>
                </c:pt>
                <c:pt idx="399">
                  <c:v>-1.2446725351217878</c:v>
                </c:pt>
                <c:pt idx="400">
                  <c:v>-1.1028031811881702</c:v>
                </c:pt>
                <c:pt idx="401">
                  <c:v>-0.92685792930374378</c:v>
                </c:pt>
                <c:pt idx="402">
                  <c:v>-0.72209829608706577</c:v>
                </c:pt>
                <c:pt idx="403">
                  <c:v>-0.49468474833435266</c:v>
                </c:pt>
                <c:pt idx="404">
                  <c:v>-0.25149059756738856</c:v>
                </c:pt>
                <c:pt idx="405">
                  <c:v>1.0660063063360349E-4</c:v>
                </c:pt>
                <c:pt idx="406">
                  <c:v>0.25244978533930773</c:v>
                </c:pt>
                <c:pt idx="407">
                  <c:v>0.49783639265235047</c:v>
                </c:pt>
                <c:pt idx="408">
                  <c:v>0.72875444108048659</c:v>
                </c:pt>
                <c:pt idx="409">
                  <c:v>0.93811343451925133</c:v>
                </c:pt>
                <c:pt idx="410">
                  <c:v>1.1194629568677812</c:v>
                </c:pt>
                <c:pt idx="411">
                  <c:v>1.2671921927285175</c:v>
                </c:pt>
                <c:pt idx="412">
                  <c:v>1.3767041791562467</c:v>
                </c:pt>
                <c:pt idx="413">
                  <c:v>1.4445593570262929</c:v>
                </c:pt>
                <c:pt idx="414">
                  <c:v>1.4685839240855916</c:v>
                </c:pt>
                <c:pt idx="415">
                  <c:v>1.4479395666363142</c:v>
                </c:pt>
                <c:pt idx="416">
                  <c:v>1.3831523301185127</c:v>
                </c:pt>
                <c:pt idx="417">
                  <c:v>1.2760996442032866</c:v>
                </c:pt>
                <c:pt idx="418">
                  <c:v>1.1299558066580966</c:v>
                </c:pt>
                <c:pt idx="419">
                  <c:v>0.9490975123586689</c:v>
                </c:pt>
                <c:pt idx="420">
                  <c:v>0.73897224967151021</c:v>
                </c:pt>
                <c:pt idx="421">
                  <c:v>0.50593353764346838</c:v>
                </c:pt>
                <c:pt idx="422">
                  <c:v>0.25704800818455725</c:v>
                </c:pt>
                <c:pt idx="423">
                  <c:v>-1.1978444087551165E-4</c:v>
                </c:pt>
                <c:pt idx="424">
                  <c:v>-0.25773824647624949</c:v>
                </c:pt>
                <c:pt idx="425">
                  <c:v>-0.50794824357941748</c:v>
                </c:pt>
                <c:pt idx="426">
                  <c:v>-0.74310386126570216</c:v>
                </c:pt>
                <c:pt idx="427">
                  <c:v>-0.95600702093965806</c:v>
                </c:pt>
                <c:pt idx="428">
                  <c:v>-1.1401287228589949</c:v>
                </c:pt>
                <c:pt idx="429">
                  <c:v>-1.2898100882728178</c:v>
                </c:pt>
                <c:pt idx="430">
                  <c:v>-1.4004369854179417</c:v>
                </c:pt>
                <c:pt idx="431">
                  <c:v>-1.4685828293950758</c:v>
                </c:pt>
                <c:pt idx="432">
                  <c:v>-1.4921151195285272</c:v>
                </c:pt>
                <c:pt idx="433">
                  <c:v>-1.4702623897315157</c:v>
                </c:pt>
                <c:pt idx="434">
                  <c:v>-1.4036394634208478</c:v>
                </c:pt>
                <c:pt idx="435">
                  <c:v>-1.2942301871432149</c:v>
                </c:pt>
                <c:pt idx="436">
                  <c:v>-1.145328126676566</c:v>
                </c:pt>
                <c:pt idx="437">
                  <c:v>-0.96143700545746125</c:v>
                </c:pt>
                <c:pt idx="438">
                  <c:v>-0.74813390763982246</c:v>
                </c:pt>
                <c:pt idx="439">
                  <c:v>-0.51189941841421138</c:v>
                </c:pt>
                <c:pt idx="440">
                  <c:v>-0.25991989673354793</c:v>
                </c:pt>
                <c:pt idx="441">
                  <c:v>1.3206144551694747E-4</c:v>
                </c:pt>
                <c:pt idx="442">
                  <c:v>0.26033223471247108</c:v>
                </c:pt>
                <c:pt idx="443">
                  <c:v>0.51274725871498228</c:v>
                </c:pt>
                <c:pt idx="444">
                  <c:v>0.74967752876896498</c:v>
                </c:pt>
                <c:pt idx="445">
                  <c:v>0.96389305454705176</c:v>
                </c:pt>
                <c:pt idx="446">
                  <c:v>1.1488550122067978</c:v>
                </c:pt>
                <c:pt idx="447">
                  <c:v>1.298916176750867</c:v>
                </c:pt>
                <c:pt idx="448">
                  <c:v>1.4094940654578085</c:v>
                </c:pt>
                <c:pt idx="449">
                  <c:v>1.4772114619174945</c:v>
                </c:pt>
                <c:pt idx="450">
                  <c:v>1.4999999936686748</c:v>
                </c:pt>
                <c:pt idx="451">
                  <c:v>1.4771635736729527</c:v>
                </c:pt>
                <c:pt idx="452">
                  <c:v>1.4093997517232235</c:v>
                </c:pt>
                <c:pt idx="453">
                  <c:v>1.2987783181679498</c:v>
                </c:pt>
                <c:pt idx="454">
                  <c:v>1.1486778189517852</c:v>
                </c:pt>
                <c:pt idx="455">
                  <c:v>0.96368193721366679</c:v>
                </c:pt>
                <c:pt idx="456">
                  <c:v>0.74943893246308069</c:v>
                </c:pt>
                <c:pt idx="457">
                  <c:v>0.51248846546913707</c:v>
                </c:pt>
                <c:pt idx="458">
                  <c:v>0.26006114030255023</c:v>
                </c:pt>
                <c:pt idx="459">
                  <c:v>-1.4306652189638084E-4</c:v>
                </c:pt>
                <c:pt idx="460">
                  <c:v>-0.26019067202070129</c:v>
                </c:pt>
                <c:pt idx="461">
                  <c:v>-0.5121575928520834</c:v>
                </c:pt>
                <c:pt idx="462">
                  <c:v>-0.74837162343825825</c:v>
                </c:pt>
                <c:pt idx="463">
                  <c:v>-0.96164703537527896</c:v>
                </c:pt>
                <c:pt idx="464">
                  <c:v>-1.1455040946802888</c:v>
                </c:pt>
                <c:pt idx="465">
                  <c:v>-1.2943667627891597</c:v>
                </c:pt>
                <c:pt idx="466">
                  <c:v>-1.4037325240096694</c:v>
                </c:pt>
                <c:pt idx="467">
                  <c:v>-1.4703091452815895</c:v>
                </c:pt>
                <c:pt idx="468">
                  <c:v>-1.4921141967638172</c:v>
                </c:pt>
                <c:pt idx="469">
                  <c:v>-1.4685343122086738</c:v>
                </c:pt>
                <c:pt idx="470">
                  <c:v>-1.4003424106150877</c:v>
                </c:pt>
                <c:pt idx="471">
                  <c:v>-1.2896723967752914</c:v>
                </c:pt>
                <c:pt idx="472">
                  <c:v>-1.1399521679237239</c:v>
                </c:pt>
                <c:pt idx="473">
                  <c:v>-0.95579703626580015</c:v>
                </c:pt>
                <c:pt idx="474">
                  <c:v>-0.74286689309557019</c:v>
                </c:pt>
                <c:pt idx="475">
                  <c:v>-0.50769155200147797</c:v>
                </c:pt>
                <c:pt idx="476">
                  <c:v>-0.25746968207911874</c:v>
                </c:pt>
                <c:pt idx="477">
                  <c:v>1.5245278307615177E-4</c:v>
                </c:pt>
                <c:pt idx="478">
                  <c:v>0.25731562025169452</c:v>
                </c:pt>
                <c:pt idx="479">
                  <c:v>0.50618838256741439</c:v>
                </c:pt>
                <c:pt idx="480">
                  <c:v>0.73920659022143331</c:v>
                </c:pt>
                <c:pt idx="481">
                  <c:v>0.9493042519555871</c:v>
                </c:pt>
                <c:pt idx="482">
                  <c:v>1.1301287051869378</c:v>
                </c:pt>
                <c:pt idx="483">
                  <c:v>1.2762335071502453</c:v>
                </c:pt>
                <c:pt idx="484">
                  <c:v>1.3832431652769217</c:v>
                </c:pt>
                <c:pt idx="485">
                  <c:v>1.4479847036339659</c:v>
                </c:pt>
                <c:pt idx="486">
                  <c:v>1.4685820931405398</c:v>
                </c:pt>
                <c:pt idx="487">
                  <c:v>1.4445107246007014</c:v>
                </c:pt>
                <c:pt idx="488">
                  <c:v>1.3766103395095945</c:v>
                </c:pt>
                <c:pt idx="489">
                  <c:v>1.2670561157310596</c:v>
                </c:pt>
                <c:pt idx="490">
                  <c:v>1.1192888937807051</c:v>
                </c:pt>
                <c:pt idx="491">
                  <c:v>0.93790678473741906</c:v>
                </c:pt>
                <c:pt idx="492">
                  <c:v>0.7285215840281607</c:v>
                </c:pt>
                <c:pt idx="493">
                  <c:v>0.4975844900841106</c:v>
                </c:pt>
                <c:pt idx="494">
                  <c:v>0.25218656019580277</c:v>
                </c:pt>
                <c:pt idx="495">
                  <c:v>-1.5990069559880337E-4</c:v>
                </c:pt>
                <c:pt idx="496">
                  <c:v>-0.25175225220906949</c:v>
                </c:pt>
                <c:pt idx="497">
                  <c:v>-0.49493360555805771</c:v>
                </c:pt>
                <c:pt idx="498">
                  <c:v>-0.72232681989324599</c:v>
                </c:pt>
                <c:pt idx="499">
                  <c:v>-0.92705922758534232</c:v>
                </c:pt>
                <c:pt idx="500">
                  <c:v>-1.1029712144503563</c:v>
                </c:pt>
                <c:pt idx="501">
                  <c:v>-1.2448022984160307</c:v>
                </c:pt>
                <c:pt idx="502">
                  <c:v>-1.3483490621348779</c:v>
                </c:pt>
                <c:pt idx="503">
                  <c:v>-1.4105901789819066</c:v>
                </c:pt>
                <c:pt idx="504">
                  <c:v>-1.4297747998849497</c:v>
                </c:pt>
                <c:pt idx="505">
                  <c:v>-1.4054717083007546</c:v>
                </c:pt>
                <c:pt idx="506">
                  <c:v>-1.3385778667798878</c:v>
                </c:pt>
                <c:pt idx="507">
                  <c:v>-1.2312862331202308</c:v>
                </c:pt>
                <c:pt idx="508">
                  <c:v>-1.0870139781846924</c:v>
                </c:pt>
                <c:pt idx="509">
                  <c:v>-0.91029345228974079</c:v>
                </c:pt>
                <c:pt idx="510">
                  <c:v>-0.70662938523816921</c:v>
                </c:pt>
                <c:pt idx="511">
                  <c:v>-0.48232683165628193</c:v>
                </c:pt>
                <c:pt idx="512">
                  <c:v>-0.24429525696473475</c:v>
                </c:pt>
                <c:pt idx="513">
                  <c:v>1.651267370519774E-4</c:v>
                </c:pt>
                <c:pt idx="514">
                  <c:v>0.24358814280386928</c:v>
                </c:pt>
                <c:pt idx="515">
                  <c:v>0.47857060194375028</c:v>
                </c:pt>
                <c:pt idx="516">
                  <c:v>0.69799837504037288</c:v>
                </c:pt>
                <c:pt idx="517">
                  <c:v>0.89526265532576021</c:v>
                </c:pt>
                <c:pt idx="518">
                  <c:v>1.0644598089751021</c:v>
                </c:pt>
                <c:pt idx="519">
                  <c:v>1.200568746130555</c:v>
                </c:pt>
                <c:pt idx="520">
                  <c:v>1.2996004622826669</c:v>
                </c:pt>
                <c:pt idx="521">
                  <c:v>1.3587152798771136</c:v>
                </c:pt>
                <c:pt idx="522">
                  <c:v>1.3763043340766909</c:v>
                </c:pt>
                <c:pt idx="523">
                  <c:v>1.3520329628614329</c:v>
                </c:pt>
                <c:pt idx="524">
                  <c:v>1.2868448451271042</c:v>
                </c:pt>
                <c:pt idx="525">
                  <c:v>1.1829269442483783</c:v>
                </c:pt>
                <c:pt idx="526">
                  <c:v>1.0436365210316525</c:v>
                </c:pt>
                <c:pt idx="527">
                  <c:v>0.87339264181494314</c:v>
                </c:pt>
                <c:pt idx="528">
                  <c:v>0.67753568894984606</c:v>
                </c:pt>
                <c:pt idx="529">
                  <c:v>0.46215934895129707</c:v>
                </c:pt>
                <c:pt idx="530">
                  <c:v>0.23392037882048342</c:v>
                </c:pt>
                <c:pt idx="531">
                  <c:v>-1.6789139995275208E-4</c:v>
                </c:pt>
                <c:pt idx="532">
                  <c:v>-0.23295189141185174</c:v>
                </c:pt>
                <c:pt idx="533">
                  <c:v>-0.45735728080132143</c:v>
                </c:pt>
                <c:pt idx="534">
                  <c:v>-0.66660479711764919</c:v>
                </c:pt>
                <c:pt idx="535">
                  <c:v>-0.85441587002221131</c:v>
                </c:pt>
                <c:pt idx="536">
                  <c:v>-1.0152017405066698</c:v>
                </c:pt>
                <c:pt idx="537">
                  <c:v>-1.1442303664501747</c:v>
                </c:pt>
                <c:pt idx="538">
                  <c:v>-1.2377661116588436</c:v>
                </c:pt>
                <c:pt idx="539">
                  <c:v>-1.2931780819191887</c:v>
                </c:pt>
                <c:pt idx="540">
                  <c:v>-1.309013960868302</c:v>
                </c:pt>
                <c:pt idx="541">
                  <c:v>-1.2850372793395719</c:v>
                </c:pt>
                <c:pt idx="542">
                  <c:v>-1.2222271903192998</c:v>
                </c:pt>
                <c:pt idx="543">
                  <c:v>-1.1227409821804608</c:v>
                </c:pt>
                <c:pt idx="544">
                  <c:v>-0.98984070939567059</c:v>
                </c:pt>
                <c:pt idx="545">
                  <c:v>-0.82778641706044309</c:v>
                </c:pt>
                <c:pt idx="546">
                  <c:v>-0.64169944960659653</c:v>
                </c:pt>
                <c:pt idx="547">
                  <c:v>-0.43740023415275969</c:v>
                </c:pt>
                <c:pt idx="548">
                  <c:v>-0.22122568784420901</c:v>
                </c:pt>
                <c:pt idx="549">
                  <c:v>1.6800635984600052E-4</c:v>
                </c:pt>
                <c:pt idx="550">
                  <c:v>0.22001109710519509</c:v>
                </c:pt>
                <c:pt idx="551">
                  <c:v>0.43162805593373643</c:v>
                </c:pt>
                <c:pt idx="552">
                  <c:v>0.62864106065336367</c:v>
                </c:pt>
                <c:pt idx="553">
                  <c:v>0.80516294448479719</c:v>
                </c:pt>
                <c:pt idx="554">
                  <c:v>0.9559737514116422</c:v>
                </c:pt>
                <c:pt idx="555">
                  <c:v>1.0766755835109802</c:v>
                </c:pt>
                <c:pt idx="556">
                  <c:v>1.1638211319373728</c:v>
                </c:pt>
                <c:pt idx="557">
                  <c:v>1.2150121267287026</c:v>
                </c:pt>
                <c:pt idx="558">
                  <c:v>1.2289648946271996</c:v>
                </c:pt>
                <c:pt idx="559">
                  <c:v>1.2055412483439074</c:v>
                </c:pt>
                <c:pt idx="560">
                  <c:v>1.1457440125304834</c:v>
                </c:pt>
                <c:pt idx="561">
                  <c:v>1.0516775872945916</c:v>
                </c:pt>
                <c:pt idx="562">
                  <c:v>0.92647502534658766</c:v>
                </c:pt>
                <c:pt idx="563">
                  <c:v>0.77419412060769532</c:v>
                </c:pt>
                <c:pt idx="564">
                  <c:v>0.5996859430519571</c:v>
                </c:pt>
                <c:pt idx="565">
                  <c:v>0.40844007826410061</c:v>
                </c:pt>
                <c:pt idx="566">
                  <c:v>0.20641151596627932</c:v>
                </c:pt>
                <c:pt idx="567">
                  <c:v>-1.6534064139404238E-4</c:v>
                </c:pt>
                <c:pt idx="568">
                  <c:v>-0.20496971863767788</c:v>
                </c:pt>
                <c:pt idx="569">
                  <c:v>-0.40178857491971143</c:v>
                </c:pt>
                <c:pt idx="570">
                  <c:v>-0.58470576990372092</c:v>
                </c:pt>
                <c:pt idx="571">
                  <c:v>-0.74828053443711495</c:v>
                </c:pt>
                <c:pt idx="572">
                  <c:v>-0.88770982694249789</c:v>
                </c:pt>
                <c:pt idx="573">
                  <c:v>-0.99896971994312833</c:v>
                </c:pt>
                <c:pt idx="574">
                  <c:v>-1.0789316432662119</c:v>
                </c:pt>
                <c:pt idx="575">
                  <c:v>-1.1254501228386053</c:v>
                </c:pt>
                <c:pt idx="576">
                  <c:v>-1.1374195628722119</c:v>
                </c:pt>
                <c:pt idx="577">
                  <c:v>-1.1147985963590394</c:v>
                </c:pt>
                <c:pt idx="578">
                  <c:v>-1.0586015432448526</c:v>
                </c:pt>
                <c:pt idx="579">
                  <c:v>-0.97085753560471744</c:v>
                </c:pt>
                <c:pt idx="580">
                  <c:v>-0.85453886287429426</c:v>
                </c:pt>
                <c:pt idx="581">
                  <c:v>-0.71346102705125558</c:v>
                </c:pt>
                <c:pt idx="582">
                  <c:v>-0.55215784915626753</c:v>
                </c:pt>
                <c:pt idx="583">
                  <c:v>-0.37573570842566384</c:v>
                </c:pt>
                <c:pt idx="584">
                  <c:v>-0.1897116026766496</c:v>
                </c:pt>
                <c:pt idx="585">
                  <c:v>1.5982563442935597E-4</c:v>
                </c:pt>
                <c:pt idx="586">
                  <c:v>0.18806486076912168</c:v>
                </c:pt>
                <c:pt idx="587">
                  <c:v>0.36830932452310272</c:v>
                </c:pt>
                <c:pt idx="588">
                  <c:v>0.53549172097738473</c:v>
                </c:pt>
                <c:pt idx="589">
                  <c:v>0.6846656323474013</c:v>
                </c:pt>
                <c:pt idx="590">
                  <c:v>0.8114864675100979</c:v>
                </c:pt>
                <c:pt idx="591">
                  <c:v>0.91233819744650069</c:v>
                </c:pt>
                <c:pt idx="592">
                  <c:v>0.98443637474140733</c:v>
                </c:pt>
                <c:pt idx="593">
                  <c:v>1.0259045055434182</c:v>
                </c:pt>
                <c:pt idx="594">
                  <c:v>1.0358216969436322</c:v>
                </c:pt>
                <c:pt idx="595">
                  <c:v>1.0142404131515241</c:v>
                </c:pt>
                <c:pt idx="596">
                  <c:v>0.96217411122609398</c:v>
                </c:pt>
                <c:pt idx="597">
                  <c:v>0.88155546198966894</c:v>
                </c:pt>
                <c:pt idx="598">
                  <c:v>0.77516676501035664</c:v>
                </c:pt>
                <c:pt idx="599">
                  <c:v>0.64654501036140444</c:v>
                </c:pt>
                <c:pt idx="600">
                  <c:v>0.49986479856285576</c:v>
                </c:pt>
                <c:pt idx="601">
                  <c:v>0.33980298091297506</c:v>
                </c:pt>
                <c:pt idx="602">
                  <c:v>0.17138940616085085</c:v>
                </c:pt>
                <c:pt idx="603">
                  <c:v>-1.5145883458627922E-4</c:v>
                </c:pt>
                <c:pt idx="604">
                  <c:v>-0.16956303756503111</c:v>
                </c:pt>
                <c:pt idx="605">
                  <c:v>-0.33171821326588358</c:v>
                </c:pt>
                <c:pt idx="606">
                  <c:v>-0.48177497823226995</c:v>
                </c:pt>
                <c:pt idx="607">
                  <c:v>-0.61532142323722649</c:v>
                </c:pt>
                <c:pt idx="608">
                  <c:v>-0.72850571320103008</c:v>
                </c:pt>
                <c:pt idx="609">
                  <c:v>-0.81814721234328636</c:v>
                </c:pt>
                <c:pt idx="610">
                  <c:v>-0.88182555261656714</c:v>
                </c:pt>
                <c:pt idx="611">
                  <c:v>-0.91794516228272571</c:v>
                </c:pt>
                <c:pt idx="612">
                  <c:v>-0.92577356339030437</c:v>
                </c:pt>
                <c:pt idx="613">
                  <c:v>-0.90545258209274615</c:v>
                </c:pt>
                <c:pt idx="614">
                  <c:v>-0.85798246758862562</c:v>
                </c:pt>
                <c:pt idx="615">
                  <c:v>-0.78517975712484878</c:v>
                </c:pt>
                <c:pt idx="616">
                  <c:v>-0.68961052976593651</c:v>
                </c:pt>
                <c:pt idx="617">
                  <c:v>-0.5745014357280529</c:v>
                </c:pt>
                <c:pt idx="618">
                  <c:v>-0.44363154844542652</c:v>
                </c:pt>
                <c:pt idx="619">
                  <c:v>-0.30120864351568816</c:v>
                </c:pt>
                <c:pt idx="620">
                  <c:v>-0.15173394607882876</c:v>
                </c:pt>
                <c:pt idx="621">
                  <c:v>1.4030620753684869E-4</c:v>
                </c:pt>
                <c:pt idx="622">
                  <c:v>0.14975597156080439</c:v>
                </c:pt>
                <c:pt idx="623">
                  <c:v>0.29259224810369538</c:v>
                </c:pt>
                <c:pt idx="624">
                  <c:v>0.42440263718117571</c:v>
                </c:pt>
                <c:pt idx="625">
                  <c:v>0.541341465499935</c:v>
                </c:pt>
                <c:pt idx="626">
                  <c:v>0.64007618822852697</c:v>
                </c:pt>
                <c:pt idx="627">
                  <c:v>0.71788219084691551</c:v>
                </c:pt>
                <c:pt idx="628">
                  <c:v>0.77271739918123084</c:v>
                </c:pt>
                <c:pt idx="629">
                  <c:v>0.8032746748377233</c:v>
                </c:pt>
                <c:pt idx="630">
                  <c:v>0.80901069515005564</c:v>
                </c:pt>
                <c:pt idx="631">
                  <c:v>0.79015076934442618</c:v>
                </c:pt>
                <c:pt idx="632">
                  <c:v>0.74766980181219589</c:v>
                </c:pt>
                <c:pt idx="633">
                  <c:v>0.68325035517466903</c:v>
                </c:pt>
                <c:pt idx="634">
                  <c:v>0.59921946711201979</c:v>
                </c:pt>
                <c:pt idx="635">
                  <c:v>0.4984665141806725</c:v>
                </c:pt>
                <c:pt idx="636">
                  <c:v>0.38434497378572968</c:v>
                </c:pt>
                <c:pt idx="637">
                  <c:v>0.2605613956677385</c:v>
                </c:pt>
                <c:pt idx="638">
                  <c:v>0.13105524358503587</c:v>
                </c:pt>
                <c:pt idx="639">
                  <c:v>-1.2650310293577384E-4</c:v>
                </c:pt>
                <c:pt idx="640">
                  <c:v>-0.12895599500476596</c:v>
                </c:pt>
                <c:pt idx="641">
                  <c:v>-0.25154843643439301</c:v>
                </c:pt>
                <c:pt idx="642">
                  <c:v>-0.3642794668628247</c:v>
                </c:pt>
                <c:pt idx="643">
                  <c:v>-0.46389244618101472</c:v>
                </c:pt>
                <c:pt idx="644">
                  <c:v>-0.54759246423606101</c:v>
                </c:pt>
                <c:pt idx="645">
                  <c:v>-0.6131243638049102</c:v>
                </c:pt>
                <c:pt idx="646">
                  <c:v>-0.65883261292472195</c:v>
                </c:pt>
                <c:pt idx="647">
                  <c:v>-0.68370146878209315</c:v>
                </c:pt>
                <c:pt idx="648">
                  <c:v>-0.6873745210297505</c:v>
                </c:pt>
                <c:pt idx="649">
                  <c:v>-0.67015336634986356</c:v>
                </c:pt>
                <c:pt idx="650">
                  <c:v>-0.63297582695464127</c:v>
                </c:pt>
                <c:pt idx="651">
                  <c:v>-0.57737476256523645</c:v>
                </c:pt>
                <c:pt idx="652">
                  <c:v>-0.50541911838349962</c:v>
                </c:pt>
                <c:pt idx="653">
                  <c:v>-0.41963938251760835</c:v>
                </c:pt>
                <c:pt idx="654">
                  <c:v>-0.32294007935514968</c:v>
                </c:pt>
                <c:pt idx="655">
                  <c:v>-0.21850228734615337</c:v>
                </c:pt>
                <c:pt idx="656">
                  <c:v>-0.10967943053486251</c:v>
                </c:pt>
                <c:pt idx="657">
                  <c:v>1.1025367255983007E-4</c:v>
                </c:pt>
                <c:pt idx="658">
                  <c:v>0.10749112567536802</c:v>
                </c:pt>
                <c:pt idx="659">
                  <c:v>0.20923405689275554</c:v>
                </c:pt>
                <c:pt idx="660">
                  <c:v>0.30235364231124445</c:v>
                </c:pt>
                <c:pt idx="661">
                  <c:v>0.38419578265837079</c:v>
                </c:pt>
                <c:pt idx="662">
                  <c:v>0.45251306788951379</c:v>
                </c:pt>
                <c:pt idx="663">
                  <c:v>0.5055258303331901</c:v>
                </c:pt>
                <c:pt idx="664">
                  <c:v>0.54196723244081246</c:v>
                </c:pt>
                <c:pt idx="665">
                  <c:v>0.56111129363354018</c:v>
                </c:pt>
                <c:pt idx="666">
                  <c:v>0.56278332513643825</c:v>
                </c:pt>
                <c:pt idx="667">
                  <c:v>0.54735281235075095</c:v>
                </c:pt>
                <c:pt idx="668">
                  <c:v>0.51570934276578551</c:v>
                </c:pt>
                <c:pt idx="669">
                  <c:v>0.46922270589292936</c:v>
                </c:pt>
                <c:pt idx="670">
                  <c:v>0.40968877373321438</c:v>
                </c:pt>
                <c:pt idx="671">
                  <c:v>0.33926319117639214</c:v>
                </c:pt>
                <c:pt idx="672">
                  <c:v>0.26038525302289273</c:v>
                </c:pt>
                <c:pt idx="673">
                  <c:v>0.17569460817800323</c:v>
                </c:pt>
                <c:pt idx="674">
                  <c:v>8.7943605032553829E-2</c:v>
                </c:pt>
                <c:pt idx="675">
                  <c:v>-9.1831476307849914E-5</c:v>
                </c:pt>
                <c:pt idx="676">
                  <c:v>-8.8129551794319638E-2</c:v>
                </c:pt>
                <c:pt idx="677">
                  <c:v>-0.17587703638703844</c:v>
                </c:pt>
                <c:pt idx="678">
                  <c:v>-0.26055831415150604</c:v>
                </c:pt>
                <c:pt idx="679">
                  <c:v>-0.33942118030502139</c:v>
                </c:pt>
                <c:pt idx="680">
                  <c:v>-0.40982631658485552</c:v>
                </c:pt>
                <c:pt idx="681">
                  <c:v>-0.46933493972107992</c:v>
                </c:pt>
                <c:pt idx="682">
                  <c:v>-0.51579208505699736</c:v>
                </c:pt>
                <c:pt idx="683">
                  <c:v>-0.54740271156976861</c:v>
                </c:pt>
                <c:pt idx="684">
                  <c:v>-0.56279798820420213</c:v>
                </c:pt>
                <c:pt idx="685">
                  <c:v>-0.56108938547459442</c:v>
                </c:pt>
                <c:pt idx="686">
                  <c:v>-0.5419085437491028</c:v>
                </c:pt>
                <c:pt idx="687">
                  <c:v>-0.50543131066029268</c:v>
                </c:pt>
                <c:pt idx="688">
                  <c:v>-0.45238482222829407</c:v>
                </c:pt>
                <c:pt idx="689">
                  <c:v>-0.38403703084495439</c:v>
                </c:pt>
                <c:pt idx="690">
                  <c:v>-0.30216864176275626</c:v>
                </c:pt>
                <c:pt idx="691">
                  <c:v>-0.20902799039923106</c:v>
                </c:pt>
                <c:pt idx="692">
                  <c:v>-0.10726995713233174</c:v>
                </c:pt>
                <c:pt idx="693">
                  <c:v>1.1944426280122883E-4</c:v>
                </c:pt>
                <c:pt idx="694">
                  <c:v>0.1099106718933659</c:v>
                </c:pt>
                <c:pt idx="695">
                  <c:v>0.21872788558692391</c:v>
                </c:pt>
                <c:pt idx="696">
                  <c:v>0.32315287090980832</c:v>
                </c:pt>
                <c:pt idx="697">
                  <c:v>0.41983245417809895</c:v>
                </c:pt>
                <c:pt idx="698">
                  <c:v>0.50558603131673918</c:v>
                </c:pt>
                <c:pt idx="699">
                  <c:v>0.57750976571027113</c:v>
                </c:pt>
                <c:pt idx="700">
                  <c:v>0.63307405276439643</c:v>
                </c:pt>
                <c:pt idx="701">
                  <c:v>0.67021100227720065</c:v>
                </c:pt>
                <c:pt idx="702">
                  <c:v>0.68738895081612517</c:v>
                </c:pt>
                <c:pt idx="703">
                  <c:v>0.68367137846901604</c:v>
                </c:pt>
                <c:pt idx="704">
                  <c:v>0.65875805754895345</c:v>
                </c:pt>
                <c:pt idx="705">
                  <c:v>0.61300679192716578</c:v>
                </c:pt>
                <c:pt idx="706">
                  <c:v>0.54743469875393291</c:v>
                </c:pt>
                <c:pt idx="707">
                  <c:v>0.46369862124965988</c:v>
                </c:pt>
                <c:pt idx="708">
                  <c:v>0.36405492214854446</c:v>
                </c:pt>
                <c:pt idx="709">
                  <c:v>0.25129957131178293</c:v>
                </c:pt>
                <c:pt idx="710">
                  <c:v>0.12869008663272952</c:v>
                </c:pt>
                <c:pt idx="711">
                  <c:v>-1.485064651165117E-4</c:v>
                </c:pt>
                <c:pt idx="712">
                  <c:v>-0.13133098502694837</c:v>
                </c:pt>
                <c:pt idx="713">
                  <c:v>-0.26082932763227867</c:v>
                </c:pt>
                <c:pt idx="714">
                  <c:v>-0.38459664794573223</c:v>
                </c:pt>
                <c:pt idx="715">
                  <c:v>-0.49869384185974264</c:v>
                </c:pt>
                <c:pt idx="716">
                  <c:v>-0.59941497906201857</c:v>
                </c:pt>
                <c:pt idx="717">
                  <c:v>-0.68340744616469229</c:v>
                </c:pt>
                <c:pt idx="718">
                  <c:v>-0.74778295204089162</c:v>
                </c:pt>
                <c:pt idx="719">
                  <c:v>-0.79021573529898459</c:v>
                </c:pt>
                <c:pt idx="720">
                  <c:v>-0.80902466339126933</c:v>
                </c:pt>
                <c:pt idx="721">
                  <c:v>-0.80323637326732966</c:v>
                </c:pt>
                <c:pt idx="722">
                  <c:v>-0.77262716161402767</c:v>
                </c:pt>
                <c:pt idx="723">
                  <c:v>-0.7177419721281193</c:v>
                </c:pt>
                <c:pt idx="724">
                  <c:v>-0.63988952866336402</c:v>
                </c:pt>
                <c:pt idx="725">
                  <c:v>-0.54111340495023375</c:v>
                </c:pt>
                <c:pt idx="726">
                  <c:v>-0.42413958078317482</c:v>
                </c:pt>
                <c:pt idx="727">
                  <c:v>-0.29230178712095517</c:v>
                </c:pt>
                <c:pt idx="728">
                  <c:v>-0.14944666435660783</c:v>
                </c:pt>
                <c:pt idx="729">
                  <c:v>1.7857434646210518E-4</c:v>
                </c:pt>
                <c:pt idx="730">
                  <c:v>0.15205269129051363</c:v>
                </c:pt>
                <c:pt idx="731">
                  <c:v>0.30151740526021914</c:v>
                </c:pt>
                <c:pt idx="732">
                  <c:v>0.44392064418060062</c:v>
                </c:pt>
                <c:pt idx="733">
                  <c:v>0.57476165266752055</c:v>
                </c:pt>
                <c:pt idx="734">
                  <c:v>0.68983341863815217</c:v>
                </c:pt>
                <c:pt idx="735">
                  <c:v>0.78535790614454115</c:v>
                </c:pt>
                <c:pt idx="736">
                  <c:v>0.8581097477662013</c:v>
                </c:pt>
                <c:pt idx="737">
                  <c:v>0.90552435579268897</c:v>
                </c:pt>
                <c:pt idx="738">
                  <c:v>0.92578684910130749</c:v>
                </c:pt>
                <c:pt idx="739">
                  <c:v>0.91789874984985398</c:v>
                </c:pt>
                <c:pt idx="740">
                  <c:v>0.88172006467129327</c:v>
                </c:pt>
                <c:pt idx="741">
                  <c:v>0.81798510930610879</c:v>
                </c:pt>
                <c:pt idx="742">
                  <c:v>0.72829124097350273</c:v>
                </c:pt>
                <c:pt idx="743">
                  <c:v>0.61506050449168626</c:v>
                </c:pt>
                <c:pt idx="744">
                  <c:v>0.48147504999217444</c:v>
                </c:pt>
                <c:pt idx="745">
                  <c:v>0.33138801519096556</c:v>
                </c:pt>
                <c:pt idx="746">
                  <c:v>0.16921235695818132</c:v>
                </c:pt>
                <c:pt idx="747">
                  <c:v>-2.0916018052591638E-4</c:v>
                </c:pt>
                <c:pt idx="748">
                  <c:v>-0.17174898062818103</c:v>
                </c:pt>
                <c:pt idx="749">
                  <c:v>-0.3401504245797814</c:v>
                </c:pt>
                <c:pt idx="750">
                  <c:v>-0.50018926468023428</c:v>
                </c:pt>
                <c:pt idx="751">
                  <c:v>-0.64683623111955191</c:v>
                </c:pt>
                <c:pt idx="752">
                  <c:v>-0.77541537696171192</c:v>
                </c:pt>
                <c:pt idx="753">
                  <c:v>-0.88175330713008016</c:v>
                </c:pt>
                <c:pt idx="754">
                  <c:v>-0.96231450405096963</c:v>
                </c:pt>
                <c:pt idx="755">
                  <c:v>-1.0143183649610472</c:v>
                </c:pt>
                <c:pt idx="756">
                  <c:v>-1.0358340899133278</c:v>
                </c:pt>
                <c:pt idx="757">
                  <c:v>-1.0258502105675822</c:v>
                </c:pt>
                <c:pt idx="758">
                  <c:v>-0.98431630875162235</c:v>
                </c:pt>
                <c:pt idx="759">
                  <c:v>-0.91215531775564751</c:v>
                </c:pt>
                <c:pt idx="760">
                  <c:v>-0.81124570267658391</c:v>
                </c:pt>
                <c:pt idx="761">
                  <c:v>-0.68437375103491116</c:v>
                </c:pt>
                <c:pt idx="762">
                  <c:v>-0.53515714223984301</c:v>
                </c:pt>
                <c:pt idx="763">
                  <c:v>-0.3679418748122058</c:v>
                </c:pt>
                <c:pt idx="764">
                  <c:v>-0.18767548468099199</c:v>
                </c:pt>
                <c:pt idx="765">
                  <c:v>2.3974107029775624E-4</c:v>
                </c:pt>
                <c:pt idx="766">
                  <c:v>0.190109187980357</c:v>
                </c:pt>
                <c:pt idx="767">
                  <c:v>0.37611907611969131</c:v>
                </c:pt>
                <c:pt idx="768">
                  <c:v>0.55251507665378796</c:v>
                </c:pt>
                <c:pt idx="769">
                  <c:v>0.71378087724398698</c:v>
                </c:pt>
                <c:pt idx="770">
                  <c:v>0.85481113840300127</c:v>
                </c:pt>
                <c:pt idx="771">
                  <c:v>0.97107340434997547</c:v>
                </c:pt>
                <c:pt idx="772">
                  <c:v>1.0587538246366723</c:v>
                </c:pt>
                <c:pt idx="773">
                  <c:v>1.1148819992277197</c:v>
                </c:pt>
                <c:pt idx="774">
                  <c:v>1.1374308669882764</c:v>
                </c:pt>
                <c:pt idx="775">
                  <c:v>1.125388297972685</c:v>
                </c:pt>
                <c:pt idx="776">
                  <c:v>1.078797901491465</c:v>
                </c:pt>
                <c:pt idx="777">
                  <c:v>0.99876749894489758</c:v>
                </c:pt>
                <c:pt idx="778">
                  <c:v>0.88744470422995714</c:v>
                </c:pt>
                <c:pt idx="779">
                  <c:v>0.74796007450350321</c:v>
                </c:pt>
                <c:pt idx="780">
                  <c:v>0.58433930848885474</c:v>
                </c:pt>
                <c:pt idx="781">
                  <c:v>0.40138694652300944</c:v>
                </c:pt>
                <c:pt idx="782">
                  <c:v>0.20454493525029802</c:v>
                </c:pt>
                <c:pt idx="783">
                  <c:v>-2.6976874741036763E-4</c:v>
                </c:pt>
                <c:pt idx="784">
                  <c:v>-0.20684369423217264</c:v>
                </c:pt>
                <c:pt idx="785">
                  <c:v>-0.40885604555028981</c:v>
                </c:pt>
                <c:pt idx="786">
                  <c:v>-0.6000728062690559</c:v>
                </c:pt>
                <c:pt idx="787">
                  <c:v>-0.7745397743601945</c:v>
                </c:pt>
                <c:pt idx="788">
                  <c:v>-0.92676853177898633</c:v>
                </c:pt>
                <c:pt idx="789">
                  <c:v>-1.0519095229066819</c:v>
                </c:pt>
                <c:pt idx="790">
                  <c:v>-1.1459067709432569</c:v>
                </c:pt>
                <c:pt idx="791">
                  <c:v>-1.2056292892817173</c:v>
                </c:pt>
                <c:pt idx="792">
                  <c:v>-1.2289749309779148</c:v>
                </c:pt>
                <c:pt idx="793">
                  <c:v>-1.2149432434061582</c:v>
                </c:pt>
                <c:pt idx="794">
                  <c:v>-1.1636748323422776</c:v>
                </c:pt>
                <c:pt idx="795">
                  <c:v>-1.076455761604495</c:v>
                </c:pt>
                <c:pt idx="796">
                  <c:v>-0.95568658971221931</c:v>
                </c:pt>
                <c:pt idx="797">
                  <c:v>-0.80481674060196362</c:v>
                </c:pt>
                <c:pt idx="798">
                  <c:v>-0.62824598721059322</c:v>
                </c:pt>
                <c:pt idx="799">
                  <c:v>-0.43119586083561817</c:v>
                </c:pt>
                <c:pt idx="800">
                  <c:v>-0.21955475300567787</c:v>
                </c:pt>
                <c:pt idx="801">
                  <c:v>2.986801728563505E-4</c:v>
                </c:pt>
                <c:pt idx="802">
                  <c:v>0.22168849564713949</c:v>
                </c:pt>
                <c:pt idx="803">
                  <c:v>0.43784496248768046</c:v>
                </c:pt>
                <c:pt idx="804">
                  <c:v>0.64211235552241208</c:v>
                </c:pt>
                <c:pt idx="805">
                  <c:v>0.82815464157873153</c:v>
                </c:pt>
                <c:pt idx="806">
                  <c:v>0.99015267925782435</c:v>
                </c:pt>
                <c:pt idx="807">
                  <c:v>1.1229867745656017</c:v>
                </c:pt>
                <c:pt idx="808">
                  <c:v>1.2223988490103586</c:v>
                </c:pt>
                <c:pt idx="809">
                  <c:v>1.2851290722464797</c:v>
                </c:pt>
                <c:pt idx="810">
                  <c:v>1.309022570572332</c:v>
                </c:pt>
                <c:pt idx="811">
                  <c:v>1.293102722927246</c:v>
                </c:pt>
                <c:pt idx="812">
                  <c:v>1.2376085702895436</c:v>
                </c:pt>
                <c:pt idx="813">
                  <c:v>1.1439949616469238</c:v>
                </c:pt>
                <c:pt idx="814">
                  <c:v>1.014895206313261</c:v>
                </c:pt>
                <c:pt idx="815">
                  <c:v>0.85404716288831073</c:v>
                </c:pt>
                <c:pt idx="816">
                  <c:v>0.66618483354900671</c:v>
                </c:pt>
                <c:pt idx="817">
                  <c:v>0.45689861305940083</c:v>
                </c:pt>
                <c:pt idx="818">
                  <c:v>0.23246833093027869</c:v>
                </c:pt>
                <c:pt idx="819">
                  <c:v>-3.2590874145215767E-4</c:v>
                </c:pt>
                <c:pt idx="820">
                  <c:v>-0.23440936969175141</c:v>
                </c:pt>
                <c:pt idx="821">
                  <c:v>-0.46262854622249905</c:v>
                </c:pt>
                <c:pt idx="822">
                  <c:v>-0.67797063385158685</c:v>
                </c:pt>
                <c:pt idx="823">
                  <c:v>-0.87377984837441336</c:v>
                </c:pt>
                <c:pt idx="824">
                  <c:v>-1.0439638957001296</c:v>
                </c:pt>
                <c:pt idx="825">
                  <c:v>-1.1831841648183314</c:v>
                </c:pt>
                <c:pt idx="826">
                  <c:v>-1.2870236870304741</c:v>
                </c:pt>
                <c:pt idx="827">
                  <c:v>-1.3521275625090845</c:v>
                </c:pt>
                <c:pt idx="828">
                  <c:v>-1.3763113807960472</c:v>
                </c:pt>
                <c:pt idx="829">
                  <c:v>-1.358634130172889</c:v>
                </c:pt>
                <c:pt idx="830">
                  <c:v>-1.2994331725185844</c:v>
                </c:pt>
                <c:pt idx="831">
                  <c:v>-1.2003200222350634</c:v>
                </c:pt>
                <c:pt idx="832">
                  <c:v>-1.0641368743341597</c:v>
                </c:pt>
                <c:pt idx="833">
                  <c:v>-0.89487504056146283</c:v>
                </c:pt>
                <c:pt idx="834">
                  <c:v>-0.69755763580684738</c:v>
                </c:pt>
                <c:pt idx="835">
                  <c:v>-0.47808997312496049</c:v>
                </c:pt>
                <c:pt idx="836">
                  <c:v>-0.24308213950100488</c:v>
                </c:pt>
                <c:pt idx="837">
                  <c:v>3.5089587600396896E-4</c:v>
                </c:pt>
                <c:pt idx="838">
                  <c:v>0.24480557151742979</c:v>
                </c:pt>
                <c:pt idx="839">
                  <c:v>0.48281581987444505</c:v>
                </c:pt>
                <c:pt idx="840">
                  <c:v>0.70708201786604363</c:v>
                </c:pt>
                <c:pt idx="841">
                  <c:v>0.91069575283611359</c:v>
                </c:pt>
                <c:pt idx="842">
                  <c:v>1.0873534561283464</c:v>
                </c:pt>
                <c:pt idx="843">
                  <c:v>1.2315522730985309</c:v>
                </c:pt>
                <c:pt idx="844">
                  <c:v>1.3387620615916727</c:v>
                </c:pt>
                <c:pt idx="845">
                  <c:v>1.4055681252456476</c:v>
                </c:pt>
                <c:pt idx="846">
                  <c:v>1.4297801719814067</c:v>
                </c:pt>
                <c:pt idx="847">
                  <c:v>1.4105040148962442</c:v>
                </c:pt>
                <c:pt idx="848">
                  <c:v>1.3481736711427654</c:v>
                </c:pt>
                <c:pt idx="849">
                  <c:v>1.2445427293292204</c:v>
                </c:pt>
                <c:pt idx="850">
                  <c:v>1.1026351100950853</c:v>
                </c:pt>
                <c:pt idx="851">
                  <c:v>0.92665659903207098</c:v>
                </c:pt>
                <c:pt idx="852">
                  <c:v>0.721869747129678</c:v>
                </c:pt>
                <c:pt idx="853">
                  <c:v>0.49443587358972224</c:v>
                </c:pt>
                <c:pt idx="854">
                  <c:v>0.25122893359490878</c:v>
                </c:pt>
                <c:pt idx="855">
                  <c:v>-3.7310278712701249E-4</c:v>
                </c:pt>
                <c:pt idx="856">
                  <c:v>-0.25271300276199699</c:v>
                </c:pt>
                <c:pt idx="857">
                  <c:v>-0.49808827916021337</c:v>
                </c:pt>
                <c:pt idx="858">
                  <c:v>-0.72898727420072329</c:v>
                </c:pt>
                <c:pt idx="859">
                  <c:v>-0.93832005320779976</c:v>
                </c:pt>
                <c:pt idx="860">
                  <c:v>-1.1196369826324681</c:v>
                </c:pt>
                <c:pt idx="861">
                  <c:v>-1.2673282272999697</c:v>
                </c:pt>
                <c:pt idx="862">
                  <c:v>-1.3767979725581556</c:v>
                </c:pt>
                <c:pt idx="863">
                  <c:v>-1.4446079407935819</c:v>
                </c:pt>
                <c:pt idx="864">
                  <c:v>-1.468585705441382</c:v>
                </c:pt>
                <c:pt idx="865">
                  <c:v>-1.447894380633105</c:v>
                </c:pt>
                <c:pt idx="866">
                  <c:v>-1.3830614480385126</c:v>
                </c:pt>
              </c:numCache>
            </c:numRef>
          </c:yVal>
          <c:smooth val="1"/>
          <c:extLst>
            <c:ext xmlns:c16="http://schemas.microsoft.com/office/drawing/2014/chart" uri="{C3380CC4-5D6E-409C-BE32-E72D297353CC}">
              <c16:uniqueId val="{00000000-D83E-4E9A-8527-6817414AC972}"/>
            </c:ext>
          </c:extLst>
        </c:ser>
        <c:dLbls>
          <c:showLegendKey val="0"/>
          <c:showVal val="0"/>
          <c:showCatName val="0"/>
          <c:showSerName val="0"/>
          <c:showPercent val="0"/>
          <c:showBubbleSize val="0"/>
        </c:dLbls>
        <c:axId val="613860016"/>
        <c:axId val="1"/>
      </c:scatterChart>
      <c:valAx>
        <c:axId val="613860016"/>
        <c:scaling>
          <c:orientation val="minMax"/>
        </c:scaling>
        <c:delete val="1"/>
        <c:axPos val="b"/>
        <c:title>
          <c:tx>
            <c:rich>
              <a:bodyPr/>
              <a:lstStyle/>
              <a:p>
                <a:pPr>
                  <a:defRPr sz="1404" b="1" i="0" u="none" strike="noStrike" baseline="0">
                    <a:solidFill>
                      <a:srgbClr val="000000"/>
                    </a:solidFill>
                    <a:latin typeface="Arial"/>
                    <a:ea typeface="Arial"/>
                    <a:cs typeface="Arial"/>
                  </a:defRPr>
                </a:pPr>
                <a:r>
                  <a:rPr lang="en-US"/>
                  <a:t>Distance Along Line</a:t>
                </a:r>
              </a:p>
            </c:rich>
          </c:tx>
          <c:layout>
            <c:manualLayout>
              <c:xMode val="edge"/>
              <c:yMode val="edge"/>
              <c:x val="0.38956714761376249"/>
              <c:y val="0.87601957585644374"/>
            </c:manualLayout>
          </c:layout>
          <c:overlay val="0"/>
          <c:spPr>
            <a:noFill/>
            <a:ln w="12734">
              <a:noFill/>
            </a:ln>
          </c:spPr>
        </c:title>
        <c:numFmt formatCode="General" sourceLinked="1"/>
        <c:majorTickMark val="out"/>
        <c:minorTickMark val="none"/>
        <c:tickLblPos val="nextTo"/>
        <c:crossAx val="1"/>
        <c:crosses val="autoZero"/>
        <c:crossBetween val="midCat"/>
      </c:valAx>
      <c:valAx>
        <c:axId val="1"/>
        <c:scaling>
          <c:orientation val="minMax"/>
          <c:max val="1.5"/>
          <c:min val="-1.5"/>
        </c:scaling>
        <c:delete val="0"/>
        <c:axPos val="l"/>
        <c:majorGridlines>
          <c:spPr>
            <a:ln w="1592">
              <a:solidFill>
                <a:srgbClr val="000000"/>
              </a:solidFill>
              <a:prstDash val="solid"/>
            </a:ln>
          </c:spPr>
        </c:majorGridlines>
        <c:title>
          <c:tx>
            <c:rich>
              <a:bodyPr/>
              <a:lstStyle/>
              <a:p>
                <a:pPr>
                  <a:defRPr sz="1404" b="1" i="0" u="none" strike="noStrike" baseline="0">
                    <a:solidFill>
                      <a:srgbClr val="000000"/>
                    </a:solidFill>
                    <a:latin typeface="Arial"/>
                    <a:ea typeface="Arial"/>
                    <a:cs typeface="Arial"/>
                  </a:defRPr>
                </a:pPr>
                <a:r>
                  <a:rPr lang="en-US"/>
                  <a:t>Voltage</a:t>
                </a:r>
              </a:p>
            </c:rich>
          </c:tx>
          <c:layout>
            <c:manualLayout>
              <c:xMode val="edge"/>
              <c:yMode val="edge"/>
              <c:x val="1.3318534961154272E-2"/>
              <c:y val="0.32626427406199021"/>
            </c:manualLayout>
          </c:layout>
          <c:overlay val="0"/>
          <c:spPr>
            <a:noFill/>
            <a:ln w="12734">
              <a:noFill/>
            </a:ln>
          </c:spPr>
        </c:title>
        <c:numFmt formatCode="General" sourceLinked="1"/>
        <c:majorTickMark val="out"/>
        <c:minorTickMark val="none"/>
        <c:tickLblPos val="nextTo"/>
        <c:spPr>
          <a:ln w="1592">
            <a:solidFill>
              <a:srgbClr val="000000"/>
            </a:solidFill>
            <a:prstDash val="solid"/>
          </a:ln>
        </c:spPr>
        <c:txPr>
          <a:bodyPr rot="0" vert="horz"/>
          <a:lstStyle/>
          <a:p>
            <a:pPr>
              <a:defRPr sz="1404" b="1" i="0" u="none" strike="noStrike" baseline="0">
                <a:solidFill>
                  <a:srgbClr val="000000"/>
                </a:solidFill>
                <a:latin typeface="Arial"/>
                <a:ea typeface="Arial"/>
                <a:cs typeface="Arial"/>
              </a:defRPr>
            </a:pPr>
            <a:endParaRPr lang="en-US"/>
          </a:p>
        </c:txPr>
        <c:crossAx val="613860016"/>
        <c:crosses val="autoZero"/>
        <c:crossBetween val="midCat"/>
        <c:majorUnit val="0.5"/>
        <c:minorUnit val="0.3"/>
      </c:valAx>
      <c:spPr>
        <a:noFill/>
        <a:ln w="12734">
          <a:noFill/>
        </a:ln>
      </c:spPr>
    </c:plotArea>
    <c:plotVisOnly val="1"/>
    <c:dispBlanksAs val="gap"/>
    <c:showDLblsOverMax val="0"/>
  </c:chart>
  <c:spPr>
    <a:noFill/>
    <a:ln>
      <a:noFill/>
    </a:ln>
  </c:spPr>
  <c:txPr>
    <a:bodyPr/>
    <a:lstStyle/>
    <a:p>
      <a:pPr>
        <a:defRPr sz="501"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02AC9A75-F3B8-493C-9BC0-7282B4BAE38B}"/>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18787" name="Rectangle 3">
            <a:extLst>
              <a:ext uri="{FF2B5EF4-FFF2-40B4-BE49-F238E27FC236}">
                <a16:creationId xmlns:a16="http://schemas.microsoft.com/office/drawing/2014/main" id="{2062C3D9-ACAE-488B-9105-873BDCD46B18}"/>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18788" name="Rectangle 4">
            <a:extLst>
              <a:ext uri="{FF2B5EF4-FFF2-40B4-BE49-F238E27FC236}">
                <a16:creationId xmlns:a16="http://schemas.microsoft.com/office/drawing/2014/main" id="{6983179C-1283-418F-8A87-29FADC2888D4}"/>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18789" name="Rectangle 5">
            <a:extLst>
              <a:ext uri="{FF2B5EF4-FFF2-40B4-BE49-F238E27FC236}">
                <a16:creationId xmlns:a16="http://schemas.microsoft.com/office/drawing/2014/main" id="{4475615F-5E1B-4F1F-B7BB-05BFE3449FAF}"/>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1030BBF-CA10-4A98-A99B-4574D00A5790}"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AutoShape 1">
            <a:extLst>
              <a:ext uri="{FF2B5EF4-FFF2-40B4-BE49-F238E27FC236}">
                <a16:creationId xmlns:a16="http://schemas.microsoft.com/office/drawing/2014/main" id="{51CCA3AD-BDBC-439C-AAFC-1FCFD177D88B}"/>
              </a:ext>
            </a:extLst>
          </p:cNvPr>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098" name="Rectangle 2">
            <a:extLst>
              <a:ext uri="{FF2B5EF4-FFF2-40B4-BE49-F238E27FC236}">
                <a16:creationId xmlns:a16="http://schemas.microsoft.com/office/drawing/2014/main" id="{3671ACF3-0971-421E-B29F-F91830B8F98A}"/>
              </a:ext>
            </a:extLst>
          </p:cNvPr>
          <p:cNvSpPr>
            <a:spLocks noChangeArrowheads="1" noTextEdit="1"/>
          </p:cNvSpPr>
          <p:nvPr>
            <p:ph type="sldImg"/>
          </p:nvPr>
        </p:nvSpPr>
        <p:spPr bwMode="auto">
          <a:xfrm>
            <a:off x="1149350" y="692150"/>
            <a:ext cx="4559300" cy="34163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099" name="Rectangle 3">
            <a:extLst>
              <a:ext uri="{FF2B5EF4-FFF2-40B4-BE49-F238E27FC236}">
                <a16:creationId xmlns:a16="http://schemas.microsoft.com/office/drawing/2014/main" id="{4B287339-A3C2-4504-B5F7-F392D756BB42}"/>
              </a:ext>
            </a:extLst>
          </p:cNvPr>
          <p:cNvSpPr txBox="1">
            <a:spLocks noChangeArrowheads="1"/>
          </p:cNvSpPr>
          <p:nvPr>
            <p:ph type="body"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025">
            <a:extLst>
              <a:ext uri="{FF2B5EF4-FFF2-40B4-BE49-F238E27FC236}">
                <a16:creationId xmlns:a16="http://schemas.microsoft.com/office/drawing/2014/main" id="{5915EE9E-523F-4D0E-8795-1C741A7209C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4274" name="Rectangle 1026">
            <a:extLst>
              <a:ext uri="{FF2B5EF4-FFF2-40B4-BE49-F238E27FC236}">
                <a16:creationId xmlns:a16="http://schemas.microsoft.com/office/drawing/2014/main" id="{92705900-5F34-4085-9EC2-38D43429682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682CADE8-8569-4F75-8CFB-53D02D0A65D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5298" name="Rectangle 2">
            <a:extLst>
              <a:ext uri="{FF2B5EF4-FFF2-40B4-BE49-F238E27FC236}">
                <a16:creationId xmlns:a16="http://schemas.microsoft.com/office/drawing/2014/main" id="{2D8F73B6-3374-462D-B051-DB42DFED2FF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4F400B37-B0F8-4AF6-9E8C-55D473769BB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6322" name="Rectangle 2">
            <a:extLst>
              <a:ext uri="{FF2B5EF4-FFF2-40B4-BE49-F238E27FC236}">
                <a16:creationId xmlns:a16="http://schemas.microsoft.com/office/drawing/2014/main" id="{D76580EC-1F72-4E79-97D0-A65A8B3E25B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5" name="Rectangle 1">
            <a:extLst>
              <a:ext uri="{FF2B5EF4-FFF2-40B4-BE49-F238E27FC236}">
                <a16:creationId xmlns:a16="http://schemas.microsoft.com/office/drawing/2014/main" id="{3D540FF1-4F7E-491C-A4D8-33D3F2172DD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6" name="Rectangle 2">
            <a:extLst>
              <a:ext uri="{FF2B5EF4-FFF2-40B4-BE49-F238E27FC236}">
                <a16:creationId xmlns:a16="http://schemas.microsoft.com/office/drawing/2014/main" id="{FEB6B0B9-16D1-4ABD-AA79-AB7AA46A453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69" name="Rectangle 1">
            <a:extLst>
              <a:ext uri="{FF2B5EF4-FFF2-40B4-BE49-F238E27FC236}">
                <a16:creationId xmlns:a16="http://schemas.microsoft.com/office/drawing/2014/main" id="{55838716-1831-45DD-991A-BEE9383A0C1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8370" name="Rectangle 2">
            <a:extLst>
              <a:ext uri="{FF2B5EF4-FFF2-40B4-BE49-F238E27FC236}">
                <a16:creationId xmlns:a16="http://schemas.microsoft.com/office/drawing/2014/main" id="{589C874C-2A76-4140-86E4-7E37F10F893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3" name="Rectangle 1">
            <a:extLst>
              <a:ext uri="{FF2B5EF4-FFF2-40B4-BE49-F238E27FC236}">
                <a16:creationId xmlns:a16="http://schemas.microsoft.com/office/drawing/2014/main" id="{A2E216E9-2FA5-4AFA-A6FE-03B7304E817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9394" name="Rectangle 2">
            <a:extLst>
              <a:ext uri="{FF2B5EF4-FFF2-40B4-BE49-F238E27FC236}">
                <a16:creationId xmlns:a16="http://schemas.microsoft.com/office/drawing/2014/main" id="{6C49FACF-38B5-4176-974E-24627168A12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7" name="Rectangle 1">
            <a:extLst>
              <a:ext uri="{FF2B5EF4-FFF2-40B4-BE49-F238E27FC236}">
                <a16:creationId xmlns:a16="http://schemas.microsoft.com/office/drawing/2014/main" id="{A73EA8ED-95E9-4EEC-BB53-BB0B491A0BA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0418" name="Rectangle 2">
            <a:extLst>
              <a:ext uri="{FF2B5EF4-FFF2-40B4-BE49-F238E27FC236}">
                <a16:creationId xmlns:a16="http://schemas.microsoft.com/office/drawing/2014/main" id="{12E0AF17-B9D8-4065-9107-8249E4CF259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1" name="Rectangle 1">
            <a:extLst>
              <a:ext uri="{FF2B5EF4-FFF2-40B4-BE49-F238E27FC236}">
                <a16:creationId xmlns:a16="http://schemas.microsoft.com/office/drawing/2014/main" id="{5886ABD2-B47E-48E7-AFD5-919545C6ED6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2" name="Rectangle 2">
            <a:extLst>
              <a:ext uri="{FF2B5EF4-FFF2-40B4-BE49-F238E27FC236}">
                <a16:creationId xmlns:a16="http://schemas.microsoft.com/office/drawing/2014/main" id="{289101E5-0CB6-4F49-8F30-0B88C903346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5" name="Rectangle 1">
            <a:extLst>
              <a:ext uri="{FF2B5EF4-FFF2-40B4-BE49-F238E27FC236}">
                <a16:creationId xmlns:a16="http://schemas.microsoft.com/office/drawing/2014/main" id="{0338CEDF-E179-440E-B833-2F533285DE8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2466" name="Rectangle 2">
            <a:extLst>
              <a:ext uri="{FF2B5EF4-FFF2-40B4-BE49-F238E27FC236}">
                <a16:creationId xmlns:a16="http://schemas.microsoft.com/office/drawing/2014/main" id="{4751C0A7-A3BE-4866-9441-DA69C1BF723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89" name="Rectangle 1">
            <a:extLst>
              <a:ext uri="{FF2B5EF4-FFF2-40B4-BE49-F238E27FC236}">
                <a16:creationId xmlns:a16="http://schemas.microsoft.com/office/drawing/2014/main" id="{8BC40065-3DE7-4D90-8B85-8BDB8374039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3490" name="Rectangle 2">
            <a:extLst>
              <a:ext uri="{FF2B5EF4-FFF2-40B4-BE49-F238E27FC236}">
                <a16:creationId xmlns:a16="http://schemas.microsoft.com/office/drawing/2014/main" id="{27C46775-D5C0-421E-B7EA-1B01DA741C3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3" name="Rectangle 1">
            <a:extLst>
              <a:ext uri="{FF2B5EF4-FFF2-40B4-BE49-F238E27FC236}">
                <a16:creationId xmlns:a16="http://schemas.microsoft.com/office/drawing/2014/main" id="{E5B7D18D-D42C-4CE9-AA8C-A4DD8B14BA7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514" name="Rectangle 2">
            <a:extLst>
              <a:ext uri="{FF2B5EF4-FFF2-40B4-BE49-F238E27FC236}">
                <a16:creationId xmlns:a16="http://schemas.microsoft.com/office/drawing/2014/main" id="{B51644F7-22B3-4C18-BAEE-E0E404959F4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7" name="Rectangle 1">
            <a:extLst>
              <a:ext uri="{FF2B5EF4-FFF2-40B4-BE49-F238E27FC236}">
                <a16:creationId xmlns:a16="http://schemas.microsoft.com/office/drawing/2014/main" id="{9E88466C-714E-40FD-933E-E28965191CD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5538" name="Rectangle 2">
            <a:extLst>
              <a:ext uri="{FF2B5EF4-FFF2-40B4-BE49-F238E27FC236}">
                <a16:creationId xmlns:a16="http://schemas.microsoft.com/office/drawing/2014/main" id="{6FC95B91-6377-4919-96FC-71D7D819CC8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a:extLst>
              <a:ext uri="{FF2B5EF4-FFF2-40B4-BE49-F238E27FC236}">
                <a16:creationId xmlns:a16="http://schemas.microsoft.com/office/drawing/2014/main" id="{925871AD-B608-46CE-95AE-3E8219F3624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2" name="Rectangle 2">
            <a:extLst>
              <a:ext uri="{FF2B5EF4-FFF2-40B4-BE49-F238E27FC236}">
                <a16:creationId xmlns:a16="http://schemas.microsoft.com/office/drawing/2014/main" id="{C34ECAA6-45B0-49F2-9FD7-34E6E9ED616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5" name="Rectangle 1">
            <a:extLst>
              <a:ext uri="{FF2B5EF4-FFF2-40B4-BE49-F238E27FC236}">
                <a16:creationId xmlns:a16="http://schemas.microsoft.com/office/drawing/2014/main" id="{A7B73F48-F1CF-4AB8-B3AB-21D47787C19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6" name="Rectangle 2">
            <a:extLst>
              <a:ext uri="{FF2B5EF4-FFF2-40B4-BE49-F238E27FC236}">
                <a16:creationId xmlns:a16="http://schemas.microsoft.com/office/drawing/2014/main" id="{EDE97DE6-68B0-4507-9ECF-C2CF2C2ABF7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09" name="Rectangle 1">
            <a:extLst>
              <a:ext uri="{FF2B5EF4-FFF2-40B4-BE49-F238E27FC236}">
                <a16:creationId xmlns:a16="http://schemas.microsoft.com/office/drawing/2014/main" id="{93AC2C0F-8914-4815-B24B-C21A65680C3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10" name="Rectangle 2">
            <a:extLst>
              <a:ext uri="{FF2B5EF4-FFF2-40B4-BE49-F238E27FC236}">
                <a16:creationId xmlns:a16="http://schemas.microsoft.com/office/drawing/2014/main" id="{9272F507-1A3A-4392-9471-B610942E425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3" name="Rectangle 1">
            <a:extLst>
              <a:ext uri="{FF2B5EF4-FFF2-40B4-BE49-F238E27FC236}">
                <a16:creationId xmlns:a16="http://schemas.microsoft.com/office/drawing/2014/main" id="{3BD751BF-98E6-47D0-931B-7BDFB282570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4" name="Rectangle 2">
            <a:extLst>
              <a:ext uri="{FF2B5EF4-FFF2-40B4-BE49-F238E27FC236}">
                <a16:creationId xmlns:a16="http://schemas.microsoft.com/office/drawing/2014/main" id="{4207E08E-743F-4632-8C45-7267499AC6D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7" name="Rectangle 1">
            <a:extLst>
              <a:ext uri="{FF2B5EF4-FFF2-40B4-BE49-F238E27FC236}">
                <a16:creationId xmlns:a16="http://schemas.microsoft.com/office/drawing/2014/main" id="{D25C7726-E3EE-422D-B58C-2EEDD169F55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0658" name="Rectangle 2">
            <a:extLst>
              <a:ext uri="{FF2B5EF4-FFF2-40B4-BE49-F238E27FC236}">
                <a16:creationId xmlns:a16="http://schemas.microsoft.com/office/drawing/2014/main" id="{8DA75F83-DA31-4023-9340-7F6E0C0B452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1" name="Rectangle 1">
            <a:extLst>
              <a:ext uri="{FF2B5EF4-FFF2-40B4-BE49-F238E27FC236}">
                <a16:creationId xmlns:a16="http://schemas.microsoft.com/office/drawing/2014/main" id="{B4C10F98-C2D0-42B1-9D1C-0F1D525A62E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682" name="Rectangle 2">
            <a:extLst>
              <a:ext uri="{FF2B5EF4-FFF2-40B4-BE49-F238E27FC236}">
                <a16:creationId xmlns:a16="http://schemas.microsoft.com/office/drawing/2014/main" id="{BF920F98-E4FD-4466-AB9E-BDC24D1ECF5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26747F07-2146-42C8-9C40-4E4C67F9D7D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6" name="Rectangle 2">
            <a:extLst>
              <a:ext uri="{FF2B5EF4-FFF2-40B4-BE49-F238E27FC236}">
                <a16:creationId xmlns:a16="http://schemas.microsoft.com/office/drawing/2014/main" id="{23C3D7FE-3E9E-4585-A23E-72DC06C70D5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29" name="Rectangle 1">
            <a:extLst>
              <a:ext uri="{FF2B5EF4-FFF2-40B4-BE49-F238E27FC236}">
                <a16:creationId xmlns:a16="http://schemas.microsoft.com/office/drawing/2014/main" id="{39B75DFB-E48A-4F0F-BDDD-76D58FC433D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3730" name="Rectangle 2">
            <a:extLst>
              <a:ext uri="{FF2B5EF4-FFF2-40B4-BE49-F238E27FC236}">
                <a16:creationId xmlns:a16="http://schemas.microsoft.com/office/drawing/2014/main" id="{FD0EDF98-ABF6-4DED-BF48-1982CF61D65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3" name="Rectangle 1">
            <a:extLst>
              <a:ext uri="{FF2B5EF4-FFF2-40B4-BE49-F238E27FC236}">
                <a16:creationId xmlns:a16="http://schemas.microsoft.com/office/drawing/2014/main" id="{62BCD9C8-AE71-4EA4-A0BA-3732B0A8A79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4754" name="Rectangle 2">
            <a:extLst>
              <a:ext uri="{FF2B5EF4-FFF2-40B4-BE49-F238E27FC236}">
                <a16:creationId xmlns:a16="http://schemas.microsoft.com/office/drawing/2014/main" id="{7DF4900C-270E-4D77-9BDF-555568EB8C8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7" name="Rectangle 1">
            <a:extLst>
              <a:ext uri="{FF2B5EF4-FFF2-40B4-BE49-F238E27FC236}">
                <a16:creationId xmlns:a16="http://schemas.microsoft.com/office/drawing/2014/main" id="{70FF1901-3B18-44A3-AB2B-C98400DE5FF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5778" name="Rectangle 2">
            <a:extLst>
              <a:ext uri="{FF2B5EF4-FFF2-40B4-BE49-F238E27FC236}">
                <a16:creationId xmlns:a16="http://schemas.microsoft.com/office/drawing/2014/main" id="{8461A9F8-CB24-4C57-9A12-3D70DDB28E7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Rectangle 1">
            <a:extLst>
              <a:ext uri="{FF2B5EF4-FFF2-40B4-BE49-F238E27FC236}">
                <a16:creationId xmlns:a16="http://schemas.microsoft.com/office/drawing/2014/main" id="{95E81948-8FA2-4D02-95E6-68E2A872D8F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6802" name="Rectangle 2">
            <a:extLst>
              <a:ext uri="{FF2B5EF4-FFF2-40B4-BE49-F238E27FC236}">
                <a16:creationId xmlns:a16="http://schemas.microsoft.com/office/drawing/2014/main" id="{9D74F2BF-A332-4C59-A28B-CCA9566404D1}"/>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Rectangle 1">
            <a:extLst>
              <a:ext uri="{FF2B5EF4-FFF2-40B4-BE49-F238E27FC236}">
                <a16:creationId xmlns:a16="http://schemas.microsoft.com/office/drawing/2014/main" id="{4343A285-ED59-4926-AEA4-3F831D5F4D7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6" name="Rectangle 2">
            <a:extLst>
              <a:ext uri="{FF2B5EF4-FFF2-40B4-BE49-F238E27FC236}">
                <a16:creationId xmlns:a16="http://schemas.microsoft.com/office/drawing/2014/main" id="{1EC333B6-BDC3-49ED-BEE0-905FDE48F49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49" name="Rectangle 1">
            <a:extLst>
              <a:ext uri="{FF2B5EF4-FFF2-40B4-BE49-F238E27FC236}">
                <a16:creationId xmlns:a16="http://schemas.microsoft.com/office/drawing/2014/main" id="{8C04121B-18A1-40B4-B52A-5706592BE6A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0" name="Rectangle 2">
            <a:extLst>
              <a:ext uri="{FF2B5EF4-FFF2-40B4-BE49-F238E27FC236}">
                <a16:creationId xmlns:a16="http://schemas.microsoft.com/office/drawing/2014/main" id="{063AEE23-F51E-4048-8EE1-6C5232F3AC9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3" name="Rectangle 1">
            <a:extLst>
              <a:ext uri="{FF2B5EF4-FFF2-40B4-BE49-F238E27FC236}">
                <a16:creationId xmlns:a16="http://schemas.microsoft.com/office/drawing/2014/main" id="{8D7D1C9A-0BB5-4691-87A1-BF68EAB0F94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9874" name="Rectangle 2">
            <a:extLst>
              <a:ext uri="{FF2B5EF4-FFF2-40B4-BE49-F238E27FC236}">
                <a16:creationId xmlns:a16="http://schemas.microsoft.com/office/drawing/2014/main" id="{0A19779B-4FAF-4E49-9A2B-1B36EEE8BF2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7" name="Rectangle 1">
            <a:extLst>
              <a:ext uri="{FF2B5EF4-FFF2-40B4-BE49-F238E27FC236}">
                <a16:creationId xmlns:a16="http://schemas.microsoft.com/office/drawing/2014/main" id="{A711B42B-6AE0-4321-9993-8D9F4020DEA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0898" name="Rectangle 2">
            <a:extLst>
              <a:ext uri="{FF2B5EF4-FFF2-40B4-BE49-F238E27FC236}">
                <a16:creationId xmlns:a16="http://schemas.microsoft.com/office/drawing/2014/main" id="{E8A7C586-D882-4229-A09E-4C47251C365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1" name="Rectangle 1">
            <a:extLst>
              <a:ext uri="{FF2B5EF4-FFF2-40B4-BE49-F238E27FC236}">
                <a16:creationId xmlns:a16="http://schemas.microsoft.com/office/drawing/2014/main" id="{0CCCBD67-2B57-4FDC-94F5-846682BB28D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2" name="Rectangle 2">
            <a:extLst>
              <a:ext uri="{FF2B5EF4-FFF2-40B4-BE49-F238E27FC236}">
                <a16:creationId xmlns:a16="http://schemas.microsoft.com/office/drawing/2014/main" id="{B00640AA-C136-4AB4-A7BA-5B862736A23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5" name="Rectangle 1">
            <a:extLst>
              <a:ext uri="{FF2B5EF4-FFF2-40B4-BE49-F238E27FC236}">
                <a16:creationId xmlns:a16="http://schemas.microsoft.com/office/drawing/2014/main" id="{A375A297-05CE-4F68-8BFC-2D691AE275E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2946" name="Rectangle 2">
            <a:extLst>
              <a:ext uri="{FF2B5EF4-FFF2-40B4-BE49-F238E27FC236}">
                <a16:creationId xmlns:a16="http://schemas.microsoft.com/office/drawing/2014/main" id="{5926F863-6647-4CEA-903B-D9CDB733C88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Rectangle 1">
            <a:extLst>
              <a:ext uri="{FF2B5EF4-FFF2-40B4-BE49-F238E27FC236}">
                <a16:creationId xmlns:a16="http://schemas.microsoft.com/office/drawing/2014/main" id="{AD0939C4-AE9C-4741-947A-6D348B1F489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3970" name="Rectangle 2">
            <a:extLst>
              <a:ext uri="{FF2B5EF4-FFF2-40B4-BE49-F238E27FC236}">
                <a16:creationId xmlns:a16="http://schemas.microsoft.com/office/drawing/2014/main" id="{80452C25-4044-46DE-A9E6-DE9E1B000B0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3" name="Rectangle 1">
            <a:extLst>
              <a:ext uri="{FF2B5EF4-FFF2-40B4-BE49-F238E27FC236}">
                <a16:creationId xmlns:a16="http://schemas.microsoft.com/office/drawing/2014/main" id="{F6ECA118-C839-415B-BF69-4F05396198E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4994" name="Rectangle 2">
            <a:extLst>
              <a:ext uri="{FF2B5EF4-FFF2-40B4-BE49-F238E27FC236}">
                <a16:creationId xmlns:a16="http://schemas.microsoft.com/office/drawing/2014/main" id="{682F0F3F-E5A6-43AF-A71C-25572C46B77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7" name="Rectangle 1">
            <a:extLst>
              <a:ext uri="{FF2B5EF4-FFF2-40B4-BE49-F238E27FC236}">
                <a16:creationId xmlns:a16="http://schemas.microsoft.com/office/drawing/2014/main" id="{C3CBC699-460B-435B-A182-B537EE214A5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6018" name="Rectangle 2">
            <a:extLst>
              <a:ext uri="{FF2B5EF4-FFF2-40B4-BE49-F238E27FC236}">
                <a16:creationId xmlns:a16="http://schemas.microsoft.com/office/drawing/2014/main" id="{64CE99AD-CA76-414D-A033-AF3268DF77D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Rectangle 1">
            <a:extLst>
              <a:ext uri="{FF2B5EF4-FFF2-40B4-BE49-F238E27FC236}">
                <a16:creationId xmlns:a16="http://schemas.microsoft.com/office/drawing/2014/main" id="{590F4301-6616-433B-A9A7-F3EEB55139A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7042" name="Rectangle 2">
            <a:extLst>
              <a:ext uri="{FF2B5EF4-FFF2-40B4-BE49-F238E27FC236}">
                <a16:creationId xmlns:a16="http://schemas.microsoft.com/office/drawing/2014/main" id="{A67BEB45-C17E-479F-A1CA-1249E037F3C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5" name="Rectangle 1">
            <a:extLst>
              <a:ext uri="{FF2B5EF4-FFF2-40B4-BE49-F238E27FC236}">
                <a16:creationId xmlns:a16="http://schemas.microsoft.com/office/drawing/2014/main" id="{414D571E-303E-4CE3-931E-A18A3319927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6" name="Rectangle 2">
            <a:extLst>
              <a:ext uri="{FF2B5EF4-FFF2-40B4-BE49-F238E27FC236}">
                <a16:creationId xmlns:a16="http://schemas.microsoft.com/office/drawing/2014/main" id="{5CA0697B-4282-4755-9022-4A9D461697F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89" name="Rectangle 1">
            <a:extLst>
              <a:ext uri="{FF2B5EF4-FFF2-40B4-BE49-F238E27FC236}">
                <a16:creationId xmlns:a16="http://schemas.microsoft.com/office/drawing/2014/main" id="{AB7D5BC4-B7A0-4AB5-AA50-E27FDA604FD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9090" name="Rectangle 2">
            <a:extLst>
              <a:ext uri="{FF2B5EF4-FFF2-40B4-BE49-F238E27FC236}">
                <a16:creationId xmlns:a16="http://schemas.microsoft.com/office/drawing/2014/main" id="{1E770EEF-3FE9-487A-AF83-813581309B9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3" name="Rectangle 1">
            <a:extLst>
              <a:ext uri="{FF2B5EF4-FFF2-40B4-BE49-F238E27FC236}">
                <a16:creationId xmlns:a16="http://schemas.microsoft.com/office/drawing/2014/main" id="{3CC03894-CCCF-4A95-9BCF-A68C96CF4F2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0114" name="Rectangle 2">
            <a:extLst>
              <a:ext uri="{FF2B5EF4-FFF2-40B4-BE49-F238E27FC236}">
                <a16:creationId xmlns:a16="http://schemas.microsoft.com/office/drawing/2014/main" id="{246F25AD-7381-4645-8560-676C4C2D6AF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7" name="Rectangle 1">
            <a:extLst>
              <a:ext uri="{FF2B5EF4-FFF2-40B4-BE49-F238E27FC236}">
                <a16:creationId xmlns:a16="http://schemas.microsoft.com/office/drawing/2014/main" id="{EFE4D671-7C0F-4CC1-8508-75F081D42D8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1138" name="Rectangle 2">
            <a:extLst>
              <a:ext uri="{FF2B5EF4-FFF2-40B4-BE49-F238E27FC236}">
                <a16:creationId xmlns:a16="http://schemas.microsoft.com/office/drawing/2014/main" id="{8250273C-6C4B-4106-A31B-6C01B8D3654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1" name="Rectangle 1">
            <a:extLst>
              <a:ext uri="{FF2B5EF4-FFF2-40B4-BE49-F238E27FC236}">
                <a16:creationId xmlns:a16="http://schemas.microsoft.com/office/drawing/2014/main" id="{7F05A8ED-322F-431C-A0F1-F754D2482C9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162" name="Rectangle 2">
            <a:extLst>
              <a:ext uri="{FF2B5EF4-FFF2-40B4-BE49-F238E27FC236}">
                <a16:creationId xmlns:a16="http://schemas.microsoft.com/office/drawing/2014/main" id="{A8567C4B-5ED0-4E87-BB72-46D05FDCF99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5" name="Rectangle 1">
            <a:extLst>
              <a:ext uri="{FF2B5EF4-FFF2-40B4-BE49-F238E27FC236}">
                <a16:creationId xmlns:a16="http://schemas.microsoft.com/office/drawing/2014/main" id="{AC06495E-0561-4F7E-9B7F-F17074466B4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3186" name="Rectangle 2">
            <a:extLst>
              <a:ext uri="{FF2B5EF4-FFF2-40B4-BE49-F238E27FC236}">
                <a16:creationId xmlns:a16="http://schemas.microsoft.com/office/drawing/2014/main" id="{D8124C40-B917-4BD9-BD9B-3388FF769AE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09" name="Rectangle 1">
            <a:extLst>
              <a:ext uri="{FF2B5EF4-FFF2-40B4-BE49-F238E27FC236}">
                <a16:creationId xmlns:a16="http://schemas.microsoft.com/office/drawing/2014/main" id="{A3A5BE38-9D82-407D-B6FE-6364B76FB52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4210" name="Rectangle 2">
            <a:extLst>
              <a:ext uri="{FF2B5EF4-FFF2-40B4-BE49-F238E27FC236}">
                <a16:creationId xmlns:a16="http://schemas.microsoft.com/office/drawing/2014/main" id="{ACF2AB85-E9AE-4961-B952-1F9C5AFC7D7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3" name="Rectangle 1">
            <a:extLst>
              <a:ext uri="{FF2B5EF4-FFF2-40B4-BE49-F238E27FC236}">
                <a16:creationId xmlns:a16="http://schemas.microsoft.com/office/drawing/2014/main" id="{8D40AF49-F6C7-4ED8-9666-04BD721BDA1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5234" name="Rectangle 2">
            <a:extLst>
              <a:ext uri="{FF2B5EF4-FFF2-40B4-BE49-F238E27FC236}">
                <a16:creationId xmlns:a16="http://schemas.microsoft.com/office/drawing/2014/main" id="{9F7F9FFB-BB90-4C22-986B-CE9FD1134D7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Rectangle 1">
            <a:extLst>
              <a:ext uri="{FF2B5EF4-FFF2-40B4-BE49-F238E27FC236}">
                <a16:creationId xmlns:a16="http://schemas.microsoft.com/office/drawing/2014/main" id="{4306326A-DEC8-45E5-A66C-709EE41E55E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6258" name="Rectangle 2">
            <a:extLst>
              <a:ext uri="{FF2B5EF4-FFF2-40B4-BE49-F238E27FC236}">
                <a16:creationId xmlns:a16="http://schemas.microsoft.com/office/drawing/2014/main" id="{CD3C8C27-3AFB-4005-9BD9-2DF24E4AD4B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1" name="Rectangle 1">
            <a:extLst>
              <a:ext uri="{FF2B5EF4-FFF2-40B4-BE49-F238E27FC236}">
                <a16:creationId xmlns:a16="http://schemas.microsoft.com/office/drawing/2014/main" id="{E015AD14-3CBF-4511-86E1-28B6663BBC3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7282" name="Rectangle 2">
            <a:extLst>
              <a:ext uri="{FF2B5EF4-FFF2-40B4-BE49-F238E27FC236}">
                <a16:creationId xmlns:a16="http://schemas.microsoft.com/office/drawing/2014/main" id="{09CAF6B2-8E4F-449E-93EF-FCE6939EAEF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5" name="Rectangle 1">
            <a:extLst>
              <a:ext uri="{FF2B5EF4-FFF2-40B4-BE49-F238E27FC236}">
                <a16:creationId xmlns:a16="http://schemas.microsoft.com/office/drawing/2014/main" id="{76BE8823-A975-464D-846A-93999366EB0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8306" name="Rectangle 2">
            <a:extLst>
              <a:ext uri="{FF2B5EF4-FFF2-40B4-BE49-F238E27FC236}">
                <a16:creationId xmlns:a16="http://schemas.microsoft.com/office/drawing/2014/main" id="{19E3E87F-352F-42B4-874F-C570631DD74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29" name="Rectangle 1">
            <a:extLst>
              <a:ext uri="{FF2B5EF4-FFF2-40B4-BE49-F238E27FC236}">
                <a16:creationId xmlns:a16="http://schemas.microsoft.com/office/drawing/2014/main" id="{A2996B5D-76CF-4662-83AC-7EBFFFC264C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9330" name="Rectangle 2">
            <a:extLst>
              <a:ext uri="{FF2B5EF4-FFF2-40B4-BE49-F238E27FC236}">
                <a16:creationId xmlns:a16="http://schemas.microsoft.com/office/drawing/2014/main" id="{20615BDD-B15D-40EC-B88A-CDF595325F3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3" name="Rectangle 1">
            <a:extLst>
              <a:ext uri="{FF2B5EF4-FFF2-40B4-BE49-F238E27FC236}">
                <a16:creationId xmlns:a16="http://schemas.microsoft.com/office/drawing/2014/main" id="{E0E925B3-DAA1-462D-8A5D-DC8E9580180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0354" name="Rectangle 2">
            <a:extLst>
              <a:ext uri="{FF2B5EF4-FFF2-40B4-BE49-F238E27FC236}">
                <a16:creationId xmlns:a16="http://schemas.microsoft.com/office/drawing/2014/main" id="{0701738E-F6E4-4246-ABCF-AF5A6CAA934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69779A53-EEA8-4B4A-AD80-306C643CA2E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1378" name="Rectangle 2">
            <a:extLst>
              <a:ext uri="{FF2B5EF4-FFF2-40B4-BE49-F238E27FC236}">
                <a16:creationId xmlns:a16="http://schemas.microsoft.com/office/drawing/2014/main" id="{39BD6425-8F1E-4620-954B-624C3CB8F94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66B2F-BBF1-4D22-A530-97A98DB840F3}"/>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4ED969-BFAE-4D8E-9897-B6EEFA1CA69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21424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EB7DA-A239-432F-9A24-188EDEFE0D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425E9E-FB96-449E-A75D-C3BD5571430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9259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FF31B-FD58-4AA9-9A83-9128D265010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CD4A9D-E6D3-42C2-B6F4-AD49063F0F5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39779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E74F9-E2F8-4B1B-ADAF-210C20EECC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E3172E-3377-4DFD-AEEC-621009231FE2}"/>
              </a:ext>
            </a:extLst>
          </p:cNvPr>
          <p:cNvSpPr>
            <a:spLocks noGrp="1"/>
          </p:cNvSpPr>
          <p:nvPr>
            <p:ph sz="half" idx="1"/>
          </p:nvPr>
        </p:nvSpPr>
        <p:spPr>
          <a:xfrm>
            <a:off x="671513" y="1906588"/>
            <a:ext cx="3827462" cy="431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63E84A-C738-42AC-8A9E-CFF464F18A0D}"/>
              </a:ext>
            </a:extLst>
          </p:cNvPr>
          <p:cNvSpPr>
            <a:spLocks noGrp="1"/>
          </p:cNvSpPr>
          <p:nvPr>
            <p:ph sz="half" idx="2"/>
          </p:nvPr>
        </p:nvSpPr>
        <p:spPr>
          <a:xfrm>
            <a:off x="4651375" y="1906588"/>
            <a:ext cx="3827463" cy="431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9339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E6A2C-07B1-4589-AC89-034CF2F38F9C}"/>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35C88F1-DD40-4C4B-97AA-7E28C57E7CE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18571BF-B229-48A3-A2F2-EFEF171B6180}"/>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DC645D-FF2E-4165-894D-FDB38CF250E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141A144-7F8A-44E7-821E-86C3661EDDCA}"/>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3501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662EB-33FD-4CCD-B149-49700F0C67F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9585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4573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3DDFD-B9A6-4F42-94B3-CC4794DF823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7F599F-390A-44B6-8EDC-92FACA269ED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3610B7-5CDE-4D11-83A9-90EF17B5F4C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090431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4C1FE-CF50-4E9B-9C59-DC42B511D59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7FC6B8-9201-4CF2-B6B0-52150C82216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DDD8E8-F129-41DC-8A46-4F211BB5D29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669434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A104-946D-4A59-881B-532AC45EB5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D53719-D4A9-4A4F-AEF2-53051CD2DE0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0649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701269-1061-449B-BDC1-E2850C5631F2}"/>
              </a:ext>
            </a:extLst>
          </p:cNvPr>
          <p:cNvSpPr>
            <a:spLocks noGrp="1"/>
          </p:cNvSpPr>
          <p:nvPr>
            <p:ph type="title" orient="vert"/>
          </p:nvPr>
        </p:nvSpPr>
        <p:spPr>
          <a:xfrm>
            <a:off x="6738938" y="1828800"/>
            <a:ext cx="2022475" cy="439578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5D30AF-F356-49B7-9B1E-9774CF46D564}"/>
              </a:ext>
            </a:extLst>
          </p:cNvPr>
          <p:cNvSpPr>
            <a:spLocks noGrp="1"/>
          </p:cNvSpPr>
          <p:nvPr>
            <p:ph type="body" orient="vert" idx="1"/>
          </p:nvPr>
        </p:nvSpPr>
        <p:spPr>
          <a:xfrm>
            <a:off x="671513" y="1828800"/>
            <a:ext cx="5915025" cy="43957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6292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4A61-6292-4375-80BB-92F229CA6E6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B98807-3617-4608-9298-51EACCA737F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386438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BF23A-A78F-4B52-8DD3-335201EBC2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B3089-CC2A-419A-A4B4-2DF38E86537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219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34FCA-CACF-47C7-9D0A-3C488F12A900}"/>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ED8024-3D5F-4E5E-999E-6A836908DA9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4002434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41C98-8A9E-40CC-821A-D1BCE3B566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358B5A-F4B3-47E6-A455-7F7761C16DB1}"/>
              </a:ext>
            </a:extLst>
          </p:cNvPr>
          <p:cNvSpPr>
            <a:spLocks noGrp="1"/>
          </p:cNvSpPr>
          <p:nvPr>
            <p:ph sz="half" idx="1"/>
          </p:nvPr>
        </p:nvSpPr>
        <p:spPr>
          <a:xfrm>
            <a:off x="685800" y="2147888"/>
            <a:ext cx="3808413"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0E1175-DE17-4BB8-9577-370F774378B8}"/>
              </a:ext>
            </a:extLst>
          </p:cNvPr>
          <p:cNvSpPr>
            <a:spLocks noGrp="1"/>
          </p:cNvSpPr>
          <p:nvPr>
            <p:ph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6601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E9E80-0F31-495B-BB32-F08A2362D8A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7A3B36-354B-4D40-8076-75283B23488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CAB276-CF7D-474F-B0EB-963789058DDC}"/>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1F9A1F-09CF-4261-AA31-8E40D6ACBC5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13D2DF3-428E-4014-93A2-974836C220AB}"/>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921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51DB-B8D8-44CB-B3FF-DB150BEA5C1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65054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083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DB276-F232-4FDA-B9CB-7701D934FE5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28A07B-A49E-4218-B57C-D1924C03F54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06F874-DE50-4570-B578-9D78FE4EB1A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5650727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12DA8-8214-4FAF-A52A-C2FD6C9D6E4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2B8FB04-4668-4811-A936-B0C2EE99655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92EA3A-E660-4CC8-9AC3-464B4BBA6B5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379193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E6947-ACC6-4449-9C9E-ACD12393E3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D1321A-6A73-4933-9346-ACBF9B5B709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5814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DD37A9-7BB4-44C5-B331-525556C6D402}"/>
              </a:ext>
            </a:extLst>
          </p:cNvPr>
          <p:cNvSpPr>
            <a:spLocks noGrp="1"/>
          </p:cNvSpPr>
          <p:nvPr>
            <p:ph type="title" orient="vert"/>
          </p:nvPr>
        </p:nvSpPr>
        <p:spPr>
          <a:xfrm>
            <a:off x="6403975" y="930275"/>
            <a:ext cx="2052638" cy="53308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62912B-6890-4CD9-94F4-7AE250E715A9}"/>
              </a:ext>
            </a:extLst>
          </p:cNvPr>
          <p:cNvSpPr>
            <a:spLocks noGrp="1"/>
          </p:cNvSpPr>
          <p:nvPr>
            <p:ph type="body" orient="vert" idx="1"/>
          </p:nvPr>
        </p:nvSpPr>
        <p:spPr>
          <a:xfrm>
            <a:off x="246063" y="930275"/>
            <a:ext cx="6005512" cy="5330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08662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54D9-189E-4340-8748-2FD6825CA239}"/>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6C523F-B6C9-4A6D-AF9E-BE9636584C6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29166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9342E-76BD-4F4E-B59D-2B89A60250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2B5B10-9087-4FC1-8317-47ADC47E1E1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76641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FBD71-4A1A-46F9-A41B-D85DEA05A0F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D7A709-17A0-4780-BFD4-079DF037959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40141068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3D45E-8525-4AAB-8C69-2B21143144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755BD5-080B-41EC-AEC7-B7614A305C47}"/>
              </a:ext>
            </a:extLst>
          </p:cNvPr>
          <p:cNvSpPr>
            <a:spLocks noGrp="1"/>
          </p:cNvSpPr>
          <p:nvPr>
            <p:ph sz="half" idx="1"/>
          </p:nvPr>
        </p:nvSpPr>
        <p:spPr>
          <a:xfrm>
            <a:off x="685800" y="2147888"/>
            <a:ext cx="3808413"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EF4B26-C508-4BF1-8DDE-065A6B8DFF2B}"/>
              </a:ext>
            </a:extLst>
          </p:cNvPr>
          <p:cNvSpPr>
            <a:spLocks noGrp="1"/>
          </p:cNvSpPr>
          <p:nvPr>
            <p:ph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99588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D4111-D280-477B-B30C-EEA14B76F026}"/>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A9231F3-1799-4598-A2EA-C7A8EFE1A5A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D73907-BC6E-4E9B-ACD2-E81EDE4F5693}"/>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77DAD5-79A8-4F00-823D-A7B6086B86D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1428645-11D2-4822-9257-CEF307E56B61}"/>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81415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22B2B-2F3D-4809-9266-F49B143E495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49797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5304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61A19-A785-481C-A1EF-34F860481A2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8CAA71-AF42-48A2-9B9B-73D8D18555B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BCA845-159A-4FC3-A5C4-C9254A4E137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3769167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3DDAE-DFFB-4DC6-B6D0-B93CCDF11AD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20B14B-E08B-4505-8F3F-7C39C81CC43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09DC94-DB66-447B-A1BD-243CA6F375D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08226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46B8D-79BA-4E26-96A4-60E65BEF12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454306-9CBB-4469-B9C2-5DCA826A0BA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56782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E84A57-DEF7-49BC-A1D8-F61B76D85386}"/>
              </a:ext>
            </a:extLst>
          </p:cNvPr>
          <p:cNvSpPr>
            <a:spLocks noGrp="1"/>
          </p:cNvSpPr>
          <p:nvPr>
            <p:ph type="title" orient="vert"/>
          </p:nvPr>
        </p:nvSpPr>
        <p:spPr>
          <a:xfrm>
            <a:off x="6403975" y="930275"/>
            <a:ext cx="2052638" cy="53308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0B0424-BF5C-4C9A-BA42-899D93CD2A47}"/>
              </a:ext>
            </a:extLst>
          </p:cNvPr>
          <p:cNvSpPr>
            <a:spLocks noGrp="1"/>
          </p:cNvSpPr>
          <p:nvPr>
            <p:ph type="body" orient="vert" idx="1"/>
          </p:nvPr>
        </p:nvSpPr>
        <p:spPr>
          <a:xfrm>
            <a:off x="246063" y="930275"/>
            <a:ext cx="6005512" cy="5330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6706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6.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image" Target="../media/image6.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3.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D4D4D"/>
        </a:solidFill>
        <a:effectLst/>
      </p:bgPr>
    </p:bg>
    <p:spTree>
      <p:nvGrpSpPr>
        <p:cNvPr id="1" name=""/>
        <p:cNvGrpSpPr/>
        <p:nvPr/>
      </p:nvGrpSpPr>
      <p:grpSpPr>
        <a:xfrm>
          <a:off x="0" y="0"/>
          <a:ext cx="0" cy="0"/>
          <a:chOff x="0" y="0"/>
          <a:chExt cx="0" cy="0"/>
        </a:xfrm>
      </p:grpSpPr>
      <p:grpSp>
        <p:nvGrpSpPr>
          <p:cNvPr id="1025" name="Group 1">
            <a:extLst>
              <a:ext uri="{FF2B5EF4-FFF2-40B4-BE49-F238E27FC236}">
                <a16:creationId xmlns:a16="http://schemas.microsoft.com/office/drawing/2014/main" id="{787DDC4C-CC1C-4A29-B8F4-F052E7622489}"/>
              </a:ext>
            </a:extLst>
          </p:cNvPr>
          <p:cNvGrpSpPr>
            <a:grpSpLocks/>
          </p:cNvGrpSpPr>
          <p:nvPr/>
        </p:nvGrpSpPr>
        <p:grpSpPr bwMode="auto">
          <a:xfrm>
            <a:off x="0" y="-19050"/>
            <a:ext cx="9142413" cy="6875463"/>
            <a:chOff x="0" y="-12"/>
            <a:chExt cx="5759" cy="4331"/>
          </a:xfrm>
        </p:grpSpPr>
        <p:sp>
          <p:nvSpPr>
            <p:cNvPr id="1026" name="AutoShape 2">
              <a:extLst>
                <a:ext uri="{FF2B5EF4-FFF2-40B4-BE49-F238E27FC236}">
                  <a16:creationId xmlns:a16="http://schemas.microsoft.com/office/drawing/2014/main" id="{71FCA6E4-9BB8-4D69-B2E7-359221C76A68}"/>
                </a:ext>
              </a:extLst>
            </p:cNvPr>
            <p:cNvSpPr>
              <a:spLocks noChangeArrowheads="1"/>
            </p:cNvSpPr>
            <p:nvPr/>
          </p:nvSpPr>
          <p:spPr bwMode="auto">
            <a:xfrm>
              <a:off x="1104" y="1008"/>
              <a:ext cx="4656" cy="3312"/>
            </a:xfrm>
            <a:prstGeom prst="roundRect">
              <a:avLst>
                <a:gd name="adj" fmla="val 28"/>
              </a:avLst>
            </a:prstGeom>
            <a:gradFill rotWithShape="0">
              <a:gsLst>
                <a:gs pos="0">
                  <a:srgbClr val="000000"/>
                </a:gs>
                <a:gs pos="50000">
                  <a:srgbClr val="4D4D4D"/>
                </a:gs>
                <a:gs pos="100000">
                  <a:srgbClr val="000000"/>
                </a:gs>
              </a:gsLst>
              <a:lin ang="135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1027" name="Group 3">
              <a:extLst>
                <a:ext uri="{FF2B5EF4-FFF2-40B4-BE49-F238E27FC236}">
                  <a16:creationId xmlns:a16="http://schemas.microsoft.com/office/drawing/2014/main" id="{93970716-9370-4A6D-BFC5-31008496F38B}"/>
                </a:ext>
              </a:extLst>
            </p:cNvPr>
            <p:cNvGrpSpPr>
              <a:grpSpLocks/>
            </p:cNvGrpSpPr>
            <p:nvPr/>
          </p:nvGrpSpPr>
          <p:grpSpPr bwMode="auto">
            <a:xfrm>
              <a:off x="0" y="-12"/>
              <a:ext cx="5759" cy="1044"/>
              <a:chOff x="0" y="-12"/>
              <a:chExt cx="5759" cy="1044"/>
            </a:xfrm>
          </p:grpSpPr>
          <p:sp>
            <p:nvSpPr>
              <p:cNvPr id="1028" name="Freeform 4">
                <a:extLst>
                  <a:ext uri="{FF2B5EF4-FFF2-40B4-BE49-F238E27FC236}">
                    <a16:creationId xmlns:a16="http://schemas.microsoft.com/office/drawing/2014/main" id="{D030C400-590B-4684-8ADF-1BA13CAA4B8A}"/>
                  </a:ext>
                </a:extLst>
              </p:cNvPr>
              <p:cNvSpPr>
                <a:spLocks noChangeArrowheads="1"/>
              </p:cNvSpPr>
              <p:nvPr/>
            </p:nvSpPr>
            <p:spPr bwMode="auto">
              <a:xfrm>
                <a:off x="0" y="1"/>
                <a:ext cx="5760" cy="1032"/>
              </a:xfrm>
              <a:custGeom>
                <a:avLst/>
                <a:gdLst>
                  <a:gd name="T0" fmla="*/ 25400 w 25401"/>
                  <a:gd name="T1" fmla="*/ 4550 h 4551"/>
                  <a:gd name="T2" fmla="*/ 0 w 25401"/>
                  <a:gd name="T3" fmla="*/ 4550 h 4551"/>
                  <a:gd name="T4" fmla="*/ 0 w 25401"/>
                  <a:gd name="T5" fmla="*/ 0 h 4551"/>
                  <a:gd name="T6" fmla="*/ 25400 w 25401"/>
                  <a:gd name="T7" fmla="*/ 0 h 4551"/>
                  <a:gd name="T8" fmla="*/ 25400 w 25401"/>
                  <a:gd name="T9" fmla="*/ 4550 h 4551"/>
                </a:gdLst>
                <a:ahLst/>
                <a:cxnLst>
                  <a:cxn ang="0">
                    <a:pos x="T0" y="T1"/>
                  </a:cxn>
                  <a:cxn ang="0">
                    <a:pos x="T2" y="T3"/>
                  </a:cxn>
                  <a:cxn ang="0">
                    <a:pos x="T4" y="T5"/>
                  </a:cxn>
                  <a:cxn ang="0">
                    <a:pos x="T6" y="T7"/>
                  </a:cxn>
                  <a:cxn ang="0">
                    <a:pos x="T8" y="T9"/>
                  </a:cxn>
                </a:cxnLst>
                <a:rect l="0" t="0" r="r" b="b"/>
                <a:pathLst>
                  <a:path w="25401" h="4551">
                    <a:moveTo>
                      <a:pt x="25400" y="4550"/>
                    </a:moveTo>
                    <a:lnTo>
                      <a:pt x="0" y="4550"/>
                    </a:lnTo>
                    <a:lnTo>
                      <a:pt x="0" y="0"/>
                    </a:lnTo>
                    <a:lnTo>
                      <a:pt x="25400" y="0"/>
                    </a:lnTo>
                    <a:lnTo>
                      <a:pt x="25400" y="4550"/>
                    </a:lnTo>
                  </a:path>
                </a:pathLst>
              </a:custGeom>
              <a:solidFill>
                <a:srgbClr val="89874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1029" name="Group 5">
                <a:extLst>
                  <a:ext uri="{FF2B5EF4-FFF2-40B4-BE49-F238E27FC236}">
                    <a16:creationId xmlns:a16="http://schemas.microsoft.com/office/drawing/2014/main" id="{758317D0-D11B-4896-AC15-F74865BCB644}"/>
                  </a:ext>
                </a:extLst>
              </p:cNvPr>
              <p:cNvGrpSpPr>
                <a:grpSpLocks/>
              </p:cNvGrpSpPr>
              <p:nvPr/>
            </p:nvGrpSpPr>
            <p:grpSpPr bwMode="auto">
              <a:xfrm>
                <a:off x="333" y="-12"/>
                <a:ext cx="5175" cy="1043"/>
                <a:chOff x="333" y="-12"/>
                <a:chExt cx="5175" cy="1043"/>
              </a:xfrm>
            </p:grpSpPr>
            <p:sp>
              <p:nvSpPr>
                <p:cNvPr id="1030" name="Freeform 6">
                  <a:extLst>
                    <a:ext uri="{FF2B5EF4-FFF2-40B4-BE49-F238E27FC236}">
                      <a16:creationId xmlns:a16="http://schemas.microsoft.com/office/drawing/2014/main" id="{8D1CC8A2-02AD-4302-9700-8BD6D0DE2255}"/>
                    </a:ext>
                  </a:extLst>
                </p:cNvPr>
                <p:cNvSpPr>
                  <a:spLocks noChangeArrowheads="1"/>
                </p:cNvSpPr>
                <p:nvPr/>
              </p:nvSpPr>
              <p:spPr bwMode="auto">
                <a:xfrm>
                  <a:off x="3221" y="937"/>
                  <a:ext cx="17" cy="20"/>
                </a:xfrm>
                <a:custGeom>
                  <a:avLst/>
                  <a:gdLst>
                    <a:gd name="T0" fmla="*/ 25 w 77"/>
                    <a:gd name="T1" fmla="*/ 42 h 90"/>
                    <a:gd name="T2" fmla="*/ 76 w 77"/>
                    <a:gd name="T3" fmla="*/ 19 h 90"/>
                    <a:gd name="T4" fmla="*/ 65 w 77"/>
                    <a:gd name="T5" fmla="*/ 65 h 90"/>
                    <a:gd name="T6" fmla="*/ 25 w 77"/>
                    <a:gd name="T7" fmla="*/ 42 h 90"/>
                  </a:gdLst>
                  <a:ahLst/>
                  <a:cxnLst>
                    <a:cxn ang="0">
                      <a:pos x="T0" y="T1"/>
                    </a:cxn>
                    <a:cxn ang="0">
                      <a:pos x="T2" y="T3"/>
                    </a:cxn>
                    <a:cxn ang="0">
                      <a:pos x="T4" y="T5"/>
                    </a:cxn>
                    <a:cxn ang="0">
                      <a:pos x="T6" y="T7"/>
                    </a:cxn>
                  </a:cxnLst>
                  <a:rect l="0" t="0" r="r" b="b"/>
                  <a:pathLst>
                    <a:path w="77" h="90">
                      <a:moveTo>
                        <a:pt x="25" y="42"/>
                      </a:moveTo>
                      <a:cubicBezTo>
                        <a:pt x="10" y="3"/>
                        <a:pt x="35" y="0"/>
                        <a:pt x="76" y="19"/>
                      </a:cubicBezTo>
                      <a:cubicBezTo>
                        <a:pt x="70" y="34"/>
                        <a:pt x="76" y="50"/>
                        <a:pt x="65" y="65"/>
                      </a:cubicBezTo>
                      <a:cubicBezTo>
                        <a:pt x="45" y="89"/>
                        <a:pt x="0" y="61"/>
                        <a:pt x="25" y="4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1" name="Freeform 7">
                  <a:extLst>
                    <a:ext uri="{FF2B5EF4-FFF2-40B4-BE49-F238E27FC236}">
                      <a16:creationId xmlns:a16="http://schemas.microsoft.com/office/drawing/2014/main" id="{7613847A-7FED-4A12-8208-85C84A30BEF7}"/>
                    </a:ext>
                  </a:extLst>
                </p:cNvPr>
                <p:cNvSpPr>
                  <a:spLocks noChangeArrowheads="1"/>
                </p:cNvSpPr>
                <p:nvPr/>
              </p:nvSpPr>
              <p:spPr bwMode="auto">
                <a:xfrm>
                  <a:off x="3397" y="1012"/>
                  <a:ext cx="21" cy="20"/>
                </a:xfrm>
                <a:custGeom>
                  <a:avLst/>
                  <a:gdLst>
                    <a:gd name="T0" fmla="*/ 13 w 94"/>
                    <a:gd name="T1" fmla="*/ 50 h 90"/>
                    <a:gd name="T2" fmla="*/ 51 w 94"/>
                    <a:gd name="T3" fmla="*/ 11 h 90"/>
                    <a:gd name="T4" fmla="*/ 32 w 94"/>
                    <a:gd name="T5" fmla="*/ 73 h 90"/>
                    <a:gd name="T6" fmla="*/ 13 w 94"/>
                    <a:gd name="T7" fmla="*/ 50 h 90"/>
                  </a:gdLst>
                  <a:ahLst/>
                  <a:cxnLst>
                    <a:cxn ang="0">
                      <a:pos x="T0" y="T1"/>
                    </a:cxn>
                    <a:cxn ang="0">
                      <a:pos x="T2" y="T3"/>
                    </a:cxn>
                    <a:cxn ang="0">
                      <a:pos x="T4" y="T5"/>
                    </a:cxn>
                    <a:cxn ang="0">
                      <a:pos x="T6" y="T7"/>
                    </a:cxn>
                  </a:cxnLst>
                  <a:rect l="0" t="0" r="r" b="b"/>
                  <a:pathLst>
                    <a:path w="94" h="90">
                      <a:moveTo>
                        <a:pt x="13" y="50"/>
                      </a:moveTo>
                      <a:cubicBezTo>
                        <a:pt x="0" y="19"/>
                        <a:pt x="9" y="0"/>
                        <a:pt x="51" y="11"/>
                      </a:cubicBezTo>
                      <a:cubicBezTo>
                        <a:pt x="74" y="38"/>
                        <a:pt x="93" y="89"/>
                        <a:pt x="32" y="73"/>
                      </a:cubicBezTo>
                      <a:cubicBezTo>
                        <a:pt x="27" y="65"/>
                        <a:pt x="13" y="50"/>
                        <a:pt x="13" y="5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2" name="Freeform 8">
                  <a:extLst>
                    <a:ext uri="{FF2B5EF4-FFF2-40B4-BE49-F238E27FC236}">
                      <a16:creationId xmlns:a16="http://schemas.microsoft.com/office/drawing/2014/main" id="{1A266E59-5198-4C97-B2AF-EDCDDA12E3CE}"/>
                    </a:ext>
                  </a:extLst>
                </p:cNvPr>
                <p:cNvSpPr>
                  <a:spLocks noChangeArrowheads="1"/>
                </p:cNvSpPr>
                <p:nvPr/>
              </p:nvSpPr>
              <p:spPr bwMode="auto">
                <a:xfrm>
                  <a:off x="2909" y="905"/>
                  <a:ext cx="31" cy="34"/>
                </a:xfrm>
                <a:custGeom>
                  <a:avLst/>
                  <a:gdLst>
                    <a:gd name="T0" fmla="*/ 72 w 138"/>
                    <a:gd name="T1" fmla="*/ 118 h 152"/>
                    <a:gd name="T2" fmla="*/ 36 w 138"/>
                    <a:gd name="T3" fmla="*/ 75 h 152"/>
                    <a:gd name="T4" fmla="*/ 0 w 138"/>
                    <a:gd name="T5" fmla="*/ 32 h 152"/>
                    <a:gd name="T6" fmla="*/ 72 w 138"/>
                    <a:gd name="T7" fmla="*/ 10 h 152"/>
                    <a:gd name="T8" fmla="*/ 137 w 138"/>
                    <a:gd name="T9" fmla="*/ 82 h 152"/>
                    <a:gd name="T10" fmla="*/ 127 w 138"/>
                    <a:gd name="T11" fmla="*/ 111 h 152"/>
                    <a:gd name="T12" fmla="*/ 72 w 138"/>
                    <a:gd name="T13" fmla="*/ 118 h 152"/>
                  </a:gdLst>
                  <a:ahLst/>
                  <a:cxnLst>
                    <a:cxn ang="0">
                      <a:pos x="T0" y="T1"/>
                    </a:cxn>
                    <a:cxn ang="0">
                      <a:pos x="T2" y="T3"/>
                    </a:cxn>
                    <a:cxn ang="0">
                      <a:pos x="T4" y="T5"/>
                    </a:cxn>
                    <a:cxn ang="0">
                      <a:pos x="T6" y="T7"/>
                    </a:cxn>
                    <a:cxn ang="0">
                      <a:pos x="T8" y="T9"/>
                    </a:cxn>
                    <a:cxn ang="0">
                      <a:pos x="T10" y="T11"/>
                    </a:cxn>
                    <a:cxn ang="0">
                      <a:pos x="T12" y="T13"/>
                    </a:cxn>
                  </a:cxnLst>
                  <a:rect l="0" t="0" r="r" b="b"/>
                  <a:pathLst>
                    <a:path w="138" h="152">
                      <a:moveTo>
                        <a:pt x="72" y="118"/>
                      </a:moveTo>
                      <a:cubicBezTo>
                        <a:pt x="13" y="71"/>
                        <a:pt x="68" y="122"/>
                        <a:pt x="36" y="75"/>
                      </a:cubicBezTo>
                      <a:cubicBezTo>
                        <a:pt x="27" y="61"/>
                        <a:pt x="0" y="32"/>
                        <a:pt x="0" y="32"/>
                      </a:cubicBezTo>
                      <a:cubicBezTo>
                        <a:pt x="23" y="3"/>
                        <a:pt x="32" y="0"/>
                        <a:pt x="72" y="10"/>
                      </a:cubicBezTo>
                      <a:cubicBezTo>
                        <a:pt x="113" y="57"/>
                        <a:pt x="46" y="57"/>
                        <a:pt x="137" y="82"/>
                      </a:cubicBezTo>
                      <a:cubicBezTo>
                        <a:pt x="132" y="93"/>
                        <a:pt x="137" y="104"/>
                        <a:pt x="127" y="111"/>
                      </a:cubicBezTo>
                      <a:cubicBezTo>
                        <a:pt x="68" y="151"/>
                        <a:pt x="72" y="136"/>
                        <a:pt x="72" y="11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3" name="Freeform 9">
                  <a:extLst>
                    <a:ext uri="{FF2B5EF4-FFF2-40B4-BE49-F238E27FC236}">
                      <a16:creationId xmlns:a16="http://schemas.microsoft.com/office/drawing/2014/main" id="{8538BF0B-9B67-400C-BC7A-2D486C69E7B2}"/>
                    </a:ext>
                  </a:extLst>
                </p:cNvPr>
                <p:cNvSpPr>
                  <a:spLocks noChangeArrowheads="1"/>
                </p:cNvSpPr>
                <p:nvPr/>
              </p:nvSpPr>
              <p:spPr bwMode="auto">
                <a:xfrm>
                  <a:off x="2543" y="937"/>
                  <a:ext cx="25" cy="12"/>
                </a:xfrm>
                <a:custGeom>
                  <a:avLst/>
                  <a:gdLst>
                    <a:gd name="T0" fmla="*/ 66 w 112"/>
                    <a:gd name="T1" fmla="*/ 54 h 55"/>
                    <a:gd name="T2" fmla="*/ 13 w 112"/>
                    <a:gd name="T3" fmla="*/ 27 h 55"/>
                    <a:gd name="T4" fmla="*/ 66 w 112"/>
                    <a:gd name="T5" fmla="*/ 0 h 55"/>
                    <a:gd name="T6" fmla="*/ 66 w 112"/>
                    <a:gd name="T7" fmla="*/ 54 h 55"/>
                  </a:gdLst>
                  <a:ahLst/>
                  <a:cxnLst>
                    <a:cxn ang="0">
                      <a:pos x="T0" y="T1"/>
                    </a:cxn>
                    <a:cxn ang="0">
                      <a:pos x="T2" y="T3"/>
                    </a:cxn>
                    <a:cxn ang="0">
                      <a:pos x="T4" y="T5"/>
                    </a:cxn>
                    <a:cxn ang="0">
                      <a:pos x="T6" y="T7"/>
                    </a:cxn>
                  </a:cxnLst>
                  <a:rect l="0" t="0" r="r" b="b"/>
                  <a:pathLst>
                    <a:path w="112" h="55">
                      <a:moveTo>
                        <a:pt x="66" y="54"/>
                      </a:moveTo>
                      <a:cubicBezTo>
                        <a:pt x="44" y="50"/>
                        <a:pt x="0" y="40"/>
                        <a:pt x="13" y="27"/>
                      </a:cubicBezTo>
                      <a:cubicBezTo>
                        <a:pt x="26" y="14"/>
                        <a:pt x="66" y="0"/>
                        <a:pt x="66" y="0"/>
                      </a:cubicBezTo>
                      <a:cubicBezTo>
                        <a:pt x="75" y="10"/>
                        <a:pt x="111" y="54"/>
                        <a:pt x="66" y="5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4" name="Freeform 10">
                  <a:extLst>
                    <a:ext uri="{FF2B5EF4-FFF2-40B4-BE49-F238E27FC236}">
                      <a16:creationId xmlns:a16="http://schemas.microsoft.com/office/drawing/2014/main" id="{843A8786-1655-4B09-AB7B-6376A7D5278D}"/>
                    </a:ext>
                  </a:extLst>
                </p:cNvPr>
                <p:cNvSpPr>
                  <a:spLocks noChangeArrowheads="1"/>
                </p:cNvSpPr>
                <p:nvPr/>
              </p:nvSpPr>
              <p:spPr bwMode="auto">
                <a:xfrm>
                  <a:off x="2443" y="951"/>
                  <a:ext cx="66" cy="39"/>
                </a:xfrm>
                <a:custGeom>
                  <a:avLst/>
                  <a:gdLst>
                    <a:gd name="T0" fmla="*/ 62 w 289"/>
                    <a:gd name="T1" fmla="*/ 90 h 174"/>
                    <a:gd name="T2" fmla="*/ 132 w 289"/>
                    <a:gd name="T3" fmla="*/ 15 h 174"/>
                    <a:gd name="T4" fmla="*/ 186 w 289"/>
                    <a:gd name="T5" fmla="*/ 0 h 174"/>
                    <a:gd name="T6" fmla="*/ 256 w 289"/>
                    <a:gd name="T7" fmla="*/ 45 h 174"/>
                    <a:gd name="T8" fmla="*/ 141 w 289"/>
                    <a:gd name="T9" fmla="*/ 97 h 174"/>
                    <a:gd name="T10" fmla="*/ 53 w 289"/>
                    <a:gd name="T11" fmla="*/ 173 h 174"/>
                    <a:gd name="T12" fmla="*/ 35 w 289"/>
                    <a:gd name="T13" fmla="*/ 75 h 174"/>
                    <a:gd name="T14" fmla="*/ 53 w 289"/>
                    <a:gd name="T15" fmla="*/ 52 h 174"/>
                    <a:gd name="T16" fmla="*/ 62 w 289"/>
                    <a:gd name="T17" fmla="*/ 9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74">
                      <a:moveTo>
                        <a:pt x="62" y="90"/>
                      </a:moveTo>
                      <a:cubicBezTo>
                        <a:pt x="79" y="48"/>
                        <a:pt x="70" y="33"/>
                        <a:pt x="132" y="15"/>
                      </a:cubicBezTo>
                      <a:cubicBezTo>
                        <a:pt x="150" y="11"/>
                        <a:pt x="186" y="0"/>
                        <a:pt x="186" y="0"/>
                      </a:cubicBezTo>
                      <a:cubicBezTo>
                        <a:pt x="221" y="3"/>
                        <a:pt x="288" y="0"/>
                        <a:pt x="256" y="45"/>
                      </a:cubicBezTo>
                      <a:cubicBezTo>
                        <a:pt x="234" y="78"/>
                        <a:pt x="177" y="78"/>
                        <a:pt x="141" y="97"/>
                      </a:cubicBezTo>
                      <a:cubicBezTo>
                        <a:pt x="115" y="131"/>
                        <a:pt x="101" y="157"/>
                        <a:pt x="53" y="173"/>
                      </a:cubicBezTo>
                      <a:cubicBezTo>
                        <a:pt x="0" y="157"/>
                        <a:pt x="22" y="112"/>
                        <a:pt x="35" y="75"/>
                      </a:cubicBezTo>
                      <a:cubicBezTo>
                        <a:pt x="39" y="67"/>
                        <a:pt x="44" y="48"/>
                        <a:pt x="53" y="52"/>
                      </a:cubicBezTo>
                      <a:cubicBezTo>
                        <a:pt x="66" y="60"/>
                        <a:pt x="57" y="78"/>
                        <a:pt x="62" y="9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5" name="Freeform 11">
                  <a:extLst>
                    <a:ext uri="{FF2B5EF4-FFF2-40B4-BE49-F238E27FC236}">
                      <a16:creationId xmlns:a16="http://schemas.microsoft.com/office/drawing/2014/main" id="{EFE96620-B664-42BB-B30D-2154A61A7A01}"/>
                    </a:ext>
                  </a:extLst>
                </p:cNvPr>
                <p:cNvSpPr>
                  <a:spLocks noChangeArrowheads="1"/>
                </p:cNvSpPr>
                <p:nvPr/>
              </p:nvSpPr>
              <p:spPr bwMode="auto">
                <a:xfrm>
                  <a:off x="2375" y="949"/>
                  <a:ext cx="68" cy="39"/>
                </a:xfrm>
                <a:custGeom>
                  <a:avLst/>
                  <a:gdLst>
                    <a:gd name="T0" fmla="*/ 0 w 302"/>
                    <a:gd name="T1" fmla="*/ 114 h 174"/>
                    <a:gd name="T2" fmla="*/ 78 w 302"/>
                    <a:gd name="T3" fmla="*/ 92 h 174"/>
                    <a:gd name="T4" fmla="*/ 226 w 302"/>
                    <a:gd name="T5" fmla="*/ 3 h 174"/>
                    <a:gd name="T6" fmla="*/ 279 w 302"/>
                    <a:gd name="T7" fmla="*/ 11 h 174"/>
                    <a:gd name="T8" fmla="*/ 218 w 302"/>
                    <a:gd name="T9" fmla="*/ 69 h 174"/>
                    <a:gd name="T10" fmla="*/ 122 w 302"/>
                    <a:gd name="T11" fmla="*/ 121 h 174"/>
                    <a:gd name="T12" fmla="*/ 95 w 302"/>
                    <a:gd name="T13" fmla="*/ 173 h 174"/>
                    <a:gd name="T14" fmla="*/ 69 w 302"/>
                    <a:gd name="T15" fmla="*/ 165 h 174"/>
                    <a:gd name="T16" fmla="*/ 52 w 302"/>
                    <a:gd name="T17" fmla="*/ 143 h 174"/>
                    <a:gd name="T18" fmla="*/ 0 w 302"/>
                    <a:gd name="T19" fmla="*/ 128 h 174"/>
                    <a:gd name="T20" fmla="*/ 0 w 302"/>
                    <a:gd name="T21" fmla="*/ 11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174">
                      <a:moveTo>
                        <a:pt x="0" y="114"/>
                      </a:moveTo>
                      <a:cubicBezTo>
                        <a:pt x="30" y="88"/>
                        <a:pt x="39" y="80"/>
                        <a:pt x="78" y="92"/>
                      </a:cubicBezTo>
                      <a:cubicBezTo>
                        <a:pt x="109" y="14"/>
                        <a:pt x="157" y="44"/>
                        <a:pt x="226" y="3"/>
                      </a:cubicBezTo>
                      <a:cubicBezTo>
                        <a:pt x="244" y="7"/>
                        <a:pt x="266" y="0"/>
                        <a:pt x="279" y="11"/>
                      </a:cubicBezTo>
                      <a:cubicBezTo>
                        <a:pt x="301" y="29"/>
                        <a:pt x="218" y="69"/>
                        <a:pt x="218" y="69"/>
                      </a:cubicBezTo>
                      <a:cubicBezTo>
                        <a:pt x="200" y="114"/>
                        <a:pt x="152" y="80"/>
                        <a:pt x="122" y="121"/>
                      </a:cubicBezTo>
                      <a:cubicBezTo>
                        <a:pt x="135" y="150"/>
                        <a:pt x="135" y="161"/>
                        <a:pt x="95" y="173"/>
                      </a:cubicBezTo>
                      <a:cubicBezTo>
                        <a:pt x="87" y="169"/>
                        <a:pt x="78" y="169"/>
                        <a:pt x="69" y="165"/>
                      </a:cubicBezTo>
                      <a:cubicBezTo>
                        <a:pt x="60" y="161"/>
                        <a:pt x="61" y="147"/>
                        <a:pt x="52" y="143"/>
                      </a:cubicBezTo>
                      <a:cubicBezTo>
                        <a:pt x="34" y="136"/>
                        <a:pt x="0" y="128"/>
                        <a:pt x="0" y="128"/>
                      </a:cubicBezTo>
                      <a:cubicBezTo>
                        <a:pt x="8" y="95"/>
                        <a:pt x="13" y="92"/>
                        <a:pt x="0" y="1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6" name="Freeform 12">
                  <a:extLst>
                    <a:ext uri="{FF2B5EF4-FFF2-40B4-BE49-F238E27FC236}">
                      <a16:creationId xmlns:a16="http://schemas.microsoft.com/office/drawing/2014/main" id="{194AB0EB-391C-4A9C-AF54-86EF3B2863BF}"/>
                    </a:ext>
                  </a:extLst>
                </p:cNvPr>
                <p:cNvSpPr>
                  <a:spLocks noChangeArrowheads="1"/>
                </p:cNvSpPr>
                <p:nvPr/>
              </p:nvSpPr>
              <p:spPr bwMode="auto">
                <a:xfrm>
                  <a:off x="1999" y="736"/>
                  <a:ext cx="354" cy="228"/>
                </a:xfrm>
                <a:custGeom>
                  <a:avLst/>
                  <a:gdLst>
                    <a:gd name="T0" fmla="*/ 44 w 1563"/>
                    <a:gd name="T1" fmla="*/ 14 h 1007"/>
                    <a:gd name="T2" fmla="*/ 158 w 1563"/>
                    <a:gd name="T3" fmla="*/ 65 h 1007"/>
                    <a:gd name="T4" fmla="*/ 202 w 1563"/>
                    <a:gd name="T5" fmla="*/ 108 h 1007"/>
                    <a:gd name="T6" fmla="*/ 334 w 1563"/>
                    <a:gd name="T7" fmla="*/ 188 h 1007"/>
                    <a:gd name="T8" fmla="*/ 404 w 1563"/>
                    <a:gd name="T9" fmla="*/ 239 h 1007"/>
                    <a:gd name="T10" fmla="*/ 536 w 1563"/>
                    <a:gd name="T11" fmla="*/ 355 h 1007"/>
                    <a:gd name="T12" fmla="*/ 598 w 1563"/>
                    <a:gd name="T13" fmla="*/ 464 h 1007"/>
                    <a:gd name="T14" fmla="*/ 651 w 1563"/>
                    <a:gd name="T15" fmla="*/ 479 h 1007"/>
                    <a:gd name="T16" fmla="*/ 677 w 1563"/>
                    <a:gd name="T17" fmla="*/ 544 h 1007"/>
                    <a:gd name="T18" fmla="*/ 774 w 1563"/>
                    <a:gd name="T19" fmla="*/ 552 h 1007"/>
                    <a:gd name="T20" fmla="*/ 748 w 1563"/>
                    <a:gd name="T21" fmla="*/ 711 h 1007"/>
                    <a:gd name="T22" fmla="*/ 792 w 1563"/>
                    <a:gd name="T23" fmla="*/ 813 h 1007"/>
                    <a:gd name="T24" fmla="*/ 871 w 1563"/>
                    <a:gd name="T25" fmla="*/ 842 h 1007"/>
                    <a:gd name="T26" fmla="*/ 950 w 1563"/>
                    <a:gd name="T27" fmla="*/ 849 h 1007"/>
                    <a:gd name="T28" fmla="*/ 1038 w 1563"/>
                    <a:gd name="T29" fmla="*/ 878 h 1007"/>
                    <a:gd name="T30" fmla="*/ 1117 w 1563"/>
                    <a:gd name="T31" fmla="*/ 857 h 1007"/>
                    <a:gd name="T32" fmla="*/ 1196 w 1563"/>
                    <a:gd name="T33" fmla="*/ 900 h 1007"/>
                    <a:gd name="T34" fmla="*/ 1302 w 1563"/>
                    <a:gd name="T35" fmla="*/ 929 h 1007"/>
                    <a:gd name="T36" fmla="*/ 1381 w 1563"/>
                    <a:gd name="T37" fmla="*/ 958 h 1007"/>
                    <a:gd name="T38" fmla="*/ 1548 w 1563"/>
                    <a:gd name="T39" fmla="*/ 966 h 1007"/>
                    <a:gd name="T40" fmla="*/ 1504 w 1563"/>
                    <a:gd name="T41" fmla="*/ 995 h 1007"/>
                    <a:gd name="T42" fmla="*/ 1416 w 1563"/>
                    <a:gd name="T43" fmla="*/ 987 h 1007"/>
                    <a:gd name="T44" fmla="*/ 1320 w 1563"/>
                    <a:gd name="T45" fmla="*/ 980 h 1007"/>
                    <a:gd name="T46" fmla="*/ 1267 w 1563"/>
                    <a:gd name="T47" fmla="*/ 966 h 1007"/>
                    <a:gd name="T48" fmla="*/ 1108 w 1563"/>
                    <a:gd name="T49" fmla="*/ 958 h 1007"/>
                    <a:gd name="T50" fmla="*/ 1029 w 1563"/>
                    <a:gd name="T51" fmla="*/ 944 h 1007"/>
                    <a:gd name="T52" fmla="*/ 756 w 1563"/>
                    <a:gd name="T53" fmla="*/ 878 h 1007"/>
                    <a:gd name="T54" fmla="*/ 704 w 1563"/>
                    <a:gd name="T55" fmla="*/ 784 h 1007"/>
                    <a:gd name="T56" fmla="*/ 554 w 1563"/>
                    <a:gd name="T57" fmla="*/ 726 h 1007"/>
                    <a:gd name="T58" fmla="*/ 475 w 1563"/>
                    <a:gd name="T59" fmla="*/ 675 h 1007"/>
                    <a:gd name="T60" fmla="*/ 413 w 1563"/>
                    <a:gd name="T61" fmla="*/ 573 h 1007"/>
                    <a:gd name="T62" fmla="*/ 299 w 1563"/>
                    <a:gd name="T63" fmla="*/ 392 h 1007"/>
                    <a:gd name="T64" fmla="*/ 281 w 1563"/>
                    <a:gd name="T65" fmla="*/ 370 h 1007"/>
                    <a:gd name="T66" fmla="*/ 255 w 1563"/>
                    <a:gd name="T67" fmla="*/ 363 h 1007"/>
                    <a:gd name="T68" fmla="*/ 237 w 1563"/>
                    <a:gd name="T69" fmla="*/ 319 h 1007"/>
                    <a:gd name="T70" fmla="*/ 167 w 1563"/>
                    <a:gd name="T71" fmla="*/ 210 h 1007"/>
                    <a:gd name="T72" fmla="*/ 88 w 1563"/>
                    <a:gd name="T73" fmla="*/ 145 h 1007"/>
                    <a:gd name="T74" fmla="*/ 17 w 1563"/>
                    <a:gd name="T75" fmla="*/ 79 h 1007"/>
                    <a:gd name="T76" fmla="*/ 44 w 1563"/>
                    <a:gd name="T77" fmla="*/ 7 h 1007"/>
                    <a:gd name="T78" fmla="*/ 44 w 1563"/>
                    <a:gd name="T79" fmla="*/ 14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3" h="1007">
                      <a:moveTo>
                        <a:pt x="44" y="14"/>
                      </a:moveTo>
                      <a:cubicBezTo>
                        <a:pt x="96" y="0"/>
                        <a:pt x="105" y="50"/>
                        <a:pt x="158" y="65"/>
                      </a:cubicBezTo>
                      <a:cubicBezTo>
                        <a:pt x="162" y="69"/>
                        <a:pt x="198" y="105"/>
                        <a:pt x="202" y="108"/>
                      </a:cubicBezTo>
                      <a:cubicBezTo>
                        <a:pt x="246" y="145"/>
                        <a:pt x="294" y="138"/>
                        <a:pt x="334" y="188"/>
                      </a:cubicBezTo>
                      <a:cubicBezTo>
                        <a:pt x="352" y="210"/>
                        <a:pt x="404" y="239"/>
                        <a:pt x="404" y="239"/>
                      </a:cubicBezTo>
                      <a:cubicBezTo>
                        <a:pt x="422" y="286"/>
                        <a:pt x="492" y="319"/>
                        <a:pt x="536" y="355"/>
                      </a:cubicBezTo>
                      <a:cubicBezTo>
                        <a:pt x="545" y="381"/>
                        <a:pt x="572" y="450"/>
                        <a:pt x="598" y="464"/>
                      </a:cubicBezTo>
                      <a:cubicBezTo>
                        <a:pt x="616" y="472"/>
                        <a:pt x="651" y="479"/>
                        <a:pt x="651" y="479"/>
                      </a:cubicBezTo>
                      <a:cubicBezTo>
                        <a:pt x="660" y="501"/>
                        <a:pt x="677" y="544"/>
                        <a:pt x="677" y="544"/>
                      </a:cubicBezTo>
                      <a:cubicBezTo>
                        <a:pt x="708" y="504"/>
                        <a:pt x="739" y="522"/>
                        <a:pt x="774" y="552"/>
                      </a:cubicBezTo>
                      <a:cubicBezTo>
                        <a:pt x="765" y="606"/>
                        <a:pt x="761" y="657"/>
                        <a:pt x="748" y="711"/>
                      </a:cubicBezTo>
                      <a:cubicBezTo>
                        <a:pt x="752" y="733"/>
                        <a:pt x="765" y="798"/>
                        <a:pt x="792" y="813"/>
                      </a:cubicBezTo>
                      <a:cubicBezTo>
                        <a:pt x="819" y="828"/>
                        <a:pt x="849" y="828"/>
                        <a:pt x="871" y="842"/>
                      </a:cubicBezTo>
                      <a:cubicBezTo>
                        <a:pt x="897" y="835"/>
                        <a:pt x="950" y="849"/>
                        <a:pt x="950" y="849"/>
                      </a:cubicBezTo>
                      <a:cubicBezTo>
                        <a:pt x="981" y="875"/>
                        <a:pt x="990" y="889"/>
                        <a:pt x="1038" y="878"/>
                      </a:cubicBezTo>
                      <a:cubicBezTo>
                        <a:pt x="1064" y="871"/>
                        <a:pt x="1117" y="857"/>
                        <a:pt x="1117" y="857"/>
                      </a:cubicBezTo>
                      <a:cubicBezTo>
                        <a:pt x="1144" y="871"/>
                        <a:pt x="1166" y="893"/>
                        <a:pt x="1196" y="900"/>
                      </a:cubicBezTo>
                      <a:cubicBezTo>
                        <a:pt x="1218" y="907"/>
                        <a:pt x="1280" y="915"/>
                        <a:pt x="1302" y="929"/>
                      </a:cubicBezTo>
                      <a:cubicBezTo>
                        <a:pt x="1324" y="943"/>
                        <a:pt x="1381" y="958"/>
                        <a:pt x="1381" y="958"/>
                      </a:cubicBezTo>
                      <a:cubicBezTo>
                        <a:pt x="1452" y="955"/>
                        <a:pt x="1487" y="947"/>
                        <a:pt x="1548" y="966"/>
                      </a:cubicBezTo>
                      <a:cubicBezTo>
                        <a:pt x="1562" y="998"/>
                        <a:pt x="1540" y="1006"/>
                        <a:pt x="1504" y="995"/>
                      </a:cubicBezTo>
                      <a:cubicBezTo>
                        <a:pt x="1478" y="1002"/>
                        <a:pt x="1416" y="987"/>
                        <a:pt x="1416" y="987"/>
                      </a:cubicBezTo>
                      <a:cubicBezTo>
                        <a:pt x="1381" y="998"/>
                        <a:pt x="1355" y="987"/>
                        <a:pt x="1320" y="980"/>
                      </a:cubicBezTo>
                      <a:cubicBezTo>
                        <a:pt x="1302" y="976"/>
                        <a:pt x="1267" y="966"/>
                        <a:pt x="1267" y="966"/>
                      </a:cubicBezTo>
                      <a:cubicBezTo>
                        <a:pt x="1214" y="980"/>
                        <a:pt x="1161" y="966"/>
                        <a:pt x="1108" y="958"/>
                      </a:cubicBezTo>
                      <a:cubicBezTo>
                        <a:pt x="1078" y="940"/>
                        <a:pt x="1064" y="933"/>
                        <a:pt x="1029" y="944"/>
                      </a:cubicBezTo>
                      <a:cubicBezTo>
                        <a:pt x="928" y="915"/>
                        <a:pt x="844" y="929"/>
                        <a:pt x="756" y="878"/>
                      </a:cubicBezTo>
                      <a:cubicBezTo>
                        <a:pt x="726" y="838"/>
                        <a:pt x="774" y="802"/>
                        <a:pt x="704" y="784"/>
                      </a:cubicBezTo>
                      <a:cubicBezTo>
                        <a:pt x="677" y="846"/>
                        <a:pt x="598" y="737"/>
                        <a:pt x="554" y="726"/>
                      </a:cubicBezTo>
                      <a:cubicBezTo>
                        <a:pt x="528" y="711"/>
                        <a:pt x="501" y="690"/>
                        <a:pt x="475" y="675"/>
                      </a:cubicBezTo>
                      <a:cubicBezTo>
                        <a:pt x="457" y="635"/>
                        <a:pt x="457" y="599"/>
                        <a:pt x="413" y="573"/>
                      </a:cubicBezTo>
                      <a:cubicBezTo>
                        <a:pt x="365" y="515"/>
                        <a:pt x="374" y="432"/>
                        <a:pt x="299" y="392"/>
                      </a:cubicBezTo>
                      <a:cubicBezTo>
                        <a:pt x="294" y="384"/>
                        <a:pt x="290" y="377"/>
                        <a:pt x="281" y="370"/>
                      </a:cubicBezTo>
                      <a:cubicBezTo>
                        <a:pt x="272" y="363"/>
                        <a:pt x="259" y="370"/>
                        <a:pt x="255" y="363"/>
                      </a:cubicBezTo>
                      <a:cubicBezTo>
                        <a:pt x="246" y="352"/>
                        <a:pt x="237" y="319"/>
                        <a:pt x="237" y="319"/>
                      </a:cubicBezTo>
                      <a:cubicBezTo>
                        <a:pt x="259" y="265"/>
                        <a:pt x="228" y="221"/>
                        <a:pt x="167" y="210"/>
                      </a:cubicBezTo>
                      <a:cubicBezTo>
                        <a:pt x="140" y="177"/>
                        <a:pt x="136" y="159"/>
                        <a:pt x="88" y="145"/>
                      </a:cubicBezTo>
                      <a:cubicBezTo>
                        <a:pt x="70" y="98"/>
                        <a:pt x="70" y="94"/>
                        <a:pt x="17" y="79"/>
                      </a:cubicBezTo>
                      <a:cubicBezTo>
                        <a:pt x="4" y="47"/>
                        <a:pt x="0" y="18"/>
                        <a:pt x="44" y="7"/>
                      </a:cubicBezTo>
                      <a:cubicBezTo>
                        <a:pt x="79" y="18"/>
                        <a:pt x="79" y="14"/>
                        <a:pt x="44" y="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7" name="Freeform 13">
                  <a:extLst>
                    <a:ext uri="{FF2B5EF4-FFF2-40B4-BE49-F238E27FC236}">
                      <a16:creationId xmlns:a16="http://schemas.microsoft.com/office/drawing/2014/main" id="{ADAB2BCC-55FF-4825-A960-CCF612D4977C}"/>
                    </a:ext>
                  </a:extLst>
                </p:cNvPr>
                <p:cNvSpPr>
                  <a:spLocks noChangeArrowheads="1"/>
                </p:cNvSpPr>
                <p:nvPr/>
              </p:nvSpPr>
              <p:spPr bwMode="auto">
                <a:xfrm>
                  <a:off x="2222" y="721"/>
                  <a:ext cx="158" cy="167"/>
                </a:xfrm>
                <a:custGeom>
                  <a:avLst/>
                  <a:gdLst>
                    <a:gd name="T0" fmla="*/ 240 w 695"/>
                    <a:gd name="T1" fmla="*/ 236 h 738"/>
                    <a:gd name="T2" fmla="*/ 293 w 695"/>
                    <a:gd name="T3" fmla="*/ 207 h 738"/>
                    <a:gd name="T4" fmla="*/ 302 w 695"/>
                    <a:gd name="T5" fmla="*/ 186 h 738"/>
                    <a:gd name="T6" fmla="*/ 355 w 695"/>
                    <a:gd name="T7" fmla="*/ 157 h 738"/>
                    <a:gd name="T8" fmla="*/ 471 w 695"/>
                    <a:gd name="T9" fmla="*/ 78 h 738"/>
                    <a:gd name="T10" fmla="*/ 498 w 695"/>
                    <a:gd name="T11" fmla="*/ 14 h 738"/>
                    <a:gd name="T12" fmla="*/ 551 w 695"/>
                    <a:gd name="T13" fmla="*/ 0 h 738"/>
                    <a:gd name="T14" fmla="*/ 667 w 695"/>
                    <a:gd name="T15" fmla="*/ 100 h 738"/>
                    <a:gd name="T16" fmla="*/ 649 w 695"/>
                    <a:gd name="T17" fmla="*/ 157 h 738"/>
                    <a:gd name="T18" fmla="*/ 560 w 695"/>
                    <a:gd name="T19" fmla="*/ 228 h 738"/>
                    <a:gd name="T20" fmla="*/ 587 w 695"/>
                    <a:gd name="T21" fmla="*/ 336 h 738"/>
                    <a:gd name="T22" fmla="*/ 631 w 695"/>
                    <a:gd name="T23" fmla="*/ 393 h 738"/>
                    <a:gd name="T24" fmla="*/ 649 w 695"/>
                    <a:gd name="T25" fmla="*/ 457 h 738"/>
                    <a:gd name="T26" fmla="*/ 569 w 695"/>
                    <a:gd name="T27" fmla="*/ 457 h 738"/>
                    <a:gd name="T28" fmla="*/ 516 w 695"/>
                    <a:gd name="T29" fmla="*/ 522 h 738"/>
                    <a:gd name="T30" fmla="*/ 462 w 695"/>
                    <a:gd name="T31" fmla="*/ 558 h 738"/>
                    <a:gd name="T32" fmla="*/ 444 w 695"/>
                    <a:gd name="T33" fmla="*/ 708 h 738"/>
                    <a:gd name="T34" fmla="*/ 391 w 695"/>
                    <a:gd name="T35" fmla="*/ 722 h 738"/>
                    <a:gd name="T36" fmla="*/ 364 w 695"/>
                    <a:gd name="T37" fmla="*/ 737 h 738"/>
                    <a:gd name="T38" fmla="*/ 338 w 695"/>
                    <a:gd name="T39" fmla="*/ 722 h 738"/>
                    <a:gd name="T40" fmla="*/ 320 w 695"/>
                    <a:gd name="T41" fmla="*/ 679 h 738"/>
                    <a:gd name="T42" fmla="*/ 266 w 695"/>
                    <a:gd name="T43" fmla="*/ 665 h 738"/>
                    <a:gd name="T44" fmla="*/ 186 w 695"/>
                    <a:gd name="T45" fmla="*/ 694 h 738"/>
                    <a:gd name="T46" fmla="*/ 124 w 695"/>
                    <a:gd name="T47" fmla="*/ 665 h 738"/>
                    <a:gd name="T48" fmla="*/ 44 w 695"/>
                    <a:gd name="T49" fmla="*/ 529 h 738"/>
                    <a:gd name="T50" fmla="*/ 17 w 695"/>
                    <a:gd name="T51" fmla="*/ 465 h 738"/>
                    <a:gd name="T52" fmla="*/ 0 w 695"/>
                    <a:gd name="T53" fmla="*/ 422 h 738"/>
                    <a:gd name="T54" fmla="*/ 88 w 695"/>
                    <a:gd name="T55" fmla="*/ 343 h 738"/>
                    <a:gd name="T56" fmla="*/ 142 w 695"/>
                    <a:gd name="T57" fmla="*/ 372 h 738"/>
                    <a:gd name="T58" fmla="*/ 151 w 695"/>
                    <a:gd name="T59" fmla="*/ 286 h 738"/>
                    <a:gd name="T60" fmla="*/ 231 w 695"/>
                    <a:gd name="T61" fmla="*/ 250 h 738"/>
                    <a:gd name="T62" fmla="*/ 240 w 695"/>
                    <a:gd name="T63" fmla="*/ 236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5" h="738">
                      <a:moveTo>
                        <a:pt x="240" y="236"/>
                      </a:moveTo>
                      <a:cubicBezTo>
                        <a:pt x="258" y="225"/>
                        <a:pt x="284" y="225"/>
                        <a:pt x="293" y="207"/>
                      </a:cubicBezTo>
                      <a:cubicBezTo>
                        <a:pt x="298" y="200"/>
                        <a:pt x="298" y="189"/>
                        <a:pt x="302" y="186"/>
                      </a:cubicBezTo>
                      <a:cubicBezTo>
                        <a:pt x="315" y="175"/>
                        <a:pt x="355" y="157"/>
                        <a:pt x="355" y="157"/>
                      </a:cubicBezTo>
                      <a:cubicBezTo>
                        <a:pt x="502" y="196"/>
                        <a:pt x="378" y="103"/>
                        <a:pt x="471" y="78"/>
                      </a:cubicBezTo>
                      <a:cubicBezTo>
                        <a:pt x="489" y="60"/>
                        <a:pt x="480" y="32"/>
                        <a:pt x="498" y="14"/>
                      </a:cubicBezTo>
                      <a:cubicBezTo>
                        <a:pt x="511" y="3"/>
                        <a:pt x="551" y="0"/>
                        <a:pt x="551" y="0"/>
                      </a:cubicBezTo>
                      <a:cubicBezTo>
                        <a:pt x="613" y="50"/>
                        <a:pt x="560" y="82"/>
                        <a:pt x="667" y="100"/>
                      </a:cubicBezTo>
                      <a:cubicBezTo>
                        <a:pt x="694" y="128"/>
                        <a:pt x="685" y="139"/>
                        <a:pt x="649" y="157"/>
                      </a:cubicBezTo>
                      <a:cubicBezTo>
                        <a:pt x="627" y="186"/>
                        <a:pt x="600" y="218"/>
                        <a:pt x="560" y="228"/>
                      </a:cubicBezTo>
                      <a:cubicBezTo>
                        <a:pt x="524" y="268"/>
                        <a:pt x="569" y="296"/>
                        <a:pt x="587" y="336"/>
                      </a:cubicBezTo>
                      <a:cubicBezTo>
                        <a:pt x="573" y="368"/>
                        <a:pt x="600" y="375"/>
                        <a:pt x="631" y="393"/>
                      </a:cubicBezTo>
                      <a:cubicBezTo>
                        <a:pt x="645" y="425"/>
                        <a:pt x="627" y="429"/>
                        <a:pt x="649" y="457"/>
                      </a:cubicBezTo>
                      <a:cubicBezTo>
                        <a:pt x="631" y="497"/>
                        <a:pt x="600" y="475"/>
                        <a:pt x="569" y="457"/>
                      </a:cubicBezTo>
                      <a:cubicBezTo>
                        <a:pt x="516" y="472"/>
                        <a:pt x="542" y="486"/>
                        <a:pt x="516" y="522"/>
                      </a:cubicBezTo>
                      <a:cubicBezTo>
                        <a:pt x="502" y="540"/>
                        <a:pt x="480" y="543"/>
                        <a:pt x="462" y="558"/>
                      </a:cubicBezTo>
                      <a:cubicBezTo>
                        <a:pt x="476" y="597"/>
                        <a:pt x="498" y="683"/>
                        <a:pt x="444" y="708"/>
                      </a:cubicBezTo>
                      <a:cubicBezTo>
                        <a:pt x="427" y="715"/>
                        <a:pt x="409" y="715"/>
                        <a:pt x="391" y="722"/>
                      </a:cubicBezTo>
                      <a:cubicBezTo>
                        <a:pt x="382" y="726"/>
                        <a:pt x="373" y="733"/>
                        <a:pt x="364" y="737"/>
                      </a:cubicBezTo>
                      <a:cubicBezTo>
                        <a:pt x="355" y="733"/>
                        <a:pt x="342" y="729"/>
                        <a:pt x="338" y="722"/>
                      </a:cubicBezTo>
                      <a:cubicBezTo>
                        <a:pt x="329" y="708"/>
                        <a:pt x="338" y="683"/>
                        <a:pt x="320" y="679"/>
                      </a:cubicBezTo>
                      <a:cubicBezTo>
                        <a:pt x="302" y="675"/>
                        <a:pt x="266" y="665"/>
                        <a:pt x="266" y="665"/>
                      </a:cubicBezTo>
                      <a:cubicBezTo>
                        <a:pt x="235" y="672"/>
                        <a:pt x="217" y="686"/>
                        <a:pt x="186" y="694"/>
                      </a:cubicBezTo>
                      <a:cubicBezTo>
                        <a:pt x="151" y="676"/>
                        <a:pt x="164" y="654"/>
                        <a:pt x="124" y="665"/>
                      </a:cubicBezTo>
                      <a:cubicBezTo>
                        <a:pt x="53" y="647"/>
                        <a:pt x="84" y="576"/>
                        <a:pt x="44" y="529"/>
                      </a:cubicBezTo>
                      <a:cubicBezTo>
                        <a:pt x="22" y="432"/>
                        <a:pt x="48" y="525"/>
                        <a:pt x="17" y="465"/>
                      </a:cubicBezTo>
                      <a:cubicBezTo>
                        <a:pt x="8" y="450"/>
                        <a:pt x="0" y="422"/>
                        <a:pt x="0" y="422"/>
                      </a:cubicBezTo>
                      <a:cubicBezTo>
                        <a:pt x="8" y="339"/>
                        <a:pt x="0" y="296"/>
                        <a:pt x="88" y="343"/>
                      </a:cubicBezTo>
                      <a:cubicBezTo>
                        <a:pt x="102" y="375"/>
                        <a:pt x="102" y="393"/>
                        <a:pt x="142" y="372"/>
                      </a:cubicBezTo>
                      <a:cubicBezTo>
                        <a:pt x="155" y="339"/>
                        <a:pt x="129" y="314"/>
                        <a:pt x="151" y="286"/>
                      </a:cubicBezTo>
                      <a:cubicBezTo>
                        <a:pt x="160" y="271"/>
                        <a:pt x="213" y="261"/>
                        <a:pt x="231" y="250"/>
                      </a:cubicBezTo>
                      <a:cubicBezTo>
                        <a:pt x="253" y="225"/>
                        <a:pt x="258" y="221"/>
                        <a:pt x="240" y="23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8" name="Freeform 14">
                  <a:extLst>
                    <a:ext uri="{FF2B5EF4-FFF2-40B4-BE49-F238E27FC236}">
                      <a16:creationId xmlns:a16="http://schemas.microsoft.com/office/drawing/2014/main" id="{DC69F135-C401-4E0A-9F4E-1D4FB5116E1E}"/>
                    </a:ext>
                  </a:extLst>
                </p:cNvPr>
                <p:cNvSpPr>
                  <a:spLocks noChangeArrowheads="1"/>
                </p:cNvSpPr>
                <p:nvPr/>
              </p:nvSpPr>
              <p:spPr bwMode="auto">
                <a:xfrm>
                  <a:off x="2375" y="797"/>
                  <a:ext cx="110" cy="32"/>
                </a:xfrm>
                <a:custGeom>
                  <a:avLst/>
                  <a:gdLst>
                    <a:gd name="T0" fmla="*/ 17 w 487"/>
                    <a:gd name="T1" fmla="*/ 119 h 143"/>
                    <a:gd name="T2" fmla="*/ 80 w 487"/>
                    <a:gd name="T3" fmla="*/ 37 h 143"/>
                    <a:gd name="T4" fmla="*/ 205 w 487"/>
                    <a:gd name="T5" fmla="*/ 74 h 143"/>
                    <a:gd name="T6" fmla="*/ 321 w 487"/>
                    <a:gd name="T7" fmla="*/ 52 h 143"/>
                    <a:gd name="T8" fmla="*/ 401 w 487"/>
                    <a:gd name="T9" fmla="*/ 0 h 143"/>
                    <a:gd name="T10" fmla="*/ 338 w 487"/>
                    <a:gd name="T11" fmla="*/ 97 h 143"/>
                    <a:gd name="T12" fmla="*/ 267 w 487"/>
                    <a:gd name="T13" fmla="*/ 142 h 143"/>
                    <a:gd name="T14" fmla="*/ 187 w 487"/>
                    <a:gd name="T15" fmla="*/ 119 h 143"/>
                    <a:gd name="T16" fmla="*/ 62 w 487"/>
                    <a:gd name="T17" fmla="*/ 112 h 143"/>
                    <a:gd name="T18" fmla="*/ 17 w 487"/>
                    <a:gd name="T19" fmla="*/ 119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7" h="143">
                      <a:moveTo>
                        <a:pt x="17" y="119"/>
                      </a:moveTo>
                      <a:cubicBezTo>
                        <a:pt x="31" y="82"/>
                        <a:pt x="31" y="52"/>
                        <a:pt x="80" y="37"/>
                      </a:cubicBezTo>
                      <a:cubicBezTo>
                        <a:pt x="124" y="44"/>
                        <a:pt x="164" y="52"/>
                        <a:pt x="205" y="74"/>
                      </a:cubicBezTo>
                      <a:cubicBezTo>
                        <a:pt x="276" y="56"/>
                        <a:pt x="240" y="63"/>
                        <a:pt x="321" y="52"/>
                      </a:cubicBezTo>
                      <a:cubicBezTo>
                        <a:pt x="343" y="33"/>
                        <a:pt x="401" y="0"/>
                        <a:pt x="401" y="0"/>
                      </a:cubicBezTo>
                      <a:cubicBezTo>
                        <a:pt x="486" y="22"/>
                        <a:pt x="378" y="85"/>
                        <a:pt x="338" y="97"/>
                      </a:cubicBezTo>
                      <a:cubicBezTo>
                        <a:pt x="316" y="123"/>
                        <a:pt x="303" y="130"/>
                        <a:pt x="267" y="142"/>
                      </a:cubicBezTo>
                      <a:cubicBezTo>
                        <a:pt x="240" y="134"/>
                        <a:pt x="187" y="119"/>
                        <a:pt x="187" y="119"/>
                      </a:cubicBezTo>
                      <a:cubicBezTo>
                        <a:pt x="147" y="85"/>
                        <a:pt x="115" y="97"/>
                        <a:pt x="62" y="112"/>
                      </a:cubicBezTo>
                      <a:cubicBezTo>
                        <a:pt x="4" y="104"/>
                        <a:pt x="0" y="89"/>
                        <a:pt x="17" y="11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9" name="Freeform 15">
                  <a:extLst>
                    <a:ext uri="{FF2B5EF4-FFF2-40B4-BE49-F238E27FC236}">
                      <a16:creationId xmlns:a16="http://schemas.microsoft.com/office/drawing/2014/main" id="{CF650B2B-0807-4961-8F3B-8E3A7558CC4A}"/>
                    </a:ext>
                  </a:extLst>
                </p:cNvPr>
                <p:cNvSpPr>
                  <a:spLocks noChangeArrowheads="1"/>
                </p:cNvSpPr>
                <p:nvPr/>
              </p:nvSpPr>
              <p:spPr bwMode="auto">
                <a:xfrm>
                  <a:off x="2370" y="836"/>
                  <a:ext cx="76" cy="84"/>
                </a:xfrm>
                <a:custGeom>
                  <a:avLst/>
                  <a:gdLst>
                    <a:gd name="T0" fmla="*/ 34 w 333"/>
                    <a:gd name="T1" fmla="*/ 64 h 372"/>
                    <a:gd name="T2" fmla="*/ 78 w 333"/>
                    <a:gd name="T3" fmla="*/ 0 h 372"/>
                    <a:gd name="T4" fmla="*/ 148 w 333"/>
                    <a:gd name="T5" fmla="*/ 64 h 372"/>
                    <a:gd name="T6" fmla="*/ 270 w 333"/>
                    <a:gd name="T7" fmla="*/ 14 h 372"/>
                    <a:gd name="T8" fmla="*/ 200 w 333"/>
                    <a:gd name="T9" fmla="*/ 121 h 372"/>
                    <a:gd name="T10" fmla="*/ 235 w 333"/>
                    <a:gd name="T11" fmla="*/ 171 h 372"/>
                    <a:gd name="T12" fmla="*/ 253 w 333"/>
                    <a:gd name="T13" fmla="*/ 214 h 372"/>
                    <a:gd name="T14" fmla="*/ 200 w 333"/>
                    <a:gd name="T15" fmla="*/ 263 h 372"/>
                    <a:gd name="T16" fmla="*/ 148 w 333"/>
                    <a:gd name="T17" fmla="*/ 214 h 372"/>
                    <a:gd name="T18" fmla="*/ 96 w 333"/>
                    <a:gd name="T19" fmla="*/ 171 h 372"/>
                    <a:gd name="T20" fmla="*/ 122 w 333"/>
                    <a:gd name="T21" fmla="*/ 242 h 372"/>
                    <a:gd name="T22" fmla="*/ 131 w 333"/>
                    <a:gd name="T23" fmla="*/ 263 h 372"/>
                    <a:gd name="T24" fmla="*/ 87 w 333"/>
                    <a:gd name="T25" fmla="*/ 371 h 372"/>
                    <a:gd name="T26" fmla="*/ 52 w 333"/>
                    <a:gd name="T27" fmla="*/ 363 h 372"/>
                    <a:gd name="T28" fmla="*/ 34 w 333"/>
                    <a:gd name="T29" fmla="*/ 321 h 372"/>
                    <a:gd name="T30" fmla="*/ 0 w 333"/>
                    <a:gd name="T31" fmla="*/ 192 h 372"/>
                    <a:gd name="T32" fmla="*/ 8 w 333"/>
                    <a:gd name="T33" fmla="*/ 107 h 372"/>
                    <a:gd name="T34" fmla="*/ 34 w 333"/>
                    <a:gd name="T35" fmla="*/ 6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3" h="372">
                      <a:moveTo>
                        <a:pt x="34" y="64"/>
                      </a:moveTo>
                      <a:cubicBezTo>
                        <a:pt x="43" y="28"/>
                        <a:pt x="39" y="10"/>
                        <a:pt x="78" y="0"/>
                      </a:cubicBezTo>
                      <a:cubicBezTo>
                        <a:pt x="122" y="10"/>
                        <a:pt x="109" y="42"/>
                        <a:pt x="148" y="64"/>
                      </a:cubicBezTo>
                      <a:cubicBezTo>
                        <a:pt x="200" y="57"/>
                        <a:pt x="222" y="28"/>
                        <a:pt x="270" y="14"/>
                      </a:cubicBezTo>
                      <a:cubicBezTo>
                        <a:pt x="332" y="32"/>
                        <a:pt x="244" y="110"/>
                        <a:pt x="200" y="121"/>
                      </a:cubicBezTo>
                      <a:cubicBezTo>
                        <a:pt x="222" y="199"/>
                        <a:pt x="187" y="103"/>
                        <a:pt x="235" y="171"/>
                      </a:cubicBezTo>
                      <a:cubicBezTo>
                        <a:pt x="244" y="185"/>
                        <a:pt x="253" y="214"/>
                        <a:pt x="253" y="214"/>
                      </a:cubicBezTo>
                      <a:cubicBezTo>
                        <a:pt x="240" y="242"/>
                        <a:pt x="235" y="253"/>
                        <a:pt x="200" y="263"/>
                      </a:cubicBezTo>
                      <a:cubicBezTo>
                        <a:pt x="166" y="253"/>
                        <a:pt x="161" y="242"/>
                        <a:pt x="148" y="214"/>
                      </a:cubicBezTo>
                      <a:cubicBezTo>
                        <a:pt x="144" y="178"/>
                        <a:pt x="139" y="117"/>
                        <a:pt x="96" y="171"/>
                      </a:cubicBezTo>
                      <a:cubicBezTo>
                        <a:pt x="109" y="214"/>
                        <a:pt x="100" y="189"/>
                        <a:pt x="122" y="242"/>
                      </a:cubicBezTo>
                      <a:cubicBezTo>
                        <a:pt x="126" y="249"/>
                        <a:pt x="131" y="263"/>
                        <a:pt x="131" y="263"/>
                      </a:cubicBezTo>
                      <a:cubicBezTo>
                        <a:pt x="104" y="299"/>
                        <a:pt x="96" y="331"/>
                        <a:pt x="87" y="371"/>
                      </a:cubicBezTo>
                      <a:cubicBezTo>
                        <a:pt x="74" y="367"/>
                        <a:pt x="61" y="371"/>
                        <a:pt x="52" y="363"/>
                      </a:cubicBezTo>
                      <a:cubicBezTo>
                        <a:pt x="43" y="355"/>
                        <a:pt x="34" y="321"/>
                        <a:pt x="34" y="321"/>
                      </a:cubicBezTo>
                      <a:cubicBezTo>
                        <a:pt x="56" y="267"/>
                        <a:pt x="61" y="228"/>
                        <a:pt x="0" y="192"/>
                      </a:cubicBezTo>
                      <a:cubicBezTo>
                        <a:pt x="4" y="164"/>
                        <a:pt x="4" y="135"/>
                        <a:pt x="8" y="107"/>
                      </a:cubicBezTo>
                      <a:cubicBezTo>
                        <a:pt x="8" y="96"/>
                        <a:pt x="56" y="7"/>
                        <a:pt x="34" y="6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0" name="Freeform 16">
                  <a:extLst>
                    <a:ext uri="{FF2B5EF4-FFF2-40B4-BE49-F238E27FC236}">
                      <a16:creationId xmlns:a16="http://schemas.microsoft.com/office/drawing/2014/main" id="{BE1D0168-A46A-43E5-B806-D93F47C0EDA7}"/>
                    </a:ext>
                  </a:extLst>
                </p:cNvPr>
                <p:cNvSpPr>
                  <a:spLocks noChangeArrowheads="1"/>
                </p:cNvSpPr>
                <p:nvPr/>
              </p:nvSpPr>
              <p:spPr bwMode="auto">
                <a:xfrm>
                  <a:off x="2497" y="790"/>
                  <a:ext cx="37" cy="49"/>
                </a:xfrm>
                <a:custGeom>
                  <a:avLst/>
                  <a:gdLst>
                    <a:gd name="T0" fmla="*/ 13 w 165"/>
                    <a:gd name="T1" fmla="*/ 99 h 218"/>
                    <a:gd name="T2" fmla="*/ 57 w 165"/>
                    <a:gd name="T3" fmla="*/ 0 h 218"/>
                    <a:gd name="T4" fmla="*/ 66 w 165"/>
                    <a:gd name="T5" fmla="*/ 99 h 218"/>
                    <a:gd name="T6" fmla="*/ 164 w 165"/>
                    <a:gd name="T7" fmla="*/ 135 h 218"/>
                    <a:gd name="T8" fmla="*/ 84 w 165"/>
                    <a:gd name="T9" fmla="*/ 156 h 218"/>
                    <a:gd name="T10" fmla="*/ 22 w 165"/>
                    <a:gd name="T11" fmla="*/ 206 h 218"/>
                    <a:gd name="T12" fmla="*/ 4 w 165"/>
                    <a:gd name="T13" fmla="*/ 120 h 218"/>
                    <a:gd name="T14" fmla="*/ 13 w 165"/>
                    <a:gd name="T15" fmla="*/ 99 h 2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218">
                      <a:moveTo>
                        <a:pt x="13" y="99"/>
                      </a:moveTo>
                      <a:cubicBezTo>
                        <a:pt x="22" y="49"/>
                        <a:pt x="8" y="24"/>
                        <a:pt x="57" y="0"/>
                      </a:cubicBezTo>
                      <a:cubicBezTo>
                        <a:pt x="115" y="32"/>
                        <a:pt x="101" y="60"/>
                        <a:pt x="66" y="99"/>
                      </a:cubicBezTo>
                      <a:cubicBezTo>
                        <a:pt x="110" y="110"/>
                        <a:pt x="146" y="96"/>
                        <a:pt x="164" y="135"/>
                      </a:cubicBezTo>
                      <a:cubicBezTo>
                        <a:pt x="132" y="160"/>
                        <a:pt x="124" y="167"/>
                        <a:pt x="84" y="156"/>
                      </a:cubicBezTo>
                      <a:cubicBezTo>
                        <a:pt x="57" y="192"/>
                        <a:pt x="79" y="217"/>
                        <a:pt x="22" y="206"/>
                      </a:cubicBezTo>
                      <a:cubicBezTo>
                        <a:pt x="0" y="177"/>
                        <a:pt x="13" y="156"/>
                        <a:pt x="4" y="120"/>
                      </a:cubicBezTo>
                      <a:cubicBezTo>
                        <a:pt x="8" y="113"/>
                        <a:pt x="13" y="99"/>
                        <a:pt x="13" y="9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1" name="Freeform 17">
                  <a:extLst>
                    <a:ext uri="{FF2B5EF4-FFF2-40B4-BE49-F238E27FC236}">
                      <a16:creationId xmlns:a16="http://schemas.microsoft.com/office/drawing/2014/main" id="{1E0A6D6F-CAB0-4508-94CF-9AE134788094}"/>
                    </a:ext>
                  </a:extLst>
                </p:cNvPr>
                <p:cNvSpPr>
                  <a:spLocks noChangeArrowheads="1"/>
                </p:cNvSpPr>
                <p:nvPr/>
              </p:nvSpPr>
              <p:spPr bwMode="auto">
                <a:xfrm>
                  <a:off x="2506" y="866"/>
                  <a:ext cx="47" cy="24"/>
                </a:xfrm>
                <a:custGeom>
                  <a:avLst/>
                  <a:gdLst>
                    <a:gd name="T0" fmla="*/ 29 w 209"/>
                    <a:gd name="T1" fmla="*/ 0 h 108"/>
                    <a:gd name="T2" fmla="*/ 123 w 209"/>
                    <a:gd name="T3" fmla="*/ 0 h 108"/>
                    <a:gd name="T4" fmla="*/ 208 w 209"/>
                    <a:gd name="T5" fmla="*/ 59 h 108"/>
                    <a:gd name="T6" fmla="*/ 148 w 209"/>
                    <a:gd name="T7" fmla="*/ 51 h 108"/>
                    <a:gd name="T8" fmla="*/ 12 w 209"/>
                    <a:gd name="T9" fmla="*/ 59 h 108"/>
                    <a:gd name="T10" fmla="*/ 29 w 209"/>
                    <a:gd name="T11" fmla="*/ 0 h 108"/>
                  </a:gdLst>
                  <a:ahLst/>
                  <a:cxnLst>
                    <a:cxn ang="0">
                      <a:pos x="T0" y="T1"/>
                    </a:cxn>
                    <a:cxn ang="0">
                      <a:pos x="T2" y="T3"/>
                    </a:cxn>
                    <a:cxn ang="0">
                      <a:pos x="T4" y="T5"/>
                    </a:cxn>
                    <a:cxn ang="0">
                      <a:pos x="T6" y="T7"/>
                    </a:cxn>
                    <a:cxn ang="0">
                      <a:pos x="T8" y="T9"/>
                    </a:cxn>
                    <a:cxn ang="0">
                      <a:pos x="T10" y="T11"/>
                    </a:cxn>
                  </a:cxnLst>
                  <a:rect l="0" t="0" r="r" b="b"/>
                  <a:pathLst>
                    <a:path w="209" h="108">
                      <a:moveTo>
                        <a:pt x="29" y="0"/>
                      </a:moveTo>
                      <a:cubicBezTo>
                        <a:pt x="63" y="22"/>
                        <a:pt x="80" y="7"/>
                        <a:pt x="123" y="0"/>
                      </a:cubicBezTo>
                      <a:cubicBezTo>
                        <a:pt x="191" y="18"/>
                        <a:pt x="169" y="11"/>
                        <a:pt x="208" y="59"/>
                      </a:cubicBezTo>
                      <a:cubicBezTo>
                        <a:pt x="195" y="107"/>
                        <a:pt x="178" y="77"/>
                        <a:pt x="148" y="51"/>
                      </a:cubicBezTo>
                      <a:cubicBezTo>
                        <a:pt x="110" y="55"/>
                        <a:pt x="50" y="70"/>
                        <a:pt x="12" y="59"/>
                      </a:cubicBezTo>
                      <a:cubicBezTo>
                        <a:pt x="0" y="22"/>
                        <a:pt x="29" y="36"/>
                        <a:pt x="29" y="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2" name="Freeform 18">
                  <a:extLst>
                    <a:ext uri="{FF2B5EF4-FFF2-40B4-BE49-F238E27FC236}">
                      <a16:creationId xmlns:a16="http://schemas.microsoft.com/office/drawing/2014/main" id="{3FA30A77-8A84-406A-8D73-7AEBEF2A12D8}"/>
                    </a:ext>
                  </a:extLst>
                </p:cNvPr>
                <p:cNvSpPr>
                  <a:spLocks noChangeArrowheads="1"/>
                </p:cNvSpPr>
                <p:nvPr/>
              </p:nvSpPr>
              <p:spPr bwMode="auto">
                <a:xfrm>
                  <a:off x="2555" y="829"/>
                  <a:ext cx="61" cy="42"/>
                </a:xfrm>
                <a:custGeom>
                  <a:avLst/>
                  <a:gdLst>
                    <a:gd name="T0" fmla="*/ 92 w 271"/>
                    <a:gd name="T1" fmla="*/ 147 h 187"/>
                    <a:gd name="T2" fmla="*/ 66 w 271"/>
                    <a:gd name="T3" fmla="*/ 100 h 187"/>
                    <a:gd name="T4" fmla="*/ 13 w 271"/>
                    <a:gd name="T5" fmla="*/ 85 h 187"/>
                    <a:gd name="T6" fmla="*/ 57 w 271"/>
                    <a:gd name="T7" fmla="*/ 31 h 187"/>
                    <a:gd name="T8" fmla="*/ 110 w 271"/>
                    <a:gd name="T9" fmla="*/ 0 h 187"/>
                    <a:gd name="T10" fmla="*/ 216 w 271"/>
                    <a:gd name="T11" fmla="*/ 38 h 187"/>
                    <a:gd name="T12" fmla="*/ 234 w 271"/>
                    <a:gd name="T13" fmla="*/ 77 h 187"/>
                    <a:gd name="T14" fmla="*/ 270 w 271"/>
                    <a:gd name="T15" fmla="*/ 124 h 187"/>
                    <a:gd name="T16" fmla="*/ 181 w 271"/>
                    <a:gd name="T17" fmla="*/ 147 h 187"/>
                    <a:gd name="T18" fmla="*/ 101 w 271"/>
                    <a:gd name="T19" fmla="*/ 170 h 187"/>
                    <a:gd name="T20" fmla="*/ 92 w 271"/>
                    <a:gd name="T21" fmla="*/ 14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1" h="187">
                      <a:moveTo>
                        <a:pt x="92" y="147"/>
                      </a:moveTo>
                      <a:cubicBezTo>
                        <a:pt x="84" y="131"/>
                        <a:pt x="84" y="112"/>
                        <a:pt x="66" y="100"/>
                      </a:cubicBezTo>
                      <a:cubicBezTo>
                        <a:pt x="53" y="93"/>
                        <a:pt x="13" y="85"/>
                        <a:pt x="13" y="85"/>
                      </a:cubicBezTo>
                      <a:cubicBezTo>
                        <a:pt x="0" y="46"/>
                        <a:pt x="22" y="46"/>
                        <a:pt x="57" y="31"/>
                      </a:cubicBezTo>
                      <a:cubicBezTo>
                        <a:pt x="75" y="23"/>
                        <a:pt x="110" y="0"/>
                        <a:pt x="110" y="0"/>
                      </a:cubicBezTo>
                      <a:cubicBezTo>
                        <a:pt x="163" y="7"/>
                        <a:pt x="181" y="7"/>
                        <a:pt x="216" y="38"/>
                      </a:cubicBezTo>
                      <a:cubicBezTo>
                        <a:pt x="199" y="81"/>
                        <a:pt x="203" y="46"/>
                        <a:pt x="234" y="77"/>
                      </a:cubicBezTo>
                      <a:cubicBezTo>
                        <a:pt x="247" y="93"/>
                        <a:pt x="270" y="124"/>
                        <a:pt x="270" y="124"/>
                      </a:cubicBezTo>
                      <a:cubicBezTo>
                        <a:pt x="247" y="182"/>
                        <a:pt x="234" y="162"/>
                        <a:pt x="181" y="147"/>
                      </a:cubicBezTo>
                      <a:cubicBezTo>
                        <a:pt x="119" y="182"/>
                        <a:pt x="150" y="186"/>
                        <a:pt x="101" y="170"/>
                      </a:cubicBezTo>
                      <a:cubicBezTo>
                        <a:pt x="97" y="162"/>
                        <a:pt x="92" y="147"/>
                        <a:pt x="92" y="14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3" name="Freeform 19">
                  <a:extLst>
                    <a:ext uri="{FF2B5EF4-FFF2-40B4-BE49-F238E27FC236}">
                      <a16:creationId xmlns:a16="http://schemas.microsoft.com/office/drawing/2014/main" id="{64C666D5-78CC-4CCC-8F3A-B3DC7BB97845}"/>
                    </a:ext>
                  </a:extLst>
                </p:cNvPr>
                <p:cNvSpPr>
                  <a:spLocks noChangeArrowheads="1"/>
                </p:cNvSpPr>
                <p:nvPr/>
              </p:nvSpPr>
              <p:spPr bwMode="auto">
                <a:xfrm>
                  <a:off x="2572" y="849"/>
                  <a:ext cx="286" cy="149"/>
                </a:xfrm>
                <a:custGeom>
                  <a:avLst/>
                  <a:gdLst>
                    <a:gd name="T0" fmla="*/ 202 w 1263"/>
                    <a:gd name="T1" fmla="*/ 101 h 659"/>
                    <a:gd name="T2" fmla="*/ 158 w 1263"/>
                    <a:gd name="T3" fmla="*/ 50 h 659"/>
                    <a:gd name="T4" fmla="*/ 114 w 1263"/>
                    <a:gd name="T5" fmla="*/ 108 h 659"/>
                    <a:gd name="T6" fmla="*/ 0 w 1263"/>
                    <a:gd name="T7" fmla="*/ 86 h 659"/>
                    <a:gd name="T8" fmla="*/ 44 w 1263"/>
                    <a:gd name="T9" fmla="*/ 151 h 659"/>
                    <a:gd name="T10" fmla="*/ 70 w 1263"/>
                    <a:gd name="T11" fmla="*/ 224 h 659"/>
                    <a:gd name="T12" fmla="*/ 105 w 1263"/>
                    <a:gd name="T13" fmla="*/ 173 h 659"/>
                    <a:gd name="T14" fmla="*/ 132 w 1263"/>
                    <a:gd name="T15" fmla="*/ 159 h 659"/>
                    <a:gd name="T16" fmla="*/ 211 w 1263"/>
                    <a:gd name="T17" fmla="*/ 202 h 659"/>
                    <a:gd name="T18" fmla="*/ 308 w 1263"/>
                    <a:gd name="T19" fmla="*/ 224 h 659"/>
                    <a:gd name="T20" fmla="*/ 388 w 1263"/>
                    <a:gd name="T21" fmla="*/ 260 h 659"/>
                    <a:gd name="T22" fmla="*/ 467 w 1263"/>
                    <a:gd name="T23" fmla="*/ 368 h 659"/>
                    <a:gd name="T24" fmla="*/ 458 w 1263"/>
                    <a:gd name="T25" fmla="*/ 441 h 659"/>
                    <a:gd name="T26" fmla="*/ 432 w 1263"/>
                    <a:gd name="T27" fmla="*/ 484 h 659"/>
                    <a:gd name="T28" fmla="*/ 538 w 1263"/>
                    <a:gd name="T29" fmla="*/ 462 h 659"/>
                    <a:gd name="T30" fmla="*/ 617 w 1263"/>
                    <a:gd name="T31" fmla="*/ 506 h 659"/>
                    <a:gd name="T32" fmla="*/ 741 w 1263"/>
                    <a:gd name="T33" fmla="*/ 535 h 659"/>
                    <a:gd name="T34" fmla="*/ 767 w 1263"/>
                    <a:gd name="T35" fmla="*/ 527 h 659"/>
                    <a:gd name="T36" fmla="*/ 741 w 1263"/>
                    <a:gd name="T37" fmla="*/ 484 h 659"/>
                    <a:gd name="T38" fmla="*/ 785 w 1263"/>
                    <a:gd name="T39" fmla="*/ 491 h 659"/>
                    <a:gd name="T40" fmla="*/ 820 w 1263"/>
                    <a:gd name="T41" fmla="*/ 426 h 659"/>
                    <a:gd name="T42" fmla="*/ 891 w 1263"/>
                    <a:gd name="T43" fmla="*/ 441 h 659"/>
                    <a:gd name="T44" fmla="*/ 944 w 1263"/>
                    <a:gd name="T45" fmla="*/ 470 h 659"/>
                    <a:gd name="T46" fmla="*/ 1076 w 1263"/>
                    <a:gd name="T47" fmla="*/ 607 h 659"/>
                    <a:gd name="T48" fmla="*/ 1156 w 1263"/>
                    <a:gd name="T49" fmla="*/ 643 h 659"/>
                    <a:gd name="T50" fmla="*/ 1253 w 1263"/>
                    <a:gd name="T51" fmla="*/ 614 h 659"/>
                    <a:gd name="T52" fmla="*/ 1182 w 1263"/>
                    <a:gd name="T53" fmla="*/ 578 h 659"/>
                    <a:gd name="T54" fmla="*/ 1129 w 1263"/>
                    <a:gd name="T55" fmla="*/ 498 h 659"/>
                    <a:gd name="T56" fmla="*/ 1103 w 1263"/>
                    <a:gd name="T57" fmla="*/ 477 h 659"/>
                    <a:gd name="T58" fmla="*/ 1094 w 1263"/>
                    <a:gd name="T59" fmla="*/ 441 h 659"/>
                    <a:gd name="T60" fmla="*/ 1041 w 1263"/>
                    <a:gd name="T61" fmla="*/ 419 h 659"/>
                    <a:gd name="T62" fmla="*/ 1059 w 1263"/>
                    <a:gd name="T63" fmla="*/ 347 h 659"/>
                    <a:gd name="T64" fmla="*/ 970 w 1263"/>
                    <a:gd name="T65" fmla="*/ 310 h 659"/>
                    <a:gd name="T66" fmla="*/ 926 w 1263"/>
                    <a:gd name="T67" fmla="*/ 253 h 659"/>
                    <a:gd name="T68" fmla="*/ 838 w 1263"/>
                    <a:gd name="T69" fmla="*/ 195 h 659"/>
                    <a:gd name="T70" fmla="*/ 741 w 1263"/>
                    <a:gd name="T71" fmla="*/ 137 h 659"/>
                    <a:gd name="T72" fmla="*/ 688 w 1263"/>
                    <a:gd name="T73" fmla="*/ 122 h 659"/>
                    <a:gd name="T74" fmla="*/ 529 w 1263"/>
                    <a:gd name="T75" fmla="*/ 57 h 659"/>
                    <a:gd name="T76" fmla="*/ 450 w 1263"/>
                    <a:gd name="T77" fmla="*/ 14 h 659"/>
                    <a:gd name="T78" fmla="*/ 423 w 1263"/>
                    <a:gd name="T79" fmla="*/ 0 h 659"/>
                    <a:gd name="T80" fmla="*/ 308 w 1263"/>
                    <a:gd name="T81" fmla="*/ 36 h 659"/>
                    <a:gd name="T82" fmla="*/ 247 w 1263"/>
                    <a:gd name="T83" fmla="*/ 115 h 659"/>
                    <a:gd name="T84" fmla="*/ 202 w 1263"/>
                    <a:gd name="T85" fmla="*/ 10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63" h="659">
                      <a:moveTo>
                        <a:pt x="202" y="101"/>
                      </a:moveTo>
                      <a:cubicBezTo>
                        <a:pt x="180" y="50"/>
                        <a:pt x="202" y="61"/>
                        <a:pt x="158" y="50"/>
                      </a:cubicBezTo>
                      <a:cubicBezTo>
                        <a:pt x="136" y="61"/>
                        <a:pt x="114" y="108"/>
                        <a:pt x="114" y="108"/>
                      </a:cubicBezTo>
                      <a:cubicBezTo>
                        <a:pt x="52" y="90"/>
                        <a:pt x="83" y="75"/>
                        <a:pt x="0" y="86"/>
                      </a:cubicBezTo>
                      <a:cubicBezTo>
                        <a:pt x="8" y="119"/>
                        <a:pt x="8" y="133"/>
                        <a:pt x="44" y="151"/>
                      </a:cubicBezTo>
                      <a:cubicBezTo>
                        <a:pt x="52" y="177"/>
                        <a:pt x="61" y="198"/>
                        <a:pt x="70" y="224"/>
                      </a:cubicBezTo>
                      <a:cubicBezTo>
                        <a:pt x="105" y="213"/>
                        <a:pt x="119" y="206"/>
                        <a:pt x="105" y="173"/>
                      </a:cubicBezTo>
                      <a:cubicBezTo>
                        <a:pt x="114" y="169"/>
                        <a:pt x="123" y="155"/>
                        <a:pt x="132" y="159"/>
                      </a:cubicBezTo>
                      <a:cubicBezTo>
                        <a:pt x="211" y="173"/>
                        <a:pt x="158" y="188"/>
                        <a:pt x="211" y="202"/>
                      </a:cubicBezTo>
                      <a:cubicBezTo>
                        <a:pt x="326" y="235"/>
                        <a:pt x="207" y="202"/>
                        <a:pt x="308" y="224"/>
                      </a:cubicBezTo>
                      <a:cubicBezTo>
                        <a:pt x="339" y="231"/>
                        <a:pt x="388" y="260"/>
                        <a:pt x="388" y="260"/>
                      </a:cubicBezTo>
                      <a:cubicBezTo>
                        <a:pt x="423" y="303"/>
                        <a:pt x="450" y="314"/>
                        <a:pt x="467" y="368"/>
                      </a:cubicBezTo>
                      <a:cubicBezTo>
                        <a:pt x="463" y="394"/>
                        <a:pt x="467" y="415"/>
                        <a:pt x="458" y="441"/>
                      </a:cubicBezTo>
                      <a:cubicBezTo>
                        <a:pt x="454" y="455"/>
                        <a:pt x="414" y="477"/>
                        <a:pt x="432" y="484"/>
                      </a:cubicBezTo>
                      <a:cubicBezTo>
                        <a:pt x="467" y="495"/>
                        <a:pt x="538" y="462"/>
                        <a:pt x="538" y="462"/>
                      </a:cubicBezTo>
                      <a:cubicBezTo>
                        <a:pt x="573" y="473"/>
                        <a:pt x="586" y="488"/>
                        <a:pt x="617" y="506"/>
                      </a:cubicBezTo>
                      <a:cubicBezTo>
                        <a:pt x="648" y="524"/>
                        <a:pt x="701" y="524"/>
                        <a:pt x="741" y="535"/>
                      </a:cubicBezTo>
                      <a:cubicBezTo>
                        <a:pt x="750" y="531"/>
                        <a:pt x="763" y="535"/>
                        <a:pt x="767" y="527"/>
                      </a:cubicBezTo>
                      <a:cubicBezTo>
                        <a:pt x="776" y="513"/>
                        <a:pt x="723" y="491"/>
                        <a:pt x="741" y="484"/>
                      </a:cubicBezTo>
                      <a:cubicBezTo>
                        <a:pt x="759" y="477"/>
                        <a:pt x="772" y="488"/>
                        <a:pt x="785" y="491"/>
                      </a:cubicBezTo>
                      <a:cubicBezTo>
                        <a:pt x="803" y="473"/>
                        <a:pt x="820" y="426"/>
                        <a:pt x="820" y="426"/>
                      </a:cubicBezTo>
                      <a:cubicBezTo>
                        <a:pt x="833" y="430"/>
                        <a:pt x="878" y="433"/>
                        <a:pt x="891" y="441"/>
                      </a:cubicBezTo>
                      <a:cubicBezTo>
                        <a:pt x="904" y="449"/>
                        <a:pt x="944" y="470"/>
                        <a:pt x="944" y="470"/>
                      </a:cubicBezTo>
                      <a:cubicBezTo>
                        <a:pt x="988" y="524"/>
                        <a:pt x="1006" y="571"/>
                        <a:pt x="1076" y="607"/>
                      </a:cubicBezTo>
                      <a:cubicBezTo>
                        <a:pt x="1103" y="621"/>
                        <a:pt x="1156" y="643"/>
                        <a:pt x="1156" y="643"/>
                      </a:cubicBezTo>
                      <a:cubicBezTo>
                        <a:pt x="1169" y="643"/>
                        <a:pt x="1262" y="658"/>
                        <a:pt x="1253" y="614"/>
                      </a:cubicBezTo>
                      <a:cubicBezTo>
                        <a:pt x="1248" y="592"/>
                        <a:pt x="1182" y="578"/>
                        <a:pt x="1182" y="578"/>
                      </a:cubicBezTo>
                      <a:cubicBezTo>
                        <a:pt x="1151" y="542"/>
                        <a:pt x="1191" y="517"/>
                        <a:pt x="1129" y="498"/>
                      </a:cubicBezTo>
                      <a:cubicBezTo>
                        <a:pt x="1120" y="491"/>
                        <a:pt x="1107" y="488"/>
                        <a:pt x="1103" y="477"/>
                      </a:cubicBezTo>
                      <a:cubicBezTo>
                        <a:pt x="1099" y="466"/>
                        <a:pt x="1103" y="451"/>
                        <a:pt x="1094" y="441"/>
                      </a:cubicBezTo>
                      <a:cubicBezTo>
                        <a:pt x="1085" y="431"/>
                        <a:pt x="1059" y="426"/>
                        <a:pt x="1041" y="419"/>
                      </a:cubicBezTo>
                      <a:cubicBezTo>
                        <a:pt x="1014" y="386"/>
                        <a:pt x="1001" y="361"/>
                        <a:pt x="1059" y="347"/>
                      </a:cubicBezTo>
                      <a:cubicBezTo>
                        <a:pt x="1041" y="300"/>
                        <a:pt x="1041" y="303"/>
                        <a:pt x="970" y="310"/>
                      </a:cubicBezTo>
                      <a:cubicBezTo>
                        <a:pt x="922" y="296"/>
                        <a:pt x="917" y="296"/>
                        <a:pt x="926" y="253"/>
                      </a:cubicBezTo>
                      <a:cubicBezTo>
                        <a:pt x="913" y="216"/>
                        <a:pt x="878" y="206"/>
                        <a:pt x="838" y="195"/>
                      </a:cubicBezTo>
                      <a:cubicBezTo>
                        <a:pt x="798" y="162"/>
                        <a:pt x="798" y="151"/>
                        <a:pt x="741" y="137"/>
                      </a:cubicBezTo>
                      <a:cubicBezTo>
                        <a:pt x="723" y="133"/>
                        <a:pt x="688" y="122"/>
                        <a:pt x="688" y="122"/>
                      </a:cubicBezTo>
                      <a:cubicBezTo>
                        <a:pt x="644" y="86"/>
                        <a:pt x="591" y="75"/>
                        <a:pt x="529" y="57"/>
                      </a:cubicBezTo>
                      <a:cubicBezTo>
                        <a:pt x="498" y="50"/>
                        <a:pt x="476" y="28"/>
                        <a:pt x="450" y="14"/>
                      </a:cubicBezTo>
                      <a:cubicBezTo>
                        <a:pt x="441" y="10"/>
                        <a:pt x="423" y="0"/>
                        <a:pt x="423" y="0"/>
                      </a:cubicBezTo>
                      <a:cubicBezTo>
                        <a:pt x="366" y="7"/>
                        <a:pt x="348" y="3"/>
                        <a:pt x="308" y="36"/>
                      </a:cubicBezTo>
                      <a:cubicBezTo>
                        <a:pt x="295" y="68"/>
                        <a:pt x="277" y="97"/>
                        <a:pt x="247" y="115"/>
                      </a:cubicBezTo>
                      <a:cubicBezTo>
                        <a:pt x="216" y="108"/>
                        <a:pt x="229" y="112"/>
                        <a:pt x="202" y="101"/>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4" name="Freeform 20">
                  <a:extLst>
                    <a:ext uri="{FF2B5EF4-FFF2-40B4-BE49-F238E27FC236}">
                      <a16:creationId xmlns:a16="http://schemas.microsoft.com/office/drawing/2014/main" id="{0D14816D-9FB4-4FAC-BC81-EBA091D1A680}"/>
                    </a:ext>
                  </a:extLst>
                </p:cNvPr>
                <p:cNvSpPr>
                  <a:spLocks noChangeArrowheads="1"/>
                </p:cNvSpPr>
                <p:nvPr/>
              </p:nvSpPr>
              <p:spPr bwMode="auto">
                <a:xfrm>
                  <a:off x="2820" y="863"/>
                  <a:ext cx="78" cy="64"/>
                </a:xfrm>
                <a:custGeom>
                  <a:avLst/>
                  <a:gdLst>
                    <a:gd name="T0" fmla="*/ 4 w 345"/>
                    <a:gd name="T1" fmla="*/ 210 h 284"/>
                    <a:gd name="T2" fmla="*/ 119 w 345"/>
                    <a:gd name="T3" fmla="*/ 217 h 284"/>
                    <a:gd name="T4" fmla="*/ 199 w 345"/>
                    <a:gd name="T5" fmla="*/ 174 h 284"/>
                    <a:gd name="T6" fmla="*/ 252 w 345"/>
                    <a:gd name="T7" fmla="*/ 108 h 284"/>
                    <a:gd name="T8" fmla="*/ 190 w 345"/>
                    <a:gd name="T9" fmla="*/ 50 h 284"/>
                    <a:gd name="T10" fmla="*/ 190 w 345"/>
                    <a:gd name="T11" fmla="*/ 14 h 284"/>
                    <a:gd name="T12" fmla="*/ 313 w 345"/>
                    <a:gd name="T13" fmla="*/ 94 h 284"/>
                    <a:gd name="T14" fmla="*/ 295 w 345"/>
                    <a:gd name="T15" fmla="*/ 195 h 284"/>
                    <a:gd name="T16" fmla="*/ 145 w 345"/>
                    <a:gd name="T17" fmla="*/ 283 h 284"/>
                    <a:gd name="T18" fmla="*/ 39 w 345"/>
                    <a:gd name="T19" fmla="*/ 239 h 284"/>
                    <a:gd name="T20" fmla="*/ 13 w 345"/>
                    <a:gd name="T21" fmla="*/ 224 h 284"/>
                    <a:gd name="T22" fmla="*/ 4 w 345"/>
                    <a:gd name="T23" fmla="*/ 21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5" h="284">
                      <a:moveTo>
                        <a:pt x="4" y="210"/>
                      </a:moveTo>
                      <a:cubicBezTo>
                        <a:pt x="26" y="159"/>
                        <a:pt x="79" y="206"/>
                        <a:pt x="119" y="217"/>
                      </a:cubicBezTo>
                      <a:cubicBezTo>
                        <a:pt x="154" y="206"/>
                        <a:pt x="168" y="188"/>
                        <a:pt x="199" y="174"/>
                      </a:cubicBezTo>
                      <a:cubicBezTo>
                        <a:pt x="212" y="145"/>
                        <a:pt x="225" y="130"/>
                        <a:pt x="252" y="108"/>
                      </a:cubicBezTo>
                      <a:cubicBezTo>
                        <a:pt x="243" y="83"/>
                        <a:pt x="190" y="50"/>
                        <a:pt x="190" y="50"/>
                      </a:cubicBezTo>
                      <a:cubicBezTo>
                        <a:pt x="145" y="0"/>
                        <a:pt x="132" y="3"/>
                        <a:pt x="190" y="14"/>
                      </a:cubicBezTo>
                      <a:cubicBezTo>
                        <a:pt x="238" y="39"/>
                        <a:pt x="256" y="79"/>
                        <a:pt x="313" y="94"/>
                      </a:cubicBezTo>
                      <a:cubicBezTo>
                        <a:pt x="344" y="134"/>
                        <a:pt x="344" y="166"/>
                        <a:pt x="295" y="195"/>
                      </a:cubicBezTo>
                      <a:cubicBezTo>
                        <a:pt x="225" y="177"/>
                        <a:pt x="234" y="257"/>
                        <a:pt x="145" y="283"/>
                      </a:cubicBezTo>
                      <a:cubicBezTo>
                        <a:pt x="70" y="261"/>
                        <a:pt x="110" y="275"/>
                        <a:pt x="39" y="239"/>
                      </a:cubicBezTo>
                      <a:cubicBezTo>
                        <a:pt x="30" y="235"/>
                        <a:pt x="13" y="224"/>
                        <a:pt x="13" y="224"/>
                      </a:cubicBezTo>
                      <a:cubicBezTo>
                        <a:pt x="0" y="195"/>
                        <a:pt x="57" y="152"/>
                        <a:pt x="4" y="21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5" name="Freeform 21">
                  <a:extLst>
                    <a:ext uri="{FF2B5EF4-FFF2-40B4-BE49-F238E27FC236}">
                      <a16:creationId xmlns:a16="http://schemas.microsoft.com/office/drawing/2014/main" id="{A20CAF7D-65F0-49C5-8DA7-2B845CD9FA9C}"/>
                    </a:ext>
                  </a:extLst>
                </p:cNvPr>
                <p:cNvSpPr>
                  <a:spLocks noChangeArrowheads="1"/>
                </p:cNvSpPr>
                <p:nvPr/>
              </p:nvSpPr>
              <p:spPr bwMode="auto">
                <a:xfrm>
                  <a:off x="2984" y="729"/>
                  <a:ext cx="19" cy="15"/>
                </a:xfrm>
                <a:custGeom>
                  <a:avLst/>
                  <a:gdLst>
                    <a:gd name="T0" fmla="*/ 14 w 85"/>
                    <a:gd name="T1" fmla="*/ 14 h 64"/>
                    <a:gd name="T2" fmla="*/ 14 w 85"/>
                    <a:gd name="T3" fmla="*/ 49 h 64"/>
                    <a:gd name="T4" fmla="*/ 14 w 85"/>
                    <a:gd name="T5" fmla="*/ 14 h 64"/>
                  </a:gdLst>
                  <a:ahLst/>
                  <a:cxnLst>
                    <a:cxn ang="0">
                      <a:pos x="T0" y="T1"/>
                    </a:cxn>
                    <a:cxn ang="0">
                      <a:pos x="T2" y="T3"/>
                    </a:cxn>
                    <a:cxn ang="0">
                      <a:pos x="T4" y="T5"/>
                    </a:cxn>
                  </a:cxnLst>
                  <a:rect l="0" t="0" r="r" b="b"/>
                  <a:pathLst>
                    <a:path w="85" h="64">
                      <a:moveTo>
                        <a:pt x="14" y="14"/>
                      </a:moveTo>
                      <a:cubicBezTo>
                        <a:pt x="84" y="24"/>
                        <a:pt x="79" y="63"/>
                        <a:pt x="14" y="49"/>
                      </a:cubicBezTo>
                      <a:cubicBezTo>
                        <a:pt x="0" y="21"/>
                        <a:pt x="34" y="0"/>
                        <a:pt x="14" y="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6" name="Freeform 22">
                  <a:extLst>
                    <a:ext uri="{FF2B5EF4-FFF2-40B4-BE49-F238E27FC236}">
                      <a16:creationId xmlns:a16="http://schemas.microsoft.com/office/drawing/2014/main" id="{F378EEE0-AE09-45B3-8595-3FDDF68E7200}"/>
                    </a:ext>
                  </a:extLst>
                </p:cNvPr>
                <p:cNvSpPr>
                  <a:spLocks noChangeArrowheads="1"/>
                </p:cNvSpPr>
                <p:nvPr/>
              </p:nvSpPr>
              <p:spPr bwMode="auto">
                <a:xfrm>
                  <a:off x="3074" y="827"/>
                  <a:ext cx="27" cy="20"/>
                </a:xfrm>
                <a:custGeom>
                  <a:avLst/>
                  <a:gdLst>
                    <a:gd name="T0" fmla="*/ 35 w 117"/>
                    <a:gd name="T1" fmla="*/ 54 h 86"/>
                    <a:gd name="T2" fmla="*/ 62 w 117"/>
                    <a:gd name="T3" fmla="*/ 0 h 86"/>
                    <a:gd name="T4" fmla="*/ 62 w 117"/>
                    <a:gd name="T5" fmla="*/ 85 h 86"/>
                    <a:gd name="T6" fmla="*/ 35 w 117"/>
                    <a:gd name="T7" fmla="*/ 54 h 86"/>
                  </a:gdLst>
                  <a:ahLst/>
                  <a:cxnLst>
                    <a:cxn ang="0">
                      <a:pos x="T0" y="T1"/>
                    </a:cxn>
                    <a:cxn ang="0">
                      <a:pos x="T2" y="T3"/>
                    </a:cxn>
                    <a:cxn ang="0">
                      <a:pos x="T4" y="T5"/>
                    </a:cxn>
                    <a:cxn ang="0">
                      <a:pos x="T6" y="T7"/>
                    </a:cxn>
                  </a:cxnLst>
                  <a:rect l="0" t="0" r="r" b="b"/>
                  <a:pathLst>
                    <a:path w="117" h="86">
                      <a:moveTo>
                        <a:pt x="35" y="54"/>
                      </a:moveTo>
                      <a:cubicBezTo>
                        <a:pt x="22" y="23"/>
                        <a:pt x="22" y="11"/>
                        <a:pt x="62" y="0"/>
                      </a:cubicBezTo>
                      <a:cubicBezTo>
                        <a:pt x="116" y="15"/>
                        <a:pt x="102" y="61"/>
                        <a:pt x="62" y="85"/>
                      </a:cubicBezTo>
                      <a:cubicBezTo>
                        <a:pt x="0" y="65"/>
                        <a:pt x="58" y="11"/>
                        <a:pt x="35" y="5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7" name="Freeform 23">
                  <a:extLst>
                    <a:ext uri="{FF2B5EF4-FFF2-40B4-BE49-F238E27FC236}">
                      <a16:creationId xmlns:a16="http://schemas.microsoft.com/office/drawing/2014/main" id="{F4E17BC7-65D0-4D5E-810F-0B9AFE64DCC5}"/>
                    </a:ext>
                  </a:extLst>
                </p:cNvPr>
                <p:cNvSpPr>
                  <a:spLocks noChangeArrowheads="1"/>
                </p:cNvSpPr>
                <p:nvPr/>
              </p:nvSpPr>
              <p:spPr bwMode="auto">
                <a:xfrm>
                  <a:off x="2758" y="598"/>
                  <a:ext cx="20" cy="12"/>
                </a:xfrm>
                <a:custGeom>
                  <a:avLst/>
                  <a:gdLst>
                    <a:gd name="T0" fmla="*/ 29 w 86"/>
                    <a:gd name="T1" fmla="*/ 43 h 55"/>
                    <a:gd name="T2" fmla="*/ 72 w 86"/>
                    <a:gd name="T3" fmla="*/ 7 h 55"/>
                    <a:gd name="T4" fmla="*/ 38 w 86"/>
                    <a:gd name="T5" fmla="*/ 43 h 55"/>
                    <a:gd name="T6" fmla="*/ 29 w 86"/>
                    <a:gd name="T7" fmla="*/ 43 h 55"/>
                  </a:gdLst>
                  <a:ahLst/>
                  <a:cxnLst>
                    <a:cxn ang="0">
                      <a:pos x="T0" y="T1"/>
                    </a:cxn>
                    <a:cxn ang="0">
                      <a:pos x="T2" y="T3"/>
                    </a:cxn>
                    <a:cxn ang="0">
                      <a:pos x="T4" y="T5"/>
                    </a:cxn>
                    <a:cxn ang="0">
                      <a:pos x="T6" y="T7"/>
                    </a:cxn>
                  </a:cxnLst>
                  <a:rect l="0" t="0" r="r" b="b"/>
                  <a:pathLst>
                    <a:path w="86" h="55">
                      <a:moveTo>
                        <a:pt x="29" y="43"/>
                      </a:moveTo>
                      <a:cubicBezTo>
                        <a:pt x="0" y="3"/>
                        <a:pt x="25" y="0"/>
                        <a:pt x="72" y="7"/>
                      </a:cubicBezTo>
                      <a:cubicBezTo>
                        <a:pt x="85" y="36"/>
                        <a:pt x="76" y="54"/>
                        <a:pt x="38" y="43"/>
                      </a:cubicBezTo>
                      <a:cubicBezTo>
                        <a:pt x="17" y="14"/>
                        <a:pt x="17" y="14"/>
                        <a:pt x="29" y="4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8" name="Freeform 24">
                  <a:extLst>
                    <a:ext uri="{FF2B5EF4-FFF2-40B4-BE49-F238E27FC236}">
                      <a16:creationId xmlns:a16="http://schemas.microsoft.com/office/drawing/2014/main" id="{703E3609-8D44-4C00-B033-8045C4C79838}"/>
                    </a:ext>
                  </a:extLst>
                </p:cNvPr>
                <p:cNvSpPr>
                  <a:spLocks noChangeArrowheads="1"/>
                </p:cNvSpPr>
                <p:nvPr/>
              </p:nvSpPr>
              <p:spPr bwMode="auto">
                <a:xfrm>
                  <a:off x="2592" y="709"/>
                  <a:ext cx="20" cy="12"/>
                </a:xfrm>
                <a:custGeom>
                  <a:avLst/>
                  <a:gdLst>
                    <a:gd name="T0" fmla="*/ 29 w 86"/>
                    <a:gd name="T1" fmla="*/ 43 h 55"/>
                    <a:gd name="T2" fmla="*/ 63 w 86"/>
                    <a:gd name="T3" fmla="*/ 7 h 55"/>
                    <a:gd name="T4" fmla="*/ 63 w 86"/>
                    <a:gd name="T5" fmla="*/ 50 h 55"/>
                    <a:gd name="T6" fmla="*/ 29 w 86"/>
                    <a:gd name="T7" fmla="*/ 43 h 55"/>
                  </a:gdLst>
                  <a:ahLst/>
                  <a:cxnLst>
                    <a:cxn ang="0">
                      <a:pos x="T0" y="T1"/>
                    </a:cxn>
                    <a:cxn ang="0">
                      <a:pos x="T2" y="T3"/>
                    </a:cxn>
                    <a:cxn ang="0">
                      <a:pos x="T4" y="T5"/>
                    </a:cxn>
                    <a:cxn ang="0">
                      <a:pos x="T6" y="T7"/>
                    </a:cxn>
                  </a:cxnLst>
                  <a:rect l="0" t="0" r="r" b="b"/>
                  <a:pathLst>
                    <a:path w="86" h="55">
                      <a:moveTo>
                        <a:pt x="29" y="43"/>
                      </a:moveTo>
                      <a:cubicBezTo>
                        <a:pt x="0" y="7"/>
                        <a:pt x="12" y="0"/>
                        <a:pt x="63" y="7"/>
                      </a:cubicBezTo>
                      <a:cubicBezTo>
                        <a:pt x="68" y="14"/>
                        <a:pt x="85" y="43"/>
                        <a:pt x="63" y="50"/>
                      </a:cubicBezTo>
                      <a:cubicBezTo>
                        <a:pt x="51" y="54"/>
                        <a:pt x="29" y="43"/>
                        <a:pt x="29" y="4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9" name="Freeform 25">
                  <a:extLst>
                    <a:ext uri="{FF2B5EF4-FFF2-40B4-BE49-F238E27FC236}">
                      <a16:creationId xmlns:a16="http://schemas.microsoft.com/office/drawing/2014/main" id="{5E2DED41-37DC-4DD3-B977-5473864EBFFB}"/>
                    </a:ext>
                  </a:extLst>
                </p:cNvPr>
                <p:cNvSpPr>
                  <a:spLocks noChangeArrowheads="1"/>
                </p:cNvSpPr>
                <p:nvPr/>
              </p:nvSpPr>
              <p:spPr bwMode="auto">
                <a:xfrm>
                  <a:off x="2417" y="677"/>
                  <a:ext cx="81" cy="66"/>
                </a:xfrm>
                <a:custGeom>
                  <a:avLst/>
                  <a:gdLst>
                    <a:gd name="T0" fmla="*/ 0 w 355"/>
                    <a:gd name="T1" fmla="*/ 182 h 293"/>
                    <a:gd name="T2" fmla="*/ 61 w 355"/>
                    <a:gd name="T3" fmla="*/ 87 h 293"/>
                    <a:gd name="T4" fmla="*/ 115 w 355"/>
                    <a:gd name="T5" fmla="*/ 73 h 293"/>
                    <a:gd name="T6" fmla="*/ 212 w 355"/>
                    <a:gd name="T7" fmla="*/ 65 h 293"/>
                    <a:gd name="T8" fmla="*/ 256 w 355"/>
                    <a:gd name="T9" fmla="*/ 0 h 293"/>
                    <a:gd name="T10" fmla="*/ 354 w 355"/>
                    <a:gd name="T11" fmla="*/ 146 h 293"/>
                    <a:gd name="T12" fmla="*/ 309 w 355"/>
                    <a:gd name="T13" fmla="*/ 204 h 293"/>
                    <a:gd name="T14" fmla="*/ 238 w 355"/>
                    <a:gd name="T15" fmla="*/ 226 h 293"/>
                    <a:gd name="T16" fmla="*/ 212 w 355"/>
                    <a:gd name="T17" fmla="*/ 292 h 293"/>
                    <a:gd name="T18" fmla="*/ 141 w 355"/>
                    <a:gd name="T19" fmla="*/ 248 h 293"/>
                    <a:gd name="T20" fmla="*/ 168 w 355"/>
                    <a:gd name="T21" fmla="*/ 189 h 293"/>
                    <a:gd name="T22" fmla="*/ 132 w 355"/>
                    <a:gd name="T23" fmla="*/ 102 h 293"/>
                    <a:gd name="T24" fmla="*/ 88 w 355"/>
                    <a:gd name="T25" fmla="*/ 175 h 293"/>
                    <a:gd name="T26" fmla="*/ 35 w 355"/>
                    <a:gd name="T27" fmla="*/ 204 h 293"/>
                    <a:gd name="T28" fmla="*/ 0 w 355"/>
                    <a:gd name="T29" fmla="*/ 182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5" h="293">
                      <a:moveTo>
                        <a:pt x="0" y="182"/>
                      </a:moveTo>
                      <a:cubicBezTo>
                        <a:pt x="4" y="171"/>
                        <a:pt x="53" y="91"/>
                        <a:pt x="61" y="87"/>
                      </a:cubicBezTo>
                      <a:cubicBezTo>
                        <a:pt x="75" y="80"/>
                        <a:pt x="115" y="73"/>
                        <a:pt x="115" y="73"/>
                      </a:cubicBezTo>
                      <a:cubicBezTo>
                        <a:pt x="150" y="83"/>
                        <a:pt x="177" y="76"/>
                        <a:pt x="212" y="65"/>
                      </a:cubicBezTo>
                      <a:cubicBezTo>
                        <a:pt x="230" y="43"/>
                        <a:pt x="238" y="21"/>
                        <a:pt x="256" y="0"/>
                      </a:cubicBezTo>
                      <a:cubicBezTo>
                        <a:pt x="309" y="14"/>
                        <a:pt x="336" y="102"/>
                        <a:pt x="354" y="146"/>
                      </a:cubicBezTo>
                      <a:cubicBezTo>
                        <a:pt x="331" y="197"/>
                        <a:pt x="354" y="182"/>
                        <a:pt x="309" y="204"/>
                      </a:cubicBezTo>
                      <a:cubicBezTo>
                        <a:pt x="269" y="193"/>
                        <a:pt x="261" y="197"/>
                        <a:pt x="238" y="226"/>
                      </a:cubicBezTo>
                      <a:cubicBezTo>
                        <a:pt x="252" y="259"/>
                        <a:pt x="247" y="273"/>
                        <a:pt x="212" y="292"/>
                      </a:cubicBezTo>
                      <a:cubicBezTo>
                        <a:pt x="177" y="281"/>
                        <a:pt x="172" y="262"/>
                        <a:pt x="141" y="248"/>
                      </a:cubicBezTo>
                      <a:cubicBezTo>
                        <a:pt x="115" y="215"/>
                        <a:pt x="132" y="208"/>
                        <a:pt x="168" y="189"/>
                      </a:cubicBezTo>
                      <a:cubicBezTo>
                        <a:pt x="181" y="153"/>
                        <a:pt x="172" y="124"/>
                        <a:pt x="132" y="102"/>
                      </a:cubicBezTo>
                      <a:cubicBezTo>
                        <a:pt x="88" y="113"/>
                        <a:pt x="132" y="146"/>
                        <a:pt x="88" y="175"/>
                      </a:cubicBezTo>
                      <a:cubicBezTo>
                        <a:pt x="70" y="186"/>
                        <a:pt x="35" y="204"/>
                        <a:pt x="35" y="204"/>
                      </a:cubicBezTo>
                      <a:cubicBezTo>
                        <a:pt x="8" y="182"/>
                        <a:pt x="22" y="182"/>
                        <a:pt x="0" y="18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0" name="Freeform 26">
                  <a:extLst>
                    <a:ext uri="{FF2B5EF4-FFF2-40B4-BE49-F238E27FC236}">
                      <a16:creationId xmlns:a16="http://schemas.microsoft.com/office/drawing/2014/main" id="{9460BA8E-D0D0-4E2F-A992-DB7D386C1733}"/>
                    </a:ext>
                  </a:extLst>
                </p:cNvPr>
                <p:cNvSpPr>
                  <a:spLocks noChangeArrowheads="1"/>
                </p:cNvSpPr>
                <p:nvPr/>
              </p:nvSpPr>
              <p:spPr bwMode="auto">
                <a:xfrm>
                  <a:off x="2383" y="538"/>
                  <a:ext cx="94" cy="142"/>
                </a:xfrm>
                <a:custGeom>
                  <a:avLst/>
                  <a:gdLst>
                    <a:gd name="T0" fmla="*/ 61 w 416"/>
                    <a:gd name="T1" fmla="*/ 345 h 628"/>
                    <a:gd name="T2" fmla="*/ 114 w 416"/>
                    <a:gd name="T3" fmla="*/ 461 h 628"/>
                    <a:gd name="T4" fmla="*/ 141 w 416"/>
                    <a:gd name="T5" fmla="*/ 389 h 628"/>
                    <a:gd name="T6" fmla="*/ 229 w 416"/>
                    <a:gd name="T7" fmla="*/ 360 h 628"/>
                    <a:gd name="T8" fmla="*/ 203 w 416"/>
                    <a:gd name="T9" fmla="*/ 446 h 628"/>
                    <a:gd name="T10" fmla="*/ 291 w 416"/>
                    <a:gd name="T11" fmla="*/ 454 h 628"/>
                    <a:gd name="T12" fmla="*/ 335 w 416"/>
                    <a:gd name="T13" fmla="*/ 511 h 628"/>
                    <a:gd name="T14" fmla="*/ 256 w 416"/>
                    <a:gd name="T15" fmla="*/ 533 h 628"/>
                    <a:gd name="T16" fmla="*/ 326 w 416"/>
                    <a:gd name="T17" fmla="*/ 627 h 628"/>
                    <a:gd name="T18" fmla="*/ 370 w 416"/>
                    <a:gd name="T19" fmla="*/ 554 h 628"/>
                    <a:gd name="T20" fmla="*/ 362 w 416"/>
                    <a:gd name="T21" fmla="*/ 403 h 628"/>
                    <a:gd name="T22" fmla="*/ 264 w 416"/>
                    <a:gd name="T23" fmla="*/ 381 h 628"/>
                    <a:gd name="T24" fmla="*/ 220 w 416"/>
                    <a:gd name="T25" fmla="*/ 295 h 628"/>
                    <a:gd name="T26" fmla="*/ 150 w 416"/>
                    <a:gd name="T27" fmla="*/ 295 h 628"/>
                    <a:gd name="T28" fmla="*/ 132 w 416"/>
                    <a:gd name="T29" fmla="*/ 252 h 628"/>
                    <a:gd name="T30" fmla="*/ 185 w 416"/>
                    <a:gd name="T31" fmla="*/ 151 h 628"/>
                    <a:gd name="T32" fmla="*/ 132 w 416"/>
                    <a:gd name="T33" fmla="*/ 0 h 628"/>
                    <a:gd name="T34" fmla="*/ 79 w 416"/>
                    <a:gd name="T35" fmla="*/ 79 h 628"/>
                    <a:gd name="T36" fmla="*/ 17 w 416"/>
                    <a:gd name="T37" fmla="*/ 165 h 628"/>
                    <a:gd name="T38" fmla="*/ 61 w 416"/>
                    <a:gd name="T39" fmla="*/ 273 h 628"/>
                    <a:gd name="T40" fmla="*/ 61 w 416"/>
                    <a:gd name="T41" fmla="*/ 345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6" h="628">
                      <a:moveTo>
                        <a:pt x="61" y="345"/>
                      </a:moveTo>
                      <a:cubicBezTo>
                        <a:pt x="48" y="392"/>
                        <a:pt x="66" y="432"/>
                        <a:pt x="114" y="461"/>
                      </a:cubicBezTo>
                      <a:cubicBezTo>
                        <a:pt x="150" y="432"/>
                        <a:pt x="154" y="428"/>
                        <a:pt x="141" y="389"/>
                      </a:cubicBezTo>
                      <a:cubicBezTo>
                        <a:pt x="154" y="331"/>
                        <a:pt x="172" y="331"/>
                        <a:pt x="229" y="360"/>
                      </a:cubicBezTo>
                      <a:cubicBezTo>
                        <a:pt x="260" y="396"/>
                        <a:pt x="216" y="410"/>
                        <a:pt x="203" y="446"/>
                      </a:cubicBezTo>
                      <a:cubicBezTo>
                        <a:pt x="220" y="493"/>
                        <a:pt x="251" y="464"/>
                        <a:pt x="291" y="454"/>
                      </a:cubicBezTo>
                      <a:cubicBezTo>
                        <a:pt x="339" y="464"/>
                        <a:pt x="348" y="472"/>
                        <a:pt x="335" y="511"/>
                      </a:cubicBezTo>
                      <a:cubicBezTo>
                        <a:pt x="295" y="500"/>
                        <a:pt x="286" y="508"/>
                        <a:pt x="256" y="533"/>
                      </a:cubicBezTo>
                      <a:cubicBezTo>
                        <a:pt x="264" y="576"/>
                        <a:pt x="273" y="612"/>
                        <a:pt x="326" y="627"/>
                      </a:cubicBezTo>
                      <a:cubicBezTo>
                        <a:pt x="339" y="594"/>
                        <a:pt x="326" y="565"/>
                        <a:pt x="370" y="554"/>
                      </a:cubicBezTo>
                      <a:cubicBezTo>
                        <a:pt x="401" y="515"/>
                        <a:pt x="415" y="439"/>
                        <a:pt x="362" y="403"/>
                      </a:cubicBezTo>
                      <a:cubicBezTo>
                        <a:pt x="339" y="389"/>
                        <a:pt x="291" y="389"/>
                        <a:pt x="264" y="381"/>
                      </a:cubicBezTo>
                      <a:cubicBezTo>
                        <a:pt x="286" y="331"/>
                        <a:pt x="291" y="313"/>
                        <a:pt x="220" y="295"/>
                      </a:cubicBezTo>
                      <a:cubicBezTo>
                        <a:pt x="211" y="295"/>
                        <a:pt x="163" y="309"/>
                        <a:pt x="150" y="295"/>
                      </a:cubicBezTo>
                      <a:cubicBezTo>
                        <a:pt x="141" y="284"/>
                        <a:pt x="132" y="252"/>
                        <a:pt x="132" y="252"/>
                      </a:cubicBezTo>
                      <a:cubicBezTo>
                        <a:pt x="141" y="194"/>
                        <a:pt x="141" y="187"/>
                        <a:pt x="185" y="151"/>
                      </a:cubicBezTo>
                      <a:cubicBezTo>
                        <a:pt x="181" y="108"/>
                        <a:pt x="198" y="18"/>
                        <a:pt x="132" y="0"/>
                      </a:cubicBezTo>
                      <a:cubicBezTo>
                        <a:pt x="61" y="14"/>
                        <a:pt x="70" y="14"/>
                        <a:pt x="79" y="79"/>
                      </a:cubicBezTo>
                      <a:cubicBezTo>
                        <a:pt x="70" y="140"/>
                        <a:pt x="66" y="126"/>
                        <a:pt x="17" y="165"/>
                      </a:cubicBezTo>
                      <a:cubicBezTo>
                        <a:pt x="0" y="212"/>
                        <a:pt x="22" y="241"/>
                        <a:pt x="61" y="273"/>
                      </a:cubicBezTo>
                      <a:cubicBezTo>
                        <a:pt x="66" y="288"/>
                        <a:pt x="75" y="335"/>
                        <a:pt x="61" y="34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1" name="Freeform 27">
                  <a:extLst>
                    <a:ext uri="{FF2B5EF4-FFF2-40B4-BE49-F238E27FC236}">
                      <a16:creationId xmlns:a16="http://schemas.microsoft.com/office/drawing/2014/main" id="{9E233A54-7BB2-4E68-9689-1D06D120C5CE}"/>
                    </a:ext>
                  </a:extLst>
                </p:cNvPr>
                <p:cNvSpPr>
                  <a:spLocks noChangeArrowheads="1"/>
                </p:cNvSpPr>
                <p:nvPr/>
              </p:nvSpPr>
              <p:spPr bwMode="auto">
                <a:xfrm>
                  <a:off x="2415" y="641"/>
                  <a:ext cx="33" cy="41"/>
                </a:xfrm>
                <a:custGeom>
                  <a:avLst/>
                  <a:gdLst>
                    <a:gd name="T0" fmla="*/ 26 w 144"/>
                    <a:gd name="T1" fmla="*/ 87 h 183"/>
                    <a:gd name="T2" fmla="*/ 53 w 144"/>
                    <a:gd name="T3" fmla="*/ 0 h 183"/>
                    <a:gd name="T4" fmla="*/ 89 w 144"/>
                    <a:gd name="T5" fmla="*/ 58 h 183"/>
                    <a:gd name="T6" fmla="*/ 98 w 144"/>
                    <a:gd name="T7" fmla="*/ 87 h 183"/>
                    <a:gd name="T8" fmla="*/ 125 w 144"/>
                    <a:gd name="T9" fmla="*/ 94 h 183"/>
                    <a:gd name="T10" fmla="*/ 143 w 144"/>
                    <a:gd name="T11" fmla="*/ 138 h 183"/>
                    <a:gd name="T12" fmla="*/ 80 w 144"/>
                    <a:gd name="T13" fmla="*/ 182 h 183"/>
                    <a:gd name="T14" fmla="*/ 26 w 144"/>
                    <a:gd name="T15" fmla="*/ 87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183">
                      <a:moveTo>
                        <a:pt x="26" y="87"/>
                      </a:moveTo>
                      <a:cubicBezTo>
                        <a:pt x="0" y="54"/>
                        <a:pt x="13" y="21"/>
                        <a:pt x="53" y="0"/>
                      </a:cubicBezTo>
                      <a:cubicBezTo>
                        <a:pt x="102" y="10"/>
                        <a:pt x="102" y="18"/>
                        <a:pt x="89" y="58"/>
                      </a:cubicBezTo>
                      <a:cubicBezTo>
                        <a:pt x="93" y="69"/>
                        <a:pt x="89" y="80"/>
                        <a:pt x="98" y="87"/>
                      </a:cubicBezTo>
                      <a:cubicBezTo>
                        <a:pt x="107" y="94"/>
                        <a:pt x="120" y="87"/>
                        <a:pt x="125" y="94"/>
                      </a:cubicBezTo>
                      <a:cubicBezTo>
                        <a:pt x="134" y="105"/>
                        <a:pt x="143" y="138"/>
                        <a:pt x="143" y="138"/>
                      </a:cubicBezTo>
                      <a:cubicBezTo>
                        <a:pt x="129" y="167"/>
                        <a:pt x="116" y="171"/>
                        <a:pt x="80" y="182"/>
                      </a:cubicBezTo>
                      <a:cubicBezTo>
                        <a:pt x="53" y="149"/>
                        <a:pt x="80" y="87"/>
                        <a:pt x="26" y="8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2" name="Freeform 28">
                  <a:extLst>
                    <a:ext uri="{FF2B5EF4-FFF2-40B4-BE49-F238E27FC236}">
                      <a16:creationId xmlns:a16="http://schemas.microsoft.com/office/drawing/2014/main" id="{8B0DBDF7-2959-4AFC-85D6-421A5C33F226}"/>
                    </a:ext>
                  </a:extLst>
                </p:cNvPr>
                <p:cNvSpPr>
                  <a:spLocks noChangeArrowheads="1"/>
                </p:cNvSpPr>
                <p:nvPr/>
              </p:nvSpPr>
              <p:spPr bwMode="auto">
                <a:xfrm>
                  <a:off x="2349" y="651"/>
                  <a:ext cx="46" cy="41"/>
                </a:xfrm>
                <a:custGeom>
                  <a:avLst/>
                  <a:gdLst>
                    <a:gd name="T0" fmla="*/ 0 w 201"/>
                    <a:gd name="T1" fmla="*/ 160 h 183"/>
                    <a:gd name="T2" fmla="*/ 102 w 201"/>
                    <a:gd name="T3" fmla="*/ 72 h 183"/>
                    <a:gd name="T4" fmla="*/ 167 w 201"/>
                    <a:gd name="T5" fmla="*/ 0 h 183"/>
                    <a:gd name="T6" fmla="*/ 111 w 201"/>
                    <a:gd name="T7" fmla="*/ 101 h 183"/>
                    <a:gd name="T8" fmla="*/ 9 w 201"/>
                    <a:gd name="T9" fmla="*/ 182 h 183"/>
                    <a:gd name="T10" fmla="*/ 0 w 201"/>
                    <a:gd name="T11" fmla="*/ 160 h 183"/>
                  </a:gdLst>
                  <a:ahLst/>
                  <a:cxnLst>
                    <a:cxn ang="0">
                      <a:pos x="T0" y="T1"/>
                    </a:cxn>
                    <a:cxn ang="0">
                      <a:pos x="T2" y="T3"/>
                    </a:cxn>
                    <a:cxn ang="0">
                      <a:pos x="T4" y="T5"/>
                    </a:cxn>
                    <a:cxn ang="0">
                      <a:pos x="T6" y="T7"/>
                    </a:cxn>
                    <a:cxn ang="0">
                      <a:pos x="T8" y="T9"/>
                    </a:cxn>
                    <a:cxn ang="0">
                      <a:pos x="T10" y="T11"/>
                    </a:cxn>
                  </a:cxnLst>
                  <a:rect l="0" t="0" r="r" b="b"/>
                  <a:pathLst>
                    <a:path w="201" h="183">
                      <a:moveTo>
                        <a:pt x="0" y="160"/>
                      </a:moveTo>
                      <a:cubicBezTo>
                        <a:pt x="27" y="138"/>
                        <a:pt x="83" y="105"/>
                        <a:pt x="102" y="72"/>
                      </a:cubicBezTo>
                      <a:cubicBezTo>
                        <a:pt x="125" y="36"/>
                        <a:pt x="116" y="14"/>
                        <a:pt x="167" y="0"/>
                      </a:cubicBezTo>
                      <a:cubicBezTo>
                        <a:pt x="200" y="40"/>
                        <a:pt x="167" y="87"/>
                        <a:pt x="111" y="101"/>
                      </a:cubicBezTo>
                      <a:cubicBezTo>
                        <a:pt x="97" y="138"/>
                        <a:pt x="55" y="171"/>
                        <a:pt x="9" y="182"/>
                      </a:cubicBezTo>
                      <a:cubicBezTo>
                        <a:pt x="4" y="174"/>
                        <a:pt x="0" y="160"/>
                        <a:pt x="0" y="16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3" name="Freeform 29">
                  <a:extLst>
                    <a:ext uri="{FF2B5EF4-FFF2-40B4-BE49-F238E27FC236}">
                      <a16:creationId xmlns:a16="http://schemas.microsoft.com/office/drawing/2014/main" id="{02D39DD3-0353-4E59-9587-F4377CCADDE5}"/>
                    </a:ext>
                  </a:extLst>
                </p:cNvPr>
                <p:cNvSpPr>
                  <a:spLocks noChangeArrowheads="1"/>
                </p:cNvSpPr>
                <p:nvPr/>
              </p:nvSpPr>
              <p:spPr bwMode="auto">
                <a:xfrm>
                  <a:off x="4808" y="594"/>
                  <a:ext cx="701" cy="438"/>
                </a:xfrm>
                <a:custGeom>
                  <a:avLst/>
                  <a:gdLst>
                    <a:gd name="T0" fmla="*/ 137 w 3093"/>
                    <a:gd name="T1" fmla="*/ 1925 h 1933"/>
                    <a:gd name="T2" fmla="*/ 157 w 3093"/>
                    <a:gd name="T3" fmla="*/ 1718 h 1933"/>
                    <a:gd name="T4" fmla="*/ 144 w 3093"/>
                    <a:gd name="T5" fmla="*/ 1684 h 1933"/>
                    <a:gd name="T6" fmla="*/ 105 w 3093"/>
                    <a:gd name="T7" fmla="*/ 1498 h 1933"/>
                    <a:gd name="T8" fmla="*/ 26 w 3093"/>
                    <a:gd name="T9" fmla="*/ 1478 h 1933"/>
                    <a:gd name="T10" fmla="*/ 0 w 3093"/>
                    <a:gd name="T11" fmla="*/ 1313 h 1933"/>
                    <a:gd name="T12" fmla="*/ 78 w 3093"/>
                    <a:gd name="T13" fmla="*/ 1237 h 1933"/>
                    <a:gd name="T14" fmla="*/ 39 w 3093"/>
                    <a:gd name="T15" fmla="*/ 1134 h 1933"/>
                    <a:gd name="T16" fmla="*/ 13 w 3093"/>
                    <a:gd name="T17" fmla="*/ 1100 h 1933"/>
                    <a:gd name="T18" fmla="*/ 183 w 3093"/>
                    <a:gd name="T19" fmla="*/ 825 h 1933"/>
                    <a:gd name="T20" fmla="*/ 288 w 3093"/>
                    <a:gd name="T21" fmla="*/ 660 h 1933"/>
                    <a:gd name="T22" fmla="*/ 275 w 3093"/>
                    <a:gd name="T23" fmla="*/ 481 h 1933"/>
                    <a:gd name="T24" fmla="*/ 157 w 3093"/>
                    <a:gd name="T25" fmla="*/ 295 h 1933"/>
                    <a:gd name="T26" fmla="*/ 131 w 3093"/>
                    <a:gd name="T27" fmla="*/ 220 h 1933"/>
                    <a:gd name="T28" fmla="*/ 170 w 3093"/>
                    <a:gd name="T29" fmla="*/ 247 h 1933"/>
                    <a:gd name="T30" fmla="*/ 315 w 3093"/>
                    <a:gd name="T31" fmla="*/ 240 h 1933"/>
                    <a:gd name="T32" fmla="*/ 420 w 3093"/>
                    <a:gd name="T33" fmla="*/ 75 h 1933"/>
                    <a:gd name="T34" fmla="*/ 538 w 3093"/>
                    <a:gd name="T35" fmla="*/ 0 h 1933"/>
                    <a:gd name="T36" fmla="*/ 577 w 3093"/>
                    <a:gd name="T37" fmla="*/ 13 h 1933"/>
                    <a:gd name="T38" fmla="*/ 603 w 3093"/>
                    <a:gd name="T39" fmla="*/ 61 h 1933"/>
                    <a:gd name="T40" fmla="*/ 643 w 3093"/>
                    <a:gd name="T41" fmla="*/ 34 h 1933"/>
                    <a:gd name="T42" fmla="*/ 722 w 3093"/>
                    <a:gd name="T43" fmla="*/ 55 h 1933"/>
                    <a:gd name="T44" fmla="*/ 761 w 3093"/>
                    <a:gd name="T45" fmla="*/ 61 h 1933"/>
                    <a:gd name="T46" fmla="*/ 925 w 3093"/>
                    <a:gd name="T47" fmla="*/ 96 h 1933"/>
                    <a:gd name="T48" fmla="*/ 1017 w 3093"/>
                    <a:gd name="T49" fmla="*/ 165 h 1933"/>
                    <a:gd name="T50" fmla="*/ 1096 w 3093"/>
                    <a:gd name="T51" fmla="*/ 116 h 1933"/>
                    <a:gd name="T52" fmla="*/ 1135 w 3093"/>
                    <a:gd name="T53" fmla="*/ 96 h 1933"/>
                    <a:gd name="T54" fmla="*/ 1280 w 3093"/>
                    <a:gd name="T55" fmla="*/ 96 h 1933"/>
                    <a:gd name="T56" fmla="*/ 1385 w 3093"/>
                    <a:gd name="T57" fmla="*/ 220 h 1933"/>
                    <a:gd name="T58" fmla="*/ 1516 w 3093"/>
                    <a:gd name="T59" fmla="*/ 405 h 1933"/>
                    <a:gd name="T60" fmla="*/ 1608 w 3093"/>
                    <a:gd name="T61" fmla="*/ 481 h 1933"/>
                    <a:gd name="T62" fmla="*/ 1687 w 3093"/>
                    <a:gd name="T63" fmla="*/ 467 h 1933"/>
                    <a:gd name="T64" fmla="*/ 1772 w 3093"/>
                    <a:gd name="T65" fmla="*/ 446 h 1933"/>
                    <a:gd name="T66" fmla="*/ 1903 w 3093"/>
                    <a:gd name="T67" fmla="*/ 488 h 1933"/>
                    <a:gd name="T68" fmla="*/ 1969 w 3093"/>
                    <a:gd name="T69" fmla="*/ 556 h 1933"/>
                    <a:gd name="T70" fmla="*/ 2021 w 3093"/>
                    <a:gd name="T71" fmla="*/ 618 h 1933"/>
                    <a:gd name="T72" fmla="*/ 2087 w 3093"/>
                    <a:gd name="T73" fmla="*/ 763 h 1933"/>
                    <a:gd name="T74" fmla="*/ 2113 w 3093"/>
                    <a:gd name="T75" fmla="*/ 825 h 1933"/>
                    <a:gd name="T76" fmla="*/ 2126 w 3093"/>
                    <a:gd name="T77" fmla="*/ 859 h 1933"/>
                    <a:gd name="T78" fmla="*/ 2035 w 3093"/>
                    <a:gd name="T79" fmla="*/ 976 h 1933"/>
                    <a:gd name="T80" fmla="*/ 2113 w 3093"/>
                    <a:gd name="T81" fmla="*/ 969 h 1933"/>
                    <a:gd name="T82" fmla="*/ 2245 w 3093"/>
                    <a:gd name="T83" fmla="*/ 1065 h 1933"/>
                    <a:gd name="T84" fmla="*/ 2389 w 3093"/>
                    <a:gd name="T85" fmla="*/ 1079 h 1933"/>
                    <a:gd name="T86" fmla="*/ 2494 w 3093"/>
                    <a:gd name="T87" fmla="*/ 1155 h 1933"/>
                    <a:gd name="T88" fmla="*/ 2507 w 3093"/>
                    <a:gd name="T89" fmla="*/ 1182 h 1933"/>
                    <a:gd name="T90" fmla="*/ 2507 w 3093"/>
                    <a:gd name="T91" fmla="*/ 1210 h 1933"/>
                    <a:gd name="T92" fmla="*/ 2586 w 3093"/>
                    <a:gd name="T93" fmla="*/ 1182 h 1933"/>
                    <a:gd name="T94" fmla="*/ 2625 w 3093"/>
                    <a:gd name="T95" fmla="*/ 1175 h 1933"/>
                    <a:gd name="T96" fmla="*/ 2881 w 3093"/>
                    <a:gd name="T97" fmla="*/ 1271 h 1933"/>
                    <a:gd name="T98" fmla="*/ 2934 w 3093"/>
                    <a:gd name="T99" fmla="*/ 1368 h 1933"/>
                    <a:gd name="T100" fmla="*/ 3052 w 3093"/>
                    <a:gd name="T101" fmla="*/ 1381 h 1933"/>
                    <a:gd name="T102" fmla="*/ 3092 w 3093"/>
                    <a:gd name="T103" fmla="*/ 1478 h 1933"/>
                    <a:gd name="T104" fmla="*/ 2960 w 3093"/>
                    <a:gd name="T105" fmla="*/ 1773 h 1933"/>
                    <a:gd name="T106" fmla="*/ 2855 w 3093"/>
                    <a:gd name="T107" fmla="*/ 1932 h 1933"/>
                    <a:gd name="T108" fmla="*/ 137 w 3093"/>
                    <a:gd name="T109" fmla="*/ 1925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93" h="1933">
                      <a:moveTo>
                        <a:pt x="137" y="1925"/>
                      </a:moveTo>
                      <a:cubicBezTo>
                        <a:pt x="210" y="1932"/>
                        <a:pt x="164" y="1739"/>
                        <a:pt x="157" y="1718"/>
                      </a:cubicBezTo>
                      <a:cubicBezTo>
                        <a:pt x="150" y="1705"/>
                        <a:pt x="144" y="1684"/>
                        <a:pt x="144" y="1684"/>
                      </a:cubicBezTo>
                      <a:cubicBezTo>
                        <a:pt x="137" y="1670"/>
                        <a:pt x="131" y="1519"/>
                        <a:pt x="105" y="1498"/>
                      </a:cubicBezTo>
                      <a:cubicBezTo>
                        <a:pt x="85" y="1485"/>
                        <a:pt x="26" y="1478"/>
                        <a:pt x="26" y="1478"/>
                      </a:cubicBezTo>
                      <a:cubicBezTo>
                        <a:pt x="0" y="1423"/>
                        <a:pt x="19" y="1375"/>
                        <a:pt x="0" y="1313"/>
                      </a:cubicBezTo>
                      <a:cubicBezTo>
                        <a:pt x="13" y="1271"/>
                        <a:pt x="45" y="1278"/>
                        <a:pt x="78" y="1237"/>
                      </a:cubicBezTo>
                      <a:cubicBezTo>
                        <a:pt x="91" y="1182"/>
                        <a:pt x="91" y="1161"/>
                        <a:pt x="39" y="1134"/>
                      </a:cubicBezTo>
                      <a:cubicBezTo>
                        <a:pt x="26" y="1120"/>
                        <a:pt x="13" y="1113"/>
                        <a:pt x="13" y="1100"/>
                      </a:cubicBezTo>
                      <a:cubicBezTo>
                        <a:pt x="13" y="1031"/>
                        <a:pt x="105" y="845"/>
                        <a:pt x="183" y="825"/>
                      </a:cubicBezTo>
                      <a:cubicBezTo>
                        <a:pt x="210" y="763"/>
                        <a:pt x="262" y="721"/>
                        <a:pt x="288" y="660"/>
                      </a:cubicBezTo>
                      <a:cubicBezTo>
                        <a:pt x="256" y="570"/>
                        <a:pt x="249" y="584"/>
                        <a:pt x="275" y="481"/>
                      </a:cubicBezTo>
                      <a:cubicBezTo>
                        <a:pt x="249" y="412"/>
                        <a:pt x="223" y="330"/>
                        <a:pt x="157" y="295"/>
                      </a:cubicBezTo>
                      <a:cubicBezTo>
                        <a:pt x="118" y="247"/>
                        <a:pt x="65" y="254"/>
                        <a:pt x="131" y="220"/>
                      </a:cubicBezTo>
                      <a:cubicBezTo>
                        <a:pt x="177" y="233"/>
                        <a:pt x="170" y="220"/>
                        <a:pt x="170" y="247"/>
                      </a:cubicBezTo>
                      <a:cubicBezTo>
                        <a:pt x="223" y="281"/>
                        <a:pt x="256" y="268"/>
                        <a:pt x="315" y="240"/>
                      </a:cubicBezTo>
                      <a:cubicBezTo>
                        <a:pt x="295" y="151"/>
                        <a:pt x="315" y="96"/>
                        <a:pt x="420" y="75"/>
                      </a:cubicBezTo>
                      <a:cubicBezTo>
                        <a:pt x="466" y="55"/>
                        <a:pt x="492" y="20"/>
                        <a:pt x="538" y="0"/>
                      </a:cubicBezTo>
                      <a:cubicBezTo>
                        <a:pt x="551" y="6"/>
                        <a:pt x="577" y="0"/>
                        <a:pt x="577" y="13"/>
                      </a:cubicBezTo>
                      <a:cubicBezTo>
                        <a:pt x="590" y="82"/>
                        <a:pt x="492" y="89"/>
                        <a:pt x="603" y="61"/>
                      </a:cubicBezTo>
                      <a:cubicBezTo>
                        <a:pt x="617" y="55"/>
                        <a:pt x="630" y="34"/>
                        <a:pt x="643" y="34"/>
                      </a:cubicBezTo>
                      <a:cubicBezTo>
                        <a:pt x="669" y="27"/>
                        <a:pt x="695" y="48"/>
                        <a:pt x="722" y="55"/>
                      </a:cubicBezTo>
                      <a:cubicBezTo>
                        <a:pt x="735" y="55"/>
                        <a:pt x="761" y="61"/>
                        <a:pt x="761" y="61"/>
                      </a:cubicBezTo>
                      <a:cubicBezTo>
                        <a:pt x="800" y="110"/>
                        <a:pt x="846" y="89"/>
                        <a:pt x="925" y="96"/>
                      </a:cubicBezTo>
                      <a:cubicBezTo>
                        <a:pt x="938" y="144"/>
                        <a:pt x="965" y="151"/>
                        <a:pt x="1017" y="165"/>
                      </a:cubicBezTo>
                      <a:cubicBezTo>
                        <a:pt x="1043" y="151"/>
                        <a:pt x="1070" y="137"/>
                        <a:pt x="1096" y="116"/>
                      </a:cubicBezTo>
                      <a:cubicBezTo>
                        <a:pt x="1109" y="110"/>
                        <a:pt x="1135" y="96"/>
                        <a:pt x="1135" y="96"/>
                      </a:cubicBezTo>
                      <a:cubicBezTo>
                        <a:pt x="1280" y="178"/>
                        <a:pt x="1148" y="137"/>
                        <a:pt x="1280" y="96"/>
                      </a:cubicBezTo>
                      <a:cubicBezTo>
                        <a:pt x="1358" y="116"/>
                        <a:pt x="1319" y="178"/>
                        <a:pt x="1385" y="220"/>
                      </a:cubicBezTo>
                      <a:cubicBezTo>
                        <a:pt x="1404" y="261"/>
                        <a:pt x="1470" y="378"/>
                        <a:pt x="1516" y="405"/>
                      </a:cubicBezTo>
                      <a:cubicBezTo>
                        <a:pt x="1582" y="481"/>
                        <a:pt x="1542" y="460"/>
                        <a:pt x="1608" y="481"/>
                      </a:cubicBezTo>
                      <a:cubicBezTo>
                        <a:pt x="1634" y="474"/>
                        <a:pt x="1660" y="474"/>
                        <a:pt x="1687" y="467"/>
                      </a:cubicBezTo>
                      <a:cubicBezTo>
                        <a:pt x="1714" y="460"/>
                        <a:pt x="1772" y="446"/>
                        <a:pt x="1772" y="446"/>
                      </a:cubicBezTo>
                      <a:cubicBezTo>
                        <a:pt x="1825" y="453"/>
                        <a:pt x="1857" y="460"/>
                        <a:pt x="1903" y="488"/>
                      </a:cubicBezTo>
                      <a:cubicBezTo>
                        <a:pt x="1995" y="605"/>
                        <a:pt x="1851" y="426"/>
                        <a:pt x="1969" y="556"/>
                      </a:cubicBezTo>
                      <a:cubicBezTo>
                        <a:pt x="1982" y="577"/>
                        <a:pt x="2021" y="618"/>
                        <a:pt x="2021" y="618"/>
                      </a:cubicBezTo>
                      <a:cubicBezTo>
                        <a:pt x="2041" y="673"/>
                        <a:pt x="2067" y="708"/>
                        <a:pt x="2087" y="763"/>
                      </a:cubicBezTo>
                      <a:cubicBezTo>
                        <a:pt x="2094" y="783"/>
                        <a:pt x="2107" y="804"/>
                        <a:pt x="2113" y="825"/>
                      </a:cubicBezTo>
                      <a:cubicBezTo>
                        <a:pt x="2120" y="838"/>
                        <a:pt x="2126" y="859"/>
                        <a:pt x="2126" y="859"/>
                      </a:cubicBezTo>
                      <a:cubicBezTo>
                        <a:pt x="2107" y="907"/>
                        <a:pt x="2054" y="921"/>
                        <a:pt x="2035" y="976"/>
                      </a:cubicBezTo>
                      <a:cubicBezTo>
                        <a:pt x="2054" y="1038"/>
                        <a:pt x="2081" y="1003"/>
                        <a:pt x="2113" y="969"/>
                      </a:cubicBezTo>
                      <a:cubicBezTo>
                        <a:pt x="2238" y="983"/>
                        <a:pt x="2225" y="976"/>
                        <a:pt x="2245" y="1065"/>
                      </a:cubicBezTo>
                      <a:cubicBezTo>
                        <a:pt x="2304" y="1031"/>
                        <a:pt x="2330" y="1045"/>
                        <a:pt x="2389" y="1079"/>
                      </a:cubicBezTo>
                      <a:cubicBezTo>
                        <a:pt x="2422" y="1113"/>
                        <a:pt x="2442" y="1141"/>
                        <a:pt x="2494" y="1155"/>
                      </a:cubicBezTo>
                      <a:cubicBezTo>
                        <a:pt x="2501" y="1161"/>
                        <a:pt x="2514" y="1175"/>
                        <a:pt x="2507" y="1182"/>
                      </a:cubicBezTo>
                      <a:cubicBezTo>
                        <a:pt x="2494" y="1210"/>
                        <a:pt x="2415" y="1182"/>
                        <a:pt x="2507" y="1210"/>
                      </a:cubicBezTo>
                      <a:cubicBezTo>
                        <a:pt x="2533" y="1203"/>
                        <a:pt x="2560" y="1189"/>
                        <a:pt x="2586" y="1182"/>
                      </a:cubicBezTo>
                      <a:cubicBezTo>
                        <a:pt x="2599" y="1182"/>
                        <a:pt x="2625" y="1175"/>
                        <a:pt x="2625" y="1175"/>
                      </a:cubicBezTo>
                      <a:cubicBezTo>
                        <a:pt x="2711" y="1216"/>
                        <a:pt x="2803" y="1230"/>
                        <a:pt x="2881" y="1271"/>
                      </a:cubicBezTo>
                      <a:cubicBezTo>
                        <a:pt x="2895" y="1306"/>
                        <a:pt x="2921" y="1333"/>
                        <a:pt x="2934" y="1368"/>
                      </a:cubicBezTo>
                      <a:cubicBezTo>
                        <a:pt x="2973" y="1361"/>
                        <a:pt x="3019" y="1340"/>
                        <a:pt x="3052" y="1381"/>
                      </a:cubicBezTo>
                      <a:cubicBezTo>
                        <a:pt x="3072" y="1409"/>
                        <a:pt x="3092" y="1478"/>
                        <a:pt x="3092" y="1478"/>
                      </a:cubicBezTo>
                      <a:cubicBezTo>
                        <a:pt x="3072" y="1588"/>
                        <a:pt x="3078" y="1705"/>
                        <a:pt x="2960" y="1773"/>
                      </a:cubicBezTo>
                      <a:cubicBezTo>
                        <a:pt x="2934" y="1801"/>
                        <a:pt x="2868" y="1890"/>
                        <a:pt x="2855" y="1932"/>
                      </a:cubicBezTo>
                      <a:lnTo>
                        <a:pt x="137" y="1925"/>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4" name="Freeform 30">
                  <a:extLst>
                    <a:ext uri="{FF2B5EF4-FFF2-40B4-BE49-F238E27FC236}">
                      <a16:creationId xmlns:a16="http://schemas.microsoft.com/office/drawing/2014/main" id="{633709FF-7563-401D-894D-9473DCD67AFB}"/>
                    </a:ext>
                  </a:extLst>
                </p:cNvPr>
                <p:cNvSpPr>
                  <a:spLocks noChangeArrowheads="1"/>
                </p:cNvSpPr>
                <p:nvPr/>
              </p:nvSpPr>
              <p:spPr bwMode="auto">
                <a:xfrm>
                  <a:off x="3871" y="-10"/>
                  <a:ext cx="984" cy="692"/>
                </a:xfrm>
                <a:custGeom>
                  <a:avLst/>
                  <a:gdLst>
                    <a:gd name="T0" fmla="*/ 1790 w 4341"/>
                    <a:gd name="T1" fmla="*/ 21 h 3052"/>
                    <a:gd name="T2" fmla="*/ 2214 w 4341"/>
                    <a:gd name="T3" fmla="*/ 122 h 3052"/>
                    <a:gd name="T4" fmla="*/ 2425 w 4341"/>
                    <a:gd name="T5" fmla="*/ 137 h 3052"/>
                    <a:gd name="T6" fmla="*/ 2549 w 4341"/>
                    <a:gd name="T7" fmla="*/ 470 h 3052"/>
                    <a:gd name="T8" fmla="*/ 2584 w 4341"/>
                    <a:gd name="T9" fmla="*/ 325 h 3052"/>
                    <a:gd name="T10" fmla="*/ 2672 w 4341"/>
                    <a:gd name="T11" fmla="*/ 253 h 3052"/>
                    <a:gd name="T12" fmla="*/ 2831 w 4341"/>
                    <a:gd name="T13" fmla="*/ 455 h 3052"/>
                    <a:gd name="T14" fmla="*/ 3008 w 4341"/>
                    <a:gd name="T15" fmla="*/ 354 h 3052"/>
                    <a:gd name="T16" fmla="*/ 3113 w 4341"/>
                    <a:gd name="T17" fmla="*/ 311 h 3052"/>
                    <a:gd name="T18" fmla="*/ 3360 w 4341"/>
                    <a:gd name="T19" fmla="*/ 7 h 3052"/>
                    <a:gd name="T20" fmla="*/ 3519 w 4341"/>
                    <a:gd name="T21" fmla="*/ 253 h 3052"/>
                    <a:gd name="T22" fmla="*/ 3519 w 4341"/>
                    <a:gd name="T23" fmla="*/ 470 h 3052"/>
                    <a:gd name="T24" fmla="*/ 3484 w 4341"/>
                    <a:gd name="T25" fmla="*/ 571 h 3052"/>
                    <a:gd name="T26" fmla="*/ 3378 w 4341"/>
                    <a:gd name="T27" fmla="*/ 586 h 3052"/>
                    <a:gd name="T28" fmla="*/ 3360 w 4341"/>
                    <a:gd name="T29" fmla="*/ 672 h 3052"/>
                    <a:gd name="T30" fmla="*/ 3537 w 4341"/>
                    <a:gd name="T31" fmla="*/ 817 h 3052"/>
                    <a:gd name="T32" fmla="*/ 3466 w 4341"/>
                    <a:gd name="T33" fmla="*/ 1164 h 3052"/>
                    <a:gd name="T34" fmla="*/ 3660 w 4341"/>
                    <a:gd name="T35" fmla="*/ 1497 h 3052"/>
                    <a:gd name="T36" fmla="*/ 3766 w 4341"/>
                    <a:gd name="T37" fmla="*/ 1627 h 3052"/>
                    <a:gd name="T38" fmla="*/ 3660 w 4341"/>
                    <a:gd name="T39" fmla="*/ 1627 h 3052"/>
                    <a:gd name="T40" fmla="*/ 3290 w 4341"/>
                    <a:gd name="T41" fmla="*/ 1367 h 3052"/>
                    <a:gd name="T42" fmla="*/ 2990 w 4341"/>
                    <a:gd name="T43" fmla="*/ 1454 h 3052"/>
                    <a:gd name="T44" fmla="*/ 2602 w 4341"/>
                    <a:gd name="T45" fmla="*/ 1598 h 3052"/>
                    <a:gd name="T46" fmla="*/ 2831 w 4341"/>
                    <a:gd name="T47" fmla="*/ 2090 h 3052"/>
                    <a:gd name="T48" fmla="*/ 3131 w 4341"/>
                    <a:gd name="T49" fmla="*/ 2206 h 3052"/>
                    <a:gd name="T50" fmla="*/ 3254 w 4341"/>
                    <a:gd name="T51" fmla="*/ 1989 h 3052"/>
                    <a:gd name="T52" fmla="*/ 3413 w 4341"/>
                    <a:gd name="T53" fmla="*/ 2061 h 3052"/>
                    <a:gd name="T54" fmla="*/ 3378 w 4341"/>
                    <a:gd name="T55" fmla="*/ 2278 h 3052"/>
                    <a:gd name="T56" fmla="*/ 3537 w 4341"/>
                    <a:gd name="T57" fmla="*/ 2421 h 3052"/>
                    <a:gd name="T58" fmla="*/ 3696 w 4341"/>
                    <a:gd name="T59" fmla="*/ 2378 h 3052"/>
                    <a:gd name="T60" fmla="*/ 4066 w 4341"/>
                    <a:gd name="T61" fmla="*/ 2913 h 3052"/>
                    <a:gd name="T62" fmla="*/ 4154 w 4341"/>
                    <a:gd name="T63" fmla="*/ 2985 h 3052"/>
                    <a:gd name="T64" fmla="*/ 3854 w 4341"/>
                    <a:gd name="T65" fmla="*/ 2928 h 3052"/>
                    <a:gd name="T66" fmla="*/ 3660 w 4341"/>
                    <a:gd name="T67" fmla="*/ 2739 h 3052"/>
                    <a:gd name="T68" fmla="*/ 3431 w 4341"/>
                    <a:gd name="T69" fmla="*/ 2566 h 3052"/>
                    <a:gd name="T70" fmla="*/ 3096 w 4341"/>
                    <a:gd name="T71" fmla="*/ 2392 h 3052"/>
                    <a:gd name="T72" fmla="*/ 2708 w 4341"/>
                    <a:gd name="T73" fmla="*/ 2334 h 3052"/>
                    <a:gd name="T74" fmla="*/ 2231 w 4341"/>
                    <a:gd name="T75" fmla="*/ 2148 h 3052"/>
                    <a:gd name="T76" fmla="*/ 2037 w 4341"/>
                    <a:gd name="T77" fmla="*/ 1830 h 3052"/>
                    <a:gd name="T78" fmla="*/ 1896 w 4341"/>
                    <a:gd name="T79" fmla="*/ 1671 h 3052"/>
                    <a:gd name="T80" fmla="*/ 1684 w 4341"/>
                    <a:gd name="T81" fmla="*/ 1555 h 3052"/>
                    <a:gd name="T82" fmla="*/ 1508 w 4341"/>
                    <a:gd name="T83" fmla="*/ 1338 h 3052"/>
                    <a:gd name="T84" fmla="*/ 1561 w 4341"/>
                    <a:gd name="T85" fmla="*/ 1497 h 3052"/>
                    <a:gd name="T86" fmla="*/ 1843 w 4341"/>
                    <a:gd name="T87" fmla="*/ 1786 h 3052"/>
                    <a:gd name="T88" fmla="*/ 1861 w 4341"/>
                    <a:gd name="T89" fmla="*/ 1902 h 3052"/>
                    <a:gd name="T90" fmla="*/ 1737 w 4341"/>
                    <a:gd name="T91" fmla="*/ 1801 h 3052"/>
                    <a:gd name="T92" fmla="*/ 1561 w 4341"/>
                    <a:gd name="T93" fmla="*/ 1685 h 3052"/>
                    <a:gd name="T94" fmla="*/ 1384 w 4341"/>
                    <a:gd name="T95" fmla="*/ 1454 h 3052"/>
                    <a:gd name="T96" fmla="*/ 1173 w 4341"/>
                    <a:gd name="T97" fmla="*/ 1251 h 3052"/>
                    <a:gd name="T98" fmla="*/ 926 w 4341"/>
                    <a:gd name="T99" fmla="*/ 1135 h 3052"/>
                    <a:gd name="T100" fmla="*/ 679 w 4341"/>
                    <a:gd name="T101" fmla="*/ 860 h 3052"/>
                    <a:gd name="T102" fmla="*/ 291 w 4341"/>
                    <a:gd name="T103" fmla="*/ 238 h 3052"/>
                    <a:gd name="T104" fmla="*/ 149 w 4341"/>
                    <a:gd name="T105" fmla="*/ 137 h 3052"/>
                    <a:gd name="T106" fmla="*/ 202 w 4341"/>
                    <a:gd name="T107" fmla="*/ 79 h 3052"/>
                    <a:gd name="T108" fmla="*/ 449 w 4341"/>
                    <a:gd name="T109" fmla="*/ 253 h 3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41" h="3052">
                      <a:moveTo>
                        <a:pt x="361" y="137"/>
                      </a:moveTo>
                      <a:lnTo>
                        <a:pt x="1790" y="21"/>
                      </a:lnTo>
                      <a:cubicBezTo>
                        <a:pt x="2192" y="79"/>
                        <a:pt x="2050" y="0"/>
                        <a:pt x="2090" y="195"/>
                      </a:cubicBezTo>
                      <a:cubicBezTo>
                        <a:pt x="2170" y="173"/>
                        <a:pt x="2134" y="144"/>
                        <a:pt x="2214" y="122"/>
                      </a:cubicBezTo>
                      <a:cubicBezTo>
                        <a:pt x="2249" y="133"/>
                        <a:pt x="2280" y="166"/>
                        <a:pt x="2319" y="166"/>
                      </a:cubicBezTo>
                      <a:cubicBezTo>
                        <a:pt x="2358" y="166"/>
                        <a:pt x="2425" y="137"/>
                        <a:pt x="2425" y="137"/>
                      </a:cubicBezTo>
                      <a:cubicBezTo>
                        <a:pt x="2452" y="198"/>
                        <a:pt x="2434" y="217"/>
                        <a:pt x="2390" y="267"/>
                      </a:cubicBezTo>
                      <a:cubicBezTo>
                        <a:pt x="2447" y="412"/>
                        <a:pt x="2425" y="368"/>
                        <a:pt x="2549" y="470"/>
                      </a:cubicBezTo>
                      <a:cubicBezTo>
                        <a:pt x="2575" y="535"/>
                        <a:pt x="2602" y="535"/>
                        <a:pt x="2672" y="499"/>
                      </a:cubicBezTo>
                      <a:cubicBezTo>
                        <a:pt x="2646" y="430"/>
                        <a:pt x="2619" y="387"/>
                        <a:pt x="2584" y="325"/>
                      </a:cubicBezTo>
                      <a:cubicBezTo>
                        <a:pt x="2571" y="296"/>
                        <a:pt x="2549" y="238"/>
                        <a:pt x="2549" y="238"/>
                      </a:cubicBezTo>
                      <a:cubicBezTo>
                        <a:pt x="2580" y="159"/>
                        <a:pt x="2633" y="202"/>
                        <a:pt x="2672" y="253"/>
                      </a:cubicBezTo>
                      <a:cubicBezTo>
                        <a:pt x="2686" y="311"/>
                        <a:pt x="2681" y="423"/>
                        <a:pt x="2761" y="325"/>
                      </a:cubicBezTo>
                      <a:cubicBezTo>
                        <a:pt x="2858" y="350"/>
                        <a:pt x="2849" y="376"/>
                        <a:pt x="2831" y="455"/>
                      </a:cubicBezTo>
                      <a:cubicBezTo>
                        <a:pt x="2866" y="542"/>
                        <a:pt x="2933" y="510"/>
                        <a:pt x="3008" y="470"/>
                      </a:cubicBezTo>
                      <a:cubicBezTo>
                        <a:pt x="3038" y="390"/>
                        <a:pt x="2968" y="448"/>
                        <a:pt x="3008" y="354"/>
                      </a:cubicBezTo>
                      <a:cubicBezTo>
                        <a:pt x="3012" y="340"/>
                        <a:pt x="3043" y="347"/>
                        <a:pt x="3060" y="340"/>
                      </a:cubicBezTo>
                      <a:cubicBezTo>
                        <a:pt x="3077" y="333"/>
                        <a:pt x="3096" y="321"/>
                        <a:pt x="3113" y="311"/>
                      </a:cubicBezTo>
                      <a:cubicBezTo>
                        <a:pt x="3162" y="195"/>
                        <a:pt x="3034" y="195"/>
                        <a:pt x="3272" y="166"/>
                      </a:cubicBezTo>
                      <a:cubicBezTo>
                        <a:pt x="3299" y="97"/>
                        <a:pt x="3268" y="32"/>
                        <a:pt x="3360" y="7"/>
                      </a:cubicBezTo>
                      <a:cubicBezTo>
                        <a:pt x="3475" y="39"/>
                        <a:pt x="3427" y="137"/>
                        <a:pt x="3537" y="166"/>
                      </a:cubicBezTo>
                      <a:cubicBezTo>
                        <a:pt x="3665" y="130"/>
                        <a:pt x="3550" y="227"/>
                        <a:pt x="3519" y="253"/>
                      </a:cubicBezTo>
                      <a:cubicBezTo>
                        <a:pt x="3479" y="347"/>
                        <a:pt x="3471" y="347"/>
                        <a:pt x="3537" y="426"/>
                      </a:cubicBezTo>
                      <a:cubicBezTo>
                        <a:pt x="3532" y="441"/>
                        <a:pt x="3532" y="459"/>
                        <a:pt x="3519" y="470"/>
                      </a:cubicBezTo>
                      <a:cubicBezTo>
                        <a:pt x="3506" y="481"/>
                        <a:pt x="3457" y="466"/>
                        <a:pt x="3449" y="484"/>
                      </a:cubicBezTo>
                      <a:cubicBezTo>
                        <a:pt x="3440" y="513"/>
                        <a:pt x="3484" y="571"/>
                        <a:pt x="3484" y="571"/>
                      </a:cubicBezTo>
                      <a:cubicBezTo>
                        <a:pt x="3466" y="582"/>
                        <a:pt x="3453" y="596"/>
                        <a:pt x="3431" y="600"/>
                      </a:cubicBezTo>
                      <a:cubicBezTo>
                        <a:pt x="3409" y="604"/>
                        <a:pt x="3391" y="575"/>
                        <a:pt x="3378" y="586"/>
                      </a:cubicBezTo>
                      <a:cubicBezTo>
                        <a:pt x="3343" y="614"/>
                        <a:pt x="3501" y="658"/>
                        <a:pt x="3501" y="658"/>
                      </a:cubicBezTo>
                      <a:cubicBezTo>
                        <a:pt x="3546" y="763"/>
                        <a:pt x="3418" y="687"/>
                        <a:pt x="3360" y="672"/>
                      </a:cubicBezTo>
                      <a:cubicBezTo>
                        <a:pt x="3382" y="701"/>
                        <a:pt x="3409" y="730"/>
                        <a:pt x="3431" y="759"/>
                      </a:cubicBezTo>
                      <a:cubicBezTo>
                        <a:pt x="3453" y="788"/>
                        <a:pt x="3537" y="817"/>
                        <a:pt x="3537" y="817"/>
                      </a:cubicBezTo>
                      <a:cubicBezTo>
                        <a:pt x="3585" y="875"/>
                        <a:pt x="3546" y="886"/>
                        <a:pt x="3572" y="947"/>
                      </a:cubicBezTo>
                      <a:cubicBezTo>
                        <a:pt x="3541" y="1020"/>
                        <a:pt x="3497" y="1088"/>
                        <a:pt x="3466" y="1164"/>
                      </a:cubicBezTo>
                      <a:cubicBezTo>
                        <a:pt x="3453" y="1193"/>
                        <a:pt x="3431" y="1251"/>
                        <a:pt x="3431" y="1251"/>
                      </a:cubicBezTo>
                      <a:cubicBezTo>
                        <a:pt x="3462" y="1323"/>
                        <a:pt x="3603" y="1425"/>
                        <a:pt x="3660" y="1497"/>
                      </a:cubicBezTo>
                      <a:cubicBezTo>
                        <a:pt x="3682" y="1526"/>
                        <a:pt x="3709" y="1555"/>
                        <a:pt x="3731" y="1584"/>
                      </a:cubicBezTo>
                      <a:cubicBezTo>
                        <a:pt x="3744" y="1598"/>
                        <a:pt x="3766" y="1627"/>
                        <a:pt x="3766" y="1627"/>
                      </a:cubicBezTo>
                      <a:cubicBezTo>
                        <a:pt x="3762" y="1653"/>
                        <a:pt x="3771" y="1685"/>
                        <a:pt x="3748" y="1700"/>
                      </a:cubicBezTo>
                      <a:cubicBezTo>
                        <a:pt x="3722" y="1718"/>
                        <a:pt x="3665" y="1631"/>
                        <a:pt x="3660" y="1627"/>
                      </a:cubicBezTo>
                      <a:cubicBezTo>
                        <a:pt x="3576" y="1559"/>
                        <a:pt x="3479" y="1522"/>
                        <a:pt x="3413" y="1439"/>
                      </a:cubicBezTo>
                      <a:cubicBezTo>
                        <a:pt x="3391" y="1370"/>
                        <a:pt x="3378" y="1342"/>
                        <a:pt x="3290" y="1367"/>
                      </a:cubicBezTo>
                      <a:cubicBezTo>
                        <a:pt x="3162" y="1331"/>
                        <a:pt x="3219" y="1331"/>
                        <a:pt x="3113" y="1352"/>
                      </a:cubicBezTo>
                      <a:cubicBezTo>
                        <a:pt x="3034" y="1454"/>
                        <a:pt x="3082" y="1428"/>
                        <a:pt x="2990" y="1454"/>
                      </a:cubicBezTo>
                      <a:cubicBezTo>
                        <a:pt x="2884" y="1396"/>
                        <a:pt x="2866" y="1410"/>
                        <a:pt x="2725" y="1425"/>
                      </a:cubicBezTo>
                      <a:cubicBezTo>
                        <a:pt x="2677" y="1486"/>
                        <a:pt x="2650" y="1540"/>
                        <a:pt x="2602" y="1598"/>
                      </a:cubicBezTo>
                      <a:cubicBezTo>
                        <a:pt x="2646" y="1703"/>
                        <a:pt x="2615" y="1660"/>
                        <a:pt x="2672" y="1729"/>
                      </a:cubicBezTo>
                      <a:cubicBezTo>
                        <a:pt x="2615" y="1873"/>
                        <a:pt x="2743" y="1982"/>
                        <a:pt x="2831" y="2090"/>
                      </a:cubicBezTo>
                      <a:cubicBezTo>
                        <a:pt x="2871" y="2137"/>
                        <a:pt x="2871" y="2173"/>
                        <a:pt x="2937" y="2192"/>
                      </a:cubicBezTo>
                      <a:cubicBezTo>
                        <a:pt x="2999" y="2268"/>
                        <a:pt x="3047" y="2253"/>
                        <a:pt x="3131" y="2206"/>
                      </a:cubicBezTo>
                      <a:cubicBezTo>
                        <a:pt x="3215" y="2228"/>
                        <a:pt x="3215" y="2192"/>
                        <a:pt x="3237" y="2134"/>
                      </a:cubicBezTo>
                      <a:cubicBezTo>
                        <a:pt x="3241" y="2087"/>
                        <a:pt x="3224" y="2032"/>
                        <a:pt x="3254" y="1989"/>
                      </a:cubicBezTo>
                      <a:cubicBezTo>
                        <a:pt x="3272" y="1964"/>
                        <a:pt x="3360" y="1960"/>
                        <a:pt x="3360" y="1960"/>
                      </a:cubicBezTo>
                      <a:cubicBezTo>
                        <a:pt x="3453" y="1978"/>
                        <a:pt x="3466" y="1996"/>
                        <a:pt x="3413" y="2061"/>
                      </a:cubicBezTo>
                      <a:cubicBezTo>
                        <a:pt x="3435" y="2134"/>
                        <a:pt x="3484" y="2188"/>
                        <a:pt x="3396" y="2235"/>
                      </a:cubicBezTo>
                      <a:cubicBezTo>
                        <a:pt x="3391" y="2249"/>
                        <a:pt x="3369" y="2264"/>
                        <a:pt x="3378" y="2278"/>
                      </a:cubicBezTo>
                      <a:cubicBezTo>
                        <a:pt x="3387" y="2292"/>
                        <a:pt x="3418" y="2293"/>
                        <a:pt x="3431" y="2305"/>
                      </a:cubicBezTo>
                      <a:cubicBezTo>
                        <a:pt x="3475" y="2352"/>
                        <a:pt x="3466" y="2385"/>
                        <a:pt x="3537" y="2421"/>
                      </a:cubicBezTo>
                      <a:cubicBezTo>
                        <a:pt x="3572" y="2410"/>
                        <a:pt x="3607" y="2403"/>
                        <a:pt x="3643" y="2392"/>
                      </a:cubicBezTo>
                      <a:cubicBezTo>
                        <a:pt x="3660" y="2389"/>
                        <a:pt x="3696" y="2378"/>
                        <a:pt x="3696" y="2378"/>
                      </a:cubicBezTo>
                      <a:cubicBezTo>
                        <a:pt x="3779" y="2399"/>
                        <a:pt x="3810" y="2457"/>
                        <a:pt x="3837" y="2522"/>
                      </a:cubicBezTo>
                      <a:cubicBezTo>
                        <a:pt x="3788" y="2642"/>
                        <a:pt x="3912" y="2870"/>
                        <a:pt x="4066" y="2913"/>
                      </a:cubicBezTo>
                      <a:cubicBezTo>
                        <a:pt x="4137" y="2895"/>
                        <a:pt x="4150" y="2862"/>
                        <a:pt x="4225" y="2884"/>
                      </a:cubicBezTo>
                      <a:cubicBezTo>
                        <a:pt x="4340" y="3025"/>
                        <a:pt x="4093" y="2833"/>
                        <a:pt x="4154" y="2985"/>
                      </a:cubicBezTo>
                      <a:cubicBezTo>
                        <a:pt x="4128" y="3051"/>
                        <a:pt x="4101" y="3051"/>
                        <a:pt x="4031" y="3014"/>
                      </a:cubicBezTo>
                      <a:cubicBezTo>
                        <a:pt x="3982" y="2953"/>
                        <a:pt x="3925" y="2967"/>
                        <a:pt x="3854" y="2928"/>
                      </a:cubicBezTo>
                      <a:cubicBezTo>
                        <a:pt x="3753" y="2805"/>
                        <a:pt x="3890" y="2949"/>
                        <a:pt x="3766" y="2870"/>
                      </a:cubicBezTo>
                      <a:cubicBezTo>
                        <a:pt x="3718" y="2837"/>
                        <a:pt x="3704" y="2776"/>
                        <a:pt x="3660" y="2739"/>
                      </a:cubicBezTo>
                      <a:cubicBezTo>
                        <a:pt x="3634" y="2671"/>
                        <a:pt x="3603" y="2616"/>
                        <a:pt x="3519" y="2595"/>
                      </a:cubicBezTo>
                      <a:cubicBezTo>
                        <a:pt x="3488" y="2515"/>
                        <a:pt x="3528" y="2573"/>
                        <a:pt x="3431" y="2566"/>
                      </a:cubicBezTo>
                      <a:cubicBezTo>
                        <a:pt x="3382" y="2562"/>
                        <a:pt x="3290" y="2537"/>
                        <a:pt x="3290" y="2537"/>
                      </a:cubicBezTo>
                      <a:cubicBezTo>
                        <a:pt x="3215" y="2497"/>
                        <a:pt x="3175" y="2436"/>
                        <a:pt x="3096" y="2392"/>
                      </a:cubicBezTo>
                      <a:cubicBezTo>
                        <a:pt x="3060" y="2403"/>
                        <a:pt x="3030" y="2432"/>
                        <a:pt x="2990" y="2436"/>
                      </a:cubicBezTo>
                      <a:cubicBezTo>
                        <a:pt x="2897" y="2446"/>
                        <a:pt x="2778" y="2374"/>
                        <a:pt x="2708" y="2334"/>
                      </a:cubicBezTo>
                      <a:cubicBezTo>
                        <a:pt x="2646" y="2302"/>
                        <a:pt x="2558" y="2309"/>
                        <a:pt x="2496" y="2278"/>
                      </a:cubicBezTo>
                      <a:cubicBezTo>
                        <a:pt x="2408" y="2231"/>
                        <a:pt x="2315" y="2195"/>
                        <a:pt x="2231" y="2148"/>
                      </a:cubicBezTo>
                      <a:cubicBezTo>
                        <a:pt x="2262" y="2069"/>
                        <a:pt x="2244" y="1993"/>
                        <a:pt x="2161" y="1946"/>
                      </a:cubicBezTo>
                      <a:cubicBezTo>
                        <a:pt x="2139" y="1888"/>
                        <a:pt x="2099" y="1862"/>
                        <a:pt x="2037" y="1830"/>
                      </a:cubicBezTo>
                      <a:cubicBezTo>
                        <a:pt x="1945" y="1714"/>
                        <a:pt x="2068" y="1855"/>
                        <a:pt x="1949" y="1758"/>
                      </a:cubicBezTo>
                      <a:cubicBezTo>
                        <a:pt x="1923" y="1736"/>
                        <a:pt x="1923" y="1692"/>
                        <a:pt x="1896" y="1671"/>
                      </a:cubicBezTo>
                      <a:cubicBezTo>
                        <a:pt x="1883" y="1660"/>
                        <a:pt x="1861" y="1660"/>
                        <a:pt x="1843" y="1656"/>
                      </a:cubicBezTo>
                      <a:cubicBezTo>
                        <a:pt x="1795" y="1616"/>
                        <a:pt x="1684" y="1555"/>
                        <a:pt x="1684" y="1555"/>
                      </a:cubicBezTo>
                      <a:cubicBezTo>
                        <a:pt x="1636" y="1493"/>
                        <a:pt x="1578" y="1443"/>
                        <a:pt x="1526" y="1381"/>
                      </a:cubicBezTo>
                      <a:cubicBezTo>
                        <a:pt x="1517" y="1367"/>
                        <a:pt x="1521" y="1349"/>
                        <a:pt x="1508" y="1338"/>
                      </a:cubicBezTo>
                      <a:cubicBezTo>
                        <a:pt x="1495" y="1327"/>
                        <a:pt x="1473" y="1327"/>
                        <a:pt x="1455" y="1323"/>
                      </a:cubicBezTo>
                      <a:cubicBezTo>
                        <a:pt x="1420" y="1410"/>
                        <a:pt x="1508" y="1439"/>
                        <a:pt x="1561" y="1497"/>
                      </a:cubicBezTo>
                      <a:cubicBezTo>
                        <a:pt x="1623" y="1562"/>
                        <a:pt x="1640" y="1613"/>
                        <a:pt x="1720" y="1656"/>
                      </a:cubicBezTo>
                      <a:cubicBezTo>
                        <a:pt x="1803" y="1761"/>
                        <a:pt x="1759" y="1718"/>
                        <a:pt x="1843" y="1786"/>
                      </a:cubicBezTo>
                      <a:cubicBezTo>
                        <a:pt x="1865" y="1844"/>
                        <a:pt x="1887" y="1870"/>
                        <a:pt x="1949" y="1902"/>
                      </a:cubicBezTo>
                      <a:cubicBezTo>
                        <a:pt x="1984" y="1989"/>
                        <a:pt x="1905" y="1928"/>
                        <a:pt x="1861" y="1902"/>
                      </a:cubicBezTo>
                      <a:cubicBezTo>
                        <a:pt x="1759" y="1779"/>
                        <a:pt x="1896" y="1924"/>
                        <a:pt x="1773" y="1844"/>
                      </a:cubicBezTo>
                      <a:cubicBezTo>
                        <a:pt x="1755" y="1833"/>
                        <a:pt x="1750" y="1812"/>
                        <a:pt x="1737" y="1801"/>
                      </a:cubicBezTo>
                      <a:cubicBezTo>
                        <a:pt x="1724" y="1790"/>
                        <a:pt x="1702" y="1783"/>
                        <a:pt x="1684" y="1772"/>
                      </a:cubicBezTo>
                      <a:cubicBezTo>
                        <a:pt x="1662" y="1714"/>
                        <a:pt x="1631" y="1703"/>
                        <a:pt x="1561" y="1685"/>
                      </a:cubicBezTo>
                      <a:cubicBezTo>
                        <a:pt x="1517" y="1635"/>
                        <a:pt x="1499" y="1616"/>
                        <a:pt x="1526" y="1555"/>
                      </a:cubicBezTo>
                      <a:cubicBezTo>
                        <a:pt x="1490" y="1512"/>
                        <a:pt x="1384" y="1454"/>
                        <a:pt x="1384" y="1454"/>
                      </a:cubicBezTo>
                      <a:cubicBezTo>
                        <a:pt x="1349" y="1410"/>
                        <a:pt x="1314" y="1367"/>
                        <a:pt x="1279" y="1323"/>
                      </a:cubicBezTo>
                      <a:cubicBezTo>
                        <a:pt x="1252" y="1291"/>
                        <a:pt x="1204" y="1280"/>
                        <a:pt x="1173" y="1251"/>
                      </a:cubicBezTo>
                      <a:cubicBezTo>
                        <a:pt x="1159" y="1237"/>
                        <a:pt x="1155" y="1219"/>
                        <a:pt x="1137" y="1208"/>
                      </a:cubicBezTo>
                      <a:cubicBezTo>
                        <a:pt x="1071" y="1172"/>
                        <a:pt x="992" y="1172"/>
                        <a:pt x="926" y="1135"/>
                      </a:cubicBezTo>
                      <a:cubicBezTo>
                        <a:pt x="886" y="1085"/>
                        <a:pt x="855" y="1052"/>
                        <a:pt x="785" y="1034"/>
                      </a:cubicBezTo>
                      <a:cubicBezTo>
                        <a:pt x="705" y="940"/>
                        <a:pt x="846" y="893"/>
                        <a:pt x="679" y="860"/>
                      </a:cubicBezTo>
                      <a:cubicBezTo>
                        <a:pt x="489" y="756"/>
                        <a:pt x="467" y="538"/>
                        <a:pt x="396" y="368"/>
                      </a:cubicBezTo>
                      <a:cubicBezTo>
                        <a:pt x="379" y="325"/>
                        <a:pt x="335" y="264"/>
                        <a:pt x="291" y="238"/>
                      </a:cubicBezTo>
                      <a:cubicBezTo>
                        <a:pt x="255" y="217"/>
                        <a:pt x="185" y="180"/>
                        <a:pt x="185" y="180"/>
                      </a:cubicBezTo>
                      <a:cubicBezTo>
                        <a:pt x="172" y="166"/>
                        <a:pt x="167" y="148"/>
                        <a:pt x="149" y="137"/>
                      </a:cubicBezTo>
                      <a:cubicBezTo>
                        <a:pt x="119" y="122"/>
                        <a:pt x="44" y="108"/>
                        <a:pt x="44" y="108"/>
                      </a:cubicBezTo>
                      <a:cubicBezTo>
                        <a:pt x="0" y="3"/>
                        <a:pt x="136" y="61"/>
                        <a:pt x="202" y="79"/>
                      </a:cubicBezTo>
                      <a:cubicBezTo>
                        <a:pt x="286" y="184"/>
                        <a:pt x="269" y="148"/>
                        <a:pt x="379" y="209"/>
                      </a:cubicBezTo>
                      <a:cubicBezTo>
                        <a:pt x="414" y="253"/>
                        <a:pt x="414" y="336"/>
                        <a:pt x="449" y="253"/>
                      </a:cubicBezTo>
                      <a:cubicBezTo>
                        <a:pt x="419" y="177"/>
                        <a:pt x="361" y="224"/>
                        <a:pt x="361" y="13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5" name="Freeform 31">
                  <a:extLst>
                    <a:ext uri="{FF2B5EF4-FFF2-40B4-BE49-F238E27FC236}">
                      <a16:creationId xmlns:a16="http://schemas.microsoft.com/office/drawing/2014/main" id="{55E55758-BBC1-47BF-BF0D-4ECD01A1F8E6}"/>
                    </a:ext>
                  </a:extLst>
                </p:cNvPr>
                <p:cNvSpPr>
                  <a:spLocks noChangeArrowheads="1"/>
                </p:cNvSpPr>
                <p:nvPr/>
              </p:nvSpPr>
              <p:spPr bwMode="auto">
                <a:xfrm>
                  <a:off x="3577" y="479"/>
                  <a:ext cx="36" cy="39"/>
                </a:xfrm>
                <a:custGeom>
                  <a:avLst/>
                  <a:gdLst>
                    <a:gd name="T0" fmla="*/ 26 w 160"/>
                    <a:gd name="T1" fmla="*/ 100 h 172"/>
                    <a:gd name="T2" fmla="*/ 44 w 160"/>
                    <a:gd name="T3" fmla="*/ 171 h 172"/>
                    <a:gd name="T4" fmla="*/ 26 w 160"/>
                    <a:gd name="T5" fmla="*/ 100 h 172"/>
                  </a:gdLst>
                  <a:ahLst/>
                  <a:cxnLst>
                    <a:cxn ang="0">
                      <a:pos x="T0" y="T1"/>
                    </a:cxn>
                    <a:cxn ang="0">
                      <a:pos x="T2" y="T3"/>
                    </a:cxn>
                    <a:cxn ang="0">
                      <a:pos x="T4" y="T5"/>
                    </a:cxn>
                  </a:cxnLst>
                  <a:rect l="0" t="0" r="r" b="b"/>
                  <a:pathLst>
                    <a:path w="160" h="172">
                      <a:moveTo>
                        <a:pt x="26" y="100"/>
                      </a:moveTo>
                      <a:cubicBezTo>
                        <a:pt x="110" y="0"/>
                        <a:pt x="159" y="109"/>
                        <a:pt x="44" y="171"/>
                      </a:cubicBezTo>
                      <a:cubicBezTo>
                        <a:pt x="0" y="120"/>
                        <a:pt x="0" y="142"/>
                        <a:pt x="26" y="10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6" name="Freeform 32">
                  <a:extLst>
                    <a:ext uri="{FF2B5EF4-FFF2-40B4-BE49-F238E27FC236}">
                      <a16:creationId xmlns:a16="http://schemas.microsoft.com/office/drawing/2014/main" id="{84F00DC2-3972-4C0B-9A0D-7B5253F9CF3E}"/>
                    </a:ext>
                  </a:extLst>
                </p:cNvPr>
                <p:cNvSpPr>
                  <a:spLocks noChangeArrowheads="1"/>
                </p:cNvSpPr>
                <p:nvPr/>
              </p:nvSpPr>
              <p:spPr bwMode="auto">
                <a:xfrm>
                  <a:off x="3549" y="472"/>
                  <a:ext cx="39" cy="29"/>
                </a:xfrm>
                <a:custGeom>
                  <a:avLst/>
                  <a:gdLst>
                    <a:gd name="T0" fmla="*/ 0 w 170"/>
                    <a:gd name="T1" fmla="*/ 17 h 130"/>
                    <a:gd name="T2" fmla="*/ 56 w 170"/>
                    <a:gd name="T3" fmla="*/ 3 h 130"/>
                    <a:gd name="T4" fmla="*/ 169 w 170"/>
                    <a:gd name="T5" fmla="*/ 59 h 130"/>
                    <a:gd name="T6" fmla="*/ 37 w 170"/>
                    <a:gd name="T7" fmla="*/ 59 h 130"/>
                    <a:gd name="T8" fmla="*/ 0 w 170"/>
                    <a:gd name="T9" fmla="*/ 17 h 130"/>
                  </a:gdLst>
                  <a:ahLst/>
                  <a:cxnLst>
                    <a:cxn ang="0">
                      <a:pos x="T0" y="T1"/>
                    </a:cxn>
                    <a:cxn ang="0">
                      <a:pos x="T2" y="T3"/>
                    </a:cxn>
                    <a:cxn ang="0">
                      <a:pos x="T4" y="T5"/>
                    </a:cxn>
                    <a:cxn ang="0">
                      <a:pos x="T6" y="T7"/>
                    </a:cxn>
                    <a:cxn ang="0">
                      <a:pos x="T8" y="T9"/>
                    </a:cxn>
                  </a:cxnLst>
                  <a:rect l="0" t="0" r="r" b="b"/>
                  <a:pathLst>
                    <a:path w="170" h="130">
                      <a:moveTo>
                        <a:pt x="0" y="17"/>
                      </a:moveTo>
                      <a:cubicBezTo>
                        <a:pt x="18" y="13"/>
                        <a:pt x="37" y="0"/>
                        <a:pt x="56" y="3"/>
                      </a:cubicBezTo>
                      <a:cubicBezTo>
                        <a:pt x="98" y="13"/>
                        <a:pt x="169" y="59"/>
                        <a:pt x="169" y="59"/>
                      </a:cubicBezTo>
                      <a:cubicBezTo>
                        <a:pt x="136" y="129"/>
                        <a:pt x="103" y="90"/>
                        <a:pt x="37" y="59"/>
                      </a:cubicBezTo>
                      <a:cubicBezTo>
                        <a:pt x="23" y="45"/>
                        <a:pt x="0" y="17"/>
                        <a:pt x="0" y="1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7" name="Freeform 33">
                  <a:extLst>
                    <a:ext uri="{FF2B5EF4-FFF2-40B4-BE49-F238E27FC236}">
                      <a16:creationId xmlns:a16="http://schemas.microsoft.com/office/drawing/2014/main" id="{0365C88E-97E1-4FFD-82BC-3679BFCD1666}"/>
                    </a:ext>
                  </a:extLst>
                </p:cNvPr>
                <p:cNvSpPr>
                  <a:spLocks noChangeArrowheads="1"/>
                </p:cNvSpPr>
                <p:nvPr/>
              </p:nvSpPr>
              <p:spPr bwMode="auto">
                <a:xfrm>
                  <a:off x="4686" y="391"/>
                  <a:ext cx="171" cy="82"/>
                </a:xfrm>
                <a:custGeom>
                  <a:avLst/>
                  <a:gdLst>
                    <a:gd name="T0" fmla="*/ 0 w 756"/>
                    <a:gd name="T1" fmla="*/ 183 h 360"/>
                    <a:gd name="T2" fmla="*/ 124 w 756"/>
                    <a:gd name="T3" fmla="*/ 93 h 360"/>
                    <a:gd name="T4" fmla="*/ 248 w 756"/>
                    <a:gd name="T5" fmla="*/ 78 h 360"/>
                    <a:gd name="T6" fmla="*/ 355 w 756"/>
                    <a:gd name="T7" fmla="*/ 33 h 360"/>
                    <a:gd name="T8" fmla="*/ 284 w 756"/>
                    <a:gd name="T9" fmla="*/ 93 h 360"/>
                    <a:gd name="T10" fmla="*/ 550 w 756"/>
                    <a:gd name="T11" fmla="*/ 183 h 360"/>
                    <a:gd name="T12" fmla="*/ 710 w 756"/>
                    <a:gd name="T13" fmla="*/ 243 h 360"/>
                    <a:gd name="T14" fmla="*/ 515 w 756"/>
                    <a:gd name="T15" fmla="*/ 287 h 360"/>
                    <a:gd name="T16" fmla="*/ 390 w 756"/>
                    <a:gd name="T17" fmla="*/ 213 h 360"/>
                    <a:gd name="T18" fmla="*/ 337 w 756"/>
                    <a:gd name="T19" fmla="*/ 198 h 360"/>
                    <a:gd name="T20" fmla="*/ 106 w 756"/>
                    <a:gd name="T21" fmla="*/ 153 h 360"/>
                    <a:gd name="T22" fmla="*/ 0 w 756"/>
                    <a:gd name="T23" fmla="*/ 18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6" h="360">
                      <a:moveTo>
                        <a:pt x="0" y="183"/>
                      </a:moveTo>
                      <a:cubicBezTo>
                        <a:pt x="22" y="123"/>
                        <a:pt x="53" y="112"/>
                        <a:pt x="124" y="93"/>
                      </a:cubicBezTo>
                      <a:cubicBezTo>
                        <a:pt x="88" y="0"/>
                        <a:pt x="186" y="59"/>
                        <a:pt x="248" y="78"/>
                      </a:cubicBezTo>
                      <a:cubicBezTo>
                        <a:pt x="248" y="78"/>
                        <a:pt x="341" y="22"/>
                        <a:pt x="355" y="33"/>
                      </a:cubicBezTo>
                      <a:cubicBezTo>
                        <a:pt x="377" y="52"/>
                        <a:pt x="315" y="86"/>
                        <a:pt x="284" y="93"/>
                      </a:cubicBezTo>
                      <a:cubicBezTo>
                        <a:pt x="364" y="138"/>
                        <a:pt x="457" y="157"/>
                        <a:pt x="550" y="183"/>
                      </a:cubicBezTo>
                      <a:cubicBezTo>
                        <a:pt x="604" y="198"/>
                        <a:pt x="710" y="243"/>
                        <a:pt x="710" y="243"/>
                      </a:cubicBezTo>
                      <a:cubicBezTo>
                        <a:pt x="755" y="359"/>
                        <a:pt x="595" y="310"/>
                        <a:pt x="515" y="287"/>
                      </a:cubicBezTo>
                      <a:cubicBezTo>
                        <a:pt x="484" y="213"/>
                        <a:pt x="515" y="246"/>
                        <a:pt x="390" y="213"/>
                      </a:cubicBezTo>
                      <a:cubicBezTo>
                        <a:pt x="373" y="209"/>
                        <a:pt x="337" y="198"/>
                        <a:pt x="337" y="198"/>
                      </a:cubicBezTo>
                      <a:cubicBezTo>
                        <a:pt x="253" y="127"/>
                        <a:pt x="235" y="138"/>
                        <a:pt x="106" y="153"/>
                      </a:cubicBezTo>
                      <a:cubicBezTo>
                        <a:pt x="39" y="190"/>
                        <a:pt x="75" y="183"/>
                        <a:pt x="0" y="18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8" name="Freeform 34">
                  <a:extLst>
                    <a:ext uri="{FF2B5EF4-FFF2-40B4-BE49-F238E27FC236}">
                      <a16:creationId xmlns:a16="http://schemas.microsoft.com/office/drawing/2014/main" id="{D17A16AC-C2B0-412C-826A-6DDD6025EB64}"/>
                    </a:ext>
                  </a:extLst>
                </p:cNvPr>
                <p:cNvSpPr>
                  <a:spLocks noChangeArrowheads="1"/>
                </p:cNvSpPr>
                <p:nvPr/>
              </p:nvSpPr>
              <p:spPr bwMode="auto">
                <a:xfrm>
                  <a:off x="4867" y="457"/>
                  <a:ext cx="139" cy="38"/>
                </a:xfrm>
                <a:custGeom>
                  <a:avLst/>
                  <a:gdLst>
                    <a:gd name="T0" fmla="*/ 0 w 611"/>
                    <a:gd name="T1" fmla="*/ 0 h 166"/>
                    <a:gd name="T2" fmla="*/ 229 w 611"/>
                    <a:gd name="T3" fmla="*/ 15 h 166"/>
                    <a:gd name="T4" fmla="*/ 388 w 611"/>
                    <a:gd name="T5" fmla="*/ 90 h 166"/>
                    <a:gd name="T6" fmla="*/ 495 w 611"/>
                    <a:gd name="T7" fmla="*/ 75 h 166"/>
                    <a:gd name="T8" fmla="*/ 477 w 611"/>
                    <a:gd name="T9" fmla="*/ 165 h 166"/>
                    <a:gd name="T10" fmla="*/ 282 w 611"/>
                    <a:gd name="T11" fmla="*/ 150 h 166"/>
                    <a:gd name="T12" fmla="*/ 0 w 611"/>
                    <a:gd name="T13" fmla="*/ 135 h 166"/>
                    <a:gd name="T14" fmla="*/ 123 w 611"/>
                    <a:gd name="T15" fmla="*/ 75 h 166"/>
                    <a:gd name="T16" fmla="*/ 0 w 611"/>
                    <a:gd name="T1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166">
                      <a:moveTo>
                        <a:pt x="0" y="0"/>
                      </a:moveTo>
                      <a:cubicBezTo>
                        <a:pt x="83" y="11"/>
                        <a:pt x="154" y="37"/>
                        <a:pt x="229" y="15"/>
                      </a:cubicBezTo>
                      <a:cubicBezTo>
                        <a:pt x="384" y="41"/>
                        <a:pt x="269" y="56"/>
                        <a:pt x="388" y="90"/>
                      </a:cubicBezTo>
                      <a:cubicBezTo>
                        <a:pt x="424" y="86"/>
                        <a:pt x="459" y="71"/>
                        <a:pt x="495" y="75"/>
                      </a:cubicBezTo>
                      <a:cubicBezTo>
                        <a:pt x="610" y="86"/>
                        <a:pt x="521" y="153"/>
                        <a:pt x="477" y="165"/>
                      </a:cubicBezTo>
                      <a:cubicBezTo>
                        <a:pt x="344" y="127"/>
                        <a:pt x="406" y="127"/>
                        <a:pt x="282" y="150"/>
                      </a:cubicBezTo>
                      <a:cubicBezTo>
                        <a:pt x="181" y="138"/>
                        <a:pt x="97" y="153"/>
                        <a:pt x="0" y="135"/>
                      </a:cubicBezTo>
                      <a:cubicBezTo>
                        <a:pt x="26" y="41"/>
                        <a:pt x="30" y="101"/>
                        <a:pt x="123" y="75"/>
                      </a:cubicBezTo>
                      <a:cubicBezTo>
                        <a:pt x="75" y="48"/>
                        <a:pt x="0" y="48"/>
                        <a:pt x="0" y="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9" name="Freeform 35">
                  <a:extLst>
                    <a:ext uri="{FF2B5EF4-FFF2-40B4-BE49-F238E27FC236}">
                      <a16:creationId xmlns:a16="http://schemas.microsoft.com/office/drawing/2014/main" id="{4A409D40-D3B8-486F-ABB5-8C040636C7E9}"/>
                    </a:ext>
                  </a:extLst>
                </p:cNvPr>
                <p:cNvSpPr>
                  <a:spLocks noChangeArrowheads="1"/>
                </p:cNvSpPr>
                <p:nvPr/>
              </p:nvSpPr>
              <p:spPr bwMode="auto">
                <a:xfrm>
                  <a:off x="4793" y="477"/>
                  <a:ext cx="56" cy="34"/>
                </a:xfrm>
                <a:custGeom>
                  <a:avLst/>
                  <a:gdLst>
                    <a:gd name="T0" fmla="*/ 73 w 249"/>
                    <a:gd name="T1" fmla="*/ 89 h 150"/>
                    <a:gd name="T2" fmla="*/ 160 w 249"/>
                    <a:gd name="T3" fmla="*/ 46 h 150"/>
                    <a:gd name="T4" fmla="*/ 73 w 249"/>
                    <a:gd name="T5" fmla="*/ 89 h 150"/>
                  </a:gdLst>
                  <a:ahLst/>
                  <a:cxnLst>
                    <a:cxn ang="0">
                      <a:pos x="T0" y="T1"/>
                    </a:cxn>
                    <a:cxn ang="0">
                      <a:pos x="T2" y="T3"/>
                    </a:cxn>
                    <a:cxn ang="0">
                      <a:pos x="T4" y="T5"/>
                    </a:cxn>
                  </a:cxnLst>
                  <a:rect l="0" t="0" r="r" b="b"/>
                  <a:pathLst>
                    <a:path w="249" h="150">
                      <a:moveTo>
                        <a:pt x="73" y="89"/>
                      </a:moveTo>
                      <a:cubicBezTo>
                        <a:pt x="0" y="0"/>
                        <a:pt x="91" y="32"/>
                        <a:pt x="160" y="46"/>
                      </a:cubicBezTo>
                      <a:cubicBezTo>
                        <a:pt x="248" y="149"/>
                        <a:pt x="130" y="89"/>
                        <a:pt x="73" y="8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0" name="Freeform 36">
                  <a:extLst>
                    <a:ext uri="{FF2B5EF4-FFF2-40B4-BE49-F238E27FC236}">
                      <a16:creationId xmlns:a16="http://schemas.microsoft.com/office/drawing/2014/main" id="{EADDB9D4-B203-48D4-AC61-03D2401A1810}"/>
                    </a:ext>
                  </a:extLst>
                </p:cNvPr>
                <p:cNvSpPr>
                  <a:spLocks noChangeArrowheads="1"/>
                </p:cNvSpPr>
                <p:nvPr/>
              </p:nvSpPr>
              <p:spPr bwMode="auto">
                <a:xfrm>
                  <a:off x="4757" y="372"/>
                  <a:ext cx="37" cy="44"/>
                </a:xfrm>
                <a:custGeom>
                  <a:avLst/>
                  <a:gdLst>
                    <a:gd name="T0" fmla="*/ 79 w 165"/>
                    <a:gd name="T1" fmla="*/ 120 h 196"/>
                    <a:gd name="T2" fmla="*/ 79 w 165"/>
                    <a:gd name="T3" fmla="*/ 0 h 196"/>
                    <a:gd name="T4" fmla="*/ 79 w 165"/>
                    <a:gd name="T5" fmla="*/ 120 h 196"/>
                  </a:gdLst>
                  <a:ahLst/>
                  <a:cxnLst>
                    <a:cxn ang="0">
                      <a:pos x="T0" y="T1"/>
                    </a:cxn>
                    <a:cxn ang="0">
                      <a:pos x="T2" y="T3"/>
                    </a:cxn>
                    <a:cxn ang="0">
                      <a:pos x="T4" y="T5"/>
                    </a:cxn>
                  </a:cxnLst>
                  <a:rect l="0" t="0" r="r" b="b"/>
                  <a:pathLst>
                    <a:path w="165" h="196">
                      <a:moveTo>
                        <a:pt x="79" y="120"/>
                      </a:moveTo>
                      <a:cubicBezTo>
                        <a:pt x="54" y="52"/>
                        <a:pt x="0" y="48"/>
                        <a:pt x="79" y="0"/>
                      </a:cubicBezTo>
                      <a:cubicBezTo>
                        <a:pt x="96" y="18"/>
                        <a:pt x="164" y="195"/>
                        <a:pt x="79" y="1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1" name="Freeform 37">
                  <a:extLst>
                    <a:ext uri="{FF2B5EF4-FFF2-40B4-BE49-F238E27FC236}">
                      <a16:creationId xmlns:a16="http://schemas.microsoft.com/office/drawing/2014/main" id="{3C6A5904-0767-4DAE-8DAA-8B579DD7D075}"/>
                    </a:ext>
                  </a:extLst>
                </p:cNvPr>
                <p:cNvSpPr>
                  <a:spLocks noChangeArrowheads="1"/>
                </p:cNvSpPr>
                <p:nvPr/>
              </p:nvSpPr>
              <p:spPr bwMode="auto">
                <a:xfrm>
                  <a:off x="5054" y="504"/>
                  <a:ext cx="45" cy="66"/>
                </a:xfrm>
                <a:custGeom>
                  <a:avLst/>
                  <a:gdLst>
                    <a:gd name="T0" fmla="*/ 18 w 200"/>
                    <a:gd name="T1" fmla="*/ 30 h 291"/>
                    <a:gd name="T2" fmla="*/ 90 w 200"/>
                    <a:gd name="T3" fmla="*/ 118 h 291"/>
                    <a:gd name="T4" fmla="*/ 108 w 200"/>
                    <a:gd name="T5" fmla="*/ 176 h 291"/>
                    <a:gd name="T6" fmla="*/ 162 w 200"/>
                    <a:gd name="T7" fmla="*/ 191 h 291"/>
                    <a:gd name="T8" fmla="*/ 108 w 200"/>
                    <a:gd name="T9" fmla="*/ 264 h 291"/>
                    <a:gd name="T10" fmla="*/ 0 w 200"/>
                    <a:gd name="T11" fmla="*/ 74 h 291"/>
                    <a:gd name="T12" fmla="*/ 18 w 200"/>
                    <a:gd name="T13" fmla="*/ 30 h 291"/>
                  </a:gdLst>
                  <a:ahLst/>
                  <a:cxnLst>
                    <a:cxn ang="0">
                      <a:pos x="T0" y="T1"/>
                    </a:cxn>
                    <a:cxn ang="0">
                      <a:pos x="T2" y="T3"/>
                    </a:cxn>
                    <a:cxn ang="0">
                      <a:pos x="T4" y="T5"/>
                    </a:cxn>
                    <a:cxn ang="0">
                      <a:pos x="T6" y="T7"/>
                    </a:cxn>
                    <a:cxn ang="0">
                      <a:pos x="T8" y="T9"/>
                    </a:cxn>
                    <a:cxn ang="0">
                      <a:pos x="T10" y="T11"/>
                    </a:cxn>
                    <a:cxn ang="0">
                      <a:pos x="T12" y="T13"/>
                    </a:cxn>
                  </a:cxnLst>
                  <a:rect l="0" t="0" r="r" b="b"/>
                  <a:pathLst>
                    <a:path w="200" h="291">
                      <a:moveTo>
                        <a:pt x="18" y="30"/>
                      </a:moveTo>
                      <a:cubicBezTo>
                        <a:pt x="40" y="60"/>
                        <a:pt x="81" y="85"/>
                        <a:pt x="90" y="118"/>
                      </a:cubicBezTo>
                      <a:cubicBezTo>
                        <a:pt x="94" y="136"/>
                        <a:pt x="94" y="162"/>
                        <a:pt x="108" y="176"/>
                      </a:cubicBezTo>
                      <a:cubicBezTo>
                        <a:pt x="122" y="190"/>
                        <a:pt x="144" y="187"/>
                        <a:pt x="162" y="191"/>
                      </a:cubicBezTo>
                      <a:cubicBezTo>
                        <a:pt x="185" y="246"/>
                        <a:pt x="199" y="290"/>
                        <a:pt x="108" y="264"/>
                      </a:cubicBezTo>
                      <a:cubicBezTo>
                        <a:pt x="85" y="198"/>
                        <a:pt x="49" y="133"/>
                        <a:pt x="0" y="74"/>
                      </a:cubicBezTo>
                      <a:cubicBezTo>
                        <a:pt x="18" y="14"/>
                        <a:pt x="18" y="0"/>
                        <a:pt x="18" y="3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2" name="Freeform 38">
                  <a:extLst>
                    <a:ext uri="{FF2B5EF4-FFF2-40B4-BE49-F238E27FC236}">
                      <a16:creationId xmlns:a16="http://schemas.microsoft.com/office/drawing/2014/main" id="{A96845CA-B881-4EF8-9FE1-9AE8CAE6EE6F}"/>
                    </a:ext>
                  </a:extLst>
                </p:cNvPr>
                <p:cNvSpPr>
                  <a:spLocks noChangeArrowheads="1"/>
                </p:cNvSpPr>
                <p:nvPr/>
              </p:nvSpPr>
              <p:spPr bwMode="auto">
                <a:xfrm>
                  <a:off x="4259" y="3"/>
                  <a:ext cx="481" cy="100"/>
                </a:xfrm>
                <a:custGeom>
                  <a:avLst/>
                  <a:gdLst>
                    <a:gd name="T0" fmla="*/ 1442 w 2119"/>
                    <a:gd name="T1" fmla="*/ 6 h 443"/>
                    <a:gd name="T2" fmla="*/ 1514 w 2119"/>
                    <a:gd name="T3" fmla="*/ 55 h 443"/>
                    <a:gd name="T4" fmla="*/ 1540 w 2119"/>
                    <a:gd name="T5" fmla="*/ 0 h 443"/>
                    <a:gd name="T6" fmla="*/ 1737 w 2119"/>
                    <a:gd name="T7" fmla="*/ 0 h 443"/>
                    <a:gd name="T8" fmla="*/ 1881 w 2119"/>
                    <a:gd name="T9" fmla="*/ 117 h 443"/>
                    <a:gd name="T10" fmla="*/ 2091 w 2119"/>
                    <a:gd name="T11" fmla="*/ 69 h 443"/>
                    <a:gd name="T12" fmla="*/ 2058 w 2119"/>
                    <a:gd name="T13" fmla="*/ 200 h 443"/>
                    <a:gd name="T14" fmla="*/ 1954 w 2119"/>
                    <a:gd name="T15" fmla="*/ 317 h 443"/>
                    <a:gd name="T16" fmla="*/ 1934 w 2119"/>
                    <a:gd name="T17" fmla="*/ 200 h 443"/>
                    <a:gd name="T18" fmla="*/ 1881 w 2119"/>
                    <a:gd name="T19" fmla="*/ 214 h 443"/>
                    <a:gd name="T20" fmla="*/ 1829 w 2119"/>
                    <a:gd name="T21" fmla="*/ 200 h 443"/>
                    <a:gd name="T22" fmla="*/ 1724 w 2119"/>
                    <a:gd name="T23" fmla="*/ 145 h 443"/>
                    <a:gd name="T24" fmla="*/ 1495 w 2119"/>
                    <a:gd name="T25" fmla="*/ 262 h 443"/>
                    <a:gd name="T26" fmla="*/ 1318 w 2119"/>
                    <a:gd name="T27" fmla="*/ 303 h 443"/>
                    <a:gd name="T28" fmla="*/ 1390 w 2119"/>
                    <a:gd name="T29" fmla="*/ 393 h 443"/>
                    <a:gd name="T30" fmla="*/ 1232 w 2119"/>
                    <a:gd name="T31" fmla="*/ 435 h 443"/>
                    <a:gd name="T32" fmla="*/ 1108 w 2119"/>
                    <a:gd name="T33" fmla="*/ 421 h 443"/>
                    <a:gd name="T34" fmla="*/ 1160 w 2119"/>
                    <a:gd name="T35" fmla="*/ 393 h 443"/>
                    <a:gd name="T36" fmla="*/ 1121 w 2119"/>
                    <a:gd name="T37" fmla="*/ 276 h 443"/>
                    <a:gd name="T38" fmla="*/ 1108 w 2119"/>
                    <a:gd name="T39" fmla="*/ 214 h 443"/>
                    <a:gd name="T40" fmla="*/ 1036 w 2119"/>
                    <a:gd name="T41" fmla="*/ 158 h 443"/>
                    <a:gd name="T42" fmla="*/ 931 w 2119"/>
                    <a:gd name="T43" fmla="*/ 186 h 443"/>
                    <a:gd name="T44" fmla="*/ 878 w 2119"/>
                    <a:gd name="T45" fmla="*/ 186 h 443"/>
                    <a:gd name="T46" fmla="*/ 806 w 2119"/>
                    <a:gd name="T47" fmla="*/ 172 h 443"/>
                    <a:gd name="T48" fmla="*/ 544 w 2119"/>
                    <a:gd name="T49" fmla="*/ 13 h 443"/>
                    <a:gd name="T50" fmla="*/ 386 w 2119"/>
                    <a:gd name="T51" fmla="*/ 96 h 443"/>
                    <a:gd name="T52" fmla="*/ 6 w 2119"/>
                    <a:gd name="T53" fmla="*/ 0 h 443"/>
                    <a:gd name="T54" fmla="*/ 1442 w 2119"/>
                    <a:gd name="T55" fmla="*/ 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9" h="443">
                      <a:moveTo>
                        <a:pt x="1442" y="6"/>
                      </a:moveTo>
                      <a:cubicBezTo>
                        <a:pt x="1409" y="82"/>
                        <a:pt x="1475" y="117"/>
                        <a:pt x="1514" y="55"/>
                      </a:cubicBezTo>
                      <a:cubicBezTo>
                        <a:pt x="1540" y="0"/>
                        <a:pt x="1501" y="48"/>
                        <a:pt x="1540" y="0"/>
                      </a:cubicBezTo>
                      <a:lnTo>
                        <a:pt x="1737" y="0"/>
                      </a:lnTo>
                      <a:cubicBezTo>
                        <a:pt x="1816" y="41"/>
                        <a:pt x="1809" y="75"/>
                        <a:pt x="1881" y="117"/>
                      </a:cubicBezTo>
                      <a:cubicBezTo>
                        <a:pt x="2019" y="75"/>
                        <a:pt x="1921" y="48"/>
                        <a:pt x="2091" y="69"/>
                      </a:cubicBezTo>
                      <a:cubicBezTo>
                        <a:pt x="2118" y="131"/>
                        <a:pt x="2104" y="151"/>
                        <a:pt x="2058" y="200"/>
                      </a:cubicBezTo>
                      <a:cubicBezTo>
                        <a:pt x="2045" y="269"/>
                        <a:pt x="2052" y="345"/>
                        <a:pt x="1954" y="317"/>
                      </a:cubicBezTo>
                      <a:cubicBezTo>
                        <a:pt x="1947" y="276"/>
                        <a:pt x="1954" y="234"/>
                        <a:pt x="1934" y="200"/>
                      </a:cubicBezTo>
                      <a:cubicBezTo>
                        <a:pt x="1927" y="186"/>
                        <a:pt x="1901" y="214"/>
                        <a:pt x="1881" y="214"/>
                      </a:cubicBezTo>
                      <a:cubicBezTo>
                        <a:pt x="1861" y="214"/>
                        <a:pt x="1849" y="207"/>
                        <a:pt x="1829" y="200"/>
                      </a:cubicBezTo>
                      <a:cubicBezTo>
                        <a:pt x="1796" y="186"/>
                        <a:pt x="1724" y="145"/>
                        <a:pt x="1724" y="145"/>
                      </a:cubicBezTo>
                      <a:cubicBezTo>
                        <a:pt x="1632" y="158"/>
                        <a:pt x="1580" y="214"/>
                        <a:pt x="1495" y="262"/>
                      </a:cubicBezTo>
                      <a:cubicBezTo>
                        <a:pt x="1442" y="283"/>
                        <a:pt x="1370" y="290"/>
                        <a:pt x="1318" y="303"/>
                      </a:cubicBezTo>
                      <a:cubicBezTo>
                        <a:pt x="1265" y="372"/>
                        <a:pt x="1311" y="366"/>
                        <a:pt x="1390" y="393"/>
                      </a:cubicBezTo>
                      <a:cubicBezTo>
                        <a:pt x="1311" y="428"/>
                        <a:pt x="1304" y="393"/>
                        <a:pt x="1232" y="435"/>
                      </a:cubicBezTo>
                      <a:cubicBezTo>
                        <a:pt x="1186" y="428"/>
                        <a:pt x="1140" y="442"/>
                        <a:pt x="1108" y="421"/>
                      </a:cubicBezTo>
                      <a:cubicBezTo>
                        <a:pt x="1088" y="407"/>
                        <a:pt x="1147" y="407"/>
                        <a:pt x="1160" y="393"/>
                      </a:cubicBezTo>
                      <a:cubicBezTo>
                        <a:pt x="1186" y="331"/>
                        <a:pt x="977" y="193"/>
                        <a:pt x="1121" y="276"/>
                      </a:cubicBezTo>
                      <a:cubicBezTo>
                        <a:pt x="1206" y="379"/>
                        <a:pt x="1206" y="248"/>
                        <a:pt x="1108" y="214"/>
                      </a:cubicBezTo>
                      <a:cubicBezTo>
                        <a:pt x="1095" y="186"/>
                        <a:pt x="1095" y="151"/>
                        <a:pt x="1036" y="158"/>
                      </a:cubicBezTo>
                      <a:cubicBezTo>
                        <a:pt x="1003" y="158"/>
                        <a:pt x="931" y="186"/>
                        <a:pt x="931" y="186"/>
                      </a:cubicBezTo>
                      <a:cubicBezTo>
                        <a:pt x="891" y="269"/>
                        <a:pt x="937" y="214"/>
                        <a:pt x="878" y="186"/>
                      </a:cubicBezTo>
                      <a:cubicBezTo>
                        <a:pt x="852" y="172"/>
                        <a:pt x="826" y="172"/>
                        <a:pt x="806" y="172"/>
                      </a:cubicBezTo>
                      <a:cubicBezTo>
                        <a:pt x="767" y="75"/>
                        <a:pt x="655" y="41"/>
                        <a:pt x="544" y="13"/>
                      </a:cubicBezTo>
                      <a:cubicBezTo>
                        <a:pt x="459" y="27"/>
                        <a:pt x="452" y="62"/>
                        <a:pt x="386" y="96"/>
                      </a:cubicBezTo>
                      <a:cubicBezTo>
                        <a:pt x="295" y="96"/>
                        <a:pt x="0" y="82"/>
                        <a:pt x="6" y="0"/>
                      </a:cubicBezTo>
                      <a:lnTo>
                        <a:pt x="1442" y="6"/>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3" name="Freeform 39">
                  <a:extLst>
                    <a:ext uri="{FF2B5EF4-FFF2-40B4-BE49-F238E27FC236}">
                      <a16:creationId xmlns:a16="http://schemas.microsoft.com/office/drawing/2014/main" id="{D71EFD22-9435-4384-9ECA-E7B6E97751DB}"/>
                    </a:ext>
                  </a:extLst>
                </p:cNvPr>
                <p:cNvSpPr>
                  <a:spLocks noChangeArrowheads="1"/>
                </p:cNvSpPr>
                <p:nvPr/>
              </p:nvSpPr>
              <p:spPr bwMode="auto">
                <a:xfrm>
                  <a:off x="3826" y="0"/>
                  <a:ext cx="446" cy="49"/>
                </a:xfrm>
                <a:custGeom>
                  <a:avLst/>
                  <a:gdLst>
                    <a:gd name="T0" fmla="*/ 688 w 1968"/>
                    <a:gd name="T1" fmla="*/ 217 h 218"/>
                    <a:gd name="T2" fmla="*/ 196 w 1968"/>
                    <a:gd name="T3" fmla="*/ 7 h 218"/>
                    <a:gd name="T4" fmla="*/ 1869 w 1968"/>
                    <a:gd name="T5" fmla="*/ 0 h 218"/>
                    <a:gd name="T6" fmla="*/ 1941 w 1968"/>
                    <a:gd name="T7" fmla="*/ 98 h 218"/>
                    <a:gd name="T8" fmla="*/ 1731 w 1968"/>
                    <a:gd name="T9" fmla="*/ 112 h 218"/>
                    <a:gd name="T10" fmla="*/ 688 w 1968"/>
                    <a:gd name="T11" fmla="*/ 217 h 218"/>
                  </a:gdLst>
                  <a:ahLst/>
                  <a:cxnLst>
                    <a:cxn ang="0">
                      <a:pos x="T0" y="T1"/>
                    </a:cxn>
                    <a:cxn ang="0">
                      <a:pos x="T2" y="T3"/>
                    </a:cxn>
                    <a:cxn ang="0">
                      <a:pos x="T4" y="T5"/>
                    </a:cxn>
                    <a:cxn ang="0">
                      <a:pos x="T6" y="T7"/>
                    </a:cxn>
                    <a:cxn ang="0">
                      <a:pos x="T8" y="T9"/>
                    </a:cxn>
                    <a:cxn ang="0">
                      <a:pos x="T10" y="T11"/>
                    </a:cxn>
                  </a:cxnLst>
                  <a:rect l="0" t="0" r="r" b="b"/>
                  <a:pathLst>
                    <a:path w="1968" h="218">
                      <a:moveTo>
                        <a:pt x="688" y="217"/>
                      </a:moveTo>
                      <a:cubicBezTo>
                        <a:pt x="544" y="133"/>
                        <a:pt x="0" y="42"/>
                        <a:pt x="196" y="7"/>
                      </a:cubicBezTo>
                      <a:lnTo>
                        <a:pt x="1869" y="0"/>
                      </a:lnTo>
                      <a:cubicBezTo>
                        <a:pt x="1941" y="28"/>
                        <a:pt x="1967" y="35"/>
                        <a:pt x="1941" y="98"/>
                      </a:cubicBezTo>
                      <a:cubicBezTo>
                        <a:pt x="1869" y="77"/>
                        <a:pt x="1810" y="112"/>
                        <a:pt x="1731" y="112"/>
                      </a:cubicBezTo>
                      <a:lnTo>
                        <a:pt x="688" y="21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4" name="Freeform 40">
                  <a:extLst>
                    <a:ext uri="{FF2B5EF4-FFF2-40B4-BE49-F238E27FC236}">
                      <a16:creationId xmlns:a16="http://schemas.microsoft.com/office/drawing/2014/main" id="{1C4A4599-9A02-43E8-B3A4-0FD374CCB55F}"/>
                    </a:ext>
                  </a:extLst>
                </p:cNvPr>
                <p:cNvSpPr>
                  <a:spLocks noChangeArrowheads="1"/>
                </p:cNvSpPr>
                <p:nvPr/>
              </p:nvSpPr>
              <p:spPr bwMode="auto">
                <a:xfrm>
                  <a:off x="2853" y="71"/>
                  <a:ext cx="42" cy="26"/>
                </a:xfrm>
                <a:custGeom>
                  <a:avLst/>
                  <a:gdLst>
                    <a:gd name="T0" fmla="*/ 0 w 185"/>
                    <a:gd name="T1" fmla="*/ 96 h 113"/>
                    <a:gd name="T2" fmla="*/ 54 w 185"/>
                    <a:gd name="T3" fmla="*/ 112 h 113"/>
                    <a:gd name="T4" fmla="*/ 0 w 185"/>
                    <a:gd name="T5" fmla="*/ 96 h 113"/>
                  </a:gdLst>
                  <a:ahLst/>
                  <a:cxnLst>
                    <a:cxn ang="0">
                      <a:pos x="T0" y="T1"/>
                    </a:cxn>
                    <a:cxn ang="0">
                      <a:pos x="T2" y="T3"/>
                    </a:cxn>
                    <a:cxn ang="0">
                      <a:pos x="T4" y="T5"/>
                    </a:cxn>
                  </a:cxnLst>
                  <a:rect l="0" t="0" r="r" b="b"/>
                  <a:pathLst>
                    <a:path w="185" h="113">
                      <a:moveTo>
                        <a:pt x="0" y="96"/>
                      </a:moveTo>
                      <a:cubicBezTo>
                        <a:pt x="45" y="42"/>
                        <a:pt x="184" y="0"/>
                        <a:pt x="54" y="112"/>
                      </a:cubicBezTo>
                      <a:cubicBezTo>
                        <a:pt x="36" y="108"/>
                        <a:pt x="0" y="96"/>
                        <a:pt x="0" y="9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5" name="Freeform 41">
                  <a:extLst>
                    <a:ext uri="{FF2B5EF4-FFF2-40B4-BE49-F238E27FC236}">
                      <a16:creationId xmlns:a16="http://schemas.microsoft.com/office/drawing/2014/main" id="{AF6F7EA1-D6B5-4C88-B2B7-66C485FE82BC}"/>
                    </a:ext>
                  </a:extLst>
                </p:cNvPr>
                <p:cNvSpPr>
                  <a:spLocks noChangeArrowheads="1"/>
                </p:cNvSpPr>
                <p:nvPr/>
              </p:nvSpPr>
              <p:spPr bwMode="auto">
                <a:xfrm>
                  <a:off x="1704" y="0"/>
                  <a:ext cx="1023" cy="373"/>
                </a:xfrm>
                <a:custGeom>
                  <a:avLst/>
                  <a:gdLst>
                    <a:gd name="T0" fmla="*/ 754 w 4509"/>
                    <a:gd name="T1" fmla="*/ 10 h 1643"/>
                    <a:gd name="T2" fmla="*/ 4508 w 4509"/>
                    <a:gd name="T3" fmla="*/ 0 h 1643"/>
                    <a:gd name="T4" fmla="*/ 4301 w 4509"/>
                    <a:gd name="T5" fmla="*/ 583 h 1643"/>
                    <a:gd name="T6" fmla="*/ 4104 w 4509"/>
                    <a:gd name="T7" fmla="*/ 734 h 1643"/>
                    <a:gd name="T8" fmla="*/ 4053 w 4509"/>
                    <a:gd name="T9" fmla="*/ 756 h 1643"/>
                    <a:gd name="T10" fmla="*/ 3877 w 4509"/>
                    <a:gd name="T11" fmla="*/ 788 h 1643"/>
                    <a:gd name="T12" fmla="*/ 3732 w 4509"/>
                    <a:gd name="T13" fmla="*/ 950 h 1643"/>
                    <a:gd name="T14" fmla="*/ 3742 w 4509"/>
                    <a:gd name="T15" fmla="*/ 1069 h 1643"/>
                    <a:gd name="T16" fmla="*/ 3763 w 4509"/>
                    <a:gd name="T17" fmla="*/ 1155 h 1643"/>
                    <a:gd name="T18" fmla="*/ 3784 w 4509"/>
                    <a:gd name="T19" fmla="*/ 1220 h 1643"/>
                    <a:gd name="T20" fmla="*/ 3742 w 4509"/>
                    <a:gd name="T21" fmla="*/ 1317 h 1643"/>
                    <a:gd name="T22" fmla="*/ 3629 w 4509"/>
                    <a:gd name="T23" fmla="*/ 1296 h 1643"/>
                    <a:gd name="T24" fmla="*/ 3536 w 4509"/>
                    <a:gd name="T25" fmla="*/ 1393 h 1643"/>
                    <a:gd name="T26" fmla="*/ 3587 w 4509"/>
                    <a:gd name="T27" fmla="*/ 1134 h 1643"/>
                    <a:gd name="T28" fmla="*/ 3494 w 4509"/>
                    <a:gd name="T29" fmla="*/ 1080 h 1643"/>
                    <a:gd name="T30" fmla="*/ 3556 w 4509"/>
                    <a:gd name="T31" fmla="*/ 1004 h 1643"/>
                    <a:gd name="T32" fmla="*/ 3536 w 4509"/>
                    <a:gd name="T33" fmla="*/ 961 h 1643"/>
                    <a:gd name="T34" fmla="*/ 3308 w 4509"/>
                    <a:gd name="T35" fmla="*/ 1015 h 1643"/>
                    <a:gd name="T36" fmla="*/ 3277 w 4509"/>
                    <a:gd name="T37" fmla="*/ 918 h 1643"/>
                    <a:gd name="T38" fmla="*/ 3070 w 4509"/>
                    <a:gd name="T39" fmla="*/ 1015 h 1643"/>
                    <a:gd name="T40" fmla="*/ 3308 w 4509"/>
                    <a:gd name="T41" fmla="*/ 1112 h 1643"/>
                    <a:gd name="T42" fmla="*/ 3153 w 4509"/>
                    <a:gd name="T43" fmla="*/ 1263 h 1643"/>
                    <a:gd name="T44" fmla="*/ 3215 w 4509"/>
                    <a:gd name="T45" fmla="*/ 1361 h 1643"/>
                    <a:gd name="T46" fmla="*/ 3256 w 4509"/>
                    <a:gd name="T47" fmla="*/ 1490 h 1643"/>
                    <a:gd name="T48" fmla="*/ 3194 w 4509"/>
                    <a:gd name="T49" fmla="*/ 1501 h 1643"/>
                    <a:gd name="T50" fmla="*/ 3246 w 4509"/>
                    <a:gd name="T51" fmla="*/ 1555 h 1643"/>
                    <a:gd name="T52" fmla="*/ 3174 w 4509"/>
                    <a:gd name="T53" fmla="*/ 1642 h 1643"/>
                    <a:gd name="T54" fmla="*/ 0 w 4509"/>
                    <a:gd name="T55" fmla="*/ 1609 h 1643"/>
                    <a:gd name="T56" fmla="*/ 754 w 4509"/>
                    <a:gd name="T57" fmla="*/ 10 h 1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09" h="1643">
                      <a:moveTo>
                        <a:pt x="754" y="10"/>
                      </a:moveTo>
                      <a:lnTo>
                        <a:pt x="4508" y="0"/>
                      </a:lnTo>
                      <a:cubicBezTo>
                        <a:pt x="4445" y="162"/>
                        <a:pt x="4435" y="453"/>
                        <a:pt x="4301" y="583"/>
                      </a:cubicBezTo>
                      <a:cubicBezTo>
                        <a:pt x="4239" y="648"/>
                        <a:pt x="4187" y="680"/>
                        <a:pt x="4104" y="734"/>
                      </a:cubicBezTo>
                      <a:cubicBezTo>
                        <a:pt x="4094" y="745"/>
                        <a:pt x="4053" y="756"/>
                        <a:pt x="4053" y="756"/>
                      </a:cubicBezTo>
                      <a:cubicBezTo>
                        <a:pt x="3897" y="680"/>
                        <a:pt x="3980" y="734"/>
                        <a:pt x="3877" y="788"/>
                      </a:cubicBezTo>
                      <a:cubicBezTo>
                        <a:pt x="3835" y="885"/>
                        <a:pt x="3835" y="896"/>
                        <a:pt x="3732" y="950"/>
                      </a:cubicBezTo>
                      <a:cubicBezTo>
                        <a:pt x="3711" y="993"/>
                        <a:pt x="3763" y="1004"/>
                        <a:pt x="3742" y="1069"/>
                      </a:cubicBezTo>
                      <a:cubicBezTo>
                        <a:pt x="3753" y="1101"/>
                        <a:pt x="3763" y="1134"/>
                        <a:pt x="3763" y="1155"/>
                      </a:cubicBezTo>
                      <a:cubicBezTo>
                        <a:pt x="3773" y="1177"/>
                        <a:pt x="3784" y="1199"/>
                        <a:pt x="3784" y="1220"/>
                      </a:cubicBezTo>
                      <a:cubicBezTo>
                        <a:pt x="3773" y="1242"/>
                        <a:pt x="3763" y="1296"/>
                        <a:pt x="3742" y="1317"/>
                      </a:cubicBezTo>
                      <a:cubicBezTo>
                        <a:pt x="3711" y="1328"/>
                        <a:pt x="3660" y="1285"/>
                        <a:pt x="3629" y="1296"/>
                      </a:cubicBezTo>
                      <a:cubicBezTo>
                        <a:pt x="3587" y="1393"/>
                        <a:pt x="3639" y="1371"/>
                        <a:pt x="3536" y="1393"/>
                      </a:cubicBezTo>
                      <a:cubicBezTo>
                        <a:pt x="3515" y="1328"/>
                        <a:pt x="3567" y="1199"/>
                        <a:pt x="3587" y="1134"/>
                      </a:cubicBezTo>
                      <a:cubicBezTo>
                        <a:pt x="3587" y="1080"/>
                        <a:pt x="3494" y="1101"/>
                        <a:pt x="3494" y="1080"/>
                      </a:cubicBezTo>
                      <a:cubicBezTo>
                        <a:pt x="3494" y="1059"/>
                        <a:pt x="3556" y="1026"/>
                        <a:pt x="3556" y="1004"/>
                      </a:cubicBezTo>
                      <a:cubicBezTo>
                        <a:pt x="3556" y="993"/>
                        <a:pt x="3556" y="961"/>
                        <a:pt x="3536" y="961"/>
                      </a:cubicBezTo>
                      <a:cubicBezTo>
                        <a:pt x="3505" y="961"/>
                        <a:pt x="3349" y="1015"/>
                        <a:pt x="3308" y="1015"/>
                      </a:cubicBezTo>
                      <a:cubicBezTo>
                        <a:pt x="3277" y="929"/>
                        <a:pt x="3391" y="950"/>
                        <a:pt x="3277" y="918"/>
                      </a:cubicBezTo>
                      <a:cubicBezTo>
                        <a:pt x="3215" y="983"/>
                        <a:pt x="3163" y="1004"/>
                        <a:pt x="3070" y="1015"/>
                      </a:cubicBezTo>
                      <a:cubicBezTo>
                        <a:pt x="3101" y="1123"/>
                        <a:pt x="3174" y="1091"/>
                        <a:pt x="3308" y="1112"/>
                      </a:cubicBezTo>
                      <a:cubicBezTo>
                        <a:pt x="3287" y="1177"/>
                        <a:pt x="3215" y="1199"/>
                        <a:pt x="3153" y="1263"/>
                      </a:cubicBezTo>
                      <a:lnTo>
                        <a:pt x="3215" y="1361"/>
                      </a:lnTo>
                      <a:lnTo>
                        <a:pt x="3256" y="1490"/>
                      </a:lnTo>
                      <a:lnTo>
                        <a:pt x="3194" y="1501"/>
                      </a:lnTo>
                      <a:lnTo>
                        <a:pt x="3246" y="1555"/>
                      </a:lnTo>
                      <a:lnTo>
                        <a:pt x="3174" y="1642"/>
                      </a:lnTo>
                      <a:lnTo>
                        <a:pt x="0" y="1609"/>
                      </a:lnTo>
                      <a:lnTo>
                        <a:pt x="754" y="10"/>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6" name="Freeform 42">
                  <a:extLst>
                    <a:ext uri="{FF2B5EF4-FFF2-40B4-BE49-F238E27FC236}">
                      <a16:creationId xmlns:a16="http://schemas.microsoft.com/office/drawing/2014/main" id="{EE682884-A9F7-4AAF-B32C-3382202EA927}"/>
                    </a:ext>
                  </a:extLst>
                </p:cNvPr>
                <p:cNvSpPr>
                  <a:spLocks noChangeArrowheads="1"/>
                </p:cNvSpPr>
                <p:nvPr/>
              </p:nvSpPr>
              <p:spPr bwMode="auto">
                <a:xfrm>
                  <a:off x="2721" y="-12"/>
                  <a:ext cx="47" cy="134"/>
                </a:xfrm>
                <a:custGeom>
                  <a:avLst/>
                  <a:gdLst>
                    <a:gd name="T0" fmla="*/ 22 w 209"/>
                    <a:gd name="T1" fmla="*/ 559 h 593"/>
                    <a:gd name="T2" fmla="*/ 66 w 209"/>
                    <a:gd name="T3" fmla="*/ 387 h 593"/>
                    <a:gd name="T4" fmla="*/ 75 w 209"/>
                    <a:gd name="T5" fmla="*/ 243 h 593"/>
                    <a:gd name="T6" fmla="*/ 48 w 209"/>
                    <a:gd name="T7" fmla="*/ 143 h 593"/>
                    <a:gd name="T8" fmla="*/ 75 w 209"/>
                    <a:gd name="T9" fmla="*/ 43 h 593"/>
                    <a:gd name="T10" fmla="*/ 92 w 209"/>
                    <a:gd name="T11" fmla="*/ 0 h 593"/>
                    <a:gd name="T12" fmla="*/ 137 w 209"/>
                    <a:gd name="T13" fmla="*/ 107 h 593"/>
                    <a:gd name="T14" fmla="*/ 208 w 209"/>
                    <a:gd name="T15" fmla="*/ 351 h 593"/>
                    <a:gd name="T16" fmla="*/ 137 w 209"/>
                    <a:gd name="T17" fmla="*/ 387 h 593"/>
                    <a:gd name="T18" fmla="*/ 101 w 209"/>
                    <a:gd name="T19" fmla="*/ 452 h 593"/>
                    <a:gd name="T20" fmla="*/ 92 w 209"/>
                    <a:gd name="T21" fmla="*/ 473 h 593"/>
                    <a:gd name="T22" fmla="*/ 119 w 209"/>
                    <a:gd name="T23" fmla="*/ 480 h 593"/>
                    <a:gd name="T24" fmla="*/ 137 w 209"/>
                    <a:gd name="T25" fmla="*/ 523 h 593"/>
                    <a:gd name="T26" fmla="*/ 57 w 209"/>
                    <a:gd name="T27" fmla="*/ 531 h 593"/>
                    <a:gd name="T28" fmla="*/ 30 w 209"/>
                    <a:gd name="T29" fmla="*/ 574 h 593"/>
                    <a:gd name="T30" fmla="*/ 13 w 209"/>
                    <a:gd name="T31" fmla="*/ 552 h 593"/>
                    <a:gd name="T32" fmla="*/ 22 w 209"/>
                    <a:gd name="T33" fmla="*/ 559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593">
                      <a:moveTo>
                        <a:pt x="22" y="559"/>
                      </a:moveTo>
                      <a:cubicBezTo>
                        <a:pt x="0" y="505"/>
                        <a:pt x="4" y="423"/>
                        <a:pt x="66" y="387"/>
                      </a:cubicBezTo>
                      <a:cubicBezTo>
                        <a:pt x="70" y="340"/>
                        <a:pt x="75" y="290"/>
                        <a:pt x="75" y="243"/>
                      </a:cubicBezTo>
                      <a:cubicBezTo>
                        <a:pt x="75" y="208"/>
                        <a:pt x="48" y="143"/>
                        <a:pt x="48" y="143"/>
                      </a:cubicBezTo>
                      <a:cubicBezTo>
                        <a:pt x="61" y="71"/>
                        <a:pt x="48" y="104"/>
                        <a:pt x="75" y="43"/>
                      </a:cubicBezTo>
                      <a:cubicBezTo>
                        <a:pt x="79" y="28"/>
                        <a:pt x="92" y="0"/>
                        <a:pt x="92" y="0"/>
                      </a:cubicBezTo>
                      <a:cubicBezTo>
                        <a:pt x="168" y="21"/>
                        <a:pt x="146" y="25"/>
                        <a:pt x="137" y="107"/>
                      </a:cubicBezTo>
                      <a:cubicBezTo>
                        <a:pt x="168" y="186"/>
                        <a:pt x="177" y="272"/>
                        <a:pt x="208" y="351"/>
                      </a:cubicBezTo>
                      <a:cubicBezTo>
                        <a:pt x="194" y="416"/>
                        <a:pt x="199" y="405"/>
                        <a:pt x="137" y="387"/>
                      </a:cubicBezTo>
                      <a:cubicBezTo>
                        <a:pt x="110" y="423"/>
                        <a:pt x="123" y="401"/>
                        <a:pt x="101" y="452"/>
                      </a:cubicBezTo>
                      <a:cubicBezTo>
                        <a:pt x="97" y="459"/>
                        <a:pt x="92" y="473"/>
                        <a:pt x="92" y="473"/>
                      </a:cubicBezTo>
                      <a:cubicBezTo>
                        <a:pt x="101" y="477"/>
                        <a:pt x="115" y="473"/>
                        <a:pt x="119" y="480"/>
                      </a:cubicBezTo>
                      <a:cubicBezTo>
                        <a:pt x="128" y="491"/>
                        <a:pt x="137" y="523"/>
                        <a:pt x="137" y="523"/>
                      </a:cubicBezTo>
                      <a:cubicBezTo>
                        <a:pt x="119" y="592"/>
                        <a:pt x="101" y="556"/>
                        <a:pt x="57" y="531"/>
                      </a:cubicBezTo>
                      <a:cubicBezTo>
                        <a:pt x="48" y="545"/>
                        <a:pt x="48" y="574"/>
                        <a:pt x="30" y="574"/>
                      </a:cubicBezTo>
                      <a:cubicBezTo>
                        <a:pt x="22" y="574"/>
                        <a:pt x="17" y="559"/>
                        <a:pt x="13" y="552"/>
                      </a:cubicBezTo>
                      <a:cubicBezTo>
                        <a:pt x="9" y="545"/>
                        <a:pt x="17" y="556"/>
                        <a:pt x="22" y="55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7" name="Freeform 43">
                  <a:extLst>
                    <a:ext uri="{FF2B5EF4-FFF2-40B4-BE49-F238E27FC236}">
                      <a16:creationId xmlns:a16="http://schemas.microsoft.com/office/drawing/2014/main" id="{6D3B1607-1270-4F8B-B8A7-B5D4B89A04E2}"/>
                    </a:ext>
                  </a:extLst>
                </p:cNvPr>
                <p:cNvSpPr>
                  <a:spLocks noChangeArrowheads="1"/>
                </p:cNvSpPr>
                <p:nvPr/>
              </p:nvSpPr>
              <p:spPr bwMode="auto">
                <a:xfrm>
                  <a:off x="2701" y="92"/>
                  <a:ext cx="138" cy="85"/>
                </a:xfrm>
                <a:custGeom>
                  <a:avLst/>
                  <a:gdLst>
                    <a:gd name="T0" fmla="*/ 114 w 610"/>
                    <a:gd name="T1" fmla="*/ 220 h 373"/>
                    <a:gd name="T2" fmla="*/ 132 w 610"/>
                    <a:gd name="T3" fmla="*/ 155 h 373"/>
                    <a:gd name="T4" fmla="*/ 220 w 610"/>
                    <a:gd name="T5" fmla="*/ 119 h 373"/>
                    <a:gd name="T6" fmla="*/ 238 w 610"/>
                    <a:gd name="T7" fmla="*/ 162 h 373"/>
                    <a:gd name="T8" fmla="*/ 291 w 610"/>
                    <a:gd name="T9" fmla="*/ 176 h 373"/>
                    <a:gd name="T10" fmla="*/ 353 w 610"/>
                    <a:gd name="T11" fmla="*/ 198 h 373"/>
                    <a:gd name="T12" fmla="*/ 511 w 610"/>
                    <a:gd name="T13" fmla="*/ 119 h 373"/>
                    <a:gd name="T14" fmla="*/ 573 w 610"/>
                    <a:gd name="T15" fmla="*/ 61 h 373"/>
                    <a:gd name="T16" fmla="*/ 609 w 610"/>
                    <a:gd name="T17" fmla="*/ 39 h 373"/>
                    <a:gd name="T18" fmla="*/ 467 w 610"/>
                    <a:gd name="T19" fmla="*/ 176 h 373"/>
                    <a:gd name="T20" fmla="*/ 370 w 610"/>
                    <a:gd name="T21" fmla="*/ 241 h 373"/>
                    <a:gd name="T22" fmla="*/ 291 w 610"/>
                    <a:gd name="T23" fmla="*/ 292 h 373"/>
                    <a:gd name="T24" fmla="*/ 211 w 610"/>
                    <a:gd name="T25" fmla="*/ 372 h 373"/>
                    <a:gd name="T26" fmla="*/ 114 w 610"/>
                    <a:gd name="T27" fmla="*/ 321 h 373"/>
                    <a:gd name="T28" fmla="*/ 88 w 610"/>
                    <a:gd name="T29" fmla="*/ 314 h 373"/>
                    <a:gd name="T30" fmla="*/ 97 w 610"/>
                    <a:gd name="T31" fmla="*/ 350 h 373"/>
                    <a:gd name="T32" fmla="*/ 0 w 610"/>
                    <a:gd name="T33" fmla="*/ 350 h 373"/>
                    <a:gd name="T34" fmla="*/ 44 w 610"/>
                    <a:gd name="T35" fmla="*/ 285 h 373"/>
                    <a:gd name="T36" fmla="*/ 114 w 610"/>
                    <a:gd name="T37" fmla="*/ 2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0" h="373">
                      <a:moveTo>
                        <a:pt x="114" y="220"/>
                      </a:moveTo>
                      <a:cubicBezTo>
                        <a:pt x="127" y="191"/>
                        <a:pt x="145" y="184"/>
                        <a:pt x="132" y="155"/>
                      </a:cubicBezTo>
                      <a:cubicBezTo>
                        <a:pt x="145" y="97"/>
                        <a:pt x="163" y="86"/>
                        <a:pt x="220" y="119"/>
                      </a:cubicBezTo>
                      <a:cubicBezTo>
                        <a:pt x="225" y="133"/>
                        <a:pt x="233" y="148"/>
                        <a:pt x="238" y="162"/>
                      </a:cubicBezTo>
                      <a:cubicBezTo>
                        <a:pt x="243" y="176"/>
                        <a:pt x="291" y="176"/>
                        <a:pt x="291" y="176"/>
                      </a:cubicBezTo>
                      <a:cubicBezTo>
                        <a:pt x="330" y="155"/>
                        <a:pt x="339" y="162"/>
                        <a:pt x="353" y="198"/>
                      </a:cubicBezTo>
                      <a:cubicBezTo>
                        <a:pt x="405" y="169"/>
                        <a:pt x="445" y="133"/>
                        <a:pt x="511" y="119"/>
                      </a:cubicBezTo>
                      <a:cubicBezTo>
                        <a:pt x="551" y="68"/>
                        <a:pt x="529" y="86"/>
                        <a:pt x="573" y="61"/>
                      </a:cubicBezTo>
                      <a:cubicBezTo>
                        <a:pt x="591" y="39"/>
                        <a:pt x="591" y="0"/>
                        <a:pt x="609" y="39"/>
                      </a:cubicBezTo>
                      <a:cubicBezTo>
                        <a:pt x="595" y="111"/>
                        <a:pt x="556" y="162"/>
                        <a:pt x="467" y="176"/>
                      </a:cubicBezTo>
                      <a:cubicBezTo>
                        <a:pt x="428" y="198"/>
                        <a:pt x="410" y="220"/>
                        <a:pt x="370" y="241"/>
                      </a:cubicBezTo>
                      <a:cubicBezTo>
                        <a:pt x="353" y="285"/>
                        <a:pt x="348" y="285"/>
                        <a:pt x="291" y="292"/>
                      </a:cubicBezTo>
                      <a:cubicBezTo>
                        <a:pt x="264" y="325"/>
                        <a:pt x="251" y="350"/>
                        <a:pt x="211" y="372"/>
                      </a:cubicBezTo>
                      <a:cubicBezTo>
                        <a:pt x="185" y="339"/>
                        <a:pt x="163" y="335"/>
                        <a:pt x="114" y="321"/>
                      </a:cubicBezTo>
                      <a:cubicBezTo>
                        <a:pt x="105" y="317"/>
                        <a:pt x="88" y="314"/>
                        <a:pt x="88" y="314"/>
                      </a:cubicBezTo>
                      <a:cubicBezTo>
                        <a:pt x="44" y="325"/>
                        <a:pt x="61" y="339"/>
                        <a:pt x="97" y="350"/>
                      </a:cubicBezTo>
                      <a:cubicBezTo>
                        <a:pt x="61" y="372"/>
                        <a:pt x="39" y="361"/>
                        <a:pt x="0" y="350"/>
                      </a:cubicBezTo>
                      <a:cubicBezTo>
                        <a:pt x="8" y="314"/>
                        <a:pt x="4" y="296"/>
                        <a:pt x="44" y="285"/>
                      </a:cubicBezTo>
                      <a:cubicBezTo>
                        <a:pt x="66" y="227"/>
                        <a:pt x="61" y="249"/>
                        <a:pt x="114" y="2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8" name="Freeform 44">
                  <a:extLst>
                    <a:ext uri="{FF2B5EF4-FFF2-40B4-BE49-F238E27FC236}">
                      <a16:creationId xmlns:a16="http://schemas.microsoft.com/office/drawing/2014/main" id="{3CF4EC7A-B1CC-4DAC-8656-ED6A0774A00C}"/>
                    </a:ext>
                  </a:extLst>
                </p:cNvPr>
                <p:cNvSpPr>
                  <a:spLocks noChangeArrowheads="1"/>
                </p:cNvSpPr>
                <p:nvPr/>
              </p:nvSpPr>
              <p:spPr bwMode="auto">
                <a:xfrm>
                  <a:off x="2553" y="179"/>
                  <a:ext cx="188" cy="176"/>
                </a:xfrm>
                <a:custGeom>
                  <a:avLst/>
                  <a:gdLst>
                    <a:gd name="T0" fmla="*/ 694 w 827"/>
                    <a:gd name="T1" fmla="*/ 87 h 778"/>
                    <a:gd name="T2" fmla="*/ 702 w 827"/>
                    <a:gd name="T3" fmla="*/ 21 h 778"/>
                    <a:gd name="T4" fmla="*/ 746 w 827"/>
                    <a:gd name="T5" fmla="*/ 0 h 778"/>
                    <a:gd name="T6" fmla="*/ 799 w 827"/>
                    <a:gd name="T7" fmla="*/ 87 h 778"/>
                    <a:gd name="T8" fmla="*/ 826 w 827"/>
                    <a:gd name="T9" fmla="*/ 152 h 778"/>
                    <a:gd name="T10" fmla="*/ 782 w 827"/>
                    <a:gd name="T11" fmla="*/ 210 h 778"/>
                    <a:gd name="T12" fmla="*/ 746 w 827"/>
                    <a:gd name="T13" fmla="*/ 275 h 778"/>
                    <a:gd name="T14" fmla="*/ 711 w 827"/>
                    <a:gd name="T15" fmla="*/ 457 h 778"/>
                    <a:gd name="T16" fmla="*/ 632 w 827"/>
                    <a:gd name="T17" fmla="*/ 493 h 778"/>
                    <a:gd name="T18" fmla="*/ 527 w 827"/>
                    <a:gd name="T19" fmla="*/ 501 h 778"/>
                    <a:gd name="T20" fmla="*/ 492 w 827"/>
                    <a:gd name="T21" fmla="*/ 450 h 778"/>
                    <a:gd name="T22" fmla="*/ 448 w 827"/>
                    <a:gd name="T23" fmla="*/ 530 h 778"/>
                    <a:gd name="T24" fmla="*/ 395 w 827"/>
                    <a:gd name="T25" fmla="*/ 544 h 778"/>
                    <a:gd name="T26" fmla="*/ 351 w 827"/>
                    <a:gd name="T27" fmla="*/ 479 h 778"/>
                    <a:gd name="T28" fmla="*/ 254 w 827"/>
                    <a:gd name="T29" fmla="*/ 522 h 778"/>
                    <a:gd name="T30" fmla="*/ 333 w 827"/>
                    <a:gd name="T31" fmla="*/ 515 h 778"/>
                    <a:gd name="T32" fmla="*/ 342 w 827"/>
                    <a:gd name="T33" fmla="*/ 580 h 778"/>
                    <a:gd name="T34" fmla="*/ 254 w 827"/>
                    <a:gd name="T35" fmla="*/ 602 h 778"/>
                    <a:gd name="T36" fmla="*/ 149 w 827"/>
                    <a:gd name="T37" fmla="*/ 602 h 778"/>
                    <a:gd name="T38" fmla="*/ 158 w 827"/>
                    <a:gd name="T39" fmla="*/ 559 h 778"/>
                    <a:gd name="T40" fmla="*/ 202 w 827"/>
                    <a:gd name="T41" fmla="*/ 522 h 778"/>
                    <a:gd name="T42" fmla="*/ 149 w 827"/>
                    <a:gd name="T43" fmla="*/ 537 h 778"/>
                    <a:gd name="T44" fmla="*/ 114 w 827"/>
                    <a:gd name="T45" fmla="*/ 602 h 778"/>
                    <a:gd name="T46" fmla="*/ 131 w 827"/>
                    <a:gd name="T47" fmla="*/ 689 h 778"/>
                    <a:gd name="T48" fmla="*/ 61 w 827"/>
                    <a:gd name="T49" fmla="*/ 726 h 778"/>
                    <a:gd name="T50" fmla="*/ 0 w 827"/>
                    <a:gd name="T51" fmla="*/ 777 h 778"/>
                    <a:gd name="T52" fmla="*/ 35 w 827"/>
                    <a:gd name="T53" fmla="*/ 682 h 778"/>
                    <a:gd name="T54" fmla="*/ 0 w 827"/>
                    <a:gd name="T55" fmla="*/ 595 h 778"/>
                    <a:gd name="T56" fmla="*/ 61 w 827"/>
                    <a:gd name="T57" fmla="*/ 551 h 778"/>
                    <a:gd name="T58" fmla="*/ 140 w 827"/>
                    <a:gd name="T59" fmla="*/ 486 h 778"/>
                    <a:gd name="T60" fmla="*/ 193 w 827"/>
                    <a:gd name="T61" fmla="*/ 428 h 778"/>
                    <a:gd name="T62" fmla="*/ 316 w 827"/>
                    <a:gd name="T63" fmla="*/ 421 h 778"/>
                    <a:gd name="T64" fmla="*/ 369 w 827"/>
                    <a:gd name="T65" fmla="*/ 406 h 778"/>
                    <a:gd name="T66" fmla="*/ 500 w 827"/>
                    <a:gd name="T67" fmla="*/ 283 h 778"/>
                    <a:gd name="T68" fmla="*/ 527 w 827"/>
                    <a:gd name="T69" fmla="*/ 334 h 778"/>
                    <a:gd name="T70" fmla="*/ 579 w 827"/>
                    <a:gd name="T71" fmla="*/ 275 h 778"/>
                    <a:gd name="T72" fmla="*/ 659 w 827"/>
                    <a:gd name="T73" fmla="*/ 196 h 778"/>
                    <a:gd name="T74" fmla="*/ 676 w 827"/>
                    <a:gd name="T75" fmla="*/ 152 h 778"/>
                    <a:gd name="T76" fmla="*/ 650 w 827"/>
                    <a:gd name="T77" fmla="*/ 137 h 778"/>
                    <a:gd name="T78" fmla="*/ 667 w 827"/>
                    <a:gd name="T79" fmla="*/ 116 h 778"/>
                    <a:gd name="T80" fmla="*/ 694 w 827"/>
                    <a:gd name="T81" fmla="*/ 87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7" h="778">
                      <a:moveTo>
                        <a:pt x="694" y="87"/>
                      </a:moveTo>
                      <a:cubicBezTo>
                        <a:pt x="685" y="65"/>
                        <a:pt x="702" y="21"/>
                        <a:pt x="702" y="21"/>
                      </a:cubicBezTo>
                      <a:cubicBezTo>
                        <a:pt x="733" y="58"/>
                        <a:pt x="733" y="29"/>
                        <a:pt x="746" y="0"/>
                      </a:cubicBezTo>
                      <a:cubicBezTo>
                        <a:pt x="795" y="14"/>
                        <a:pt x="786" y="50"/>
                        <a:pt x="799" y="87"/>
                      </a:cubicBezTo>
                      <a:cubicBezTo>
                        <a:pt x="808" y="108"/>
                        <a:pt x="826" y="152"/>
                        <a:pt x="826" y="152"/>
                      </a:cubicBezTo>
                      <a:cubicBezTo>
                        <a:pt x="804" y="203"/>
                        <a:pt x="826" y="188"/>
                        <a:pt x="782" y="210"/>
                      </a:cubicBezTo>
                      <a:cubicBezTo>
                        <a:pt x="764" y="228"/>
                        <a:pt x="746" y="275"/>
                        <a:pt x="746" y="275"/>
                      </a:cubicBezTo>
                      <a:cubicBezTo>
                        <a:pt x="742" y="363"/>
                        <a:pt x="760" y="399"/>
                        <a:pt x="711" y="457"/>
                      </a:cubicBezTo>
                      <a:cubicBezTo>
                        <a:pt x="659" y="428"/>
                        <a:pt x="681" y="479"/>
                        <a:pt x="632" y="493"/>
                      </a:cubicBezTo>
                      <a:cubicBezTo>
                        <a:pt x="593" y="486"/>
                        <a:pt x="566" y="490"/>
                        <a:pt x="527" y="501"/>
                      </a:cubicBezTo>
                      <a:cubicBezTo>
                        <a:pt x="500" y="468"/>
                        <a:pt x="536" y="461"/>
                        <a:pt x="492" y="450"/>
                      </a:cubicBezTo>
                      <a:cubicBezTo>
                        <a:pt x="474" y="472"/>
                        <a:pt x="474" y="515"/>
                        <a:pt x="448" y="530"/>
                      </a:cubicBezTo>
                      <a:cubicBezTo>
                        <a:pt x="430" y="537"/>
                        <a:pt x="395" y="544"/>
                        <a:pt x="395" y="544"/>
                      </a:cubicBezTo>
                      <a:cubicBezTo>
                        <a:pt x="382" y="511"/>
                        <a:pt x="391" y="490"/>
                        <a:pt x="351" y="479"/>
                      </a:cubicBezTo>
                      <a:cubicBezTo>
                        <a:pt x="298" y="486"/>
                        <a:pt x="285" y="486"/>
                        <a:pt x="254" y="522"/>
                      </a:cubicBezTo>
                      <a:cubicBezTo>
                        <a:pt x="289" y="544"/>
                        <a:pt x="298" y="533"/>
                        <a:pt x="333" y="515"/>
                      </a:cubicBezTo>
                      <a:cubicBezTo>
                        <a:pt x="355" y="530"/>
                        <a:pt x="373" y="562"/>
                        <a:pt x="342" y="580"/>
                      </a:cubicBezTo>
                      <a:cubicBezTo>
                        <a:pt x="329" y="588"/>
                        <a:pt x="272" y="599"/>
                        <a:pt x="254" y="602"/>
                      </a:cubicBezTo>
                      <a:cubicBezTo>
                        <a:pt x="210" y="628"/>
                        <a:pt x="193" y="628"/>
                        <a:pt x="149" y="602"/>
                      </a:cubicBezTo>
                      <a:cubicBezTo>
                        <a:pt x="153" y="588"/>
                        <a:pt x="149" y="573"/>
                        <a:pt x="158" y="559"/>
                      </a:cubicBezTo>
                      <a:cubicBezTo>
                        <a:pt x="167" y="545"/>
                        <a:pt x="241" y="530"/>
                        <a:pt x="202" y="522"/>
                      </a:cubicBezTo>
                      <a:cubicBezTo>
                        <a:pt x="184" y="519"/>
                        <a:pt x="149" y="537"/>
                        <a:pt x="149" y="537"/>
                      </a:cubicBezTo>
                      <a:cubicBezTo>
                        <a:pt x="140" y="562"/>
                        <a:pt x="123" y="577"/>
                        <a:pt x="114" y="602"/>
                      </a:cubicBezTo>
                      <a:cubicBezTo>
                        <a:pt x="158" y="660"/>
                        <a:pt x="158" y="628"/>
                        <a:pt x="131" y="689"/>
                      </a:cubicBezTo>
                      <a:cubicBezTo>
                        <a:pt x="123" y="711"/>
                        <a:pt x="61" y="726"/>
                        <a:pt x="61" y="726"/>
                      </a:cubicBezTo>
                      <a:cubicBezTo>
                        <a:pt x="21" y="777"/>
                        <a:pt x="48" y="762"/>
                        <a:pt x="0" y="777"/>
                      </a:cubicBezTo>
                      <a:cubicBezTo>
                        <a:pt x="8" y="733"/>
                        <a:pt x="21" y="718"/>
                        <a:pt x="35" y="682"/>
                      </a:cubicBezTo>
                      <a:cubicBezTo>
                        <a:pt x="26" y="646"/>
                        <a:pt x="13" y="628"/>
                        <a:pt x="0" y="595"/>
                      </a:cubicBezTo>
                      <a:cubicBezTo>
                        <a:pt x="13" y="566"/>
                        <a:pt x="30" y="570"/>
                        <a:pt x="61" y="551"/>
                      </a:cubicBezTo>
                      <a:cubicBezTo>
                        <a:pt x="79" y="511"/>
                        <a:pt x="101" y="508"/>
                        <a:pt x="140" y="486"/>
                      </a:cubicBezTo>
                      <a:cubicBezTo>
                        <a:pt x="162" y="461"/>
                        <a:pt x="162" y="446"/>
                        <a:pt x="193" y="428"/>
                      </a:cubicBezTo>
                      <a:cubicBezTo>
                        <a:pt x="281" y="439"/>
                        <a:pt x="241" y="442"/>
                        <a:pt x="316" y="421"/>
                      </a:cubicBezTo>
                      <a:cubicBezTo>
                        <a:pt x="333" y="417"/>
                        <a:pt x="369" y="406"/>
                        <a:pt x="369" y="406"/>
                      </a:cubicBezTo>
                      <a:cubicBezTo>
                        <a:pt x="461" y="432"/>
                        <a:pt x="426" y="304"/>
                        <a:pt x="500" y="283"/>
                      </a:cubicBezTo>
                      <a:cubicBezTo>
                        <a:pt x="514" y="315"/>
                        <a:pt x="483" y="323"/>
                        <a:pt x="527" y="334"/>
                      </a:cubicBezTo>
                      <a:cubicBezTo>
                        <a:pt x="549" y="308"/>
                        <a:pt x="549" y="294"/>
                        <a:pt x="579" y="275"/>
                      </a:cubicBezTo>
                      <a:cubicBezTo>
                        <a:pt x="606" y="246"/>
                        <a:pt x="641" y="236"/>
                        <a:pt x="659" y="196"/>
                      </a:cubicBezTo>
                      <a:cubicBezTo>
                        <a:pt x="663" y="181"/>
                        <a:pt x="676" y="152"/>
                        <a:pt x="676" y="152"/>
                      </a:cubicBezTo>
                      <a:cubicBezTo>
                        <a:pt x="667" y="148"/>
                        <a:pt x="650" y="145"/>
                        <a:pt x="650" y="137"/>
                      </a:cubicBezTo>
                      <a:cubicBezTo>
                        <a:pt x="650" y="129"/>
                        <a:pt x="707" y="119"/>
                        <a:pt x="667" y="116"/>
                      </a:cubicBezTo>
                      <a:lnTo>
                        <a:pt x="694" y="8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9" name="Freeform 45">
                  <a:extLst>
                    <a:ext uri="{FF2B5EF4-FFF2-40B4-BE49-F238E27FC236}">
                      <a16:creationId xmlns:a16="http://schemas.microsoft.com/office/drawing/2014/main" id="{798C3CC9-6399-484D-A428-38C851C11166}"/>
                    </a:ext>
                  </a:extLst>
                </p:cNvPr>
                <p:cNvSpPr>
                  <a:spLocks noChangeArrowheads="1"/>
                </p:cNvSpPr>
                <p:nvPr/>
              </p:nvSpPr>
              <p:spPr bwMode="auto">
                <a:xfrm>
                  <a:off x="2677" y="222"/>
                  <a:ext cx="14" cy="11"/>
                </a:xfrm>
                <a:custGeom>
                  <a:avLst/>
                  <a:gdLst>
                    <a:gd name="T0" fmla="*/ 0 w 63"/>
                    <a:gd name="T1" fmla="*/ 31 h 47"/>
                    <a:gd name="T2" fmla="*/ 19 w 63"/>
                    <a:gd name="T3" fmla="*/ 46 h 47"/>
                    <a:gd name="T4" fmla="*/ 0 w 63"/>
                    <a:gd name="T5" fmla="*/ 31 h 47"/>
                  </a:gdLst>
                  <a:ahLst/>
                  <a:cxnLst>
                    <a:cxn ang="0">
                      <a:pos x="T0" y="T1"/>
                    </a:cxn>
                    <a:cxn ang="0">
                      <a:pos x="T2" y="T3"/>
                    </a:cxn>
                    <a:cxn ang="0">
                      <a:pos x="T4" y="T5"/>
                    </a:cxn>
                  </a:cxnLst>
                  <a:rect l="0" t="0" r="r" b="b"/>
                  <a:pathLst>
                    <a:path w="63" h="47">
                      <a:moveTo>
                        <a:pt x="0" y="31"/>
                      </a:moveTo>
                      <a:cubicBezTo>
                        <a:pt x="29" y="0"/>
                        <a:pt x="62" y="24"/>
                        <a:pt x="19" y="46"/>
                      </a:cubicBezTo>
                      <a:cubicBezTo>
                        <a:pt x="0" y="21"/>
                        <a:pt x="0" y="17"/>
                        <a:pt x="0" y="31"/>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0" name="Freeform 46">
                  <a:extLst>
                    <a:ext uri="{FF2B5EF4-FFF2-40B4-BE49-F238E27FC236}">
                      <a16:creationId xmlns:a16="http://schemas.microsoft.com/office/drawing/2014/main" id="{AC25F5D1-4D89-482F-9C71-67F0B8F0F036}"/>
                    </a:ext>
                  </a:extLst>
                </p:cNvPr>
                <p:cNvSpPr>
                  <a:spLocks noChangeArrowheads="1"/>
                </p:cNvSpPr>
                <p:nvPr/>
              </p:nvSpPr>
              <p:spPr bwMode="auto">
                <a:xfrm>
                  <a:off x="1627" y="350"/>
                  <a:ext cx="813" cy="462"/>
                </a:xfrm>
                <a:custGeom>
                  <a:avLst/>
                  <a:gdLst>
                    <a:gd name="T0" fmla="*/ 3586 w 3587"/>
                    <a:gd name="T1" fmla="*/ 93 h 2037"/>
                    <a:gd name="T2" fmla="*/ 3435 w 3587"/>
                    <a:gd name="T3" fmla="*/ 281 h 2037"/>
                    <a:gd name="T4" fmla="*/ 3303 w 3587"/>
                    <a:gd name="T5" fmla="*/ 440 h 2037"/>
                    <a:gd name="T6" fmla="*/ 3188 w 3587"/>
                    <a:gd name="T7" fmla="*/ 513 h 2037"/>
                    <a:gd name="T8" fmla="*/ 2799 w 3587"/>
                    <a:gd name="T9" fmla="*/ 650 h 2037"/>
                    <a:gd name="T10" fmla="*/ 2791 w 3587"/>
                    <a:gd name="T11" fmla="*/ 756 h 2037"/>
                    <a:gd name="T12" fmla="*/ 2667 w 3587"/>
                    <a:gd name="T13" fmla="*/ 829 h 2037"/>
                    <a:gd name="T14" fmla="*/ 2738 w 3587"/>
                    <a:gd name="T15" fmla="*/ 643 h 2037"/>
                    <a:gd name="T16" fmla="*/ 2543 w 3587"/>
                    <a:gd name="T17" fmla="*/ 679 h 2037"/>
                    <a:gd name="T18" fmla="*/ 2455 w 3587"/>
                    <a:gd name="T19" fmla="*/ 785 h 2037"/>
                    <a:gd name="T20" fmla="*/ 2632 w 3587"/>
                    <a:gd name="T21" fmla="*/ 1009 h 2037"/>
                    <a:gd name="T22" fmla="*/ 2623 w 3587"/>
                    <a:gd name="T23" fmla="*/ 1327 h 2037"/>
                    <a:gd name="T24" fmla="*/ 2393 w 3587"/>
                    <a:gd name="T25" fmla="*/ 1465 h 2037"/>
                    <a:gd name="T26" fmla="*/ 2305 w 3587"/>
                    <a:gd name="T27" fmla="*/ 1392 h 2037"/>
                    <a:gd name="T28" fmla="*/ 2128 w 3587"/>
                    <a:gd name="T29" fmla="*/ 1255 h 2037"/>
                    <a:gd name="T30" fmla="*/ 2040 w 3587"/>
                    <a:gd name="T31" fmla="*/ 1255 h 2037"/>
                    <a:gd name="T32" fmla="*/ 1987 w 3587"/>
                    <a:gd name="T33" fmla="*/ 1421 h 2037"/>
                    <a:gd name="T34" fmla="*/ 2208 w 3587"/>
                    <a:gd name="T35" fmla="*/ 1674 h 2037"/>
                    <a:gd name="T36" fmla="*/ 2252 w 3587"/>
                    <a:gd name="T37" fmla="*/ 1891 h 2037"/>
                    <a:gd name="T38" fmla="*/ 2322 w 3587"/>
                    <a:gd name="T39" fmla="*/ 2021 h 2037"/>
                    <a:gd name="T40" fmla="*/ 2172 w 3587"/>
                    <a:gd name="T41" fmla="*/ 1963 h 2037"/>
                    <a:gd name="T42" fmla="*/ 2075 w 3587"/>
                    <a:gd name="T43" fmla="*/ 1869 h 2037"/>
                    <a:gd name="T44" fmla="*/ 1863 w 3587"/>
                    <a:gd name="T45" fmla="*/ 1530 h 2037"/>
                    <a:gd name="T46" fmla="*/ 1881 w 3587"/>
                    <a:gd name="T47" fmla="*/ 1118 h 2037"/>
                    <a:gd name="T48" fmla="*/ 1863 w 3587"/>
                    <a:gd name="T49" fmla="*/ 966 h 2037"/>
                    <a:gd name="T50" fmla="*/ 1819 w 3587"/>
                    <a:gd name="T51" fmla="*/ 995 h 2037"/>
                    <a:gd name="T52" fmla="*/ 1704 w 3587"/>
                    <a:gd name="T53" fmla="*/ 959 h 2037"/>
                    <a:gd name="T54" fmla="*/ 1589 w 3587"/>
                    <a:gd name="T55" fmla="*/ 614 h 2037"/>
                    <a:gd name="T56" fmla="*/ 1457 w 3587"/>
                    <a:gd name="T57" fmla="*/ 599 h 2037"/>
                    <a:gd name="T58" fmla="*/ 1271 w 3587"/>
                    <a:gd name="T59" fmla="*/ 621 h 2037"/>
                    <a:gd name="T60" fmla="*/ 1068 w 3587"/>
                    <a:gd name="T61" fmla="*/ 836 h 2037"/>
                    <a:gd name="T62" fmla="*/ 865 w 3587"/>
                    <a:gd name="T63" fmla="*/ 966 h 2037"/>
                    <a:gd name="T64" fmla="*/ 812 w 3587"/>
                    <a:gd name="T65" fmla="*/ 988 h 2037"/>
                    <a:gd name="T66" fmla="*/ 706 w 3587"/>
                    <a:gd name="T67" fmla="*/ 1183 h 2037"/>
                    <a:gd name="T68" fmla="*/ 671 w 3587"/>
                    <a:gd name="T69" fmla="*/ 1277 h 2037"/>
                    <a:gd name="T70" fmla="*/ 565 w 3587"/>
                    <a:gd name="T71" fmla="*/ 1457 h 2037"/>
                    <a:gd name="T72" fmla="*/ 415 w 3587"/>
                    <a:gd name="T73" fmla="*/ 1414 h 2037"/>
                    <a:gd name="T74" fmla="*/ 291 w 3587"/>
                    <a:gd name="T75" fmla="*/ 930 h 2037"/>
                    <a:gd name="T76" fmla="*/ 317 w 3587"/>
                    <a:gd name="T77" fmla="*/ 563 h 2037"/>
                    <a:gd name="T78" fmla="*/ 194 w 3587"/>
                    <a:gd name="T79" fmla="*/ 650 h 2037"/>
                    <a:gd name="T80" fmla="*/ 88 w 3587"/>
                    <a:gd name="T81" fmla="*/ 542 h 2037"/>
                    <a:gd name="T82" fmla="*/ 105 w 3587"/>
                    <a:gd name="T83" fmla="*/ 498 h 2037"/>
                    <a:gd name="T84" fmla="*/ 0 w 3587"/>
                    <a:gd name="T85" fmla="*/ 332 h 2037"/>
                    <a:gd name="T86" fmla="*/ 3524 w 3587"/>
                    <a:gd name="T87" fmla="*/ 21 h 2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87" h="2037">
                      <a:moveTo>
                        <a:pt x="3524" y="21"/>
                      </a:moveTo>
                      <a:cubicBezTo>
                        <a:pt x="3537" y="54"/>
                        <a:pt x="3572" y="57"/>
                        <a:pt x="3586" y="93"/>
                      </a:cubicBezTo>
                      <a:cubicBezTo>
                        <a:pt x="3572" y="130"/>
                        <a:pt x="3537" y="148"/>
                        <a:pt x="3515" y="180"/>
                      </a:cubicBezTo>
                      <a:cubicBezTo>
                        <a:pt x="3493" y="220"/>
                        <a:pt x="3480" y="256"/>
                        <a:pt x="3435" y="281"/>
                      </a:cubicBezTo>
                      <a:cubicBezTo>
                        <a:pt x="3413" y="307"/>
                        <a:pt x="3404" y="317"/>
                        <a:pt x="3418" y="346"/>
                      </a:cubicBezTo>
                      <a:cubicBezTo>
                        <a:pt x="3387" y="386"/>
                        <a:pt x="3347" y="411"/>
                        <a:pt x="3303" y="440"/>
                      </a:cubicBezTo>
                      <a:cubicBezTo>
                        <a:pt x="3285" y="451"/>
                        <a:pt x="3250" y="469"/>
                        <a:pt x="3250" y="469"/>
                      </a:cubicBezTo>
                      <a:cubicBezTo>
                        <a:pt x="3268" y="509"/>
                        <a:pt x="3228" y="505"/>
                        <a:pt x="3188" y="513"/>
                      </a:cubicBezTo>
                      <a:cubicBezTo>
                        <a:pt x="3162" y="534"/>
                        <a:pt x="3144" y="545"/>
                        <a:pt x="3109" y="556"/>
                      </a:cubicBezTo>
                      <a:cubicBezTo>
                        <a:pt x="3029" y="542"/>
                        <a:pt x="2870" y="610"/>
                        <a:pt x="2799" y="650"/>
                      </a:cubicBezTo>
                      <a:cubicBezTo>
                        <a:pt x="2808" y="682"/>
                        <a:pt x="2786" y="697"/>
                        <a:pt x="2826" y="707"/>
                      </a:cubicBezTo>
                      <a:cubicBezTo>
                        <a:pt x="2839" y="738"/>
                        <a:pt x="2826" y="745"/>
                        <a:pt x="2791" y="756"/>
                      </a:cubicBezTo>
                      <a:cubicBezTo>
                        <a:pt x="2764" y="789"/>
                        <a:pt x="2751" y="814"/>
                        <a:pt x="2711" y="836"/>
                      </a:cubicBezTo>
                      <a:cubicBezTo>
                        <a:pt x="2698" y="832"/>
                        <a:pt x="2676" y="839"/>
                        <a:pt x="2667" y="829"/>
                      </a:cubicBezTo>
                      <a:cubicBezTo>
                        <a:pt x="2645" y="792"/>
                        <a:pt x="2693" y="717"/>
                        <a:pt x="2738" y="707"/>
                      </a:cubicBezTo>
                      <a:cubicBezTo>
                        <a:pt x="2751" y="675"/>
                        <a:pt x="2724" y="675"/>
                        <a:pt x="2738" y="643"/>
                      </a:cubicBezTo>
                      <a:cubicBezTo>
                        <a:pt x="2724" y="592"/>
                        <a:pt x="2689" y="607"/>
                        <a:pt x="2640" y="621"/>
                      </a:cubicBezTo>
                      <a:cubicBezTo>
                        <a:pt x="2614" y="650"/>
                        <a:pt x="2583" y="668"/>
                        <a:pt x="2543" y="679"/>
                      </a:cubicBezTo>
                      <a:cubicBezTo>
                        <a:pt x="2526" y="701"/>
                        <a:pt x="2508" y="720"/>
                        <a:pt x="2490" y="742"/>
                      </a:cubicBezTo>
                      <a:cubicBezTo>
                        <a:pt x="2477" y="756"/>
                        <a:pt x="2455" y="785"/>
                        <a:pt x="2455" y="785"/>
                      </a:cubicBezTo>
                      <a:cubicBezTo>
                        <a:pt x="2464" y="843"/>
                        <a:pt x="2468" y="876"/>
                        <a:pt x="2526" y="908"/>
                      </a:cubicBezTo>
                      <a:cubicBezTo>
                        <a:pt x="2557" y="944"/>
                        <a:pt x="2587" y="984"/>
                        <a:pt x="2632" y="1009"/>
                      </a:cubicBezTo>
                      <a:cubicBezTo>
                        <a:pt x="2640" y="1031"/>
                        <a:pt x="2658" y="1074"/>
                        <a:pt x="2658" y="1074"/>
                      </a:cubicBezTo>
                      <a:cubicBezTo>
                        <a:pt x="2654" y="1110"/>
                        <a:pt x="2645" y="1302"/>
                        <a:pt x="2623" y="1327"/>
                      </a:cubicBezTo>
                      <a:cubicBezTo>
                        <a:pt x="2605" y="1349"/>
                        <a:pt x="2543" y="1363"/>
                        <a:pt x="2517" y="1378"/>
                      </a:cubicBezTo>
                      <a:cubicBezTo>
                        <a:pt x="2486" y="1418"/>
                        <a:pt x="2428" y="1428"/>
                        <a:pt x="2393" y="1465"/>
                      </a:cubicBezTo>
                      <a:cubicBezTo>
                        <a:pt x="2367" y="1490"/>
                        <a:pt x="2380" y="1504"/>
                        <a:pt x="2340" y="1515"/>
                      </a:cubicBezTo>
                      <a:cubicBezTo>
                        <a:pt x="2322" y="1472"/>
                        <a:pt x="2375" y="1410"/>
                        <a:pt x="2305" y="1392"/>
                      </a:cubicBezTo>
                      <a:cubicBezTo>
                        <a:pt x="2278" y="1360"/>
                        <a:pt x="2252" y="1313"/>
                        <a:pt x="2216" y="1284"/>
                      </a:cubicBezTo>
                      <a:cubicBezTo>
                        <a:pt x="2194" y="1230"/>
                        <a:pt x="2230" y="1298"/>
                        <a:pt x="2128" y="1255"/>
                      </a:cubicBezTo>
                      <a:cubicBezTo>
                        <a:pt x="2110" y="1248"/>
                        <a:pt x="2110" y="1222"/>
                        <a:pt x="2093" y="1212"/>
                      </a:cubicBezTo>
                      <a:cubicBezTo>
                        <a:pt x="2075" y="1165"/>
                        <a:pt x="2057" y="1233"/>
                        <a:pt x="2040" y="1255"/>
                      </a:cubicBezTo>
                      <a:cubicBezTo>
                        <a:pt x="2031" y="1291"/>
                        <a:pt x="2013" y="1309"/>
                        <a:pt x="2004" y="1349"/>
                      </a:cubicBezTo>
                      <a:cubicBezTo>
                        <a:pt x="2018" y="1381"/>
                        <a:pt x="2009" y="1396"/>
                        <a:pt x="1987" y="1421"/>
                      </a:cubicBezTo>
                      <a:cubicBezTo>
                        <a:pt x="2004" y="1439"/>
                        <a:pt x="2049" y="1483"/>
                        <a:pt x="2057" y="1508"/>
                      </a:cubicBezTo>
                      <a:cubicBezTo>
                        <a:pt x="2093" y="1598"/>
                        <a:pt x="2084" y="1652"/>
                        <a:pt x="2208" y="1674"/>
                      </a:cubicBezTo>
                      <a:cubicBezTo>
                        <a:pt x="2239" y="1692"/>
                        <a:pt x="2252" y="1710"/>
                        <a:pt x="2278" y="1732"/>
                      </a:cubicBezTo>
                      <a:cubicBezTo>
                        <a:pt x="2256" y="1783"/>
                        <a:pt x="2265" y="1837"/>
                        <a:pt x="2252" y="1891"/>
                      </a:cubicBezTo>
                      <a:cubicBezTo>
                        <a:pt x="2261" y="1938"/>
                        <a:pt x="2256" y="1952"/>
                        <a:pt x="2305" y="1978"/>
                      </a:cubicBezTo>
                      <a:cubicBezTo>
                        <a:pt x="2309" y="1992"/>
                        <a:pt x="2318" y="2007"/>
                        <a:pt x="2322" y="2021"/>
                      </a:cubicBezTo>
                      <a:cubicBezTo>
                        <a:pt x="2326" y="2035"/>
                        <a:pt x="2269" y="2007"/>
                        <a:pt x="2269" y="2007"/>
                      </a:cubicBezTo>
                      <a:cubicBezTo>
                        <a:pt x="2216" y="2036"/>
                        <a:pt x="2212" y="1989"/>
                        <a:pt x="2172" y="1963"/>
                      </a:cubicBezTo>
                      <a:cubicBezTo>
                        <a:pt x="2155" y="1952"/>
                        <a:pt x="2119" y="1934"/>
                        <a:pt x="2119" y="1934"/>
                      </a:cubicBezTo>
                      <a:cubicBezTo>
                        <a:pt x="2080" y="1884"/>
                        <a:pt x="2093" y="1909"/>
                        <a:pt x="2075" y="1869"/>
                      </a:cubicBezTo>
                      <a:cubicBezTo>
                        <a:pt x="2062" y="1772"/>
                        <a:pt x="2035" y="1609"/>
                        <a:pt x="1925" y="1551"/>
                      </a:cubicBezTo>
                      <a:cubicBezTo>
                        <a:pt x="1890" y="1562"/>
                        <a:pt x="1876" y="1562"/>
                        <a:pt x="1863" y="1530"/>
                      </a:cubicBezTo>
                      <a:cubicBezTo>
                        <a:pt x="1885" y="1457"/>
                        <a:pt x="1907" y="1381"/>
                        <a:pt x="1934" y="1313"/>
                      </a:cubicBezTo>
                      <a:cubicBezTo>
                        <a:pt x="1925" y="1237"/>
                        <a:pt x="1903" y="1190"/>
                        <a:pt x="1881" y="1118"/>
                      </a:cubicBezTo>
                      <a:cubicBezTo>
                        <a:pt x="1894" y="1089"/>
                        <a:pt x="1876" y="1082"/>
                        <a:pt x="1863" y="1053"/>
                      </a:cubicBezTo>
                      <a:cubicBezTo>
                        <a:pt x="1872" y="1017"/>
                        <a:pt x="1890" y="998"/>
                        <a:pt x="1863" y="966"/>
                      </a:cubicBezTo>
                      <a:cubicBezTo>
                        <a:pt x="1854" y="970"/>
                        <a:pt x="1845" y="970"/>
                        <a:pt x="1837" y="973"/>
                      </a:cubicBezTo>
                      <a:cubicBezTo>
                        <a:pt x="1829" y="976"/>
                        <a:pt x="1828" y="991"/>
                        <a:pt x="1819" y="995"/>
                      </a:cubicBezTo>
                      <a:cubicBezTo>
                        <a:pt x="1801" y="1002"/>
                        <a:pt x="1766" y="1009"/>
                        <a:pt x="1766" y="1009"/>
                      </a:cubicBezTo>
                      <a:cubicBezTo>
                        <a:pt x="1740" y="988"/>
                        <a:pt x="1717" y="988"/>
                        <a:pt x="1704" y="959"/>
                      </a:cubicBezTo>
                      <a:cubicBezTo>
                        <a:pt x="1726" y="904"/>
                        <a:pt x="1673" y="742"/>
                        <a:pt x="1607" y="707"/>
                      </a:cubicBezTo>
                      <a:cubicBezTo>
                        <a:pt x="1576" y="672"/>
                        <a:pt x="1581" y="657"/>
                        <a:pt x="1589" y="614"/>
                      </a:cubicBezTo>
                      <a:cubicBezTo>
                        <a:pt x="1581" y="578"/>
                        <a:pt x="1572" y="531"/>
                        <a:pt x="1528" y="520"/>
                      </a:cubicBezTo>
                      <a:cubicBezTo>
                        <a:pt x="1514" y="556"/>
                        <a:pt x="1492" y="578"/>
                        <a:pt x="1457" y="599"/>
                      </a:cubicBezTo>
                      <a:cubicBezTo>
                        <a:pt x="1426" y="592"/>
                        <a:pt x="1360" y="578"/>
                        <a:pt x="1360" y="578"/>
                      </a:cubicBezTo>
                      <a:cubicBezTo>
                        <a:pt x="1307" y="585"/>
                        <a:pt x="1311" y="599"/>
                        <a:pt x="1271" y="621"/>
                      </a:cubicBezTo>
                      <a:cubicBezTo>
                        <a:pt x="1254" y="668"/>
                        <a:pt x="1245" y="690"/>
                        <a:pt x="1183" y="707"/>
                      </a:cubicBezTo>
                      <a:cubicBezTo>
                        <a:pt x="1165" y="720"/>
                        <a:pt x="1073" y="832"/>
                        <a:pt x="1068" y="836"/>
                      </a:cubicBezTo>
                      <a:cubicBezTo>
                        <a:pt x="1020" y="861"/>
                        <a:pt x="949" y="890"/>
                        <a:pt x="909" y="923"/>
                      </a:cubicBezTo>
                      <a:cubicBezTo>
                        <a:pt x="892" y="937"/>
                        <a:pt x="883" y="955"/>
                        <a:pt x="865" y="966"/>
                      </a:cubicBezTo>
                      <a:cubicBezTo>
                        <a:pt x="856" y="970"/>
                        <a:pt x="847" y="970"/>
                        <a:pt x="839" y="973"/>
                      </a:cubicBezTo>
                      <a:cubicBezTo>
                        <a:pt x="831" y="976"/>
                        <a:pt x="821" y="980"/>
                        <a:pt x="812" y="988"/>
                      </a:cubicBezTo>
                      <a:cubicBezTo>
                        <a:pt x="794" y="1002"/>
                        <a:pt x="759" y="1031"/>
                        <a:pt x="759" y="1031"/>
                      </a:cubicBezTo>
                      <a:cubicBezTo>
                        <a:pt x="737" y="1082"/>
                        <a:pt x="728" y="1132"/>
                        <a:pt x="706" y="1183"/>
                      </a:cubicBezTo>
                      <a:cubicBezTo>
                        <a:pt x="697" y="1208"/>
                        <a:pt x="688" y="1230"/>
                        <a:pt x="680" y="1255"/>
                      </a:cubicBezTo>
                      <a:cubicBezTo>
                        <a:pt x="675" y="1262"/>
                        <a:pt x="671" y="1277"/>
                        <a:pt x="671" y="1277"/>
                      </a:cubicBezTo>
                      <a:cubicBezTo>
                        <a:pt x="671" y="1295"/>
                        <a:pt x="688" y="1385"/>
                        <a:pt x="644" y="1414"/>
                      </a:cubicBezTo>
                      <a:cubicBezTo>
                        <a:pt x="622" y="1432"/>
                        <a:pt x="565" y="1457"/>
                        <a:pt x="565" y="1457"/>
                      </a:cubicBezTo>
                      <a:cubicBezTo>
                        <a:pt x="552" y="1486"/>
                        <a:pt x="538" y="1519"/>
                        <a:pt x="503" y="1530"/>
                      </a:cubicBezTo>
                      <a:cubicBezTo>
                        <a:pt x="441" y="1512"/>
                        <a:pt x="428" y="1461"/>
                        <a:pt x="415" y="1414"/>
                      </a:cubicBezTo>
                      <a:cubicBezTo>
                        <a:pt x="379" y="1306"/>
                        <a:pt x="362" y="1197"/>
                        <a:pt x="317" y="1089"/>
                      </a:cubicBezTo>
                      <a:cubicBezTo>
                        <a:pt x="313" y="1013"/>
                        <a:pt x="309" y="991"/>
                        <a:pt x="291" y="930"/>
                      </a:cubicBezTo>
                      <a:cubicBezTo>
                        <a:pt x="291" y="904"/>
                        <a:pt x="300" y="789"/>
                        <a:pt x="282" y="749"/>
                      </a:cubicBezTo>
                      <a:cubicBezTo>
                        <a:pt x="309" y="690"/>
                        <a:pt x="291" y="625"/>
                        <a:pt x="317" y="563"/>
                      </a:cubicBezTo>
                      <a:cubicBezTo>
                        <a:pt x="291" y="502"/>
                        <a:pt x="264" y="607"/>
                        <a:pt x="247" y="621"/>
                      </a:cubicBezTo>
                      <a:cubicBezTo>
                        <a:pt x="234" y="632"/>
                        <a:pt x="194" y="650"/>
                        <a:pt x="194" y="650"/>
                      </a:cubicBezTo>
                      <a:cubicBezTo>
                        <a:pt x="154" y="639"/>
                        <a:pt x="123" y="625"/>
                        <a:pt x="105" y="585"/>
                      </a:cubicBezTo>
                      <a:cubicBezTo>
                        <a:pt x="101" y="570"/>
                        <a:pt x="88" y="542"/>
                        <a:pt x="88" y="542"/>
                      </a:cubicBezTo>
                      <a:cubicBezTo>
                        <a:pt x="132" y="534"/>
                        <a:pt x="132" y="516"/>
                        <a:pt x="167" y="498"/>
                      </a:cubicBezTo>
                      <a:cubicBezTo>
                        <a:pt x="154" y="462"/>
                        <a:pt x="136" y="480"/>
                        <a:pt x="105" y="498"/>
                      </a:cubicBezTo>
                      <a:cubicBezTo>
                        <a:pt x="66" y="487"/>
                        <a:pt x="66" y="476"/>
                        <a:pt x="79" y="448"/>
                      </a:cubicBezTo>
                      <a:cubicBezTo>
                        <a:pt x="48" y="411"/>
                        <a:pt x="39" y="364"/>
                        <a:pt x="0" y="332"/>
                      </a:cubicBezTo>
                      <a:lnTo>
                        <a:pt x="335" y="0"/>
                      </a:lnTo>
                      <a:lnTo>
                        <a:pt x="3524" y="21"/>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1" name="Freeform 47">
                  <a:extLst>
                    <a:ext uri="{FF2B5EF4-FFF2-40B4-BE49-F238E27FC236}">
                      <a16:creationId xmlns:a16="http://schemas.microsoft.com/office/drawing/2014/main" id="{52CFED10-0954-4031-A415-15E2BF20691B}"/>
                    </a:ext>
                  </a:extLst>
                </p:cNvPr>
                <p:cNvSpPr>
                  <a:spLocks noChangeArrowheads="1"/>
                </p:cNvSpPr>
                <p:nvPr/>
              </p:nvSpPr>
              <p:spPr bwMode="auto">
                <a:xfrm>
                  <a:off x="1770" y="659"/>
                  <a:ext cx="46" cy="71"/>
                </a:xfrm>
                <a:custGeom>
                  <a:avLst/>
                  <a:gdLst>
                    <a:gd name="T0" fmla="*/ 32 w 201"/>
                    <a:gd name="T1" fmla="*/ 40 h 315"/>
                    <a:gd name="T2" fmla="*/ 79 w 201"/>
                    <a:gd name="T3" fmla="*/ 11 h 315"/>
                    <a:gd name="T4" fmla="*/ 172 w 201"/>
                    <a:gd name="T5" fmla="*/ 121 h 315"/>
                    <a:gd name="T6" fmla="*/ 88 w 201"/>
                    <a:gd name="T7" fmla="*/ 314 h 315"/>
                    <a:gd name="T8" fmla="*/ 4 w 201"/>
                    <a:gd name="T9" fmla="*/ 254 h 315"/>
                    <a:gd name="T10" fmla="*/ 32 w 201"/>
                    <a:gd name="T11" fmla="*/ 40 h 315"/>
                  </a:gdLst>
                  <a:ahLst/>
                  <a:cxnLst>
                    <a:cxn ang="0">
                      <a:pos x="T0" y="T1"/>
                    </a:cxn>
                    <a:cxn ang="0">
                      <a:pos x="T2" y="T3"/>
                    </a:cxn>
                    <a:cxn ang="0">
                      <a:pos x="T4" y="T5"/>
                    </a:cxn>
                    <a:cxn ang="0">
                      <a:pos x="T6" y="T7"/>
                    </a:cxn>
                    <a:cxn ang="0">
                      <a:pos x="T8" y="T9"/>
                    </a:cxn>
                    <a:cxn ang="0">
                      <a:pos x="T10" y="T11"/>
                    </a:cxn>
                  </a:cxnLst>
                  <a:rect l="0" t="0" r="r" b="b"/>
                  <a:pathLst>
                    <a:path w="201" h="315">
                      <a:moveTo>
                        <a:pt x="32" y="40"/>
                      </a:moveTo>
                      <a:cubicBezTo>
                        <a:pt x="18" y="7"/>
                        <a:pt x="41" y="0"/>
                        <a:pt x="79" y="11"/>
                      </a:cubicBezTo>
                      <a:cubicBezTo>
                        <a:pt x="111" y="48"/>
                        <a:pt x="130" y="88"/>
                        <a:pt x="172" y="121"/>
                      </a:cubicBezTo>
                      <a:cubicBezTo>
                        <a:pt x="200" y="192"/>
                        <a:pt x="186" y="288"/>
                        <a:pt x="88" y="314"/>
                      </a:cubicBezTo>
                      <a:cubicBezTo>
                        <a:pt x="27" y="299"/>
                        <a:pt x="23" y="299"/>
                        <a:pt x="4" y="254"/>
                      </a:cubicBezTo>
                      <a:cubicBezTo>
                        <a:pt x="9" y="243"/>
                        <a:pt x="0" y="14"/>
                        <a:pt x="32" y="4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2" name="Freeform 48">
                  <a:extLst>
                    <a:ext uri="{FF2B5EF4-FFF2-40B4-BE49-F238E27FC236}">
                      <a16:creationId xmlns:a16="http://schemas.microsoft.com/office/drawing/2014/main" id="{0E69EFCD-13F9-423A-B938-A3799FB3DBF1}"/>
                    </a:ext>
                  </a:extLst>
                </p:cNvPr>
                <p:cNvSpPr>
                  <a:spLocks noChangeArrowheads="1"/>
                </p:cNvSpPr>
                <p:nvPr/>
              </p:nvSpPr>
              <p:spPr bwMode="auto">
                <a:xfrm>
                  <a:off x="2394" y="428"/>
                  <a:ext cx="42" cy="59"/>
                </a:xfrm>
                <a:custGeom>
                  <a:avLst/>
                  <a:gdLst>
                    <a:gd name="T0" fmla="*/ 54 w 187"/>
                    <a:gd name="T1" fmla="*/ 98 h 262"/>
                    <a:gd name="T2" fmla="*/ 122 w 187"/>
                    <a:gd name="T3" fmla="*/ 7 h 262"/>
                    <a:gd name="T4" fmla="*/ 181 w 187"/>
                    <a:gd name="T5" fmla="*/ 14 h 262"/>
                    <a:gd name="T6" fmla="*/ 164 w 187"/>
                    <a:gd name="T7" fmla="*/ 91 h 262"/>
                    <a:gd name="T8" fmla="*/ 54 w 187"/>
                    <a:gd name="T9" fmla="*/ 261 h 262"/>
                    <a:gd name="T10" fmla="*/ 29 w 187"/>
                    <a:gd name="T11" fmla="*/ 211 h 262"/>
                    <a:gd name="T12" fmla="*/ 12 w 187"/>
                    <a:gd name="T13" fmla="*/ 126 h 262"/>
                    <a:gd name="T14" fmla="*/ 54 w 187"/>
                    <a:gd name="T15" fmla="*/ 98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262">
                      <a:moveTo>
                        <a:pt x="54" y="98"/>
                      </a:moveTo>
                      <a:cubicBezTo>
                        <a:pt x="63" y="45"/>
                        <a:pt x="59" y="24"/>
                        <a:pt x="122" y="7"/>
                      </a:cubicBezTo>
                      <a:cubicBezTo>
                        <a:pt x="143" y="10"/>
                        <a:pt x="169" y="0"/>
                        <a:pt x="181" y="14"/>
                      </a:cubicBezTo>
                      <a:cubicBezTo>
                        <a:pt x="186" y="21"/>
                        <a:pt x="173" y="74"/>
                        <a:pt x="164" y="91"/>
                      </a:cubicBezTo>
                      <a:cubicBezTo>
                        <a:pt x="131" y="151"/>
                        <a:pt x="126" y="222"/>
                        <a:pt x="54" y="261"/>
                      </a:cubicBezTo>
                      <a:cubicBezTo>
                        <a:pt x="16" y="250"/>
                        <a:pt x="16" y="239"/>
                        <a:pt x="29" y="211"/>
                      </a:cubicBezTo>
                      <a:cubicBezTo>
                        <a:pt x="21" y="176"/>
                        <a:pt x="0" y="162"/>
                        <a:pt x="12" y="126"/>
                      </a:cubicBezTo>
                      <a:cubicBezTo>
                        <a:pt x="16" y="112"/>
                        <a:pt x="33" y="81"/>
                        <a:pt x="54" y="9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3" name="Freeform 49">
                  <a:extLst>
                    <a:ext uri="{FF2B5EF4-FFF2-40B4-BE49-F238E27FC236}">
                      <a16:creationId xmlns:a16="http://schemas.microsoft.com/office/drawing/2014/main" id="{600DF7FD-30EF-4F35-90A9-AC57724D02D8}"/>
                    </a:ext>
                  </a:extLst>
                </p:cNvPr>
                <p:cNvSpPr>
                  <a:spLocks noChangeArrowheads="1"/>
                </p:cNvSpPr>
                <p:nvPr/>
              </p:nvSpPr>
              <p:spPr bwMode="auto">
                <a:xfrm>
                  <a:off x="2513" y="391"/>
                  <a:ext cx="21" cy="24"/>
                </a:xfrm>
                <a:custGeom>
                  <a:avLst/>
                  <a:gdLst>
                    <a:gd name="T0" fmla="*/ 32 w 94"/>
                    <a:gd name="T1" fmla="*/ 57 h 108"/>
                    <a:gd name="T2" fmla="*/ 23 w 94"/>
                    <a:gd name="T3" fmla="*/ 107 h 108"/>
                    <a:gd name="T4" fmla="*/ 32 w 94"/>
                    <a:gd name="T5" fmla="*/ 57 h 108"/>
                  </a:gdLst>
                  <a:ahLst/>
                  <a:cxnLst>
                    <a:cxn ang="0">
                      <a:pos x="T0" y="T1"/>
                    </a:cxn>
                    <a:cxn ang="0">
                      <a:pos x="T2" y="T3"/>
                    </a:cxn>
                    <a:cxn ang="0">
                      <a:pos x="T4" y="T5"/>
                    </a:cxn>
                  </a:cxnLst>
                  <a:rect l="0" t="0" r="r" b="b"/>
                  <a:pathLst>
                    <a:path w="94" h="108">
                      <a:moveTo>
                        <a:pt x="32" y="57"/>
                      </a:moveTo>
                      <a:cubicBezTo>
                        <a:pt x="83" y="0"/>
                        <a:pt x="93" y="71"/>
                        <a:pt x="23" y="107"/>
                      </a:cubicBezTo>
                      <a:cubicBezTo>
                        <a:pt x="0" y="82"/>
                        <a:pt x="4" y="78"/>
                        <a:pt x="32" y="5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4" name="Freeform 50">
                  <a:extLst>
                    <a:ext uri="{FF2B5EF4-FFF2-40B4-BE49-F238E27FC236}">
                      <a16:creationId xmlns:a16="http://schemas.microsoft.com/office/drawing/2014/main" id="{6FA1AFDE-CE64-411A-8D2F-6ADB22E6A960}"/>
                    </a:ext>
                  </a:extLst>
                </p:cNvPr>
                <p:cNvSpPr>
                  <a:spLocks noChangeArrowheads="1"/>
                </p:cNvSpPr>
                <p:nvPr/>
              </p:nvSpPr>
              <p:spPr bwMode="auto">
                <a:xfrm>
                  <a:off x="333" y="166"/>
                  <a:ext cx="1015" cy="866"/>
                </a:xfrm>
                <a:custGeom>
                  <a:avLst/>
                  <a:gdLst>
                    <a:gd name="T0" fmla="*/ 3157 w 4478"/>
                    <a:gd name="T1" fmla="*/ 3180 h 3819"/>
                    <a:gd name="T2" fmla="*/ 3190 w 4478"/>
                    <a:gd name="T3" fmla="*/ 3091 h 3819"/>
                    <a:gd name="T4" fmla="*/ 3282 w 4478"/>
                    <a:gd name="T5" fmla="*/ 2830 h 3819"/>
                    <a:gd name="T6" fmla="*/ 2028 w 4478"/>
                    <a:gd name="T7" fmla="*/ 1966 h 3819"/>
                    <a:gd name="T8" fmla="*/ 1851 w 4478"/>
                    <a:gd name="T9" fmla="*/ 2370 h 3819"/>
                    <a:gd name="T10" fmla="*/ 1989 w 4478"/>
                    <a:gd name="T11" fmla="*/ 3811 h 3819"/>
                    <a:gd name="T12" fmla="*/ 1851 w 4478"/>
                    <a:gd name="T13" fmla="*/ 3385 h 3819"/>
                    <a:gd name="T14" fmla="*/ 1588 w 4478"/>
                    <a:gd name="T15" fmla="*/ 3008 h 3819"/>
                    <a:gd name="T16" fmla="*/ 1608 w 4478"/>
                    <a:gd name="T17" fmla="*/ 2830 h 3819"/>
                    <a:gd name="T18" fmla="*/ 1621 w 4478"/>
                    <a:gd name="T19" fmla="*/ 2700 h 3819"/>
                    <a:gd name="T20" fmla="*/ 1444 w 4478"/>
                    <a:gd name="T21" fmla="*/ 2569 h 3819"/>
                    <a:gd name="T22" fmla="*/ 1273 w 4478"/>
                    <a:gd name="T23" fmla="*/ 2370 h 3819"/>
                    <a:gd name="T24" fmla="*/ 971 w 4478"/>
                    <a:gd name="T25" fmla="*/ 2425 h 3819"/>
                    <a:gd name="T26" fmla="*/ 827 w 4478"/>
                    <a:gd name="T27" fmla="*/ 2501 h 3819"/>
                    <a:gd name="T28" fmla="*/ 512 w 4478"/>
                    <a:gd name="T29" fmla="*/ 2501 h 3819"/>
                    <a:gd name="T30" fmla="*/ 144 w 4478"/>
                    <a:gd name="T31" fmla="*/ 2137 h 3819"/>
                    <a:gd name="T32" fmla="*/ 72 w 4478"/>
                    <a:gd name="T33" fmla="*/ 2021 h 3819"/>
                    <a:gd name="T34" fmla="*/ 0 w 4478"/>
                    <a:gd name="T35" fmla="*/ 1808 h 3819"/>
                    <a:gd name="T36" fmla="*/ 157 w 4478"/>
                    <a:gd name="T37" fmla="*/ 1460 h 3819"/>
                    <a:gd name="T38" fmla="*/ 210 w 4478"/>
                    <a:gd name="T39" fmla="*/ 1241 h 3819"/>
                    <a:gd name="T40" fmla="*/ 334 w 4478"/>
                    <a:gd name="T41" fmla="*/ 980 h 3819"/>
                    <a:gd name="T42" fmla="*/ 531 w 4478"/>
                    <a:gd name="T43" fmla="*/ 795 h 3819"/>
                    <a:gd name="T44" fmla="*/ 1096 w 4478"/>
                    <a:gd name="T45" fmla="*/ 459 h 3819"/>
                    <a:gd name="T46" fmla="*/ 1444 w 4478"/>
                    <a:gd name="T47" fmla="*/ 205 h 3819"/>
                    <a:gd name="T48" fmla="*/ 1693 w 4478"/>
                    <a:gd name="T49" fmla="*/ 41 h 3819"/>
                    <a:gd name="T50" fmla="*/ 2382 w 4478"/>
                    <a:gd name="T51" fmla="*/ 13 h 3819"/>
                    <a:gd name="T52" fmla="*/ 2612 w 4478"/>
                    <a:gd name="T53" fmla="*/ 0 h 3819"/>
                    <a:gd name="T54" fmla="*/ 2520 w 4478"/>
                    <a:gd name="T55" fmla="*/ 233 h 3819"/>
                    <a:gd name="T56" fmla="*/ 2908 w 4478"/>
                    <a:gd name="T57" fmla="*/ 576 h 3819"/>
                    <a:gd name="T58" fmla="*/ 3262 w 4478"/>
                    <a:gd name="T59" fmla="*/ 507 h 3819"/>
                    <a:gd name="T60" fmla="*/ 3472 w 4478"/>
                    <a:gd name="T61" fmla="*/ 562 h 3819"/>
                    <a:gd name="T62" fmla="*/ 3669 w 4478"/>
                    <a:gd name="T63" fmla="*/ 665 h 3819"/>
                    <a:gd name="T64" fmla="*/ 3754 w 4478"/>
                    <a:gd name="T65" fmla="*/ 1289 h 3819"/>
                    <a:gd name="T66" fmla="*/ 3754 w 4478"/>
                    <a:gd name="T67" fmla="*/ 1643 h 3819"/>
                    <a:gd name="T68" fmla="*/ 3932 w 4478"/>
                    <a:gd name="T69" fmla="*/ 1938 h 3819"/>
                    <a:gd name="T70" fmla="*/ 4234 w 4478"/>
                    <a:gd name="T71" fmla="*/ 2055 h 3819"/>
                    <a:gd name="T72" fmla="*/ 4463 w 4478"/>
                    <a:gd name="T73" fmla="*/ 2021 h 3819"/>
                    <a:gd name="T74" fmla="*/ 4358 w 4478"/>
                    <a:gd name="T75" fmla="*/ 2329 h 3819"/>
                    <a:gd name="T76" fmla="*/ 3932 w 4478"/>
                    <a:gd name="T77" fmla="*/ 2789 h 3819"/>
                    <a:gd name="T78" fmla="*/ 3597 w 4478"/>
                    <a:gd name="T79" fmla="*/ 3324 h 3819"/>
                    <a:gd name="T80" fmla="*/ 3649 w 4478"/>
                    <a:gd name="T81" fmla="*/ 3481 h 3819"/>
                    <a:gd name="T82" fmla="*/ 2855 w 4478"/>
                    <a:gd name="T83" fmla="*/ 3811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78" h="3819">
                      <a:moveTo>
                        <a:pt x="2855" y="3811"/>
                      </a:moveTo>
                      <a:lnTo>
                        <a:pt x="3157" y="3180"/>
                      </a:lnTo>
                      <a:lnTo>
                        <a:pt x="3105" y="3077"/>
                      </a:lnTo>
                      <a:lnTo>
                        <a:pt x="3190" y="3091"/>
                      </a:lnTo>
                      <a:lnTo>
                        <a:pt x="3249" y="3022"/>
                      </a:lnTo>
                      <a:lnTo>
                        <a:pt x="3282" y="2830"/>
                      </a:lnTo>
                      <a:lnTo>
                        <a:pt x="3282" y="2542"/>
                      </a:lnTo>
                      <a:lnTo>
                        <a:pt x="2028" y="1966"/>
                      </a:lnTo>
                      <a:lnTo>
                        <a:pt x="1943" y="2110"/>
                      </a:lnTo>
                      <a:lnTo>
                        <a:pt x="1851" y="2370"/>
                      </a:lnTo>
                      <a:lnTo>
                        <a:pt x="2599" y="3818"/>
                      </a:lnTo>
                      <a:lnTo>
                        <a:pt x="1989" y="3811"/>
                      </a:lnTo>
                      <a:lnTo>
                        <a:pt x="1995" y="3673"/>
                      </a:lnTo>
                      <a:cubicBezTo>
                        <a:pt x="1864" y="3564"/>
                        <a:pt x="1943" y="3495"/>
                        <a:pt x="1851" y="3385"/>
                      </a:cubicBezTo>
                      <a:cubicBezTo>
                        <a:pt x="1811" y="3255"/>
                        <a:pt x="1752" y="3207"/>
                        <a:pt x="1660" y="3091"/>
                      </a:cubicBezTo>
                      <a:cubicBezTo>
                        <a:pt x="1634" y="3063"/>
                        <a:pt x="1608" y="3036"/>
                        <a:pt x="1588" y="3008"/>
                      </a:cubicBezTo>
                      <a:lnTo>
                        <a:pt x="1555" y="2960"/>
                      </a:lnTo>
                      <a:cubicBezTo>
                        <a:pt x="1555" y="2960"/>
                        <a:pt x="1608" y="2830"/>
                        <a:pt x="1608" y="2830"/>
                      </a:cubicBezTo>
                      <a:cubicBezTo>
                        <a:pt x="1621" y="2802"/>
                        <a:pt x="1641" y="2748"/>
                        <a:pt x="1641" y="2748"/>
                      </a:cubicBezTo>
                      <a:cubicBezTo>
                        <a:pt x="1634" y="2734"/>
                        <a:pt x="1621" y="2720"/>
                        <a:pt x="1621" y="2700"/>
                      </a:cubicBezTo>
                      <a:cubicBezTo>
                        <a:pt x="1628" y="2672"/>
                        <a:pt x="1660" y="2617"/>
                        <a:pt x="1660" y="2617"/>
                      </a:cubicBezTo>
                      <a:cubicBezTo>
                        <a:pt x="1595" y="2535"/>
                        <a:pt x="1555" y="2542"/>
                        <a:pt x="1444" y="2569"/>
                      </a:cubicBezTo>
                      <a:cubicBezTo>
                        <a:pt x="1424" y="2542"/>
                        <a:pt x="1378" y="2528"/>
                        <a:pt x="1358" y="2501"/>
                      </a:cubicBezTo>
                      <a:cubicBezTo>
                        <a:pt x="1214" y="2309"/>
                        <a:pt x="1417" y="2487"/>
                        <a:pt x="1273" y="2370"/>
                      </a:cubicBezTo>
                      <a:cubicBezTo>
                        <a:pt x="1096" y="2391"/>
                        <a:pt x="1175" y="2370"/>
                        <a:pt x="1024" y="2412"/>
                      </a:cubicBezTo>
                      <a:cubicBezTo>
                        <a:pt x="1004" y="2418"/>
                        <a:pt x="971" y="2425"/>
                        <a:pt x="971" y="2425"/>
                      </a:cubicBezTo>
                      <a:cubicBezTo>
                        <a:pt x="958" y="2439"/>
                        <a:pt x="951" y="2460"/>
                        <a:pt x="932" y="2473"/>
                      </a:cubicBezTo>
                      <a:cubicBezTo>
                        <a:pt x="905" y="2487"/>
                        <a:pt x="827" y="2501"/>
                        <a:pt x="827" y="2501"/>
                      </a:cubicBezTo>
                      <a:cubicBezTo>
                        <a:pt x="689" y="2425"/>
                        <a:pt x="761" y="2432"/>
                        <a:pt x="617" y="2473"/>
                      </a:cubicBezTo>
                      <a:cubicBezTo>
                        <a:pt x="584" y="2480"/>
                        <a:pt x="512" y="2501"/>
                        <a:pt x="512" y="2501"/>
                      </a:cubicBezTo>
                      <a:cubicBezTo>
                        <a:pt x="407" y="2624"/>
                        <a:pt x="301" y="2370"/>
                        <a:pt x="229" y="2309"/>
                      </a:cubicBezTo>
                      <a:cubicBezTo>
                        <a:pt x="210" y="2261"/>
                        <a:pt x="157" y="2192"/>
                        <a:pt x="144" y="2137"/>
                      </a:cubicBezTo>
                      <a:cubicBezTo>
                        <a:pt x="131" y="2110"/>
                        <a:pt x="144" y="2076"/>
                        <a:pt x="124" y="2055"/>
                      </a:cubicBezTo>
                      <a:cubicBezTo>
                        <a:pt x="111" y="2034"/>
                        <a:pt x="85" y="2034"/>
                        <a:pt x="72" y="2021"/>
                      </a:cubicBezTo>
                      <a:cubicBezTo>
                        <a:pt x="19" y="1897"/>
                        <a:pt x="98" y="2096"/>
                        <a:pt x="32" y="1890"/>
                      </a:cubicBezTo>
                      <a:cubicBezTo>
                        <a:pt x="26" y="1863"/>
                        <a:pt x="0" y="1808"/>
                        <a:pt x="0" y="1808"/>
                      </a:cubicBezTo>
                      <a:cubicBezTo>
                        <a:pt x="19" y="1733"/>
                        <a:pt x="13" y="1698"/>
                        <a:pt x="85" y="1664"/>
                      </a:cubicBezTo>
                      <a:cubicBezTo>
                        <a:pt x="131" y="1515"/>
                        <a:pt x="111" y="1582"/>
                        <a:pt x="157" y="1460"/>
                      </a:cubicBezTo>
                      <a:cubicBezTo>
                        <a:pt x="170" y="1433"/>
                        <a:pt x="196" y="1371"/>
                        <a:pt x="196" y="1371"/>
                      </a:cubicBezTo>
                      <a:cubicBezTo>
                        <a:pt x="170" y="1316"/>
                        <a:pt x="157" y="1309"/>
                        <a:pt x="210" y="1241"/>
                      </a:cubicBezTo>
                      <a:cubicBezTo>
                        <a:pt x="236" y="1213"/>
                        <a:pt x="282" y="1159"/>
                        <a:pt x="282" y="1159"/>
                      </a:cubicBezTo>
                      <a:cubicBezTo>
                        <a:pt x="242" y="1063"/>
                        <a:pt x="236" y="1049"/>
                        <a:pt x="334" y="980"/>
                      </a:cubicBezTo>
                      <a:cubicBezTo>
                        <a:pt x="367" y="960"/>
                        <a:pt x="439" y="925"/>
                        <a:pt x="439" y="925"/>
                      </a:cubicBezTo>
                      <a:cubicBezTo>
                        <a:pt x="479" y="884"/>
                        <a:pt x="492" y="836"/>
                        <a:pt x="531" y="795"/>
                      </a:cubicBezTo>
                      <a:cubicBezTo>
                        <a:pt x="584" y="733"/>
                        <a:pt x="669" y="720"/>
                        <a:pt x="741" y="678"/>
                      </a:cubicBezTo>
                      <a:cubicBezTo>
                        <a:pt x="820" y="582"/>
                        <a:pt x="978" y="521"/>
                        <a:pt x="1096" y="459"/>
                      </a:cubicBezTo>
                      <a:cubicBezTo>
                        <a:pt x="1142" y="404"/>
                        <a:pt x="1148" y="342"/>
                        <a:pt x="1234" y="315"/>
                      </a:cubicBezTo>
                      <a:cubicBezTo>
                        <a:pt x="1299" y="267"/>
                        <a:pt x="1365" y="246"/>
                        <a:pt x="1444" y="205"/>
                      </a:cubicBezTo>
                      <a:cubicBezTo>
                        <a:pt x="1463" y="192"/>
                        <a:pt x="1496" y="171"/>
                        <a:pt x="1496" y="171"/>
                      </a:cubicBezTo>
                      <a:cubicBezTo>
                        <a:pt x="1555" y="109"/>
                        <a:pt x="1608" y="68"/>
                        <a:pt x="1693" y="41"/>
                      </a:cubicBezTo>
                      <a:cubicBezTo>
                        <a:pt x="1765" y="212"/>
                        <a:pt x="1975" y="41"/>
                        <a:pt x="2100" y="27"/>
                      </a:cubicBezTo>
                      <a:cubicBezTo>
                        <a:pt x="2192" y="20"/>
                        <a:pt x="2291" y="20"/>
                        <a:pt x="2382" y="13"/>
                      </a:cubicBezTo>
                      <a:cubicBezTo>
                        <a:pt x="2422" y="20"/>
                        <a:pt x="2468" y="34"/>
                        <a:pt x="2507" y="27"/>
                      </a:cubicBezTo>
                      <a:cubicBezTo>
                        <a:pt x="2540" y="27"/>
                        <a:pt x="2612" y="0"/>
                        <a:pt x="2612" y="0"/>
                      </a:cubicBezTo>
                      <a:cubicBezTo>
                        <a:pt x="2724" y="54"/>
                        <a:pt x="2665" y="109"/>
                        <a:pt x="2625" y="205"/>
                      </a:cubicBezTo>
                      <a:cubicBezTo>
                        <a:pt x="2612" y="233"/>
                        <a:pt x="2520" y="233"/>
                        <a:pt x="2520" y="233"/>
                      </a:cubicBezTo>
                      <a:cubicBezTo>
                        <a:pt x="2487" y="322"/>
                        <a:pt x="2612" y="349"/>
                        <a:pt x="2698" y="377"/>
                      </a:cubicBezTo>
                      <a:cubicBezTo>
                        <a:pt x="2750" y="493"/>
                        <a:pt x="2763" y="541"/>
                        <a:pt x="2908" y="576"/>
                      </a:cubicBezTo>
                      <a:cubicBezTo>
                        <a:pt x="3026" y="486"/>
                        <a:pt x="2855" y="445"/>
                        <a:pt x="3072" y="390"/>
                      </a:cubicBezTo>
                      <a:cubicBezTo>
                        <a:pt x="3164" y="418"/>
                        <a:pt x="3183" y="480"/>
                        <a:pt x="3262" y="507"/>
                      </a:cubicBezTo>
                      <a:cubicBezTo>
                        <a:pt x="3315" y="521"/>
                        <a:pt x="3367" y="534"/>
                        <a:pt x="3420" y="548"/>
                      </a:cubicBezTo>
                      <a:cubicBezTo>
                        <a:pt x="3439" y="555"/>
                        <a:pt x="3472" y="562"/>
                        <a:pt x="3472" y="562"/>
                      </a:cubicBezTo>
                      <a:cubicBezTo>
                        <a:pt x="3590" y="534"/>
                        <a:pt x="3590" y="521"/>
                        <a:pt x="3689" y="576"/>
                      </a:cubicBezTo>
                      <a:cubicBezTo>
                        <a:pt x="3715" y="651"/>
                        <a:pt x="3708" y="589"/>
                        <a:pt x="3669" y="665"/>
                      </a:cubicBezTo>
                      <a:cubicBezTo>
                        <a:pt x="3656" y="692"/>
                        <a:pt x="3636" y="754"/>
                        <a:pt x="3636" y="754"/>
                      </a:cubicBezTo>
                      <a:cubicBezTo>
                        <a:pt x="3649" y="905"/>
                        <a:pt x="3649" y="1152"/>
                        <a:pt x="3754" y="1289"/>
                      </a:cubicBezTo>
                      <a:cubicBezTo>
                        <a:pt x="3728" y="1357"/>
                        <a:pt x="3702" y="1426"/>
                        <a:pt x="3689" y="1501"/>
                      </a:cubicBezTo>
                      <a:cubicBezTo>
                        <a:pt x="3702" y="1554"/>
                        <a:pt x="3735" y="1595"/>
                        <a:pt x="3754" y="1643"/>
                      </a:cubicBezTo>
                      <a:cubicBezTo>
                        <a:pt x="3761" y="1691"/>
                        <a:pt x="3754" y="1739"/>
                        <a:pt x="3774" y="1774"/>
                      </a:cubicBezTo>
                      <a:cubicBezTo>
                        <a:pt x="3787" y="1801"/>
                        <a:pt x="3905" y="1863"/>
                        <a:pt x="3932" y="1938"/>
                      </a:cubicBezTo>
                      <a:cubicBezTo>
                        <a:pt x="3899" y="2021"/>
                        <a:pt x="3958" y="2096"/>
                        <a:pt x="4056" y="2124"/>
                      </a:cubicBezTo>
                      <a:cubicBezTo>
                        <a:pt x="4135" y="2103"/>
                        <a:pt x="4188" y="2110"/>
                        <a:pt x="4234" y="2055"/>
                      </a:cubicBezTo>
                      <a:cubicBezTo>
                        <a:pt x="4332" y="2069"/>
                        <a:pt x="4352" y="2076"/>
                        <a:pt x="4411" y="2007"/>
                      </a:cubicBezTo>
                      <a:cubicBezTo>
                        <a:pt x="4431" y="2014"/>
                        <a:pt x="4457" y="2007"/>
                        <a:pt x="4463" y="2021"/>
                      </a:cubicBezTo>
                      <a:cubicBezTo>
                        <a:pt x="4477" y="2062"/>
                        <a:pt x="4424" y="2199"/>
                        <a:pt x="4411" y="2240"/>
                      </a:cubicBezTo>
                      <a:cubicBezTo>
                        <a:pt x="4385" y="2329"/>
                        <a:pt x="4404" y="2233"/>
                        <a:pt x="4358" y="2329"/>
                      </a:cubicBezTo>
                      <a:cubicBezTo>
                        <a:pt x="4280" y="2466"/>
                        <a:pt x="4240" y="2610"/>
                        <a:pt x="4076" y="2700"/>
                      </a:cubicBezTo>
                      <a:cubicBezTo>
                        <a:pt x="4030" y="2754"/>
                        <a:pt x="3997" y="2754"/>
                        <a:pt x="3932" y="2789"/>
                      </a:cubicBezTo>
                      <a:cubicBezTo>
                        <a:pt x="3873" y="2864"/>
                        <a:pt x="3800" y="2940"/>
                        <a:pt x="3722" y="3008"/>
                      </a:cubicBezTo>
                      <a:cubicBezTo>
                        <a:pt x="3676" y="3111"/>
                        <a:pt x="3643" y="3221"/>
                        <a:pt x="3597" y="3324"/>
                      </a:cubicBezTo>
                      <a:cubicBezTo>
                        <a:pt x="3603" y="3351"/>
                        <a:pt x="3610" y="3372"/>
                        <a:pt x="3617" y="3399"/>
                      </a:cubicBezTo>
                      <a:cubicBezTo>
                        <a:pt x="3624" y="3426"/>
                        <a:pt x="3649" y="3481"/>
                        <a:pt x="3649" y="3481"/>
                      </a:cubicBezTo>
                      <a:cubicBezTo>
                        <a:pt x="3669" y="3591"/>
                        <a:pt x="3689" y="3742"/>
                        <a:pt x="3781" y="3818"/>
                      </a:cubicBezTo>
                      <a:lnTo>
                        <a:pt x="2855" y="3811"/>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5" name="Freeform 51">
                  <a:extLst>
                    <a:ext uri="{FF2B5EF4-FFF2-40B4-BE49-F238E27FC236}">
                      <a16:creationId xmlns:a16="http://schemas.microsoft.com/office/drawing/2014/main" id="{E716F71E-FC61-4141-B4B1-8F77E5F64CC8}"/>
                    </a:ext>
                  </a:extLst>
                </p:cNvPr>
                <p:cNvSpPr>
                  <a:spLocks noChangeArrowheads="1"/>
                </p:cNvSpPr>
                <p:nvPr/>
              </p:nvSpPr>
              <p:spPr bwMode="auto">
                <a:xfrm>
                  <a:off x="727" y="484"/>
                  <a:ext cx="382" cy="540"/>
                </a:xfrm>
                <a:custGeom>
                  <a:avLst/>
                  <a:gdLst>
                    <a:gd name="T0" fmla="*/ 1593 w 1686"/>
                    <a:gd name="T1" fmla="*/ 2380 h 2381"/>
                    <a:gd name="T2" fmla="*/ 1527 w 1686"/>
                    <a:gd name="T3" fmla="*/ 2064 h 2381"/>
                    <a:gd name="T4" fmla="*/ 1422 w 1686"/>
                    <a:gd name="T5" fmla="*/ 1974 h 2381"/>
                    <a:gd name="T6" fmla="*/ 1409 w 1686"/>
                    <a:gd name="T7" fmla="*/ 1844 h 2381"/>
                    <a:gd name="T8" fmla="*/ 1370 w 1686"/>
                    <a:gd name="T9" fmla="*/ 1741 h 2381"/>
                    <a:gd name="T10" fmla="*/ 1370 w 1686"/>
                    <a:gd name="T11" fmla="*/ 1569 h 2381"/>
                    <a:gd name="T12" fmla="*/ 1357 w 1686"/>
                    <a:gd name="T13" fmla="*/ 1467 h 2381"/>
                    <a:gd name="T14" fmla="*/ 1494 w 1686"/>
                    <a:gd name="T15" fmla="*/ 1384 h 2381"/>
                    <a:gd name="T16" fmla="*/ 1685 w 1686"/>
                    <a:gd name="T17" fmla="*/ 1350 h 2381"/>
                    <a:gd name="T18" fmla="*/ 1685 w 1686"/>
                    <a:gd name="T19" fmla="*/ 931 h 2381"/>
                    <a:gd name="T20" fmla="*/ 354 w 1686"/>
                    <a:gd name="T21" fmla="*/ 656 h 2381"/>
                    <a:gd name="T22" fmla="*/ 209 w 1686"/>
                    <a:gd name="T23" fmla="*/ 670 h 2381"/>
                    <a:gd name="T24" fmla="*/ 104 w 1686"/>
                    <a:gd name="T25" fmla="*/ 698 h 2381"/>
                    <a:gd name="T26" fmla="*/ 0 w 1686"/>
                    <a:gd name="T27" fmla="*/ 1020 h 2381"/>
                    <a:gd name="T28" fmla="*/ 609 w 1686"/>
                    <a:gd name="T29" fmla="*/ 2373 h 2381"/>
                    <a:gd name="T30" fmla="*/ 1593 w 1686"/>
                    <a:gd name="T31" fmla="*/ 2380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6" h="2381">
                      <a:moveTo>
                        <a:pt x="1593" y="2380"/>
                      </a:moveTo>
                      <a:lnTo>
                        <a:pt x="1527" y="2064"/>
                      </a:lnTo>
                      <a:lnTo>
                        <a:pt x="1422" y="1974"/>
                      </a:lnTo>
                      <a:lnTo>
                        <a:pt x="1409" y="1844"/>
                      </a:lnTo>
                      <a:lnTo>
                        <a:pt x="1370" y="1741"/>
                      </a:lnTo>
                      <a:lnTo>
                        <a:pt x="1370" y="1569"/>
                      </a:lnTo>
                      <a:lnTo>
                        <a:pt x="1357" y="1467"/>
                      </a:lnTo>
                      <a:lnTo>
                        <a:pt x="1494" y="1384"/>
                      </a:lnTo>
                      <a:lnTo>
                        <a:pt x="1685" y="1350"/>
                      </a:lnTo>
                      <a:lnTo>
                        <a:pt x="1685" y="931"/>
                      </a:lnTo>
                      <a:cubicBezTo>
                        <a:pt x="1370" y="814"/>
                        <a:pt x="85" y="0"/>
                        <a:pt x="354" y="656"/>
                      </a:cubicBezTo>
                      <a:cubicBezTo>
                        <a:pt x="236" y="725"/>
                        <a:pt x="373" y="663"/>
                        <a:pt x="209" y="670"/>
                      </a:cubicBezTo>
                      <a:cubicBezTo>
                        <a:pt x="177" y="677"/>
                        <a:pt x="104" y="698"/>
                        <a:pt x="104" y="698"/>
                      </a:cubicBezTo>
                      <a:lnTo>
                        <a:pt x="0" y="1020"/>
                      </a:lnTo>
                      <a:lnTo>
                        <a:pt x="609" y="2373"/>
                      </a:lnTo>
                      <a:lnTo>
                        <a:pt x="1593" y="2380"/>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6" name="Freeform 52">
                  <a:extLst>
                    <a:ext uri="{FF2B5EF4-FFF2-40B4-BE49-F238E27FC236}">
                      <a16:creationId xmlns:a16="http://schemas.microsoft.com/office/drawing/2014/main" id="{B12D30FE-9BD3-46F4-8A56-C9157540C631}"/>
                    </a:ext>
                  </a:extLst>
                </p:cNvPr>
                <p:cNvSpPr>
                  <a:spLocks noChangeArrowheads="1"/>
                </p:cNvSpPr>
                <p:nvPr/>
              </p:nvSpPr>
              <p:spPr bwMode="auto">
                <a:xfrm>
                  <a:off x="1400" y="893"/>
                  <a:ext cx="16" cy="29"/>
                </a:xfrm>
                <a:custGeom>
                  <a:avLst/>
                  <a:gdLst>
                    <a:gd name="T0" fmla="*/ 26 w 72"/>
                    <a:gd name="T1" fmla="*/ 87 h 130"/>
                    <a:gd name="T2" fmla="*/ 71 w 72"/>
                    <a:gd name="T3" fmla="*/ 73 h 130"/>
                    <a:gd name="T4" fmla="*/ 26 w 72"/>
                    <a:gd name="T5" fmla="*/ 87 h 130"/>
                  </a:gdLst>
                  <a:ahLst/>
                  <a:cxnLst>
                    <a:cxn ang="0">
                      <a:pos x="T0" y="T1"/>
                    </a:cxn>
                    <a:cxn ang="0">
                      <a:pos x="T2" y="T3"/>
                    </a:cxn>
                    <a:cxn ang="0">
                      <a:pos x="T4" y="T5"/>
                    </a:cxn>
                  </a:cxnLst>
                  <a:rect l="0" t="0" r="r" b="b"/>
                  <a:pathLst>
                    <a:path w="72" h="130">
                      <a:moveTo>
                        <a:pt x="26" y="87"/>
                      </a:moveTo>
                      <a:cubicBezTo>
                        <a:pt x="0" y="13"/>
                        <a:pt x="44" y="0"/>
                        <a:pt x="71" y="73"/>
                      </a:cubicBezTo>
                      <a:cubicBezTo>
                        <a:pt x="52" y="129"/>
                        <a:pt x="67" y="125"/>
                        <a:pt x="26" y="8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7" name="Freeform 53">
                  <a:extLst>
                    <a:ext uri="{FF2B5EF4-FFF2-40B4-BE49-F238E27FC236}">
                      <a16:creationId xmlns:a16="http://schemas.microsoft.com/office/drawing/2014/main" id="{7F9E0CE9-208A-4123-94A6-6D50B2193D18}"/>
                    </a:ext>
                  </a:extLst>
                </p:cNvPr>
                <p:cNvSpPr>
                  <a:spLocks noChangeArrowheads="1"/>
                </p:cNvSpPr>
                <p:nvPr/>
              </p:nvSpPr>
              <p:spPr bwMode="auto">
                <a:xfrm>
                  <a:off x="1379" y="614"/>
                  <a:ext cx="22" cy="17"/>
                </a:xfrm>
                <a:custGeom>
                  <a:avLst/>
                  <a:gdLst>
                    <a:gd name="T0" fmla="*/ 51 w 95"/>
                    <a:gd name="T1" fmla="*/ 45 h 77"/>
                    <a:gd name="T2" fmla="*/ 68 w 95"/>
                    <a:gd name="T3" fmla="*/ 0 h 77"/>
                    <a:gd name="T4" fmla="*/ 85 w 95"/>
                    <a:gd name="T5" fmla="*/ 45 h 77"/>
                    <a:gd name="T6" fmla="*/ 34 w 95"/>
                    <a:gd name="T7" fmla="*/ 76 h 77"/>
                    <a:gd name="T8" fmla="*/ 51 w 95"/>
                    <a:gd name="T9" fmla="*/ 45 h 77"/>
                  </a:gdLst>
                  <a:ahLst/>
                  <a:cxnLst>
                    <a:cxn ang="0">
                      <a:pos x="T0" y="T1"/>
                    </a:cxn>
                    <a:cxn ang="0">
                      <a:pos x="T2" y="T3"/>
                    </a:cxn>
                    <a:cxn ang="0">
                      <a:pos x="T4" y="T5"/>
                    </a:cxn>
                    <a:cxn ang="0">
                      <a:pos x="T6" y="T7"/>
                    </a:cxn>
                    <a:cxn ang="0">
                      <a:pos x="T8" y="T9"/>
                    </a:cxn>
                  </a:cxnLst>
                  <a:rect l="0" t="0" r="r" b="b"/>
                  <a:pathLst>
                    <a:path w="95" h="77">
                      <a:moveTo>
                        <a:pt x="51" y="45"/>
                      </a:moveTo>
                      <a:cubicBezTo>
                        <a:pt x="55" y="30"/>
                        <a:pt x="51" y="0"/>
                        <a:pt x="68" y="0"/>
                      </a:cubicBezTo>
                      <a:cubicBezTo>
                        <a:pt x="85" y="0"/>
                        <a:pt x="94" y="30"/>
                        <a:pt x="85" y="45"/>
                      </a:cubicBezTo>
                      <a:cubicBezTo>
                        <a:pt x="76" y="60"/>
                        <a:pt x="51" y="64"/>
                        <a:pt x="34" y="76"/>
                      </a:cubicBezTo>
                      <a:cubicBezTo>
                        <a:pt x="12" y="19"/>
                        <a:pt x="0" y="22"/>
                        <a:pt x="51" y="4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8" name="Freeform 54">
                  <a:extLst>
                    <a:ext uri="{FF2B5EF4-FFF2-40B4-BE49-F238E27FC236}">
                      <a16:creationId xmlns:a16="http://schemas.microsoft.com/office/drawing/2014/main" id="{8E19D583-1D7A-4B8D-AAEF-11FC89277566}"/>
                    </a:ext>
                  </a:extLst>
                </p:cNvPr>
                <p:cNvSpPr>
                  <a:spLocks noChangeArrowheads="1"/>
                </p:cNvSpPr>
                <p:nvPr/>
              </p:nvSpPr>
              <p:spPr bwMode="auto">
                <a:xfrm>
                  <a:off x="445" y="264"/>
                  <a:ext cx="58" cy="24"/>
                </a:xfrm>
                <a:custGeom>
                  <a:avLst/>
                  <a:gdLst>
                    <a:gd name="T0" fmla="*/ 107 w 257"/>
                    <a:gd name="T1" fmla="*/ 64 h 108"/>
                    <a:gd name="T2" fmla="*/ 143 w 257"/>
                    <a:gd name="T3" fmla="*/ 21 h 108"/>
                    <a:gd name="T4" fmla="*/ 161 w 257"/>
                    <a:gd name="T5" fmla="*/ 107 h 108"/>
                    <a:gd name="T6" fmla="*/ 107 w 257"/>
                    <a:gd name="T7" fmla="*/ 64 h 108"/>
                  </a:gdLst>
                  <a:ahLst/>
                  <a:cxnLst>
                    <a:cxn ang="0">
                      <a:pos x="T0" y="T1"/>
                    </a:cxn>
                    <a:cxn ang="0">
                      <a:pos x="T2" y="T3"/>
                    </a:cxn>
                    <a:cxn ang="0">
                      <a:pos x="T4" y="T5"/>
                    </a:cxn>
                    <a:cxn ang="0">
                      <a:pos x="T6" y="T7"/>
                    </a:cxn>
                  </a:cxnLst>
                  <a:rect l="0" t="0" r="r" b="b"/>
                  <a:pathLst>
                    <a:path w="257" h="108">
                      <a:moveTo>
                        <a:pt x="107" y="64"/>
                      </a:moveTo>
                      <a:cubicBezTo>
                        <a:pt x="0" y="35"/>
                        <a:pt x="40" y="0"/>
                        <a:pt x="143" y="21"/>
                      </a:cubicBezTo>
                      <a:cubicBezTo>
                        <a:pt x="206" y="53"/>
                        <a:pt x="256" y="82"/>
                        <a:pt x="161" y="107"/>
                      </a:cubicBezTo>
                      <a:cubicBezTo>
                        <a:pt x="94" y="89"/>
                        <a:pt x="107" y="107"/>
                        <a:pt x="107" y="6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9" name="Freeform 55">
                  <a:extLst>
                    <a:ext uri="{FF2B5EF4-FFF2-40B4-BE49-F238E27FC236}">
                      <a16:creationId xmlns:a16="http://schemas.microsoft.com/office/drawing/2014/main" id="{BD427883-AA49-4560-9AA3-11CAE48B62CE}"/>
                    </a:ext>
                  </a:extLst>
                </p:cNvPr>
                <p:cNvSpPr>
                  <a:spLocks noChangeArrowheads="1"/>
                </p:cNvSpPr>
                <p:nvPr/>
              </p:nvSpPr>
              <p:spPr bwMode="auto">
                <a:xfrm>
                  <a:off x="1161" y="47"/>
                  <a:ext cx="691" cy="569"/>
                </a:xfrm>
                <a:custGeom>
                  <a:avLst/>
                  <a:gdLst>
                    <a:gd name="T0" fmla="*/ 2080 w 3049"/>
                    <a:gd name="T1" fmla="*/ 1674 h 2510"/>
                    <a:gd name="T2" fmla="*/ 1728 w 3049"/>
                    <a:gd name="T3" fmla="*/ 1630 h 2510"/>
                    <a:gd name="T4" fmla="*/ 1429 w 3049"/>
                    <a:gd name="T5" fmla="*/ 1486 h 2510"/>
                    <a:gd name="T6" fmla="*/ 1165 w 3049"/>
                    <a:gd name="T7" fmla="*/ 1443 h 2510"/>
                    <a:gd name="T8" fmla="*/ 1042 w 3049"/>
                    <a:gd name="T9" fmla="*/ 1500 h 2510"/>
                    <a:gd name="T10" fmla="*/ 1147 w 3049"/>
                    <a:gd name="T11" fmla="*/ 1544 h 2510"/>
                    <a:gd name="T12" fmla="*/ 1288 w 3049"/>
                    <a:gd name="T13" fmla="*/ 1688 h 2510"/>
                    <a:gd name="T14" fmla="*/ 1411 w 3049"/>
                    <a:gd name="T15" fmla="*/ 1717 h 2510"/>
                    <a:gd name="T16" fmla="*/ 1464 w 3049"/>
                    <a:gd name="T17" fmla="*/ 1933 h 2510"/>
                    <a:gd name="T18" fmla="*/ 1376 w 3049"/>
                    <a:gd name="T19" fmla="*/ 1991 h 2510"/>
                    <a:gd name="T20" fmla="*/ 1147 w 3049"/>
                    <a:gd name="T21" fmla="*/ 2220 h 2510"/>
                    <a:gd name="T22" fmla="*/ 989 w 3049"/>
                    <a:gd name="T23" fmla="*/ 2263 h 2510"/>
                    <a:gd name="T24" fmla="*/ 426 w 3049"/>
                    <a:gd name="T25" fmla="*/ 2509 h 2510"/>
                    <a:gd name="T26" fmla="*/ 338 w 3049"/>
                    <a:gd name="T27" fmla="*/ 2220 h 2510"/>
                    <a:gd name="T28" fmla="*/ 197 w 3049"/>
                    <a:gd name="T29" fmla="*/ 1890 h 2510"/>
                    <a:gd name="T30" fmla="*/ 145 w 3049"/>
                    <a:gd name="T31" fmla="*/ 1616 h 2510"/>
                    <a:gd name="T32" fmla="*/ 233 w 3049"/>
                    <a:gd name="T33" fmla="*/ 1241 h 2510"/>
                    <a:gd name="T34" fmla="*/ 74 w 3049"/>
                    <a:gd name="T35" fmla="*/ 1414 h 2510"/>
                    <a:gd name="T36" fmla="*/ 356 w 3049"/>
                    <a:gd name="T37" fmla="*/ 1010 h 2510"/>
                    <a:gd name="T38" fmla="*/ 497 w 3049"/>
                    <a:gd name="T39" fmla="*/ 735 h 2510"/>
                    <a:gd name="T40" fmla="*/ 162 w 3049"/>
                    <a:gd name="T41" fmla="*/ 735 h 2510"/>
                    <a:gd name="T42" fmla="*/ 4 w 3049"/>
                    <a:gd name="T43" fmla="*/ 707 h 2510"/>
                    <a:gd name="T44" fmla="*/ 109 w 3049"/>
                    <a:gd name="T45" fmla="*/ 505 h 2510"/>
                    <a:gd name="T46" fmla="*/ 426 w 3049"/>
                    <a:gd name="T47" fmla="*/ 404 h 2510"/>
                    <a:gd name="T48" fmla="*/ 972 w 3049"/>
                    <a:gd name="T49" fmla="*/ 447 h 2510"/>
                    <a:gd name="T50" fmla="*/ 1007 w 3049"/>
                    <a:gd name="T51" fmla="*/ 230 h 2510"/>
                    <a:gd name="T52" fmla="*/ 1147 w 3049"/>
                    <a:gd name="T53" fmla="*/ 0 h 2510"/>
                    <a:gd name="T54" fmla="*/ 1570 w 3049"/>
                    <a:gd name="T55" fmla="*/ 158 h 2510"/>
                    <a:gd name="T56" fmla="*/ 1447 w 3049"/>
                    <a:gd name="T57" fmla="*/ 317 h 2510"/>
                    <a:gd name="T58" fmla="*/ 1323 w 3049"/>
                    <a:gd name="T59" fmla="*/ 634 h 2510"/>
                    <a:gd name="T60" fmla="*/ 1587 w 3049"/>
                    <a:gd name="T61" fmla="*/ 692 h 2510"/>
                    <a:gd name="T62" fmla="*/ 1640 w 3049"/>
                    <a:gd name="T63" fmla="*/ 490 h 2510"/>
                    <a:gd name="T64" fmla="*/ 1834 w 3049"/>
                    <a:gd name="T65" fmla="*/ 331 h 2510"/>
                    <a:gd name="T66" fmla="*/ 2185 w 3049"/>
                    <a:gd name="T67" fmla="*/ 317 h 2510"/>
                    <a:gd name="T68" fmla="*/ 2326 w 3049"/>
                    <a:gd name="T69" fmla="*/ 187 h 2510"/>
                    <a:gd name="T70" fmla="*/ 2379 w 3049"/>
                    <a:gd name="T71" fmla="*/ 1659 h 2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9" h="2510">
                      <a:moveTo>
                        <a:pt x="2379" y="1659"/>
                      </a:moveTo>
                      <a:lnTo>
                        <a:pt x="2080" y="1674"/>
                      </a:lnTo>
                      <a:lnTo>
                        <a:pt x="1939" y="1630"/>
                      </a:lnTo>
                      <a:lnTo>
                        <a:pt x="1728" y="1630"/>
                      </a:lnTo>
                      <a:cubicBezTo>
                        <a:pt x="1605" y="1616"/>
                        <a:pt x="1583" y="1601"/>
                        <a:pt x="1482" y="1572"/>
                      </a:cubicBezTo>
                      <a:cubicBezTo>
                        <a:pt x="1477" y="1558"/>
                        <a:pt x="1451" y="1490"/>
                        <a:pt x="1429" y="1486"/>
                      </a:cubicBezTo>
                      <a:cubicBezTo>
                        <a:pt x="1394" y="1482"/>
                        <a:pt x="1323" y="1515"/>
                        <a:pt x="1323" y="1515"/>
                      </a:cubicBezTo>
                      <a:cubicBezTo>
                        <a:pt x="1271" y="1486"/>
                        <a:pt x="1218" y="1471"/>
                        <a:pt x="1165" y="1443"/>
                      </a:cubicBezTo>
                      <a:cubicBezTo>
                        <a:pt x="1108" y="1370"/>
                        <a:pt x="1125" y="1284"/>
                        <a:pt x="1024" y="1255"/>
                      </a:cubicBezTo>
                      <a:cubicBezTo>
                        <a:pt x="954" y="1342"/>
                        <a:pt x="972" y="1414"/>
                        <a:pt x="1042" y="1500"/>
                      </a:cubicBezTo>
                      <a:cubicBezTo>
                        <a:pt x="1029" y="1544"/>
                        <a:pt x="1002" y="1605"/>
                        <a:pt x="1042" y="1601"/>
                      </a:cubicBezTo>
                      <a:cubicBezTo>
                        <a:pt x="1082" y="1597"/>
                        <a:pt x="1147" y="1544"/>
                        <a:pt x="1147" y="1544"/>
                      </a:cubicBezTo>
                      <a:cubicBezTo>
                        <a:pt x="1134" y="1623"/>
                        <a:pt x="1068" y="1713"/>
                        <a:pt x="1183" y="1746"/>
                      </a:cubicBezTo>
                      <a:cubicBezTo>
                        <a:pt x="1218" y="1728"/>
                        <a:pt x="1266" y="1717"/>
                        <a:pt x="1288" y="1688"/>
                      </a:cubicBezTo>
                      <a:cubicBezTo>
                        <a:pt x="1328" y="1637"/>
                        <a:pt x="1332" y="1609"/>
                        <a:pt x="1394" y="1572"/>
                      </a:cubicBezTo>
                      <a:cubicBezTo>
                        <a:pt x="1385" y="1616"/>
                        <a:pt x="1345" y="1684"/>
                        <a:pt x="1411" y="1717"/>
                      </a:cubicBezTo>
                      <a:cubicBezTo>
                        <a:pt x="1442" y="1731"/>
                        <a:pt x="1517" y="1746"/>
                        <a:pt x="1517" y="1746"/>
                      </a:cubicBezTo>
                      <a:cubicBezTo>
                        <a:pt x="1680" y="1702"/>
                        <a:pt x="1526" y="1901"/>
                        <a:pt x="1464" y="1933"/>
                      </a:cubicBezTo>
                      <a:cubicBezTo>
                        <a:pt x="1451" y="1948"/>
                        <a:pt x="1447" y="1966"/>
                        <a:pt x="1429" y="1977"/>
                      </a:cubicBezTo>
                      <a:cubicBezTo>
                        <a:pt x="1416" y="1987"/>
                        <a:pt x="1389" y="1980"/>
                        <a:pt x="1376" y="1991"/>
                      </a:cubicBezTo>
                      <a:cubicBezTo>
                        <a:pt x="1319" y="2038"/>
                        <a:pt x="1407" y="2072"/>
                        <a:pt x="1288" y="2104"/>
                      </a:cubicBezTo>
                      <a:cubicBezTo>
                        <a:pt x="1257" y="2144"/>
                        <a:pt x="1196" y="2198"/>
                        <a:pt x="1147" y="2220"/>
                      </a:cubicBezTo>
                      <a:cubicBezTo>
                        <a:pt x="1117" y="2234"/>
                        <a:pt x="1077" y="2238"/>
                        <a:pt x="1042" y="2249"/>
                      </a:cubicBezTo>
                      <a:cubicBezTo>
                        <a:pt x="1024" y="2252"/>
                        <a:pt x="989" y="2263"/>
                        <a:pt x="989" y="2263"/>
                      </a:cubicBezTo>
                      <a:cubicBezTo>
                        <a:pt x="945" y="2375"/>
                        <a:pt x="932" y="2350"/>
                        <a:pt x="760" y="2364"/>
                      </a:cubicBezTo>
                      <a:cubicBezTo>
                        <a:pt x="615" y="2404"/>
                        <a:pt x="580" y="2476"/>
                        <a:pt x="426" y="2509"/>
                      </a:cubicBezTo>
                      <a:cubicBezTo>
                        <a:pt x="338" y="2490"/>
                        <a:pt x="329" y="2476"/>
                        <a:pt x="356" y="2407"/>
                      </a:cubicBezTo>
                      <a:cubicBezTo>
                        <a:pt x="338" y="2328"/>
                        <a:pt x="316" y="2303"/>
                        <a:pt x="338" y="2220"/>
                      </a:cubicBezTo>
                      <a:cubicBezTo>
                        <a:pt x="321" y="2155"/>
                        <a:pt x="312" y="2115"/>
                        <a:pt x="268" y="2061"/>
                      </a:cubicBezTo>
                      <a:cubicBezTo>
                        <a:pt x="255" y="1987"/>
                        <a:pt x="224" y="1959"/>
                        <a:pt x="197" y="1890"/>
                      </a:cubicBezTo>
                      <a:cubicBezTo>
                        <a:pt x="228" y="1811"/>
                        <a:pt x="255" y="1789"/>
                        <a:pt x="215" y="1702"/>
                      </a:cubicBezTo>
                      <a:cubicBezTo>
                        <a:pt x="202" y="1670"/>
                        <a:pt x="145" y="1616"/>
                        <a:pt x="145" y="1616"/>
                      </a:cubicBezTo>
                      <a:cubicBezTo>
                        <a:pt x="184" y="1522"/>
                        <a:pt x="184" y="1471"/>
                        <a:pt x="145" y="1370"/>
                      </a:cubicBezTo>
                      <a:cubicBezTo>
                        <a:pt x="215" y="1331"/>
                        <a:pt x="211" y="1306"/>
                        <a:pt x="233" y="1241"/>
                      </a:cubicBezTo>
                      <a:cubicBezTo>
                        <a:pt x="206" y="1179"/>
                        <a:pt x="215" y="1111"/>
                        <a:pt x="145" y="1197"/>
                      </a:cubicBezTo>
                      <a:cubicBezTo>
                        <a:pt x="175" y="1273"/>
                        <a:pt x="127" y="1349"/>
                        <a:pt x="74" y="1414"/>
                      </a:cubicBezTo>
                      <a:cubicBezTo>
                        <a:pt x="26" y="1298"/>
                        <a:pt x="43" y="1226"/>
                        <a:pt x="57" y="1096"/>
                      </a:cubicBezTo>
                      <a:cubicBezTo>
                        <a:pt x="193" y="1132"/>
                        <a:pt x="237" y="1042"/>
                        <a:pt x="356" y="1010"/>
                      </a:cubicBezTo>
                      <a:cubicBezTo>
                        <a:pt x="413" y="941"/>
                        <a:pt x="373" y="873"/>
                        <a:pt x="461" y="822"/>
                      </a:cubicBezTo>
                      <a:cubicBezTo>
                        <a:pt x="475" y="793"/>
                        <a:pt x="483" y="764"/>
                        <a:pt x="497" y="735"/>
                      </a:cubicBezTo>
                      <a:cubicBezTo>
                        <a:pt x="511" y="706"/>
                        <a:pt x="391" y="707"/>
                        <a:pt x="391" y="707"/>
                      </a:cubicBezTo>
                      <a:cubicBezTo>
                        <a:pt x="356" y="797"/>
                        <a:pt x="255" y="761"/>
                        <a:pt x="162" y="735"/>
                      </a:cubicBezTo>
                      <a:cubicBezTo>
                        <a:pt x="145" y="746"/>
                        <a:pt x="131" y="768"/>
                        <a:pt x="109" y="764"/>
                      </a:cubicBezTo>
                      <a:cubicBezTo>
                        <a:pt x="70" y="757"/>
                        <a:pt x="4" y="707"/>
                        <a:pt x="4" y="707"/>
                      </a:cubicBezTo>
                      <a:cubicBezTo>
                        <a:pt x="17" y="671"/>
                        <a:pt x="17" y="627"/>
                        <a:pt x="39" y="591"/>
                      </a:cubicBezTo>
                      <a:cubicBezTo>
                        <a:pt x="57" y="559"/>
                        <a:pt x="109" y="505"/>
                        <a:pt x="109" y="505"/>
                      </a:cubicBezTo>
                      <a:cubicBezTo>
                        <a:pt x="0" y="476"/>
                        <a:pt x="109" y="461"/>
                        <a:pt x="162" y="447"/>
                      </a:cubicBezTo>
                      <a:cubicBezTo>
                        <a:pt x="255" y="472"/>
                        <a:pt x="329" y="418"/>
                        <a:pt x="426" y="404"/>
                      </a:cubicBezTo>
                      <a:cubicBezTo>
                        <a:pt x="593" y="313"/>
                        <a:pt x="699" y="440"/>
                        <a:pt x="866" y="476"/>
                      </a:cubicBezTo>
                      <a:cubicBezTo>
                        <a:pt x="901" y="465"/>
                        <a:pt x="936" y="458"/>
                        <a:pt x="972" y="447"/>
                      </a:cubicBezTo>
                      <a:cubicBezTo>
                        <a:pt x="989" y="443"/>
                        <a:pt x="994" y="530"/>
                        <a:pt x="1024" y="432"/>
                      </a:cubicBezTo>
                      <a:lnTo>
                        <a:pt x="1007" y="230"/>
                      </a:lnTo>
                      <a:lnTo>
                        <a:pt x="919" y="144"/>
                      </a:lnTo>
                      <a:cubicBezTo>
                        <a:pt x="1068" y="75"/>
                        <a:pt x="1055" y="75"/>
                        <a:pt x="1147" y="0"/>
                      </a:cubicBezTo>
                      <a:cubicBezTo>
                        <a:pt x="1306" y="57"/>
                        <a:pt x="1464" y="115"/>
                        <a:pt x="1622" y="173"/>
                      </a:cubicBezTo>
                      <a:cubicBezTo>
                        <a:pt x="1640" y="180"/>
                        <a:pt x="1587" y="158"/>
                        <a:pt x="1570" y="158"/>
                      </a:cubicBezTo>
                      <a:cubicBezTo>
                        <a:pt x="1534" y="162"/>
                        <a:pt x="1464" y="187"/>
                        <a:pt x="1464" y="187"/>
                      </a:cubicBezTo>
                      <a:cubicBezTo>
                        <a:pt x="1416" y="245"/>
                        <a:pt x="1398" y="256"/>
                        <a:pt x="1447" y="317"/>
                      </a:cubicBezTo>
                      <a:cubicBezTo>
                        <a:pt x="1354" y="429"/>
                        <a:pt x="1420" y="425"/>
                        <a:pt x="1464" y="533"/>
                      </a:cubicBezTo>
                      <a:cubicBezTo>
                        <a:pt x="1407" y="566"/>
                        <a:pt x="1381" y="602"/>
                        <a:pt x="1323" y="634"/>
                      </a:cubicBezTo>
                      <a:cubicBezTo>
                        <a:pt x="1345" y="768"/>
                        <a:pt x="1332" y="768"/>
                        <a:pt x="1482" y="793"/>
                      </a:cubicBezTo>
                      <a:cubicBezTo>
                        <a:pt x="1574" y="779"/>
                        <a:pt x="1618" y="772"/>
                        <a:pt x="1587" y="692"/>
                      </a:cubicBezTo>
                      <a:cubicBezTo>
                        <a:pt x="1592" y="638"/>
                        <a:pt x="1592" y="584"/>
                        <a:pt x="1605" y="533"/>
                      </a:cubicBezTo>
                      <a:cubicBezTo>
                        <a:pt x="1609" y="515"/>
                        <a:pt x="1622" y="479"/>
                        <a:pt x="1640" y="490"/>
                      </a:cubicBezTo>
                      <a:cubicBezTo>
                        <a:pt x="1666" y="505"/>
                        <a:pt x="1653" y="537"/>
                        <a:pt x="1658" y="562"/>
                      </a:cubicBezTo>
                      <a:cubicBezTo>
                        <a:pt x="1776" y="530"/>
                        <a:pt x="1798" y="418"/>
                        <a:pt x="1834" y="331"/>
                      </a:cubicBezTo>
                      <a:cubicBezTo>
                        <a:pt x="1856" y="274"/>
                        <a:pt x="1992" y="266"/>
                        <a:pt x="2045" y="259"/>
                      </a:cubicBezTo>
                      <a:cubicBezTo>
                        <a:pt x="2075" y="331"/>
                        <a:pt x="2097" y="335"/>
                        <a:pt x="2185" y="317"/>
                      </a:cubicBezTo>
                      <a:cubicBezTo>
                        <a:pt x="2251" y="281"/>
                        <a:pt x="2265" y="266"/>
                        <a:pt x="2238" y="202"/>
                      </a:cubicBezTo>
                      <a:cubicBezTo>
                        <a:pt x="2300" y="165"/>
                        <a:pt x="2273" y="165"/>
                        <a:pt x="2326" y="187"/>
                      </a:cubicBezTo>
                      <a:lnTo>
                        <a:pt x="3048" y="259"/>
                      </a:lnTo>
                      <a:lnTo>
                        <a:pt x="2379" y="1659"/>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0" name="Freeform 56">
                  <a:extLst>
                    <a:ext uri="{FF2B5EF4-FFF2-40B4-BE49-F238E27FC236}">
                      <a16:creationId xmlns:a16="http://schemas.microsoft.com/office/drawing/2014/main" id="{AF792347-DCE2-492E-96DE-9A73EDE81998}"/>
                    </a:ext>
                  </a:extLst>
                </p:cNvPr>
                <p:cNvSpPr>
                  <a:spLocks noChangeArrowheads="1"/>
                </p:cNvSpPr>
                <p:nvPr/>
              </p:nvSpPr>
              <p:spPr bwMode="auto">
                <a:xfrm>
                  <a:off x="689" y="3"/>
                  <a:ext cx="1386" cy="233"/>
                </a:xfrm>
                <a:custGeom>
                  <a:avLst/>
                  <a:gdLst>
                    <a:gd name="T0" fmla="*/ 5416 w 6114"/>
                    <a:gd name="T1" fmla="*/ 0 h 1026"/>
                    <a:gd name="T2" fmla="*/ 938 w 6114"/>
                    <a:gd name="T3" fmla="*/ 199 h 1026"/>
                    <a:gd name="T4" fmla="*/ 597 w 6114"/>
                    <a:gd name="T5" fmla="*/ 288 h 1026"/>
                    <a:gd name="T6" fmla="*/ 407 w 6114"/>
                    <a:gd name="T7" fmla="*/ 288 h 1026"/>
                    <a:gd name="T8" fmla="*/ 144 w 6114"/>
                    <a:gd name="T9" fmla="*/ 529 h 1026"/>
                    <a:gd name="T10" fmla="*/ 0 w 6114"/>
                    <a:gd name="T11" fmla="*/ 722 h 1026"/>
                    <a:gd name="T12" fmla="*/ 387 w 6114"/>
                    <a:gd name="T13" fmla="*/ 791 h 1026"/>
                    <a:gd name="T14" fmla="*/ 636 w 6114"/>
                    <a:gd name="T15" fmla="*/ 660 h 1026"/>
                    <a:gd name="T16" fmla="*/ 709 w 6114"/>
                    <a:gd name="T17" fmla="*/ 577 h 1026"/>
                    <a:gd name="T18" fmla="*/ 1096 w 6114"/>
                    <a:gd name="T19" fmla="*/ 357 h 1026"/>
                    <a:gd name="T20" fmla="*/ 1411 w 6114"/>
                    <a:gd name="T21" fmla="*/ 316 h 1026"/>
                    <a:gd name="T22" fmla="*/ 1556 w 6114"/>
                    <a:gd name="T23" fmla="*/ 646 h 1026"/>
                    <a:gd name="T24" fmla="*/ 1234 w 6114"/>
                    <a:gd name="T25" fmla="*/ 749 h 1026"/>
                    <a:gd name="T26" fmla="*/ 1516 w 6114"/>
                    <a:gd name="T27" fmla="*/ 777 h 1026"/>
                    <a:gd name="T28" fmla="*/ 1641 w 6114"/>
                    <a:gd name="T29" fmla="*/ 619 h 1026"/>
                    <a:gd name="T30" fmla="*/ 1746 w 6114"/>
                    <a:gd name="T31" fmla="*/ 632 h 1026"/>
                    <a:gd name="T32" fmla="*/ 1661 w 6114"/>
                    <a:gd name="T33" fmla="*/ 371 h 1026"/>
                    <a:gd name="T34" fmla="*/ 1746 w 6114"/>
                    <a:gd name="T35" fmla="*/ 302 h 1026"/>
                    <a:gd name="T36" fmla="*/ 1818 w 6114"/>
                    <a:gd name="T37" fmla="*/ 605 h 1026"/>
                    <a:gd name="T38" fmla="*/ 1746 w 6114"/>
                    <a:gd name="T39" fmla="*/ 777 h 1026"/>
                    <a:gd name="T40" fmla="*/ 1943 w 6114"/>
                    <a:gd name="T41" fmla="*/ 894 h 1026"/>
                    <a:gd name="T42" fmla="*/ 1963 w 6114"/>
                    <a:gd name="T43" fmla="*/ 632 h 1026"/>
                    <a:gd name="T44" fmla="*/ 2173 w 6114"/>
                    <a:gd name="T45" fmla="*/ 708 h 1026"/>
                    <a:gd name="T46" fmla="*/ 2508 w 6114"/>
                    <a:gd name="T47" fmla="*/ 502 h 1026"/>
                    <a:gd name="T48" fmla="*/ 2685 w 6114"/>
                    <a:gd name="T49" fmla="*/ 343 h 1026"/>
                    <a:gd name="T50" fmla="*/ 2882 w 6114"/>
                    <a:gd name="T51" fmla="*/ 385 h 1026"/>
                    <a:gd name="T52" fmla="*/ 2987 w 6114"/>
                    <a:gd name="T53" fmla="*/ 343 h 1026"/>
                    <a:gd name="T54" fmla="*/ 2829 w 6114"/>
                    <a:gd name="T55" fmla="*/ 302 h 1026"/>
                    <a:gd name="T56" fmla="*/ 3112 w 6114"/>
                    <a:gd name="T57" fmla="*/ 240 h 1026"/>
                    <a:gd name="T58" fmla="*/ 3571 w 6114"/>
                    <a:gd name="T59" fmla="*/ 371 h 1026"/>
                    <a:gd name="T60" fmla="*/ 3814 w 6114"/>
                    <a:gd name="T61" fmla="*/ 288 h 1026"/>
                    <a:gd name="T62" fmla="*/ 3834 w 6114"/>
                    <a:gd name="T63" fmla="*/ 433 h 1026"/>
                    <a:gd name="T64" fmla="*/ 3729 w 6114"/>
                    <a:gd name="T65" fmla="*/ 694 h 1026"/>
                    <a:gd name="T66" fmla="*/ 4011 w 6114"/>
                    <a:gd name="T67" fmla="*/ 605 h 1026"/>
                    <a:gd name="T68" fmla="*/ 4097 w 6114"/>
                    <a:gd name="T69" fmla="*/ 550 h 1026"/>
                    <a:gd name="T70" fmla="*/ 4254 w 6114"/>
                    <a:gd name="T71" fmla="*/ 419 h 1026"/>
                    <a:gd name="T72" fmla="*/ 5213 w 6114"/>
                    <a:gd name="T73" fmla="*/ 577 h 1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14" h="1026">
                      <a:moveTo>
                        <a:pt x="5213" y="577"/>
                      </a:moveTo>
                      <a:cubicBezTo>
                        <a:pt x="5338" y="495"/>
                        <a:pt x="6113" y="96"/>
                        <a:pt x="5416" y="0"/>
                      </a:cubicBezTo>
                      <a:lnTo>
                        <a:pt x="1044" y="0"/>
                      </a:lnTo>
                      <a:cubicBezTo>
                        <a:pt x="978" y="82"/>
                        <a:pt x="1063" y="123"/>
                        <a:pt x="938" y="199"/>
                      </a:cubicBezTo>
                      <a:cubicBezTo>
                        <a:pt x="853" y="302"/>
                        <a:pt x="873" y="268"/>
                        <a:pt x="761" y="330"/>
                      </a:cubicBezTo>
                      <a:cubicBezTo>
                        <a:pt x="709" y="316"/>
                        <a:pt x="656" y="302"/>
                        <a:pt x="597" y="288"/>
                      </a:cubicBezTo>
                      <a:cubicBezTo>
                        <a:pt x="584" y="282"/>
                        <a:pt x="544" y="275"/>
                        <a:pt x="544" y="275"/>
                      </a:cubicBezTo>
                      <a:cubicBezTo>
                        <a:pt x="499" y="275"/>
                        <a:pt x="446" y="268"/>
                        <a:pt x="407" y="288"/>
                      </a:cubicBezTo>
                      <a:cubicBezTo>
                        <a:pt x="354" y="309"/>
                        <a:pt x="302" y="419"/>
                        <a:pt x="249" y="460"/>
                      </a:cubicBezTo>
                      <a:cubicBezTo>
                        <a:pt x="210" y="488"/>
                        <a:pt x="177" y="509"/>
                        <a:pt x="144" y="529"/>
                      </a:cubicBezTo>
                      <a:cubicBezTo>
                        <a:pt x="105" y="557"/>
                        <a:pt x="32" y="591"/>
                        <a:pt x="32" y="591"/>
                      </a:cubicBezTo>
                      <a:cubicBezTo>
                        <a:pt x="59" y="653"/>
                        <a:pt x="45" y="667"/>
                        <a:pt x="0" y="722"/>
                      </a:cubicBezTo>
                      <a:cubicBezTo>
                        <a:pt x="111" y="736"/>
                        <a:pt x="144" y="736"/>
                        <a:pt x="105" y="825"/>
                      </a:cubicBezTo>
                      <a:cubicBezTo>
                        <a:pt x="177" y="839"/>
                        <a:pt x="315" y="797"/>
                        <a:pt x="387" y="791"/>
                      </a:cubicBezTo>
                      <a:cubicBezTo>
                        <a:pt x="466" y="770"/>
                        <a:pt x="479" y="804"/>
                        <a:pt x="544" y="763"/>
                      </a:cubicBezTo>
                      <a:cubicBezTo>
                        <a:pt x="584" y="660"/>
                        <a:pt x="544" y="687"/>
                        <a:pt x="636" y="660"/>
                      </a:cubicBezTo>
                      <a:cubicBezTo>
                        <a:pt x="656" y="646"/>
                        <a:pt x="676" y="639"/>
                        <a:pt x="689" y="619"/>
                      </a:cubicBezTo>
                      <a:cubicBezTo>
                        <a:pt x="696" y="605"/>
                        <a:pt x="696" y="584"/>
                        <a:pt x="709" y="577"/>
                      </a:cubicBezTo>
                      <a:cubicBezTo>
                        <a:pt x="735" y="550"/>
                        <a:pt x="919" y="474"/>
                        <a:pt x="971" y="460"/>
                      </a:cubicBezTo>
                      <a:cubicBezTo>
                        <a:pt x="1050" y="357"/>
                        <a:pt x="1004" y="385"/>
                        <a:pt x="1096" y="357"/>
                      </a:cubicBezTo>
                      <a:cubicBezTo>
                        <a:pt x="1168" y="378"/>
                        <a:pt x="1175" y="426"/>
                        <a:pt x="1254" y="398"/>
                      </a:cubicBezTo>
                      <a:cubicBezTo>
                        <a:pt x="1306" y="357"/>
                        <a:pt x="1352" y="350"/>
                        <a:pt x="1411" y="316"/>
                      </a:cubicBezTo>
                      <a:cubicBezTo>
                        <a:pt x="1483" y="398"/>
                        <a:pt x="1424" y="316"/>
                        <a:pt x="1464" y="474"/>
                      </a:cubicBezTo>
                      <a:cubicBezTo>
                        <a:pt x="1483" y="543"/>
                        <a:pt x="1529" y="584"/>
                        <a:pt x="1556" y="646"/>
                      </a:cubicBezTo>
                      <a:cubicBezTo>
                        <a:pt x="1490" y="687"/>
                        <a:pt x="1503" y="715"/>
                        <a:pt x="1431" y="736"/>
                      </a:cubicBezTo>
                      <a:cubicBezTo>
                        <a:pt x="1359" y="825"/>
                        <a:pt x="1332" y="777"/>
                        <a:pt x="1234" y="749"/>
                      </a:cubicBezTo>
                      <a:cubicBezTo>
                        <a:pt x="1254" y="804"/>
                        <a:pt x="1313" y="873"/>
                        <a:pt x="1378" y="908"/>
                      </a:cubicBezTo>
                      <a:cubicBezTo>
                        <a:pt x="1431" y="784"/>
                        <a:pt x="1385" y="839"/>
                        <a:pt x="1516" y="777"/>
                      </a:cubicBezTo>
                      <a:cubicBezTo>
                        <a:pt x="1556" y="763"/>
                        <a:pt x="1628" y="722"/>
                        <a:pt x="1628" y="722"/>
                      </a:cubicBezTo>
                      <a:cubicBezTo>
                        <a:pt x="1628" y="687"/>
                        <a:pt x="1615" y="646"/>
                        <a:pt x="1641" y="619"/>
                      </a:cubicBezTo>
                      <a:cubicBezTo>
                        <a:pt x="1661" y="605"/>
                        <a:pt x="1667" y="660"/>
                        <a:pt x="1694" y="660"/>
                      </a:cubicBezTo>
                      <a:cubicBezTo>
                        <a:pt x="1720" y="667"/>
                        <a:pt x="1733" y="646"/>
                        <a:pt x="1746" y="632"/>
                      </a:cubicBezTo>
                      <a:cubicBezTo>
                        <a:pt x="1720" y="564"/>
                        <a:pt x="1654" y="529"/>
                        <a:pt x="1628" y="460"/>
                      </a:cubicBezTo>
                      <a:cubicBezTo>
                        <a:pt x="1641" y="433"/>
                        <a:pt x="1674" y="398"/>
                        <a:pt x="1661" y="371"/>
                      </a:cubicBezTo>
                      <a:cubicBezTo>
                        <a:pt x="1648" y="344"/>
                        <a:pt x="1628" y="288"/>
                        <a:pt x="1628" y="288"/>
                      </a:cubicBezTo>
                      <a:cubicBezTo>
                        <a:pt x="1680" y="220"/>
                        <a:pt x="1700" y="240"/>
                        <a:pt x="1746" y="302"/>
                      </a:cubicBezTo>
                      <a:cubicBezTo>
                        <a:pt x="1772" y="385"/>
                        <a:pt x="1812" y="419"/>
                        <a:pt x="1871" y="488"/>
                      </a:cubicBezTo>
                      <a:cubicBezTo>
                        <a:pt x="1845" y="557"/>
                        <a:pt x="1897" y="564"/>
                        <a:pt x="1818" y="605"/>
                      </a:cubicBezTo>
                      <a:cubicBezTo>
                        <a:pt x="1720" y="729"/>
                        <a:pt x="1825" y="570"/>
                        <a:pt x="1799" y="694"/>
                      </a:cubicBezTo>
                      <a:cubicBezTo>
                        <a:pt x="1799" y="722"/>
                        <a:pt x="1759" y="749"/>
                        <a:pt x="1746" y="777"/>
                      </a:cubicBezTo>
                      <a:cubicBezTo>
                        <a:pt x="1772" y="839"/>
                        <a:pt x="1759" y="859"/>
                        <a:pt x="1713" y="908"/>
                      </a:cubicBezTo>
                      <a:cubicBezTo>
                        <a:pt x="1759" y="1025"/>
                        <a:pt x="1851" y="921"/>
                        <a:pt x="1943" y="894"/>
                      </a:cubicBezTo>
                      <a:cubicBezTo>
                        <a:pt x="1963" y="839"/>
                        <a:pt x="1936" y="818"/>
                        <a:pt x="1963" y="763"/>
                      </a:cubicBezTo>
                      <a:cubicBezTo>
                        <a:pt x="1943" y="722"/>
                        <a:pt x="1891" y="667"/>
                        <a:pt x="1963" y="632"/>
                      </a:cubicBezTo>
                      <a:cubicBezTo>
                        <a:pt x="1989" y="619"/>
                        <a:pt x="2068" y="605"/>
                        <a:pt x="2068" y="605"/>
                      </a:cubicBezTo>
                      <a:cubicBezTo>
                        <a:pt x="2140" y="626"/>
                        <a:pt x="2133" y="653"/>
                        <a:pt x="2173" y="708"/>
                      </a:cubicBezTo>
                      <a:cubicBezTo>
                        <a:pt x="2225" y="577"/>
                        <a:pt x="2173" y="619"/>
                        <a:pt x="2370" y="632"/>
                      </a:cubicBezTo>
                      <a:cubicBezTo>
                        <a:pt x="2330" y="522"/>
                        <a:pt x="2396" y="522"/>
                        <a:pt x="2508" y="502"/>
                      </a:cubicBezTo>
                      <a:cubicBezTo>
                        <a:pt x="2514" y="488"/>
                        <a:pt x="2541" y="392"/>
                        <a:pt x="2580" y="371"/>
                      </a:cubicBezTo>
                      <a:cubicBezTo>
                        <a:pt x="2613" y="357"/>
                        <a:pt x="2685" y="343"/>
                        <a:pt x="2685" y="343"/>
                      </a:cubicBezTo>
                      <a:cubicBezTo>
                        <a:pt x="2823" y="371"/>
                        <a:pt x="2711" y="398"/>
                        <a:pt x="2829" y="433"/>
                      </a:cubicBezTo>
                      <a:cubicBezTo>
                        <a:pt x="2843" y="419"/>
                        <a:pt x="2856" y="392"/>
                        <a:pt x="2882" y="385"/>
                      </a:cubicBezTo>
                      <a:cubicBezTo>
                        <a:pt x="2921" y="378"/>
                        <a:pt x="2967" y="419"/>
                        <a:pt x="3000" y="398"/>
                      </a:cubicBezTo>
                      <a:cubicBezTo>
                        <a:pt x="3026" y="392"/>
                        <a:pt x="3000" y="357"/>
                        <a:pt x="2987" y="343"/>
                      </a:cubicBezTo>
                      <a:cubicBezTo>
                        <a:pt x="2961" y="323"/>
                        <a:pt x="2915" y="323"/>
                        <a:pt x="2882" y="316"/>
                      </a:cubicBezTo>
                      <a:cubicBezTo>
                        <a:pt x="2862" y="309"/>
                        <a:pt x="2829" y="302"/>
                        <a:pt x="2829" y="302"/>
                      </a:cubicBezTo>
                      <a:cubicBezTo>
                        <a:pt x="2889" y="261"/>
                        <a:pt x="2908" y="247"/>
                        <a:pt x="2987" y="275"/>
                      </a:cubicBezTo>
                      <a:cubicBezTo>
                        <a:pt x="3026" y="261"/>
                        <a:pt x="3066" y="240"/>
                        <a:pt x="3112" y="240"/>
                      </a:cubicBezTo>
                      <a:cubicBezTo>
                        <a:pt x="3171" y="247"/>
                        <a:pt x="3355" y="295"/>
                        <a:pt x="3407" y="316"/>
                      </a:cubicBezTo>
                      <a:cubicBezTo>
                        <a:pt x="3459" y="337"/>
                        <a:pt x="3571" y="371"/>
                        <a:pt x="3571" y="371"/>
                      </a:cubicBezTo>
                      <a:cubicBezTo>
                        <a:pt x="3598" y="371"/>
                        <a:pt x="3676" y="357"/>
                        <a:pt x="3709" y="343"/>
                      </a:cubicBezTo>
                      <a:cubicBezTo>
                        <a:pt x="3742" y="323"/>
                        <a:pt x="3814" y="288"/>
                        <a:pt x="3814" y="288"/>
                      </a:cubicBezTo>
                      <a:cubicBezTo>
                        <a:pt x="3841" y="288"/>
                        <a:pt x="3926" y="302"/>
                        <a:pt x="3939" y="330"/>
                      </a:cubicBezTo>
                      <a:cubicBezTo>
                        <a:pt x="3959" y="378"/>
                        <a:pt x="3867" y="419"/>
                        <a:pt x="3834" y="433"/>
                      </a:cubicBezTo>
                      <a:cubicBezTo>
                        <a:pt x="3782" y="474"/>
                        <a:pt x="3729" y="474"/>
                        <a:pt x="3709" y="529"/>
                      </a:cubicBezTo>
                      <a:cubicBezTo>
                        <a:pt x="3729" y="591"/>
                        <a:pt x="3703" y="632"/>
                        <a:pt x="3729" y="694"/>
                      </a:cubicBezTo>
                      <a:cubicBezTo>
                        <a:pt x="3768" y="639"/>
                        <a:pt x="3788" y="626"/>
                        <a:pt x="3867" y="646"/>
                      </a:cubicBezTo>
                      <a:cubicBezTo>
                        <a:pt x="3906" y="742"/>
                        <a:pt x="3952" y="639"/>
                        <a:pt x="4011" y="605"/>
                      </a:cubicBezTo>
                      <a:cubicBezTo>
                        <a:pt x="4024" y="591"/>
                        <a:pt x="4024" y="570"/>
                        <a:pt x="4044" y="564"/>
                      </a:cubicBezTo>
                      <a:cubicBezTo>
                        <a:pt x="4057" y="550"/>
                        <a:pt x="4084" y="557"/>
                        <a:pt x="4097" y="550"/>
                      </a:cubicBezTo>
                      <a:cubicBezTo>
                        <a:pt x="4110" y="536"/>
                        <a:pt x="4110" y="515"/>
                        <a:pt x="4116" y="502"/>
                      </a:cubicBezTo>
                      <a:cubicBezTo>
                        <a:pt x="4149" y="447"/>
                        <a:pt x="4189" y="433"/>
                        <a:pt x="4254" y="419"/>
                      </a:cubicBezTo>
                      <a:cubicBezTo>
                        <a:pt x="4359" y="426"/>
                        <a:pt x="4491" y="474"/>
                        <a:pt x="4596" y="474"/>
                      </a:cubicBezTo>
                      <a:lnTo>
                        <a:pt x="5213" y="57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1" name="Freeform 57">
                  <a:extLst>
                    <a:ext uri="{FF2B5EF4-FFF2-40B4-BE49-F238E27FC236}">
                      <a16:creationId xmlns:a16="http://schemas.microsoft.com/office/drawing/2014/main" id="{9C6D8573-B66F-4FE2-BCC7-16CB73FE1C04}"/>
                    </a:ext>
                  </a:extLst>
                </p:cNvPr>
                <p:cNvSpPr>
                  <a:spLocks noChangeArrowheads="1"/>
                </p:cNvSpPr>
                <p:nvPr/>
              </p:nvSpPr>
              <p:spPr bwMode="auto">
                <a:xfrm>
                  <a:off x="971" y="88"/>
                  <a:ext cx="30" cy="26"/>
                </a:xfrm>
                <a:custGeom>
                  <a:avLst/>
                  <a:gdLst>
                    <a:gd name="T0" fmla="*/ 12 w 134"/>
                    <a:gd name="T1" fmla="*/ 104 h 113"/>
                    <a:gd name="T2" fmla="*/ 133 w 134"/>
                    <a:gd name="T3" fmla="*/ 0 h 113"/>
                    <a:gd name="T4" fmla="*/ 81 w 134"/>
                    <a:gd name="T5" fmla="*/ 89 h 113"/>
                    <a:gd name="T6" fmla="*/ 12 w 134"/>
                    <a:gd name="T7" fmla="*/ 104 h 113"/>
                  </a:gdLst>
                  <a:ahLst/>
                  <a:cxnLst>
                    <a:cxn ang="0">
                      <a:pos x="T0" y="T1"/>
                    </a:cxn>
                    <a:cxn ang="0">
                      <a:pos x="T2" y="T3"/>
                    </a:cxn>
                    <a:cxn ang="0">
                      <a:pos x="T4" y="T5"/>
                    </a:cxn>
                    <a:cxn ang="0">
                      <a:pos x="T6" y="T7"/>
                    </a:cxn>
                  </a:cxnLst>
                  <a:rect l="0" t="0" r="r" b="b"/>
                  <a:pathLst>
                    <a:path w="134" h="113">
                      <a:moveTo>
                        <a:pt x="12" y="104"/>
                      </a:moveTo>
                      <a:cubicBezTo>
                        <a:pt x="34" y="29"/>
                        <a:pt x="51" y="22"/>
                        <a:pt x="133" y="0"/>
                      </a:cubicBezTo>
                      <a:cubicBezTo>
                        <a:pt x="124" y="18"/>
                        <a:pt x="107" y="82"/>
                        <a:pt x="81" y="89"/>
                      </a:cubicBezTo>
                      <a:cubicBezTo>
                        <a:pt x="0" y="112"/>
                        <a:pt x="12" y="33"/>
                        <a:pt x="12" y="10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2" name="Freeform 58">
                  <a:extLst>
                    <a:ext uri="{FF2B5EF4-FFF2-40B4-BE49-F238E27FC236}">
                      <a16:creationId xmlns:a16="http://schemas.microsoft.com/office/drawing/2014/main" id="{931646DE-934E-4830-BD84-BB0554CDDC9E}"/>
                    </a:ext>
                  </a:extLst>
                </p:cNvPr>
                <p:cNvSpPr>
                  <a:spLocks noChangeArrowheads="1"/>
                </p:cNvSpPr>
                <p:nvPr/>
              </p:nvSpPr>
              <p:spPr bwMode="auto">
                <a:xfrm>
                  <a:off x="927" y="122"/>
                  <a:ext cx="46" cy="27"/>
                </a:xfrm>
                <a:custGeom>
                  <a:avLst/>
                  <a:gdLst>
                    <a:gd name="T0" fmla="*/ 27 w 201"/>
                    <a:gd name="T1" fmla="*/ 120 h 121"/>
                    <a:gd name="T2" fmla="*/ 100 w 201"/>
                    <a:gd name="T3" fmla="*/ 0 h 121"/>
                    <a:gd name="T4" fmla="*/ 172 w 201"/>
                    <a:gd name="T5" fmla="*/ 15 h 121"/>
                    <a:gd name="T6" fmla="*/ 27 w 201"/>
                    <a:gd name="T7" fmla="*/ 120 h 121"/>
                  </a:gdLst>
                  <a:ahLst/>
                  <a:cxnLst>
                    <a:cxn ang="0">
                      <a:pos x="T0" y="T1"/>
                    </a:cxn>
                    <a:cxn ang="0">
                      <a:pos x="T2" y="T3"/>
                    </a:cxn>
                    <a:cxn ang="0">
                      <a:pos x="T4" y="T5"/>
                    </a:cxn>
                    <a:cxn ang="0">
                      <a:pos x="T6" y="T7"/>
                    </a:cxn>
                  </a:cxnLst>
                  <a:rect l="0" t="0" r="r" b="b"/>
                  <a:pathLst>
                    <a:path w="201" h="121">
                      <a:moveTo>
                        <a:pt x="27" y="120"/>
                      </a:moveTo>
                      <a:cubicBezTo>
                        <a:pt x="0" y="52"/>
                        <a:pt x="31" y="37"/>
                        <a:pt x="100" y="0"/>
                      </a:cubicBezTo>
                      <a:cubicBezTo>
                        <a:pt x="122" y="3"/>
                        <a:pt x="159" y="0"/>
                        <a:pt x="172" y="15"/>
                      </a:cubicBezTo>
                      <a:cubicBezTo>
                        <a:pt x="200" y="48"/>
                        <a:pt x="72" y="120"/>
                        <a:pt x="27" y="1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3" name="Freeform 59">
                  <a:extLst>
                    <a:ext uri="{FF2B5EF4-FFF2-40B4-BE49-F238E27FC236}">
                      <a16:creationId xmlns:a16="http://schemas.microsoft.com/office/drawing/2014/main" id="{BA5EA508-9ECB-400E-AA75-2D1A9BBC4EEF}"/>
                    </a:ext>
                  </a:extLst>
                </p:cNvPr>
                <p:cNvSpPr>
                  <a:spLocks noChangeArrowheads="1"/>
                </p:cNvSpPr>
                <p:nvPr/>
              </p:nvSpPr>
              <p:spPr bwMode="auto">
                <a:xfrm>
                  <a:off x="1073" y="223"/>
                  <a:ext cx="76" cy="14"/>
                </a:xfrm>
                <a:custGeom>
                  <a:avLst/>
                  <a:gdLst>
                    <a:gd name="T0" fmla="*/ 161 w 333"/>
                    <a:gd name="T1" fmla="*/ 62 h 63"/>
                    <a:gd name="T2" fmla="*/ 109 w 333"/>
                    <a:gd name="T3" fmla="*/ 6 h 63"/>
                    <a:gd name="T4" fmla="*/ 161 w 333"/>
                    <a:gd name="T5" fmla="*/ 62 h 63"/>
                  </a:gdLst>
                  <a:ahLst/>
                  <a:cxnLst>
                    <a:cxn ang="0">
                      <a:pos x="T0" y="T1"/>
                    </a:cxn>
                    <a:cxn ang="0">
                      <a:pos x="T2" y="T3"/>
                    </a:cxn>
                    <a:cxn ang="0">
                      <a:pos x="T4" y="T5"/>
                    </a:cxn>
                  </a:cxnLst>
                  <a:rect l="0" t="0" r="r" b="b"/>
                  <a:pathLst>
                    <a:path w="333" h="63">
                      <a:moveTo>
                        <a:pt x="161" y="62"/>
                      </a:moveTo>
                      <a:cubicBezTo>
                        <a:pt x="109" y="48"/>
                        <a:pt x="0" y="34"/>
                        <a:pt x="109" y="6"/>
                      </a:cubicBezTo>
                      <a:cubicBezTo>
                        <a:pt x="332" y="31"/>
                        <a:pt x="200" y="0"/>
                        <a:pt x="161" y="6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4" name="Freeform 60">
                  <a:extLst>
                    <a:ext uri="{FF2B5EF4-FFF2-40B4-BE49-F238E27FC236}">
                      <a16:creationId xmlns:a16="http://schemas.microsoft.com/office/drawing/2014/main" id="{8DA399F7-6104-4442-BB65-EF7668F2BE2B}"/>
                    </a:ext>
                  </a:extLst>
                </p:cNvPr>
                <p:cNvSpPr>
                  <a:spLocks noChangeArrowheads="1"/>
                </p:cNvSpPr>
                <p:nvPr/>
              </p:nvSpPr>
              <p:spPr bwMode="auto">
                <a:xfrm>
                  <a:off x="1210" y="212"/>
                  <a:ext cx="42" cy="38"/>
                </a:xfrm>
                <a:custGeom>
                  <a:avLst/>
                  <a:gdLst>
                    <a:gd name="T0" fmla="*/ 0 w 187"/>
                    <a:gd name="T1" fmla="*/ 78 h 166"/>
                    <a:gd name="T2" fmla="*/ 53 w 187"/>
                    <a:gd name="T3" fmla="*/ 33 h 166"/>
                    <a:gd name="T4" fmla="*/ 0 w 187"/>
                    <a:gd name="T5" fmla="*/ 78 h 166"/>
                  </a:gdLst>
                  <a:ahLst/>
                  <a:cxnLst>
                    <a:cxn ang="0">
                      <a:pos x="T0" y="T1"/>
                    </a:cxn>
                    <a:cxn ang="0">
                      <a:pos x="T2" y="T3"/>
                    </a:cxn>
                    <a:cxn ang="0">
                      <a:pos x="T4" y="T5"/>
                    </a:cxn>
                  </a:cxnLst>
                  <a:rect l="0" t="0" r="r" b="b"/>
                  <a:pathLst>
                    <a:path w="187" h="166">
                      <a:moveTo>
                        <a:pt x="0" y="78"/>
                      </a:moveTo>
                      <a:cubicBezTo>
                        <a:pt x="17" y="63"/>
                        <a:pt x="31" y="41"/>
                        <a:pt x="53" y="33"/>
                      </a:cubicBezTo>
                      <a:cubicBezTo>
                        <a:pt x="186" y="0"/>
                        <a:pt x="101" y="165"/>
                        <a:pt x="0" y="7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5" name="Freeform 61">
                  <a:extLst>
                    <a:ext uri="{FF2B5EF4-FFF2-40B4-BE49-F238E27FC236}">
                      <a16:creationId xmlns:a16="http://schemas.microsoft.com/office/drawing/2014/main" id="{2A74DC69-9A10-4548-BE3F-306ED43C0ADE}"/>
                    </a:ext>
                  </a:extLst>
                </p:cNvPr>
                <p:cNvSpPr>
                  <a:spLocks noChangeArrowheads="1"/>
                </p:cNvSpPr>
                <p:nvPr/>
              </p:nvSpPr>
              <p:spPr bwMode="auto">
                <a:xfrm>
                  <a:off x="857" y="120"/>
                  <a:ext cx="34" cy="24"/>
                </a:xfrm>
                <a:custGeom>
                  <a:avLst/>
                  <a:gdLst>
                    <a:gd name="T0" fmla="*/ 33 w 148"/>
                    <a:gd name="T1" fmla="*/ 78 h 108"/>
                    <a:gd name="T2" fmla="*/ 147 w 148"/>
                    <a:gd name="T3" fmla="*/ 35 h 108"/>
                    <a:gd name="T4" fmla="*/ 33 w 148"/>
                    <a:gd name="T5" fmla="*/ 78 h 108"/>
                  </a:gdLst>
                  <a:ahLst/>
                  <a:cxnLst>
                    <a:cxn ang="0">
                      <a:pos x="T0" y="T1"/>
                    </a:cxn>
                    <a:cxn ang="0">
                      <a:pos x="T2" y="T3"/>
                    </a:cxn>
                    <a:cxn ang="0">
                      <a:pos x="T4" y="T5"/>
                    </a:cxn>
                  </a:cxnLst>
                  <a:rect l="0" t="0" r="r" b="b"/>
                  <a:pathLst>
                    <a:path w="148" h="108">
                      <a:moveTo>
                        <a:pt x="33" y="78"/>
                      </a:moveTo>
                      <a:cubicBezTo>
                        <a:pt x="0" y="0"/>
                        <a:pt x="71" y="21"/>
                        <a:pt x="147" y="35"/>
                      </a:cubicBezTo>
                      <a:cubicBezTo>
                        <a:pt x="66" y="57"/>
                        <a:pt x="71" y="107"/>
                        <a:pt x="33" y="7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86" name="Group 62">
                <a:extLst>
                  <a:ext uri="{FF2B5EF4-FFF2-40B4-BE49-F238E27FC236}">
                    <a16:creationId xmlns:a16="http://schemas.microsoft.com/office/drawing/2014/main" id="{B48C44D3-76B0-4E96-857E-BC7CD97431E5}"/>
                  </a:ext>
                </a:extLst>
              </p:cNvPr>
              <p:cNvGrpSpPr>
                <a:grpSpLocks/>
              </p:cNvGrpSpPr>
              <p:nvPr/>
            </p:nvGrpSpPr>
            <p:grpSpPr bwMode="auto">
              <a:xfrm>
                <a:off x="7" y="3"/>
                <a:ext cx="5738" cy="1021"/>
                <a:chOff x="7" y="3"/>
                <a:chExt cx="5738" cy="1021"/>
              </a:xfrm>
            </p:grpSpPr>
            <p:sp>
              <p:nvSpPr>
                <p:cNvPr id="1087" name="Line 63">
                  <a:extLst>
                    <a:ext uri="{FF2B5EF4-FFF2-40B4-BE49-F238E27FC236}">
                      <a16:creationId xmlns:a16="http://schemas.microsoft.com/office/drawing/2014/main" id="{06540C2D-7C9F-46D2-A87C-68F3B07B8A32}"/>
                    </a:ext>
                  </a:extLst>
                </p:cNvPr>
                <p:cNvSpPr>
                  <a:spLocks noChangeShapeType="1"/>
                </p:cNvSpPr>
                <p:nvPr/>
              </p:nvSpPr>
              <p:spPr bwMode="auto">
                <a:xfrm>
                  <a:off x="7" y="543"/>
                  <a:ext cx="5739" cy="1"/>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8" name="Line 64">
                  <a:extLst>
                    <a:ext uri="{FF2B5EF4-FFF2-40B4-BE49-F238E27FC236}">
                      <a16:creationId xmlns:a16="http://schemas.microsoft.com/office/drawing/2014/main" id="{4E216051-4E38-4D27-B8A2-E2EE47296DC2}"/>
                    </a:ext>
                  </a:extLst>
                </p:cNvPr>
                <p:cNvSpPr>
                  <a:spLocks noChangeShapeType="1"/>
                </p:cNvSpPr>
                <p:nvPr/>
              </p:nvSpPr>
              <p:spPr bwMode="auto">
                <a:xfrm>
                  <a:off x="471"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9" name="Line 65">
                  <a:extLst>
                    <a:ext uri="{FF2B5EF4-FFF2-40B4-BE49-F238E27FC236}">
                      <a16:creationId xmlns:a16="http://schemas.microsoft.com/office/drawing/2014/main" id="{085F65CE-7BE8-4F18-A183-30A0B091A510}"/>
                    </a:ext>
                  </a:extLst>
                </p:cNvPr>
                <p:cNvSpPr>
                  <a:spLocks noChangeShapeType="1"/>
                </p:cNvSpPr>
                <p:nvPr/>
              </p:nvSpPr>
              <p:spPr bwMode="auto">
                <a:xfrm>
                  <a:off x="1006"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0" name="Line 66">
                  <a:extLst>
                    <a:ext uri="{FF2B5EF4-FFF2-40B4-BE49-F238E27FC236}">
                      <a16:creationId xmlns:a16="http://schemas.microsoft.com/office/drawing/2014/main" id="{900B62C8-9A4F-4B32-9AC5-217737D2D503}"/>
                    </a:ext>
                  </a:extLst>
                </p:cNvPr>
                <p:cNvSpPr>
                  <a:spLocks noChangeShapeType="1"/>
                </p:cNvSpPr>
                <p:nvPr/>
              </p:nvSpPr>
              <p:spPr bwMode="auto">
                <a:xfrm>
                  <a:off x="1540"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1" name="Line 67">
                  <a:extLst>
                    <a:ext uri="{FF2B5EF4-FFF2-40B4-BE49-F238E27FC236}">
                      <a16:creationId xmlns:a16="http://schemas.microsoft.com/office/drawing/2014/main" id="{DE4C4BE8-CA11-470B-A234-9630207A2393}"/>
                    </a:ext>
                  </a:extLst>
                </p:cNvPr>
                <p:cNvSpPr>
                  <a:spLocks noChangeShapeType="1"/>
                </p:cNvSpPr>
                <p:nvPr/>
              </p:nvSpPr>
              <p:spPr bwMode="auto">
                <a:xfrm>
                  <a:off x="2075"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2" name="Line 68">
                  <a:extLst>
                    <a:ext uri="{FF2B5EF4-FFF2-40B4-BE49-F238E27FC236}">
                      <a16:creationId xmlns:a16="http://schemas.microsoft.com/office/drawing/2014/main" id="{35FDD24D-7A4B-4ADF-8FC6-35CD7D26564B}"/>
                    </a:ext>
                  </a:extLst>
                </p:cNvPr>
                <p:cNvSpPr>
                  <a:spLocks noChangeShapeType="1"/>
                </p:cNvSpPr>
                <p:nvPr/>
              </p:nvSpPr>
              <p:spPr bwMode="auto">
                <a:xfrm>
                  <a:off x="2609"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3" name="Line 69">
                  <a:extLst>
                    <a:ext uri="{FF2B5EF4-FFF2-40B4-BE49-F238E27FC236}">
                      <a16:creationId xmlns:a16="http://schemas.microsoft.com/office/drawing/2014/main" id="{AA05B589-54B6-435B-BF78-38529D696C32}"/>
                    </a:ext>
                  </a:extLst>
                </p:cNvPr>
                <p:cNvSpPr>
                  <a:spLocks noChangeShapeType="1"/>
                </p:cNvSpPr>
                <p:nvPr/>
              </p:nvSpPr>
              <p:spPr bwMode="auto">
                <a:xfrm>
                  <a:off x="3144"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4" name="Line 70">
                  <a:extLst>
                    <a:ext uri="{FF2B5EF4-FFF2-40B4-BE49-F238E27FC236}">
                      <a16:creationId xmlns:a16="http://schemas.microsoft.com/office/drawing/2014/main" id="{65BC5C7B-B843-4FD7-B73F-5F3E60AB7A6A}"/>
                    </a:ext>
                  </a:extLst>
                </p:cNvPr>
                <p:cNvSpPr>
                  <a:spLocks noChangeShapeType="1"/>
                </p:cNvSpPr>
                <p:nvPr/>
              </p:nvSpPr>
              <p:spPr bwMode="auto">
                <a:xfrm>
                  <a:off x="3678"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 name="Line 71">
                  <a:extLst>
                    <a:ext uri="{FF2B5EF4-FFF2-40B4-BE49-F238E27FC236}">
                      <a16:creationId xmlns:a16="http://schemas.microsoft.com/office/drawing/2014/main" id="{B396FD95-28AA-4E38-8370-1705D1601957}"/>
                    </a:ext>
                  </a:extLst>
                </p:cNvPr>
                <p:cNvSpPr>
                  <a:spLocks noChangeShapeType="1"/>
                </p:cNvSpPr>
                <p:nvPr/>
              </p:nvSpPr>
              <p:spPr bwMode="auto">
                <a:xfrm>
                  <a:off x="4213"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 name="Line 72">
                  <a:extLst>
                    <a:ext uri="{FF2B5EF4-FFF2-40B4-BE49-F238E27FC236}">
                      <a16:creationId xmlns:a16="http://schemas.microsoft.com/office/drawing/2014/main" id="{DF260DE3-5A01-4C3A-9B55-47F6BD949BE0}"/>
                    </a:ext>
                  </a:extLst>
                </p:cNvPr>
                <p:cNvSpPr>
                  <a:spLocks noChangeShapeType="1"/>
                </p:cNvSpPr>
                <p:nvPr/>
              </p:nvSpPr>
              <p:spPr bwMode="auto">
                <a:xfrm>
                  <a:off x="4747"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7" name="Line 73">
                  <a:extLst>
                    <a:ext uri="{FF2B5EF4-FFF2-40B4-BE49-F238E27FC236}">
                      <a16:creationId xmlns:a16="http://schemas.microsoft.com/office/drawing/2014/main" id="{A9C8038A-BB51-41EA-9D53-C02D41A956AF}"/>
                    </a:ext>
                  </a:extLst>
                </p:cNvPr>
                <p:cNvSpPr>
                  <a:spLocks noChangeShapeType="1"/>
                </p:cNvSpPr>
                <p:nvPr/>
              </p:nvSpPr>
              <p:spPr bwMode="auto">
                <a:xfrm>
                  <a:off x="5282"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98" name="Group 74">
                <a:extLst>
                  <a:ext uri="{FF2B5EF4-FFF2-40B4-BE49-F238E27FC236}">
                    <a16:creationId xmlns:a16="http://schemas.microsoft.com/office/drawing/2014/main" id="{398D8DE1-9169-4C8A-900D-F7B240A93CCF}"/>
                  </a:ext>
                </a:extLst>
              </p:cNvPr>
              <p:cNvGrpSpPr>
                <a:grpSpLocks/>
              </p:cNvGrpSpPr>
              <p:nvPr/>
            </p:nvGrpSpPr>
            <p:grpSpPr bwMode="auto">
              <a:xfrm>
                <a:off x="363" y="-2"/>
                <a:ext cx="4918" cy="1033"/>
                <a:chOff x="363" y="-2"/>
                <a:chExt cx="4918" cy="1033"/>
              </a:xfrm>
            </p:grpSpPr>
            <p:sp>
              <p:nvSpPr>
                <p:cNvPr id="1099" name="Line 75">
                  <a:extLst>
                    <a:ext uri="{FF2B5EF4-FFF2-40B4-BE49-F238E27FC236}">
                      <a16:creationId xmlns:a16="http://schemas.microsoft.com/office/drawing/2014/main" id="{3BCB5147-217E-4261-836A-3D0548A2D8B0}"/>
                    </a:ext>
                  </a:extLst>
                </p:cNvPr>
                <p:cNvSpPr>
                  <a:spLocks noChangeShapeType="1"/>
                </p:cNvSpPr>
                <p:nvPr/>
              </p:nvSpPr>
              <p:spPr bwMode="auto">
                <a:xfrm>
                  <a:off x="4213" y="1"/>
                  <a:ext cx="1" cy="347"/>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0" name="Line 76">
                  <a:extLst>
                    <a:ext uri="{FF2B5EF4-FFF2-40B4-BE49-F238E27FC236}">
                      <a16:creationId xmlns:a16="http://schemas.microsoft.com/office/drawing/2014/main" id="{05A0FE84-8B22-49CE-B66A-C7845711C33A}"/>
                    </a:ext>
                  </a:extLst>
                </p:cNvPr>
                <p:cNvSpPr>
                  <a:spLocks noChangeShapeType="1"/>
                </p:cNvSpPr>
                <p:nvPr/>
              </p:nvSpPr>
              <p:spPr bwMode="auto">
                <a:xfrm>
                  <a:off x="4499" y="543"/>
                  <a:ext cx="164"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1" name="Line 77">
                  <a:extLst>
                    <a:ext uri="{FF2B5EF4-FFF2-40B4-BE49-F238E27FC236}">
                      <a16:creationId xmlns:a16="http://schemas.microsoft.com/office/drawing/2014/main" id="{F8B02AC6-31D9-4A7D-AEED-9A9B2ABE0255}"/>
                    </a:ext>
                  </a:extLst>
                </p:cNvPr>
                <p:cNvSpPr>
                  <a:spLocks noChangeShapeType="1"/>
                </p:cNvSpPr>
                <p:nvPr/>
              </p:nvSpPr>
              <p:spPr bwMode="auto">
                <a:xfrm>
                  <a:off x="4747" y="587"/>
                  <a:ext cx="1" cy="69"/>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2" name="Line 78">
                  <a:extLst>
                    <a:ext uri="{FF2B5EF4-FFF2-40B4-BE49-F238E27FC236}">
                      <a16:creationId xmlns:a16="http://schemas.microsoft.com/office/drawing/2014/main" id="{CFAA838D-582B-4F60-822A-717712C4F77F}"/>
                    </a:ext>
                  </a:extLst>
                </p:cNvPr>
                <p:cNvSpPr>
                  <a:spLocks noChangeShapeType="1"/>
                </p:cNvSpPr>
                <p:nvPr/>
              </p:nvSpPr>
              <p:spPr bwMode="auto">
                <a:xfrm>
                  <a:off x="5282" y="831"/>
                  <a:ext cx="1" cy="193"/>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3" name="Line 79">
                  <a:extLst>
                    <a:ext uri="{FF2B5EF4-FFF2-40B4-BE49-F238E27FC236}">
                      <a16:creationId xmlns:a16="http://schemas.microsoft.com/office/drawing/2014/main" id="{8DE2ADF6-E108-4924-B8C7-EBEB3C5C39C6}"/>
                    </a:ext>
                  </a:extLst>
                </p:cNvPr>
                <p:cNvSpPr>
                  <a:spLocks noChangeShapeType="1"/>
                </p:cNvSpPr>
                <p:nvPr/>
              </p:nvSpPr>
              <p:spPr bwMode="auto">
                <a:xfrm>
                  <a:off x="2609" y="11"/>
                  <a:ext cx="1" cy="15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4" name="Line 80">
                  <a:extLst>
                    <a:ext uri="{FF2B5EF4-FFF2-40B4-BE49-F238E27FC236}">
                      <a16:creationId xmlns:a16="http://schemas.microsoft.com/office/drawing/2014/main" id="{A23D706F-18CB-4F10-9934-E316E8450FB4}"/>
                    </a:ext>
                  </a:extLst>
                </p:cNvPr>
                <p:cNvSpPr>
                  <a:spLocks noChangeShapeType="1"/>
                </p:cNvSpPr>
                <p:nvPr/>
              </p:nvSpPr>
              <p:spPr bwMode="auto">
                <a:xfrm>
                  <a:off x="2075" y="3"/>
                  <a:ext cx="1" cy="824"/>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5" name="Line 81">
                  <a:extLst>
                    <a:ext uri="{FF2B5EF4-FFF2-40B4-BE49-F238E27FC236}">
                      <a16:creationId xmlns:a16="http://schemas.microsoft.com/office/drawing/2014/main" id="{A6CF8494-2A44-4291-ADB9-7E7582969412}"/>
                    </a:ext>
                  </a:extLst>
                </p:cNvPr>
                <p:cNvSpPr>
                  <a:spLocks noChangeShapeType="1"/>
                </p:cNvSpPr>
                <p:nvPr/>
              </p:nvSpPr>
              <p:spPr bwMode="auto">
                <a:xfrm flipH="1">
                  <a:off x="2012" y="543"/>
                  <a:ext cx="162"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 name="Line 82">
                  <a:extLst>
                    <a:ext uri="{FF2B5EF4-FFF2-40B4-BE49-F238E27FC236}">
                      <a16:creationId xmlns:a16="http://schemas.microsoft.com/office/drawing/2014/main" id="{D611EA20-EF55-4D7E-A079-BC633A877924}"/>
                    </a:ext>
                  </a:extLst>
                </p:cNvPr>
                <p:cNvSpPr>
                  <a:spLocks noChangeShapeType="1"/>
                </p:cNvSpPr>
                <p:nvPr/>
              </p:nvSpPr>
              <p:spPr bwMode="auto">
                <a:xfrm>
                  <a:off x="1699" y="543"/>
                  <a:ext cx="141"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7" name="Line 83">
                  <a:extLst>
                    <a:ext uri="{FF2B5EF4-FFF2-40B4-BE49-F238E27FC236}">
                      <a16:creationId xmlns:a16="http://schemas.microsoft.com/office/drawing/2014/main" id="{F194C1DC-6094-4BFA-926E-8A4023455576}"/>
                    </a:ext>
                  </a:extLst>
                </p:cNvPr>
                <p:cNvSpPr>
                  <a:spLocks noChangeShapeType="1"/>
                </p:cNvSpPr>
                <p:nvPr/>
              </p:nvSpPr>
              <p:spPr bwMode="auto">
                <a:xfrm flipH="1">
                  <a:off x="1229" y="543"/>
                  <a:ext cx="194"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8" name="Line 84">
                  <a:extLst>
                    <a:ext uri="{FF2B5EF4-FFF2-40B4-BE49-F238E27FC236}">
                      <a16:creationId xmlns:a16="http://schemas.microsoft.com/office/drawing/2014/main" id="{E157B996-D773-4442-AA9C-15E9644966F6}"/>
                    </a:ext>
                  </a:extLst>
                </p:cNvPr>
                <p:cNvSpPr>
                  <a:spLocks noChangeShapeType="1"/>
                </p:cNvSpPr>
                <p:nvPr/>
              </p:nvSpPr>
              <p:spPr bwMode="auto">
                <a:xfrm>
                  <a:off x="363" y="543"/>
                  <a:ext cx="816"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9" name="Line 85">
                  <a:extLst>
                    <a:ext uri="{FF2B5EF4-FFF2-40B4-BE49-F238E27FC236}">
                      <a16:creationId xmlns:a16="http://schemas.microsoft.com/office/drawing/2014/main" id="{8F630583-4E94-4130-B7E6-BA6F1E0212B5}"/>
                    </a:ext>
                  </a:extLst>
                </p:cNvPr>
                <p:cNvSpPr>
                  <a:spLocks noChangeShapeType="1"/>
                </p:cNvSpPr>
                <p:nvPr/>
              </p:nvSpPr>
              <p:spPr bwMode="auto">
                <a:xfrm>
                  <a:off x="1001" y="304"/>
                  <a:ext cx="1" cy="728"/>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0" name="Line 86">
                  <a:extLst>
                    <a:ext uri="{FF2B5EF4-FFF2-40B4-BE49-F238E27FC236}">
                      <a16:creationId xmlns:a16="http://schemas.microsoft.com/office/drawing/2014/main" id="{2F296622-70C2-486E-9604-48B2394D2344}"/>
                    </a:ext>
                  </a:extLst>
                </p:cNvPr>
                <p:cNvSpPr>
                  <a:spLocks noChangeShapeType="1"/>
                </p:cNvSpPr>
                <p:nvPr/>
              </p:nvSpPr>
              <p:spPr bwMode="auto">
                <a:xfrm>
                  <a:off x="471" y="348"/>
                  <a:ext cx="1" cy="38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1" name="Line 87">
                  <a:extLst>
                    <a:ext uri="{FF2B5EF4-FFF2-40B4-BE49-F238E27FC236}">
                      <a16:creationId xmlns:a16="http://schemas.microsoft.com/office/drawing/2014/main" id="{089FFCF0-4B35-4E2A-BF5E-39954AB755A6}"/>
                    </a:ext>
                  </a:extLst>
                </p:cNvPr>
                <p:cNvSpPr>
                  <a:spLocks noChangeShapeType="1"/>
                </p:cNvSpPr>
                <p:nvPr/>
              </p:nvSpPr>
              <p:spPr bwMode="auto">
                <a:xfrm flipV="1">
                  <a:off x="1005" y="-3"/>
                  <a:ext cx="1" cy="68"/>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2" name="Line 88">
                  <a:extLst>
                    <a:ext uri="{FF2B5EF4-FFF2-40B4-BE49-F238E27FC236}">
                      <a16:creationId xmlns:a16="http://schemas.microsoft.com/office/drawing/2014/main" id="{FE209CE5-0A5E-4720-979C-599538A60318}"/>
                    </a:ext>
                  </a:extLst>
                </p:cNvPr>
                <p:cNvSpPr>
                  <a:spLocks noChangeShapeType="1"/>
                </p:cNvSpPr>
                <p:nvPr/>
              </p:nvSpPr>
              <p:spPr bwMode="auto">
                <a:xfrm>
                  <a:off x="1540" y="172"/>
                  <a:ext cx="1" cy="234"/>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3" name="Line 89">
                  <a:extLst>
                    <a:ext uri="{FF2B5EF4-FFF2-40B4-BE49-F238E27FC236}">
                      <a16:creationId xmlns:a16="http://schemas.microsoft.com/office/drawing/2014/main" id="{412A3035-25EF-41A2-B01A-F2BC5A511340}"/>
                    </a:ext>
                  </a:extLst>
                </p:cNvPr>
                <p:cNvSpPr>
                  <a:spLocks noChangeShapeType="1"/>
                </p:cNvSpPr>
                <p:nvPr/>
              </p:nvSpPr>
              <p:spPr bwMode="auto">
                <a:xfrm flipV="1">
                  <a:off x="1540" y="1"/>
                  <a:ext cx="1" cy="56"/>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grpSp>
        </p:grpSp>
        <p:pic>
          <p:nvPicPr>
            <p:cNvPr id="1114" name="Picture 90">
              <a:extLst>
                <a:ext uri="{FF2B5EF4-FFF2-40B4-BE49-F238E27FC236}">
                  <a16:creationId xmlns:a16="http://schemas.microsoft.com/office/drawing/2014/main" id="{7AA58C54-0463-466C-BC5E-B3EEC8A2100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 y="1566"/>
              <a:ext cx="690" cy="64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sp>
        <p:nvSpPr>
          <p:cNvPr id="1115" name="Rectangle 91">
            <a:extLst>
              <a:ext uri="{FF2B5EF4-FFF2-40B4-BE49-F238E27FC236}">
                <a16:creationId xmlns:a16="http://schemas.microsoft.com/office/drawing/2014/main" id="{699DEE57-6C31-4B11-852F-0B0B4844BFB7}"/>
              </a:ext>
            </a:extLst>
          </p:cNvPr>
          <p:cNvSpPr>
            <a:spLocks noGrp="1" noChangeArrowheads="1"/>
          </p:cNvSpPr>
          <p:nvPr>
            <p:ph type="title"/>
          </p:nvPr>
        </p:nvSpPr>
        <p:spPr bwMode="auto">
          <a:xfrm>
            <a:off x="1828800" y="1828800"/>
            <a:ext cx="6932613" cy="2360613"/>
          </a:xfrm>
          <a:prstGeom prst="rect">
            <a:avLst/>
          </a:prstGeom>
          <a:noFill/>
          <a:ln>
            <a:noFill/>
          </a:ln>
          <a:effectLst/>
          <a:extLst>
            <a:ext uri="{909E8E84-426E-40DD-AFC4-6F175D3DCCD1}">
              <a14:hiddenFill xmlns:a14="http://schemas.microsoft.com/office/drawing/2010/main">
                <a:solidFill>
                  <a:srgbClr val="4D4D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116" name="Rectangle 92">
            <a:extLst>
              <a:ext uri="{FF2B5EF4-FFF2-40B4-BE49-F238E27FC236}">
                <a16:creationId xmlns:a16="http://schemas.microsoft.com/office/drawing/2014/main" id="{B1B5BDF7-1CDD-48A7-A467-069F782C5090}"/>
              </a:ext>
            </a:extLst>
          </p:cNvPr>
          <p:cNvSpPr>
            <a:spLocks noGrp="1" noChangeArrowheads="1"/>
          </p:cNvSpPr>
          <p:nvPr>
            <p:ph type="body" idx="1"/>
          </p:nvPr>
        </p:nvSpPr>
        <p:spPr bwMode="auto">
          <a:xfrm>
            <a:off x="671513" y="1906588"/>
            <a:ext cx="7807325" cy="4318000"/>
          </a:xfrm>
          <a:prstGeom prst="rect">
            <a:avLst/>
          </a:prstGeom>
          <a:noFill/>
          <a:ln>
            <a:noFill/>
          </a:ln>
          <a:effectLst/>
          <a:extLst>
            <a:ext uri="{909E8E84-426E-40DD-AFC4-6F175D3DCCD1}">
              <a14:hiddenFill xmlns:a14="http://schemas.microsoft.com/office/drawing/2010/main">
                <a:solidFill>
                  <a:srgbClr val="4D4D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FFCC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100000"/>
        <a:buFont typeface="StarSymbol" charset="0"/>
        <a:buBlip>
          <a:blip r:embed="rId14"/>
        </a:buBlip>
        <a:defRPr sz="3200" kern="1200">
          <a:solidFill>
            <a:srgbClr val="FFFFCC"/>
          </a:solidFill>
          <a:latin typeface="+mn-lt"/>
          <a:ea typeface="+mn-ea"/>
          <a:cs typeface="+mn-cs"/>
        </a:defRPr>
      </a:lvl1pPr>
      <a:lvl2pPr marL="741363" indent="-284163" algn="l" defTabSz="457200" rtl="0" fontAlgn="base">
        <a:spcBef>
          <a:spcPts val="700"/>
        </a:spcBef>
        <a:spcAft>
          <a:spcPct val="0"/>
        </a:spcAft>
        <a:buClr>
          <a:srgbClr val="000000"/>
        </a:buClr>
        <a:buSzPct val="87000"/>
        <a:buFont typeface="StarSymbol" charset="0"/>
        <a:buBlip>
          <a:blip r:embed="rId15"/>
        </a:buBlip>
        <a:defRPr sz="2800" kern="1200">
          <a:solidFill>
            <a:srgbClr val="FFFFCC"/>
          </a:solidFill>
          <a:latin typeface="+mn-lt"/>
          <a:ea typeface="+mn-ea"/>
          <a:cs typeface="+mn-cs"/>
        </a:defRPr>
      </a:lvl2pPr>
      <a:lvl3pPr marL="1143000" indent="-228600" algn="l" defTabSz="457200" rtl="0" fontAlgn="base">
        <a:spcBef>
          <a:spcPts val="600"/>
        </a:spcBef>
        <a:spcAft>
          <a:spcPct val="0"/>
        </a:spcAft>
        <a:buClr>
          <a:srgbClr val="FFFFCC"/>
        </a:buClr>
        <a:buSzPct val="100000"/>
        <a:buFont typeface="Tahoma" panose="020B0604030504040204" pitchFamily="34" charset="0"/>
        <a:buChar char="•"/>
        <a:defRPr sz="2400" kern="1200">
          <a:solidFill>
            <a:srgbClr val="FFFFCC"/>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FFFFCC"/>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FFFFC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0C0C0"/>
            </a:gs>
            <a:gs pos="100000">
              <a:srgbClr val="C0C0C0">
                <a:gamma/>
                <a:tint val="0"/>
                <a:invGamma/>
              </a:srgbClr>
            </a:gs>
          </a:gsLst>
          <a:lin ang="5400000" scaled="1"/>
        </a:gradFill>
        <a:effectLst/>
      </p:bgPr>
    </p:bg>
    <p:spTree>
      <p:nvGrpSpPr>
        <p:cNvPr id="1" name=""/>
        <p:cNvGrpSpPr/>
        <p:nvPr/>
      </p:nvGrpSpPr>
      <p:grpSpPr>
        <a:xfrm>
          <a:off x="0" y="0"/>
          <a:ext cx="0" cy="0"/>
          <a:chOff x="0" y="0"/>
          <a:chExt cx="0" cy="0"/>
        </a:xfrm>
      </p:grpSpPr>
      <p:sp>
        <p:nvSpPr>
          <p:cNvPr id="2049" name="Text Box 1">
            <a:extLst>
              <a:ext uri="{FF2B5EF4-FFF2-40B4-BE49-F238E27FC236}">
                <a16:creationId xmlns:a16="http://schemas.microsoft.com/office/drawing/2014/main" id="{4D4CABD8-0EB8-4B3C-A9AE-9202F54DC843}"/>
              </a:ext>
            </a:extLst>
          </p:cNvPr>
          <p:cNvSpPr txBox="1">
            <a:spLocks noChangeArrowheads="1"/>
          </p:cNvSpPr>
          <p:nvPr/>
        </p:nvSpPr>
        <p:spPr bwMode="auto">
          <a:xfrm>
            <a:off x="6553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b">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r" eaLnBrk="1" hangingPunct="1">
              <a:lnSpc>
                <a:spcPct val="101000"/>
              </a:lnSpc>
              <a:buClr>
                <a:srgbClr val="FFFFCC"/>
              </a:buClr>
              <a:buSzPct val="100000"/>
              <a:buFont typeface="Times New Roman" panose="02020603050405020304" pitchFamily="18" charset="0"/>
              <a:buNone/>
            </a:pPr>
            <a:fld id="{9B78C059-AA60-482A-A5B6-0EB15C045ED0}" type="slidenum">
              <a:rPr lang="en-GB" altLang="en-US" sz="1400">
                <a:solidFill>
                  <a:srgbClr val="666666"/>
                </a:solidFill>
              </a:rPr>
              <a:pPr algn="r" eaLnBrk="1" hangingPunct="1">
                <a:lnSpc>
                  <a:spcPct val="101000"/>
                </a:lnSpc>
                <a:buClr>
                  <a:srgbClr val="FFFFCC"/>
                </a:buClr>
                <a:buSzPct val="100000"/>
                <a:buFont typeface="Times New Roman" panose="02020603050405020304" pitchFamily="18" charset="0"/>
                <a:buNone/>
              </a:pPr>
              <a:t>‹#›</a:t>
            </a:fld>
            <a:endParaRPr lang="en-GB" altLang="en-US" sz="1400">
              <a:solidFill>
                <a:srgbClr val="666666"/>
              </a:solidFill>
            </a:endParaRPr>
          </a:p>
        </p:txBody>
      </p:sp>
      <p:sp>
        <p:nvSpPr>
          <p:cNvPr id="2203" name="Rectangle 155">
            <a:extLst>
              <a:ext uri="{FF2B5EF4-FFF2-40B4-BE49-F238E27FC236}">
                <a16:creationId xmlns:a16="http://schemas.microsoft.com/office/drawing/2014/main" id="{DAC9B549-B6BD-4FBB-82B8-09C7A252236B}"/>
              </a:ext>
            </a:extLst>
          </p:cNvPr>
          <p:cNvSpPr>
            <a:spLocks noGrp="1" noChangeArrowheads="1"/>
          </p:cNvSpPr>
          <p:nvPr>
            <p:ph type="title"/>
          </p:nvPr>
        </p:nvSpPr>
        <p:spPr bwMode="auto">
          <a:xfrm>
            <a:off x="246063" y="930275"/>
            <a:ext cx="7770812" cy="114141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2204" name="Rectangle 156">
            <a:extLst>
              <a:ext uri="{FF2B5EF4-FFF2-40B4-BE49-F238E27FC236}">
                <a16:creationId xmlns:a16="http://schemas.microsoft.com/office/drawing/2014/main" id="{6D38ABD8-E897-4260-B1A6-B9089E3EEDAB}"/>
              </a:ext>
            </a:extLst>
          </p:cNvPr>
          <p:cNvSpPr>
            <a:spLocks noGrp="1" noChangeArrowheads="1"/>
          </p:cNvSpPr>
          <p:nvPr>
            <p:ph type="body" idx="1"/>
          </p:nvPr>
        </p:nvSpPr>
        <p:spPr bwMode="auto">
          <a:xfrm>
            <a:off x="685800" y="2147888"/>
            <a:ext cx="7770813" cy="4113212"/>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pic>
        <p:nvPicPr>
          <p:cNvPr id="2206" name="Picture 158" descr="C:\Program Files\download\Computer\GIF Files\bigmap_541x271.jpg">
            <a:extLst>
              <a:ext uri="{FF2B5EF4-FFF2-40B4-BE49-F238E27FC236}">
                <a16:creationId xmlns:a16="http://schemas.microsoft.com/office/drawing/2014/main" id="{78BC13FD-A31B-432E-8D55-58D4BD7F7D3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8600" y="152400"/>
            <a:ext cx="8686800" cy="6858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b="1" i="1" kern="1200">
          <a:solidFill>
            <a:srgbClr val="0000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738"/>
        </a:spcBef>
        <a:spcAft>
          <a:spcPct val="0"/>
        </a:spcAft>
        <a:buClr>
          <a:srgbClr val="000000"/>
        </a:buClr>
        <a:buSzPct val="88000"/>
        <a:buFont typeface="StarSymbol" charset="0"/>
        <a:buBlip>
          <a:blip r:embed="rId14"/>
        </a:buBlip>
        <a:defRPr sz="2600" kern="1200">
          <a:solidFill>
            <a:srgbClr val="333333"/>
          </a:solidFill>
          <a:latin typeface="+mn-lt"/>
          <a:ea typeface="+mn-ea"/>
          <a:cs typeface="+mn-cs"/>
        </a:defRPr>
      </a:lvl1pPr>
      <a:lvl2pPr marL="741363" indent="-284163" algn="l" defTabSz="457200" rtl="0" fontAlgn="base">
        <a:spcBef>
          <a:spcPts val="700"/>
        </a:spcBef>
        <a:spcAft>
          <a:spcPct val="0"/>
        </a:spcAft>
        <a:buClr>
          <a:srgbClr val="000000"/>
        </a:buClr>
        <a:buSzPct val="63000"/>
        <a:buFont typeface="StarSymbol" charset="0"/>
        <a:buBlip>
          <a:blip r:embed="rId15"/>
        </a:buBlip>
        <a:defRPr sz="2600" kern="1200">
          <a:solidFill>
            <a:srgbClr val="333333"/>
          </a:solidFill>
          <a:latin typeface="+mn-lt"/>
          <a:ea typeface="+mn-ea"/>
          <a:cs typeface="+mn-cs"/>
        </a:defRPr>
      </a:lvl2pPr>
      <a:lvl3pPr marL="1143000" indent="-228600" algn="l" defTabSz="457200" rtl="0" fontAlgn="base">
        <a:spcBef>
          <a:spcPts val="600"/>
        </a:spcBef>
        <a:spcAft>
          <a:spcPct val="0"/>
        </a:spcAft>
        <a:buClr>
          <a:srgbClr val="000000"/>
        </a:buClr>
        <a:buSzPct val="43000"/>
        <a:buFont typeface="StarSymbol" charset="0"/>
        <a:buBlip>
          <a:blip r:embed="rId16"/>
        </a:buBlip>
        <a:defRPr sz="2400" kern="1200">
          <a:solidFill>
            <a:srgbClr val="333333"/>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0C0C0"/>
            </a:gs>
            <a:gs pos="100000">
              <a:srgbClr val="C0C0C0">
                <a:gamma/>
                <a:tint val="0"/>
                <a:invGamma/>
              </a:srgbClr>
            </a:gs>
          </a:gsLst>
          <a:lin ang="5400000" scaled="1"/>
        </a:gradFill>
        <a:effectLst/>
      </p:bgPr>
    </p:bg>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BDE8B67D-1CEB-4C13-B2BB-096A0D660CBD}"/>
              </a:ext>
            </a:extLst>
          </p:cNvPr>
          <p:cNvSpPr txBox="1">
            <a:spLocks noChangeArrowheads="1"/>
          </p:cNvSpPr>
          <p:nvPr/>
        </p:nvSpPr>
        <p:spPr bwMode="auto">
          <a:xfrm>
            <a:off x="6553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b">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r" eaLnBrk="1" hangingPunct="1">
              <a:lnSpc>
                <a:spcPct val="101000"/>
              </a:lnSpc>
              <a:buClr>
                <a:srgbClr val="FFFFCC"/>
              </a:buClr>
              <a:buSzPct val="100000"/>
              <a:buFont typeface="Times New Roman" panose="02020603050405020304" pitchFamily="18" charset="0"/>
              <a:buNone/>
            </a:pPr>
            <a:fld id="{D562344F-2A37-4C4D-8BED-4AE8D65BF833}" type="slidenum">
              <a:rPr lang="en-GB" altLang="en-US" sz="1400">
                <a:solidFill>
                  <a:srgbClr val="666666"/>
                </a:solidFill>
              </a:rPr>
              <a:pPr algn="r" eaLnBrk="1" hangingPunct="1">
                <a:lnSpc>
                  <a:spcPct val="101000"/>
                </a:lnSpc>
                <a:buClr>
                  <a:srgbClr val="FFFFCC"/>
                </a:buClr>
                <a:buSzPct val="100000"/>
                <a:buFont typeface="Times New Roman" panose="02020603050405020304" pitchFamily="18" charset="0"/>
                <a:buNone/>
              </a:pPr>
              <a:t>‹#›</a:t>
            </a:fld>
            <a:endParaRPr lang="en-GB" altLang="en-US" sz="1400">
              <a:solidFill>
                <a:srgbClr val="666666"/>
              </a:solidFill>
            </a:endParaRPr>
          </a:p>
        </p:txBody>
      </p:sp>
      <p:sp>
        <p:nvSpPr>
          <p:cNvPr id="3227" name="Rectangle 155">
            <a:extLst>
              <a:ext uri="{FF2B5EF4-FFF2-40B4-BE49-F238E27FC236}">
                <a16:creationId xmlns:a16="http://schemas.microsoft.com/office/drawing/2014/main" id="{836CBB87-648C-4E8A-9E22-6E3680219CBD}"/>
              </a:ext>
            </a:extLst>
          </p:cNvPr>
          <p:cNvSpPr>
            <a:spLocks noGrp="1" noChangeArrowheads="1"/>
          </p:cNvSpPr>
          <p:nvPr>
            <p:ph type="title"/>
          </p:nvPr>
        </p:nvSpPr>
        <p:spPr bwMode="auto">
          <a:xfrm>
            <a:off x="246063" y="930275"/>
            <a:ext cx="7770812" cy="114141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3228" name="Rectangle 156">
            <a:extLst>
              <a:ext uri="{FF2B5EF4-FFF2-40B4-BE49-F238E27FC236}">
                <a16:creationId xmlns:a16="http://schemas.microsoft.com/office/drawing/2014/main" id="{66B17E8C-71BE-4CA7-8E8A-8DC0D6B8DF47}"/>
              </a:ext>
            </a:extLst>
          </p:cNvPr>
          <p:cNvSpPr>
            <a:spLocks noGrp="1" noChangeArrowheads="1"/>
          </p:cNvSpPr>
          <p:nvPr>
            <p:ph type="body" idx="1"/>
          </p:nvPr>
        </p:nvSpPr>
        <p:spPr bwMode="auto">
          <a:xfrm>
            <a:off x="685800" y="2147888"/>
            <a:ext cx="7770813" cy="4113212"/>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pic>
        <p:nvPicPr>
          <p:cNvPr id="3230" name="Picture 158" descr="C:\Program Files\download\Computer\GIF Files\bigmap_541x271.jpg">
            <a:extLst>
              <a:ext uri="{FF2B5EF4-FFF2-40B4-BE49-F238E27FC236}">
                <a16:creationId xmlns:a16="http://schemas.microsoft.com/office/drawing/2014/main" id="{B10E53B5-60D9-4893-821B-03B966DBE40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8600" y="152400"/>
            <a:ext cx="8686800" cy="6858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0000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72000"/>
        <a:buFont typeface="StarSymbol" charset="0"/>
        <a:buBlip>
          <a:blip r:embed="rId14"/>
        </a:buBlip>
        <a:defRPr sz="3200" kern="1200">
          <a:solidFill>
            <a:srgbClr val="333333"/>
          </a:solidFill>
          <a:latin typeface="+mn-lt"/>
          <a:ea typeface="+mn-ea"/>
          <a:cs typeface="+mn-cs"/>
        </a:defRPr>
      </a:lvl1pPr>
      <a:lvl2pPr marL="741363" indent="-284163" algn="l" defTabSz="457200" rtl="0" fontAlgn="base">
        <a:spcBef>
          <a:spcPts val="700"/>
        </a:spcBef>
        <a:spcAft>
          <a:spcPct val="0"/>
        </a:spcAft>
        <a:buClr>
          <a:srgbClr val="000000"/>
        </a:buClr>
        <a:buSzPct val="87000"/>
        <a:buFont typeface="StarSymbol" charset="0"/>
        <a:buBlip>
          <a:blip r:embed="rId15"/>
        </a:buBlip>
        <a:defRPr sz="2800" kern="1200">
          <a:solidFill>
            <a:srgbClr val="333333"/>
          </a:solidFill>
          <a:latin typeface="+mn-lt"/>
          <a:ea typeface="+mn-ea"/>
          <a:cs typeface="+mn-cs"/>
        </a:defRPr>
      </a:lvl2pPr>
      <a:lvl3pPr marL="1143000" indent="-228600" algn="l" defTabSz="457200" rtl="0" fontAlgn="base">
        <a:spcBef>
          <a:spcPts val="600"/>
        </a:spcBef>
        <a:spcAft>
          <a:spcPct val="0"/>
        </a:spcAft>
        <a:buClr>
          <a:srgbClr val="000000"/>
        </a:buClr>
        <a:buSzPct val="63000"/>
        <a:buFont typeface="StarSymbol" charset="0"/>
        <a:buBlip>
          <a:blip r:embed="rId16"/>
        </a:buBlip>
        <a:defRPr sz="2400" kern="1200">
          <a:solidFill>
            <a:srgbClr val="333333"/>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2.xml"/><Relationship Id="rId7" Type="http://schemas.openxmlformats.org/officeDocument/2006/relationships/image" Target="../media/image14.wmf"/><Relationship Id="rId2" Type="http://schemas.openxmlformats.org/officeDocument/2006/relationships/slideLayout" Target="../slideLayouts/slideLayout1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3.wmf"/><Relationship Id="rId10" Type="http://schemas.openxmlformats.org/officeDocument/2006/relationships/image" Target="../media/image5.png"/><Relationship Id="rId4" Type="http://schemas.openxmlformats.org/officeDocument/2006/relationships/oleObject" Target="../embeddings/oleObject1.bin"/><Relationship Id="rId9" Type="http://schemas.openxmlformats.org/officeDocument/2006/relationships/image" Target="../media/image15.wmf"/></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chart" Target="../charts/chart3.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7.xml"/><Relationship Id="rId1" Type="http://schemas.openxmlformats.org/officeDocument/2006/relationships/vmlDrawing" Target="../drawings/vmlDrawing2.vml"/><Relationship Id="rId5" Type="http://schemas.openxmlformats.org/officeDocument/2006/relationships/image" Target="../media/image18.wmf"/><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7.xm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EA571E51-36BF-452B-A58D-0412A2C14C7A}"/>
              </a:ext>
            </a:extLst>
          </p:cNvPr>
          <p:cNvSpPr>
            <a:spLocks noChangeArrowheads="1"/>
          </p:cNvSpPr>
          <p:nvPr>
            <p:ph type="title"/>
          </p:nvPr>
        </p:nvSpPr>
        <p:spPr>
          <a:xfrm>
            <a:off x="1320800" y="1492250"/>
            <a:ext cx="6275388" cy="1289050"/>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0"/>
              <a:t>Technician Licensing Class</a:t>
            </a:r>
          </a:p>
        </p:txBody>
      </p:sp>
      <p:sp>
        <p:nvSpPr>
          <p:cNvPr id="5122" name="Rectangle 2">
            <a:extLst>
              <a:ext uri="{FF2B5EF4-FFF2-40B4-BE49-F238E27FC236}">
                <a16:creationId xmlns:a16="http://schemas.microsoft.com/office/drawing/2014/main" id="{EF3DA2FE-A52D-484E-BB7D-59CE696F26E9}"/>
              </a:ext>
            </a:extLst>
          </p:cNvPr>
          <p:cNvSpPr>
            <a:spLocks noChangeArrowheads="1"/>
          </p:cNvSpPr>
          <p:nvPr>
            <p:ph type="body" idx="1"/>
          </p:nvPr>
        </p:nvSpPr>
        <p:spPr>
          <a:xfrm>
            <a:off x="1503363" y="4200525"/>
            <a:ext cx="5908675" cy="1758950"/>
          </a:xfrm>
          <a:ln/>
          <a:extLst>
            <a:ext uri="{909E8E84-426E-40DD-AFC4-6F175D3DCCD1}">
              <a14:hiddenFill xmlns:a14="http://schemas.microsoft.com/office/drawing/2010/main">
                <a:solidFill>
                  <a:srgbClr val="FFFFFF"/>
                </a:solidFill>
              </a14:hiddenFill>
            </a:ext>
          </a:extLst>
        </p:spPr>
        <p:txBody>
          <a:bodyPr/>
          <a:lstStyle/>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a:t>presented by the</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a:t>Midland Amateur Radio Club</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a:t>Midland, Texas</a:t>
            </a:r>
          </a:p>
        </p:txBody>
      </p:sp>
      <p:pic>
        <p:nvPicPr>
          <p:cNvPr id="5123" name="Picture 3">
            <a:extLst>
              <a:ext uri="{FF2B5EF4-FFF2-40B4-BE49-F238E27FC236}">
                <a16:creationId xmlns:a16="http://schemas.microsoft.com/office/drawing/2014/main" id="{67E86F0B-978C-4383-B24D-C3EA458D7D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8" y="5132388"/>
            <a:ext cx="1241425" cy="12620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5124" name="Picture 4">
            <a:extLst>
              <a:ext uri="{FF2B5EF4-FFF2-40B4-BE49-F238E27FC236}">
                <a16:creationId xmlns:a16="http://schemas.microsoft.com/office/drawing/2014/main" id="{4A527553-2801-474F-8924-AEE69E2978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875" y="5127625"/>
            <a:ext cx="609600" cy="12477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125" name="Text Box 5">
            <a:extLst>
              <a:ext uri="{FF2B5EF4-FFF2-40B4-BE49-F238E27FC236}">
                <a16:creationId xmlns:a16="http://schemas.microsoft.com/office/drawing/2014/main" id="{07D1E5CC-9890-4E69-A592-1367BBDDE998}"/>
              </a:ext>
            </a:extLst>
          </p:cNvPr>
          <p:cNvSpPr txBox="1">
            <a:spLocks noChangeArrowheads="1"/>
          </p:cNvSpPr>
          <p:nvPr/>
        </p:nvSpPr>
        <p:spPr bwMode="auto">
          <a:xfrm>
            <a:off x="2514600" y="2971800"/>
            <a:ext cx="4189413"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4800">
                <a:solidFill>
                  <a:srgbClr val="000000"/>
                </a:solidFill>
              </a:rPr>
              <a:t>Lesson 4</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CA959BAD-7175-4CC5-A39C-9937AD0563C5}"/>
              </a:ext>
            </a:extLst>
          </p:cNvPr>
          <p:cNvSpPr>
            <a:spLocks noChangeArrowheads="1"/>
          </p:cNvSpPr>
          <p:nvPr>
            <p:ph type="title"/>
          </p:nvPr>
        </p:nvSpPr>
        <p:spPr>
          <a:xfrm>
            <a:off x="539750" y="1997075"/>
            <a:ext cx="7772400" cy="2919413"/>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0"/>
              <a:t>Quiz</a:t>
            </a:r>
            <a:br>
              <a:rPr lang="en-GB" altLang="en-US" sz="7200" b="0"/>
            </a:br>
            <a:br>
              <a:rPr lang="en-GB" altLang="en-US" sz="7200" b="0"/>
            </a:br>
            <a:r>
              <a:rPr lang="en-GB" altLang="en-US" sz="5400" b="0"/>
              <a:t>Subelements T6 &amp; T7</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A5CED2AC-78C7-4D1F-B82B-0C62F6BA6130}"/>
              </a:ext>
            </a:extLst>
          </p:cNvPr>
          <p:cNvSpPr>
            <a:spLocks noChangeArrowheads="1"/>
          </p:cNvSpPr>
          <p:nvPr>
            <p:ph type="title"/>
          </p:nvPr>
        </p:nvSpPr>
        <p:spPr>
          <a:xfrm>
            <a:off x="735013" y="1528763"/>
            <a:ext cx="7772400" cy="4705350"/>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a:t>Good Engineering Practice</a:t>
            </a:r>
            <a:br>
              <a:rPr lang="en-GB" altLang="en-US" sz="8000"/>
            </a:br>
            <a:r>
              <a:rPr lang="en-GB" altLang="en-US" sz="5400"/>
              <a:t>Subelement T8</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38FA6209-C5DD-415F-B63C-997A566F837F}"/>
              </a:ext>
            </a:extLst>
          </p:cNvPr>
          <p:cNvSpPr>
            <a:spLocks noChangeArrowheads="1"/>
          </p:cNvSpPr>
          <p:nvPr>
            <p:ph type="title"/>
          </p:nvPr>
        </p:nvSpPr>
        <p:spPr>
          <a:xfrm>
            <a:off x="246063" y="930275"/>
            <a:ext cx="7772400" cy="1143000"/>
          </a:xfrm>
          <a:ln/>
          <a:extLst>
            <a:ext uri="{909E8E84-426E-40DD-AFC4-6F175D3DCCD1}">
              <a14:hiddenFill xmlns:a14="http://schemas.microsoft.com/office/drawing/2010/main">
                <a:solidFill>
                  <a:srgbClr val="FFFFFF"/>
                </a:solidFill>
              </a14:hiddenFill>
            </a:ext>
          </a:extLst>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A Basic Station</a:t>
            </a:r>
          </a:p>
        </p:txBody>
      </p:sp>
      <p:sp>
        <p:nvSpPr>
          <p:cNvPr id="8194" name="AutoShape 2">
            <a:extLst>
              <a:ext uri="{FF2B5EF4-FFF2-40B4-BE49-F238E27FC236}">
                <a16:creationId xmlns:a16="http://schemas.microsoft.com/office/drawing/2014/main" id="{56D1700D-886D-455D-87C7-33A2E56D1716}"/>
              </a:ext>
            </a:extLst>
          </p:cNvPr>
          <p:cNvSpPr>
            <a:spLocks noChangeArrowheads="1"/>
          </p:cNvSpPr>
          <p:nvPr/>
        </p:nvSpPr>
        <p:spPr bwMode="auto">
          <a:xfrm>
            <a:off x="1892300" y="3835400"/>
            <a:ext cx="1477963" cy="611188"/>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195" name="Line 3">
            <a:extLst>
              <a:ext uri="{FF2B5EF4-FFF2-40B4-BE49-F238E27FC236}">
                <a16:creationId xmlns:a16="http://schemas.microsoft.com/office/drawing/2014/main" id="{C68D4E6B-1F27-454D-8AE2-0FDDCE50AA56}"/>
              </a:ext>
            </a:extLst>
          </p:cNvPr>
          <p:cNvSpPr>
            <a:spLocks noChangeShapeType="1"/>
          </p:cNvSpPr>
          <p:nvPr/>
        </p:nvSpPr>
        <p:spPr bwMode="auto">
          <a:xfrm>
            <a:off x="3382963" y="4127500"/>
            <a:ext cx="549275" cy="1588"/>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8196" name="Group 4">
            <a:extLst>
              <a:ext uri="{FF2B5EF4-FFF2-40B4-BE49-F238E27FC236}">
                <a16:creationId xmlns:a16="http://schemas.microsoft.com/office/drawing/2014/main" id="{2AAF4825-E631-4C87-A314-170098BF734F}"/>
              </a:ext>
            </a:extLst>
          </p:cNvPr>
          <p:cNvGrpSpPr>
            <a:grpSpLocks/>
          </p:cNvGrpSpPr>
          <p:nvPr/>
        </p:nvGrpSpPr>
        <p:grpSpPr bwMode="auto">
          <a:xfrm>
            <a:off x="4324350" y="2454275"/>
            <a:ext cx="412750" cy="1366838"/>
            <a:chOff x="2724" y="1546"/>
            <a:chExt cx="260" cy="861"/>
          </a:xfrm>
        </p:grpSpPr>
        <p:sp>
          <p:nvSpPr>
            <p:cNvPr id="8197" name="Line 5">
              <a:extLst>
                <a:ext uri="{FF2B5EF4-FFF2-40B4-BE49-F238E27FC236}">
                  <a16:creationId xmlns:a16="http://schemas.microsoft.com/office/drawing/2014/main" id="{756F73BA-46D9-4411-943E-0C7A71C835BB}"/>
                </a:ext>
              </a:extLst>
            </p:cNvPr>
            <p:cNvSpPr>
              <a:spLocks noChangeShapeType="1"/>
            </p:cNvSpPr>
            <p:nvPr/>
          </p:nvSpPr>
          <p:spPr bwMode="auto">
            <a:xfrm>
              <a:off x="2854" y="1560"/>
              <a:ext cx="1" cy="847"/>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8" name="Line 6">
              <a:extLst>
                <a:ext uri="{FF2B5EF4-FFF2-40B4-BE49-F238E27FC236}">
                  <a16:creationId xmlns:a16="http://schemas.microsoft.com/office/drawing/2014/main" id="{833F3747-E38A-4AF1-8CDB-EE71860F8DAE}"/>
                </a:ext>
              </a:extLst>
            </p:cNvPr>
            <p:cNvSpPr>
              <a:spLocks noChangeShapeType="1"/>
            </p:cNvSpPr>
            <p:nvPr/>
          </p:nvSpPr>
          <p:spPr bwMode="auto">
            <a:xfrm flipV="1">
              <a:off x="2854" y="1560"/>
              <a:ext cx="131" cy="349"/>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9" name="Line 7">
              <a:extLst>
                <a:ext uri="{FF2B5EF4-FFF2-40B4-BE49-F238E27FC236}">
                  <a16:creationId xmlns:a16="http://schemas.microsoft.com/office/drawing/2014/main" id="{35AF5195-CD25-4AF4-B827-287797521C96}"/>
                </a:ext>
              </a:extLst>
            </p:cNvPr>
            <p:cNvSpPr>
              <a:spLocks noChangeShapeType="1"/>
            </p:cNvSpPr>
            <p:nvPr/>
          </p:nvSpPr>
          <p:spPr bwMode="auto">
            <a:xfrm>
              <a:off x="2724" y="1546"/>
              <a:ext cx="131" cy="347"/>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200" name="Line 8">
            <a:extLst>
              <a:ext uri="{FF2B5EF4-FFF2-40B4-BE49-F238E27FC236}">
                <a16:creationId xmlns:a16="http://schemas.microsoft.com/office/drawing/2014/main" id="{24D07B09-FE9F-4B27-B89C-A102FF49E2C3}"/>
              </a:ext>
            </a:extLst>
          </p:cNvPr>
          <p:cNvSpPr>
            <a:spLocks noChangeShapeType="1"/>
          </p:cNvSpPr>
          <p:nvPr/>
        </p:nvSpPr>
        <p:spPr bwMode="auto">
          <a:xfrm>
            <a:off x="5129213" y="4127500"/>
            <a:ext cx="549275" cy="1588"/>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1" name="AutoShape 9">
            <a:extLst>
              <a:ext uri="{FF2B5EF4-FFF2-40B4-BE49-F238E27FC236}">
                <a16:creationId xmlns:a16="http://schemas.microsoft.com/office/drawing/2014/main" id="{90DA605E-A5FD-421E-BBC6-E4519E836E29}"/>
              </a:ext>
            </a:extLst>
          </p:cNvPr>
          <p:cNvSpPr>
            <a:spLocks noChangeArrowheads="1"/>
          </p:cNvSpPr>
          <p:nvPr/>
        </p:nvSpPr>
        <p:spPr bwMode="auto">
          <a:xfrm>
            <a:off x="3921125" y="3822700"/>
            <a:ext cx="1184275" cy="684213"/>
          </a:xfrm>
          <a:prstGeom prst="roundRect">
            <a:avLst>
              <a:gd name="adj" fmla="val 231"/>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202" name="AutoShape 10">
            <a:extLst>
              <a:ext uri="{FF2B5EF4-FFF2-40B4-BE49-F238E27FC236}">
                <a16:creationId xmlns:a16="http://schemas.microsoft.com/office/drawing/2014/main" id="{B174595F-8576-45DA-8B0B-40AB32DCF6E5}"/>
              </a:ext>
            </a:extLst>
          </p:cNvPr>
          <p:cNvSpPr>
            <a:spLocks noChangeArrowheads="1"/>
          </p:cNvSpPr>
          <p:nvPr/>
        </p:nvSpPr>
        <p:spPr bwMode="auto">
          <a:xfrm>
            <a:off x="5667375" y="3822700"/>
            <a:ext cx="1708150" cy="611188"/>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203" name="Text Box 11">
            <a:extLst>
              <a:ext uri="{FF2B5EF4-FFF2-40B4-BE49-F238E27FC236}">
                <a16:creationId xmlns:a16="http://schemas.microsoft.com/office/drawing/2014/main" id="{B7ADC5C5-4688-4FEC-A25E-356DAFA14B4D}"/>
              </a:ext>
            </a:extLst>
          </p:cNvPr>
          <p:cNvSpPr txBox="1">
            <a:spLocks noChangeArrowheads="1"/>
          </p:cNvSpPr>
          <p:nvPr/>
        </p:nvSpPr>
        <p:spPr bwMode="auto">
          <a:xfrm>
            <a:off x="1893888" y="3956050"/>
            <a:ext cx="140493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Transmitter</a:t>
            </a:r>
          </a:p>
        </p:txBody>
      </p:sp>
      <p:sp>
        <p:nvSpPr>
          <p:cNvPr id="8204" name="Text Box 12">
            <a:extLst>
              <a:ext uri="{FF2B5EF4-FFF2-40B4-BE49-F238E27FC236}">
                <a16:creationId xmlns:a16="http://schemas.microsoft.com/office/drawing/2014/main" id="{F8EE175D-D7F4-4D8E-98B1-C511FCCC52AB}"/>
              </a:ext>
            </a:extLst>
          </p:cNvPr>
          <p:cNvSpPr txBox="1">
            <a:spLocks noChangeArrowheads="1"/>
          </p:cNvSpPr>
          <p:nvPr/>
        </p:nvSpPr>
        <p:spPr bwMode="auto">
          <a:xfrm>
            <a:off x="3919538" y="3833813"/>
            <a:ext cx="12096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2000"/>
              <a:t>T-R</a:t>
            </a:r>
          </a:p>
          <a:p>
            <a:pPr algn="ctr" eaLnBrk="1" hangingPunct="1">
              <a:lnSpc>
                <a:spcPct val="106000"/>
              </a:lnSpc>
              <a:buClr>
                <a:srgbClr val="FFFFCC"/>
              </a:buClr>
              <a:buSzPct val="100000"/>
              <a:buFont typeface="Times New Roman" panose="02020603050405020304" pitchFamily="18" charset="0"/>
              <a:buNone/>
            </a:pPr>
            <a:r>
              <a:rPr lang="en-GB" altLang="en-US" sz="2000"/>
              <a:t>Switch</a:t>
            </a:r>
          </a:p>
        </p:txBody>
      </p:sp>
      <p:sp>
        <p:nvSpPr>
          <p:cNvPr id="8205" name="Text Box 13">
            <a:extLst>
              <a:ext uri="{FF2B5EF4-FFF2-40B4-BE49-F238E27FC236}">
                <a16:creationId xmlns:a16="http://schemas.microsoft.com/office/drawing/2014/main" id="{F968A14C-77C3-40EA-BC43-9E3BC1E066B6}"/>
              </a:ext>
            </a:extLst>
          </p:cNvPr>
          <p:cNvSpPr txBox="1">
            <a:spLocks noChangeArrowheads="1"/>
          </p:cNvSpPr>
          <p:nvPr/>
        </p:nvSpPr>
        <p:spPr bwMode="auto">
          <a:xfrm>
            <a:off x="5789613" y="3944938"/>
            <a:ext cx="14779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Receiver</a:t>
            </a:r>
          </a:p>
        </p:txBody>
      </p:sp>
      <p:sp>
        <p:nvSpPr>
          <p:cNvPr id="8206" name="AutoShape 14">
            <a:extLst>
              <a:ext uri="{FF2B5EF4-FFF2-40B4-BE49-F238E27FC236}">
                <a16:creationId xmlns:a16="http://schemas.microsoft.com/office/drawing/2014/main" id="{3F591D6F-BAB0-4861-BDED-12DFDD938061}"/>
              </a:ext>
            </a:extLst>
          </p:cNvPr>
          <p:cNvSpPr>
            <a:spLocks noChangeArrowheads="1"/>
          </p:cNvSpPr>
          <p:nvPr/>
        </p:nvSpPr>
        <p:spPr bwMode="auto">
          <a:xfrm>
            <a:off x="1844675" y="5116513"/>
            <a:ext cx="1477963" cy="793750"/>
          </a:xfrm>
          <a:prstGeom prst="roundRect">
            <a:avLst>
              <a:gd name="adj" fmla="val 19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207" name="Text Box 15">
            <a:extLst>
              <a:ext uri="{FF2B5EF4-FFF2-40B4-BE49-F238E27FC236}">
                <a16:creationId xmlns:a16="http://schemas.microsoft.com/office/drawing/2014/main" id="{DD838244-A00C-4B0C-8A12-09F47C44FE20}"/>
              </a:ext>
            </a:extLst>
          </p:cNvPr>
          <p:cNvSpPr txBox="1">
            <a:spLocks noChangeArrowheads="1"/>
          </p:cNvSpPr>
          <p:nvPr/>
        </p:nvSpPr>
        <p:spPr bwMode="auto">
          <a:xfrm>
            <a:off x="1906588" y="5178425"/>
            <a:ext cx="140493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Power Supply</a:t>
            </a:r>
          </a:p>
        </p:txBody>
      </p:sp>
      <p:sp>
        <p:nvSpPr>
          <p:cNvPr id="8208" name="Line 16">
            <a:extLst>
              <a:ext uri="{FF2B5EF4-FFF2-40B4-BE49-F238E27FC236}">
                <a16:creationId xmlns:a16="http://schemas.microsoft.com/office/drawing/2014/main" id="{970D55ED-1B57-4234-ACE6-A9B36C86B679}"/>
              </a:ext>
            </a:extLst>
          </p:cNvPr>
          <p:cNvSpPr>
            <a:spLocks noChangeShapeType="1"/>
          </p:cNvSpPr>
          <p:nvPr/>
        </p:nvSpPr>
        <p:spPr bwMode="auto">
          <a:xfrm>
            <a:off x="2625725" y="4445000"/>
            <a:ext cx="1588" cy="671513"/>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8209" name="AutoShape 17">
            <a:extLst>
              <a:ext uri="{FF2B5EF4-FFF2-40B4-BE49-F238E27FC236}">
                <a16:creationId xmlns:a16="http://schemas.microsoft.com/office/drawing/2014/main" id="{C23245C5-120C-4774-8860-87AF3CF17473}"/>
              </a:ext>
            </a:extLst>
          </p:cNvPr>
          <p:cNvCxnSpPr>
            <a:cxnSpLocks noChangeShapeType="1"/>
            <a:stCxn id="8207" idx="3"/>
            <a:endCxn id="8202" idx="2"/>
          </p:cNvCxnSpPr>
          <p:nvPr/>
        </p:nvCxnSpPr>
        <p:spPr bwMode="auto">
          <a:xfrm flipV="1">
            <a:off x="3309938" y="4432300"/>
            <a:ext cx="3211512" cy="1066800"/>
          </a:xfrm>
          <a:prstGeom prst="bentConnector3">
            <a:avLst>
              <a:gd name="adj1" fmla="val 99602"/>
            </a:avLst>
          </a:prstGeom>
          <a:noFill/>
          <a:ln w="36720">
            <a:solidFill>
              <a:srgbClr val="000000"/>
            </a:solidFill>
            <a:miter lim="800000"/>
            <a:headEnd/>
            <a:tailEnd/>
          </a:ln>
          <a:extLst>
            <a:ext uri="{909E8E84-426E-40DD-AFC4-6F175D3DCCD1}">
              <a14:hiddenFill xmlns:a14="http://schemas.microsoft.com/office/drawing/2010/main">
                <a:noFill/>
              </a14:hiddenFill>
            </a:ext>
          </a:extLst>
        </p:spPr>
      </p:cxnSp>
      <p:sp>
        <p:nvSpPr>
          <p:cNvPr id="8210" name="Text Box 18">
            <a:extLst>
              <a:ext uri="{FF2B5EF4-FFF2-40B4-BE49-F238E27FC236}">
                <a16:creationId xmlns:a16="http://schemas.microsoft.com/office/drawing/2014/main" id="{7CAA07C2-CB7F-43C3-854F-B7E28E95090F}"/>
              </a:ext>
            </a:extLst>
          </p:cNvPr>
          <p:cNvSpPr txBox="1">
            <a:spLocks noChangeArrowheads="1"/>
          </p:cNvSpPr>
          <p:nvPr/>
        </p:nvSpPr>
        <p:spPr bwMode="auto">
          <a:xfrm>
            <a:off x="4641850" y="2247900"/>
            <a:ext cx="1270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Antenna</a:t>
            </a:r>
          </a:p>
        </p:txBody>
      </p:sp>
      <p:sp>
        <p:nvSpPr>
          <p:cNvPr id="8211" name="Text Box 19">
            <a:extLst>
              <a:ext uri="{FF2B5EF4-FFF2-40B4-BE49-F238E27FC236}">
                <a16:creationId xmlns:a16="http://schemas.microsoft.com/office/drawing/2014/main" id="{319CB9F3-1FE4-4480-9838-A19A75D7908F}"/>
              </a:ext>
            </a:extLst>
          </p:cNvPr>
          <p:cNvSpPr txBox="1">
            <a:spLocks noChangeArrowheads="1"/>
          </p:cNvSpPr>
          <p:nvPr/>
        </p:nvSpPr>
        <p:spPr bwMode="auto">
          <a:xfrm>
            <a:off x="2297113" y="2797175"/>
            <a:ext cx="1270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Feed Line</a:t>
            </a:r>
          </a:p>
        </p:txBody>
      </p:sp>
      <p:sp>
        <p:nvSpPr>
          <p:cNvPr id="8212" name="Line 20">
            <a:extLst>
              <a:ext uri="{FF2B5EF4-FFF2-40B4-BE49-F238E27FC236}">
                <a16:creationId xmlns:a16="http://schemas.microsoft.com/office/drawing/2014/main" id="{A9A5F4CF-9F40-4382-8173-56F3D03EC19B}"/>
              </a:ext>
            </a:extLst>
          </p:cNvPr>
          <p:cNvSpPr>
            <a:spLocks noChangeShapeType="1"/>
          </p:cNvSpPr>
          <p:nvPr/>
        </p:nvSpPr>
        <p:spPr bwMode="auto">
          <a:xfrm>
            <a:off x="3565525" y="2992438"/>
            <a:ext cx="915988" cy="488950"/>
          </a:xfrm>
          <a:prstGeom prst="line">
            <a:avLst/>
          </a:prstGeom>
          <a:noFill/>
          <a:ln w="3672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CCC34088-DB74-4A82-AAC8-F51777C27462}"/>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Simple CW Transmitter</a:t>
            </a:r>
          </a:p>
        </p:txBody>
      </p:sp>
      <p:grpSp>
        <p:nvGrpSpPr>
          <p:cNvPr id="9218" name="Group 2">
            <a:extLst>
              <a:ext uri="{FF2B5EF4-FFF2-40B4-BE49-F238E27FC236}">
                <a16:creationId xmlns:a16="http://schemas.microsoft.com/office/drawing/2014/main" id="{5576AE0F-7476-41D7-8ACC-FBFB4BE5ACE8}"/>
              </a:ext>
            </a:extLst>
          </p:cNvPr>
          <p:cNvGrpSpPr>
            <a:grpSpLocks/>
          </p:cNvGrpSpPr>
          <p:nvPr/>
        </p:nvGrpSpPr>
        <p:grpSpPr bwMode="auto">
          <a:xfrm>
            <a:off x="1917700" y="1722438"/>
            <a:ext cx="4700588" cy="1978025"/>
            <a:chOff x="1208" y="1085"/>
            <a:chExt cx="2961" cy="1246"/>
          </a:xfrm>
        </p:grpSpPr>
        <p:sp>
          <p:nvSpPr>
            <p:cNvPr id="9219" name="AutoShape 3">
              <a:extLst>
                <a:ext uri="{FF2B5EF4-FFF2-40B4-BE49-F238E27FC236}">
                  <a16:creationId xmlns:a16="http://schemas.microsoft.com/office/drawing/2014/main" id="{AF0035EF-6845-4BD1-8BE7-25528DB66C3B}"/>
                </a:ext>
              </a:extLst>
            </p:cNvPr>
            <p:cNvSpPr>
              <a:spLocks noChangeArrowheads="1"/>
            </p:cNvSpPr>
            <p:nvPr/>
          </p:nvSpPr>
          <p:spPr bwMode="auto">
            <a:xfrm>
              <a:off x="1208" y="1362"/>
              <a:ext cx="500" cy="393"/>
            </a:xfrm>
            <a:prstGeom prst="roundRect">
              <a:avLst>
                <a:gd name="adj" fmla="val 255"/>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20" name="AutoShape 4">
              <a:extLst>
                <a:ext uri="{FF2B5EF4-FFF2-40B4-BE49-F238E27FC236}">
                  <a16:creationId xmlns:a16="http://schemas.microsoft.com/office/drawing/2014/main" id="{6D25B3CE-3792-4EA4-A646-ACC476D6CD4B}"/>
                </a:ext>
              </a:extLst>
            </p:cNvPr>
            <p:cNvSpPr>
              <a:spLocks noChangeArrowheads="1"/>
            </p:cNvSpPr>
            <p:nvPr/>
          </p:nvSpPr>
          <p:spPr bwMode="auto">
            <a:xfrm>
              <a:off x="1962" y="1362"/>
              <a:ext cx="631" cy="385"/>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21" name="AutoShape 5">
              <a:extLst>
                <a:ext uri="{FF2B5EF4-FFF2-40B4-BE49-F238E27FC236}">
                  <a16:creationId xmlns:a16="http://schemas.microsoft.com/office/drawing/2014/main" id="{C996084F-564F-4197-AC9B-7FD0FCAD994E}"/>
                </a:ext>
              </a:extLst>
            </p:cNvPr>
            <p:cNvSpPr>
              <a:spLocks noChangeArrowheads="1"/>
            </p:cNvSpPr>
            <p:nvPr/>
          </p:nvSpPr>
          <p:spPr bwMode="auto">
            <a:xfrm>
              <a:off x="2854" y="1351"/>
              <a:ext cx="761" cy="385"/>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22" name="AutoShape 6">
              <a:extLst>
                <a:ext uri="{FF2B5EF4-FFF2-40B4-BE49-F238E27FC236}">
                  <a16:creationId xmlns:a16="http://schemas.microsoft.com/office/drawing/2014/main" id="{0345C924-E878-46D2-9C4B-F45F78EFD992}"/>
                </a:ext>
              </a:extLst>
            </p:cNvPr>
            <p:cNvSpPr>
              <a:spLocks noChangeArrowheads="1"/>
            </p:cNvSpPr>
            <p:nvPr/>
          </p:nvSpPr>
          <p:spPr bwMode="auto">
            <a:xfrm>
              <a:off x="2309" y="1962"/>
              <a:ext cx="792" cy="370"/>
            </a:xfrm>
            <a:prstGeom prst="roundRect">
              <a:avLst>
                <a:gd name="adj" fmla="val 26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23" name="Text Box 7">
              <a:extLst>
                <a:ext uri="{FF2B5EF4-FFF2-40B4-BE49-F238E27FC236}">
                  <a16:creationId xmlns:a16="http://schemas.microsoft.com/office/drawing/2014/main" id="{A957CC33-65DE-4D3E-A7E2-8F00A7AA6AB1}"/>
                </a:ext>
              </a:extLst>
            </p:cNvPr>
            <p:cNvSpPr txBox="1">
              <a:spLocks noChangeArrowheads="1"/>
            </p:cNvSpPr>
            <p:nvPr/>
          </p:nvSpPr>
          <p:spPr bwMode="auto">
            <a:xfrm>
              <a:off x="1254" y="1453"/>
              <a:ext cx="40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FF0000"/>
                  </a:solidFill>
                  <a:latin typeface="Tahoma" panose="020B0604030504040204" pitchFamily="34" charset="0"/>
                </a:rPr>
                <a:t>1</a:t>
              </a:r>
            </a:p>
          </p:txBody>
        </p:sp>
        <p:sp>
          <p:nvSpPr>
            <p:cNvPr id="9224" name="Text Box 8">
              <a:extLst>
                <a:ext uri="{FF2B5EF4-FFF2-40B4-BE49-F238E27FC236}">
                  <a16:creationId xmlns:a16="http://schemas.microsoft.com/office/drawing/2014/main" id="{20CF95CD-F857-4E74-AF71-BD3928D0D54A}"/>
                </a:ext>
              </a:extLst>
            </p:cNvPr>
            <p:cNvSpPr txBox="1">
              <a:spLocks noChangeArrowheads="1"/>
            </p:cNvSpPr>
            <p:nvPr/>
          </p:nvSpPr>
          <p:spPr bwMode="auto">
            <a:xfrm>
              <a:off x="2027" y="1467"/>
              <a:ext cx="50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DRIVER</a:t>
              </a:r>
            </a:p>
          </p:txBody>
        </p:sp>
        <p:sp>
          <p:nvSpPr>
            <p:cNvPr id="9225" name="Text Box 9">
              <a:extLst>
                <a:ext uri="{FF2B5EF4-FFF2-40B4-BE49-F238E27FC236}">
                  <a16:creationId xmlns:a16="http://schemas.microsoft.com/office/drawing/2014/main" id="{2454D25D-D6F0-4466-9244-AB11AB453118}"/>
                </a:ext>
              </a:extLst>
            </p:cNvPr>
            <p:cNvSpPr txBox="1">
              <a:spLocks noChangeArrowheads="1"/>
            </p:cNvSpPr>
            <p:nvPr/>
          </p:nvSpPr>
          <p:spPr bwMode="auto">
            <a:xfrm>
              <a:off x="2881" y="1365"/>
              <a:ext cx="708"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POWER AMPLIFIER</a:t>
              </a:r>
            </a:p>
          </p:txBody>
        </p:sp>
        <p:sp>
          <p:nvSpPr>
            <p:cNvPr id="9226" name="Text Box 10">
              <a:extLst>
                <a:ext uri="{FF2B5EF4-FFF2-40B4-BE49-F238E27FC236}">
                  <a16:creationId xmlns:a16="http://schemas.microsoft.com/office/drawing/2014/main" id="{2A1C0FDB-3B32-4B23-9258-59E212D08B91}"/>
                </a:ext>
              </a:extLst>
            </p:cNvPr>
            <p:cNvSpPr txBox="1">
              <a:spLocks noChangeArrowheads="1"/>
            </p:cNvSpPr>
            <p:nvPr/>
          </p:nvSpPr>
          <p:spPr bwMode="auto">
            <a:xfrm>
              <a:off x="2316" y="1968"/>
              <a:ext cx="776"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TELEGRAPH KEY</a:t>
              </a:r>
            </a:p>
          </p:txBody>
        </p:sp>
        <p:sp>
          <p:nvSpPr>
            <p:cNvPr id="9227" name="Line 11">
              <a:extLst>
                <a:ext uri="{FF2B5EF4-FFF2-40B4-BE49-F238E27FC236}">
                  <a16:creationId xmlns:a16="http://schemas.microsoft.com/office/drawing/2014/main" id="{14CB777F-546E-4E2C-9EE0-B2FE9576C5D3}"/>
                </a:ext>
              </a:extLst>
            </p:cNvPr>
            <p:cNvSpPr>
              <a:spLocks noChangeShapeType="1"/>
            </p:cNvSpPr>
            <p:nvPr/>
          </p:nvSpPr>
          <p:spPr bwMode="auto">
            <a:xfrm>
              <a:off x="1708" y="1554"/>
              <a:ext cx="254" cy="1"/>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28" name="Line 12">
              <a:extLst>
                <a:ext uri="{FF2B5EF4-FFF2-40B4-BE49-F238E27FC236}">
                  <a16:creationId xmlns:a16="http://schemas.microsoft.com/office/drawing/2014/main" id="{EA484494-C7F6-4FBA-BA18-D20FAE4330DE}"/>
                </a:ext>
              </a:extLst>
            </p:cNvPr>
            <p:cNvSpPr>
              <a:spLocks noChangeShapeType="1"/>
            </p:cNvSpPr>
            <p:nvPr/>
          </p:nvSpPr>
          <p:spPr bwMode="auto">
            <a:xfrm>
              <a:off x="2593" y="1554"/>
              <a:ext cx="254" cy="1"/>
            </a:xfrm>
            <a:prstGeom prst="line">
              <a:avLst/>
            </a:prstGeom>
            <a:noFill/>
            <a:ln w="3672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29" name="Line 13">
              <a:extLst>
                <a:ext uri="{FF2B5EF4-FFF2-40B4-BE49-F238E27FC236}">
                  <a16:creationId xmlns:a16="http://schemas.microsoft.com/office/drawing/2014/main" id="{607CD8D0-7E49-40A6-897D-C744637A953E}"/>
                </a:ext>
              </a:extLst>
            </p:cNvPr>
            <p:cNvSpPr>
              <a:spLocks noChangeShapeType="1"/>
            </p:cNvSpPr>
            <p:nvPr/>
          </p:nvSpPr>
          <p:spPr bwMode="auto">
            <a:xfrm flipV="1">
              <a:off x="2504" y="1733"/>
              <a:ext cx="1" cy="214"/>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0" name="Line 14">
              <a:extLst>
                <a:ext uri="{FF2B5EF4-FFF2-40B4-BE49-F238E27FC236}">
                  <a16:creationId xmlns:a16="http://schemas.microsoft.com/office/drawing/2014/main" id="{D92CBD2B-BBEB-4CB0-AC98-445A0B75524D}"/>
                </a:ext>
              </a:extLst>
            </p:cNvPr>
            <p:cNvSpPr>
              <a:spLocks noChangeShapeType="1"/>
            </p:cNvSpPr>
            <p:nvPr/>
          </p:nvSpPr>
          <p:spPr bwMode="auto">
            <a:xfrm flipV="1">
              <a:off x="2951" y="1734"/>
              <a:ext cx="1" cy="214"/>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1" name="Line 15">
              <a:extLst>
                <a:ext uri="{FF2B5EF4-FFF2-40B4-BE49-F238E27FC236}">
                  <a16:creationId xmlns:a16="http://schemas.microsoft.com/office/drawing/2014/main" id="{F8564C15-EF08-4FA3-BD6C-E5BE9F4240F3}"/>
                </a:ext>
              </a:extLst>
            </p:cNvPr>
            <p:cNvSpPr>
              <a:spLocks noChangeShapeType="1"/>
            </p:cNvSpPr>
            <p:nvPr/>
          </p:nvSpPr>
          <p:spPr bwMode="auto">
            <a:xfrm>
              <a:off x="3624" y="1546"/>
              <a:ext cx="438" cy="1"/>
            </a:xfrm>
            <a:prstGeom prst="line">
              <a:avLst/>
            </a:prstGeom>
            <a:noFill/>
            <a:ln w="3672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232" name="Group 16">
              <a:extLst>
                <a:ext uri="{FF2B5EF4-FFF2-40B4-BE49-F238E27FC236}">
                  <a16:creationId xmlns:a16="http://schemas.microsoft.com/office/drawing/2014/main" id="{B2265846-DDEC-40A8-B220-6396EDD63583}"/>
                </a:ext>
              </a:extLst>
            </p:cNvPr>
            <p:cNvGrpSpPr>
              <a:grpSpLocks/>
            </p:cNvGrpSpPr>
            <p:nvPr/>
          </p:nvGrpSpPr>
          <p:grpSpPr bwMode="auto">
            <a:xfrm>
              <a:off x="3908" y="1085"/>
              <a:ext cx="260" cy="476"/>
              <a:chOff x="3908" y="1085"/>
              <a:chExt cx="260" cy="476"/>
            </a:xfrm>
          </p:grpSpPr>
          <p:sp>
            <p:nvSpPr>
              <p:cNvPr id="9233" name="Line 17">
                <a:extLst>
                  <a:ext uri="{FF2B5EF4-FFF2-40B4-BE49-F238E27FC236}">
                    <a16:creationId xmlns:a16="http://schemas.microsoft.com/office/drawing/2014/main" id="{608D8521-38C4-467F-A458-37187C9D5366}"/>
                  </a:ext>
                </a:extLst>
              </p:cNvPr>
              <p:cNvSpPr>
                <a:spLocks noChangeShapeType="1"/>
              </p:cNvSpPr>
              <p:nvPr/>
            </p:nvSpPr>
            <p:spPr bwMode="auto">
              <a:xfrm>
                <a:off x="4039" y="1093"/>
                <a:ext cx="1" cy="469"/>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4" name="Line 18">
                <a:extLst>
                  <a:ext uri="{FF2B5EF4-FFF2-40B4-BE49-F238E27FC236}">
                    <a16:creationId xmlns:a16="http://schemas.microsoft.com/office/drawing/2014/main" id="{F4F513C5-A7AB-4A3C-9C0B-7DB229D138F2}"/>
                  </a:ext>
                </a:extLst>
              </p:cNvPr>
              <p:cNvSpPr>
                <a:spLocks noChangeShapeType="1"/>
              </p:cNvSpPr>
              <p:nvPr/>
            </p:nvSpPr>
            <p:spPr bwMode="auto">
              <a:xfrm flipV="1">
                <a:off x="4039" y="1092"/>
                <a:ext cx="131" cy="194"/>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5" name="Line 19">
                <a:extLst>
                  <a:ext uri="{FF2B5EF4-FFF2-40B4-BE49-F238E27FC236}">
                    <a16:creationId xmlns:a16="http://schemas.microsoft.com/office/drawing/2014/main" id="{7AED6639-EEBE-4D6C-9607-B4F7E9F08517}"/>
                  </a:ext>
                </a:extLst>
              </p:cNvPr>
              <p:cNvSpPr>
                <a:spLocks noChangeShapeType="1"/>
              </p:cNvSpPr>
              <p:nvPr/>
            </p:nvSpPr>
            <p:spPr bwMode="auto">
              <a:xfrm>
                <a:off x="3908" y="1085"/>
                <a:ext cx="131" cy="192"/>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9236" name="Text Box 20">
            <a:extLst>
              <a:ext uri="{FF2B5EF4-FFF2-40B4-BE49-F238E27FC236}">
                <a16:creationId xmlns:a16="http://schemas.microsoft.com/office/drawing/2014/main" id="{368AEAFC-DBDC-4088-BD41-6B693C626A41}"/>
              </a:ext>
            </a:extLst>
          </p:cNvPr>
          <p:cNvSpPr txBox="1">
            <a:spLocks noChangeArrowheads="1"/>
          </p:cNvSpPr>
          <p:nvPr/>
        </p:nvSpPr>
        <p:spPr bwMode="auto">
          <a:xfrm>
            <a:off x="647700" y="4103688"/>
            <a:ext cx="7767638" cy="245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41313" indent="-341313">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1pPr>
            <a:lvl2pPr marL="549275" indent="-255588">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2pPr>
            <a:lvl3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3pPr>
            <a:lvl4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4pPr>
            <a:lvl5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9pPr>
          </a:lstStyle>
          <a:p>
            <a:pPr eaLnBrk="1" hangingPunct="1">
              <a:lnSpc>
                <a:spcPct val="101000"/>
              </a:lnSpc>
              <a:buClr>
                <a:srgbClr val="000000"/>
              </a:buClr>
              <a:buSzPct val="105000"/>
              <a:buFont typeface="Times New Roman" panose="02020603050405020304" pitchFamily="18" charset="0"/>
              <a:buBlip>
                <a:blip r:embed="rId3"/>
              </a:buBlip>
            </a:pPr>
            <a:r>
              <a:rPr lang="en-GB" altLang="en-US" sz="2200"/>
              <a:t>Block 1 controls the frequency of the transmitter</a:t>
            </a:r>
          </a:p>
          <a:p>
            <a:pPr lvl="1" eaLnBrk="1" hangingPunct="1">
              <a:lnSpc>
                <a:spcPct val="106000"/>
              </a:lnSpc>
              <a:buClr>
                <a:srgbClr val="000000"/>
              </a:buClr>
              <a:buSzPct val="68000"/>
              <a:buFont typeface="Times New Roman" panose="02020603050405020304" pitchFamily="18" charset="0"/>
              <a:buBlip>
                <a:blip r:embed="rId4"/>
              </a:buBlip>
            </a:pPr>
            <a:r>
              <a:rPr lang="en-GB" altLang="en-US" sz="2200">
                <a:solidFill>
                  <a:srgbClr val="333333"/>
                </a:solidFill>
                <a:latin typeface="Tahoma" panose="020B0604030504040204" pitchFamily="34" charset="0"/>
                <a:cs typeface="Tahoma" panose="020B0604030504040204" pitchFamily="34" charset="0"/>
              </a:rPr>
              <a:t>If Block 1 is a crystal it is referred to as a “crystal controlled transmitter”</a:t>
            </a:r>
          </a:p>
          <a:p>
            <a:pPr lvl="1" eaLnBrk="1" hangingPunct="1">
              <a:lnSpc>
                <a:spcPct val="106000"/>
              </a:lnSpc>
              <a:buClr>
                <a:srgbClr val="000000"/>
              </a:buClr>
              <a:buSzPct val="68000"/>
              <a:buFont typeface="Times New Roman" panose="02020603050405020304" pitchFamily="18" charset="0"/>
              <a:buBlip>
                <a:blip r:embed="rId4"/>
              </a:buBlip>
            </a:pPr>
            <a:r>
              <a:rPr lang="en-GB" altLang="en-US" sz="2200">
                <a:solidFill>
                  <a:srgbClr val="333333"/>
                </a:solidFill>
                <a:latin typeface="Tahoma" panose="020B0604030504040204" pitchFamily="34" charset="0"/>
                <a:cs typeface="Tahoma" panose="020B0604030504040204" pitchFamily="34" charset="0"/>
              </a:rPr>
              <a:t>If Block 1 is a variable-frequency oscillator it is referred to as a “VFO controlled transmitter”</a:t>
            </a:r>
          </a:p>
          <a:p>
            <a:pPr eaLnBrk="1" hangingPunct="1">
              <a:lnSpc>
                <a:spcPct val="106000"/>
              </a:lnSpc>
              <a:buClr>
                <a:srgbClr val="000000"/>
              </a:buClr>
              <a:buSzPct val="105000"/>
              <a:buFont typeface="Times New Roman" panose="02020603050405020304" pitchFamily="18" charset="0"/>
              <a:buBlip>
                <a:blip r:embed="rId3"/>
              </a:buBlip>
            </a:pPr>
            <a:r>
              <a:rPr lang="en-GB" altLang="en-US" sz="2200"/>
              <a:t>CW is transmitted by on/off keying of the RF signal with the telegraph key.</a:t>
            </a:r>
          </a:p>
        </p:txBody>
      </p:sp>
      <p:sp>
        <p:nvSpPr>
          <p:cNvPr id="9237" name="Text Box 21">
            <a:extLst>
              <a:ext uri="{FF2B5EF4-FFF2-40B4-BE49-F238E27FC236}">
                <a16:creationId xmlns:a16="http://schemas.microsoft.com/office/drawing/2014/main" id="{45E44AE2-AF34-4A1C-B438-43D8773474DC}"/>
              </a:ext>
            </a:extLst>
          </p:cNvPr>
          <p:cNvSpPr txBox="1">
            <a:spLocks noChangeArrowheads="1"/>
          </p:cNvSpPr>
          <p:nvPr/>
        </p:nvSpPr>
        <p:spPr bwMode="auto">
          <a:xfrm>
            <a:off x="6704013" y="1879600"/>
            <a:ext cx="1050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Antenna</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236">
                                            <p:txEl>
                                              <p:pRg st="0" end="0"/>
                                            </p:txEl>
                                          </p:spTgt>
                                        </p:tgtEl>
                                        <p:attrNameLst>
                                          <p:attrName>style.visibility</p:attrName>
                                        </p:attrNameLst>
                                      </p:cBhvr>
                                      <p:to>
                                        <p:strVal val="visible"/>
                                      </p:to>
                                    </p:set>
                                    <p:anim calcmode="lin" valueType="num">
                                      <p:cBhvr additive="base">
                                        <p:cTn id="7" dur="500"/>
                                        <p:tgtEl>
                                          <p:spTgt spid="9236">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923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9236">
                                            <p:txEl>
                                              <p:pRg st="1" end="1"/>
                                            </p:txEl>
                                          </p:spTgt>
                                        </p:tgtEl>
                                        <p:attrNameLst>
                                          <p:attrName>style.visibility</p:attrName>
                                        </p:attrNameLst>
                                      </p:cBhvr>
                                      <p:to>
                                        <p:strVal val="visible"/>
                                      </p:to>
                                    </p:set>
                                    <p:anim calcmode="lin" valueType="num">
                                      <p:cBhvr additive="base">
                                        <p:cTn id="13" dur="500"/>
                                        <p:tgtEl>
                                          <p:spTgt spid="9236">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9236">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9236">
                                            <p:txEl>
                                              <p:pRg st="2" end="2"/>
                                            </p:txEl>
                                          </p:spTgt>
                                        </p:tgtEl>
                                        <p:attrNameLst>
                                          <p:attrName>style.visibility</p:attrName>
                                        </p:attrNameLst>
                                      </p:cBhvr>
                                      <p:to>
                                        <p:strVal val="visible"/>
                                      </p:to>
                                    </p:set>
                                    <p:anim calcmode="lin" valueType="num">
                                      <p:cBhvr additive="base">
                                        <p:cTn id="19" dur="500"/>
                                        <p:tgtEl>
                                          <p:spTgt spid="9236">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9236">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9236">
                                            <p:txEl>
                                              <p:pRg st="3" end="3"/>
                                            </p:txEl>
                                          </p:spTgt>
                                        </p:tgtEl>
                                        <p:attrNameLst>
                                          <p:attrName>style.visibility</p:attrName>
                                        </p:attrNameLst>
                                      </p:cBhvr>
                                      <p:to>
                                        <p:strVal val="visible"/>
                                      </p:to>
                                    </p:set>
                                    <p:anim calcmode="lin" valueType="num">
                                      <p:cBhvr additive="base">
                                        <p:cTn id="25" dur="500"/>
                                        <p:tgtEl>
                                          <p:spTgt spid="9236">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92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6"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8067FBB4-602E-45DF-AC86-9EF8D239879C}"/>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Frequency Modulation (FM)</a:t>
            </a:r>
          </a:p>
        </p:txBody>
      </p:sp>
      <p:grpSp>
        <p:nvGrpSpPr>
          <p:cNvPr id="10242" name="Group 2">
            <a:extLst>
              <a:ext uri="{FF2B5EF4-FFF2-40B4-BE49-F238E27FC236}">
                <a16:creationId xmlns:a16="http://schemas.microsoft.com/office/drawing/2014/main" id="{C573467F-81DD-4EDA-85F7-F688F9C70C8B}"/>
              </a:ext>
            </a:extLst>
          </p:cNvPr>
          <p:cNvGrpSpPr>
            <a:grpSpLocks/>
          </p:cNvGrpSpPr>
          <p:nvPr/>
        </p:nvGrpSpPr>
        <p:grpSpPr bwMode="auto">
          <a:xfrm>
            <a:off x="533400" y="2209800"/>
            <a:ext cx="2605088" cy="4330700"/>
            <a:chOff x="336" y="1392"/>
            <a:chExt cx="1641" cy="2728"/>
          </a:xfrm>
        </p:grpSpPr>
        <p:sp>
          <p:nvSpPr>
            <p:cNvPr id="10243" name="Freeform 3">
              <a:extLst>
                <a:ext uri="{FF2B5EF4-FFF2-40B4-BE49-F238E27FC236}">
                  <a16:creationId xmlns:a16="http://schemas.microsoft.com/office/drawing/2014/main" id="{5D5ECE4A-EC24-47E1-BA0A-5634D6AB1E9E}"/>
                </a:ext>
              </a:extLst>
            </p:cNvPr>
            <p:cNvSpPr>
              <a:spLocks noChangeArrowheads="1"/>
            </p:cNvSpPr>
            <p:nvPr/>
          </p:nvSpPr>
          <p:spPr bwMode="auto">
            <a:xfrm>
              <a:off x="357" y="1398"/>
              <a:ext cx="303" cy="681"/>
            </a:xfrm>
            <a:custGeom>
              <a:avLst/>
              <a:gdLst>
                <a:gd name="T0" fmla="*/ 13 w 1338"/>
                <a:gd name="T1" fmla="*/ 979 h 3001"/>
                <a:gd name="T2" fmla="*/ 39 w 1338"/>
                <a:gd name="T3" fmla="*/ 180 h 3001"/>
                <a:gd name="T4" fmla="*/ 66 w 1338"/>
                <a:gd name="T5" fmla="*/ 0 h 3001"/>
                <a:gd name="T6" fmla="*/ 92 w 1338"/>
                <a:gd name="T7" fmla="*/ 520 h 3001"/>
                <a:gd name="T8" fmla="*/ 119 w 1338"/>
                <a:gd name="T9" fmla="*/ 1500 h 3001"/>
                <a:gd name="T10" fmla="*/ 145 w 1338"/>
                <a:gd name="T11" fmla="*/ 2480 h 3001"/>
                <a:gd name="T12" fmla="*/ 172 w 1338"/>
                <a:gd name="T13" fmla="*/ 3000 h 3001"/>
                <a:gd name="T14" fmla="*/ 198 w 1338"/>
                <a:gd name="T15" fmla="*/ 2819 h 3001"/>
                <a:gd name="T16" fmla="*/ 225 w 1338"/>
                <a:gd name="T17" fmla="*/ 2021 h 3001"/>
                <a:gd name="T18" fmla="*/ 251 w 1338"/>
                <a:gd name="T19" fmla="*/ 979 h 3001"/>
                <a:gd name="T20" fmla="*/ 278 w 1338"/>
                <a:gd name="T21" fmla="*/ 180 h 3001"/>
                <a:gd name="T22" fmla="*/ 304 w 1338"/>
                <a:gd name="T23" fmla="*/ 0 h 3001"/>
                <a:gd name="T24" fmla="*/ 331 w 1338"/>
                <a:gd name="T25" fmla="*/ 520 h 3001"/>
                <a:gd name="T26" fmla="*/ 353 w 1338"/>
                <a:gd name="T27" fmla="*/ 1500 h 3001"/>
                <a:gd name="T28" fmla="*/ 379 w 1338"/>
                <a:gd name="T29" fmla="*/ 2480 h 3001"/>
                <a:gd name="T30" fmla="*/ 406 w 1338"/>
                <a:gd name="T31" fmla="*/ 3000 h 3001"/>
                <a:gd name="T32" fmla="*/ 432 w 1338"/>
                <a:gd name="T33" fmla="*/ 2819 h 3001"/>
                <a:gd name="T34" fmla="*/ 459 w 1338"/>
                <a:gd name="T35" fmla="*/ 2021 h 3001"/>
                <a:gd name="T36" fmla="*/ 485 w 1338"/>
                <a:gd name="T37" fmla="*/ 979 h 3001"/>
                <a:gd name="T38" fmla="*/ 512 w 1338"/>
                <a:gd name="T39" fmla="*/ 180 h 3001"/>
                <a:gd name="T40" fmla="*/ 538 w 1338"/>
                <a:gd name="T41" fmla="*/ 0 h 3001"/>
                <a:gd name="T42" fmla="*/ 565 w 1338"/>
                <a:gd name="T43" fmla="*/ 520 h 3001"/>
                <a:gd name="T44" fmla="*/ 591 w 1338"/>
                <a:gd name="T45" fmla="*/ 1500 h 3001"/>
                <a:gd name="T46" fmla="*/ 618 w 1338"/>
                <a:gd name="T47" fmla="*/ 2480 h 3001"/>
                <a:gd name="T48" fmla="*/ 644 w 1338"/>
                <a:gd name="T49" fmla="*/ 3000 h 3001"/>
                <a:gd name="T50" fmla="*/ 671 w 1338"/>
                <a:gd name="T51" fmla="*/ 2819 h 3001"/>
                <a:gd name="T52" fmla="*/ 697 w 1338"/>
                <a:gd name="T53" fmla="*/ 2021 h 3001"/>
                <a:gd name="T54" fmla="*/ 723 w 1338"/>
                <a:gd name="T55" fmla="*/ 979 h 3001"/>
                <a:gd name="T56" fmla="*/ 746 w 1338"/>
                <a:gd name="T57" fmla="*/ 180 h 3001"/>
                <a:gd name="T58" fmla="*/ 772 w 1338"/>
                <a:gd name="T59" fmla="*/ 0 h 3001"/>
                <a:gd name="T60" fmla="*/ 799 w 1338"/>
                <a:gd name="T61" fmla="*/ 520 h 3001"/>
                <a:gd name="T62" fmla="*/ 825 w 1338"/>
                <a:gd name="T63" fmla="*/ 1500 h 3001"/>
                <a:gd name="T64" fmla="*/ 851 w 1338"/>
                <a:gd name="T65" fmla="*/ 2480 h 3001"/>
                <a:gd name="T66" fmla="*/ 878 w 1338"/>
                <a:gd name="T67" fmla="*/ 3000 h 3001"/>
                <a:gd name="T68" fmla="*/ 900 w 1338"/>
                <a:gd name="T69" fmla="*/ 2819 h 3001"/>
                <a:gd name="T70" fmla="*/ 931 w 1338"/>
                <a:gd name="T71" fmla="*/ 2021 h 3001"/>
                <a:gd name="T72" fmla="*/ 953 w 1338"/>
                <a:gd name="T73" fmla="*/ 979 h 3001"/>
                <a:gd name="T74" fmla="*/ 980 w 1338"/>
                <a:gd name="T75" fmla="*/ 180 h 3001"/>
                <a:gd name="T76" fmla="*/ 1006 w 1338"/>
                <a:gd name="T77" fmla="*/ 0 h 3001"/>
                <a:gd name="T78" fmla="*/ 1032 w 1338"/>
                <a:gd name="T79" fmla="*/ 520 h 3001"/>
                <a:gd name="T80" fmla="*/ 1059 w 1338"/>
                <a:gd name="T81" fmla="*/ 1500 h 3001"/>
                <a:gd name="T82" fmla="*/ 1085 w 1338"/>
                <a:gd name="T83" fmla="*/ 2480 h 3001"/>
                <a:gd name="T84" fmla="*/ 1112 w 1338"/>
                <a:gd name="T85" fmla="*/ 3000 h 3001"/>
                <a:gd name="T86" fmla="*/ 1138 w 1338"/>
                <a:gd name="T87" fmla="*/ 2819 h 3001"/>
                <a:gd name="T88" fmla="*/ 1165 w 1338"/>
                <a:gd name="T89" fmla="*/ 2021 h 3001"/>
                <a:gd name="T90" fmla="*/ 1191 w 1338"/>
                <a:gd name="T91" fmla="*/ 979 h 3001"/>
                <a:gd name="T92" fmla="*/ 1218 w 1338"/>
                <a:gd name="T93" fmla="*/ 180 h 3001"/>
                <a:gd name="T94" fmla="*/ 1244 w 1338"/>
                <a:gd name="T95" fmla="*/ 0 h 3001"/>
                <a:gd name="T96" fmla="*/ 1271 w 1338"/>
                <a:gd name="T97" fmla="*/ 520 h 3001"/>
                <a:gd name="T98" fmla="*/ 1293 w 1338"/>
                <a:gd name="T99" fmla="*/ 1500 h 3001"/>
                <a:gd name="T100" fmla="*/ 1324 w 1338"/>
                <a:gd name="T101" fmla="*/ 2480 h 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38" h="3001">
                  <a:moveTo>
                    <a:pt x="0" y="1500"/>
                  </a:moveTo>
                  <a:lnTo>
                    <a:pt x="13" y="979"/>
                  </a:lnTo>
                  <a:lnTo>
                    <a:pt x="26" y="520"/>
                  </a:lnTo>
                  <a:lnTo>
                    <a:pt x="39" y="180"/>
                  </a:lnTo>
                  <a:lnTo>
                    <a:pt x="52" y="0"/>
                  </a:lnTo>
                  <a:lnTo>
                    <a:pt x="66" y="0"/>
                  </a:lnTo>
                  <a:lnTo>
                    <a:pt x="79" y="180"/>
                  </a:lnTo>
                  <a:lnTo>
                    <a:pt x="92" y="520"/>
                  </a:lnTo>
                  <a:lnTo>
                    <a:pt x="105" y="979"/>
                  </a:lnTo>
                  <a:lnTo>
                    <a:pt x="119" y="1500"/>
                  </a:lnTo>
                  <a:lnTo>
                    <a:pt x="132" y="2021"/>
                  </a:lnTo>
                  <a:lnTo>
                    <a:pt x="145" y="2480"/>
                  </a:lnTo>
                  <a:lnTo>
                    <a:pt x="158" y="2819"/>
                  </a:lnTo>
                  <a:lnTo>
                    <a:pt x="172" y="3000"/>
                  </a:lnTo>
                  <a:lnTo>
                    <a:pt x="185" y="3000"/>
                  </a:lnTo>
                  <a:lnTo>
                    <a:pt x="198" y="2819"/>
                  </a:lnTo>
                  <a:lnTo>
                    <a:pt x="211" y="2480"/>
                  </a:lnTo>
                  <a:lnTo>
                    <a:pt x="225" y="2021"/>
                  </a:lnTo>
                  <a:lnTo>
                    <a:pt x="238" y="1500"/>
                  </a:lnTo>
                  <a:lnTo>
                    <a:pt x="251" y="979"/>
                  </a:lnTo>
                  <a:lnTo>
                    <a:pt x="264" y="520"/>
                  </a:lnTo>
                  <a:lnTo>
                    <a:pt x="278" y="180"/>
                  </a:lnTo>
                  <a:lnTo>
                    <a:pt x="286" y="0"/>
                  </a:lnTo>
                  <a:lnTo>
                    <a:pt x="304" y="0"/>
                  </a:lnTo>
                  <a:lnTo>
                    <a:pt x="317" y="180"/>
                  </a:lnTo>
                  <a:lnTo>
                    <a:pt x="331" y="520"/>
                  </a:lnTo>
                  <a:lnTo>
                    <a:pt x="339" y="979"/>
                  </a:lnTo>
                  <a:lnTo>
                    <a:pt x="353" y="1500"/>
                  </a:lnTo>
                  <a:lnTo>
                    <a:pt x="370" y="2021"/>
                  </a:lnTo>
                  <a:lnTo>
                    <a:pt x="379" y="2480"/>
                  </a:lnTo>
                  <a:lnTo>
                    <a:pt x="392" y="2819"/>
                  </a:lnTo>
                  <a:lnTo>
                    <a:pt x="406" y="3000"/>
                  </a:lnTo>
                  <a:lnTo>
                    <a:pt x="419" y="3000"/>
                  </a:lnTo>
                  <a:lnTo>
                    <a:pt x="432" y="2819"/>
                  </a:lnTo>
                  <a:lnTo>
                    <a:pt x="445" y="2480"/>
                  </a:lnTo>
                  <a:lnTo>
                    <a:pt x="459" y="2021"/>
                  </a:lnTo>
                  <a:lnTo>
                    <a:pt x="472" y="1500"/>
                  </a:lnTo>
                  <a:lnTo>
                    <a:pt x="485" y="979"/>
                  </a:lnTo>
                  <a:lnTo>
                    <a:pt x="498" y="520"/>
                  </a:lnTo>
                  <a:lnTo>
                    <a:pt x="512" y="180"/>
                  </a:lnTo>
                  <a:lnTo>
                    <a:pt x="525" y="0"/>
                  </a:lnTo>
                  <a:lnTo>
                    <a:pt x="538" y="0"/>
                  </a:lnTo>
                  <a:lnTo>
                    <a:pt x="551" y="180"/>
                  </a:lnTo>
                  <a:lnTo>
                    <a:pt x="565" y="520"/>
                  </a:lnTo>
                  <a:lnTo>
                    <a:pt x="578" y="979"/>
                  </a:lnTo>
                  <a:lnTo>
                    <a:pt x="591" y="1500"/>
                  </a:lnTo>
                  <a:lnTo>
                    <a:pt x="604" y="2021"/>
                  </a:lnTo>
                  <a:lnTo>
                    <a:pt x="618" y="2480"/>
                  </a:lnTo>
                  <a:lnTo>
                    <a:pt x="631" y="2819"/>
                  </a:lnTo>
                  <a:lnTo>
                    <a:pt x="644" y="3000"/>
                  </a:lnTo>
                  <a:lnTo>
                    <a:pt x="657" y="3000"/>
                  </a:lnTo>
                  <a:lnTo>
                    <a:pt x="671" y="2819"/>
                  </a:lnTo>
                  <a:lnTo>
                    <a:pt x="679" y="2480"/>
                  </a:lnTo>
                  <a:lnTo>
                    <a:pt x="697" y="2021"/>
                  </a:lnTo>
                  <a:lnTo>
                    <a:pt x="710" y="1500"/>
                  </a:lnTo>
                  <a:lnTo>
                    <a:pt x="723" y="979"/>
                  </a:lnTo>
                  <a:lnTo>
                    <a:pt x="732" y="520"/>
                  </a:lnTo>
                  <a:lnTo>
                    <a:pt x="746" y="180"/>
                  </a:lnTo>
                  <a:lnTo>
                    <a:pt x="759" y="0"/>
                  </a:lnTo>
                  <a:lnTo>
                    <a:pt x="772" y="0"/>
                  </a:lnTo>
                  <a:lnTo>
                    <a:pt x="785" y="180"/>
                  </a:lnTo>
                  <a:lnTo>
                    <a:pt x="799" y="520"/>
                  </a:lnTo>
                  <a:lnTo>
                    <a:pt x="812" y="979"/>
                  </a:lnTo>
                  <a:lnTo>
                    <a:pt x="825" y="1500"/>
                  </a:lnTo>
                  <a:lnTo>
                    <a:pt x="838" y="2021"/>
                  </a:lnTo>
                  <a:lnTo>
                    <a:pt x="851" y="2480"/>
                  </a:lnTo>
                  <a:lnTo>
                    <a:pt x="865" y="2819"/>
                  </a:lnTo>
                  <a:lnTo>
                    <a:pt x="878" y="3000"/>
                  </a:lnTo>
                  <a:lnTo>
                    <a:pt x="891" y="3000"/>
                  </a:lnTo>
                  <a:lnTo>
                    <a:pt x="900" y="2819"/>
                  </a:lnTo>
                  <a:lnTo>
                    <a:pt x="913" y="2480"/>
                  </a:lnTo>
                  <a:lnTo>
                    <a:pt x="931" y="2021"/>
                  </a:lnTo>
                  <a:lnTo>
                    <a:pt x="944" y="1500"/>
                  </a:lnTo>
                  <a:lnTo>
                    <a:pt x="953" y="979"/>
                  </a:lnTo>
                  <a:lnTo>
                    <a:pt x="966" y="520"/>
                  </a:lnTo>
                  <a:lnTo>
                    <a:pt x="980" y="180"/>
                  </a:lnTo>
                  <a:lnTo>
                    <a:pt x="993" y="0"/>
                  </a:lnTo>
                  <a:lnTo>
                    <a:pt x="1006" y="0"/>
                  </a:lnTo>
                  <a:lnTo>
                    <a:pt x="1019" y="180"/>
                  </a:lnTo>
                  <a:lnTo>
                    <a:pt x="1032" y="520"/>
                  </a:lnTo>
                  <a:lnTo>
                    <a:pt x="1046" y="979"/>
                  </a:lnTo>
                  <a:lnTo>
                    <a:pt x="1059" y="1500"/>
                  </a:lnTo>
                  <a:lnTo>
                    <a:pt x="1072" y="2021"/>
                  </a:lnTo>
                  <a:lnTo>
                    <a:pt x="1085" y="2480"/>
                  </a:lnTo>
                  <a:lnTo>
                    <a:pt x="1099" y="2819"/>
                  </a:lnTo>
                  <a:lnTo>
                    <a:pt x="1112" y="3000"/>
                  </a:lnTo>
                  <a:lnTo>
                    <a:pt x="1125" y="3000"/>
                  </a:lnTo>
                  <a:lnTo>
                    <a:pt x="1138" y="2819"/>
                  </a:lnTo>
                  <a:lnTo>
                    <a:pt x="1152" y="2480"/>
                  </a:lnTo>
                  <a:lnTo>
                    <a:pt x="1165" y="2021"/>
                  </a:lnTo>
                  <a:lnTo>
                    <a:pt x="1178" y="1500"/>
                  </a:lnTo>
                  <a:lnTo>
                    <a:pt x="1191" y="979"/>
                  </a:lnTo>
                  <a:lnTo>
                    <a:pt x="1205" y="520"/>
                  </a:lnTo>
                  <a:lnTo>
                    <a:pt x="1218" y="180"/>
                  </a:lnTo>
                  <a:lnTo>
                    <a:pt x="1231" y="0"/>
                  </a:lnTo>
                  <a:lnTo>
                    <a:pt x="1244" y="0"/>
                  </a:lnTo>
                  <a:lnTo>
                    <a:pt x="1258" y="180"/>
                  </a:lnTo>
                  <a:lnTo>
                    <a:pt x="1271" y="520"/>
                  </a:lnTo>
                  <a:lnTo>
                    <a:pt x="1284" y="979"/>
                  </a:lnTo>
                  <a:lnTo>
                    <a:pt x="1293" y="1500"/>
                  </a:lnTo>
                  <a:lnTo>
                    <a:pt x="1306" y="2021"/>
                  </a:lnTo>
                  <a:lnTo>
                    <a:pt x="1324" y="2480"/>
                  </a:lnTo>
                  <a:lnTo>
                    <a:pt x="1337" y="28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4" name="Freeform 4">
              <a:extLst>
                <a:ext uri="{FF2B5EF4-FFF2-40B4-BE49-F238E27FC236}">
                  <a16:creationId xmlns:a16="http://schemas.microsoft.com/office/drawing/2014/main" id="{363A1E4F-2A8F-4767-9961-390983289815}"/>
                </a:ext>
              </a:extLst>
            </p:cNvPr>
            <p:cNvSpPr>
              <a:spLocks noChangeArrowheads="1"/>
            </p:cNvSpPr>
            <p:nvPr/>
          </p:nvSpPr>
          <p:spPr bwMode="auto">
            <a:xfrm>
              <a:off x="660" y="1398"/>
              <a:ext cx="301" cy="681"/>
            </a:xfrm>
            <a:custGeom>
              <a:avLst/>
              <a:gdLst>
                <a:gd name="T0" fmla="*/ 8 w 1327"/>
                <a:gd name="T1" fmla="*/ 3000 h 3001"/>
                <a:gd name="T2" fmla="*/ 35 w 1327"/>
                <a:gd name="T3" fmla="*/ 2819 h 3001"/>
                <a:gd name="T4" fmla="*/ 61 w 1327"/>
                <a:gd name="T5" fmla="*/ 2021 h 3001"/>
                <a:gd name="T6" fmla="*/ 88 w 1327"/>
                <a:gd name="T7" fmla="*/ 979 h 3001"/>
                <a:gd name="T8" fmla="*/ 114 w 1327"/>
                <a:gd name="T9" fmla="*/ 180 h 3001"/>
                <a:gd name="T10" fmla="*/ 141 w 1327"/>
                <a:gd name="T11" fmla="*/ 0 h 3001"/>
                <a:gd name="T12" fmla="*/ 167 w 1327"/>
                <a:gd name="T13" fmla="*/ 520 h 3001"/>
                <a:gd name="T14" fmla="*/ 194 w 1327"/>
                <a:gd name="T15" fmla="*/ 1500 h 3001"/>
                <a:gd name="T16" fmla="*/ 220 w 1327"/>
                <a:gd name="T17" fmla="*/ 2480 h 3001"/>
                <a:gd name="T18" fmla="*/ 246 w 1327"/>
                <a:gd name="T19" fmla="*/ 3000 h 3001"/>
                <a:gd name="T20" fmla="*/ 273 w 1327"/>
                <a:gd name="T21" fmla="*/ 2819 h 3001"/>
                <a:gd name="T22" fmla="*/ 299 w 1327"/>
                <a:gd name="T23" fmla="*/ 2021 h 3001"/>
                <a:gd name="T24" fmla="*/ 326 w 1327"/>
                <a:gd name="T25" fmla="*/ 979 h 3001"/>
                <a:gd name="T26" fmla="*/ 352 w 1327"/>
                <a:gd name="T27" fmla="*/ 180 h 3001"/>
                <a:gd name="T28" fmla="*/ 374 w 1327"/>
                <a:gd name="T29" fmla="*/ 0 h 3001"/>
                <a:gd name="T30" fmla="*/ 400 w 1327"/>
                <a:gd name="T31" fmla="*/ 520 h 3001"/>
                <a:gd name="T32" fmla="*/ 426 w 1327"/>
                <a:gd name="T33" fmla="*/ 1500 h 3001"/>
                <a:gd name="T34" fmla="*/ 453 w 1327"/>
                <a:gd name="T35" fmla="*/ 2480 h 3001"/>
                <a:gd name="T36" fmla="*/ 479 w 1327"/>
                <a:gd name="T37" fmla="*/ 3000 h 3001"/>
                <a:gd name="T38" fmla="*/ 506 w 1327"/>
                <a:gd name="T39" fmla="*/ 2819 h 3001"/>
                <a:gd name="T40" fmla="*/ 528 w 1327"/>
                <a:gd name="T41" fmla="*/ 2021 h 3001"/>
                <a:gd name="T42" fmla="*/ 559 w 1327"/>
                <a:gd name="T43" fmla="*/ 979 h 3001"/>
                <a:gd name="T44" fmla="*/ 581 w 1327"/>
                <a:gd name="T45" fmla="*/ 180 h 3001"/>
                <a:gd name="T46" fmla="*/ 607 w 1327"/>
                <a:gd name="T47" fmla="*/ 0 h 3001"/>
                <a:gd name="T48" fmla="*/ 634 w 1327"/>
                <a:gd name="T49" fmla="*/ 520 h 3001"/>
                <a:gd name="T50" fmla="*/ 660 w 1327"/>
                <a:gd name="T51" fmla="*/ 1500 h 3001"/>
                <a:gd name="T52" fmla="*/ 687 w 1327"/>
                <a:gd name="T53" fmla="*/ 2480 h 3001"/>
                <a:gd name="T54" fmla="*/ 713 w 1327"/>
                <a:gd name="T55" fmla="*/ 3000 h 3001"/>
                <a:gd name="T56" fmla="*/ 739 w 1327"/>
                <a:gd name="T57" fmla="*/ 2819 h 3001"/>
                <a:gd name="T58" fmla="*/ 766 w 1327"/>
                <a:gd name="T59" fmla="*/ 2021 h 3001"/>
                <a:gd name="T60" fmla="*/ 792 w 1327"/>
                <a:gd name="T61" fmla="*/ 979 h 3001"/>
                <a:gd name="T62" fmla="*/ 819 w 1327"/>
                <a:gd name="T63" fmla="*/ 180 h 3001"/>
                <a:gd name="T64" fmla="*/ 845 w 1327"/>
                <a:gd name="T65" fmla="*/ 0 h 3001"/>
                <a:gd name="T66" fmla="*/ 872 w 1327"/>
                <a:gd name="T67" fmla="*/ 520 h 3001"/>
                <a:gd name="T68" fmla="*/ 898 w 1327"/>
                <a:gd name="T69" fmla="*/ 1500 h 3001"/>
                <a:gd name="T70" fmla="*/ 920 w 1327"/>
                <a:gd name="T71" fmla="*/ 2480 h 3001"/>
                <a:gd name="T72" fmla="*/ 951 w 1327"/>
                <a:gd name="T73" fmla="*/ 3000 h 3001"/>
                <a:gd name="T74" fmla="*/ 973 w 1327"/>
                <a:gd name="T75" fmla="*/ 2819 h 3001"/>
                <a:gd name="T76" fmla="*/ 1000 w 1327"/>
                <a:gd name="T77" fmla="*/ 2021 h 3001"/>
                <a:gd name="T78" fmla="*/ 1026 w 1327"/>
                <a:gd name="T79" fmla="*/ 979 h 3001"/>
                <a:gd name="T80" fmla="*/ 1053 w 1327"/>
                <a:gd name="T81" fmla="*/ 180 h 3001"/>
                <a:gd name="T82" fmla="*/ 1079 w 1327"/>
                <a:gd name="T83" fmla="*/ 0 h 3001"/>
                <a:gd name="T84" fmla="*/ 1106 w 1327"/>
                <a:gd name="T85" fmla="*/ 520 h 3001"/>
                <a:gd name="T86" fmla="*/ 1132 w 1327"/>
                <a:gd name="T87" fmla="*/ 1500 h 3001"/>
                <a:gd name="T88" fmla="*/ 1158 w 1327"/>
                <a:gd name="T89" fmla="*/ 2480 h 3001"/>
                <a:gd name="T90" fmla="*/ 1185 w 1327"/>
                <a:gd name="T91" fmla="*/ 3000 h 3001"/>
                <a:gd name="T92" fmla="*/ 1211 w 1327"/>
                <a:gd name="T93" fmla="*/ 2819 h 3001"/>
                <a:gd name="T94" fmla="*/ 1238 w 1327"/>
                <a:gd name="T95" fmla="*/ 2021 h 3001"/>
                <a:gd name="T96" fmla="*/ 1264 w 1327"/>
                <a:gd name="T97" fmla="*/ 979 h 3001"/>
                <a:gd name="T98" fmla="*/ 1291 w 1327"/>
                <a:gd name="T99" fmla="*/ 180 h 3001"/>
                <a:gd name="T100" fmla="*/ 1313 w 1327"/>
                <a:gd name="T101" fmla="*/ 0 h 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7" h="3001">
                  <a:moveTo>
                    <a:pt x="0" y="2819"/>
                  </a:moveTo>
                  <a:lnTo>
                    <a:pt x="8" y="3000"/>
                  </a:lnTo>
                  <a:lnTo>
                    <a:pt x="22" y="3000"/>
                  </a:lnTo>
                  <a:lnTo>
                    <a:pt x="35" y="2819"/>
                  </a:lnTo>
                  <a:lnTo>
                    <a:pt x="48" y="2480"/>
                  </a:lnTo>
                  <a:lnTo>
                    <a:pt x="61" y="2021"/>
                  </a:lnTo>
                  <a:lnTo>
                    <a:pt x="74" y="1500"/>
                  </a:lnTo>
                  <a:lnTo>
                    <a:pt x="88" y="979"/>
                  </a:lnTo>
                  <a:lnTo>
                    <a:pt x="101" y="520"/>
                  </a:lnTo>
                  <a:lnTo>
                    <a:pt x="114" y="180"/>
                  </a:lnTo>
                  <a:lnTo>
                    <a:pt x="127" y="0"/>
                  </a:lnTo>
                  <a:lnTo>
                    <a:pt x="141" y="0"/>
                  </a:lnTo>
                  <a:lnTo>
                    <a:pt x="154" y="180"/>
                  </a:lnTo>
                  <a:lnTo>
                    <a:pt x="167" y="520"/>
                  </a:lnTo>
                  <a:lnTo>
                    <a:pt x="180" y="979"/>
                  </a:lnTo>
                  <a:lnTo>
                    <a:pt x="194" y="1500"/>
                  </a:lnTo>
                  <a:lnTo>
                    <a:pt x="207" y="2021"/>
                  </a:lnTo>
                  <a:lnTo>
                    <a:pt x="220" y="2480"/>
                  </a:lnTo>
                  <a:lnTo>
                    <a:pt x="233" y="2819"/>
                  </a:lnTo>
                  <a:lnTo>
                    <a:pt x="246" y="3000"/>
                  </a:lnTo>
                  <a:lnTo>
                    <a:pt x="260" y="3000"/>
                  </a:lnTo>
                  <a:lnTo>
                    <a:pt x="273" y="2819"/>
                  </a:lnTo>
                  <a:lnTo>
                    <a:pt x="286" y="2480"/>
                  </a:lnTo>
                  <a:lnTo>
                    <a:pt x="299" y="2021"/>
                  </a:lnTo>
                  <a:lnTo>
                    <a:pt x="313" y="1500"/>
                  </a:lnTo>
                  <a:lnTo>
                    <a:pt x="326" y="979"/>
                  </a:lnTo>
                  <a:lnTo>
                    <a:pt x="339" y="520"/>
                  </a:lnTo>
                  <a:lnTo>
                    <a:pt x="352" y="180"/>
                  </a:lnTo>
                  <a:lnTo>
                    <a:pt x="361" y="0"/>
                  </a:lnTo>
                  <a:lnTo>
                    <a:pt x="374" y="0"/>
                  </a:lnTo>
                  <a:lnTo>
                    <a:pt x="391" y="180"/>
                  </a:lnTo>
                  <a:lnTo>
                    <a:pt x="400" y="520"/>
                  </a:lnTo>
                  <a:lnTo>
                    <a:pt x="413" y="979"/>
                  </a:lnTo>
                  <a:lnTo>
                    <a:pt x="426" y="1500"/>
                  </a:lnTo>
                  <a:lnTo>
                    <a:pt x="440" y="2021"/>
                  </a:lnTo>
                  <a:lnTo>
                    <a:pt x="453" y="2480"/>
                  </a:lnTo>
                  <a:lnTo>
                    <a:pt x="466" y="2819"/>
                  </a:lnTo>
                  <a:lnTo>
                    <a:pt x="479" y="3000"/>
                  </a:lnTo>
                  <a:lnTo>
                    <a:pt x="492" y="3000"/>
                  </a:lnTo>
                  <a:lnTo>
                    <a:pt x="506" y="2819"/>
                  </a:lnTo>
                  <a:lnTo>
                    <a:pt x="519" y="2480"/>
                  </a:lnTo>
                  <a:lnTo>
                    <a:pt x="528" y="2021"/>
                  </a:lnTo>
                  <a:lnTo>
                    <a:pt x="545" y="1500"/>
                  </a:lnTo>
                  <a:lnTo>
                    <a:pt x="559" y="979"/>
                  </a:lnTo>
                  <a:lnTo>
                    <a:pt x="567" y="520"/>
                  </a:lnTo>
                  <a:lnTo>
                    <a:pt x="581" y="180"/>
                  </a:lnTo>
                  <a:lnTo>
                    <a:pt x="594" y="0"/>
                  </a:lnTo>
                  <a:lnTo>
                    <a:pt x="607" y="0"/>
                  </a:lnTo>
                  <a:lnTo>
                    <a:pt x="620" y="180"/>
                  </a:lnTo>
                  <a:lnTo>
                    <a:pt x="634" y="520"/>
                  </a:lnTo>
                  <a:lnTo>
                    <a:pt x="647" y="979"/>
                  </a:lnTo>
                  <a:lnTo>
                    <a:pt x="660" y="1500"/>
                  </a:lnTo>
                  <a:lnTo>
                    <a:pt x="673" y="2021"/>
                  </a:lnTo>
                  <a:lnTo>
                    <a:pt x="687" y="2480"/>
                  </a:lnTo>
                  <a:lnTo>
                    <a:pt x="700" y="2819"/>
                  </a:lnTo>
                  <a:lnTo>
                    <a:pt x="713" y="3000"/>
                  </a:lnTo>
                  <a:lnTo>
                    <a:pt x="726" y="3000"/>
                  </a:lnTo>
                  <a:lnTo>
                    <a:pt x="739" y="2819"/>
                  </a:lnTo>
                  <a:lnTo>
                    <a:pt x="753" y="2480"/>
                  </a:lnTo>
                  <a:lnTo>
                    <a:pt x="766" y="2021"/>
                  </a:lnTo>
                  <a:lnTo>
                    <a:pt x="779" y="1500"/>
                  </a:lnTo>
                  <a:lnTo>
                    <a:pt x="792" y="979"/>
                  </a:lnTo>
                  <a:lnTo>
                    <a:pt x="806" y="520"/>
                  </a:lnTo>
                  <a:lnTo>
                    <a:pt x="819" y="180"/>
                  </a:lnTo>
                  <a:lnTo>
                    <a:pt x="832" y="0"/>
                  </a:lnTo>
                  <a:lnTo>
                    <a:pt x="845" y="0"/>
                  </a:lnTo>
                  <a:lnTo>
                    <a:pt x="859" y="180"/>
                  </a:lnTo>
                  <a:lnTo>
                    <a:pt x="872" y="520"/>
                  </a:lnTo>
                  <a:lnTo>
                    <a:pt x="885" y="979"/>
                  </a:lnTo>
                  <a:lnTo>
                    <a:pt x="898" y="1500"/>
                  </a:lnTo>
                  <a:lnTo>
                    <a:pt x="911" y="2021"/>
                  </a:lnTo>
                  <a:lnTo>
                    <a:pt x="920" y="2480"/>
                  </a:lnTo>
                  <a:lnTo>
                    <a:pt x="938" y="2819"/>
                  </a:lnTo>
                  <a:lnTo>
                    <a:pt x="951" y="3000"/>
                  </a:lnTo>
                  <a:lnTo>
                    <a:pt x="964" y="3000"/>
                  </a:lnTo>
                  <a:lnTo>
                    <a:pt x="973" y="2819"/>
                  </a:lnTo>
                  <a:lnTo>
                    <a:pt x="986" y="2480"/>
                  </a:lnTo>
                  <a:lnTo>
                    <a:pt x="1000" y="2021"/>
                  </a:lnTo>
                  <a:lnTo>
                    <a:pt x="1013" y="1500"/>
                  </a:lnTo>
                  <a:lnTo>
                    <a:pt x="1026" y="979"/>
                  </a:lnTo>
                  <a:lnTo>
                    <a:pt x="1039" y="520"/>
                  </a:lnTo>
                  <a:lnTo>
                    <a:pt x="1053" y="180"/>
                  </a:lnTo>
                  <a:lnTo>
                    <a:pt x="1066" y="0"/>
                  </a:lnTo>
                  <a:lnTo>
                    <a:pt x="1079" y="0"/>
                  </a:lnTo>
                  <a:lnTo>
                    <a:pt x="1092" y="180"/>
                  </a:lnTo>
                  <a:lnTo>
                    <a:pt x="1106" y="520"/>
                  </a:lnTo>
                  <a:lnTo>
                    <a:pt x="1119" y="979"/>
                  </a:lnTo>
                  <a:lnTo>
                    <a:pt x="1132" y="1500"/>
                  </a:lnTo>
                  <a:lnTo>
                    <a:pt x="1145" y="2021"/>
                  </a:lnTo>
                  <a:lnTo>
                    <a:pt x="1158" y="2480"/>
                  </a:lnTo>
                  <a:lnTo>
                    <a:pt x="1172" y="2819"/>
                  </a:lnTo>
                  <a:lnTo>
                    <a:pt x="1185" y="3000"/>
                  </a:lnTo>
                  <a:lnTo>
                    <a:pt x="1198" y="3000"/>
                  </a:lnTo>
                  <a:lnTo>
                    <a:pt x="1211" y="2819"/>
                  </a:lnTo>
                  <a:lnTo>
                    <a:pt x="1225" y="2480"/>
                  </a:lnTo>
                  <a:lnTo>
                    <a:pt x="1238" y="2021"/>
                  </a:lnTo>
                  <a:lnTo>
                    <a:pt x="1251" y="1500"/>
                  </a:lnTo>
                  <a:lnTo>
                    <a:pt x="1264" y="979"/>
                  </a:lnTo>
                  <a:lnTo>
                    <a:pt x="1278" y="520"/>
                  </a:lnTo>
                  <a:lnTo>
                    <a:pt x="1291" y="180"/>
                  </a:lnTo>
                  <a:lnTo>
                    <a:pt x="1304" y="0"/>
                  </a:lnTo>
                  <a:lnTo>
                    <a:pt x="1313" y="0"/>
                  </a:lnTo>
                  <a:lnTo>
                    <a:pt x="1326" y="18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5" name="Freeform 5">
              <a:extLst>
                <a:ext uri="{FF2B5EF4-FFF2-40B4-BE49-F238E27FC236}">
                  <a16:creationId xmlns:a16="http://schemas.microsoft.com/office/drawing/2014/main" id="{D0A5D68F-53F2-49FC-95EE-6BB75F506CA7}"/>
                </a:ext>
              </a:extLst>
            </p:cNvPr>
            <p:cNvSpPr>
              <a:spLocks noChangeArrowheads="1"/>
            </p:cNvSpPr>
            <p:nvPr/>
          </p:nvSpPr>
          <p:spPr bwMode="auto">
            <a:xfrm>
              <a:off x="961" y="1398"/>
              <a:ext cx="303" cy="681"/>
            </a:xfrm>
            <a:custGeom>
              <a:avLst/>
              <a:gdLst>
                <a:gd name="T0" fmla="*/ 17 w 1337"/>
                <a:gd name="T1" fmla="*/ 520 h 3001"/>
                <a:gd name="T2" fmla="*/ 39 w 1337"/>
                <a:gd name="T3" fmla="*/ 1500 h 3001"/>
                <a:gd name="T4" fmla="*/ 66 w 1337"/>
                <a:gd name="T5" fmla="*/ 2480 h 3001"/>
                <a:gd name="T6" fmla="*/ 92 w 1337"/>
                <a:gd name="T7" fmla="*/ 3000 h 3001"/>
                <a:gd name="T8" fmla="*/ 119 w 1337"/>
                <a:gd name="T9" fmla="*/ 2819 h 3001"/>
                <a:gd name="T10" fmla="*/ 145 w 1337"/>
                <a:gd name="T11" fmla="*/ 2021 h 3001"/>
                <a:gd name="T12" fmla="*/ 172 w 1337"/>
                <a:gd name="T13" fmla="*/ 979 h 3001"/>
                <a:gd name="T14" fmla="*/ 198 w 1337"/>
                <a:gd name="T15" fmla="*/ 180 h 3001"/>
                <a:gd name="T16" fmla="*/ 220 w 1337"/>
                <a:gd name="T17" fmla="*/ 0 h 3001"/>
                <a:gd name="T18" fmla="*/ 251 w 1337"/>
                <a:gd name="T19" fmla="*/ 520 h 3001"/>
                <a:gd name="T20" fmla="*/ 273 w 1337"/>
                <a:gd name="T21" fmla="*/ 1500 h 3001"/>
                <a:gd name="T22" fmla="*/ 299 w 1337"/>
                <a:gd name="T23" fmla="*/ 2480 h 3001"/>
                <a:gd name="T24" fmla="*/ 326 w 1337"/>
                <a:gd name="T25" fmla="*/ 3000 h 3001"/>
                <a:gd name="T26" fmla="*/ 352 w 1337"/>
                <a:gd name="T27" fmla="*/ 2819 h 3001"/>
                <a:gd name="T28" fmla="*/ 379 w 1337"/>
                <a:gd name="T29" fmla="*/ 2021 h 3001"/>
                <a:gd name="T30" fmla="*/ 405 w 1337"/>
                <a:gd name="T31" fmla="*/ 979 h 3001"/>
                <a:gd name="T32" fmla="*/ 432 w 1337"/>
                <a:gd name="T33" fmla="*/ 180 h 3001"/>
                <a:gd name="T34" fmla="*/ 458 w 1337"/>
                <a:gd name="T35" fmla="*/ 0 h 3001"/>
                <a:gd name="T36" fmla="*/ 485 w 1337"/>
                <a:gd name="T37" fmla="*/ 520 h 3001"/>
                <a:gd name="T38" fmla="*/ 511 w 1337"/>
                <a:gd name="T39" fmla="*/ 1500 h 3001"/>
                <a:gd name="T40" fmla="*/ 538 w 1337"/>
                <a:gd name="T41" fmla="*/ 2480 h 3001"/>
                <a:gd name="T42" fmla="*/ 564 w 1337"/>
                <a:gd name="T43" fmla="*/ 3000 h 3001"/>
                <a:gd name="T44" fmla="*/ 591 w 1337"/>
                <a:gd name="T45" fmla="*/ 2819 h 3001"/>
                <a:gd name="T46" fmla="*/ 613 w 1337"/>
                <a:gd name="T47" fmla="*/ 2021 h 3001"/>
                <a:gd name="T48" fmla="*/ 644 w 1337"/>
                <a:gd name="T49" fmla="*/ 979 h 3001"/>
                <a:gd name="T50" fmla="*/ 666 w 1337"/>
                <a:gd name="T51" fmla="*/ 180 h 3001"/>
                <a:gd name="T52" fmla="*/ 692 w 1337"/>
                <a:gd name="T53" fmla="*/ 0 h 3001"/>
                <a:gd name="T54" fmla="*/ 719 w 1337"/>
                <a:gd name="T55" fmla="*/ 520 h 3001"/>
                <a:gd name="T56" fmla="*/ 745 w 1337"/>
                <a:gd name="T57" fmla="*/ 1500 h 3001"/>
                <a:gd name="T58" fmla="*/ 771 w 1337"/>
                <a:gd name="T59" fmla="*/ 2480 h 3001"/>
                <a:gd name="T60" fmla="*/ 798 w 1337"/>
                <a:gd name="T61" fmla="*/ 3000 h 3001"/>
                <a:gd name="T62" fmla="*/ 824 w 1337"/>
                <a:gd name="T63" fmla="*/ 2819 h 3001"/>
                <a:gd name="T64" fmla="*/ 851 w 1337"/>
                <a:gd name="T65" fmla="*/ 2021 h 3001"/>
                <a:gd name="T66" fmla="*/ 877 w 1337"/>
                <a:gd name="T67" fmla="*/ 979 h 3001"/>
                <a:gd name="T68" fmla="*/ 904 w 1337"/>
                <a:gd name="T69" fmla="*/ 180 h 3001"/>
                <a:gd name="T70" fmla="*/ 930 w 1337"/>
                <a:gd name="T71" fmla="*/ 0 h 3001"/>
                <a:gd name="T72" fmla="*/ 952 w 1337"/>
                <a:gd name="T73" fmla="*/ 520 h 3001"/>
                <a:gd name="T74" fmla="*/ 983 w 1337"/>
                <a:gd name="T75" fmla="*/ 1500 h 3001"/>
                <a:gd name="T76" fmla="*/ 1005 w 1337"/>
                <a:gd name="T77" fmla="*/ 2480 h 3001"/>
                <a:gd name="T78" fmla="*/ 1036 w 1337"/>
                <a:gd name="T79" fmla="*/ 3000 h 3001"/>
                <a:gd name="T80" fmla="*/ 1058 w 1337"/>
                <a:gd name="T81" fmla="*/ 2819 h 3001"/>
                <a:gd name="T82" fmla="*/ 1085 w 1337"/>
                <a:gd name="T83" fmla="*/ 2021 h 3001"/>
                <a:gd name="T84" fmla="*/ 1111 w 1337"/>
                <a:gd name="T85" fmla="*/ 979 h 3001"/>
                <a:gd name="T86" fmla="*/ 1138 w 1337"/>
                <a:gd name="T87" fmla="*/ 180 h 3001"/>
                <a:gd name="T88" fmla="*/ 1164 w 1337"/>
                <a:gd name="T89" fmla="*/ 0 h 3001"/>
                <a:gd name="T90" fmla="*/ 1191 w 1337"/>
                <a:gd name="T91" fmla="*/ 520 h 3001"/>
                <a:gd name="T92" fmla="*/ 1217 w 1337"/>
                <a:gd name="T93" fmla="*/ 1500 h 3001"/>
                <a:gd name="T94" fmla="*/ 1243 w 1337"/>
                <a:gd name="T95" fmla="*/ 2480 h 3001"/>
                <a:gd name="T96" fmla="*/ 1270 w 1337"/>
                <a:gd name="T97" fmla="*/ 3000 h 3001"/>
                <a:gd name="T98" fmla="*/ 1296 w 1337"/>
                <a:gd name="T99" fmla="*/ 2819 h 3001"/>
                <a:gd name="T100" fmla="*/ 1323 w 1337"/>
                <a:gd name="T101" fmla="*/ 2021 h 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37" h="3001">
                  <a:moveTo>
                    <a:pt x="0" y="180"/>
                  </a:moveTo>
                  <a:lnTo>
                    <a:pt x="17" y="520"/>
                  </a:lnTo>
                  <a:lnTo>
                    <a:pt x="30" y="979"/>
                  </a:lnTo>
                  <a:lnTo>
                    <a:pt x="39" y="1500"/>
                  </a:lnTo>
                  <a:lnTo>
                    <a:pt x="52" y="2021"/>
                  </a:lnTo>
                  <a:lnTo>
                    <a:pt x="66" y="2480"/>
                  </a:lnTo>
                  <a:lnTo>
                    <a:pt x="79" y="2819"/>
                  </a:lnTo>
                  <a:lnTo>
                    <a:pt x="92" y="3000"/>
                  </a:lnTo>
                  <a:lnTo>
                    <a:pt x="105" y="3000"/>
                  </a:lnTo>
                  <a:lnTo>
                    <a:pt x="119" y="2819"/>
                  </a:lnTo>
                  <a:lnTo>
                    <a:pt x="132" y="2480"/>
                  </a:lnTo>
                  <a:lnTo>
                    <a:pt x="145" y="2021"/>
                  </a:lnTo>
                  <a:lnTo>
                    <a:pt x="158" y="1500"/>
                  </a:lnTo>
                  <a:lnTo>
                    <a:pt x="172" y="979"/>
                  </a:lnTo>
                  <a:lnTo>
                    <a:pt x="185" y="520"/>
                  </a:lnTo>
                  <a:lnTo>
                    <a:pt x="198" y="180"/>
                  </a:lnTo>
                  <a:lnTo>
                    <a:pt x="207" y="0"/>
                  </a:lnTo>
                  <a:lnTo>
                    <a:pt x="220" y="0"/>
                  </a:lnTo>
                  <a:lnTo>
                    <a:pt x="233" y="180"/>
                  </a:lnTo>
                  <a:lnTo>
                    <a:pt x="251" y="520"/>
                  </a:lnTo>
                  <a:lnTo>
                    <a:pt x="260" y="979"/>
                  </a:lnTo>
                  <a:lnTo>
                    <a:pt x="273" y="1500"/>
                  </a:lnTo>
                  <a:lnTo>
                    <a:pt x="286" y="2021"/>
                  </a:lnTo>
                  <a:lnTo>
                    <a:pt x="299" y="2480"/>
                  </a:lnTo>
                  <a:lnTo>
                    <a:pt x="313" y="2819"/>
                  </a:lnTo>
                  <a:lnTo>
                    <a:pt x="326" y="3000"/>
                  </a:lnTo>
                  <a:lnTo>
                    <a:pt x="339" y="3000"/>
                  </a:lnTo>
                  <a:lnTo>
                    <a:pt x="352" y="2819"/>
                  </a:lnTo>
                  <a:lnTo>
                    <a:pt x="366" y="2480"/>
                  </a:lnTo>
                  <a:lnTo>
                    <a:pt x="379" y="2021"/>
                  </a:lnTo>
                  <a:lnTo>
                    <a:pt x="392" y="1500"/>
                  </a:lnTo>
                  <a:lnTo>
                    <a:pt x="405" y="979"/>
                  </a:lnTo>
                  <a:lnTo>
                    <a:pt x="419" y="520"/>
                  </a:lnTo>
                  <a:lnTo>
                    <a:pt x="432" y="180"/>
                  </a:lnTo>
                  <a:lnTo>
                    <a:pt x="445" y="0"/>
                  </a:lnTo>
                  <a:lnTo>
                    <a:pt x="458" y="0"/>
                  </a:lnTo>
                  <a:lnTo>
                    <a:pt x="471" y="180"/>
                  </a:lnTo>
                  <a:lnTo>
                    <a:pt x="485" y="520"/>
                  </a:lnTo>
                  <a:lnTo>
                    <a:pt x="498" y="979"/>
                  </a:lnTo>
                  <a:lnTo>
                    <a:pt x="511" y="1500"/>
                  </a:lnTo>
                  <a:lnTo>
                    <a:pt x="524" y="2021"/>
                  </a:lnTo>
                  <a:lnTo>
                    <a:pt x="538" y="2480"/>
                  </a:lnTo>
                  <a:lnTo>
                    <a:pt x="551" y="2819"/>
                  </a:lnTo>
                  <a:lnTo>
                    <a:pt x="564" y="3000"/>
                  </a:lnTo>
                  <a:lnTo>
                    <a:pt x="577" y="3000"/>
                  </a:lnTo>
                  <a:lnTo>
                    <a:pt x="591" y="2819"/>
                  </a:lnTo>
                  <a:lnTo>
                    <a:pt x="599" y="2480"/>
                  </a:lnTo>
                  <a:lnTo>
                    <a:pt x="613" y="2021"/>
                  </a:lnTo>
                  <a:lnTo>
                    <a:pt x="626" y="1500"/>
                  </a:lnTo>
                  <a:lnTo>
                    <a:pt x="644" y="979"/>
                  </a:lnTo>
                  <a:lnTo>
                    <a:pt x="652" y="520"/>
                  </a:lnTo>
                  <a:lnTo>
                    <a:pt x="666" y="180"/>
                  </a:lnTo>
                  <a:lnTo>
                    <a:pt x="679" y="0"/>
                  </a:lnTo>
                  <a:lnTo>
                    <a:pt x="692" y="0"/>
                  </a:lnTo>
                  <a:lnTo>
                    <a:pt x="705" y="180"/>
                  </a:lnTo>
                  <a:lnTo>
                    <a:pt x="719" y="520"/>
                  </a:lnTo>
                  <a:lnTo>
                    <a:pt x="732" y="979"/>
                  </a:lnTo>
                  <a:lnTo>
                    <a:pt x="745" y="1500"/>
                  </a:lnTo>
                  <a:lnTo>
                    <a:pt x="758" y="2021"/>
                  </a:lnTo>
                  <a:lnTo>
                    <a:pt x="771" y="2480"/>
                  </a:lnTo>
                  <a:lnTo>
                    <a:pt x="785" y="2819"/>
                  </a:lnTo>
                  <a:lnTo>
                    <a:pt x="798" y="3000"/>
                  </a:lnTo>
                  <a:lnTo>
                    <a:pt x="811" y="3000"/>
                  </a:lnTo>
                  <a:lnTo>
                    <a:pt x="824" y="2819"/>
                  </a:lnTo>
                  <a:lnTo>
                    <a:pt x="838" y="2480"/>
                  </a:lnTo>
                  <a:lnTo>
                    <a:pt x="851" y="2021"/>
                  </a:lnTo>
                  <a:lnTo>
                    <a:pt x="864" y="1500"/>
                  </a:lnTo>
                  <a:lnTo>
                    <a:pt x="877" y="979"/>
                  </a:lnTo>
                  <a:lnTo>
                    <a:pt x="891" y="520"/>
                  </a:lnTo>
                  <a:lnTo>
                    <a:pt x="904" y="180"/>
                  </a:lnTo>
                  <a:lnTo>
                    <a:pt x="917" y="0"/>
                  </a:lnTo>
                  <a:lnTo>
                    <a:pt x="930" y="0"/>
                  </a:lnTo>
                  <a:lnTo>
                    <a:pt x="943" y="180"/>
                  </a:lnTo>
                  <a:lnTo>
                    <a:pt x="952" y="520"/>
                  </a:lnTo>
                  <a:lnTo>
                    <a:pt x="970" y="979"/>
                  </a:lnTo>
                  <a:lnTo>
                    <a:pt x="983" y="1500"/>
                  </a:lnTo>
                  <a:lnTo>
                    <a:pt x="996" y="2021"/>
                  </a:lnTo>
                  <a:lnTo>
                    <a:pt x="1005" y="2480"/>
                  </a:lnTo>
                  <a:lnTo>
                    <a:pt x="1018" y="2819"/>
                  </a:lnTo>
                  <a:lnTo>
                    <a:pt x="1036" y="3000"/>
                  </a:lnTo>
                  <a:lnTo>
                    <a:pt x="1045" y="3000"/>
                  </a:lnTo>
                  <a:lnTo>
                    <a:pt x="1058" y="2819"/>
                  </a:lnTo>
                  <a:lnTo>
                    <a:pt x="1071" y="2480"/>
                  </a:lnTo>
                  <a:lnTo>
                    <a:pt x="1085" y="2021"/>
                  </a:lnTo>
                  <a:lnTo>
                    <a:pt x="1098" y="1500"/>
                  </a:lnTo>
                  <a:lnTo>
                    <a:pt x="1111" y="979"/>
                  </a:lnTo>
                  <a:lnTo>
                    <a:pt x="1124" y="520"/>
                  </a:lnTo>
                  <a:lnTo>
                    <a:pt x="1138" y="180"/>
                  </a:lnTo>
                  <a:lnTo>
                    <a:pt x="1151" y="0"/>
                  </a:lnTo>
                  <a:lnTo>
                    <a:pt x="1164" y="0"/>
                  </a:lnTo>
                  <a:lnTo>
                    <a:pt x="1177" y="180"/>
                  </a:lnTo>
                  <a:lnTo>
                    <a:pt x="1191" y="520"/>
                  </a:lnTo>
                  <a:lnTo>
                    <a:pt x="1204" y="979"/>
                  </a:lnTo>
                  <a:lnTo>
                    <a:pt x="1217" y="1500"/>
                  </a:lnTo>
                  <a:lnTo>
                    <a:pt x="1230" y="2021"/>
                  </a:lnTo>
                  <a:lnTo>
                    <a:pt x="1243" y="2480"/>
                  </a:lnTo>
                  <a:lnTo>
                    <a:pt x="1257" y="2819"/>
                  </a:lnTo>
                  <a:lnTo>
                    <a:pt x="1270" y="3000"/>
                  </a:lnTo>
                  <a:lnTo>
                    <a:pt x="1283" y="3000"/>
                  </a:lnTo>
                  <a:lnTo>
                    <a:pt x="1296" y="2819"/>
                  </a:lnTo>
                  <a:lnTo>
                    <a:pt x="1310" y="2480"/>
                  </a:lnTo>
                  <a:lnTo>
                    <a:pt x="1323" y="2021"/>
                  </a:lnTo>
                  <a:lnTo>
                    <a:pt x="1336" y="150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6" name="Freeform 6">
              <a:extLst>
                <a:ext uri="{FF2B5EF4-FFF2-40B4-BE49-F238E27FC236}">
                  <a16:creationId xmlns:a16="http://schemas.microsoft.com/office/drawing/2014/main" id="{E45A8063-0665-4AC2-BE82-21A34F577B68}"/>
                </a:ext>
              </a:extLst>
            </p:cNvPr>
            <p:cNvSpPr>
              <a:spLocks noChangeArrowheads="1"/>
            </p:cNvSpPr>
            <p:nvPr/>
          </p:nvSpPr>
          <p:spPr bwMode="auto">
            <a:xfrm>
              <a:off x="1264" y="1398"/>
              <a:ext cx="301" cy="681"/>
            </a:xfrm>
            <a:custGeom>
              <a:avLst/>
              <a:gdLst>
                <a:gd name="T0" fmla="*/ 8 w 1329"/>
                <a:gd name="T1" fmla="*/ 979 h 3001"/>
                <a:gd name="T2" fmla="*/ 39 w 1329"/>
                <a:gd name="T3" fmla="*/ 180 h 3001"/>
                <a:gd name="T4" fmla="*/ 61 w 1329"/>
                <a:gd name="T5" fmla="*/ 0 h 3001"/>
                <a:gd name="T6" fmla="*/ 92 w 1329"/>
                <a:gd name="T7" fmla="*/ 520 h 3001"/>
                <a:gd name="T8" fmla="*/ 114 w 1329"/>
                <a:gd name="T9" fmla="*/ 1500 h 3001"/>
                <a:gd name="T10" fmla="*/ 141 w 1329"/>
                <a:gd name="T11" fmla="*/ 2480 h 3001"/>
                <a:gd name="T12" fmla="*/ 167 w 1329"/>
                <a:gd name="T13" fmla="*/ 3000 h 3001"/>
                <a:gd name="T14" fmla="*/ 194 w 1329"/>
                <a:gd name="T15" fmla="*/ 2819 h 3001"/>
                <a:gd name="T16" fmla="*/ 220 w 1329"/>
                <a:gd name="T17" fmla="*/ 2021 h 3001"/>
                <a:gd name="T18" fmla="*/ 242 w 1329"/>
                <a:gd name="T19" fmla="*/ 979 h 3001"/>
                <a:gd name="T20" fmla="*/ 273 w 1329"/>
                <a:gd name="T21" fmla="*/ 180 h 3001"/>
                <a:gd name="T22" fmla="*/ 295 w 1329"/>
                <a:gd name="T23" fmla="*/ 0 h 3001"/>
                <a:gd name="T24" fmla="*/ 322 w 1329"/>
                <a:gd name="T25" fmla="*/ 520 h 3001"/>
                <a:gd name="T26" fmla="*/ 348 w 1329"/>
                <a:gd name="T27" fmla="*/ 1500 h 3001"/>
                <a:gd name="T28" fmla="*/ 375 w 1329"/>
                <a:gd name="T29" fmla="*/ 2480 h 3001"/>
                <a:gd name="T30" fmla="*/ 401 w 1329"/>
                <a:gd name="T31" fmla="*/ 3000 h 3001"/>
                <a:gd name="T32" fmla="*/ 428 w 1329"/>
                <a:gd name="T33" fmla="*/ 2819 h 3001"/>
                <a:gd name="T34" fmla="*/ 454 w 1329"/>
                <a:gd name="T35" fmla="*/ 2021 h 3001"/>
                <a:gd name="T36" fmla="*/ 481 w 1329"/>
                <a:gd name="T37" fmla="*/ 979 h 3001"/>
                <a:gd name="T38" fmla="*/ 507 w 1329"/>
                <a:gd name="T39" fmla="*/ 180 h 3001"/>
                <a:gd name="T40" fmla="*/ 534 w 1329"/>
                <a:gd name="T41" fmla="*/ 0 h 3001"/>
                <a:gd name="T42" fmla="*/ 560 w 1329"/>
                <a:gd name="T43" fmla="*/ 520 h 3001"/>
                <a:gd name="T44" fmla="*/ 587 w 1329"/>
                <a:gd name="T45" fmla="*/ 1500 h 3001"/>
                <a:gd name="T46" fmla="*/ 613 w 1329"/>
                <a:gd name="T47" fmla="*/ 2480 h 3001"/>
                <a:gd name="T48" fmla="*/ 635 w 1329"/>
                <a:gd name="T49" fmla="*/ 3000 h 3001"/>
                <a:gd name="T50" fmla="*/ 666 w 1329"/>
                <a:gd name="T51" fmla="*/ 2819 h 3001"/>
                <a:gd name="T52" fmla="*/ 688 w 1329"/>
                <a:gd name="T53" fmla="*/ 2021 h 3001"/>
                <a:gd name="T54" fmla="*/ 715 w 1329"/>
                <a:gd name="T55" fmla="*/ 979 h 3001"/>
                <a:gd name="T56" fmla="*/ 741 w 1329"/>
                <a:gd name="T57" fmla="*/ 180 h 3001"/>
                <a:gd name="T58" fmla="*/ 768 w 1329"/>
                <a:gd name="T59" fmla="*/ 0 h 3001"/>
                <a:gd name="T60" fmla="*/ 794 w 1329"/>
                <a:gd name="T61" fmla="*/ 520 h 3001"/>
                <a:gd name="T62" fmla="*/ 820 w 1329"/>
                <a:gd name="T63" fmla="*/ 1500 h 3001"/>
                <a:gd name="T64" fmla="*/ 847 w 1329"/>
                <a:gd name="T65" fmla="*/ 2480 h 3001"/>
                <a:gd name="T66" fmla="*/ 873 w 1329"/>
                <a:gd name="T67" fmla="*/ 3000 h 3001"/>
                <a:gd name="T68" fmla="*/ 900 w 1329"/>
                <a:gd name="T69" fmla="*/ 2819 h 3001"/>
                <a:gd name="T70" fmla="*/ 926 w 1329"/>
                <a:gd name="T71" fmla="*/ 2021 h 3001"/>
                <a:gd name="T72" fmla="*/ 953 w 1329"/>
                <a:gd name="T73" fmla="*/ 979 h 3001"/>
                <a:gd name="T74" fmla="*/ 979 w 1329"/>
                <a:gd name="T75" fmla="*/ 180 h 3001"/>
                <a:gd name="T76" fmla="*/ 1006 w 1329"/>
                <a:gd name="T77" fmla="*/ 0 h 3001"/>
                <a:gd name="T78" fmla="*/ 1028 w 1329"/>
                <a:gd name="T79" fmla="*/ 520 h 3001"/>
                <a:gd name="T80" fmla="*/ 1059 w 1329"/>
                <a:gd name="T81" fmla="*/ 1500 h 3001"/>
                <a:gd name="T82" fmla="*/ 1081 w 1329"/>
                <a:gd name="T83" fmla="*/ 2480 h 3001"/>
                <a:gd name="T84" fmla="*/ 1107 w 1329"/>
                <a:gd name="T85" fmla="*/ 3000 h 3001"/>
                <a:gd name="T86" fmla="*/ 1134 w 1329"/>
                <a:gd name="T87" fmla="*/ 2819 h 3001"/>
                <a:gd name="T88" fmla="*/ 1160 w 1329"/>
                <a:gd name="T89" fmla="*/ 2021 h 3001"/>
                <a:gd name="T90" fmla="*/ 1187 w 1329"/>
                <a:gd name="T91" fmla="*/ 979 h 3001"/>
                <a:gd name="T92" fmla="*/ 1213 w 1329"/>
                <a:gd name="T93" fmla="*/ 180 h 3001"/>
                <a:gd name="T94" fmla="*/ 1235 w 1329"/>
                <a:gd name="T95" fmla="*/ 0 h 3001"/>
                <a:gd name="T96" fmla="*/ 1262 w 1329"/>
                <a:gd name="T97" fmla="*/ 520 h 3001"/>
                <a:gd name="T98" fmla="*/ 1288 w 1329"/>
                <a:gd name="T99" fmla="*/ 1500 h 3001"/>
                <a:gd name="T100" fmla="*/ 1315 w 1329"/>
                <a:gd name="T101" fmla="*/ 2480 h 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9" h="3001">
                  <a:moveTo>
                    <a:pt x="0" y="1500"/>
                  </a:moveTo>
                  <a:lnTo>
                    <a:pt x="8" y="979"/>
                  </a:lnTo>
                  <a:lnTo>
                    <a:pt x="26" y="520"/>
                  </a:lnTo>
                  <a:lnTo>
                    <a:pt x="39" y="180"/>
                  </a:lnTo>
                  <a:lnTo>
                    <a:pt x="52" y="0"/>
                  </a:lnTo>
                  <a:lnTo>
                    <a:pt x="61" y="0"/>
                  </a:lnTo>
                  <a:lnTo>
                    <a:pt x="75" y="180"/>
                  </a:lnTo>
                  <a:lnTo>
                    <a:pt x="92" y="520"/>
                  </a:lnTo>
                  <a:lnTo>
                    <a:pt x="101" y="979"/>
                  </a:lnTo>
                  <a:lnTo>
                    <a:pt x="114" y="1500"/>
                  </a:lnTo>
                  <a:lnTo>
                    <a:pt x="128" y="2021"/>
                  </a:lnTo>
                  <a:lnTo>
                    <a:pt x="141" y="2480"/>
                  </a:lnTo>
                  <a:lnTo>
                    <a:pt x="154" y="2819"/>
                  </a:lnTo>
                  <a:lnTo>
                    <a:pt x="167" y="3000"/>
                  </a:lnTo>
                  <a:lnTo>
                    <a:pt x="180" y="3000"/>
                  </a:lnTo>
                  <a:lnTo>
                    <a:pt x="194" y="2819"/>
                  </a:lnTo>
                  <a:lnTo>
                    <a:pt x="207" y="2480"/>
                  </a:lnTo>
                  <a:lnTo>
                    <a:pt x="220" y="2021"/>
                  </a:lnTo>
                  <a:lnTo>
                    <a:pt x="229" y="1500"/>
                  </a:lnTo>
                  <a:lnTo>
                    <a:pt x="242" y="979"/>
                  </a:lnTo>
                  <a:lnTo>
                    <a:pt x="260" y="520"/>
                  </a:lnTo>
                  <a:lnTo>
                    <a:pt x="273" y="180"/>
                  </a:lnTo>
                  <a:lnTo>
                    <a:pt x="282" y="0"/>
                  </a:lnTo>
                  <a:lnTo>
                    <a:pt x="295" y="0"/>
                  </a:lnTo>
                  <a:lnTo>
                    <a:pt x="308" y="180"/>
                  </a:lnTo>
                  <a:lnTo>
                    <a:pt x="322" y="520"/>
                  </a:lnTo>
                  <a:lnTo>
                    <a:pt x="335" y="979"/>
                  </a:lnTo>
                  <a:lnTo>
                    <a:pt x="348" y="1500"/>
                  </a:lnTo>
                  <a:lnTo>
                    <a:pt x="361" y="2021"/>
                  </a:lnTo>
                  <a:lnTo>
                    <a:pt x="375" y="2480"/>
                  </a:lnTo>
                  <a:lnTo>
                    <a:pt x="388" y="2819"/>
                  </a:lnTo>
                  <a:lnTo>
                    <a:pt x="401" y="3000"/>
                  </a:lnTo>
                  <a:lnTo>
                    <a:pt x="414" y="3000"/>
                  </a:lnTo>
                  <a:lnTo>
                    <a:pt x="428" y="2819"/>
                  </a:lnTo>
                  <a:lnTo>
                    <a:pt x="441" y="2480"/>
                  </a:lnTo>
                  <a:lnTo>
                    <a:pt x="454" y="2021"/>
                  </a:lnTo>
                  <a:lnTo>
                    <a:pt x="467" y="1500"/>
                  </a:lnTo>
                  <a:lnTo>
                    <a:pt x="481" y="979"/>
                  </a:lnTo>
                  <a:lnTo>
                    <a:pt x="494" y="520"/>
                  </a:lnTo>
                  <a:lnTo>
                    <a:pt x="507" y="180"/>
                  </a:lnTo>
                  <a:lnTo>
                    <a:pt x="520" y="0"/>
                  </a:lnTo>
                  <a:lnTo>
                    <a:pt x="534" y="0"/>
                  </a:lnTo>
                  <a:lnTo>
                    <a:pt x="547" y="180"/>
                  </a:lnTo>
                  <a:lnTo>
                    <a:pt x="560" y="520"/>
                  </a:lnTo>
                  <a:lnTo>
                    <a:pt x="573" y="979"/>
                  </a:lnTo>
                  <a:lnTo>
                    <a:pt x="587" y="1500"/>
                  </a:lnTo>
                  <a:lnTo>
                    <a:pt x="600" y="2021"/>
                  </a:lnTo>
                  <a:lnTo>
                    <a:pt x="613" y="2480"/>
                  </a:lnTo>
                  <a:lnTo>
                    <a:pt x="622" y="2819"/>
                  </a:lnTo>
                  <a:lnTo>
                    <a:pt x="635" y="3000"/>
                  </a:lnTo>
                  <a:lnTo>
                    <a:pt x="653" y="3000"/>
                  </a:lnTo>
                  <a:lnTo>
                    <a:pt x="666" y="2819"/>
                  </a:lnTo>
                  <a:lnTo>
                    <a:pt x="675" y="2480"/>
                  </a:lnTo>
                  <a:lnTo>
                    <a:pt x="688" y="2021"/>
                  </a:lnTo>
                  <a:lnTo>
                    <a:pt x="701" y="1500"/>
                  </a:lnTo>
                  <a:lnTo>
                    <a:pt x="715" y="979"/>
                  </a:lnTo>
                  <a:lnTo>
                    <a:pt x="728" y="520"/>
                  </a:lnTo>
                  <a:lnTo>
                    <a:pt x="741" y="180"/>
                  </a:lnTo>
                  <a:lnTo>
                    <a:pt x="754" y="0"/>
                  </a:lnTo>
                  <a:lnTo>
                    <a:pt x="768" y="0"/>
                  </a:lnTo>
                  <a:lnTo>
                    <a:pt x="781" y="180"/>
                  </a:lnTo>
                  <a:lnTo>
                    <a:pt x="794" y="520"/>
                  </a:lnTo>
                  <a:lnTo>
                    <a:pt x="807" y="979"/>
                  </a:lnTo>
                  <a:lnTo>
                    <a:pt x="820" y="1500"/>
                  </a:lnTo>
                  <a:lnTo>
                    <a:pt x="834" y="2021"/>
                  </a:lnTo>
                  <a:lnTo>
                    <a:pt x="847" y="2480"/>
                  </a:lnTo>
                  <a:lnTo>
                    <a:pt x="860" y="2819"/>
                  </a:lnTo>
                  <a:lnTo>
                    <a:pt x="873" y="3000"/>
                  </a:lnTo>
                  <a:lnTo>
                    <a:pt x="887" y="3000"/>
                  </a:lnTo>
                  <a:lnTo>
                    <a:pt x="900" y="2819"/>
                  </a:lnTo>
                  <a:lnTo>
                    <a:pt x="913" y="2480"/>
                  </a:lnTo>
                  <a:lnTo>
                    <a:pt x="926" y="2021"/>
                  </a:lnTo>
                  <a:lnTo>
                    <a:pt x="940" y="1500"/>
                  </a:lnTo>
                  <a:lnTo>
                    <a:pt x="953" y="979"/>
                  </a:lnTo>
                  <a:lnTo>
                    <a:pt x="966" y="520"/>
                  </a:lnTo>
                  <a:lnTo>
                    <a:pt x="979" y="180"/>
                  </a:lnTo>
                  <a:lnTo>
                    <a:pt x="993" y="0"/>
                  </a:lnTo>
                  <a:lnTo>
                    <a:pt x="1006" y="0"/>
                  </a:lnTo>
                  <a:lnTo>
                    <a:pt x="1019" y="180"/>
                  </a:lnTo>
                  <a:lnTo>
                    <a:pt x="1028" y="520"/>
                  </a:lnTo>
                  <a:lnTo>
                    <a:pt x="1046" y="979"/>
                  </a:lnTo>
                  <a:lnTo>
                    <a:pt x="1059" y="1500"/>
                  </a:lnTo>
                  <a:lnTo>
                    <a:pt x="1068" y="2021"/>
                  </a:lnTo>
                  <a:lnTo>
                    <a:pt x="1081" y="2480"/>
                  </a:lnTo>
                  <a:lnTo>
                    <a:pt x="1094" y="2819"/>
                  </a:lnTo>
                  <a:lnTo>
                    <a:pt x="1107" y="3000"/>
                  </a:lnTo>
                  <a:lnTo>
                    <a:pt x="1121" y="3000"/>
                  </a:lnTo>
                  <a:lnTo>
                    <a:pt x="1134" y="2819"/>
                  </a:lnTo>
                  <a:lnTo>
                    <a:pt x="1147" y="2480"/>
                  </a:lnTo>
                  <a:lnTo>
                    <a:pt x="1160" y="2021"/>
                  </a:lnTo>
                  <a:lnTo>
                    <a:pt x="1174" y="1500"/>
                  </a:lnTo>
                  <a:lnTo>
                    <a:pt x="1187" y="979"/>
                  </a:lnTo>
                  <a:lnTo>
                    <a:pt x="1196" y="520"/>
                  </a:lnTo>
                  <a:lnTo>
                    <a:pt x="1213" y="180"/>
                  </a:lnTo>
                  <a:lnTo>
                    <a:pt x="1227" y="0"/>
                  </a:lnTo>
                  <a:lnTo>
                    <a:pt x="1235" y="0"/>
                  </a:lnTo>
                  <a:lnTo>
                    <a:pt x="1249" y="180"/>
                  </a:lnTo>
                  <a:lnTo>
                    <a:pt x="1262" y="520"/>
                  </a:lnTo>
                  <a:lnTo>
                    <a:pt x="1280" y="979"/>
                  </a:lnTo>
                  <a:lnTo>
                    <a:pt x="1288" y="1500"/>
                  </a:lnTo>
                  <a:lnTo>
                    <a:pt x="1302" y="2021"/>
                  </a:lnTo>
                  <a:lnTo>
                    <a:pt x="1315" y="2480"/>
                  </a:lnTo>
                  <a:lnTo>
                    <a:pt x="1328" y="28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7" name="Freeform 7">
              <a:extLst>
                <a:ext uri="{FF2B5EF4-FFF2-40B4-BE49-F238E27FC236}">
                  <a16:creationId xmlns:a16="http://schemas.microsoft.com/office/drawing/2014/main" id="{B91FDE7B-8B1E-4CBE-806C-9C01BCD05489}"/>
                </a:ext>
              </a:extLst>
            </p:cNvPr>
            <p:cNvSpPr>
              <a:spLocks noChangeArrowheads="1"/>
            </p:cNvSpPr>
            <p:nvPr/>
          </p:nvSpPr>
          <p:spPr bwMode="auto">
            <a:xfrm>
              <a:off x="1565" y="1398"/>
              <a:ext cx="302" cy="681"/>
            </a:xfrm>
            <a:custGeom>
              <a:avLst/>
              <a:gdLst>
                <a:gd name="T0" fmla="*/ 12 w 1332"/>
                <a:gd name="T1" fmla="*/ 3000 h 3001"/>
                <a:gd name="T2" fmla="*/ 38 w 1332"/>
                <a:gd name="T3" fmla="*/ 2819 h 3001"/>
                <a:gd name="T4" fmla="*/ 65 w 1332"/>
                <a:gd name="T5" fmla="*/ 2021 h 3001"/>
                <a:gd name="T6" fmla="*/ 91 w 1332"/>
                <a:gd name="T7" fmla="*/ 979 h 3001"/>
                <a:gd name="T8" fmla="*/ 118 w 1332"/>
                <a:gd name="T9" fmla="*/ 180 h 3001"/>
                <a:gd name="T10" fmla="*/ 144 w 1332"/>
                <a:gd name="T11" fmla="*/ 0 h 3001"/>
                <a:gd name="T12" fmla="*/ 171 w 1332"/>
                <a:gd name="T13" fmla="*/ 520 h 3001"/>
                <a:gd name="T14" fmla="*/ 197 w 1332"/>
                <a:gd name="T15" fmla="*/ 1500 h 3001"/>
                <a:gd name="T16" fmla="*/ 224 w 1332"/>
                <a:gd name="T17" fmla="*/ 2480 h 3001"/>
                <a:gd name="T18" fmla="*/ 250 w 1332"/>
                <a:gd name="T19" fmla="*/ 3000 h 3001"/>
                <a:gd name="T20" fmla="*/ 276 w 1332"/>
                <a:gd name="T21" fmla="*/ 2819 h 3001"/>
                <a:gd name="T22" fmla="*/ 299 w 1332"/>
                <a:gd name="T23" fmla="*/ 2021 h 3001"/>
                <a:gd name="T24" fmla="*/ 325 w 1332"/>
                <a:gd name="T25" fmla="*/ 979 h 3001"/>
                <a:gd name="T26" fmla="*/ 352 w 1332"/>
                <a:gd name="T27" fmla="*/ 180 h 3001"/>
                <a:gd name="T28" fmla="*/ 378 w 1332"/>
                <a:gd name="T29" fmla="*/ 0 h 3001"/>
                <a:gd name="T30" fmla="*/ 404 w 1332"/>
                <a:gd name="T31" fmla="*/ 520 h 3001"/>
                <a:gd name="T32" fmla="*/ 431 w 1332"/>
                <a:gd name="T33" fmla="*/ 1500 h 3001"/>
                <a:gd name="T34" fmla="*/ 457 w 1332"/>
                <a:gd name="T35" fmla="*/ 2480 h 3001"/>
                <a:gd name="T36" fmla="*/ 484 w 1332"/>
                <a:gd name="T37" fmla="*/ 3000 h 3001"/>
                <a:gd name="T38" fmla="*/ 510 w 1332"/>
                <a:gd name="T39" fmla="*/ 2819 h 3001"/>
                <a:gd name="T40" fmla="*/ 537 w 1332"/>
                <a:gd name="T41" fmla="*/ 2021 h 3001"/>
                <a:gd name="T42" fmla="*/ 563 w 1332"/>
                <a:gd name="T43" fmla="*/ 979 h 3001"/>
                <a:gd name="T44" fmla="*/ 590 w 1332"/>
                <a:gd name="T45" fmla="*/ 180 h 3001"/>
                <a:gd name="T46" fmla="*/ 616 w 1332"/>
                <a:gd name="T47" fmla="*/ 0 h 3001"/>
                <a:gd name="T48" fmla="*/ 643 w 1332"/>
                <a:gd name="T49" fmla="*/ 520 h 3001"/>
                <a:gd name="T50" fmla="*/ 669 w 1332"/>
                <a:gd name="T51" fmla="*/ 1500 h 3001"/>
                <a:gd name="T52" fmla="*/ 696 w 1332"/>
                <a:gd name="T53" fmla="*/ 2480 h 3001"/>
                <a:gd name="T54" fmla="*/ 718 w 1332"/>
                <a:gd name="T55" fmla="*/ 3000 h 3001"/>
                <a:gd name="T56" fmla="*/ 744 w 1332"/>
                <a:gd name="T57" fmla="*/ 2819 h 3001"/>
                <a:gd name="T58" fmla="*/ 771 w 1332"/>
                <a:gd name="T59" fmla="*/ 2021 h 3001"/>
                <a:gd name="T60" fmla="*/ 797 w 1332"/>
                <a:gd name="T61" fmla="*/ 979 h 3001"/>
                <a:gd name="T62" fmla="*/ 824 w 1332"/>
                <a:gd name="T63" fmla="*/ 180 h 3001"/>
                <a:gd name="T64" fmla="*/ 850 w 1332"/>
                <a:gd name="T65" fmla="*/ 0 h 3001"/>
                <a:gd name="T66" fmla="*/ 872 w 1332"/>
                <a:gd name="T67" fmla="*/ 520 h 3001"/>
                <a:gd name="T68" fmla="*/ 903 w 1332"/>
                <a:gd name="T69" fmla="*/ 1500 h 3001"/>
                <a:gd name="T70" fmla="*/ 925 w 1332"/>
                <a:gd name="T71" fmla="*/ 2480 h 3001"/>
                <a:gd name="T72" fmla="*/ 952 w 1332"/>
                <a:gd name="T73" fmla="*/ 3000 h 3001"/>
                <a:gd name="T74" fmla="*/ 978 w 1332"/>
                <a:gd name="T75" fmla="*/ 2819 h 3001"/>
                <a:gd name="T76" fmla="*/ 1005 w 1332"/>
                <a:gd name="T77" fmla="*/ 2021 h 3001"/>
                <a:gd name="T78" fmla="*/ 1031 w 1332"/>
                <a:gd name="T79" fmla="*/ 979 h 3001"/>
                <a:gd name="T80" fmla="*/ 1058 w 1332"/>
                <a:gd name="T81" fmla="*/ 180 h 3001"/>
                <a:gd name="T82" fmla="*/ 1084 w 1332"/>
                <a:gd name="T83" fmla="*/ 0 h 3001"/>
                <a:gd name="T84" fmla="*/ 1110 w 1332"/>
                <a:gd name="T85" fmla="*/ 520 h 3001"/>
                <a:gd name="T86" fmla="*/ 1137 w 1332"/>
                <a:gd name="T87" fmla="*/ 1500 h 3001"/>
                <a:gd name="T88" fmla="*/ 1163 w 1332"/>
                <a:gd name="T89" fmla="*/ 2480 h 3001"/>
                <a:gd name="T90" fmla="*/ 1190 w 1332"/>
                <a:gd name="T91" fmla="*/ 3000 h 3001"/>
                <a:gd name="T92" fmla="*/ 1216 w 1332"/>
                <a:gd name="T93" fmla="*/ 2819 h 3001"/>
                <a:gd name="T94" fmla="*/ 1243 w 1332"/>
                <a:gd name="T95" fmla="*/ 2021 h 3001"/>
                <a:gd name="T96" fmla="*/ 1265 w 1332"/>
                <a:gd name="T97" fmla="*/ 979 h 3001"/>
                <a:gd name="T98" fmla="*/ 1291 w 1332"/>
                <a:gd name="T99" fmla="*/ 180 h 3001"/>
                <a:gd name="T100" fmla="*/ 1318 w 1332"/>
                <a:gd name="T101" fmla="*/ 0 h 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32" h="3001">
                  <a:moveTo>
                    <a:pt x="0" y="2819"/>
                  </a:moveTo>
                  <a:lnTo>
                    <a:pt x="12" y="3000"/>
                  </a:lnTo>
                  <a:lnTo>
                    <a:pt x="25" y="3000"/>
                  </a:lnTo>
                  <a:lnTo>
                    <a:pt x="38" y="2819"/>
                  </a:lnTo>
                  <a:lnTo>
                    <a:pt x="51" y="2480"/>
                  </a:lnTo>
                  <a:lnTo>
                    <a:pt x="65" y="2021"/>
                  </a:lnTo>
                  <a:lnTo>
                    <a:pt x="78" y="1500"/>
                  </a:lnTo>
                  <a:lnTo>
                    <a:pt x="91" y="979"/>
                  </a:lnTo>
                  <a:lnTo>
                    <a:pt x="104" y="520"/>
                  </a:lnTo>
                  <a:lnTo>
                    <a:pt x="118" y="180"/>
                  </a:lnTo>
                  <a:lnTo>
                    <a:pt x="131" y="0"/>
                  </a:lnTo>
                  <a:lnTo>
                    <a:pt x="144" y="0"/>
                  </a:lnTo>
                  <a:lnTo>
                    <a:pt x="157" y="180"/>
                  </a:lnTo>
                  <a:lnTo>
                    <a:pt x="171" y="520"/>
                  </a:lnTo>
                  <a:lnTo>
                    <a:pt x="184" y="979"/>
                  </a:lnTo>
                  <a:lnTo>
                    <a:pt x="197" y="1500"/>
                  </a:lnTo>
                  <a:lnTo>
                    <a:pt x="210" y="2021"/>
                  </a:lnTo>
                  <a:lnTo>
                    <a:pt x="224" y="2480"/>
                  </a:lnTo>
                  <a:lnTo>
                    <a:pt x="237" y="2819"/>
                  </a:lnTo>
                  <a:lnTo>
                    <a:pt x="250" y="3000"/>
                  </a:lnTo>
                  <a:lnTo>
                    <a:pt x="259" y="3000"/>
                  </a:lnTo>
                  <a:lnTo>
                    <a:pt x="276" y="2819"/>
                  </a:lnTo>
                  <a:lnTo>
                    <a:pt x="290" y="2480"/>
                  </a:lnTo>
                  <a:lnTo>
                    <a:pt x="299" y="2021"/>
                  </a:lnTo>
                  <a:lnTo>
                    <a:pt x="312" y="1500"/>
                  </a:lnTo>
                  <a:lnTo>
                    <a:pt x="325" y="979"/>
                  </a:lnTo>
                  <a:lnTo>
                    <a:pt x="338" y="520"/>
                  </a:lnTo>
                  <a:lnTo>
                    <a:pt x="352" y="180"/>
                  </a:lnTo>
                  <a:lnTo>
                    <a:pt x="365" y="0"/>
                  </a:lnTo>
                  <a:lnTo>
                    <a:pt x="378" y="0"/>
                  </a:lnTo>
                  <a:lnTo>
                    <a:pt x="391" y="180"/>
                  </a:lnTo>
                  <a:lnTo>
                    <a:pt x="404" y="520"/>
                  </a:lnTo>
                  <a:lnTo>
                    <a:pt x="418" y="979"/>
                  </a:lnTo>
                  <a:lnTo>
                    <a:pt x="431" y="1500"/>
                  </a:lnTo>
                  <a:lnTo>
                    <a:pt x="444" y="2021"/>
                  </a:lnTo>
                  <a:lnTo>
                    <a:pt x="457" y="2480"/>
                  </a:lnTo>
                  <a:lnTo>
                    <a:pt x="471" y="2819"/>
                  </a:lnTo>
                  <a:lnTo>
                    <a:pt x="484" y="3000"/>
                  </a:lnTo>
                  <a:lnTo>
                    <a:pt x="497" y="3000"/>
                  </a:lnTo>
                  <a:lnTo>
                    <a:pt x="510" y="2819"/>
                  </a:lnTo>
                  <a:lnTo>
                    <a:pt x="524" y="2480"/>
                  </a:lnTo>
                  <a:lnTo>
                    <a:pt x="537" y="2021"/>
                  </a:lnTo>
                  <a:lnTo>
                    <a:pt x="550" y="1500"/>
                  </a:lnTo>
                  <a:lnTo>
                    <a:pt x="563" y="979"/>
                  </a:lnTo>
                  <a:lnTo>
                    <a:pt x="577" y="520"/>
                  </a:lnTo>
                  <a:lnTo>
                    <a:pt x="590" y="180"/>
                  </a:lnTo>
                  <a:lnTo>
                    <a:pt x="603" y="0"/>
                  </a:lnTo>
                  <a:lnTo>
                    <a:pt x="616" y="0"/>
                  </a:lnTo>
                  <a:lnTo>
                    <a:pt x="629" y="180"/>
                  </a:lnTo>
                  <a:lnTo>
                    <a:pt x="643" y="520"/>
                  </a:lnTo>
                  <a:lnTo>
                    <a:pt x="652" y="979"/>
                  </a:lnTo>
                  <a:lnTo>
                    <a:pt x="669" y="1500"/>
                  </a:lnTo>
                  <a:lnTo>
                    <a:pt x="682" y="2021"/>
                  </a:lnTo>
                  <a:lnTo>
                    <a:pt x="696" y="2480"/>
                  </a:lnTo>
                  <a:lnTo>
                    <a:pt x="705" y="2819"/>
                  </a:lnTo>
                  <a:lnTo>
                    <a:pt x="718" y="3000"/>
                  </a:lnTo>
                  <a:lnTo>
                    <a:pt x="731" y="3000"/>
                  </a:lnTo>
                  <a:lnTo>
                    <a:pt x="744" y="2819"/>
                  </a:lnTo>
                  <a:lnTo>
                    <a:pt x="757" y="2480"/>
                  </a:lnTo>
                  <a:lnTo>
                    <a:pt x="771" y="2021"/>
                  </a:lnTo>
                  <a:lnTo>
                    <a:pt x="784" y="1500"/>
                  </a:lnTo>
                  <a:lnTo>
                    <a:pt x="797" y="979"/>
                  </a:lnTo>
                  <a:lnTo>
                    <a:pt x="810" y="520"/>
                  </a:lnTo>
                  <a:lnTo>
                    <a:pt x="824" y="180"/>
                  </a:lnTo>
                  <a:lnTo>
                    <a:pt x="837" y="0"/>
                  </a:lnTo>
                  <a:lnTo>
                    <a:pt x="850" y="0"/>
                  </a:lnTo>
                  <a:lnTo>
                    <a:pt x="863" y="180"/>
                  </a:lnTo>
                  <a:lnTo>
                    <a:pt x="872" y="520"/>
                  </a:lnTo>
                  <a:lnTo>
                    <a:pt x="885" y="979"/>
                  </a:lnTo>
                  <a:lnTo>
                    <a:pt x="903" y="1500"/>
                  </a:lnTo>
                  <a:lnTo>
                    <a:pt x="912" y="2021"/>
                  </a:lnTo>
                  <a:lnTo>
                    <a:pt x="925" y="2480"/>
                  </a:lnTo>
                  <a:lnTo>
                    <a:pt x="938" y="2819"/>
                  </a:lnTo>
                  <a:lnTo>
                    <a:pt x="952" y="3000"/>
                  </a:lnTo>
                  <a:lnTo>
                    <a:pt x="965" y="3000"/>
                  </a:lnTo>
                  <a:lnTo>
                    <a:pt x="978" y="2819"/>
                  </a:lnTo>
                  <a:lnTo>
                    <a:pt x="991" y="2480"/>
                  </a:lnTo>
                  <a:lnTo>
                    <a:pt x="1005" y="2021"/>
                  </a:lnTo>
                  <a:lnTo>
                    <a:pt x="1018" y="1500"/>
                  </a:lnTo>
                  <a:lnTo>
                    <a:pt x="1031" y="979"/>
                  </a:lnTo>
                  <a:lnTo>
                    <a:pt x="1044" y="520"/>
                  </a:lnTo>
                  <a:lnTo>
                    <a:pt x="1058" y="180"/>
                  </a:lnTo>
                  <a:lnTo>
                    <a:pt x="1071" y="0"/>
                  </a:lnTo>
                  <a:lnTo>
                    <a:pt x="1084" y="0"/>
                  </a:lnTo>
                  <a:lnTo>
                    <a:pt x="1097" y="180"/>
                  </a:lnTo>
                  <a:lnTo>
                    <a:pt x="1110" y="520"/>
                  </a:lnTo>
                  <a:lnTo>
                    <a:pt x="1124" y="979"/>
                  </a:lnTo>
                  <a:lnTo>
                    <a:pt x="1137" y="1500"/>
                  </a:lnTo>
                  <a:lnTo>
                    <a:pt x="1150" y="2021"/>
                  </a:lnTo>
                  <a:lnTo>
                    <a:pt x="1163" y="2480"/>
                  </a:lnTo>
                  <a:lnTo>
                    <a:pt x="1177" y="2819"/>
                  </a:lnTo>
                  <a:lnTo>
                    <a:pt x="1190" y="3000"/>
                  </a:lnTo>
                  <a:lnTo>
                    <a:pt x="1203" y="3000"/>
                  </a:lnTo>
                  <a:lnTo>
                    <a:pt x="1216" y="2819"/>
                  </a:lnTo>
                  <a:lnTo>
                    <a:pt x="1230" y="2480"/>
                  </a:lnTo>
                  <a:lnTo>
                    <a:pt x="1243" y="2021"/>
                  </a:lnTo>
                  <a:lnTo>
                    <a:pt x="1256" y="1500"/>
                  </a:lnTo>
                  <a:lnTo>
                    <a:pt x="1265" y="979"/>
                  </a:lnTo>
                  <a:lnTo>
                    <a:pt x="1278" y="520"/>
                  </a:lnTo>
                  <a:lnTo>
                    <a:pt x="1291" y="180"/>
                  </a:lnTo>
                  <a:lnTo>
                    <a:pt x="1309" y="0"/>
                  </a:lnTo>
                  <a:lnTo>
                    <a:pt x="1318" y="0"/>
                  </a:lnTo>
                  <a:lnTo>
                    <a:pt x="1331" y="18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8" name="Freeform 8">
              <a:extLst>
                <a:ext uri="{FF2B5EF4-FFF2-40B4-BE49-F238E27FC236}">
                  <a16:creationId xmlns:a16="http://schemas.microsoft.com/office/drawing/2014/main" id="{266EBB68-00F2-4C15-9526-1A5ABC4DF5DE}"/>
                </a:ext>
              </a:extLst>
            </p:cNvPr>
            <p:cNvSpPr>
              <a:spLocks noChangeArrowheads="1"/>
            </p:cNvSpPr>
            <p:nvPr/>
          </p:nvSpPr>
          <p:spPr bwMode="auto">
            <a:xfrm>
              <a:off x="1867" y="1398"/>
              <a:ext cx="89" cy="681"/>
            </a:xfrm>
            <a:custGeom>
              <a:avLst/>
              <a:gdLst>
                <a:gd name="T0" fmla="*/ 0 w 394"/>
                <a:gd name="T1" fmla="*/ 180 h 3001"/>
                <a:gd name="T2" fmla="*/ 13 w 394"/>
                <a:gd name="T3" fmla="*/ 520 h 3001"/>
                <a:gd name="T4" fmla="*/ 26 w 394"/>
                <a:gd name="T5" fmla="*/ 979 h 3001"/>
                <a:gd name="T6" fmla="*/ 39 w 394"/>
                <a:gd name="T7" fmla="*/ 1500 h 3001"/>
                <a:gd name="T8" fmla="*/ 53 w 394"/>
                <a:gd name="T9" fmla="*/ 2021 h 3001"/>
                <a:gd name="T10" fmla="*/ 66 w 394"/>
                <a:gd name="T11" fmla="*/ 2480 h 3001"/>
                <a:gd name="T12" fmla="*/ 79 w 394"/>
                <a:gd name="T13" fmla="*/ 2819 h 3001"/>
                <a:gd name="T14" fmla="*/ 92 w 394"/>
                <a:gd name="T15" fmla="*/ 3000 h 3001"/>
                <a:gd name="T16" fmla="*/ 106 w 394"/>
                <a:gd name="T17" fmla="*/ 3000 h 3001"/>
                <a:gd name="T18" fmla="*/ 119 w 394"/>
                <a:gd name="T19" fmla="*/ 2819 h 3001"/>
                <a:gd name="T20" fmla="*/ 132 w 394"/>
                <a:gd name="T21" fmla="*/ 2480 h 3001"/>
                <a:gd name="T22" fmla="*/ 145 w 394"/>
                <a:gd name="T23" fmla="*/ 2021 h 3001"/>
                <a:gd name="T24" fmla="*/ 159 w 394"/>
                <a:gd name="T25" fmla="*/ 1500 h 3001"/>
                <a:gd name="T26" fmla="*/ 172 w 394"/>
                <a:gd name="T27" fmla="*/ 979 h 3001"/>
                <a:gd name="T28" fmla="*/ 185 w 394"/>
                <a:gd name="T29" fmla="*/ 520 h 3001"/>
                <a:gd name="T30" fmla="*/ 199 w 394"/>
                <a:gd name="T31" fmla="*/ 180 h 3001"/>
                <a:gd name="T32" fmla="*/ 212 w 394"/>
                <a:gd name="T33" fmla="*/ 0 h 3001"/>
                <a:gd name="T34" fmla="*/ 225 w 394"/>
                <a:gd name="T35" fmla="*/ 0 h 3001"/>
                <a:gd name="T36" fmla="*/ 238 w 394"/>
                <a:gd name="T37" fmla="*/ 180 h 3001"/>
                <a:gd name="T38" fmla="*/ 252 w 394"/>
                <a:gd name="T39" fmla="*/ 520 h 3001"/>
                <a:gd name="T40" fmla="*/ 265 w 394"/>
                <a:gd name="T41" fmla="*/ 979 h 3001"/>
                <a:gd name="T42" fmla="*/ 278 w 394"/>
                <a:gd name="T43" fmla="*/ 1500 h 3001"/>
                <a:gd name="T44" fmla="*/ 291 w 394"/>
                <a:gd name="T45" fmla="*/ 2021 h 3001"/>
                <a:gd name="T46" fmla="*/ 305 w 394"/>
                <a:gd name="T47" fmla="*/ 2480 h 3001"/>
                <a:gd name="T48" fmla="*/ 318 w 394"/>
                <a:gd name="T49" fmla="*/ 2819 h 3001"/>
                <a:gd name="T50" fmla="*/ 327 w 394"/>
                <a:gd name="T51" fmla="*/ 3000 h 3001"/>
                <a:gd name="T52" fmla="*/ 340 w 394"/>
                <a:gd name="T53" fmla="*/ 3000 h 3001"/>
                <a:gd name="T54" fmla="*/ 353 w 394"/>
                <a:gd name="T55" fmla="*/ 2819 h 3001"/>
                <a:gd name="T56" fmla="*/ 371 w 394"/>
                <a:gd name="T57" fmla="*/ 2480 h 3001"/>
                <a:gd name="T58" fmla="*/ 380 w 394"/>
                <a:gd name="T59" fmla="*/ 2021 h 3001"/>
                <a:gd name="T60" fmla="*/ 393 w 394"/>
                <a:gd name="T61" fmla="*/ 1500 h 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4" h="3001">
                  <a:moveTo>
                    <a:pt x="0" y="180"/>
                  </a:moveTo>
                  <a:lnTo>
                    <a:pt x="13" y="520"/>
                  </a:lnTo>
                  <a:lnTo>
                    <a:pt x="26" y="979"/>
                  </a:lnTo>
                  <a:lnTo>
                    <a:pt x="39" y="1500"/>
                  </a:lnTo>
                  <a:lnTo>
                    <a:pt x="53" y="2021"/>
                  </a:lnTo>
                  <a:lnTo>
                    <a:pt x="66" y="2480"/>
                  </a:lnTo>
                  <a:lnTo>
                    <a:pt x="79" y="2819"/>
                  </a:lnTo>
                  <a:lnTo>
                    <a:pt x="92" y="3000"/>
                  </a:lnTo>
                  <a:lnTo>
                    <a:pt x="106" y="3000"/>
                  </a:lnTo>
                  <a:lnTo>
                    <a:pt x="119" y="2819"/>
                  </a:lnTo>
                  <a:lnTo>
                    <a:pt x="132" y="2480"/>
                  </a:lnTo>
                  <a:lnTo>
                    <a:pt x="145" y="2021"/>
                  </a:lnTo>
                  <a:lnTo>
                    <a:pt x="159" y="1500"/>
                  </a:lnTo>
                  <a:lnTo>
                    <a:pt x="172" y="979"/>
                  </a:lnTo>
                  <a:lnTo>
                    <a:pt x="185" y="520"/>
                  </a:lnTo>
                  <a:lnTo>
                    <a:pt x="199" y="180"/>
                  </a:lnTo>
                  <a:lnTo>
                    <a:pt x="212" y="0"/>
                  </a:lnTo>
                  <a:lnTo>
                    <a:pt x="225" y="0"/>
                  </a:lnTo>
                  <a:lnTo>
                    <a:pt x="238" y="180"/>
                  </a:lnTo>
                  <a:lnTo>
                    <a:pt x="252" y="520"/>
                  </a:lnTo>
                  <a:lnTo>
                    <a:pt x="265" y="979"/>
                  </a:lnTo>
                  <a:lnTo>
                    <a:pt x="278" y="1500"/>
                  </a:lnTo>
                  <a:lnTo>
                    <a:pt x="291" y="2021"/>
                  </a:lnTo>
                  <a:lnTo>
                    <a:pt x="305" y="2480"/>
                  </a:lnTo>
                  <a:lnTo>
                    <a:pt x="318" y="2819"/>
                  </a:lnTo>
                  <a:lnTo>
                    <a:pt x="327" y="3000"/>
                  </a:lnTo>
                  <a:lnTo>
                    <a:pt x="340" y="3000"/>
                  </a:lnTo>
                  <a:lnTo>
                    <a:pt x="353" y="2819"/>
                  </a:lnTo>
                  <a:lnTo>
                    <a:pt x="371" y="2480"/>
                  </a:lnTo>
                  <a:lnTo>
                    <a:pt x="380" y="2021"/>
                  </a:lnTo>
                  <a:lnTo>
                    <a:pt x="393" y="150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9" name="Line 9">
              <a:extLst>
                <a:ext uri="{FF2B5EF4-FFF2-40B4-BE49-F238E27FC236}">
                  <a16:creationId xmlns:a16="http://schemas.microsoft.com/office/drawing/2014/main" id="{CDDE6EDF-5D87-4BB3-BFBA-41E811618A51}"/>
                </a:ext>
              </a:extLst>
            </p:cNvPr>
            <p:cNvSpPr>
              <a:spLocks noChangeShapeType="1"/>
            </p:cNvSpPr>
            <p:nvPr/>
          </p:nvSpPr>
          <p:spPr bwMode="auto">
            <a:xfrm flipH="1">
              <a:off x="335" y="1738"/>
              <a:ext cx="16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0" name="Line 10">
              <a:extLst>
                <a:ext uri="{FF2B5EF4-FFF2-40B4-BE49-F238E27FC236}">
                  <a16:creationId xmlns:a16="http://schemas.microsoft.com/office/drawing/2014/main" id="{BEE7E2A2-59EE-4A74-B125-577D42232AB1}"/>
                </a:ext>
              </a:extLst>
            </p:cNvPr>
            <p:cNvSpPr>
              <a:spLocks noChangeShapeType="1"/>
            </p:cNvSpPr>
            <p:nvPr/>
          </p:nvSpPr>
          <p:spPr bwMode="auto">
            <a:xfrm>
              <a:off x="336" y="2775"/>
              <a:ext cx="164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1" name="Line 11">
              <a:extLst>
                <a:ext uri="{FF2B5EF4-FFF2-40B4-BE49-F238E27FC236}">
                  <a16:creationId xmlns:a16="http://schemas.microsoft.com/office/drawing/2014/main" id="{4DE35B03-FFCC-4A28-BA4F-7C1A2CE4FE07}"/>
                </a:ext>
              </a:extLst>
            </p:cNvPr>
            <p:cNvSpPr>
              <a:spLocks noChangeShapeType="1"/>
            </p:cNvSpPr>
            <p:nvPr/>
          </p:nvSpPr>
          <p:spPr bwMode="auto">
            <a:xfrm flipH="1">
              <a:off x="335" y="3639"/>
              <a:ext cx="16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2" name="Freeform 12">
              <a:extLst>
                <a:ext uri="{FF2B5EF4-FFF2-40B4-BE49-F238E27FC236}">
                  <a16:creationId xmlns:a16="http://schemas.microsoft.com/office/drawing/2014/main" id="{9DC47705-D6C9-4E3A-9D6E-0245BDA1FF55}"/>
                </a:ext>
              </a:extLst>
            </p:cNvPr>
            <p:cNvSpPr>
              <a:spLocks noChangeArrowheads="1"/>
            </p:cNvSpPr>
            <p:nvPr/>
          </p:nvSpPr>
          <p:spPr bwMode="auto">
            <a:xfrm>
              <a:off x="357" y="3293"/>
              <a:ext cx="108" cy="692"/>
            </a:xfrm>
            <a:custGeom>
              <a:avLst/>
              <a:gdLst>
                <a:gd name="T0" fmla="*/ 8 w 478"/>
                <a:gd name="T1" fmla="*/ 1261 h 3050"/>
                <a:gd name="T2" fmla="*/ 26 w 478"/>
                <a:gd name="T3" fmla="*/ 763 h 3050"/>
                <a:gd name="T4" fmla="*/ 39 w 478"/>
                <a:gd name="T5" fmla="*/ 357 h 3050"/>
                <a:gd name="T6" fmla="*/ 57 w 478"/>
                <a:gd name="T7" fmla="*/ 92 h 3050"/>
                <a:gd name="T8" fmla="*/ 75 w 478"/>
                <a:gd name="T9" fmla="*/ 0 h 3050"/>
                <a:gd name="T10" fmla="*/ 88 w 478"/>
                <a:gd name="T11" fmla="*/ 92 h 3050"/>
                <a:gd name="T12" fmla="*/ 106 w 478"/>
                <a:gd name="T13" fmla="*/ 357 h 3050"/>
                <a:gd name="T14" fmla="*/ 119 w 478"/>
                <a:gd name="T15" fmla="*/ 763 h 3050"/>
                <a:gd name="T16" fmla="*/ 137 w 478"/>
                <a:gd name="T17" fmla="*/ 1261 h 3050"/>
                <a:gd name="T18" fmla="*/ 150 w 478"/>
                <a:gd name="T19" fmla="*/ 1791 h 3050"/>
                <a:gd name="T20" fmla="*/ 168 w 478"/>
                <a:gd name="T21" fmla="*/ 2290 h 3050"/>
                <a:gd name="T22" fmla="*/ 181 w 478"/>
                <a:gd name="T23" fmla="*/ 2692 h 3050"/>
                <a:gd name="T24" fmla="*/ 198 w 478"/>
                <a:gd name="T25" fmla="*/ 2956 h 3050"/>
                <a:gd name="T26" fmla="*/ 212 w 478"/>
                <a:gd name="T27" fmla="*/ 3049 h 3050"/>
                <a:gd name="T28" fmla="*/ 229 w 478"/>
                <a:gd name="T29" fmla="*/ 2956 h 3050"/>
                <a:gd name="T30" fmla="*/ 247 w 478"/>
                <a:gd name="T31" fmla="*/ 2692 h 3050"/>
                <a:gd name="T32" fmla="*/ 260 w 478"/>
                <a:gd name="T33" fmla="*/ 2290 h 3050"/>
                <a:gd name="T34" fmla="*/ 278 w 478"/>
                <a:gd name="T35" fmla="*/ 1791 h 3050"/>
                <a:gd name="T36" fmla="*/ 291 w 478"/>
                <a:gd name="T37" fmla="*/ 1261 h 3050"/>
                <a:gd name="T38" fmla="*/ 305 w 478"/>
                <a:gd name="T39" fmla="*/ 763 h 3050"/>
                <a:gd name="T40" fmla="*/ 313 w 478"/>
                <a:gd name="T41" fmla="*/ 357 h 3050"/>
                <a:gd name="T42" fmla="*/ 327 w 478"/>
                <a:gd name="T43" fmla="*/ 92 h 3050"/>
                <a:gd name="T44" fmla="*/ 340 w 478"/>
                <a:gd name="T45" fmla="*/ 0 h 3050"/>
                <a:gd name="T46" fmla="*/ 349 w 478"/>
                <a:gd name="T47" fmla="*/ 92 h 3050"/>
                <a:gd name="T48" fmla="*/ 362 w 478"/>
                <a:gd name="T49" fmla="*/ 357 h 3050"/>
                <a:gd name="T50" fmla="*/ 371 w 478"/>
                <a:gd name="T51" fmla="*/ 763 h 3050"/>
                <a:gd name="T52" fmla="*/ 384 w 478"/>
                <a:gd name="T53" fmla="*/ 1261 h 3050"/>
                <a:gd name="T54" fmla="*/ 397 w 478"/>
                <a:gd name="T55" fmla="*/ 1791 h 3050"/>
                <a:gd name="T56" fmla="*/ 406 w 478"/>
                <a:gd name="T57" fmla="*/ 2290 h 3050"/>
                <a:gd name="T58" fmla="*/ 420 w 478"/>
                <a:gd name="T59" fmla="*/ 2692 h 3050"/>
                <a:gd name="T60" fmla="*/ 433 w 478"/>
                <a:gd name="T61" fmla="*/ 2956 h 3050"/>
                <a:gd name="T62" fmla="*/ 446 w 478"/>
                <a:gd name="T63" fmla="*/ 3049 h 3050"/>
                <a:gd name="T64" fmla="*/ 455 w 478"/>
                <a:gd name="T65" fmla="*/ 2956 h 3050"/>
                <a:gd name="T66" fmla="*/ 464 w 478"/>
                <a:gd name="T67" fmla="*/ 2692 h 3050"/>
                <a:gd name="T68" fmla="*/ 477 w 478"/>
                <a:gd name="T69" fmla="*/ 2290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8" h="3050">
                  <a:moveTo>
                    <a:pt x="0" y="1526"/>
                  </a:moveTo>
                  <a:lnTo>
                    <a:pt x="8" y="1261"/>
                  </a:lnTo>
                  <a:lnTo>
                    <a:pt x="17" y="1005"/>
                  </a:lnTo>
                  <a:lnTo>
                    <a:pt x="26" y="763"/>
                  </a:lnTo>
                  <a:lnTo>
                    <a:pt x="35" y="547"/>
                  </a:lnTo>
                  <a:lnTo>
                    <a:pt x="39" y="357"/>
                  </a:lnTo>
                  <a:lnTo>
                    <a:pt x="48" y="202"/>
                  </a:lnTo>
                  <a:lnTo>
                    <a:pt x="57" y="92"/>
                  </a:lnTo>
                  <a:lnTo>
                    <a:pt x="66" y="26"/>
                  </a:lnTo>
                  <a:lnTo>
                    <a:pt x="75" y="0"/>
                  </a:lnTo>
                  <a:lnTo>
                    <a:pt x="79" y="26"/>
                  </a:lnTo>
                  <a:lnTo>
                    <a:pt x="88" y="92"/>
                  </a:lnTo>
                  <a:lnTo>
                    <a:pt x="97" y="202"/>
                  </a:lnTo>
                  <a:lnTo>
                    <a:pt x="106" y="357"/>
                  </a:lnTo>
                  <a:lnTo>
                    <a:pt x="114" y="547"/>
                  </a:lnTo>
                  <a:lnTo>
                    <a:pt x="119" y="763"/>
                  </a:lnTo>
                  <a:lnTo>
                    <a:pt x="128" y="1005"/>
                  </a:lnTo>
                  <a:lnTo>
                    <a:pt x="137" y="1261"/>
                  </a:lnTo>
                  <a:lnTo>
                    <a:pt x="141" y="1526"/>
                  </a:lnTo>
                  <a:lnTo>
                    <a:pt x="150" y="1791"/>
                  </a:lnTo>
                  <a:lnTo>
                    <a:pt x="159" y="2047"/>
                  </a:lnTo>
                  <a:lnTo>
                    <a:pt x="168" y="2290"/>
                  </a:lnTo>
                  <a:lnTo>
                    <a:pt x="172" y="2506"/>
                  </a:lnTo>
                  <a:lnTo>
                    <a:pt x="181" y="2692"/>
                  </a:lnTo>
                  <a:lnTo>
                    <a:pt x="190" y="2846"/>
                  </a:lnTo>
                  <a:lnTo>
                    <a:pt x="198" y="2956"/>
                  </a:lnTo>
                  <a:lnTo>
                    <a:pt x="207" y="3027"/>
                  </a:lnTo>
                  <a:lnTo>
                    <a:pt x="212" y="3049"/>
                  </a:lnTo>
                  <a:lnTo>
                    <a:pt x="221" y="3027"/>
                  </a:lnTo>
                  <a:lnTo>
                    <a:pt x="229" y="2956"/>
                  </a:lnTo>
                  <a:lnTo>
                    <a:pt x="238" y="2846"/>
                  </a:lnTo>
                  <a:lnTo>
                    <a:pt x="247" y="2692"/>
                  </a:lnTo>
                  <a:lnTo>
                    <a:pt x="252" y="2506"/>
                  </a:lnTo>
                  <a:lnTo>
                    <a:pt x="260" y="2290"/>
                  </a:lnTo>
                  <a:lnTo>
                    <a:pt x="269" y="2047"/>
                  </a:lnTo>
                  <a:lnTo>
                    <a:pt x="278" y="1791"/>
                  </a:lnTo>
                  <a:lnTo>
                    <a:pt x="287" y="1526"/>
                  </a:lnTo>
                  <a:lnTo>
                    <a:pt x="291" y="1261"/>
                  </a:lnTo>
                  <a:lnTo>
                    <a:pt x="296" y="1005"/>
                  </a:lnTo>
                  <a:lnTo>
                    <a:pt x="305" y="763"/>
                  </a:lnTo>
                  <a:lnTo>
                    <a:pt x="309" y="547"/>
                  </a:lnTo>
                  <a:lnTo>
                    <a:pt x="313" y="357"/>
                  </a:lnTo>
                  <a:lnTo>
                    <a:pt x="318" y="202"/>
                  </a:lnTo>
                  <a:lnTo>
                    <a:pt x="327" y="92"/>
                  </a:lnTo>
                  <a:lnTo>
                    <a:pt x="331" y="26"/>
                  </a:lnTo>
                  <a:lnTo>
                    <a:pt x="340" y="0"/>
                  </a:lnTo>
                  <a:lnTo>
                    <a:pt x="344" y="26"/>
                  </a:lnTo>
                  <a:lnTo>
                    <a:pt x="349" y="92"/>
                  </a:lnTo>
                  <a:lnTo>
                    <a:pt x="353" y="202"/>
                  </a:lnTo>
                  <a:lnTo>
                    <a:pt x="362" y="357"/>
                  </a:lnTo>
                  <a:lnTo>
                    <a:pt x="367" y="547"/>
                  </a:lnTo>
                  <a:lnTo>
                    <a:pt x="371" y="763"/>
                  </a:lnTo>
                  <a:lnTo>
                    <a:pt x="380" y="1005"/>
                  </a:lnTo>
                  <a:lnTo>
                    <a:pt x="384" y="1261"/>
                  </a:lnTo>
                  <a:lnTo>
                    <a:pt x="389" y="1526"/>
                  </a:lnTo>
                  <a:lnTo>
                    <a:pt x="397" y="1791"/>
                  </a:lnTo>
                  <a:lnTo>
                    <a:pt x="402" y="2047"/>
                  </a:lnTo>
                  <a:lnTo>
                    <a:pt x="406" y="2290"/>
                  </a:lnTo>
                  <a:lnTo>
                    <a:pt x="415" y="2506"/>
                  </a:lnTo>
                  <a:lnTo>
                    <a:pt x="420" y="2692"/>
                  </a:lnTo>
                  <a:lnTo>
                    <a:pt x="424" y="2846"/>
                  </a:lnTo>
                  <a:lnTo>
                    <a:pt x="433" y="2956"/>
                  </a:lnTo>
                  <a:lnTo>
                    <a:pt x="437" y="3027"/>
                  </a:lnTo>
                  <a:lnTo>
                    <a:pt x="446" y="3049"/>
                  </a:lnTo>
                  <a:lnTo>
                    <a:pt x="451" y="3027"/>
                  </a:lnTo>
                  <a:lnTo>
                    <a:pt x="455" y="2956"/>
                  </a:lnTo>
                  <a:lnTo>
                    <a:pt x="459" y="2846"/>
                  </a:lnTo>
                  <a:lnTo>
                    <a:pt x="464" y="2692"/>
                  </a:lnTo>
                  <a:lnTo>
                    <a:pt x="473" y="2506"/>
                  </a:lnTo>
                  <a:lnTo>
                    <a:pt x="477" y="22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53" name="Freeform 13">
              <a:extLst>
                <a:ext uri="{FF2B5EF4-FFF2-40B4-BE49-F238E27FC236}">
                  <a16:creationId xmlns:a16="http://schemas.microsoft.com/office/drawing/2014/main" id="{E53813C3-760F-440B-986E-A05B70451946}"/>
                </a:ext>
              </a:extLst>
            </p:cNvPr>
            <p:cNvSpPr>
              <a:spLocks noChangeArrowheads="1"/>
            </p:cNvSpPr>
            <p:nvPr/>
          </p:nvSpPr>
          <p:spPr bwMode="auto">
            <a:xfrm>
              <a:off x="465" y="3293"/>
              <a:ext cx="120" cy="692"/>
            </a:xfrm>
            <a:custGeom>
              <a:avLst/>
              <a:gdLst>
                <a:gd name="T0" fmla="*/ 8 w 530"/>
                <a:gd name="T1" fmla="*/ 2047 h 3050"/>
                <a:gd name="T2" fmla="*/ 22 w 530"/>
                <a:gd name="T3" fmla="*/ 1526 h 3050"/>
                <a:gd name="T4" fmla="*/ 26 w 530"/>
                <a:gd name="T5" fmla="*/ 1005 h 3050"/>
                <a:gd name="T6" fmla="*/ 39 w 530"/>
                <a:gd name="T7" fmla="*/ 547 h 3050"/>
                <a:gd name="T8" fmla="*/ 48 w 530"/>
                <a:gd name="T9" fmla="*/ 202 h 3050"/>
                <a:gd name="T10" fmla="*/ 57 w 530"/>
                <a:gd name="T11" fmla="*/ 26 h 3050"/>
                <a:gd name="T12" fmla="*/ 66 w 530"/>
                <a:gd name="T13" fmla="*/ 26 h 3050"/>
                <a:gd name="T14" fmla="*/ 79 w 530"/>
                <a:gd name="T15" fmla="*/ 202 h 3050"/>
                <a:gd name="T16" fmla="*/ 88 w 530"/>
                <a:gd name="T17" fmla="*/ 547 h 3050"/>
                <a:gd name="T18" fmla="*/ 97 w 530"/>
                <a:gd name="T19" fmla="*/ 1005 h 3050"/>
                <a:gd name="T20" fmla="*/ 105 w 530"/>
                <a:gd name="T21" fmla="*/ 1526 h 3050"/>
                <a:gd name="T22" fmla="*/ 119 w 530"/>
                <a:gd name="T23" fmla="*/ 2047 h 3050"/>
                <a:gd name="T24" fmla="*/ 127 w 530"/>
                <a:gd name="T25" fmla="*/ 2506 h 3050"/>
                <a:gd name="T26" fmla="*/ 136 w 530"/>
                <a:gd name="T27" fmla="*/ 2846 h 3050"/>
                <a:gd name="T28" fmla="*/ 145 w 530"/>
                <a:gd name="T29" fmla="*/ 3027 h 3050"/>
                <a:gd name="T30" fmla="*/ 154 w 530"/>
                <a:gd name="T31" fmla="*/ 3027 h 3050"/>
                <a:gd name="T32" fmla="*/ 167 w 530"/>
                <a:gd name="T33" fmla="*/ 2846 h 3050"/>
                <a:gd name="T34" fmla="*/ 176 w 530"/>
                <a:gd name="T35" fmla="*/ 2506 h 3050"/>
                <a:gd name="T36" fmla="*/ 185 w 530"/>
                <a:gd name="T37" fmla="*/ 2047 h 3050"/>
                <a:gd name="T38" fmla="*/ 194 w 530"/>
                <a:gd name="T39" fmla="*/ 1526 h 3050"/>
                <a:gd name="T40" fmla="*/ 207 w 530"/>
                <a:gd name="T41" fmla="*/ 1005 h 3050"/>
                <a:gd name="T42" fmla="*/ 211 w 530"/>
                <a:gd name="T43" fmla="*/ 547 h 3050"/>
                <a:gd name="T44" fmla="*/ 225 w 530"/>
                <a:gd name="T45" fmla="*/ 202 h 3050"/>
                <a:gd name="T46" fmla="*/ 233 w 530"/>
                <a:gd name="T47" fmla="*/ 26 h 3050"/>
                <a:gd name="T48" fmla="*/ 247 w 530"/>
                <a:gd name="T49" fmla="*/ 26 h 3050"/>
                <a:gd name="T50" fmla="*/ 255 w 530"/>
                <a:gd name="T51" fmla="*/ 202 h 3050"/>
                <a:gd name="T52" fmla="*/ 264 w 530"/>
                <a:gd name="T53" fmla="*/ 547 h 3050"/>
                <a:gd name="T54" fmla="*/ 273 w 530"/>
                <a:gd name="T55" fmla="*/ 1005 h 3050"/>
                <a:gd name="T56" fmla="*/ 282 w 530"/>
                <a:gd name="T57" fmla="*/ 1526 h 3050"/>
                <a:gd name="T58" fmla="*/ 291 w 530"/>
                <a:gd name="T59" fmla="*/ 2047 h 3050"/>
                <a:gd name="T60" fmla="*/ 304 w 530"/>
                <a:gd name="T61" fmla="*/ 2506 h 3050"/>
                <a:gd name="T62" fmla="*/ 313 w 530"/>
                <a:gd name="T63" fmla="*/ 2846 h 3050"/>
                <a:gd name="T64" fmla="*/ 322 w 530"/>
                <a:gd name="T65" fmla="*/ 3027 h 3050"/>
                <a:gd name="T66" fmla="*/ 330 w 530"/>
                <a:gd name="T67" fmla="*/ 3027 h 3050"/>
                <a:gd name="T68" fmla="*/ 344 w 530"/>
                <a:gd name="T69" fmla="*/ 2846 h 3050"/>
                <a:gd name="T70" fmla="*/ 353 w 530"/>
                <a:gd name="T71" fmla="*/ 2506 h 3050"/>
                <a:gd name="T72" fmla="*/ 361 w 530"/>
                <a:gd name="T73" fmla="*/ 2047 h 3050"/>
                <a:gd name="T74" fmla="*/ 370 w 530"/>
                <a:gd name="T75" fmla="*/ 1526 h 3050"/>
                <a:gd name="T76" fmla="*/ 383 w 530"/>
                <a:gd name="T77" fmla="*/ 1005 h 3050"/>
                <a:gd name="T78" fmla="*/ 397 w 530"/>
                <a:gd name="T79" fmla="*/ 547 h 3050"/>
                <a:gd name="T80" fmla="*/ 406 w 530"/>
                <a:gd name="T81" fmla="*/ 202 h 3050"/>
                <a:gd name="T82" fmla="*/ 419 w 530"/>
                <a:gd name="T83" fmla="*/ 26 h 3050"/>
                <a:gd name="T84" fmla="*/ 432 w 530"/>
                <a:gd name="T85" fmla="*/ 26 h 3050"/>
                <a:gd name="T86" fmla="*/ 445 w 530"/>
                <a:gd name="T87" fmla="*/ 202 h 3050"/>
                <a:gd name="T88" fmla="*/ 454 w 530"/>
                <a:gd name="T89" fmla="*/ 547 h 3050"/>
                <a:gd name="T90" fmla="*/ 467 w 530"/>
                <a:gd name="T91" fmla="*/ 1005 h 3050"/>
                <a:gd name="T92" fmla="*/ 476 w 530"/>
                <a:gd name="T93" fmla="*/ 1526 h 3050"/>
                <a:gd name="T94" fmla="*/ 489 w 530"/>
                <a:gd name="T95" fmla="*/ 2047 h 3050"/>
                <a:gd name="T96" fmla="*/ 503 w 530"/>
                <a:gd name="T97" fmla="*/ 2506 h 3050"/>
                <a:gd name="T98" fmla="*/ 511 w 530"/>
                <a:gd name="T99" fmla="*/ 2846 h 3050"/>
                <a:gd name="T100" fmla="*/ 525 w 530"/>
                <a:gd name="T101" fmla="*/ 3027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0" h="3050">
                  <a:moveTo>
                    <a:pt x="0" y="2290"/>
                  </a:moveTo>
                  <a:lnTo>
                    <a:pt x="8" y="2047"/>
                  </a:lnTo>
                  <a:lnTo>
                    <a:pt x="13" y="1791"/>
                  </a:lnTo>
                  <a:lnTo>
                    <a:pt x="22" y="1526"/>
                  </a:lnTo>
                  <a:lnTo>
                    <a:pt x="22" y="1261"/>
                  </a:lnTo>
                  <a:lnTo>
                    <a:pt x="26" y="1005"/>
                  </a:lnTo>
                  <a:lnTo>
                    <a:pt x="35" y="763"/>
                  </a:lnTo>
                  <a:lnTo>
                    <a:pt x="39" y="547"/>
                  </a:lnTo>
                  <a:lnTo>
                    <a:pt x="44" y="357"/>
                  </a:lnTo>
                  <a:lnTo>
                    <a:pt x="48" y="202"/>
                  </a:lnTo>
                  <a:lnTo>
                    <a:pt x="52" y="92"/>
                  </a:lnTo>
                  <a:lnTo>
                    <a:pt x="57" y="26"/>
                  </a:lnTo>
                  <a:lnTo>
                    <a:pt x="61" y="0"/>
                  </a:lnTo>
                  <a:lnTo>
                    <a:pt x="66" y="26"/>
                  </a:lnTo>
                  <a:lnTo>
                    <a:pt x="75" y="92"/>
                  </a:lnTo>
                  <a:lnTo>
                    <a:pt x="79" y="202"/>
                  </a:lnTo>
                  <a:lnTo>
                    <a:pt x="83" y="357"/>
                  </a:lnTo>
                  <a:lnTo>
                    <a:pt x="88" y="547"/>
                  </a:lnTo>
                  <a:lnTo>
                    <a:pt x="92" y="763"/>
                  </a:lnTo>
                  <a:lnTo>
                    <a:pt x="97" y="1005"/>
                  </a:lnTo>
                  <a:lnTo>
                    <a:pt x="101" y="1261"/>
                  </a:lnTo>
                  <a:lnTo>
                    <a:pt x="105" y="1526"/>
                  </a:lnTo>
                  <a:lnTo>
                    <a:pt x="114" y="1791"/>
                  </a:lnTo>
                  <a:lnTo>
                    <a:pt x="119" y="2047"/>
                  </a:lnTo>
                  <a:lnTo>
                    <a:pt x="119" y="2290"/>
                  </a:lnTo>
                  <a:lnTo>
                    <a:pt x="127" y="2506"/>
                  </a:lnTo>
                  <a:lnTo>
                    <a:pt x="132" y="2692"/>
                  </a:lnTo>
                  <a:lnTo>
                    <a:pt x="136" y="2846"/>
                  </a:lnTo>
                  <a:lnTo>
                    <a:pt x="141" y="2956"/>
                  </a:lnTo>
                  <a:lnTo>
                    <a:pt x="145" y="3027"/>
                  </a:lnTo>
                  <a:lnTo>
                    <a:pt x="154" y="3049"/>
                  </a:lnTo>
                  <a:lnTo>
                    <a:pt x="154" y="3027"/>
                  </a:lnTo>
                  <a:lnTo>
                    <a:pt x="163" y="2956"/>
                  </a:lnTo>
                  <a:lnTo>
                    <a:pt x="167" y="2846"/>
                  </a:lnTo>
                  <a:lnTo>
                    <a:pt x="172" y="2692"/>
                  </a:lnTo>
                  <a:lnTo>
                    <a:pt x="176" y="2506"/>
                  </a:lnTo>
                  <a:lnTo>
                    <a:pt x="180" y="2290"/>
                  </a:lnTo>
                  <a:lnTo>
                    <a:pt x="185" y="2047"/>
                  </a:lnTo>
                  <a:lnTo>
                    <a:pt x="189" y="1791"/>
                  </a:lnTo>
                  <a:lnTo>
                    <a:pt x="194" y="1526"/>
                  </a:lnTo>
                  <a:lnTo>
                    <a:pt x="198" y="1261"/>
                  </a:lnTo>
                  <a:lnTo>
                    <a:pt x="207" y="1005"/>
                  </a:lnTo>
                  <a:lnTo>
                    <a:pt x="211" y="763"/>
                  </a:lnTo>
                  <a:lnTo>
                    <a:pt x="211" y="547"/>
                  </a:lnTo>
                  <a:lnTo>
                    <a:pt x="220" y="357"/>
                  </a:lnTo>
                  <a:lnTo>
                    <a:pt x="225" y="202"/>
                  </a:lnTo>
                  <a:lnTo>
                    <a:pt x="229" y="92"/>
                  </a:lnTo>
                  <a:lnTo>
                    <a:pt x="233" y="26"/>
                  </a:lnTo>
                  <a:lnTo>
                    <a:pt x="238" y="0"/>
                  </a:lnTo>
                  <a:lnTo>
                    <a:pt x="247" y="26"/>
                  </a:lnTo>
                  <a:lnTo>
                    <a:pt x="247" y="92"/>
                  </a:lnTo>
                  <a:lnTo>
                    <a:pt x="255" y="202"/>
                  </a:lnTo>
                  <a:lnTo>
                    <a:pt x="260" y="357"/>
                  </a:lnTo>
                  <a:lnTo>
                    <a:pt x="264" y="547"/>
                  </a:lnTo>
                  <a:lnTo>
                    <a:pt x="269" y="763"/>
                  </a:lnTo>
                  <a:lnTo>
                    <a:pt x="273" y="1005"/>
                  </a:lnTo>
                  <a:lnTo>
                    <a:pt x="278" y="1261"/>
                  </a:lnTo>
                  <a:lnTo>
                    <a:pt x="282" y="1526"/>
                  </a:lnTo>
                  <a:lnTo>
                    <a:pt x="286" y="1791"/>
                  </a:lnTo>
                  <a:lnTo>
                    <a:pt x="291" y="2047"/>
                  </a:lnTo>
                  <a:lnTo>
                    <a:pt x="300" y="2290"/>
                  </a:lnTo>
                  <a:lnTo>
                    <a:pt x="304" y="2506"/>
                  </a:lnTo>
                  <a:lnTo>
                    <a:pt x="308" y="2692"/>
                  </a:lnTo>
                  <a:lnTo>
                    <a:pt x="313" y="2846"/>
                  </a:lnTo>
                  <a:lnTo>
                    <a:pt x="317" y="2956"/>
                  </a:lnTo>
                  <a:lnTo>
                    <a:pt x="322" y="3027"/>
                  </a:lnTo>
                  <a:lnTo>
                    <a:pt x="326" y="3049"/>
                  </a:lnTo>
                  <a:lnTo>
                    <a:pt x="330" y="3027"/>
                  </a:lnTo>
                  <a:lnTo>
                    <a:pt x="339" y="2956"/>
                  </a:lnTo>
                  <a:lnTo>
                    <a:pt x="344" y="2846"/>
                  </a:lnTo>
                  <a:lnTo>
                    <a:pt x="348" y="2692"/>
                  </a:lnTo>
                  <a:lnTo>
                    <a:pt x="353" y="2506"/>
                  </a:lnTo>
                  <a:lnTo>
                    <a:pt x="357" y="2290"/>
                  </a:lnTo>
                  <a:lnTo>
                    <a:pt x="361" y="2047"/>
                  </a:lnTo>
                  <a:lnTo>
                    <a:pt x="366" y="1791"/>
                  </a:lnTo>
                  <a:lnTo>
                    <a:pt x="370" y="1526"/>
                  </a:lnTo>
                  <a:lnTo>
                    <a:pt x="379" y="1261"/>
                  </a:lnTo>
                  <a:lnTo>
                    <a:pt x="383" y="1005"/>
                  </a:lnTo>
                  <a:lnTo>
                    <a:pt x="392" y="763"/>
                  </a:lnTo>
                  <a:lnTo>
                    <a:pt x="397" y="547"/>
                  </a:lnTo>
                  <a:lnTo>
                    <a:pt x="401" y="357"/>
                  </a:lnTo>
                  <a:lnTo>
                    <a:pt x="406" y="202"/>
                  </a:lnTo>
                  <a:lnTo>
                    <a:pt x="410" y="92"/>
                  </a:lnTo>
                  <a:lnTo>
                    <a:pt x="419" y="26"/>
                  </a:lnTo>
                  <a:lnTo>
                    <a:pt x="423" y="0"/>
                  </a:lnTo>
                  <a:lnTo>
                    <a:pt x="432" y="26"/>
                  </a:lnTo>
                  <a:lnTo>
                    <a:pt x="436" y="92"/>
                  </a:lnTo>
                  <a:lnTo>
                    <a:pt x="445" y="202"/>
                  </a:lnTo>
                  <a:lnTo>
                    <a:pt x="450" y="357"/>
                  </a:lnTo>
                  <a:lnTo>
                    <a:pt x="454" y="547"/>
                  </a:lnTo>
                  <a:lnTo>
                    <a:pt x="458" y="763"/>
                  </a:lnTo>
                  <a:lnTo>
                    <a:pt x="467" y="1005"/>
                  </a:lnTo>
                  <a:lnTo>
                    <a:pt x="472" y="1261"/>
                  </a:lnTo>
                  <a:lnTo>
                    <a:pt x="476" y="1526"/>
                  </a:lnTo>
                  <a:lnTo>
                    <a:pt x="485" y="1791"/>
                  </a:lnTo>
                  <a:lnTo>
                    <a:pt x="489" y="2047"/>
                  </a:lnTo>
                  <a:lnTo>
                    <a:pt x="494" y="2290"/>
                  </a:lnTo>
                  <a:lnTo>
                    <a:pt x="503" y="2506"/>
                  </a:lnTo>
                  <a:lnTo>
                    <a:pt x="507" y="2692"/>
                  </a:lnTo>
                  <a:lnTo>
                    <a:pt x="511" y="2846"/>
                  </a:lnTo>
                  <a:lnTo>
                    <a:pt x="516" y="2956"/>
                  </a:lnTo>
                  <a:lnTo>
                    <a:pt x="525" y="3027"/>
                  </a:lnTo>
                  <a:lnTo>
                    <a:pt x="529" y="304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54" name="Freeform 14">
              <a:extLst>
                <a:ext uri="{FF2B5EF4-FFF2-40B4-BE49-F238E27FC236}">
                  <a16:creationId xmlns:a16="http://schemas.microsoft.com/office/drawing/2014/main" id="{A5B6EF12-F5C4-4A1C-9A8D-263528DC139F}"/>
                </a:ext>
              </a:extLst>
            </p:cNvPr>
            <p:cNvSpPr>
              <a:spLocks noChangeArrowheads="1"/>
            </p:cNvSpPr>
            <p:nvPr/>
          </p:nvSpPr>
          <p:spPr bwMode="auto">
            <a:xfrm>
              <a:off x="357" y="2603"/>
              <a:ext cx="1599" cy="345"/>
            </a:xfrm>
            <a:custGeom>
              <a:avLst/>
              <a:gdLst>
                <a:gd name="T0" fmla="*/ 101 w 7051"/>
                <a:gd name="T1" fmla="*/ 626 h 1522"/>
                <a:gd name="T2" fmla="*/ 295 w 7051"/>
                <a:gd name="T3" fmla="*/ 374 h 1522"/>
                <a:gd name="T4" fmla="*/ 489 w 7051"/>
                <a:gd name="T5" fmla="*/ 176 h 1522"/>
                <a:gd name="T6" fmla="*/ 688 w 7051"/>
                <a:gd name="T7" fmla="*/ 44 h 1522"/>
                <a:gd name="T8" fmla="*/ 882 w 7051"/>
                <a:gd name="T9" fmla="*/ 0 h 1522"/>
                <a:gd name="T10" fmla="*/ 1080 w 7051"/>
                <a:gd name="T11" fmla="*/ 44 h 1522"/>
                <a:gd name="T12" fmla="*/ 1274 w 7051"/>
                <a:gd name="T13" fmla="*/ 176 h 1522"/>
                <a:gd name="T14" fmla="*/ 1468 w 7051"/>
                <a:gd name="T15" fmla="*/ 374 h 1522"/>
                <a:gd name="T16" fmla="*/ 1667 w 7051"/>
                <a:gd name="T17" fmla="*/ 626 h 1522"/>
                <a:gd name="T18" fmla="*/ 1860 w 7051"/>
                <a:gd name="T19" fmla="*/ 890 h 1522"/>
                <a:gd name="T20" fmla="*/ 2058 w 7051"/>
                <a:gd name="T21" fmla="*/ 1137 h 1522"/>
                <a:gd name="T22" fmla="*/ 2252 w 7051"/>
                <a:gd name="T23" fmla="*/ 1340 h 1522"/>
                <a:gd name="T24" fmla="*/ 2446 w 7051"/>
                <a:gd name="T25" fmla="*/ 1473 h 1522"/>
                <a:gd name="T26" fmla="*/ 2645 w 7051"/>
                <a:gd name="T27" fmla="*/ 1521 h 1522"/>
                <a:gd name="T28" fmla="*/ 2839 w 7051"/>
                <a:gd name="T29" fmla="*/ 1473 h 1522"/>
                <a:gd name="T30" fmla="*/ 3037 w 7051"/>
                <a:gd name="T31" fmla="*/ 1340 h 1522"/>
                <a:gd name="T32" fmla="*/ 3231 w 7051"/>
                <a:gd name="T33" fmla="*/ 1137 h 1522"/>
                <a:gd name="T34" fmla="*/ 3426 w 7051"/>
                <a:gd name="T35" fmla="*/ 890 h 1522"/>
                <a:gd name="T36" fmla="*/ 3624 w 7051"/>
                <a:gd name="T37" fmla="*/ 626 h 1522"/>
                <a:gd name="T38" fmla="*/ 3818 w 7051"/>
                <a:gd name="T39" fmla="*/ 374 h 1522"/>
                <a:gd name="T40" fmla="*/ 4017 w 7051"/>
                <a:gd name="T41" fmla="*/ 176 h 1522"/>
                <a:gd name="T42" fmla="*/ 4211 w 7051"/>
                <a:gd name="T43" fmla="*/ 44 h 1522"/>
                <a:gd name="T44" fmla="*/ 4409 w 7051"/>
                <a:gd name="T45" fmla="*/ 0 h 1522"/>
                <a:gd name="T46" fmla="*/ 4603 w 7051"/>
                <a:gd name="T47" fmla="*/ 44 h 1522"/>
                <a:gd name="T48" fmla="*/ 4797 w 7051"/>
                <a:gd name="T49" fmla="*/ 176 h 1522"/>
                <a:gd name="T50" fmla="*/ 4996 w 7051"/>
                <a:gd name="T51" fmla="*/ 374 h 1522"/>
                <a:gd name="T52" fmla="*/ 5190 w 7051"/>
                <a:gd name="T53" fmla="*/ 626 h 1522"/>
                <a:gd name="T54" fmla="*/ 5387 w 7051"/>
                <a:gd name="T55" fmla="*/ 890 h 1522"/>
                <a:gd name="T56" fmla="*/ 5581 w 7051"/>
                <a:gd name="T57" fmla="*/ 1137 h 1522"/>
                <a:gd name="T58" fmla="*/ 5775 w 7051"/>
                <a:gd name="T59" fmla="*/ 1340 h 1522"/>
                <a:gd name="T60" fmla="*/ 5974 w 7051"/>
                <a:gd name="T61" fmla="*/ 1473 h 1522"/>
                <a:gd name="T62" fmla="*/ 6168 w 7051"/>
                <a:gd name="T63" fmla="*/ 1521 h 1522"/>
                <a:gd name="T64" fmla="*/ 6366 w 7051"/>
                <a:gd name="T65" fmla="*/ 1473 h 1522"/>
                <a:gd name="T66" fmla="*/ 6561 w 7051"/>
                <a:gd name="T67" fmla="*/ 1340 h 1522"/>
                <a:gd name="T68" fmla="*/ 6755 w 7051"/>
                <a:gd name="T69" fmla="*/ 1137 h 1522"/>
                <a:gd name="T70" fmla="*/ 6953 w 7051"/>
                <a:gd name="T71" fmla="*/ 890 h 1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51" h="1522">
                  <a:moveTo>
                    <a:pt x="0" y="758"/>
                  </a:moveTo>
                  <a:lnTo>
                    <a:pt x="101" y="626"/>
                  </a:lnTo>
                  <a:lnTo>
                    <a:pt x="198" y="493"/>
                  </a:lnTo>
                  <a:lnTo>
                    <a:pt x="295" y="374"/>
                  </a:lnTo>
                  <a:lnTo>
                    <a:pt x="392" y="269"/>
                  </a:lnTo>
                  <a:lnTo>
                    <a:pt x="489" y="176"/>
                  </a:lnTo>
                  <a:lnTo>
                    <a:pt x="591" y="97"/>
                  </a:lnTo>
                  <a:lnTo>
                    <a:pt x="688" y="44"/>
                  </a:lnTo>
                  <a:lnTo>
                    <a:pt x="785" y="8"/>
                  </a:lnTo>
                  <a:lnTo>
                    <a:pt x="882" y="0"/>
                  </a:lnTo>
                  <a:lnTo>
                    <a:pt x="979" y="8"/>
                  </a:lnTo>
                  <a:lnTo>
                    <a:pt x="1080" y="44"/>
                  </a:lnTo>
                  <a:lnTo>
                    <a:pt x="1177" y="97"/>
                  </a:lnTo>
                  <a:lnTo>
                    <a:pt x="1274" y="176"/>
                  </a:lnTo>
                  <a:lnTo>
                    <a:pt x="1371" y="269"/>
                  </a:lnTo>
                  <a:lnTo>
                    <a:pt x="1468" y="374"/>
                  </a:lnTo>
                  <a:lnTo>
                    <a:pt x="1570" y="493"/>
                  </a:lnTo>
                  <a:lnTo>
                    <a:pt x="1667" y="626"/>
                  </a:lnTo>
                  <a:lnTo>
                    <a:pt x="1763" y="758"/>
                  </a:lnTo>
                  <a:lnTo>
                    <a:pt x="1860" y="890"/>
                  </a:lnTo>
                  <a:lnTo>
                    <a:pt x="1957" y="1018"/>
                  </a:lnTo>
                  <a:lnTo>
                    <a:pt x="2058" y="1137"/>
                  </a:lnTo>
                  <a:lnTo>
                    <a:pt x="2155" y="1248"/>
                  </a:lnTo>
                  <a:lnTo>
                    <a:pt x="2252" y="1340"/>
                  </a:lnTo>
                  <a:lnTo>
                    <a:pt x="2349" y="1415"/>
                  </a:lnTo>
                  <a:lnTo>
                    <a:pt x="2446" y="1473"/>
                  </a:lnTo>
                  <a:lnTo>
                    <a:pt x="2548" y="1508"/>
                  </a:lnTo>
                  <a:lnTo>
                    <a:pt x="2645" y="1521"/>
                  </a:lnTo>
                  <a:lnTo>
                    <a:pt x="2742" y="1508"/>
                  </a:lnTo>
                  <a:lnTo>
                    <a:pt x="2839" y="1473"/>
                  </a:lnTo>
                  <a:lnTo>
                    <a:pt x="2936" y="1415"/>
                  </a:lnTo>
                  <a:lnTo>
                    <a:pt x="3037" y="1340"/>
                  </a:lnTo>
                  <a:lnTo>
                    <a:pt x="3134" y="1248"/>
                  </a:lnTo>
                  <a:lnTo>
                    <a:pt x="3231" y="1137"/>
                  </a:lnTo>
                  <a:lnTo>
                    <a:pt x="3329" y="1018"/>
                  </a:lnTo>
                  <a:lnTo>
                    <a:pt x="3426" y="890"/>
                  </a:lnTo>
                  <a:lnTo>
                    <a:pt x="3527" y="758"/>
                  </a:lnTo>
                  <a:lnTo>
                    <a:pt x="3624" y="626"/>
                  </a:lnTo>
                  <a:lnTo>
                    <a:pt x="3721" y="493"/>
                  </a:lnTo>
                  <a:lnTo>
                    <a:pt x="3818" y="374"/>
                  </a:lnTo>
                  <a:lnTo>
                    <a:pt x="3920" y="269"/>
                  </a:lnTo>
                  <a:lnTo>
                    <a:pt x="4017" y="176"/>
                  </a:lnTo>
                  <a:lnTo>
                    <a:pt x="4114" y="97"/>
                  </a:lnTo>
                  <a:lnTo>
                    <a:pt x="4211" y="44"/>
                  </a:lnTo>
                  <a:lnTo>
                    <a:pt x="4308" y="8"/>
                  </a:lnTo>
                  <a:lnTo>
                    <a:pt x="4409" y="0"/>
                  </a:lnTo>
                  <a:lnTo>
                    <a:pt x="4506" y="8"/>
                  </a:lnTo>
                  <a:lnTo>
                    <a:pt x="4603" y="44"/>
                  </a:lnTo>
                  <a:lnTo>
                    <a:pt x="4700" y="97"/>
                  </a:lnTo>
                  <a:lnTo>
                    <a:pt x="4797" y="176"/>
                  </a:lnTo>
                  <a:lnTo>
                    <a:pt x="4899" y="269"/>
                  </a:lnTo>
                  <a:lnTo>
                    <a:pt x="4996" y="374"/>
                  </a:lnTo>
                  <a:lnTo>
                    <a:pt x="5093" y="493"/>
                  </a:lnTo>
                  <a:lnTo>
                    <a:pt x="5190" y="626"/>
                  </a:lnTo>
                  <a:lnTo>
                    <a:pt x="5287" y="758"/>
                  </a:lnTo>
                  <a:lnTo>
                    <a:pt x="5387" y="890"/>
                  </a:lnTo>
                  <a:lnTo>
                    <a:pt x="5484" y="1018"/>
                  </a:lnTo>
                  <a:lnTo>
                    <a:pt x="5581" y="1137"/>
                  </a:lnTo>
                  <a:lnTo>
                    <a:pt x="5678" y="1248"/>
                  </a:lnTo>
                  <a:lnTo>
                    <a:pt x="5775" y="1340"/>
                  </a:lnTo>
                  <a:lnTo>
                    <a:pt x="5877" y="1415"/>
                  </a:lnTo>
                  <a:lnTo>
                    <a:pt x="5974" y="1473"/>
                  </a:lnTo>
                  <a:lnTo>
                    <a:pt x="6071" y="1508"/>
                  </a:lnTo>
                  <a:lnTo>
                    <a:pt x="6168" y="1521"/>
                  </a:lnTo>
                  <a:lnTo>
                    <a:pt x="6265" y="1508"/>
                  </a:lnTo>
                  <a:lnTo>
                    <a:pt x="6366" y="1473"/>
                  </a:lnTo>
                  <a:lnTo>
                    <a:pt x="6463" y="1415"/>
                  </a:lnTo>
                  <a:lnTo>
                    <a:pt x="6561" y="1340"/>
                  </a:lnTo>
                  <a:lnTo>
                    <a:pt x="6658" y="1248"/>
                  </a:lnTo>
                  <a:lnTo>
                    <a:pt x="6755" y="1137"/>
                  </a:lnTo>
                  <a:lnTo>
                    <a:pt x="6856" y="1018"/>
                  </a:lnTo>
                  <a:lnTo>
                    <a:pt x="6953" y="890"/>
                  </a:lnTo>
                  <a:lnTo>
                    <a:pt x="7050" y="75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55" name="Freeform 15">
              <a:extLst>
                <a:ext uri="{FF2B5EF4-FFF2-40B4-BE49-F238E27FC236}">
                  <a16:creationId xmlns:a16="http://schemas.microsoft.com/office/drawing/2014/main" id="{262ECEC7-B129-4733-9842-D8D65BC9F261}"/>
                </a:ext>
              </a:extLst>
            </p:cNvPr>
            <p:cNvSpPr>
              <a:spLocks noChangeArrowheads="1"/>
            </p:cNvSpPr>
            <p:nvPr/>
          </p:nvSpPr>
          <p:spPr bwMode="auto">
            <a:xfrm>
              <a:off x="585" y="3639"/>
              <a:ext cx="16" cy="346"/>
            </a:xfrm>
            <a:custGeom>
              <a:avLst/>
              <a:gdLst>
                <a:gd name="T0" fmla="*/ 0 w 72"/>
                <a:gd name="T1" fmla="*/ 1523 h 1524"/>
                <a:gd name="T2" fmla="*/ 8 w 72"/>
                <a:gd name="T3" fmla="*/ 1501 h 1524"/>
                <a:gd name="T4" fmla="*/ 17 w 72"/>
                <a:gd name="T5" fmla="*/ 1430 h 1524"/>
                <a:gd name="T6" fmla="*/ 22 w 72"/>
                <a:gd name="T7" fmla="*/ 1320 h 1524"/>
                <a:gd name="T8" fmla="*/ 35 w 72"/>
                <a:gd name="T9" fmla="*/ 1166 h 1524"/>
                <a:gd name="T10" fmla="*/ 40 w 72"/>
                <a:gd name="T11" fmla="*/ 980 h 1524"/>
                <a:gd name="T12" fmla="*/ 44 w 72"/>
                <a:gd name="T13" fmla="*/ 764 h 1524"/>
                <a:gd name="T14" fmla="*/ 53 w 72"/>
                <a:gd name="T15" fmla="*/ 520 h 1524"/>
                <a:gd name="T16" fmla="*/ 62 w 72"/>
                <a:gd name="T17" fmla="*/ 264 h 1524"/>
                <a:gd name="T18" fmla="*/ 71 w 72"/>
                <a:gd name="T19"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1524">
                  <a:moveTo>
                    <a:pt x="0" y="1523"/>
                  </a:moveTo>
                  <a:lnTo>
                    <a:pt x="8" y="1501"/>
                  </a:lnTo>
                  <a:lnTo>
                    <a:pt x="17" y="1430"/>
                  </a:lnTo>
                  <a:lnTo>
                    <a:pt x="22" y="1320"/>
                  </a:lnTo>
                  <a:lnTo>
                    <a:pt x="35" y="1166"/>
                  </a:lnTo>
                  <a:lnTo>
                    <a:pt x="40" y="980"/>
                  </a:lnTo>
                  <a:lnTo>
                    <a:pt x="44" y="764"/>
                  </a:lnTo>
                  <a:lnTo>
                    <a:pt x="53" y="520"/>
                  </a:lnTo>
                  <a:lnTo>
                    <a:pt x="62" y="264"/>
                  </a:lnTo>
                  <a:lnTo>
                    <a:pt x="7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56" name="Freeform 16">
              <a:extLst>
                <a:ext uri="{FF2B5EF4-FFF2-40B4-BE49-F238E27FC236}">
                  <a16:creationId xmlns:a16="http://schemas.microsoft.com/office/drawing/2014/main" id="{36E02F49-B1D6-4CD8-A25E-5143AC12D36A}"/>
                </a:ext>
              </a:extLst>
            </p:cNvPr>
            <p:cNvSpPr>
              <a:spLocks noChangeArrowheads="1"/>
            </p:cNvSpPr>
            <p:nvPr/>
          </p:nvSpPr>
          <p:spPr bwMode="auto">
            <a:xfrm>
              <a:off x="599" y="3293"/>
              <a:ext cx="118" cy="692"/>
            </a:xfrm>
            <a:custGeom>
              <a:avLst/>
              <a:gdLst>
                <a:gd name="T0" fmla="*/ 0 w 521"/>
                <a:gd name="T1" fmla="*/ 1005 h 3050"/>
                <a:gd name="T2" fmla="*/ 13 w 521"/>
                <a:gd name="T3" fmla="*/ 547 h 3050"/>
                <a:gd name="T4" fmla="*/ 22 w 521"/>
                <a:gd name="T5" fmla="*/ 202 h 3050"/>
                <a:gd name="T6" fmla="*/ 30 w 521"/>
                <a:gd name="T7" fmla="*/ 26 h 3050"/>
                <a:gd name="T8" fmla="*/ 39 w 521"/>
                <a:gd name="T9" fmla="*/ 26 h 3050"/>
                <a:gd name="T10" fmla="*/ 52 w 521"/>
                <a:gd name="T11" fmla="*/ 202 h 3050"/>
                <a:gd name="T12" fmla="*/ 61 w 521"/>
                <a:gd name="T13" fmla="*/ 547 h 3050"/>
                <a:gd name="T14" fmla="*/ 70 w 521"/>
                <a:gd name="T15" fmla="*/ 1005 h 3050"/>
                <a:gd name="T16" fmla="*/ 79 w 521"/>
                <a:gd name="T17" fmla="*/ 1526 h 3050"/>
                <a:gd name="T18" fmla="*/ 92 w 521"/>
                <a:gd name="T19" fmla="*/ 2047 h 3050"/>
                <a:gd name="T20" fmla="*/ 101 w 521"/>
                <a:gd name="T21" fmla="*/ 2506 h 3050"/>
                <a:gd name="T22" fmla="*/ 110 w 521"/>
                <a:gd name="T23" fmla="*/ 2846 h 3050"/>
                <a:gd name="T24" fmla="*/ 119 w 521"/>
                <a:gd name="T25" fmla="*/ 3027 h 3050"/>
                <a:gd name="T26" fmla="*/ 127 w 521"/>
                <a:gd name="T27" fmla="*/ 3027 h 3050"/>
                <a:gd name="T28" fmla="*/ 136 w 521"/>
                <a:gd name="T29" fmla="*/ 2846 h 3050"/>
                <a:gd name="T30" fmla="*/ 150 w 521"/>
                <a:gd name="T31" fmla="*/ 2506 h 3050"/>
                <a:gd name="T32" fmla="*/ 158 w 521"/>
                <a:gd name="T33" fmla="*/ 2047 h 3050"/>
                <a:gd name="T34" fmla="*/ 167 w 521"/>
                <a:gd name="T35" fmla="*/ 1526 h 3050"/>
                <a:gd name="T36" fmla="*/ 176 w 521"/>
                <a:gd name="T37" fmla="*/ 1005 h 3050"/>
                <a:gd name="T38" fmla="*/ 189 w 521"/>
                <a:gd name="T39" fmla="*/ 547 h 3050"/>
                <a:gd name="T40" fmla="*/ 198 w 521"/>
                <a:gd name="T41" fmla="*/ 202 h 3050"/>
                <a:gd name="T42" fmla="*/ 207 w 521"/>
                <a:gd name="T43" fmla="*/ 26 h 3050"/>
                <a:gd name="T44" fmla="*/ 216 w 521"/>
                <a:gd name="T45" fmla="*/ 26 h 3050"/>
                <a:gd name="T46" fmla="*/ 225 w 521"/>
                <a:gd name="T47" fmla="*/ 202 h 3050"/>
                <a:gd name="T48" fmla="*/ 238 w 521"/>
                <a:gd name="T49" fmla="*/ 547 h 3050"/>
                <a:gd name="T50" fmla="*/ 247 w 521"/>
                <a:gd name="T51" fmla="*/ 1005 h 3050"/>
                <a:gd name="T52" fmla="*/ 255 w 521"/>
                <a:gd name="T53" fmla="*/ 1526 h 3050"/>
                <a:gd name="T54" fmla="*/ 269 w 521"/>
                <a:gd name="T55" fmla="*/ 2047 h 3050"/>
                <a:gd name="T56" fmla="*/ 277 w 521"/>
                <a:gd name="T57" fmla="*/ 2506 h 3050"/>
                <a:gd name="T58" fmla="*/ 286 w 521"/>
                <a:gd name="T59" fmla="*/ 2846 h 3050"/>
                <a:gd name="T60" fmla="*/ 295 w 521"/>
                <a:gd name="T61" fmla="*/ 3027 h 3050"/>
                <a:gd name="T62" fmla="*/ 304 w 521"/>
                <a:gd name="T63" fmla="*/ 3027 h 3050"/>
                <a:gd name="T64" fmla="*/ 317 w 521"/>
                <a:gd name="T65" fmla="*/ 2846 h 3050"/>
                <a:gd name="T66" fmla="*/ 326 w 521"/>
                <a:gd name="T67" fmla="*/ 2506 h 3050"/>
                <a:gd name="T68" fmla="*/ 335 w 521"/>
                <a:gd name="T69" fmla="*/ 2047 h 3050"/>
                <a:gd name="T70" fmla="*/ 344 w 521"/>
                <a:gd name="T71" fmla="*/ 1526 h 3050"/>
                <a:gd name="T72" fmla="*/ 357 w 521"/>
                <a:gd name="T73" fmla="*/ 1005 h 3050"/>
                <a:gd name="T74" fmla="*/ 370 w 521"/>
                <a:gd name="T75" fmla="*/ 547 h 3050"/>
                <a:gd name="T76" fmla="*/ 379 w 521"/>
                <a:gd name="T77" fmla="*/ 202 h 3050"/>
                <a:gd name="T78" fmla="*/ 392 w 521"/>
                <a:gd name="T79" fmla="*/ 26 h 3050"/>
                <a:gd name="T80" fmla="*/ 401 w 521"/>
                <a:gd name="T81" fmla="*/ 26 h 3050"/>
                <a:gd name="T82" fmla="*/ 414 w 521"/>
                <a:gd name="T83" fmla="*/ 202 h 3050"/>
                <a:gd name="T84" fmla="*/ 427 w 521"/>
                <a:gd name="T85" fmla="*/ 547 h 3050"/>
                <a:gd name="T86" fmla="*/ 436 w 521"/>
                <a:gd name="T87" fmla="*/ 1005 h 3050"/>
                <a:gd name="T88" fmla="*/ 450 w 521"/>
                <a:gd name="T89" fmla="*/ 1526 h 3050"/>
                <a:gd name="T90" fmla="*/ 463 w 521"/>
                <a:gd name="T91" fmla="*/ 2047 h 3050"/>
                <a:gd name="T92" fmla="*/ 476 w 521"/>
                <a:gd name="T93" fmla="*/ 2506 h 3050"/>
                <a:gd name="T94" fmla="*/ 485 w 521"/>
                <a:gd name="T95" fmla="*/ 2846 h 3050"/>
                <a:gd name="T96" fmla="*/ 498 w 521"/>
                <a:gd name="T97" fmla="*/ 3027 h 3050"/>
                <a:gd name="T98" fmla="*/ 507 w 521"/>
                <a:gd name="T99" fmla="*/ 3027 h 3050"/>
                <a:gd name="T100" fmla="*/ 520 w 521"/>
                <a:gd name="T101" fmla="*/ 284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1" h="3050">
                  <a:moveTo>
                    <a:pt x="0" y="1261"/>
                  </a:moveTo>
                  <a:lnTo>
                    <a:pt x="0" y="1005"/>
                  </a:lnTo>
                  <a:lnTo>
                    <a:pt x="8" y="763"/>
                  </a:lnTo>
                  <a:lnTo>
                    <a:pt x="13" y="547"/>
                  </a:lnTo>
                  <a:lnTo>
                    <a:pt x="17" y="357"/>
                  </a:lnTo>
                  <a:lnTo>
                    <a:pt x="22" y="202"/>
                  </a:lnTo>
                  <a:lnTo>
                    <a:pt x="26" y="92"/>
                  </a:lnTo>
                  <a:lnTo>
                    <a:pt x="30" y="26"/>
                  </a:lnTo>
                  <a:lnTo>
                    <a:pt x="35" y="0"/>
                  </a:lnTo>
                  <a:lnTo>
                    <a:pt x="39" y="26"/>
                  </a:lnTo>
                  <a:lnTo>
                    <a:pt x="44" y="92"/>
                  </a:lnTo>
                  <a:lnTo>
                    <a:pt x="52" y="202"/>
                  </a:lnTo>
                  <a:lnTo>
                    <a:pt x="57" y="357"/>
                  </a:lnTo>
                  <a:lnTo>
                    <a:pt x="61" y="547"/>
                  </a:lnTo>
                  <a:lnTo>
                    <a:pt x="66" y="763"/>
                  </a:lnTo>
                  <a:lnTo>
                    <a:pt x="70" y="1005"/>
                  </a:lnTo>
                  <a:lnTo>
                    <a:pt x="75" y="1261"/>
                  </a:lnTo>
                  <a:lnTo>
                    <a:pt x="79" y="1526"/>
                  </a:lnTo>
                  <a:lnTo>
                    <a:pt x="83" y="1791"/>
                  </a:lnTo>
                  <a:lnTo>
                    <a:pt x="92" y="2047"/>
                  </a:lnTo>
                  <a:lnTo>
                    <a:pt x="92" y="2290"/>
                  </a:lnTo>
                  <a:lnTo>
                    <a:pt x="101" y="2506"/>
                  </a:lnTo>
                  <a:lnTo>
                    <a:pt x="105" y="2692"/>
                  </a:lnTo>
                  <a:lnTo>
                    <a:pt x="110" y="2846"/>
                  </a:lnTo>
                  <a:lnTo>
                    <a:pt x="114" y="2956"/>
                  </a:lnTo>
                  <a:lnTo>
                    <a:pt x="119" y="3027"/>
                  </a:lnTo>
                  <a:lnTo>
                    <a:pt x="123" y="3049"/>
                  </a:lnTo>
                  <a:lnTo>
                    <a:pt x="127" y="3027"/>
                  </a:lnTo>
                  <a:lnTo>
                    <a:pt x="132" y="2956"/>
                  </a:lnTo>
                  <a:lnTo>
                    <a:pt x="136" y="2846"/>
                  </a:lnTo>
                  <a:lnTo>
                    <a:pt x="145" y="2692"/>
                  </a:lnTo>
                  <a:lnTo>
                    <a:pt x="150" y="2506"/>
                  </a:lnTo>
                  <a:lnTo>
                    <a:pt x="154" y="2290"/>
                  </a:lnTo>
                  <a:lnTo>
                    <a:pt x="158" y="2047"/>
                  </a:lnTo>
                  <a:lnTo>
                    <a:pt x="163" y="1791"/>
                  </a:lnTo>
                  <a:lnTo>
                    <a:pt x="167" y="1526"/>
                  </a:lnTo>
                  <a:lnTo>
                    <a:pt x="172" y="1261"/>
                  </a:lnTo>
                  <a:lnTo>
                    <a:pt x="176" y="1005"/>
                  </a:lnTo>
                  <a:lnTo>
                    <a:pt x="185" y="763"/>
                  </a:lnTo>
                  <a:lnTo>
                    <a:pt x="189" y="547"/>
                  </a:lnTo>
                  <a:lnTo>
                    <a:pt x="194" y="357"/>
                  </a:lnTo>
                  <a:lnTo>
                    <a:pt x="198" y="202"/>
                  </a:lnTo>
                  <a:lnTo>
                    <a:pt x="202" y="92"/>
                  </a:lnTo>
                  <a:lnTo>
                    <a:pt x="207" y="26"/>
                  </a:lnTo>
                  <a:lnTo>
                    <a:pt x="211" y="0"/>
                  </a:lnTo>
                  <a:lnTo>
                    <a:pt x="216" y="26"/>
                  </a:lnTo>
                  <a:lnTo>
                    <a:pt x="225" y="92"/>
                  </a:lnTo>
                  <a:lnTo>
                    <a:pt x="225" y="202"/>
                  </a:lnTo>
                  <a:lnTo>
                    <a:pt x="233" y="357"/>
                  </a:lnTo>
                  <a:lnTo>
                    <a:pt x="238" y="547"/>
                  </a:lnTo>
                  <a:lnTo>
                    <a:pt x="242" y="763"/>
                  </a:lnTo>
                  <a:lnTo>
                    <a:pt x="247" y="1005"/>
                  </a:lnTo>
                  <a:lnTo>
                    <a:pt x="251" y="1261"/>
                  </a:lnTo>
                  <a:lnTo>
                    <a:pt x="255" y="1526"/>
                  </a:lnTo>
                  <a:lnTo>
                    <a:pt x="260" y="1791"/>
                  </a:lnTo>
                  <a:lnTo>
                    <a:pt x="269" y="2047"/>
                  </a:lnTo>
                  <a:lnTo>
                    <a:pt x="269" y="2290"/>
                  </a:lnTo>
                  <a:lnTo>
                    <a:pt x="277" y="2506"/>
                  </a:lnTo>
                  <a:lnTo>
                    <a:pt x="282" y="2692"/>
                  </a:lnTo>
                  <a:lnTo>
                    <a:pt x="286" y="2846"/>
                  </a:lnTo>
                  <a:lnTo>
                    <a:pt x="291" y="2956"/>
                  </a:lnTo>
                  <a:lnTo>
                    <a:pt x="295" y="3027"/>
                  </a:lnTo>
                  <a:lnTo>
                    <a:pt x="300" y="3049"/>
                  </a:lnTo>
                  <a:lnTo>
                    <a:pt x="304" y="3027"/>
                  </a:lnTo>
                  <a:lnTo>
                    <a:pt x="308" y="2956"/>
                  </a:lnTo>
                  <a:lnTo>
                    <a:pt x="317" y="2846"/>
                  </a:lnTo>
                  <a:lnTo>
                    <a:pt x="317" y="2692"/>
                  </a:lnTo>
                  <a:lnTo>
                    <a:pt x="326" y="2506"/>
                  </a:lnTo>
                  <a:lnTo>
                    <a:pt x="330" y="2290"/>
                  </a:lnTo>
                  <a:lnTo>
                    <a:pt x="335" y="2047"/>
                  </a:lnTo>
                  <a:lnTo>
                    <a:pt x="339" y="1791"/>
                  </a:lnTo>
                  <a:lnTo>
                    <a:pt x="344" y="1526"/>
                  </a:lnTo>
                  <a:lnTo>
                    <a:pt x="348" y="1261"/>
                  </a:lnTo>
                  <a:lnTo>
                    <a:pt x="357" y="1005"/>
                  </a:lnTo>
                  <a:lnTo>
                    <a:pt x="361" y="763"/>
                  </a:lnTo>
                  <a:lnTo>
                    <a:pt x="370" y="547"/>
                  </a:lnTo>
                  <a:lnTo>
                    <a:pt x="375" y="357"/>
                  </a:lnTo>
                  <a:lnTo>
                    <a:pt x="379" y="202"/>
                  </a:lnTo>
                  <a:lnTo>
                    <a:pt x="383" y="92"/>
                  </a:lnTo>
                  <a:lnTo>
                    <a:pt x="392" y="26"/>
                  </a:lnTo>
                  <a:lnTo>
                    <a:pt x="397" y="0"/>
                  </a:lnTo>
                  <a:lnTo>
                    <a:pt x="401" y="26"/>
                  </a:lnTo>
                  <a:lnTo>
                    <a:pt x="410" y="92"/>
                  </a:lnTo>
                  <a:lnTo>
                    <a:pt x="414" y="202"/>
                  </a:lnTo>
                  <a:lnTo>
                    <a:pt x="423" y="357"/>
                  </a:lnTo>
                  <a:lnTo>
                    <a:pt x="427" y="547"/>
                  </a:lnTo>
                  <a:lnTo>
                    <a:pt x="436" y="763"/>
                  </a:lnTo>
                  <a:lnTo>
                    <a:pt x="436" y="1005"/>
                  </a:lnTo>
                  <a:lnTo>
                    <a:pt x="445" y="1261"/>
                  </a:lnTo>
                  <a:lnTo>
                    <a:pt x="450" y="1526"/>
                  </a:lnTo>
                  <a:lnTo>
                    <a:pt x="454" y="1791"/>
                  </a:lnTo>
                  <a:lnTo>
                    <a:pt x="463" y="2047"/>
                  </a:lnTo>
                  <a:lnTo>
                    <a:pt x="467" y="2290"/>
                  </a:lnTo>
                  <a:lnTo>
                    <a:pt x="476" y="2506"/>
                  </a:lnTo>
                  <a:lnTo>
                    <a:pt x="480" y="2692"/>
                  </a:lnTo>
                  <a:lnTo>
                    <a:pt x="485" y="2846"/>
                  </a:lnTo>
                  <a:lnTo>
                    <a:pt x="494" y="2956"/>
                  </a:lnTo>
                  <a:lnTo>
                    <a:pt x="498" y="3027"/>
                  </a:lnTo>
                  <a:lnTo>
                    <a:pt x="502" y="3049"/>
                  </a:lnTo>
                  <a:lnTo>
                    <a:pt x="507" y="3027"/>
                  </a:lnTo>
                  <a:lnTo>
                    <a:pt x="516" y="2956"/>
                  </a:lnTo>
                  <a:lnTo>
                    <a:pt x="520"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57" name="Line 17">
              <a:extLst>
                <a:ext uri="{FF2B5EF4-FFF2-40B4-BE49-F238E27FC236}">
                  <a16:creationId xmlns:a16="http://schemas.microsoft.com/office/drawing/2014/main" id="{1403A2F3-2D0A-4785-AD19-00A6DD319442}"/>
                </a:ext>
              </a:extLst>
            </p:cNvPr>
            <p:cNvSpPr>
              <a:spLocks noChangeShapeType="1"/>
            </p:cNvSpPr>
            <p:nvPr/>
          </p:nvSpPr>
          <p:spPr bwMode="auto">
            <a:xfrm flipH="1">
              <a:off x="596" y="3580"/>
              <a:ext cx="4"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8" name="Freeform 18">
              <a:extLst>
                <a:ext uri="{FF2B5EF4-FFF2-40B4-BE49-F238E27FC236}">
                  <a16:creationId xmlns:a16="http://schemas.microsoft.com/office/drawing/2014/main" id="{285462B1-4165-473E-9ABA-4C4A8AF92D5F}"/>
                </a:ext>
              </a:extLst>
            </p:cNvPr>
            <p:cNvSpPr>
              <a:spLocks noChangeArrowheads="1"/>
            </p:cNvSpPr>
            <p:nvPr/>
          </p:nvSpPr>
          <p:spPr bwMode="auto">
            <a:xfrm>
              <a:off x="717" y="3293"/>
              <a:ext cx="221" cy="692"/>
            </a:xfrm>
            <a:custGeom>
              <a:avLst/>
              <a:gdLst>
                <a:gd name="T0" fmla="*/ 8 w 975"/>
                <a:gd name="T1" fmla="*/ 2692 h 3050"/>
                <a:gd name="T2" fmla="*/ 17 w 975"/>
                <a:gd name="T3" fmla="*/ 2290 h 3050"/>
                <a:gd name="T4" fmla="*/ 30 w 975"/>
                <a:gd name="T5" fmla="*/ 1791 h 3050"/>
                <a:gd name="T6" fmla="*/ 44 w 975"/>
                <a:gd name="T7" fmla="*/ 1261 h 3050"/>
                <a:gd name="T8" fmla="*/ 61 w 975"/>
                <a:gd name="T9" fmla="*/ 763 h 3050"/>
                <a:gd name="T10" fmla="*/ 75 w 975"/>
                <a:gd name="T11" fmla="*/ 357 h 3050"/>
                <a:gd name="T12" fmla="*/ 88 w 975"/>
                <a:gd name="T13" fmla="*/ 92 h 3050"/>
                <a:gd name="T14" fmla="*/ 105 w 975"/>
                <a:gd name="T15" fmla="*/ 0 h 3050"/>
                <a:gd name="T16" fmla="*/ 119 w 975"/>
                <a:gd name="T17" fmla="*/ 92 h 3050"/>
                <a:gd name="T18" fmla="*/ 140 w 975"/>
                <a:gd name="T19" fmla="*/ 357 h 3050"/>
                <a:gd name="T20" fmla="*/ 153 w 975"/>
                <a:gd name="T21" fmla="*/ 763 h 3050"/>
                <a:gd name="T22" fmla="*/ 166 w 975"/>
                <a:gd name="T23" fmla="*/ 1261 h 3050"/>
                <a:gd name="T24" fmla="*/ 184 w 975"/>
                <a:gd name="T25" fmla="*/ 1791 h 3050"/>
                <a:gd name="T26" fmla="*/ 197 w 975"/>
                <a:gd name="T27" fmla="*/ 2290 h 3050"/>
                <a:gd name="T28" fmla="*/ 215 w 975"/>
                <a:gd name="T29" fmla="*/ 2692 h 3050"/>
                <a:gd name="T30" fmla="*/ 232 w 975"/>
                <a:gd name="T31" fmla="*/ 2956 h 3050"/>
                <a:gd name="T32" fmla="*/ 246 w 975"/>
                <a:gd name="T33" fmla="*/ 3049 h 3050"/>
                <a:gd name="T34" fmla="*/ 263 w 975"/>
                <a:gd name="T35" fmla="*/ 2956 h 3050"/>
                <a:gd name="T36" fmla="*/ 277 w 975"/>
                <a:gd name="T37" fmla="*/ 2692 h 3050"/>
                <a:gd name="T38" fmla="*/ 294 w 975"/>
                <a:gd name="T39" fmla="*/ 2290 h 3050"/>
                <a:gd name="T40" fmla="*/ 312 w 975"/>
                <a:gd name="T41" fmla="*/ 1791 h 3050"/>
                <a:gd name="T42" fmla="*/ 325 w 975"/>
                <a:gd name="T43" fmla="*/ 1261 h 3050"/>
                <a:gd name="T44" fmla="*/ 343 w 975"/>
                <a:gd name="T45" fmla="*/ 763 h 3050"/>
                <a:gd name="T46" fmla="*/ 365 w 975"/>
                <a:gd name="T47" fmla="*/ 357 h 3050"/>
                <a:gd name="T48" fmla="*/ 383 w 975"/>
                <a:gd name="T49" fmla="*/ 92 h 3050"/>
                <a:gd name="T50" fmla="*/ 405 w 975"/>
                <a:gd name="T51" fmla="*/ 0 h 3050"/>
                <a:gd name="T52" fmla="*/ 422 w 975"/>
                <a:gd name="T53" fmla="*/ 92 h 3050"/>
                <a:gd name="T54" fmla="*/ 444 w 975"/>
                <a:gd name="T55" fmla="*/ 357 h 3050"/>
                <a:gd name="T56" fmla="*/ 462 w 975"/>
                <a:gd name="T57" fmla="*/ 763 h 3050"/>
                <a:gd name="T58" fmla="*/ 484 w 975"/>
                <a:gd name="T59" fmla="*/ 1261 h 3050"/>
                <a:gd name="T60" fmla="*/ 502 w 975"/>
                <a:gd name="T61" fmla="*/ 1791 h 3050"/>
                <a:gd name="T62" fmla="*/ 524 w 975"/>
                <a:gd name="T63" fmla="*/ 2290 h 3050"/>
                <a:gd name="T64" fmla="*/ 541 w 975"/>
                <a:gd name="T65" fmla="*/ 2692 h 3050"/>
                <a:gd name="T66" fmla="*/ 564 w 975"/>
                <a:gd name="T67" fmla="*/ 2956 h 3050"/>
                <a:gd name="T68" fmla="*/ 581 w 975"/>
                <a:gd name="T69" fmla="*/ 3049 h 3050"/>
                <a:gd name="T70" fmla="*/ 603 w 975"/>
                <a:gd name="T71" fmla="*/ 2956 h 3050"/>
                <a:gd name="T72" fmla="*/ 621 w 975"/>
                <a:gd name="T73" fmla="*/ 2692 h 3050"/>
                <a:gd name="T74" fmla="*/ 643 w 975"/>
                <a:gd name="T75" fmla="*/ 2290 h 3050"/>
                <a:gd name="T76" fmla="*/ 661 w 975"/>
                <a:gd name="T77" fmla="*/ 1791 h 3050"/>
                <a:gd name="T78" fmla="*/ 683 w 975"/>
                <a:gd name="T79" fmla="*/ 1261 h 3050"/>
                <a:gd name="T80" fmla="*/ 709 w 975"/>
                <a:gd name="T81" fmla="*/ 763 h 3050"/>
                <a:gd name="T82" fmla="*/ 736 w 975"/>
                <a:gd name="T83" fmla="*/ 357 h 3050"/>
                <a:gd name="T84" fmla="*/ 758 w 975"/>
                <a:gd name="T85" fmla="*/ 92 h 3050"/>
                <a:gd name="T86" fmla="*/ 784 w 975"/>
                <a:gd name="T87" fmla="*/ 0 h 3050"/>
                <a:gd name="T88" fmla="*/ 811 w 975"/>
                <a:gd name="T89" fmla="*/ 92 h 3050"/>
                <a:gd name="T90" fmla="*/ 833 w 975"/>
                <a:gd name="T91" fmla="*/ 357 h 3050"/>
                <a:gd name="T92" fmla="*/ 859 w 975"/>
                <a:gd name="T93" fmla="*/ 763 h 3050"/>
                <a:gd name="T94" fmla="*/ 886 w 975"/>
                <a:gd name="T95" fmla="*/ 1261 h 3050"/>
                <a:gd name="T96" fmla="*/ 912 w 975"/>
                <a:gd name="T97" fmla="*/ 1791 h 3050"/>
                <a:gd name="T98" fmla="*/ 939 w 975"/>
                <a:gd name="T99" fmla="*/ 2290 h 3050"/>
                <a:gd name="T100" fmla="*/ 961 w 975"/>
                <a:gd name="T101" fmla="*/ 2692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5" h="3050">
                  <a:moveTo>
                    <a:pt x="0" y="2846"/>
                  </a:moveTo>
                  <a:lnTo>
                    <a:pt x="8" y="2692"/>
                  </a:lnTo>
                  <a:lnTo>
                    <a:pt x="13" y="2506"/>
                  </a:lnTo>
                  <a:lnTo>
                    <a:pt x="17" y="2290"/>
                  </a:lnTo>
                  <a:lnTo>
                    <a:pt x="26" y="2047"/>
                  </a:lnTo>
                  <a:lnTo>
                    <a:pt x="30" y="1791"/>
                  </a:lnTo>
                  <a:lnTo>
                    <a:pt x="35" y="1526"/>
                  </a:lnTo>
                  <a:lnTo>
                    <a:pt x="44" y="1261"/>
                  </a:lnTo>
                  <a:lnTo>
                    <a:pt x="52" y="1005"/>
                  </a:lnTo>
                  <a:lnTo>
                    <a:pt x="61" y="763"/>
                  </a:lnTo>
                  <a:lnTo>
                    <a:pt x="66" y="547"/>
                  </a:lnTo>
                  <a:lnTo>
                    <a:pt x="75" y="357"/>
                  </a:lnTo>
                  <a:lnTo>
                    <a:pt x="83" y="202"/>
                  </a:lnTo>
                  <a:lnTo>
                    <a:pt x="88" y="92"/>
                  </a:lnTo>
                  <a:lnTo>
                    <a:pt x="101" y="26"/>
                  </a:lnTo>
                  <a:lnTo>
                    <a:pt x="105" y="0"/>
                  </a:lnTo>
                  <a:lnTo>
                    <a:pt x="114" y="26"/>
                  </a:lnTo>
                  <a:lnTo>
                    <a:pt x="119" y="92"/>
                  </a:lnTo>
                  <a:lnTo>
                    <a:pt x="128" y="202"/>
                  </a:lnTo>
                  <a:lnTo>
                    <a:pt x="140" y="357"/>
                  </a:lnTo>
                  <a:lnTo>
                    <a:pt x="144" y="547"/>
                  </a:lnTo>
                  <a:lnTo>
                    <a:pt x="153" y="763"/>
                  </a:lnTo>
                  <a:lnTo>
                    <a:pt x="157" y="1005"/>
                  </a:lnTo>
                  <a:lnTo>
                    <a:pt x="166" y="1261"/>
                  </a:lnTo>
                  <a:lnTo>
                    <a:pt x="175" y="1526"/>
                  </a:lnTo>
                  <a:lnTo>
                    <a:pt x="184" y="1791"/>
                  </a:lnTo>
                  <a:lnTo>
                    <a:pt x="193" y="2047"/>
                  </a:lnTo>
                  <a:lnTo>
                    <a:pt x="197" y="2290"/>
                  </a:lnTo>
                  <a:lnTo>
                    <a:pt x="206" y="2506"/>
                  </a:lnTo>
                  <a:lnTo>
                    <a:pt x="215" y="2692"/>
                  </a:lnTo>
                  <a:lnTo>
                    <a:pt x="224" y="2846"/>
                  </a:lnTo>
                  <a:lnTo>
                    <a:pt x="232" y="2956"/>
                  </a:lnTo>
                  <a:lnTo>
                    <a:pt x="237" y="3027"/>
                  </a:lnTo>
                  <a:lnTo>
                    <a:pt x="246" y="3049"/>
                  </a:lnTo>
                  <a:lnTo>
                    <a:pt x="255" y="3027"/>
                  </a:lnTo>
                  <a:lnTo>
                    <a:pt x="263" y="2956"/>
                  </a:lnTo>
                  <a:lnTo>
                    <a:pt x="268" y="2846"/>
                  </a:lnTo>
                  <a:lnTo>
                    <a:pt x="277" y="2692"/>
                  </a:lnTo>
                  <a:lnTo>
                    <a:pt x="285" y="2506"/>
                  </a:lnTo>
                  <a:lnTo>
                    <a:pt x="294" y="2290"/>
                  </a:lnTo>
                  <a:lnTo>
                    <a:pt x="299" y="2047"/>
                  </a:lnTo>
                  <a:lnTo>
                    <a:pt x="312" y="1791"/>
                  </a:lnTo>
                  <a:lnTo>
                    <a:pt x="316" y="1526"/>
                  </a:lnTo>
                  <a:lnTo>
                    <a:pt x="325" y="1261"/>
                  </a:lnTo>
                  <a:lnTo>
                    <a:pt x="338" y="1005"/>
                  </a:lnTo>
                  <a:lnTo>
                    <a:pt x="343" y="763"/>
                  </a:lnTo>
                  <a:lnTo>
                    <a:pt x="356" y="547"/>
                  </a:lnTo>
                  <a:lnTo>
                    <a:pt x="365" y="357"/>
                  </a:lnTo>
                  <a:lnTo>
                    <a:pt x="378" y="202"/>
                  </a:lnTo>
                  <a:lnTo>
                    <a:pt x="383" y="92"/>
                  </a:lnTo>
                  <a:lnTo>
                    <a:pt x="396" y="26"/>
                  </a:lnTo>
                  <a:lnTo>
                    <a:pt x="405" y="0"/>
                  </a:lnTo>
                  <a:lnTo>
                    <a:pt x="413" y="26"/>
                  </a:lnTo>
                  <a:lnTo>
                    <a:pt x="422" y="92"/>
                  </a:lnTo>
                  <a:lnTo>
                    <a:pt x="436" y="202"/>
                  </a:lnTo>
                  <a:lnTo>
                    <a:pt x="444" y="357"/>
                  </a:lnTo>
                  <a:lnTo>
                    <a:pt x="453" y="547"/>
                  </a:lnTo>
                  <a:lnTo>
                    <a:pt x="462" y="763"/>
                  </a:lnTo>
                  <a:lnTo>
                    <a:pt x="475" y="1005"/>
                  </a:lnTo>
                  <a:lnTo>
                    <a:pt x="484" y="1261"/>
                  </a:lnTo>
                  <a:lnTo>
                    <a:pt x="493" y="1526"/>
                  </a:lnTo>
                  <a:lnTo>
                    <a:pt x="502" y="1791"/>
                  </a:lnTo>
                  <a:lnTo>
                    <a:pt x="511" y="2047"/>
                  </a:lnTo>
                  <a:lnTo>
                    <a:pt x="524" y="2290"/>
                  </a:lnTo>
                  <a:lnTo>
                    <a:pt x="533" y="2506"/>
                  </a:lnTo>
                  <a:lnTo>
                    <a:pt x="541" y="2692"/>
                  </a:lnTo>
                  <a:lnTo>
                    <a:pt x="550" y="2846"/>
                  </a:lnTo>
                  <a:lnTo>
                    <a:pt x="564" y="2956"/>
                  </a:lnTo>
                  <a:lnTo>
                    <a:pt x="568" y="3027"/>
                  </a:lnTo>
                  <a:lnTo>
                    <a:pt x="581" y="3049"/>
                  </a:lnTo>
                  <a:lnTo>
                    <a:pt x="590" y="3027"/>
                  </a:lnTo>
                  <a:lnTo>
                    <a:pt x="603" y="2956"/>
                  </a:lnTo>
                  <a:lnTo>
                    <a:pt x="612" y="2846"/>
                  </a:lnTo>
                  <a:lnTo>
                    <a:pt x="621" y="2692"/>
                  </a:lnTo>
                  <a:lnTo>
                    <a:pt x="630" y="2506"/>
                  </a:lnTo>
                  <a:lnTo>
                    <a:pt x="643" y="2290"/>
                  </a:lnTo>
                  <a:lnTo>
                    <a:pt x="647" y="2047"/>
                  </a:lnTo>
                  <a:lnTo>
                    <a:pt x="661" y="1791"/>
                  </a:lnTo>
                  <a:lnTo>
                    <a:pt x="669" y="1526"/>
                  </a:lnTo>
                  <a:lnTo>
                    <a:pt x="683" y="1261"/>
                  </a:lnTo>
                  <a:lnTo>
                    <a:pt x="696" y="1005"/>
                  </a:lnTo>
                  <a:lnTo>
                    <a:pt x="709" y="763"/>
                  </a:lnTo>
                  <a:lnTo>
                    <a:pt x="722" y="547"/>
                  </a:lnTo>
                  <a:lnTo>
                    <a:pt x="736" y="357"/>
                  </a:lnTo>
                  <a:lnTo>
                    <a:pt x="749" y="202"/>
                  </a:lnTo>
                  <a:lnTo>
                    <a:pt x="758" y="92"/>
                  </a:lnTo>
                  <a:lnTo>
                    <a:pt x="771" y="26"/>
                  </a:lnTo>
                  <a:lnTo>
                    <a:pt x="784" y="0"/>
                  </a:lnTo>
                  <a:lnTo>
                    <a:pt x="798" y="26"/>
                  </a:lnTo>
                  <a:lnTo>
                    <a:pt x="811" y="92"/>
                  </a:lnTo>
                  <a:lnTo>
                    <a:pt x="820" y="202"/>
                  </a:lnTo>
                  <a:lnTo>
                    <a:pt x="833" y="357"/>
                  </a:lnTo>
                  <a:lnTo>
                    <a:pt x="846" y="547"/>
                  </a:lnTo>
                  <a:lnTo>
                    <a:pt x="859" y="763"/>
                  </a:lnTo>
                  <a:lnTo>
                    <a:pt x="873" y="1005"/>
                  </a:lnTo>
                  <a:lnTo>
                    <a:pt x="886" y="1261"/>
                  </a:lnTo>
                  <a:lnTo>
                    <a:pt x="899" y="1526"/>
                  </a:lnTo>
                  <a:lnTo>
                    <a:pt x="912" y="1791"/>
                  </a:lnTo>
                  <a:lnTo>
                    <a:pt x="926" y="2047"/>
                  </a:lnTo>
                  <a:lnTo>
                    <a:pt x="939" y="2290"/>
                  </a:lnTo>
                  <a:lnTo>
                    <a:pt x="948" y="2506"/>
                  </a:lnTo>
                  <a:lnTo>
                    <a:pt x="961" y="2692"/>
                  </a:lnTo>
                  <a:lnTo>
                    <a:pt x="974"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59" name="Freeform 19">
              <a:extLst>
                <a:ext uri="{FF2B5EF4-FFF2-40B4-BE49-F238E27FC236}">
                  <a16:creationId xmlns:a16="http://schemas.microsoft.com/office/drawing/2014/main" id="{3470481C-981C-4284-AA40-D60F0BDEB410}"/>
                </a:ext>
              </a:extLst>
            </p:cNvPr>
            <p:cNvSpPr>
              <a:spLocks noChangeArrowheads="1"/>
            </p:cNvSpPr>
            <p:nvPr/>
          </p:nvSpPr>
          <p:spPr bwMode="auto">
            <a:xfrm>
              <a:off x="938" y="3293"/>
              <a:ext cx="220" cy="692"/>
            </a:xfrm>
            <a:custGeom>
              <a:avLst/>
              <a:gdLst>
                <a:gd name="T0" fmla="*/ 13 w 968"/>
                <a:gd name="T1" fmla="*/ 2956 h 3050"/>
                <a:gd name="T2" fmla="*/ 39 w 968"/>
                <a:gd name="T3" fmla="*/ 3049 h 3050"/>
                <a:gd name="T4" fmla="*/ 66 w 968"/>
                <a:gd name="T5" fmla="*/ 2956 h 3050"/>
                <a:gd name="T6" fmla="*/ 92 w 968"/>
                <a:gd name="T7" fmla="*/ 2692 h 3050"/>
                <a:gd name="T8" fmla="*/ 119 w 968"/>
                <a:gd name="T9" fmla="*/ 2290 h 3050"/>
                <a:gd name="T10" fmla="*/ 141 w 968"/>
                <a:gd name="T11" fmla="*/ 1791 h 3050"/>
                <a:gd name="T12" fmla="*/ 167 w 968"/>
                <a:gd name="T13" fmla="*/ 1261 h 3050"/>
                <a:gd name="T14" fmla="*/ 194 w 968"/>
                <a:gd name="T15" fmla="*/ 763 h 3050"/>
                <a:gd name="T16" fmla="*/ 216 w 968"/>
                <a:gd name="T17" fmla="*/ 357 h 3050"/>
                <a:gd name="T18" fmla="*/ 243 w 968"/>
                <a:gd name="T19" fmla="*/ 92 h 3050"/>
                <a:gd name="T20" fmla="*/ 269 w 968"/>
                <a:gd name="T21" fmla="*/ 0 h 3050"/>
                <a:gd name="T22" fmla="*/ 291 w 968"/>
                <a:gd name="T23" fmla="*/ 92 h 3050"/>
                <a:gd name="T24" fmla="*/ 318 w 968"/>
                <a:gd name="T25" fmla="*/ 357 h 3050"/>
                <a:gd name="T26" fmla="*/ 344 w 968"/>
                <a:gd name="T27" fmla="*/ 763 h 3050"/>
                <a:gd name="T28" fmla="*/ 371 w 968"/>
                <a:gd name="T29" fmla="*/ 1261 h 3050"/>
                <a:gd name="T30" fmla="*/ 397 w 968"/>
                <a:gd name="T31" fmla="*/ 1791 h 3050"/>
                <a:gd name="T32" fmla="*/ 424 w 968"/>
                <a:gd name="T33" fmla="*/ 2290 h 3050"/>
                <a:gd name="T34" fmla="*/ 446 w 968"/>
                <a:gd name="T35" fmla="*/ 2692 h 3050"/>
                <a:gd name="T36" fmla="*/ 472 w 968"/>
                <a:gd name="T37" fmla="*/ 2956 h 3050"/>
                <a:gd name="T38" fmla="*/ 499 w 968"/>
                <a:gd name="T39" fmla="*/ 3049 h 3050"/>
                <a:gd name="T40" fmla="*/ 521 w 968"/>
                <a:gd name="T41" fmla="*/ 2956 h 3050"/>
                <a:gd name="T42" fmla="*/ 547 w 968"/>
                <a:gd name="T43" fmla="*/ 2692 h 3050"/>
                <a:gd name="T44" fmla="*/ 574 w 968"/>
                <a:gd name="T45" fmla="*/ 2290 h 3050"/>
                <a:gd name="T46" fmla="*/ 600 w 968"/>
                <a:gd name="T47" fmla="*/ 1791 h 3050"/>
                <a:gd name="T48" fmla="*/ 622 w 968"/>
                <a:gd name="T49" fmla="*/ 1261 h 3050"/>
                <a:gd name="T50" fmla="*/ 640 w 968"/>
                <a:gd name="T51" fmla="*/ 763 h 3050"/>
                <a:gd name="T52" fmla="*/ 662 w 968"/>
                <a:gd name="T53" fmla="*/ 357 h 3050"/>
                <a:gd name="T54" fmla="*/ 680 w 968"/>
                <a:gd name="T55" fmla="*/ 92 h 3050"/>
                <a:gd name="T56" fmla="*/ 702 w 968"/>
                <a:gd name="T57" fmla="*/ 0 h 3050"/>
                <a:gd name="T58" fmla="*/ 720 w 968"/>
                <a:gd name="T59" fmla="*/ 92 h 3050"/>
                <a:gd name="T60" fmla="*/ 742 w 968"/>
                <a:gd name="T61" fmla="*/ 357 h 3050"/>
                <a:gd name="T62" fmla="*/ 759 w 968"/>
                <a:gd name="T63" fmla="*/ 763 h 3050"/>
                <a:gd name="T64" fmla="*/ 782 w 968"/>
                <a:gd name="T65" fmla="*/ 1261 h 3050"/>
                <a:gd name="T66" fmla="*/ 799 w 968"/>
                <a:gd name="T67" fmla="*/ 1791 h 3050"/>
                <a:gd name="T68" fmla="*/ 821 w 968"/>
                <a:gd name="T69" fmla="*/ 2290 h 3050"/>
                <a:gd name="T70" fmla="*/ 839 w 968"/>
                <a:gd name="T71" fmla="*/ 2692 h 3050"/>
                <a:gd name="T72" fmla="*/ 861 w 968"/>
                <a:gd name="T73" fmla="*/ 2956 h 3050"/>
                <a:gd name="T74" fmla="*/ 879 w 968"/>
                <a:gd name="T75" fmla="*/ 3049 h 3050"/>
                <a:gd name="T76" fmla="*/ 896 w 968"/>
                <a:gd name="T77" fmla="*/ 2956 h 3050"/>
                <a:gd name="T78" fmla="*/ 918 w 968"/>
                <a:gd name="T79" fmla="*/ 2692 h 3050"/>
                <a:gd name="T80" fmla="*/ 936 w 968"/>
                <a:gd name="T81" fmla="*/ 2290 h 3050"/>
                <a:gd name="T82" fmla="*/ 954 w 968"/>
                <a:gd name="T83" fmla="*/ 1791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8" h="3050">
                  <a:moveTo>
                    <a:pt x="0" y="2846"/>
                  </a:moveTo>
                  <a:lnTo>
                    <a:pt x="13" y="2956"/>
                  </a:lnTo>
                  <a:lnTo>
                    <a:pt x="26" y="3027"/>
                  </a:lnTo>
                  <a:lnTo>
                    <a:pt x="39" y="3049"/>
                  </a:lnTo>
                  <a:lnTo>
                    <a:pt x="53" y="3027"/>
                  </a:lnTo>
                  <a:lnTo>
                    <a:pt x="66" y="2956"/>
                  </a:lnTo>
                  <a:lnTo>
                    <a:pt x="79" y="2846"/>
                  </a:lnTo>
                  <a:lnTo>
                    <a:pt x="92" y="2692"/>
                  </a:lnTo>
                  <a:lnTo>
                    <a:pt x="101" y="2506"/>
                  </a:lnTo>
                  <a:lnTo>
                    <a:pt x="119" y="2290"/>
                  </a:lnTo>
                  <a:lnTo>
                    <a:pt x="128" y="2047"/>
                  </a:lnTo>
                  <a:lnTo>
                    <a:pt x="141" y="1791"/>
                  </a:lnTo>
                  <a:lnTo>
                    <a:pt x="154" y="1526"/>
                  </a:lnTo>
                  <a:lnTo>
                    <a:pt x="167" y="1261"/>
                  </a:lnTo>
                  <a:lnTo>
                    <a:pt x="176" y="1005"/>
                  </a:lnTo>
                  <a:lnTo>
                    <a:pt x="194" y="763"/>
                  </a:lnTo>
                  <a:lnTo>
                    <a:pt x="203" y="547"/>
                  </a:lnTo>
                  <a:lnTo>
                    <a:pt x="216" y="357"/>
                  </a:lnTo>
                  <a:lnTo>
                    <a:pt x="229" y="202"/>
                  </a:lnTo>
                  <a:lnTo>
                    <a:pt x="243" y="92"/>
                  </a:lnTo>
                  <a:lnTo>
                    <a:pt x="256" y="26"/>
                  </a:lnTo>
                  <a:lnTo>
                    <a:pt x="269" y="0"/>
                  </a:lnTo>
                  <a:lnTo>
                    <a:pt x="282" y="26"/>
                  </a:lnTo>
                  <a:lnTo>
                    <a:pt x="291" y="92"/>
                  </a:lnTo>
                  <a:lnTo>
                    <a:pt x="309" y="202"/>
                  </a:lnTo>
                  <a:lnTo>
                    <a:pt x="318" y="357"/>
                  </a:lnTo>
                  <a:lnTo>
                    <a:pt x="331" y="547"/>
                  </a:lnTo>
                  <a:lnTo>
                    <a:pt x="344" y="763"/>
                  </a:lnTo>
                  <a:lnTo>
                    <a:pt x="357" y="1005"/>
                  </a:lnTo>
                  <a:lnTo>
                    <a:pt x="371" y="1261"/>
                  </a:lnTo>
                  <a:lnTo>
                    <a:pt x="384" y="1526"/>
                  </a:lnTo>
                  <a:lnTo>
                    <a:pt x="397" y="1791"/>
                  </a:lnTo>
                  <a:lnTo>
                    <a:pt x="410" y="2047"/>
                  </a:lnTo>
                  <a:lnTo>
                    <a:pt x="424" y="2290"/>
                  </a:lnTo>
                  <a:lnTo>
                    <a:pt x="437" y="2506"/>
                  </a:lnTo>
                  <a:lnTo>
                    <a:pt x="446" y="2692"/>
                  </a:lnTo>
                  <a:lnTo>
                    <a:pt x="459" y="2846"/>
                  </a:lnTo>
                  <a:lnTo>
                    <a:pt x="472" y="2956"/>
                  </a:lnTo>
                  <a:lnTo>
                    <a:pt x="486" y="3027"/>
                  </a:lnTo>
                  <a:lnTo>
                    <a:pt x="499" y="3049"/>
                  </a:lnTo>
                  <a:lnTo>
                    <a:pt x="512" y="3027"/>
                  </a:lnTo>
                  <a:lnTo>
                    <a:pt x="521" y="2956"/>
                  </a:lnTo>
                  <a:lnTo>
                    <a:pt x="534" y="2846"/>
                  </a:lnTo>
                  <a:lnTo>
                    <a:pt x="547" y="2692"/>
                  </a:lnTo>
                  <a:lnTo>
                    <a:pt x="561" y="2506"/>
                  </a:lnTo>
                  <a:lnTo>
                    <a:pt x="574" y="2290"/>
                  </a:lnTo>
                  <a:lnTo>
                    <a:pt x="587" y="2047"/>
                  </a:lnTo>
                  <a:lnTo>
                    <a:pt x="600" y="1791"/>
                  </a:lnTo>
                  <a:lnTo>
                    <a:pt x="614" y="1526"/>
                  </a:lnTo>
                  <a:lnTo>
                    <a:pt x="622" y="1261"/>
                  </a:lnTo>
                  <a:lnTo>
                    <a:pt x="636" y="1005"/>
                  </a:lnTo>
                  <a:lnTo>
                    <a:pt x="640" y="763"/>
                  </a:lnTo>
                  <a:lnTo>
                    <a:pt x="653" y="547"/>
                  </a:lnTo>
                  <a:lnTo>
                    <a:pt x="662" y="357"/>
                  </a:lnTo>
                  <a:lnTo>
                    <a:pt x="671" y="202"/>
                  </a:lnTo>
                  <a:lnTo>
                    <a:pt x="680" y="92"/>
                  </a:lnTo>
                  <a:lnTo>
                    <a:pt x="693" y="26"/>
                  </a:lnTo>
                  <a:lnTo>
                    <a:pt x="702" y="0"/>
                  </a:lnTo>
                  <a:lnTo>
                    <a:pt x="711" y="26"/>
                  </a:lnTo>
                  <a:lnTo>
                    <a:pt x="720" y="92"/>
                  </a:lnTo>
                  <a:lnTo>
                    <a:pt x="729" y="202"/>
                  </a:lnTo>
                  <a:lnTo>
                    <a:pt x="742" y="357"/>
                  </a:lnTo>
                  <a:lnTo>
                    <a:pt x="751" y="547"/>
                  </a:lnTo>
                  <a:lnTo>
                    <a:pt x="759" y="763"/>
                  </a:lnTo>
                  <a:lnTo>
                    <a:pt x="768" y="1005"/>
                  </a:lnTo>
                  <a:lnTo>
                    <a:pt x="782" y="1261"/>
                  </a:lnTo>
                  <a:lnTo>
                    <a:pt x="790" y="1526"/>
                  </a:lnTo>
                  <a:lnTo>
                    <a:pt x="799" y="1791"/>
                  </a:lnTo>
                  <a:lnTo>
                    <a:pt x="808" y="2047"/>
                  </a:lnTo>
                  <a:lnTo>
                    <a:pt x="821" y="2290"/>
                  </a:lnTo>
                  <a:lnTo>
                    <a:pt x="826" y="2506"/>
                  </a:lnTo>
                  <a:lnTo>
                    <a:pt x="839" y="2692"/>
                  </a:lnTo>
                  <a:lnTo>
                    <a:pt x="848" y="2846"/>
                  </a:lnTo>
                  <a:lnTo>
                    <a:pt x="861" y="2956"/>
                  </a:lnTo>
                  <a:lnTo>
                    <a:pt x="865" y="3027"/>
                  </a:lnTo>
                  <a:lnTo>
                    <a:pt x="879" y="3049"/>
                  </a:lnTo>
                  <a:lnTo>
                    <a:pt x="888" y="3027"/>
                  </a:lnTo>
                  <a:lnTo>
                    <a:pt x="896" y="2956"/>
                  </a:lnTo>
                  <a:lnTo>
                    <a:pt x="905" y="2846"/>
                  </a:lnTo>
                  <a:lnTo>
                    <a:pt x="918" y="2692"/>
                  </a:lnTo>
                  <a:lnTo>
                    <a:pt x="927" y="2506"/>
                  </a:lnTo>
                  <a:lnTo>
                    <a:pt x="936" y="2290"/>
                  </a:lnTo>
                  <a:lnTo>
                    <a:pt x="945" y="2047"/>
                  </a:lnTo>
                  <a:lnTo>
                    <a:pt x="954" y="1791"/>
                  </a:lnTo>
                  <a:lnTo>
                    <a:pt x="967"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0" name="Freeform 20">
              <a:extLst>
                <a:ext uri="{FF2B5EF4-FFF2-40B4-BE49-F238E27FC236}">
                  <a16:creationId xmlns:a16="http://schemas.microsoft.com/office/drawing/2014/main" id="{17BDE0D3-8797-44F2-8046-9EC5FAE7C587}"/>
                </a:ext>
              </a:extLst>
            </p:cNvPr>
            <p:cNvSpPr>
              <a:spLocks noChangeArrowheads="1"/>
            </p:cNvSpPr>
            <p:nvPr/>
          </p:nvSpPr>
          <p:spPr bwMode="auto">
            <a:xfrm>
              <a:off x="1876" y="3293"/>
              <a:ext cx="80" cy="692"/>
            </a:xfrm>
            <a:custGeom>
              <a:avLst/>
              <a:gdLst>
                <a:gd name="T0" fmla="*/ 0 w 354"/>
                <a:gd name="T1" fmla="*/ 1526 h 3050"/>
                <a:gd name="T2" fmla="*/ 13 w 354"/>
                <a:gd name="T3" fmla="*/ 1261 h 3050"/>
                <a:gd name="T4" fmla="*/ 17 w 354"/>
                <a:gd name="T5" fmla="*/ 1005 h 3050"/>
                <a:gd name="T6" fmla="*/ 30 w 354"/>
                <a:gd name="T7" fmla="*/ 763 h 3050"/>
                <a:gd name="T8" fmla="*/ 39 w 354"/>
                <a:gd name="T9" fmla="*/ 547 h 3050"/>
                <a:gd name="T10" fmla="*/ 53 w 354"/>
                <a:gd name="T11" fmla="*/ 357 h 3050"/>
                <a:gd name="T12" fmla="*/ 57 w 354"/>
                <a:gd name="T13" fmla="*/ 202 h 3050"/>
                <a:gd name="T14" fmla="*/ 70 w 354"/>
                <a:gd name="T15" fmla="*/ 92 h 3050"/>
                <a:gd name="T16" fmla="*/ 79 w 354"/>
                <a:gd name="T17" fmla="*/ 26 h 3050"/>
                <a:gd name="T18" fmla="*/ 88 w 354"/>
                <a:gd name="T19" fmla="*/ 0 h 3050"/>
                <a:gd name="T20" fmla="*/ 97 w 354"/>
                <a:gd name="T21" fmla="*/ 26 h 3050"/>
                <a:gd name="T22" fmla="*/ 110 w 354"/>
                <a:gd name="T23" fmla="*/ 92 h 3050"/>
                <a:gd name="T24" fmla="*/ 119 w 354"/>
                <a:gd name="T25" fmla="*/ 202 h 3050"/>
                <a:gd name="T26" fmla="*/ 128 w 354"/>
                <a:gd name="T27" fmla="*/ 357 h 3050"/>
                <a:gd name="T28" fmla="*/ 137 w 354"/>
                <a:gd name="T29" fmla="*/ 547 h 3050"/>
                <a:gd name="T30" fmla="*/ 150 w 354"/>
                <a:gd name="T31" fmla="*/ 763 h 3050"/>
                <a:gd name="T32" fmla="*/ 159 w 354"/>
                <a:gd name="T33" fmla="*/ 1005 h 3050"/>
                <a:gd name="T34" fmla="*/ 167 w 354"/>
                <a:gd name="T35" fmla="*/ 1261 h 3050"/>
                <a:gd name="T36" fmla="*/ 176 w 354"/>
                <a:gd name="T37" fmla="*/ 1526 h 3050"/>
                <a:gd name="T38" fmla="*/ 185 w 354"/>
                <a:gd name="T39" fmla="*/ 1791 h 3050"/>
                <a:gd name="T40" fmla="*/ 198 w 354"/>
                <a:gd name="T41" fmla="*/ 2047 h 3050"/>
                <a:gd name="T42" fmla="*/ 207 w 354"/>
                <a:gd name="T43" fmla="*/ 2290 h 3050"/>
                <a:gd name="T44" fmla="*/ 216 w 354"/>
                <a:gd name="T45" fmla="*/ 2506 h 3050"/>
                <a:gd name="T46" fmla="*/ 225 w 354"/>
                <a:gd name="T47" fmla="*/ 2692 h 3050"/>
                <a:gd name="T48" fmla="*/ 238 w 354"/>
                <a:gd name="T49" fmla="*/ 2846 h 3050"/>
                <a:gd name="T50" fmla="*/ 243 w 354"/>
                <a:gd name="T51" fmla="*/ 2956 h 3050"/>
                <a:gd name="T52" fmla="*/ 256 w 354"/>
                <a:gd name="T53" fmla="*/ 3027 h 3050"/>
                <a:gd name="T54" fmla="*/ 265 w 354"/>
                <a:gd name="T55" fmla="*/ 3049 h 3050"/>
                <a:gd name="T56" fmla="*/ 278 w 354"/>
                <a:gd name="T57" fmla="*/ 3027 h 3050"/>
                <a:gd name="T58" fmla="*/ 282 w 354"/>
                <a:gd name="T59" fmla="*/ 2956 h 3050"/>
                <a:gd name="T60" fmla="*/ 296 w 354"/>
                <a:gd name="T61" fmla="*/ 2846 h 3050"/>
                <a:gd name="T62" fmla="*/ 304 w 354"/>
                <a:gd name="T63" fmla="*/ 2692 h 3050"/>
                <a:gd name="T64" fmla="*/ 313 w 354"/>
                <a:gd name="T65" fmla="*/ 2506 h 3050"/>
                <a:gd name="T66" fmla="*/ 322 w 354"/>
                <a:gd name="T67" fmla="*/ 2290 h 3050"/>
                <a:gd name="T68" fmla="*/ 335 w 354"/>
                <a:gd name="T69" fmla="*/ 2047 h 3050"/>
                <a:gd name="T70" fmla="*/ 344 w 354"/>
                <a:gd name="T71" fmla="*/ 1791 h 3050"/>
                <a:gd name="T72" fmla="*/ 353 w 354"/>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3050">
                  <a:moveTo>
                    <a:pt x="0" y="1526"/>
                  </a:moveTo>
                  <a:lnTo>
                    <a:pt x="13" y="1261"/>
                  </a:lnTo>
                  <a:lnTo>
                    <a:pt x="17" y="1005"/>
                  </a:lnTo>
                  <a:lnTo>
                    <a:pt x="30" y="763"/>
                  </a:lnTo>
                  <a:lnTo>
                    <a:pt x="39" y="547"/>
                  </a:lnTo>
                  <a:lnTo>
                    <a:pt x="53" y="357"/>
                  </a:lnTo>
                  <a:lnTo>
                    <a:pt x="57" y="202"/>
                  </a:lnTo>
                  <a:lnTo>
                    <a:pt x="70" y="92"/>
                  </a:lnTo>
                  <a:lnTo>
                    <a:pt x="79" y="26"/>
                  </a:lnTo>
                  <a:lnTo>
                    <a:pt x="88" y="0"/>
                  </a:lnTo>
                  <a:lnTo>
                    <a:pt x="97" y="26"/>
                  </a:lnTo>
                  <a:lnTo>
                    <a:pt x="110" y="92"/>
                  </a:lnTo>
                  <a:lnTo>
                    <a:pt x="119" y="202"/>
                  </a:lnTo>
                  <a:lnTo>
                    <a:pt x="128" y="357"/>
                  </a:lnTo>
                  <a:lnTo>
                    <a:pt x="137" y="547"/>
                  </a:lnTo>
                  <a:lnTo>
                    <a:pt x="150" y="763"/>
                  </a:lnTo>
                  <a:lnTo>
                    <a:pt x="159" y="1005"/>
                  </a:lnTo>
                  <a:lnTo>
                    <a:pt x="167" y="1261"/>
                  </a:lnTo>
                  <a:lnTo>
                    <a:pt x="176" y="1526"/>
                  </a:lnTo>
                  <a:lnTo>
                    <a:pt x="185" y="1791"/>
                  </a:lnTo>
                  <a:lnTo>
                    <a:pt x="198" y="2047"/>
                  </a:lnTo>
                  <a:lnTo>
                    <a:pt x="207" y="2290"/>
                  </a:lnTo>
                  <a:lnTo>
                    <a:pt x="216" y="2506"/>
                  </a:lnTo>
                  <a:lnTo>
                    <a:pt x="225" y="2692"/>
                  </a:lnTo>
                  <a:lnTo>
                    <a:pt x="238" y="2846"/>
                  </a:lnTo>
                  <a:lnTo>
                    <a:pt x="243" y="2956"/>
                  </a:lnTo>
                  <a:lnTo>
                    <a:pt x="256" y="3027"/>
                  </a:lnTo>
                  <a:lnTo>
                    <a:pt x="265" y="3049"/>
                  </a:lnTo>
                  <a:lnTo>
                    <a:pt x="278" y="3027"/>
                  </a:lnTo>
                  <a:lnTo>
                    <a:pt x="282" y="2956"/>
                  </a:lnTo>
                  <a:lnTo>
                    <a:pt x="296" y="2846"/>
                  </a:lnTo>
                  <a:lnTo>
                    <a:pt x="304" y="2692"/>
                  </a:lnTo>
                  <a:lnTo>
                    <a:pt x="313" y="2506"/>
                  </a:lnTo>
                  <a:lnTo>
                    <a:pt x="322" y="2290"/>
                  </a:lnTo>
                  <a:lnTo>
                    <a:pt x="335" y="2047"/>
                  </a:lnTo>
                  <a:lnTo>
                    <a:pt x="344" y="1791"/>
                  </a:lnTo>
                  <a:lnTo>
                    <a:pt x="353"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1" name="Freeform 21">
              <a:extLst>
                <a:ext uri="{FF2B5EF4-FFF2-40B4-BE49-F238E27FC236}">
                  <a16:creationId xmlns:a16="http://schemas.microsoft.com/office/drawing/2014/main" id="{308740F4-8141-4083-B28E-6D1946E9B93C}"/>
                </a:ext>
              </a:extLst>
            </p:cNvPr>
            <p:cNvSpPr>
              <a:spLocks noChangeArrowheads="1"/>
            </p:cNvSpPr>
            <p:nvPr/>
          </p:nvSpPr>
          <p:spPr bwMode="auto">
            <a:xfrm>
              <a:off x="1772" y="3293"/>
              <a:ext cx="104" cy="692"/>
            </a:xfrm>
            <a:custGeom>
              <a:avLst/>
              <a:gdLst>
                <a:gd name="T0" fmla="*/ 0 w 460"/>
                <a:gd name="T1" fmla="*/ 1526 h 3050"/>
                <a:gd name="T2" fmla="*/ 13 w 460"/>
                <a:gd name="T3" fmla="*/ 1261 h 3050"/>
                <a:gd name="T4" fmla="*/ 26 w 460"/>
                <a:gd name="T5" fmla="*/ 1005 h 3050"/>
                <a:gd name="T6" fmla="*/ 39 w 460"/>
                <a:gd name="T7" fmla="*/ 763 h 3050"/>
                <a:gd name="T8" fmla="*/ 53 w 460"/>
                <a:gd name="T9" fmla="*/ 547 h 3050"/>
                <a:gd name="T10" fmla="*/ 66 w 460"/>
                <a:gd name="T11" fmla="*/ 357 h 3050"/>
                <a:gd name="T12" fmla="*/ 79 w 460"/>
                <a:gd name="T13" fmla="*/ 202 h 3050"/>
                <a:gd name="T14" fmla="*/ 88 w 460"/>
                <a:gd name="T15" fmla="*/ 92 h 3050"/>
                <a:gd name="T16" fmla="*/ 101 w 460"/>
                <a:gd name="T17" fmla="*/ 26 h 3050"/>
                <a:gd name="T18" fmla="*/ 114 w 460"/>
                <a:gd name="T19" fmla="*/ 0 h 3050"/>
                <a:gd name="T20" fmla="*/ 128 w 460"/>
                <a:gd name="T21" fmla="*/ 26 h 3050"/>
                <a:gd name="T22" fmla="*/ 141 w 460"/>
                <a:gd name="T23" fmla="*/ 92 h 3050"/>
                <a:gd name="T24" fmla="*/ 154 w 460"/>
                <a:gd name="T25" fmla="*/ 202 h 3050"/>
                <a:gd name="T26" fmla="*/ 167 w 460"/>
                <a:gd name="T27" fmla="*/ 357 h 3050"/>
                <a:gd name="T28" fmla="*/ 181 w 460"/>
                <a:gd name="T29" fmla="*/ 547 h 3050"/>
                <a:gd name="T30" fmla="*/ 194 w 460"/>
                <a:gd name="T31" fmla="*/ 763 h 3050"/>
                <a:gd name="T32" fmla="*/ 207 w 460"/>
                <a:gd name="T33" fmla="*/ 1005 h 3050"/>
                <a:gd name="T34" fmla="*/ 220 w 460"/>
                <a:gd name="T35" fmla="*/ 1261 h 3050"/>
                <a:gd name="T36" fmla="*/ 229 w 460"/>
                <a:gd name="T37" fmla="*/ 1526 h 3050"/>
                <a:gd name="T38" fmla="*/ 243 w 460"/>
                <a:gd name="T39" fmla="*/ 1791 h 3050"/>
                <a:gd name="T40" fmla="*/ 256 w 460"/>
                <a:gd name="T41" fmla="*/ 2047 h 3050"/>
                <a:gd name="T42" fmla="*/ 269 w 460"/>
                <a:gd name="T43" fmla="*/ 2290 h 3050"/>
                <a:gd name="T44" fmla="*/ 278 w 460"/>
                <a:gd name="T45" fmla="*/ 2506 h 3050"/>
                <a:gd name="T46" fmla="*/ 296 w 460"/>
                <a:gd name="T47" fmla="*/ 2692 h 3050"/>
                <a:gd name="T48" fmla="*/ 304 w 460"/>
                <a:gd name="T49" fmla="*/ 2846 h 3050"/>
                <a:gd name="T50" fmla="*/ 318 w 460"/>
                <a:gd name="T51" fmla="*/ 2956 h 3050"/>
                <a:gd name="T52" fmla="*/ 331 w 460"/>
                <a:gd name="T53" fmla="*/ 3027 h 3050"/>
                <a:gd name="T54" fmla="*/ 344 w 460"/>
                <a:gd name="T55" fmla="*/ 3049 h 3050"/>
                <a:gd name="T56" fmla="*/ 357 w 460"/>
                <a:gd name="T57" fmla="*/ 3027 h 3050"/>
                <a:gd name="T58" fmla="*/ 371 w 460"/>
                <a:gd name="T59" fmla="*/ 2956 h 3050"/>
                <a:gd name="T60" fmla="*/ 384 w 460"/>
                <a:gd name="T61" fmla="*/ 2846 h 3050"/>
                <a:gd name="T62" fmla="*/ 397 w 460"/>
                <a:gd name="T63" fmla="*/ 2692 h 3050"/>
                <a:gd name="T64" fmla="*/ 410 w 460"/>
                <a:gd name="T65" fmla="*/ 2506 h 3050"/>
                <a:gd name="T66" fmla="*/ 424 w 460"/>
                <a:gd name="T67" fmla="*/ 2290 h 3050"/>
                <a:gd name="T68" fmla="*/ 433 w 460"/>
                <a:gd name="T69" fmla="*/ 2047 h 3050"/>
                <a:gd name="T70" fmla="*/ 446 w 460"/>
                <a:gd name="T71" fmla="*/ 1791 h 3050"/>
                <a:gd name="T72" fmla="*/ 459 w 460"/>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0" h="3050">
                  <a:moveTo>
                    <a:pt x="0" y="1526"/>
                  </a:moveTo>
                  <a:lnTo>
                    <a:pt x="13" y="1261"/>
                  </a:lnTo>
                  <a:lnTo>
                    <a:pt x="26" y="1005"/>
                  </a:lnTo>
                  <a:lnTo>
                    <a:pt x="39" y="763"/>
                  </a:lnTo>
                  <a:lnTo>
                    <a:pt x="53" y="547"/>
                  </a:lnTo>
                  <a:lnTo>
                    <a:pt x="66" y="357"/>
                  </a:lnTo>
                  <a:lnTo>
                    <a:pt x="79" y="202"/>
                  </a:lnTo>
                  <a:lnTo>
                    <a:pt x="88" y="92"/>
                  </a:lnTo>
                  <a:lnTo>
                    <a:pt x="101" y="26"/>
                  </a:lnTo>
                  <a:lnTo>
                    <a:pt x="114" y="0"/>
                  </a:lnTo>
                  <a:lnTo>
                    <a:pt x="128" y="26"/>
                  </a:lnTo>
                  <a:lnTo>
                    <a:pt x="141" y="92"/>
                  </a:lnTo>
                  <a:lnTo>
                    <a:pt x="154" y="202"/>
                  </a:lnTo>
                  <a:lnTo>
                    <a:pt x="167" y="357"/>
                  </a:lnTo>
                  <a:lnTo>
                    <a:pt x="181" y="547"/>
                  </a:lnTo>
                  <a:lnTo>
                    <a:pt x="194" y="763"/>
                  </a:lnTo>
                  <a:lnTo>
                    <a:pt x="207" y="1005"/>
                  </a:lnTo>
                  <a:lnTo>
                    <a:pt x="220" y="1261"/>
                  </a:lnTo>
                  <a:lnTo>
                    <a:pt x="229" y="1526"/>
                  </a:lnTo>
                  <a:lnTo>
                    <a:pt x="243" y="1791"/>
                  </a:lnTo>
                  <a:lnTo>
                    <a:pt x="256" y="2047"/>
                  </a:lnTo>
                  <a:lnTo>
                    <a:pt x="269" y="2290"/>
                  </a:lnTo>
                  <a:lnTo>
                    <a:pt x="278" y="2506"/>
                  </a:lnTo>
                  <a:lnTo>
                    <a:pt x="296" y="2692"/>
                  </a:lnTo>
                  <a:lnTo>
                    <a:pt x="304" y="2846"/>
                  </a:lnTo>
                  <a:lnTo>
                    <a:pt x="318" y="2956"/>
                  </a:lnTo>
                  <a:lnTo>
                    <a:pt x="331" y="3027"/>
                  </a:lnTo>
                  <a:lnTo>
                    <a:pt x="344" y="3049"/>
                  </a:lnTo>
                  <a:lnTo>
                    <a:pt x="357" y="3027"/>
                  </a:lnTo>
                  <a:lnTo>
                    <a:pt x="371" y="2956"/>
                  </a:lnTo>
                  <a:lnTo>
                    <a:pt x="384" y="2846"/>
                  </a:lnTo>
                  <a:lnTo>
                    <a:pt x="397" y="2692"/>
                  </a:lnTo>
                  <a:lnTo>
                    <a:pt x="410" y="2506"/>
                  </a:lnTo>
                  <a:lnTo>
                    <a:pt x="424" y="2290"/>
                  </a:lnTo>
                  <a:lnTo>
                    <a:pt x="433" y="2047"/>
                  </a:lnTo>
                  <a:lnTo>
                    <a:pt x="446" y="1791"/>
                  </a:lnTo>
                  <a:lnTo>
                    <a:pt x="459"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2" name="Freeform 22">
              <a:extLst>
                <a:ext uri="{FF2B5EF4-FFF2-40B4-BE49-F238E27FC236}">
                  <a16:creationId xmlns:a16="http://schemas.microsoft.com/office/drawing/2014/main" id="{ED9B5804-6B72-4CC4-96CF-E4180DE397C5}"/>
                </a:ext>
              </a:extLst>
            </p:cNvPr>
            <p:cNvSpPr>
              <a:spLocks noChangeArrowheads="1"/>
            </p:cNvSpPr>
            <p:nvPr/>
          </p:nvSpPr>
          <p:spPr bwMode="auto">
            <a:xfrm>
              <a:off x="1669" y="3293"/>
              <a:ext cx="86" cy="692"/>
            </a:xfrm>
            <a:custGeom>
              <a:avLst/>
              <a:gdLst>
                <a:gd name="T0" fmla="*/ 0 w 381"/>
                <a:gd name="T1" fmla="*/ 1526 h 3050"/>
                <a:gd name="T2" fmla="*/ 13 w 381"/>
                <a:gd name="T3" fmla="*/ 1261 h 3050"/>
                <a:gd name="T4" fmla="*/ 22 w 381"/>
                <a:gd name="T5" fmla="*/ 1005 h 3050"/>
                <a:gd name="T6" fmla="*/ 35 w 381"/>
                <a:gd name="T7" fmla="*/ 763 h 3050"/>
                <a:gd name="T8" fmla="*/ 48 w 381"/>
                <a:gd name="T9" fmla="*/ 547 h 3050"/>
                <a:gd name="T10" fmla="*/ 61 w 381"/>
                <a:gd name="T11" fmla="*/ 357 h 3050"/>
                <a:gd name="T12" fmla="*/ 70 w 381"/>
                <a:gd name="T13" fmla="*/ 202 h 3050"/>
                <a:gd name="T14" fmla="*/ 88 w 381"/>
                <a:gd name="T15" fmla="*/ 92 h 3050"/>
                <a:gd name="T16" fmla="*/ 97 w 381"/>
                <a:gd name="T17" fmla="*/ 26 h 3050"/>
                <a:gd name="T18" fmla="*/ 110 w 381"/>
                <a:gd name="T19" fmla="*/ 0 h 3050"/>
                <a:gd name="T20" fmla="*/ 123 w 381"/>
                <a:gd name="T21" fmla="*/ 26 h 3050"/>
                <a:gd name="T22" fmla="*/ 137 w 381"/>
                <a:gd name="T23" fmla="*/ 92 h 3050"/>
                <a:gd name="T24" fmla="*/ 150 w 381"/>
                <a:gd name="T25" fmla="*/ 202 h 3050"/>
                <a:gd name="T26" fmla="*/ 163 w 381"/>
                <a:gd name="T27" fmla="*/ 357 h 3050"/>
                <a:gd name="T28" fmla="*/ 177 w 381"/>
                <a:gd name="T29" fmla="*/ 547 h 3050"/>
                <a:gd name="T30" fmla="*/ 190 w 381"/>
                <a:gd name="T31" fmla="*/ 763 h 3050"/>
                <a:gd name="T32" fmla="*/ 203 w 381"/>
                <a:gd name="T33" fmla="*/ 1005 h 3050"/>
                <a:gd name="T34" fmla="*/ 212 w 381"/>
                <a:gd name="T35" fmla="*/ 1261 h 3050"/>
                <a:gd name="T36" fmla="*/ 225 w 381"/>
                <a:gd name="T37" fmla="*/ 1526 h 3050"/>
                <a:gd name="T38" fmla="*/ 238 w 381"/>
                <a:gd name="T39" fmla="*/ 1791 h 3050"/>
                <a:gd name="T40" fmla="*/ 252 w 381"/>
                <a:gd name="T41" fmla="*/ 2047 h 3050"/>
                <a:gd name="T42" fmla="*/ 265 w 381"/>
                <a:gd name="T43" fmla="*/ 2290 h 3050"/>
                <a:gd name="T44" fmla="*/ 278 w 381"/>
                <a:gd name="T45" fmla="*/ 2506 h 3050"/>
                <a:gd name="T46" fmla="*/ 292 w 381"/>
                <a:gd name="T47" fmla="*/ 2692 h 3050"/>
                <a:gd name="T48" fmla="*/ 305 w 381"/>
                <a:gd name="T49" fmla="*/ 2846 h 3050"/>
                <a:gd name="T50" fmla="*/ 318 w 381"/>
                <a:gd name="T51" fmla="*/ 2956 h 3050"/>
                <a:gd name="T52" fmla="*/ 331 w 381"/>
                <a:gd name="T53" fmla="*/ 3027 h 3050"/>
                <a:gd name="T54" fmla="*/ 340 w 381"/>
                <a:gd name="T55" fmla="*/ 3049 h 3050"/>
                <a:gd name="T56" fmla="*/ 354 w 381"/>
                <a:gd name="T57" fmla="*/ 3027 h 3050"/>
                <a:gd name="T58" fmla="*/ 367 w 381"/>
                <a:gd name="T59" fmla="*/ 2956 h 3050"/>
                <a:gd name="T60" fmla="*/ 380 w 381"/>
                <a:gd name="T61" fmla="*/ 284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1" h="3050">
                  <a:moveTo>
                    <a:pt x="0" y="1526"/>
                  </a:moveTo>
                  <a:lnTo>
                    <a:pt x="13" y="1261"/>
                  </a:lnTo>
                  <a:lnTo>
                    <a:pt x="22" y="1005"/>
                  </a:lnTo>
                  <a:lnTo>
                    <a:pt x="35" y="763"/>
                  </a:lnTo>
                  <a:lnTo>
                    <a:pt x="48" y="547"/>
                  </a:lnTo>
                  <a:lnTo>
                    <a:pt x="61" y="357"/>
                  </a:lnTo>
                  <a:lnTo>
                    <a:pt x="70" y="202"/>
                  </a:lnTo>
                  <a:lnTo>
                    <a:pt x="88" y="92"/>
                  </a:lnTo>
                  <a:lnTo>
                    <a:pt x="97" y="26"/>
                  </a:lnTo>
                  <a:lnTo>
                    <a:pt x="110" y="0"/>
                  </a:lnTo>
                  <a:lnTo>
                    <a:pt x="123" y="26"/>
                  </a:lnTo>
                  <a:lnTo>
                    <a:pt x="137" y="92"/>
                  </a:lnTo>
                  <a:lnTo>
                    <a:pt x="150" y="202"/>
                  </a:lnTo>
                  <a:lnTo>
                    <a:pt x="163" y="357"/>
                  </a:lnTo>
                  <a:lnTo>
                    <a:pt x="177" y="547"/>
                  </a:lnTo>
                  <a:lnTo>
                    <a:pt x="190" y="763"/>
                  </a:lnTo>
                  <a:lnTo>
                    <a:pt x="203" y="1005"/>
                  </a:lnTo>
                  <a:lnTo>
                    <a:pt x="212" y="1261"/>
                  </a:lnTo>
                  <a:lnTo>
                    <a:pt x="225" y="1526"/>
                  </a:lnTo>
                  <a:lnTo>
                    <a:pt x="238" y="1791"/>
                  </a:lnTo>
                  <a:lnTo>
                    <a:pt x="252" y="2047"/>
                  </a:lnTo>
                  <a:lnTo>
                    <a:pt x="265" y="2290"/>
                  </a:lnTo>
                  <a:lnTo>
                    <a:pt x="278" y="2506"/>
                  </a:lnTo>
                  <a:lnTo>
                    <a:pt x="292" y="2692"/>
                  </a:lnTo>
                  <a:lnTo>
                    <a:pt x="305" y="2846"/>
                  </a:lnTo>
                  <a:lnTo>
                    <a:pt x="318" y="2956"/>
                  </a:lnTo>
                  <a:lnTo>
                    <a:pt x="331" y="3027"/>
                  </a:lnTo>
                  <a:lnTo>
                    <a:pt x="340" y="3049"/>
                  </a:lnTo>
                  <a:lnTo>
                    <a:pt x="354" y="3027"/>
                  </a:lnTo>
                  <a:lnTo>
                    <a:pt x="367" y="2956"/>
                  </a:lnTo>
                  <a:lnTo>
                    <a:pt x="380"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3" name="Freeform 23">
              <a:extLst>
                <a:ext uri="{FF2B5EF4-FFF2-40B4-BE49-F238E27FC236}">
                  <a16:creationId xmlns:a16="http://schemas.microsoft.com/office/drawing/2014/main" id="{22C08A78-8729-4BE7-899B-683887FD01BD}"/>
                </a:ext>
              </a:extLst>
            </p:cNvPr>
            <p:cNvSpPr>
              <a:spLocks noChangeArrowheads="1"/>
            </p:cNvSpPr>
            <p:nvPr/>
          </p:nvSpPr>
          <p:spPr bwMode="auto">
            <a:xfrm>
              <a:off x="1755" y="3639"/>
              <a:ext cx="17" cy="300"/>
            </a:xfrm>
            <a:custGeom>
              <a:avLst/>
              <a:gdLst>
                <a:gd name="T0" fmla="*/ 0 w 77"/>
                <a:gd name="T1" fmla="*/ 1320 h 1321"/>
                <a:gd name="T2" fmla="*/ 13 w 77"/>
                <a:gd name="T3" fmla="*/ 1166 h 1321"/>
                <a:gd name="T4" fmla="*/ 27 w 77"/>
                <a:gd name="T5" fmla="*/ 980 h 1321"/>
                <a:gd name="T6" fmla="*/ 36 w 77"/>
                <a:gd name="T7" fmla="*/ 764 h 1321"/>
                <a:gd name="T8" fmla="*/ 49 w 77"/>
                <a:gd name="T9" fmla="*/ 520 h 1321"/>
                <a:gd name="T10" fmla="*/ 63 w 77"/>
                <a:gd name="T11" fmla="*/ 264 h 1321"/>
                <a:gd name="T12" fmla="*/ 76 w 77"/>
                <a:gd name="T13" fmla="*/ 0 h 1321"/>
              </a:gdLst>
              <a:ahLst/>
              <a:cxnLst>
                <a:cxn ang="0">
                  <a:pos x="T0" y="T1"/>
                </a:cxn>
                <a:cxn ang="0">
                  <a:pos x="T2" y="T3"/>
                </a:cxn>
                <a:cxn ang="0">
                  <a:pos x="T4" y="T5"/>
                </a:cxn>
                <a:cxn ang="0">
                  <a:pos x="T6" y="T7"/>
                </a:cxn>
                <a:cxn ang="0">
                  <a:pos x="T8" y="T9"/>
                </a:cxn>
                <a:cxn ang="0">
                  <a:pos x="T10" y="T11"/>
                </a:cxn>
                <a:cxn ang="0">
                  <a:pos x="T12" y="T13"/>
                </a:cxn>
              </a:cxnLst>
              <a:rect l="0" t="0" r="r" b="b"/>
              <a:pathLst>
                <a:path w="77" h="1321">
                  <a:moveTo>
                    <a:pt x="0" y="1320"/>
                  </a:moveTo>
                  <a:lnTo>
                    <a:pt x="13" y="1166"/>
                  </a:lnTo>
                  <a:lnTo>
                    <a:pt x="27" y="980"/>
                  </a:lnTo>
                  <a:lnTo>
                    <a:pt x="36" y="764"/>
                  </a:lnTo>
                  <a:lnTo>
                    <a:pt x="49" y="520"/>
                  </a:lnTo>
                  <a:lnTo>
                    <a:pt x="63" y="264"/>
                  </a:lnTo>
                  <a:lnTo>
                    <a:pt x="7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4" name="Freeform 24">
              <a:extLst>
                <a:ext uri="{FF2B5EF4-FFF2-40B4-BE49-F238E27FC236}">
                  <a16:creationId xmlns:a16="http://schemas.microsoft.com/office/drawing/2014/main" id="{3981DEC3-DDB5-4744-A4F8-22FE554CFE4A}"/>
                </a:ext>
              </a:extLst>
            </p:cNvPr>
            <p:cNvSpPr>
              <a:spLocks noChangeArrowheads="1"/>
            </p:cNvSpPr>
            <p:nvPr/>
          </p:nvSpPr>
          <p:spPr bwMode="auto">
            <a:xfrm>
              <a:off x="1588" y="3293"/>
              <a:ext cx="81" cy="692"/>
            </a:xfrm>
            <a:custGeom>
              <a:avLst/>
              <a:gdLst>
                <a:gd name="T0" fmla="*/ 0 w 358"/>
                <a:gd name="T1" fmla="*/ 1526 h 3050"/>
                <a:gd name="T2" fmla="*/ 13 w 358"/>
                <a:gd name="T3" fmla="*/ 1261 h 3050"/>
                <a:gd name="T4" fmla="*/ 22 w 358"/>
                <a:gd name="T5" fmla="*/ 1005 h 3050"/>
                <a:gd name="T6" fmla="*/ 30 w 358"/>
                <a:gd name="T7" fmla="*/ 763 h 3050"/>
                <a:gd name="T8" fmla="*/ 39 w 358"/>
                <a:gd name="T9" fmla="*/ 547 h 3050"/>
                <a:gd name="T10" fmla="*/ 52 w 358"/>
                <a:gd name="T11" fmla="*/ 357 h 3050"/>
                <a:gd name="T12" fmla="*/ 57 w 358"/>
                <a:gd name="T13" fmla="*/ 202 h 3050"/>
                <a:gd name="T14" fmla="*/ 70 w 358"/>
                <a:gd name="T15" fmla="*/ 92 h 3050"/>
                <a:gd name="T16" fmla="*/ 79 w 358"/>
                <a:gd name="T17" fmla="*/ 26 h 3050"/>
                <a:gd name="T18" fmla="*/ 92 w 358"/>
                <a:gd name="T19" fmla="*/ 0 h 3050"/>
                <a:gd name="T20" fmla="*/ 97 w 358"/>
                <a:gd name="T21" fmla="*/ 26 h 3050"/>
                <a:gd name="T22" fmla="*/ 110 w 358"/>
                <a:gd name="T23" fmla="*/ 92 h 3050"/>
                <a:gd name="T24" fmla="*/ 119 w 358"/>
                <a:gd name="T25" fmla="*/ 202 h 3050"/>
                <a:gd name="T26" fmla="*/ 132 w 358"/>
                <a:gd name="T27" fmla="*/ 357 h 3050"/>
                <a:gd name="T28" fmla="*/ 136 w 358"/>
                <a:gd name="T29" fmla="*/ 547 h 3050"/>
                <a:gd name="T30" fmla="*/ 150 w 358"/>
                <a:gd name="T31" fmla="*/ 763 h 3050"/>
                <a:gd name="T32" fmla="*/ 158 w 358"/>
                <a:gd name="T33" fmla="*/ 1005 h 3050"/>
                <a:gd name="T34" fmla="*/ 167 w 358"/>
                <a:gd name="T35" fmla="*/ 1261 h 3050"/>
                <a:gd name="T36" fmla="*/ 176 w 358"/>
                <a:gd name="T37" fmla="*/ 1526 h 3050"/>
                <a:gd name="T38" fmla="*/ 189 w 358"/>
                <a:gd name="T39" fmla="*/ 1791 h 3050"/>
                <a:gd name="T40" fmla="*/ 198 w 358"/>
                <a:gd name="T41" fmla="*/ 2047 h 3050"/>
                <a:gd name="T42" fmla="*/ 207 w 358"/>
                <a:gd name="T43" fmla="*/ 2290 h 3050"/>
                <a:gd name="T44" fmla="*/ 216 w 358"/>
                <a:gd name="T45" fmla="*/ 2506 h 3050"/>
                <a:gd name="T46" fmla="*/ 225 w 358"/>
                <a:gd name="T47" fmla="*/ 2692 h 3050"/>
                <a:gd name="T48" fmla="*/ 238 w 358"/>
                <a:gd name="T49" fmla="*/ 2846 h 3050"/>
                <a:gd name="T50" fmla="*/ 247 w 358"/>
                <a:gd name="T51" fmla="*/ 2956 h 3050"/>
                <a:gd name="T52" fmla="*/ 256 w 358"/>
                <a:gd name="T53" fmla="*/ 3027 h 3050"/>
                <a:gd name="T54" fmla="*/ 264 w 358"/>
                <a:gd name="T55" fmla="*/ 3049 h 3050"/>
                <a:gd name="T56" fmla="*/ 278 w 358"/>
                <a:gd name="T57" fmla="*/ 3027 h 3050"/>
                <a:gd name="T58" fmla="*/ 282 w 358"/>
                <a:gd name="T59" fmla="*/ 2956 h 3050"/>
                <a:gd name="T60" fmla="*/ 295 w 358"/>
                <a:gd name="T61" fmla="*/ 2846 h 3050"/>
                <a:gd name="T62" fmla="*/ 304 w 358"/>
                <a:gd name="T63" fmla="*/ 2692 h 3050"/>
                <a:gd name="T64" fmla="*/ 317 w 358"/>
                <a:gd name="T65" fmla="*/ 2506 h 3050"/>
                <a:gd name="T66" fmla="*/ 326 w 358"/>
                <a:gd name="T67" fmla="*/ 2290 h 3050"/>
                <a:gd name="T68" fmla="*/ 335 w 358"/>
                <a:gd name="T69" fmla="*/ 2047 h 3050"/>
                <a:gd name="T70" fmla="*/ 344 w 358"/>
                <a:gd name="T71" fmla="*/ 1791 h 3050"/>
                <a:gd name="T72" fmla="*/ 357 w 358"/>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3050">
                  <a:moveTo>
                    <a:pt x="0" y="1526"/>
                  </a:moveTo>
                  <a:lnTo>
                    <a:pt x="13" y="1261"/>
                  </a:lnTo>
                  <a:lnTo>
                    <a:pt x="22" y="1005"/>
                  </a:lnTo>
                  <a:lnTo>
                    <a:pt x="30" y="763"/>
                  </a:lnTo>
                  <a:lnTo>
                    <a:pt x="39" y="547"/>
                  </a:lnTo>
                  <a:lnTo>
                    <a:pt x="52" y="357"/>
                  </a:lnTo>
                  <a:lnTo>
                    <a:pt x="57" y="202"/>
                  </a:lnTo>
                  <a:lnTo>
                    <a:pt x="70" y="92"/>
                  </a:lnTo>
                  <a:lnTo>
                    <a:pt x="79" y="26"/>
                  </a:lnTo>
                  <a:lnTo>
                    <a:pt x="92" y="0"/>
                  </a:lnTo>
                  <a:lnTo>
                    <a:pt x="97" y="26"/>
                  </a:lnTo>
                  <a:lnTo>
                    <a:pt x="110" y="92"/>
                  </a:lnTo>
                  <a:lnTo>
                    <a:pt x="119" y="202"/>
                  </a:lnTo>
                  <a:lnTo>
                    <a:pt x="132" y="357"/>
                  </a:lnTo>
                  <a:lnTo>
                    <a:pt x="136" y="547"/>
                  </a:lnTo>
                  <a:lnTo>
                    <a:pt x="150" y="763"/>
                  </a:lnTo>
                  <a:lnTo>
                    <a:pt x="158" y="1005"/>
                  </a:lnTo>
                  <a:lnTo>
                    <a:pt x="167" y="1261"/>
                  </a:lnTo>
                  <a:lnTo>
                    <a:pt x="176" y="1526"/>
                  </a:lnTo>
                  <a:lnTo>
                    <a:pt x="189" y="1791"/>
                  </a:lnTo>
                  <a:lnTo>
                    <a:pt x="198" y="2047"/>
                  </a:lnTo>
                  <a:lnTo>
                    <a:pt x="207" y="2290"/>
                  </a:lnTo>
                  <a:lnTo>
                    <a:pt x="216" y="2506"/>
                  </a:lnTo>
                  <a:lnTo>
                    <a:pt x="225" y="2692"/>
                  </a:lnTo>
                  <a:lnTo>
                    <a:pt x="238" y="2846"/>
                  </a:lnTo>
                  <a:lnTo>
                    <a:pt x="247" y="2956"/>
                  </a:lnTo>
                  <a:lnTo>
                    <a:pt x="256" y="3027"/>
                  </a:lnTo>
                  <a:lnTo>
                    <a:pt x="264" y="3049"/>
                  </a:lnTo>
                  <a:lnTo>
                    <a:pt x="278" y="3027"/>
                  </a:lnTo>
                  <a:lnTo>
                    <a:pt x="282" y="2956"/>
                  </a:lnTo>
                  <a:lnTo>
                    <a:pt x="295" y="2846"/>
                  </a:lnTo>
                  <a:lnTo>
                    <a:pt x="304" y="2692"/>
                  </a:lnTo>
                  <a:lnTo>
                    <a:pt x="317" y="2506"/>
                  </a:lnTo>
                  <a:lnTo>
                    <a:pt x="326" y="2290"/>
                  </a:lnTo>
                  <a:lnTo>
                    <a:pt x="335" y="2047"/>
                  </a:lnTo>
                  <a:lnTo>
                    <a:pt x="344" y="1791"/>
                  </a:lnTo>
                  <a:lnTo>
                    <a:pt x="357"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5" name="Freeform 25">
              <a:extLst>
                <a:ext uri="{FF2B5EF4-FFF2-40B4-BE49-F238E27FC236}">
                  <a16:creationId xmlns:a16="http://schemas.microsoft.com/office/drawing/2014/main" id="{A52FAB26-9E69-42D3-9E1B-C96863F16F3E}"/>
                </a:ext>
              </a:extLst>
            </p:cNvPr>
            <p:cNvSpPr>
              <a:spLocks noChangeArrowheads="1"/>
            </p:cNvSpPr>
            <p:nvPr/>
          </p:nvSpPr>
          <p:spPr bwMode="auto">
            <a:xfrm>
              <a:off x="1525" y="3293"/>
              <a:ext cx="63" cy="692"/>
            </a:xfrm>
            <a:custGeom>
              <a:avLst/>
              <a:gdLst>
                <a:gd name="T0" fmla="*/ 0 w 278"/>
                <a:gd name="T1" fmla="*/ 1526 h 3050"/>
                <a:gd name="T2" fmla="*/ 4 w 278"/>
                <a:gd name="T3" fmla="*/ 1261 h 3050"/>
                <a:gd name="T4" fmla="*/ 13 w 278"/>
                <a:gd name="T5" fmla="*/ 1005 h 3050"/>
                <a:gd name="T6" fmla="*/ 22 w 278"/>
                <a:gd name="T7" fmla="*/ 763 h 3050"/>
                <a:gd name="T8" fmla="*/ 30 w 278"/>
                <a:gd name="T9" fmla="*/ 547 h 3050"/>
                <a:gd name="T10" fmla="*/ 35 w 278"/>
                <a:gd name="T11" fmla="*/ 357 h 3050"/>
                <a:gd name="T12" fmla="*/ 44 w 278"/>
                <a:gd name="T13" fmla="*/ 202 h 3050"/>
                <a:gd name="T14" fmla="*/ 53 w 278"/>
                <a:gd name="T15" fmla="*/ 92 h 3050"/>
                <a:gd name="T16" fmla="*/ 61 w 278"/>
                <a:gd name="T17" fmla="*/ 26 h 3050"/>
                <a:gd name="T18" fmla="*/ 66 w 278"/>
                <a:gd name="T19" fmla="*/ 0 h 3050"/>
                <a:gd name="T20" fmla="*/ 75 w 278"/>
                <a:gd name="T21" fmla="*/ 26 h 3050"/>
                <a:gd name="T22" fmla="*/ 84 w 278"/>
                <a:gd name="T23" fmla="*/ 92 h 3050"/>
                <a:gd name="T24" fmla="*/ 92 w 278"/>
                <a:gd name="T25" fmla="*/ 202 h 3050"/>
                <a:gd name="T26" fmla="*/ 97 w 278"/>
                <a:gd name="T27" fmla="*/ 357 h 3050"/>
                <a:gd name="T28" fmla="*/ 106 w 278"/>
                <a:gd name="T29" fmla="*/ 547 h 3050"/>
                <a:gd name="T30" fmla="*/ 119 w 278"/>
                <a:gd name="T31" fmla="*/ 763 h 3050"/>
                <a:gd name="T32" fmla="*/ 123 w 278"/>
                <a:gd name="T33" fmla="*/ 1005 h 3050"/>
                <a:gd name="T34" fmla="*/ 132 w 278"/>
                <a:gd name="T35" fmla="*/ 1261 h 3050"/>
                <a:gd name="T36" fmla="*/ 137 w 278"/>
                <a:gd name="T37" fmla="*/ 1526 h 3050"/>
                <a:gd name="T38" fmla="*/ 145 w 278"/>
                <a:gd name="T39" fmla="*/ 1791 h 3050"/>
                <a:gd name="T40" fmla="*/ 154 w 278"/>
                <a:gd name="T41" fmla="*/ 2047 h 3050"/>
                <a:gd name="T42" fmla="*/ 163 w 278"/>
                <a:gd name="T43" fmla="*/ 2290 h 3050"/>
                <a:gd name="T44" fmla="*/ 172 w 278"/>
                <a:gd name="T45" fmla="*/ 2506 h 3050"/>
                <a:gd name="T46" fmla="*/ 176 w 278"/>
                <a:gd name="T47" fmla="*/ 2692 h 3050"/>
                <a:gd name="T48" fmla="*/ 185 w 278"/>
                <a:gd name="T49" fmla="*/ 2846 h 3050"/>
                <a:gd name="T50" fmla="*/ 193 w 278"/>
                <a:gd name="T51" fmla="*/ 2956 h 3050"/>
                <a:gd name="T52" fmla="*/ 202 w 278"/>
                <a:gd name="T53" fmla="*/ 3027 h 3050"/>
                <a:gd name="T54" fmla="*/ 211 w 278"/>
                <a:gd name="T55" fmla="*/ 3049 h 3050"/>
                <a:gd name="T56" fmla="*/ 215 w 278"/>
                <a:gd name="T57" fmla="*/ 3027 h 3050"/>
                <a:gd name="T58" fmla="*/ 224 w 278"/>
                <a:gd name="T59" fmla="*/ 2956 h 3050"/>
                <a:gd name="T60" fmla="*/ 233 w 278"/>
                <a:gd name="T61" fmla="*/ 2846 h 3050"/>
                <a:gd name="T62" fmla="*/ 242 w 278"/>
                <a:gd name="T63" fmla="*/ 2692 h 3050"/>
                <a:gd name="T64" fmla="*/ 246 w 278"/>
                <a:gd name="T65" fmla="*/ 2506 h 3050"/>
                <a:gd name="T66" fmla="*/ 255 w 278"/>
                <a:gd name="T67" fmla="*/ 2290 h 3050"/>
                <a:gd name="T68" fmla="*/ 264 w 278"/>
                <a:gd name="T69" fmla="*/ 2047 h 3050"/>
                <a:gd name="T70" fmla="*/ 273 w 278"/>
                <a:gd name="T71" fmla="*/ 1791 h 3050"/>
                <a:gd name="T72" fmla="*/ 277 w 278"/>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8" h="3050">
                  <a:moveTo>
                    <a:pt x="0" y="1526"/>
                  </a:moveTo>
                  <a:lnTo>
                    <a:pt x="4" y="1261"/>
                  </a:lnTo>
                  <a:lnTo>
                    <a:pt x="13" y="1005"/>
                  </a:lnTo>
                  <a:lnTo>
                    <a:pt x="22" y="763"/>
                  </a:lnTo>
                  <a:lnTo>
                    <a:pt x="30" y="547"/>
                  </a:lnTo>
                  <a:lnTo>
                    <a:pt x="35" y="357"/>
                  </a:lnTo>
                  <a:lnTo>
                    <a:pt x="44" y="202"/>
                  </a:lnTo>
                  <a:lnTo>
                    <a:pt x="53" y="92"/>
                  </a:lnTo>
                  <a:lnTo>
                    <a:pt x="61" y="26"/>
                  </a:lnTo>
                  <a:lnTo>
                    <a:pt x="66" y="0"/>
                  </a:lnTo>
                  <a:lnTo>
                    <a:pt x="75" y="26"/>
                  </a:lnTo>
                  <a:lnTo>
                    <a:pt x="84" y="92"/>
                  </a:lnTo>
                  <a:lnTo>
                    <a:pt x="92" y="202"/>
                  </a:lnTo>
                  <a:lnTo>
                    <a:pt x="97" y="357"/>
                  </a:lnTo>
                  <a:lnTo>
                    <a:pt x="106" y="547"/>
                  </a:lnTo>
                  <a:lnTo>
                    <a:pt x="119" y="763"/>
                  </a:lnTo>
                  <a:lnTo>
                    <a:pt x="123" y="1005"/>
                  </a:lnTo>
                  <a:lnTo>
                    <a:pt x="132" y="1261"/>
                  </a:lnTo>
                  <a:lnTo>
                    <a:pt x="137" y="1526"/>
                  </a:lnTo>
                  <a:lnTo>
                    <a:pt x="145" y="1791"/>
                  </a:lnTo>
                  <a:lnTo>
                    <a:pt x="154" y="2047"/>
                  </a:lnTo>
                  <a:lnTo>
                    <a:pt x="163" y="2290"/>
                  </a:lnTo>
                  <a:lnTo>
                    <a:pt x="172" y="2506"/>
                  </a:lnTo>
                  <a:lnTo>
                    <a:pt x="176" y="2692"/>
                  </a:lnTo>
                  <a:lnTo>
                    <a:pt x="185" y="2846"/>
                  </a:lnTo>
                  <a:lnTo>
                    <a:pt x="193" y="2956"/>
                  </a:lnTo>
                  <a:lnTo>
                    <a:pt x="202" y="3027"/>
                  </a:lnTo>
                  <a:lnTo>
                    <a:pt x="211" y="3049"/>
                  </a:lnTo>
                  <a:lnTo>
                    <a:pt x="215" y="3027"/>
                  </a:lnTo>
                  <a:lnTo>
                    <a:pt x="224" y="2956"/>
                  </a:lnTo>
                  <a:lnTo>
                    <a:pt x="233" y="2846"/>
                  </a:lnTo>
                  <a:lnTo>
                    <a:pt x="242" y="2692"/>
                  </a:lnTo>
                  <a:lnTo>
                    <a:pt x="246" y="2506"/>
                  </a:lnTo>
                  <a:lnTo>
                    <a:pt x="255" y="2290"/>
                  </a:lnTo>
                  <a:lnTo>
                    <a:pt x="264" y="2047"/>
                  </a:lnTo>
                  <a:lnTo>
                    <a:pt x="273" y="1791"/>
                  </a:lnTo>
                  <a:lnTo>
                    <a:pt x="277"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6" name="Freeform 26">
              <a:extLst>
                <a:ext uri="{FF2B5EF4-FFF2-40B4-BE49-F238E27FC236}">
                  <a16:creationId xmlns:a16="http://schemas.microsoft.com/office/drawing/2014/main" id="{10123D72-41D4-4325-933F-1FD414FEB06B}"/>
                </a:ext>
              </a:extLst>
            </p:cNvPr>
            <p:cNvSpPr>
              <a:spLocks noChangeArrowheads="1"/>
            </p:cNvSpPr>
            <p:nvPr/>
          </p:nvSpPr>
          <p:spPr bwMode="auto">
            <a:xfrm>
              <a:off x="1477" y="3293"/>
              <a:ext cx="31" cy="646"/>
            </a:xfrm>
            <a:custGeom>
              <a:avLst/>
              <a:gdLst>
                <a:gd name="T0" fmla="*/ 0 w 138"/>
                <a:gd name="T1" fmla="*/ 1526 h 2847"/>
                <a:gd name="T2" fmla="*/ 4 w 138"/>
                <a:gd name="T3" fmla="*/ 1261 h 2847"/>
                <a:gd name="T4" fmla="*/ 8 w 138"/>
                <a:gd name="T5" fmla="*/ 1005 h 2847"/>
                <a:gd name="T6" fmla="*/ 17 w 138"/>
                <a:gd name="T7" fmla="*/ 763 h 2847"/>
                <a:gd name="T8" fmla="*/ 22 w 138"/>
                <a:gd name="T9" fmla="*/ 547 h 2847"/>
                <a:gd name="T10" fmla="*/ 26 w 138"/>
                <a:gd name="T11" fmla="*/ 357 h 2847"/>
                <a:gd name="T12" fmla="*/ 31 w 138"/>
                <a:gd name="T13" fmla="*/ 202 h 2847"/>
                <a:gd name="T14" fmla="*/ 39 w 138"/>
                <a:gd name="T15" fmla="*/ 92 h 2847"/>
                <a:gd name="T16" fmla="*/ 44 w 138"/>
                <a:gd name="T17" fmla="*/ 26 h 2847"/>
                <a:gd name="T18" fmla="*/ 53 w 138"/>
                <a:gd name="T19" fmla="*/ 0 h 2847"/>
                <a:gd name="T20" fmla="*/ 57 w 138"/>
                <a:gd name="T21" fmla="*/ 26 h 2847"/>
                <a:gd name="T22" fmla="*/ 62 w 138"/>
                <a:gd name="T23" fmla="*/ 92 h 2847"/>
                <a:gd name="T24" fmla="*/ 66 w 138"/>
                <a:gd name="T25" fmla="*/ 202 h 2847"/>
                <a:gd name="T26" fmla="*/ 75 w 138"/>
                <a:gd name="T27" fmla="*/ 357 h 2847"/>
                <a:gd name="T28" fmla="*/ 79 w 138"/>
                <a:gd name="T29" fmla="*/ 547 h 2847"/>
                <a:gd name="T30" fmla="*/ 84 w 138"/>
                <a:gd name="T31" fmla="*/ 763 h 2847"/>
                <a:gd name="T32" fmla="*/ 93 w 138"/>
                <a:gd name="T33" fmla="*/ 1005 h 2847"/>
                <a:gd name="T34" fmla="*/ 97 w 138"/>
                <a:gd name="T35" fmla="*/ 1261 h 2847"/>
                <a:gd name="T36" fmla="*/ 106 w 138"/>
                <a:gd name="T37" fmla="*/ 1526 h 2847"/>
                <a:gd name="T38" fmla="*/ 110 w 138"/>
                <a:gd name="T39" fmla="*/ 1791 h 2847"/>
                <a:gd name="T40" fmla="*/ 119 w 138"/>
                <a:gd name="T41" fmla="*/ 2047 h 2847"/>
                <a:gd name="T42" fmla="*/ 124 w 138"/>
                <a:gd name="T43" fmla="*/ 2290 h 2847"/>
                <a:gd name="T44" fmla="*/ 128 w 138"/>
                <a:gd name="T45" fmla="*/ 2506 h 2847"/>
                <a:gd name="T46" fmla="*/ 133 w 138"/>
                <a:gd name="T47" fmla="*/ 2692 h 2847"/>
                <a:gd name="T48" fmla="*/ 137 w 138"/>
                <a:gd name="T49" fmla="*/ 2846 h 2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8" h="2847">
                  <a:moveTo>
                    <a:pt x="0" y="1526"/>
                  </a:moveTo>
                  <a:lnTo>
                    <a:pt x="4" y="1261"/>
                  </a:lnTo>
                  <a:lnTo>
                    <a:pt x="8" y="1005"/>
                  </a:lnTo>
                  <a:lnTo>
                    <a:pt x="17" y="763"/>
                  </a:lnTo>
                  <a:lnTo>
                    <a:pt x="22" y="547"/>
                  </a:lnTo>
                  <a:lnTo>
                    <a:pt x="26" y="357"/>
                  </a:lnTo>
                  <a:lnTo>
                    <a:pt x="31" y="202"/>
                  </a:lnTo>
                  <a:lnTo>
                    <a:pt x="39" y="92"/>
                  </a:lnTo>
                  <a:lnTo>
                    <a:pt x="44" y="26"/>
                  </a:lnTo>
                  <a:lnTo>
                    <a:pt x="53" y="0"/>
                  </a:lnTo>
                  <a:lnTo>
                    <a:pt x="57" y="26"/>
                  </a:lnTo>
                  <a:lnTo>
                    <a:pt x="62" y="92"/>
                  </a:lnTo>
                  <a:lnTo>
                    <a:pt x="66" y="202"/>
                  </a:lnTo>
                  <a:lnTo>
                    <a:pt x="75" y="357"/>
                  </a:lnTo>
                  <a:lnTo>
                    <a:pt x="79" y="547"/>
                  </a:lnTo>
                  <a:lnTo>
                    <a:pt x="84" y="763"/>
                  </a:lnTo>
                  <a:lnTo>
                    <a:pt x="93" y="1005"/>
                  </a:lnTo>
                  <a:lnTo>
                    <a:pt x="97" y="1261"/>
                  </a:lnTo>
                  <a:lnTo>
                    <a:pt x="106" y="1526"/>
                  </a:lnTo>
                  <a:lnTo>
                    <a:pt x="110" y="1791"/>
                  </a:lnTo>
                  <a:lnTo>
                    <a:pt x="119" y="2047"/>
                  </a:lnTo>
                  <a:lnTo>
                    <a:pt x="124" y="2290"/>
                  </a:lnTo>
                  <a:lnTo>
                    <a:pt x="128" y="2506"/>
                  </a:lnTo>
                  <a:lnTo>
                    <a:pt x="133" y="2692"/>
                  </a:lnTo>
                  <a:lnTo>
                    <a:pt x="137"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7" name="Freeform 27">
              <a:extLst>
                <a:ext uri="{FF2B5EF4-FFF2-40B4-BE49-F238E27FC236}">
                  <a16:creationId xmlns:a16="http://schemas.microsoft.com/office/drawing/2014/main" id="{910E845F-FA1C-4BFF-98AC-B8ADAF0514A9}"/>
                </a:ext>
              </a:extLst>
            </p:cNvPr>
            <p:cNvSpPr>
              <a:spLocks noChangeArrowheads="1"/>
            </p:cNvSpPr>
            <p:nvPr/>
          </p:nvSpPr>
          <p:spPr bwMode="auto">
            <a:xfrm>
              <a:off x="1508" y="3639"/>
              <a:ext cx="17" cy="346"/>
            </a:xfrm>
            <a:custGeom>
              <a:avLst/>
              <a:gdLst>
                <a:gd name="T0" fmla="*/ 0 w 76"/>
                <a:gd name="T1" fmla="*/ 1320 h 1524"/>
                <a:gd name="T2" fmla="*/ 8 w 76"/>
                <a:gd name="T3" fmla="*/ 1430 h 1524"/>
                <a:gd name="T4" fmla="*/ 13 w 76"/>
                <a:gd name="T5" fmla="*/ 1501 h 1524"/>
                <a:gd name="T6" fmla="*/ 22 w 76"/>
                <a:gd name="T7" fmla="*/ 1523 h 1524"/>
                <a:gd name="T8" fmla="*/ 26 w 76"/>
                <a:gd name="T9" fmla="*/ 1501 h 1524"/>
                <a:gd name="T10" fmla="*/ 31 w 76"/>
                <a:gd name="T11" fmla="*/ 1430 h 1524"/>
                <a:gd name="T12" fmla="*/ 40 w 76"/>
                <a:gd name="T13" fmla="*/ 1320 h 1524"/>
                <a:gd name="T14" fmla="*/ 44 w 76"/>
                <a:gd name="T15" fmla="*/ 1166 h 1524"/>
                <a:gd name="T16" fmla="*/ 48 w 76"/>
                <a:gd name="T17" fmla="*/ 980 h 1524"/>
                <a:gd name="T18" fmla="*/ 57 w 76"/>
                <a:gd name="T19" fmla="*/ 764 h 1524"/>
                <a:gd name="T20" fmla="*/ 62 w 76"/>
                <a:gd name="T21" fmla="*/ 520 h 1524"/>
                <a:gd name="T22" fmla="*/ 66 w 76"/>
                <a:gd name="T23" fmla="*/ 264 h 1524"/>
                <a:gd name="T24" fmla="*/ 75 w 76"/>
                <a:gd name="T2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1524">
                  <a:moveTo>
                    <a:pt x="0" y="1320"/>
                  </a:moveTo>
                  <a:lnTo>
                    <a:pt x="8" y="1430"/>
                  </a:lnTo>
                  <a:lnTo>
                    <a:pt x="13" y="1501"/>
                  </a:lnTo>
                  <a:lnTo>
                    <a:pt x="22" y="1523"/>
                  </a:lnTo>
                  <a:lnTo>
                    <a:pt x="26" y="1501"/>
                  </a:lnTo>
                  <a:lnTo>
                    <a:pt x="31" y="1430"/>
                  </a:lnTo>
                  <a:lnTo>
                    <a:pt x="40" y="1320"/>
                  </a:lnTo>
                  <a:lnTo>
                    <a:pt x="44" y="1166"/>
                  </a:lnTo>
                  <a:lnTo>
                    <a:pt x="48" y="980"/>
                  </a:lnTo>
                  <a:lnTo>
                    <a:pt x="57" y="764"/>
                  </a:lnTo>
                  <a:lnTo>
                    <a:pt x="62" y="520"/>
                  </a:lnTo>
                  <a:lnTo>
                    <a:pt x="66" y="264"/>
                  </a:lnTo>
                  <a:lnTo>
                    <a:pt x="7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8" name="Freeform 28">
              <a:extLst>
                <a:ext uri="{FF2B5EF4-FFF2-40B4-BE49-F238E27FC236}">
                  <a16:creationId xmlns:a16="http://schemas.microsoft.com/office/drawing/2014/main" id="{79F84548-F6DF-4F13-B874-E091A91D57A1}"/>
                </a:ext>
              </a:extLst>
            </p:cNvPr>
            <p:cNvSpPr>
              <a:spLocks noChangeArrowheads="1"/>
            </p:cNvSpPr>
            <p:nvPr/>
          </p:nvSpPr>
          <p:spPr bwMode="auto">
            <a:xfrm>
              <a:off x="1436" y="3293"/>
              <a:ext cx="41" cy="692"/>
            </a:xfrm>
            <a:custGeom>
              <a:avLst/>
              <a:gdLst>
                <a:gd name="T0" fmla="*/ 0 w 183"/>
                <a:gd name="T1" fmla="*/ 1526 h 3050"/>
                <a:gd name="T2" fmla="*/ 8 w 183"/>
                <a:gd name="T3" fmla="*/ 1261 h 3050"/>
                <a:gd name="T4" fmla="*/ 13 w 183"/>
                <a:gd name="T5" fmla="*/ 1005 h 3050"/>
                <a:gd name="T6" fmla="*/ 17 w 183"/>
                <a:gd name="T7" fmla="*/ 763 h 3050"/>
                <a:gd name="T8" fmla="*/ 22 w 183"/>
                <a:gd name="T9" fmla="*/ 547 h 3050"/>
                <a:gd name="T10" fmla="*/ 26 w 183"/>
                <a:gd name="T11" fmla="*/ 357 h 3050"/>
                <a:gd name="T12" fmla="*/ 31 w 183"/>
                <a:gd name="T13" fmla="*/ 202 h 3050"/>
                <a:gd name="T14" fmla="*/ 40 w 183"/>
                <a:gd name="T15" fmla="*/ 92 h 3050"/>
                <a:gd name="T16" fmla="*/ 40 w 183"/>
                <a:gd name="T17" fmla="*/ 26 h 3050"/>
                <a:gd name="T18" fmla="*/ 48 w 183"/>
                <a:gd name="T19" fmla="*/ 0 h 3050"/>
                <a:gd name="T20" fmla="*/ 53 w 183"/>
                <a:gd name="T21" fmla="*/ 26 h 3050"/>
                <a:gd name="T22" fmla="*/ 57 w 183"/>
                <a:gd name="T23" fmla="*/ 92 h 3050"/>
                <a:gd name="T24" fmla="*/ 62 w 183"/>
                <a:gd name="T25" fmla="*/ 202 h 3050"/>
                <a:gd name="T26" fmla="*/ 66 w 183"/>
                <a:gd name="T27" fmla="*/ 357 h 3050"/>
                <a:gd name="T28" fmla="*/ 75 w 183"/>
                <a:gd name="T29" fmla="*/ 547 h 3050"/>
                <a:gd name="T30" fmla="*/ 75 w 183"/>
                <a:gd name="T31" fmla="*/ 763 h 3050"/>
                <a:gd name="T32" fmla="*/ 80 w 183"/>
                <a:gd name="T33" fmla="*/ 1005 h 3050"/>
                <a:gd name="T34" fmla="*/ 89 w 183"/>
                <a:gd name="T35" fmla="*/ 1261 h 3050"/>
                <a:gd name="T36" fmla="*/ 93 w 183"/>
                <a:gd name="T37" fmla="*/ 1526 h 3050"/>
                <a:gd name="T38" fmla="*/ 97 w 183"/>
                <a:gd name="T39" fmla="*/ 1791 h 3050"/>
                <a:gd name="T40" fmla="*/ 102 w 183"/>
                <a:gd name="T41" fmla="*/ 2047 h 3050"/>
                <a:gd name="T42" fmla="*/ 106 w 183"/>
                <a:gd name="T43" fmla="*/ 2290 h 3050"/>
                <a:gd name="T44" fmla="*/ 111 w 183"/>
                <a:gd name="T45" fmla="*/ 2506 h 3050"/>
                <a:gd name="T46" fmla="*/ 115 w 183"/>
                <a:gd name="T47" fmla="*/ 2692 h 3050"/>
                <a:gd name="T48" fmla="*/ 120 w 183"/>
                <a:gd name="T49" fmla="*/ 2846 h 3050"/>
                <a:gd name="T50" fmla="*/ 124 w 183"/>
                <a:gd name="T51" fmla="*/ 2956 h 3050"/>
                <a:gd name="T52" fmla="*/ 133 w 183"/>
                <a:gd name="T53" fmla="*/ 3027 h 3050"/>
                <a:gd name="T54" fmla="*/ 133 w 183"/>
                <a:gd name="T55" fmla="*/ 3049 h 3050"/>
                <a:gd name="T56" fmla="*/ 142 w 183"/>
                <a:gd name="T57" fmla="*/ 3027 h 3050"/>
                <a:gd name="T58" fmla="*/ 146 w 183"/>
                <a:gd name="T59" fmla="*/ 2956 h 3050"/>
                <a:gd name="T60" fmla="*/ 151 w 183"/>
                <a:gd name="T61" fmla="*/ 2846 h 3050"/>
                <a:gd name="T62" fmla="*/ 155 w 183"/>
                <a:gd name="T63" fmla="*/ 2692 h 3050"/>
                <a:gd name="T64" fmla="*/ 160 w 183"/>
                <a:gd name="T65" fmla="*/ 2506 h 3050"/>
                <a:gd name="T66" fmla="*/ 169 w 183"/>
                <a:gd name="T67" fmla="*/ 2290 h 3050"/>
                <a:gd name="T68" fmla="*/ 169 w 183"/>
                <a:gd name="T69" fmla="*/ 2047 h 3050"/>
                <a:gd name="T70" fmla="*/ 173 w 183"/>
                <a:gd name="T71" fmla="*/ 1791 h 3050"/>
                <a:gd name="T72" fmla="*/ 182 w 183"/>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 h="3050">
                  <a:moveTo>
                    <a:pt x="0" y="1526"/>
                  </a:moveTo>
                  <a:lnTo>
                    <a:pt x="8" y="1261"/>
                  </a:lnTo>
                  <a:lnTo>
                    <a:pt x="13" y="1005"/>
                  </a:lnTo>
                  <a:lnTo>
                    <a:pt x="17" y="763"/>
                  </a:lnTo>
                  <a:lnTo>
                    <a:pt x="22" y="547"/>
                  </a:lnTo>
                  <a:lnTo>
                    <a:pt x="26" y="357"/>
                  </a:lnTo>
                  <a:lnTo>
                    <a:pt x="31" y="202"/>
                  </a:lnTo>
                  <a:lnTo>
                    <a:pt x="40" y="92"/>
                  </a:lnTo>
                  <a:lnTo>
                    <a:pt x="40" y="26"/>
                  </a:lnTo>
                  <a:lnTo>
                    <a:pt x="48" y="0"/>
                  </a:lnTo>
                  <a:lnTo>
                    <a:pt x="53" y="26"/>
                  </a:lnTo>
                  <a:lnTo>
                    <a:pt x="57" y="92"/>
                  </a:lnTo>
                  <a:lnTo>
                    <a:pt x="62" y="202"/>
                  </a:lnTo>
                  <a:lnTo>
                    <a:pt x="66" y="357"/>
                  </a:lnTo>
                  <a:lnTo>
                    <a:pt x="75" y="547"/>
                  </a:lnTo>
                  <a:lnTo>
                    <a:pt x="75" y="763"/>
                  </a:lnTo>
                  <a:lnTo>
                    <a:pt x="80" y="1005"/>
                  </a:lnTo>
                  <a:lnTo>
                    <a:pt x="89" y="1261"/>
                  </a:lnTo>
                  <a:lnTo>
                    <a:pt x="93" y="1526"/>
                  </a:lnTo>
                  <a:lnTo>
                    <a:pt x="97" y="1791"/>
                  </a:lnTo>
                  <a:lnTo>
                    <a:pt x="102" y="2047"/>
                  </a:lnTo>
                  <a:lnTo>
                    <a:pt x="106" y="2290"/>
                  </a:lnTo>
                  <a:lnTo>
                    <a:pt x="111" y="2506"/>
                  </a:lnTo>
                  <a:lnTo>
                    <a:pt x="115" y="2692"/>
                  </a:lnTo>
                  <a:lnTo>
                    <a:pt x="120" y="2846"/>
                  </a:lnTo>
                  <a:lnTo>
                    <a:pt x="124" y="2956"/>
                  </a:lnTo>
                  <a:lnTo>
                    <a:pt x="133" y="3027"/>
                  </a:lnTo>
                  <a:lnTo>
                    <a:pt x="133" y="3049"/>
                  </a:lnTo>
                  <a:lnTo>
                    <a:pt x="142" y="3027"/>
                  </a:lnTo>
                  <a:lnTo>
                    <a:pt x="146" y="2956"/>
                  </a:lnTo>
                  <a:lnTo>
                    <a:pt x="151" y="2846"/>
                  </a:lnTo>
                  <a:lnTo>
                    <a:pt x="155" y="2692"/>
                  </a:lnTo>
                  <a:lnTo>
                    <a:pt x="160" y="2506"/>
                  </a:lnTo>
                  <a:lnTo>
                    <a:pt x="169" y="2290"/>
                  </a:lnTo>
                  <a:lnTo>
                    <a:pt x="169" y="2047"/>
                  </a:lnTo>
                  <a:lnTo>
                    <a:pt x="173" y="1791"/>
                  </a:lnTo>
                  <a:lnTo>
                    <a:pt x="182"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9" name="Freeform 29">
              <a:extLst>
                <a:ext uri="{FF2B5EF4-FFF2-40B4-BE49-F238E27FC236}">
                  <a16:creationId xmlns:a16="http://schemas.microsoft.com/office/drawing/2014/main" id="{4697289E-103C-421B-9D52-A364C98B8F0E}"/>
                </a:ext>
              </a:extLst>
            </p:cNvPr>
            <p:cNvSpPr>
              <a:spLocks noChangeArrowheads="1"/>
            </p:cNvSpPr>
            <p:nvPr/>
          </p:nvSpPr>
          <p:spPr bwMode="auto">
            <a:xfrm>
              <a:off x="1397" y="3293"/>
              <a:ext cx="39" cy="692"/>
            </a:xfrm>
            <a:custGeom>
              <a:avLst/>
              <a:gdLst>
                <a:gd name="T0" fmla="*/ 0 w 173"/>
                <a:gd name="T1" fmla="*/ 1526 h 3050"/>
                <a:gd name="T2" fmla="*/ 4 w 173"/>
                <a:gd name="T3" fmla="*/ 1261 h 3050"/>
                <a:gd name="T4" fmla="*/ 8 w 173"/>
                <a:gd name="T5" fmla="*/ 1005 h 3050"/>
                <a:gd name="T6" fmla="*/ 13 w 173"/>
                <a:gd name="T7" fmla="*/ 763 h 3050"/>
                <a:gd name="T8" fmla="*/ 17 w 173"/>
                <a:gd name="T9" fmla="*/ 547 h 3050"/>
                <a:gd name="T10" fmla="*/ 22 w 173"/>
                <a:gd name="T11" fmla="*/ 357 h 3050"/>
                <a:gd name="T12" fmla="*/ 26 w 173"/>
                <a:gd name="T13" fmla="*/ 202 h 3050"/>
                <a:gd name="T14" fmla="*/ 35 w 173"/>
                <a:gd name="T15" fmla="*/ 92 h 3050"/>
                <a:gd name="T16" fmla="*/ 35 w 173"/>
                <a:gd name="T17" fmla="*/ 26 h 3050"/>
                <a:gd name="T18" fmla="*/ 44 w 173"/>
                <a:gd name="T19" fmla="*/ 0 h 3050"/>
                <a:gd name="T20" fmla="*/ 48 w 173"/>
                <a:gd name="T21" fmla="*/ 26 h 3050"/>
                <a:gd name="T22" fmla="*/ 53 w 173"/>
                <a:gd name="T23" fmla="*/ 92 h 3050"/>
                <a:gd name="T24" fmla="*/ 57 w 173"/>
                <a:gd name="T25" fmla="*/ 202 h 3050"/>
                <a:gd name="T26" fmla="*/ 61 w 173"/>
                <a:gd name="T27" fmla="*/ 357 h 3050"/>
                <a:gd name="T28" fmla="*/ 66 w 173"/>
                <a:gd name="T29" fmla="*/ 547 h 3050"/>
                <a:gd name="T30" fmla="*/ 70 w 173"/>
                <a:gd name="T31" fmla="*/ 763 h 3050"/>
                <a:gd name="T32" fmla="*/ 79 w 173"/>
                <a:gd name="T33" fmla="*/ 1005 h 3050"/>
                <a:gd name="T34" fmla="*/ 79 w 173"/>
                <a:gd name="T35" fmla="*/ 1261 h 3050"/>
                <a:gd name="T36" fmla="*/ 88 w 173"/>
                <a:gd name="T37" fmla="*/ 1526 h 3050"/>
                <a:gd name="T38" fmla="*/ 92 w 173"/>
                <a:gd name="T39" fmla="*/ 1791 h 3050"/>
                <a:gd name="T40" fmla="*/ 97 w 173"/>
                <a:gd name="T41" fmla="*/ 2047 h 3050"/>
                <a:gd name="T42" fmla="*/ 101 w 173"/>
                <a:gd name="T43" fmla="*/ 2290 h 3050"/>
                <a:gd name="T44" fmla="*/ 106 w 173"/>
                <a:gd name="T45" fmla="*/ 2506 h 3050"/>
                <a:gd name="T46" fmla="*/ 110 w 173"/>
                <a:gd name="T47" fmla="*/ 2692 h 3050"/>
                <a:gd name="T48" fmla="*/ 115 w 173"/>
                <a:gd name="T49" fmla="*/ 2846 h 3050"/>
                <a:gd name="T50" fmla="*/ 119 w 173"/>
                <a:gd name="T51" fmla="*/ 2956 h 3050"/>
                <a:gd name="T52" fmla="*/ 128 w 173"/>
                <a:gd name="T53" fmla="*/ 3027 h 3050"/>
                <a:gd name="T54" fmla="*/ 128 w 173"/>
                <a:gd name="T55" fmla="*/ 3049 h 3050"/>
                <a:gd name="T56" fmla="*/ 137 w 173"/>
                <a:gd name="T57" fmla="*/ 3027 h 3050"/>
                <a:gd name="T58" fmla="*/ 141 w 173"/>
                <a:gd name="T59" fmla="*/ 2956 h 3050"/>
                <a:gd name="T60" fmla="*/ 146 w 173"/>
                <a:gd name="T61" fmla="*/ 2846 h 3050"/>
                <a:gd name="T62" fmla="*/ 150 w 173"/>
                <a:gd name="T63" fmla="*/ 2692 h 3050"/>
                <a:gd name="T64" fmla="*/ 154 w 173"/>
                <a:gd name="T65" fmla="*/ 2506 h 3050"/>
                <a:gd name="T66" fmla="*/ 159 w 173"/>
                <a:gd name="T67" fmla="*/ 2290 h 3050"/>
                <a:gd name="T68" fmla="*/ 168 w 173"/>
                <a:gd name="T69" fmla="*/ 2047 h 3050"/>
                <a:gd name="T70" fmla="*/ 172 w 173"/>
                <a:gd name="T71" fmla="*/ 1791 h 3050"/>
                <a:gd name="T72" fmla="*/ 172 w 173"/>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3" h="3050">
                  <a:moveTo>
                    <a:pt x="0" y="1526"/>
                  </a:moveTo>
                  <a:lnTo>
                    <a:pt x="4" y="1261"/>
                  </a:lnTo>
                  <a:lnTo>
                    <a:pt x="8" y="1005"/>
                  </a:lnTo>
                  <a:lnTo>
                    <a:pt x="13" y="763"/>
                  </a:lnTo>
                  <a:lnTo>
                    <a:pt x="17" y="547"/>
                  </a:lnTo>
                  <a:lnTo>
                    <a:pt x="22" y="357"/>
                  </a:lnTo>
                  <a:lnTo>
                    <a:pt x="26" y="202"/>
                  </a:lnTo>
                  <a:lnTo>
                    <a:pt x="35" y="92"/>
                  </a:lnTo>
                  <a:lnTo>
                    <a:pt x="35" y="26"/>
                  </a:lnTo>
                  <a:lnTo>
                    <a:pt x="44" y="0"/>
                  </a:lnTo>
                  <a:lnTo>
                    <a:pt x="48" y="26"/>
                  </a:lnTo>
                  <a:lnTo>
                    <a:pt x="53" y="92"/>
                  </a:lnTo>
                  <a:lnTo>
                    <a:pt x="57" y="202"/>
                  </a:lnTo>
                  <a:lnTo>
                    <a:pt x="61" y="357"/>
                  </a:lnTo>
                  <a:lnTo>
                    <a:pt x="66" y="547"/>
                  </a:lnTo>
                  <a:lnTo>
                    <a:pt x="70" y="763"/>
                  </a:lnTo>
                  <a:lnTo>
                    <a:pt x="79" y="1005"/>
                  </a:lnTo>
                  <a:lnTo>
                    <a:pt x="79" y="1261"/>
                  </a:lnTo>
                  <a:lnTo>
                    <a:pt x="88" y="1526"/>
                  </a:lnTo>
                  <a:lnTo>
                    <a:pt x="92" y="1791"/>
                  </a:lnTo>
                  <a:lnTo>
                    <a:pt x="97" y="2047"/>
                  </a:lnTo>
                  <a:lnTo>
                    <a:pt x="101" y="2290"/>
                  </a:lnTo>
                  <a:lnTo>
                    <a:pt x="106" y="2506"/>
                  </a:lnTo>
                  <a:lnTo>
                    <a:pt x="110" y="2692"/>
                  </a:lnTo>
                  <a:lnTo>
                    <a:pt x="115" y="2846"/>
                  </a:lnTo>
                  <a:lnTo>
                    <a:pt x="119" y="2956"/>
                  </a:lnTo>
                  <a:lnTo>
                    <a:pt x="128" y="3027"/>
                  </a:lnTo>
                  <a:lnTo>
                    <a:pt x="128" y="3049"/>
                  </a:lnTo>
                  <a:lnTo>
                    <a:pt x="137" y="3027"/>
                  </a:lnTo>
                  <a:lnTo>
                    <a:pt x="141" y="2956"/>
                  </a:lnTo>
                  <a:lnTo>
                    <a:pt x="146" y="2846"/>
                  </a:lnTo>
                  <a:lnTo>
                    <a:pt x="150" y="2692"/>
                  </a:lnTo>
                  <a:lnTo>
                    <a:pt x="154" y="2506"/>
                  </a:lnTo>
                  <a:lnTo>
                    <a:pt x="159" y="2290"/>
                  </a:lnTo>
                  <a:lnTo>
                    <a:pt x="168" y="2047"/>
                  </a:lnTo>
                  <a:lnTo>
                    <a:pt x="172" y="1791"/>
                  </a:lnTo>
                  <a:lnTo>
                    <a:pt x="172"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70" name="Freeform 30">
              <a:extLst>
                <a:ext uri="{FF2B5EF4-FFF2-40B4-BE49-F238E27FC236}">
                  <a16:creationId xmlns:a16="http://schemas.microsoft.com/office/drawing/2014/main" id="{A2B4109B-5A1A-47FC-BD92-AEF9DC0C1D25}"/>
                </a:ext>
              </a:extLst>
            </p:cNvPr>
            <p:cNvSpPr>
              <a:spLocks noChangeArrowheads="1"/>
            </p:cNvSpPr>
            <p:nvPr/>
          </p:nvSpPr>
          <p:spPr bwMode="auto">
            <a:xfrm>
              <a:off x="1349" y="3293"/>
              <a:ext cx="48" cy="692"/>
            </a:xfrm>
            <a:custGeom>
              <a:avLst/>
              <a:gdLst>
                <a:gd name="T0" fmla="*/ 0 w 213"/>
                <a:gd name="T1" fmla="*/ 1526 h 3050"/>
                <a:gd name="T2" fmla="*/ 4 w 213"/>
                <a:gd name="T3" fmla="*/ 1261 h 3050"/>
                <a:gd name="T4" fmla="*/ 8 w 213"/>
                <a:gd name="T5" fmla="*/ 1005 h 3050"/>
                <a:gd name="T6" fmla="*/ 13 w 213"/>
                <a:gd name="T7" fmla="*/ 763 h 3050"/>
                <a:gd name="T8" fmla="*/ 22 w 213"/>
                <a:gd name="T9" fmla="*/ 547 h 3050"/>
                <a:gd name="T10" fmla="*/ 26 w 213"/>
                <a:gd name="T11" fmla="*/ 357 h 3050"/>
                <a:gd name="T12" fmla="*/ 35 w 213"/>
                <a:gd name="T13" fmla="*/ 202 h 3050"/>
                <a:gd name="T14" fmla="*/ 39 w 213"/>
                <a:gd name="T15" fmla="*/ 92 h 3050"/>
                <a:gd name="T16" fmla="*/ 48 w 213"/>
                <a:gd name="T17" fmla="*/ 26 h 3050"/>
                <a:gd name="T18" fmla="*/ 53 w 213"/>
                <a:gd name="T19" fmla="*/ 0 h 3050"/>
                <a:gd name="T20" fmla="*/ 57 w 213"/>
                <a:gd name="T21" fmla="*/ 26 h 3050"/>
                <a:gd name="T22" fmla="*/ 62 w 213"/>
                <a:gd name="T23" fmla="*/ 92 h 3050"/>
                <a:gd name="T24" fmla="*/ 66 w 213"/>
                <a:gd name="T25" fmla="*/ 202 h 3050"/>
                <a:gd name="T26" fmla="*/ 75 w 213"/>
                <a:gd name="T27" fmla="*/ 357 h 3050"/>
                <a:gd name="T28" fmla="*/ 79 w 213"/>
                <a:gd name="T29" fmla="*/ 547 h 3050"/>
                <a:gd name="T30" fmla="*/ 88 w 213"/>
                <a:gd name="T31" fmla="*/ 763 h 3050"/>
                <a:gd name="T32" fmla="*/ 93 w 213"/>
                <a:gd name="T33" fmla="*/ 1005 h 3050"/>
                <a:gd name="T34" fmla="*/ 101 w 213"/>
                <a:gd name="T35" fmla="*/ 1261 h 3050"/>
                <a:gd name="T36" fmla="*/ 106 w 213"/>
                <a:gd name="T37" fmla="*/ 1526 h 3050"/>
                <a:gd name="T38" fmla="*/ 110 w 213"/>
                <a:gd name="T39" fmla="*/ 1791 h 3050"/>
                <a:gd name="T40" fmla="*/ 115 w 213"/>
                <a:gd name="T41" fmla="*/ 2047 h 3050"/>
                <a:gd name="T42" fmla="*/ 124 w 213"/>
                <a:gd name="T43" fmla="*/ 2290 h 3050"/>
                <a:gd name="T44" fmla="*/ 128 w 213"/>
                <a:gd name="T45" fmla="*/ 2506 h 3050"/>
                <a:gd name="T46" fmla="*/ 132 w 213"/>
                <a:gd name="T47" fmla="*/ 2692 h 3050"/>
                <a:gd name="T48" fmla="*/ 141 w 213"/>
                <a:gd name="T49" fmla="*/ 2846 h 3050"/>
                <a:gd name="T50" fmla="*/ 146 w 213"/>
                <a:gd name="T51" fmla="*/ 2956 h 3050"/>
                <a:gd name="T52" fmla="*/ 150 w 213"/>
                <a:gd name="T53" fmla="*/ 3027 h 3050"/>
                <a:gd name="T54" fmla="*/ 159 w 213"/>
                <a:gd name="T55" fmla="*/ 3049 h 3050"/>
                <a:gd name="T56" fmla="*/ 163 w 213"/>
                <a:gd name="T57" fmla="*/ 3027 h 3050"/>
                <a:gd name="T58" fmla="*/ 168 w 213"/>
                <a:gd name="T59" fmla="*/ 2956 h 3050"/>
                <a:gd name="T60" fmla="*/ 177 w 213"/>
                <a:gd name="T61" fmla="*/ 2846 h 3050"/>
                <a:gd name="T62" fmla="*/ 181 w 213"/>
                <a:gd name="T63" fmla="*/ 2692 h 3050"/>
                <a:gd name="T64" fmla="*/ 186 w 213"/>
                <a:gd name="T65" fmla="*/ 2506 h 3050"/>
                <a:gd name="T66" fmla="*/ 194 w 213"/>
                <a:gd name="T67" fmla="*/ 2290 h 3050"/>
                <a:gd name="T68" fmla="*/ 199 w 213"/>
                <a:gd name="T69" fmla="*/ 2047 h 3050"/>
                <a:gd name="T70" fmla="*/ 203 w 213"/>
                <a:gd name="T71" fmla="*/ 1791 h 3050"/>
                <a:gd name="T72" fmla="*/ 212 w 213"/>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3" h="3050">
                  <a:moveTo>
                    <a:pt x="0" y="1526"/>
                  </a:moveTo>
                  <a:lnTo>
                    <a:pt x="4" y="1261"/>
                  </a:lnTo>
                  <a:lnTo>
                    <a:pt x="8" y="1005"/>
                  </a:lnTo>
                  <a:lnTo>
                    <a:pt x="13" y="763"/>
                  </a:lnTo>
                  <a:lnTo>
                    <a:pt x="22" y="547"/>
                  </a:lnTo>
                  <a:lnTo>
                    <a:pt x="26" y="357"/>
                  </a:lnTo>
                  <a:lnTo>
                    <a:pt x="35" y="202"/>
                  </a:lnTo>
                  <a:lnTo>
                    <a:pt x="39" y="92"/>
                  </a:lnTo>
                  <a:lnTo>
                    <a:pt x="48" y="26"/>
                  </a:lnTo>
                  <a:lnTo>
                    <a:pt x="53" y="0"/>
                  </a:lnTo>
                  <a:lnTo>
                    <a:pt x="57" y="26"/>
                  </a:lnTo>
                  <a:lnTo>
                    <a:pt x="62" y="92"/>
                  </a:lnTo>
                  <a:lnTo>
                    <a:pt x="66" y="202"/>
                  </a:lnTo>
                  <a:lnTo>
                    <a:pt x="75" y="357"/>
                  </a:lnTo>
                  <a:lnTo>
                    <a:pt x="79" y="547"/>
                  </a:lnTo>
                  <a:lnTo>
                    <a:pt x="88" y="763"/>
                  </a:lnTo>
                  <a:lnTo>
                    <a:pt x="93" y="1005"/>
                  </a:lnTo>
                  <a:lnTo>
                    <a:pt x="101" y="1261"/>
                  </a:lnTo>
                  <a:lnTo>
                    <a:pt x="106" y="1526"/>
                  </a:lnTo>
                  <a:lnTo>
                    <a:pt x="110" y="1791"/>
                  </a:lnTo>
                  <a:lnTo>
                    <a:pt x="115" y="2047"/>
                  </a:lnTo>
                  <a:lnTo>
                    <a:pt x="124" y="2290"/>
                  </a:lnTo>
                  <a:lnTo>
                    <a:pt x="128" y="2506"/>
                  </a:lnTo>
                  <a:lnTo>
                    <a:pt x="132" y="2692"/>
                  </a:lnTo>
                  <a:lnTo>
                    <a:pt x="141" y="2846"/>
                  </a:lnTo>
                  <a:lnTo>
                    <a:pt x="146" y="2956"/>
                  </a:lnTo>
                  <a:lnTo>
                    <a:pt x="150" y="3027"/>
                  </a:lnTo>
                  <a:lnTo>
                    <a:pt x="159" y="3049"/>
                  </a:lnTo>
                  <a:lnTo>
                    <a:pt x="163" y="3027"/>
                  </a:lnTo>
                  <a:lnTo>
                    <a:pt x="168" y="2956"/>
                  </a:lnTo>
                  <a:lnTo>
                    <a:pt x="177" y="2846"/>
                  </a:lnTo>
                  <a:lnTo>
                    <a:pt x="181" y="2692"/>
                  </a:lnTo>
                  <a:lnTo>
                    <a:pt x="186" y="2506"/>
                  </a:lnTo>
                  <a:lnTo>
                    <a:pt x="194" y="2290"/>
                  </a:lnTo>
                  <a:lnTo>
                    <a:pt x="199" y="2047"/>
                  </a:lnTo>
                  <a:lnTo>
                    <a:pt x="203" y="1791"/>
                  </a:lnTo>
                  <a:lnTo>
                    <a:pt x="212"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71" name="Freeform 31">
              <a:extLst>
                <a:ext uri="{FF2B5EF4-FFF2-40B4-BE49-F238E27FC236}">
                  <a16:creationId xmlns:a16="http://schemas.microsoft.com/office/drawing/2014/main" id="{D6841CDB-CB69-4433-925F-E3E2EB098882}"/>
                </a:ext>
              </a:extLst>
            </p:cNvPr>
            <p:cNvSpPr>
              <a:spLocks noChangeArrowheads="1"/>
            </p:cNvSpPr>
            <p:nvPr/>
          </p:nvSpPr>
          <p:spPr bwMode="auto">
            <a:xfrm>
              <a:off x="1309" y="3293"/>
              <a:ext cx="40" cy="692"/>
            </a:xfrm>
            <a:custGeom>
              <a:avLst/>
              <a:gdLst>
                <a:gd name="T0" fmla="*/ 0 w 178"/>
                <a:gd name="T1" fmla="*/ 1526 h 3050"/>
                <a:gd name="T2" fmla="*/ 4 w 178"/>
                <a:gd name="T3" fmla="*/ 1261 h 3050"/>
                <a:gd name="T4" fmla="*/ 8 w 178"/>
                <a:gd name="T5" fmla="*/ 1005 h 3050"/>
                <a:gd name="T6" fmla="*/ 13 w 178"/>
                <a:gd name="T7" fmla="*/ 763 h 3050"/>
                <a:gd name="T8" fmla="*/ 17 w 178"/>
                <a:gd name="T9" fmla="*/ 547 h 3050"/>
                <a:gd name="T10" fmla="*/ 22 w 178"/>
                <a:gd name="T11" fmla="*/ 357 h 3050"/>
                <a:gd name="T12" fmla="*/ 26 w 178"/>
                <a:gd name="T13" fmla="*/ 202 h 3050"/>
                <a:gd name="T14" fmla="*/ 31 w 178"/>
                <a:gd name="T15" fmla="*/ 92 h 3050"/>
                <a:gd name="T16" fmla="*/ 39 w 178"/>
                <a:gd name="T17" fmla="*/ 26 h 3050"/>
                <a:gd name="T18" fmla="*/ 44 w 178"/>
                <a:gd name="T19" fmla="*/ 0 h 3050"/>
                <a:gd name="T20" fmla="*/ 48 w 178"/>
                <a:gd name="T21" fmla="*/ 26 h 3050"/>
                <a:gd name="T22" fmla="*/ 53 w 178"/>
                <a:gd name="T23" fmla="*/ 92 h 3050"/>
                <a:gd name="T24" fmla="*/ 57 w 178"/>
                <a:gd name="T25" fmla="*/ 202 h 3050"/>
                <a:gd name="T26" fmla="*/ 62 w 178"/>
                <a:gd name="T27" fmla="*/ 357 h 3050"/>
                <a:gd name="T28" fmla="*/ 66 w 178"/>
                <a:gd name="T29" fmla="*/ 547 h 3050"/>
                <a:gd name="T30" fmla="*/ 71 w 178"/>
                <a:gd name="T31" fmla="*/ 763 h 3050"/>
                <a:gd name="T32" fmla="*/ 79 w 178"/>
                <a:gd name="T33" fmla="*/ 1005 h 3050"/>
                <a:gd name="T34" fmla="*/ 84 w 178"/>
                <a:gd name="T35" fmla="*/ 1261 h 3050"/>
                <a:gd name="T36" fmla="*/ 88 w 178"/>
                <a:gd name="T37" fmla="*/ 1526 h 3050"/>
                <a:gd name="T38" fmla="*/ 93 w 178"/>
                <a:gd name="T39" fmla="*/ 1791 h 3050"/>
                <a:gd name="T40" fmla="*/ 97 w 178"/>
                <a:gd name="T41" fmla="*/ 2047 h 3050"/>
                <a:gd name="T42" fmla="*/ 102 w 178"/>
                <a:gd name="T43" fmla="*/ 2290 h 3050"/>
                <a:gd name="T44" fmla="*/ 106 w 178"/>
                <a:gd name="T45" fmla="*/ 2506 h 3050"/>
                <a:gd name="T46" fmla="*/ 110 w 178"/>
                <a:gd name="T47" fmla="*/ 2692 h 3050"/>
                <a:gd name="T48" fmla="*/ 119 w 178"/>
                <a:gd name="T49" fmla="*/ 2846 h 3050"/>
                <a:gd name="T50" fmla="*/ 119 w 178"/>
                <a:gd name="T51" fmla="*/ 2956 h 3050"/>
                <a:gd name="T52" fmla="*/ 128 w 178"/>
                <a:gd name="T53" fmla="*/ 3027 h 3050"/>
                <a:gd name="T54" fmla="*/ 133 w 178"/>
                <a:gd name="T55" fmla="*/ 3049 h 3050"/>
                <a:gd name="T56" fmla="*/ 137 w 178"/>
                <a:gd name="T57" fmla="*/ 3027 h 3050"/>
                <a:gd name="T58" fmla="*/ 142 w 178"/>
                <a:gd name="T59" fmla="*/ 2956 h 3050"/>
                <a:gd name="T60" fmla="*/ 146 w 178"/>
                <a:gd name="T61" fmla="*/ 2846 h 3050"/>
                <a:gd name="T62" fmla="*/ 150 w 178"/>
                <a:gd name="T63" fmla="*/ 2692 h 3050"/>
                <a:gd name="T64" fmla="*/ 155 w 178"/>
                <a:gd name="T65" fmla="*/ 2506 h 3050"/>
                <a:gd name="T66" fmla="*/ 164 w 178"/>
                <a:gd name="T67" fmla="*/ 2290 h 3050"/>
                <a:gd name="T68" fmla="*/ 164 w 178"/>
                <a:gd name="T69" fmla="*/ 2047 h 3050"/>
                <a:gd name="T70" fmla="*/ 173 w 178"/>
                <a:gd name="T71" fmla="*/ 1791 h 3050"/>
                <a:gd name="T72" fmla="*/ 177 w 178"/>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8" h="3050">
                  <a:moveTo>
                    <a:pt x="0" y="1526"/>
                  </a:moveTo>
                  <a:lnTo>
                    <a:pt x="4" y="1261"/>
                  </a:lnTo>
                  <a:lnTo>
                    <a:pt x="8" y="1005"/>
                  </a:lnTo>
                  <a:lnTo>
                    <a:pt x="13" y="763"/>
                  </a:lnTo>
                  <a:lnTo>
                    <a:pt x="17" y="547"/>
                  </a:lnTo>
                  <a:lnTo>
                    <a:pt x="22" y="357"/>
                  </a:lnTo>
                  <a:lnTo>
                    <a:pt x="26" y="202"/>
                  </a:lnTo>
                  <a:lnTo>
                    <a:pt x="31" y="92"/>
                  </a:lnTo>
                  <a:lnTo>
                    <a:pt x="39" y="26"/>
                  </a:lnTo>
                  <a:lnTo>
                    <a:pt x="44" y="0"/>
                  </a:lnTo>
                  <a:lnTo>
                    <a:pt x="48" y="26"/>
                  </a:lnTo>
                  <a:lnTo>
                    <a:pt x="53" y="92"/>
                  </a:lnTo>
                  <a:lnTo>
                    <a:pt x="57" y="202"/>
                  </a:lnTo>
                  <a:lnTo>
                    <a:pt x="62" y="357"/>
                  </a:lnTo>
                  <a:lnTo>
                    <a:pt x="66" y="547"/>
                  </a:lnTo>
                  <a:lnTo>
                    <a:pt x="71" y="763"/>
                  </a:lnTo>
                  <a:lnTo>
                    <a:pt x="79" y="1005"/>
                  </a:lnTo>
                  <a:lnTo>
                    <a:pt x="84" y="1261"/>
                  </a:lnTo>
                  <a:lnTo>
                    <a:pt x="88" y="1526"/>
                  </a:lnTo>
                  <a:lnTo>
                    <a:pt x="93" y="1791"/>
                  </a:lnTo>
                  <a:lnTo>
                    <a:pt x="97" y="2047"/>
                  </a:lnTo>
                  <a:lnTo>
                    <a:pt x="102" y="2290"/>
                  </a:lnTo>
                  <a:lnTo>
                    <a:pt x="106" y="2506"/>
                  </a:lnTo>
                  <a:lnTo>
                    <a:pt x="110" y="2692"/>
                  </a:lnTo>
                  <a:lnTo>
                    <a:pt x="119" y="2846"/>
                  </a:lnTo>
                  <a:lnTo>
                    <a:pt x="119" y="2956"/>
                  </a:lnTo>
                  <a:lnTo>
                    <a:pt x="128" y="3027"/>
                  </a:lnTo>
                  <a:lnTo>
                    <a:pt x="133" y="3049"/>
                  </a:lnTo>
                  <a:lnTo>
                    <a:pt x="137" y="3027"/>
                  </a:lnTo>
                  <a:lnTo>
                    <a:pt x="142" y="2956"/>
                  </a:lnTo>
                  <a:lnTo>
                    <a:pt x="146" y="2846"/>
                  </a:lnTo>
                  <a:lnTo>
                    <a:pt x="150" y="2692"/>
                  </a:lnTo>
                  <a:lnTo>
                    <a:pt x="155" y="2506"/>
                  </a:lnTo>
                  <a:lnTo>
                    <a:pt x="164" y="2290"/>
                  </a:lnTo>
                  <a:lnTo>
                    <a:pt x="164" y="2047"/>
                  </a:lnTo>
                  <a:lnTo>
                    <a:pt x="173" y="1791"/>
                  </a:lnTo>
                  <a:lnTo>
                    <a:pt x="177"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72" name="Freeform 32">
              <a:extLst>
                <a:ext uri="{FF2B5EF4-FFF2-40B4-BE49-F238E27FC236}">
                  <a16:creationId xmlns:a16="http://schemas.microsoft.com/office/drawing/2014/main" id="{F09CBC47-A605-49BF-BC46-9D3B0F402CF1}"/>
                </a:ext>
              </a:extLst>
            </p:cNvPr>
            <p:cNvSpPr>
              <a:spLocks noChangeArrowheads="1"/>
            </p:cNvSpPr>
            <p:nvPr/>
          </p:nvSpPr>
          <p:spPr bwMode="auto">
            <a:xfrm>
              <a:off x="1268" y="3293"/>
              <a:ext cx="34" cy="692"/>
            </a:xfrm>
            <a:custGeom>
              <a:avLst/>
              <a:gdLst>
                <a:gd name="T0" fmla="*/ 0 w 151"/>
                <a:gd name="T1" fmla="*/ 1526 h 3050"/>
                <a:gd name="T2" fmla="*/ 8 w 151"/>
                <a:gd name="T3" fmla="*/ 1261 h 3050"/>
                <a:gd name="T4" fmla="*/ 13 w 151"/>
                <a:gd name="T5" fmla="*/ 1005 h 3050"/>
                <a:gd name="T6" fmla="*/ 17 w 151"/>
                <a:gd name="T7" fmla="*/ 763 h 3050"/>
                <a:gd name="T8" fmla="*/ 22 w 151"/>
                <a:gd name="T9" fmla="*/ 547 h 3050"/>
                <a:gd name="T10" fmla="*/ 26 w 151"/>
                <a:gd name="T11" fmla="*/ 357 h 3050"/>
                <a:gd name="T12" fmla="*/ 35 w 151"/>
                <a:gd name="T13" fmla="*/ 202 h 3050"/>
                <a:gd name="T14" fmla="*/ 35 w 151"/>
                <a:gd name="T15" fmla="*/ 92 h 3050"/>
                <a:gd name="T16" fmla="*/ 44 w 151"/>
                <a:gd name="T17" fmla="*/ 26 h 3050"/>
                <a:gd name="T18" fmla="*/ 48 w 151"/>
                <a:gd name="T19" fmla="*/ 0 h 3050"/>
                <a:gd name="T20" fmla="*/ 53 w 151"/>
                <a:gd name="T21" fmla="*/ 26 h 3050"/>
                <a:gd name="T22" fmla="*/ 57 w 151"/>
                <a:gd name="T23" fmla="*/ 92 h 3050"/>
                <a:gd name="T24" fmla="*/ 62 w 151"/>
                <a:gd name="T25" fmla="*/ 202 h 3050"/>
                <a:gd name="T26" fmla="*/ 66 w 151"/>
                <a:gd name="T27" fmla="*/ 357 h 3050"/>
                <a:gd name="T28" fmla="*/ 75 w 151"/>
                <a:gd name="T29" fmla="*/ 547 h 3050"/>
                <a:gd name="T30" fmla="*/ 75 w 151"/>
                <a:gd name="T31" fmla="*/ 763 h 3050"/>
                <a:gd name="T32" fmla="*/ 79 w 151"/>
                <a:gd name="T33" fmla="*/ 1005 h 3050"/>
                <a:gd name="T34" fmla="*/ 88 w 151"/>
                <a:gd name="T35" fmla="*/ 1261 h 3050"/>
                <a:gd name="T36" fmla="*/ 93 w 151"/>
                <a:gd name="T37" fmla="*/ 1526 h 3050"/>
                <a:gd name="T38" fmla="*/ 97 w 151"/>
                <a:gd name="T39" fmla="*/ 1791 h 3050"/>
                <a:gd name="T40" fmla="*/ 101 w 151"/>
                <a:gd name="T41" fmla="*/ 2047 h 3050"/>
                <a:gd name="T42" fmla="*/ 106 w 151"/>
                <a:gd name="T43" fmla="*/ 2290 h 3050"/>
                <a:gd name="T44" fmla="*/ 110 w 151"/>
                <a:gd name="T45" fmla="*/ 2506 h 3050"/>
                <a:gd name="T46" fmla="*/ 115 w 151"/>
                <a:gd name="T47" fmla="*/ 2692 h 3050"/>
                <a:gd name="T48" fmla="*/ 119 w 151"/>
                <a:gd name="T49" fmla="*/ 2846 h 3050"/>
                <a:gd name="T50" fmla="*/ 128 w 151"/>
                <a:gd name="T51" fmla="*/ 2956 h 3050"/>
                <a:gd name="T52" fmla="*/ 132 w 151"/>
                <a:gd name="T53" fmla="*/ 3027 h 3050"/>
                <a:gd name="T54" fmla="*/ 137 w 151"/>
                <a:gd name="T55" fmla="*/ 3049 h 3050"/>
                <a:gd name="T56" fmla="*/ 141 w 151"/>
                <a:gd name="T57" fmla="*/ 3027 h 3050"/>
                <a:gd name="T58" fmla="*/ 146 w 151"/>
                <a:gd name="T59" fmla="*/ 2956 h 3050"/>
                <a:gd name="T60" fmla="*/ 150 w 151"/>
                <a:gd name="T61" fmla="*/ 284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1" h="3050">
                  <a:moveTo>
                    <a:pt x="0" y="1526"/>
                  </a:moveTo>
                  <a:lnTo>
                    <a:pt x="8" y="1261"/>
                  </a:lnTo>
                  <a:lnTo>
                    <a:pt x="13" y="1005"/>
                  </a:lnTo>
                  <a:lnTo>
                    <a:pt x="17" y="763"/>
                  </a:lnTo>
                  <a:lnTo>
                    <a:pt x="22" y="547"/>
                  </a:lnTo>
                  <a:lnTo>
                    <a:pt x="26" y="357"/>
                  </a:lnTo>
                  <a:lnTo>
                    <a:pt x="35" y="202"/>
                  </a:lnTo>
                  <a:lnTo>
                    <a:pt x="35" y="92"/>
                  </a:lnTo>
                  <a:lnTo>
                    <a:pt x="44" y="26"/>
                  </a:lnTo>
                  <a:lnTo>
                    <a:pt x="48" y="0"/>
                  </a:lnTo>
                  <a:lnTo>
                    <a:pt x="53" y="26"/>
                  </a:lnTo>
                  <a:lnTo>
                    <a:pt x="57" y="92"/>
                  </a:lnTo>
                  <a:lnTo>
                    <a:pt x="62" y="202"/>
                  </a:lnTo>
                  <a:lnTo>
                    <a:pt x="66" y="357"/>
                  </a:lnTo>
                  <a:lnTo>
                    <a:pt x="75" y="547"/>
                  </a:lnTo>
                  <a:lnTo>
                    <a:pt x="75" y="763"/>
                  </a:lnTo>
                  <a:lnTo>
                    <a:pt x="79" y="1005"/>
                  </a:lnTo>
                  <a:lnTo>
                    <a:pt x="88" y="1261"/>
                  </a:lnTo>
                  <a:lnTo>
                    <a:pt x="93" y="1526"/>
                  </a:lnTo>
                  <a:lnTo>
                    <a:pt x="97" y="1791"/>
                  </a:lnTo>
                  <a:lnTo>
                    <a:pt x="101" y="2047"/>
                  </a:lnTo>
                  <a:lnTo>
                    <a:pt x="106" y="2290"/>
                  </a:lnTo>
                  <a:lnTo>
                    <a:pt x="110" y="2506"/>
                  </a:lnTo>
                  <a:lnTo>
                    <a:pt x="115" y="2692"/>
                  </a:lnTo>
                  <a:lnTo>
                    <a:pt x="119" y="2846"/>
                  </a:lnTo>
                  <a:lnTo>
                    <a:pt x="128" y="2956"/>
                  </a:lnTo>
                  <a:lnTo>
                    <a:pt x="132" y="3027"/>
                  </a:lnTo>
                  <a:lnTo>
                    <a:pt x="137" y="3049"/>
                  </a:lnTo>
                  <a:lnTo>
                    <a:pt x="141" y="3027"/>
                  </a:lnTo>
                  <a:lnTo>
                    <a:pt x="146" y="2956"/>
                  </a:lnTo>
                  <a:lnTo>
                    <a:pt x="150"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73" name="Freeform 33">
              <a:extLst>
                <a:ext uri="{FF2B5EF4-FFF2-40B4-BE49-F238E27FC236}">
                  <a16:creationId xmlns:a16="http://schemas.microsoft.com/office/drawing/2014/main" id="{E38C22BF-68D7-44CB-8BAD-E69074FB08E3}"/>
                </a:ext>
              </a:extLst>
            </p:cNvPr>
            <p:cNvSpPr>
              <a:spLocks noChangeArrowheads="1"/>
            </p:cNvSpPr>
            <p:nvPr/>
          </p:nvSpPr>
          <p:spPr bwMode="auto">
            <a:xfrm>
              <a:off x="1302" y="3639"/>
              <a:ext cx="16" cy="300"/>
            </a:xfrm>
            <a:custGeom>
              <a:avLst/>
              <a:gdLst>
                <a:gd name="T0" fmla="*/ 0 w 72"/>
                <a:gd name="T1" fmla="*/ 1320 h 1321"/>
                <a:gd name="T2" fmla="*/ 8 w 72"/>
                <a:gd name="T3" fmla="*/ 1166 h 1321"/>
                <a:gd name="T4" fmla="*/ 17 w 72"/>
                <a:gd name="T5" fmla="*/ 980 h 1321"/>
                <a:gd name="T6" fmla="*/ 40 w 72"/>
                <a:gd name="T7" fmla="*/ 764 h 1321"/>
                <a:gd name="T8" fmla="*/ 40 w 72"/>
                <a:gd name="T9" fmla="*/ 520 h 1321"/>
                <a:gd name="T10" fmla="*/ 58 w 72"/>
                <a:gd name="T11" fmla="*/ 264 h 1321"/>
                <a:gd name="T12" fmla="*/ 71 w 72"/>
                <a:gd name="T13" fmla="*/ 0 h 1321"/>
              </a:gdLst>
              <a:ahLst/>
              <a:cxnLst>
                <a:cxn ang="0">
                  <a:pos x="T0" y="T1"/>
                </a:cxn>
                <a:cxn ang="0">
                  <a:pos x="T2" y="T3"/>
                </a:cxn>
                <a:cxn ang="0">
                  <a:pos x="T4" y="T5"/>
                </a:cxn>
                <a:cxn ang="0">
                  <a:pos x="T6" y="T7"/>
                </a:cxn>
                <a:cxn ang="0">
                  <a:pos x="T8" y="T9"/>
                </a:cxn>
                <a:cxn ang="0">
                  <a:pos x="T10" y="T11"/>
                </a:cxn>
                <a:cxn ang="0">
                  <a:pos x="T12" y="T13"/>
                </a:cxn>
              </a:cxnLst>
              <a:rect l="0" t="0" r="r" b="b"/>
              <a:pathLst>
                <a:path w="72" h="1321">
                  <a:moveTo>
                    <a:pt x="0" y="1320"/>
                  </a:moveTo>
                  <a:lnTo>
                    <a:pt x="8" y="1166"/>
                  </a:lnTo>
                  <a:lnTo>
                    <a:pt x="17" y="980"/>
                  </a:lnTo>
                  <a:lnTo>
                    <a:pt x="40" y="764"/>
                  </a:lnTo>
                  <a:lnTo>
                    <a:pt x="40" y="520"/>
                  </a:lnTo>
                  <a:lnTo>
                    <a:pt x="58" y="264"/>
                  </a:lnTo>
                  <a:lnTo>
                    <a:pt x="7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74" name="Freeform 34">
              <a:extLst>
                <a:ext uri="{FF2B5EF4-FFF2-40B4-BE49-F238E27FC236}">
                  <a16:creationId xmlns:a16="http://schemas.microsoft.com/office/drawing/2014/main" id="{719A34C6-560C-4631-A9DC-4C26C04F1D11}"/>
                </a:ext>
              </a:extLst>
            </p:cNvPr>
            <p:cNvSpPr>
              <a:spLocks noChangeArrowheads="1"/>
            </p:cNvSpPr>
            <p:nvPr/>
          </p:nvSpPr>
          <p:spPr bwMode="auto">
            <a:xfrm>
              <a:off x="1220" y="3293"/>
              <a:ext cx="48" cy="692"/>
            </a:xfrm>
            <a:custGeom>
              <a:avLst/>
              <a:gdLst>
                <a:gd name="T0" fmla="*/ 0 w 213"/>
                <a:gd name="T1" fmla="*/ 1526 h 3050"/>
                <a:gd name="T2" fmla="*/ 8 w 213"/>
                <a:gd name="T3" fmla="*/ 1261 h 3050"/>
                <a:gd name="T4" fmla="*/ 13 w 213"/>
                <a:gd name="T5" fmla="*/ 1005 h 3050"/>
                <a:gd name="T6" fmla="*/ 22 w 213"/>
                <a:gd name="T7" fmla="*/ 763 h 3050"/>
                <a:gd name="T8" fmla="*/ 26 w 213"/>
                <a:gd name="T9" fmla="*/ 547 h 3050"/>
                <a:gd name="T10" fmla="*/ 35 w 213"/>
                <a:gd name="T11" fmla="*/ 357 h 3050"/>
                <a:gd name="T12" fmla="*/ 39 w 213"/>
                <a:gd name="T13" fmla="*/ 202 h 3050"/>
                <a:gd name="T14" fmla="*/ 44 w 213"/>
                <a:gd name="T15" fmla="*/ 92 h 3050"/>
                <a:gd name="T16" fmla="*/ 53 w 213"/>
                <a:gd name="T17" fmla="*/ 26 h 3050"/>
                <a:gd name="T18" fmla="*/ 57 w 213"/>
                <a:gd name="T19" fmla="*/ 0 h 3050"/>
                <a:gd name="T20" fmla="*/ 62 w 213"/>
                <a:gd name="T21" fmla="*/ 26 h 3050"/>
                <a:gd name="T22" fmla="*/ 66 w 213"/>
                <a:gd name="T23" fmla="*/ 92 h 3050"/>
                <a:gd name="T24" fmla="*/ 75 w 213"/>
                <a:gd name="T25" fmla="*/ 202 h 3050"/>
                <a:gd name="T26" fmla="*/ 79 w 213"/>
                <a:gd name="T27" fmla="*/ 357 h 3050"/>
                <a:gd name="T28" fmla="*/ 88 w 213"/>
                <a:gd name="T29" fmla="*/ 547 h 3050"/>
                <a:gd name="T30" fmla="*/ 93 w 213"/>
                <a:gd name="T31" fmla="*/ 763 h 3050"/>
                <a:gd name="T32" fmla="*/ 97 w 213"/>
                <a:gd name="T33" fmla="*/ 1005 h 3050"/>
                <a:gd name="T34" fmla="*/ 101 w 213"/>
                <a:gd name="T35" fmla="*/ 1261 h 3050"/>
                <a:gd name="T36" fmla="*/ 110 w 213"/>
                <a:gd name="T37" fmla="*/ 1526 h 3050"/>
                <a:gd name="T38" fmla="*/ 115 w 213"/>
                <a:gd name="T39" fmla="*/ 1791 h 3050"/>
                <a:gd name="T40" fmla="*/ 119 w 213"/>
                <a:gd name="T41" fmla="*/ 2047 h 3050"/>
                <a:gd name="T42" fmla="*/ 128 w 213"/>
                <a:gd name="T43" fmla="*/ 2290 h 3050"/>
                <a:gd name="T44" fmla="*/ 132 w 213"/>
                <a:gd name="T45" fmla="*/ 2506 h 3050"/>
                <a:gd name="T46" fmla="*/ 141 w 213"/>
                <a:gd name="T47" fmla="*/ 2692 h 3050"/>
                <a:gd name="T48" fmla="*/ 146 w 213"/>
                <a:gd name="T49" fmla="*/ 2846 h 3050"/>
                <a:gd name="T50" fmla="*/ 150 w 213"/>
                <a:gd name="T51" fmla="*/ 2956 h 3050"/>
                <a:gd name="T52" fmla="*/ 155 w 213"/>
                <a:gd name="T53" fmla="*/ 3027 h 3050"/>
                <a:gd name="T54" fmla="*/ 163 w 213"/>
                <a:gd name="T55" fmla="*/ 3049 h 3050"/>
                <a:gd name="T56" fmla="*/ 168 w 213"/>
                <a:gd name="T57" fmla="*/ 3027 h 3050"/>
                <a:gd name="T58" fmla="*/ 172 w 213"/>
                <a:gd name="T59" fmla="*/ 2956 h 3050"/>
                <a:gd name="T60" fmla="*/ 181 w 213"/>
                <a:gd name="T61" fmla="*/ 2846 h 3050"/>
                <a:gd name="T62" fmla="*/ 186 w 213"/>
                <a:gd name="T63" fmla="*/ 2692 h 3050"/>
                <a:gd name="T64" fmla="*/ 194 w 213"/>
                <a:gd name="T65" fmla="*/ 2506 h 3050"/>
                <a:gd name="T66" fmla="*/ 199 w 213"/>
                <a:gd name="T67" fmla="*/ 2290 h 3050"/>
                <a:gd name="T68" fmla="*/ 203 w 213"/>
                <a:gd name="T69" fmla="*/ 2047 h 3050"/>
                <a:gd name="T70" fmla="*/ 212 w 213"/>
                <a:gd name="T71" fmla="*/ 1791 h 3050"/>
                <a:gd name="T72" fmla="*/ 212 w 213"/>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3" h="3050">
                  <a:moveTo>
                    <a:pt x="0" y="1526"/>
                  </a:moveTo>
                  <a:lnTo>
                    <a:pt x="8" y="1261"/>
                  </a:lnTo>
                  <a:lnTo>
                    <a:pt x="13" y="1005"/>
                  </a:lnTo>
                  <a:lnTo>
                    <a:pt x="22" y="763"/>
                  </a:lnTo>
                  <a:lnTo>
                    <a:pt x="26" y="547"/>
                  </a:lnTo>
                  <a:lnTo>
                    <a:pt x="35" y="357"/>
                  </a:lnTo>
                  <a:lnTo>
                    <a:pt x="39" y="202"/>
                  </a:lnTo>
                  <a:lnTo>
                    <a:pt x="44" y="92"/>
                  </a:lnTo>
                  <a:lnTo>
                    <a:pt x="53" y="26"/>
                  </a:lnTo>
                  <a:lnTo>
                    <a:pt x="57" y="0"/>
                  </a:lnTo>
                  <a:lnTo>
                    <a:pt x="62" y="26"/>
                  </a:lnTo>
                  <a:lnTo>
                    <a:pt x="66" y="92"/>
                  </a:lnTo>
                  <a:lnTo>
                    <a:pt x="75" y="202"/>
                  </a:lnTo>
                  <a:lnTo>
                    <a:pt x="79" y="357"/>
                  </a:lnTo>
                  <a:lnTo>
                    <a:pt x="88" y="547"/>
                  </a:lnTo>
                  <a:lnTo>
                    <a:pt x="93" y="763"/>
                  </a:lnTo>
                  <a:lnTo>
                    <a:pt x="97" y="1005"/>
                  </a:lnTo>
                  <a:lnTo>
                    <a:pt x="101" y="1261"/>
                  </a:lnTo>
                  <a:lnTo>
                    <a:pt x="110" y="1526"/>
                  </a:lnTo>
                  <a:lnTo>
                    <a:pt x="115" y="1791"/>
                  </a:lnTo>
                  <a:lnTo>
                    <a:pt x="119" y="2047"/>
                  </a:lnTo>
                  <a:lnTo>
                    <a:pt x="128" y="2290"/>
                  </a:lnTo>
                  <a:lnTo>
                    <a:pt x="132" y="2506"/>
                  </a:lnTo>
                  <a:lnTo>
                    <a:pt x="141" y="2692"/>
                  </a:lnTo>
                  <a:lnTo>
                    <a:pt x="146" y="2846"/>
                  </a:lnTo>
                  <a:lnTo>
                    <a:pt x="150" y="2956"/>
                  </a:lnTo>
                  <a:lnTo>
                    <a:pt x="155" y="3027"/>
                  </a:lnTo>
                  <a:lnTo>
                    <a:pt x="163" y="3049"/>
                  </a:lnTo>
                  <a:lnTo>
                    <a:pt x="168" y="3027"/>
                  </a:lnTo>
                  <a:lnTo>
                    <a:pt x="172" y="2956"/>
                  </a:lnTo>
                  <a:lnTo>
                    <a:pt x="181" y="2846"/>
                  </a:lnTo>
                  <a:lnTo>
                    <a:pt x="186" y="2692"/>
                  </a:lnTo>
                  <a:lnTo>
                    <a:pt x="194" y="2506"/>
                  </a:lnTo>
                  <a:lnTo>
                    <a:pt x="199" y="2290"/>
                  </a:lnTo>
                  <a:lnTo>
                    <a:pt x="203" y="2047"/>
                  </a:lnTo>
                  <a:lnTo>
                    <a:pt x="212" y="1791"/>
                  </a:lnTo>
                  <a:lnTo>
                    <a:pt x="212"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75" name="Freeform 35">
              <a:extLst>
                <a:ext uri="{FF2B5EF4-FFF2-40B4-BE49-F238E27FC236}">
                  <a16:creationId xmlns:a16="http://schemas.microsoft.com/office/drawing/2014/main" id="{67A37806-8DF5-4566-ABF0-7AB7EB70F9FB}"/>
                </a:ext>
              </a:extLst>
            </p:cNvPr>
            <p:cNvSpPr>
              <a:spLocks noChangeArrowheads="1"/>
            </p:cNvSpPr>
            <p:nvPr/>
          </p:nvSpPr>
          <p:spPr bwMode="auto">
            <a:xfrm>
              <a:off x="1157" y="3293"/>
              <a:ext cx="63" cy="692"/>
            </a:xfrm>
            <a:custGeom>
              <a:avLst/>
              <a:gdLst>
                <a:gd name="T0" fmla="*/ 0 w 279"/>
                <a:gd name="T1" fmla="*/ 1526 h 3050"/>
                <a:gd name="T2" fmla="*/ 8 w 279"/>
                <a:gd name="T3" fmla="*/ 1261 h 3050"/>
                <a:gd name="T4" fmla="*/ 13 w 279"/>
                <a:gd name="T5" fmla="*/ 1005 h 3050"/>
                <a:gd name="T6" fmla="*/ 22 w 279"/>
                <a:gd name="T7" fmla="*/ 763 h 3050"/>
                <a:gd name="T8" fmla="*/ 30 w 279"/>
                <a:gd name="T9" fmla="*/ 547 h 3050"/>
                <a:gd name="T10" fmla="*/ 39 w 279"/>
                <a:gd name="T11" fmla="*/ 357 h 3050"/>
                <a:gd name="T12" fmla="*/ 48 w 279"/>
                <a:gd name="T13" fmla="*/ 202 h 3050"/>
                <a:gd name="T14" fmla="*/ 53 w 279"/>
                <a:gd name="T15" fmla="*/ 92 h 3050"/>
                <a:gd name="T16" fmla="*/ 61 w 279"/>
                <a:gd name="T17" fmla="*/ 26 h 3050"/>
                <a:gd name="T18" fmla="*/ 70 w 279"/>
                <a:gd name="T19" fmla="*/ 0 h 3050"/>
                <a:gd name="T20" fmla="*/ 79 w 279"/>
                <a:gd name="T21" fmla="*/ 26 h 3050"/>
                <a:gd name="T22" fmla="*/ 88 w 279"/>
                <a:gd name="T23" fmla="*/ 92 h 3050"/>
                <a:gd name="T24" fmla="*/ 92 w 279"/>
                <a:gd name="T25" fmla="*/ 202 h 3050"/>
                <a:gd name="T26" fmla="*/ 101 w 279"/>
                <a:gd name="T27" fmla="*/ 357 h 3050"/>
                <a:gd name="T28" fmla="*/ 110 w 279"/>
                <a:gd name="T29" fmla="*/ 547 h 3050"/>
                <a:gd name="T30" fmla="*/ 119 w 279"/>
                <a:gd name="T31" fmla="*/ 763 h 3050"/>
                <a:gd name="T32" fmla="*/ 128 w 279"/>
                <a:gd name="T33" fmla="*/ 1005 h 3050"/>
                <a:gd name="T34" fmla="*/ 132 w 279"/>
                <a:gd name="T35" fmla="*/ 1261 h 3050"/>
                <a:gd name="T36" fmla="*/ 141 w 279"/>
                <a:gd name="T37" fmla="*/ 1526 h 3050"/>
                <a:gd name="T38" fmla="*/ 150 w 279"/>
                <a:gd name="T39" fmla="*/ 1791 h 3050"/>
                <a:gd name="T40" fmla="*/ 154 w 279"/>
                <a:gd name="T41" fmla="*/ 2047 h 3050"/>
                <a:gd name="T42" fmla="*/ 163 w 279"/>
                <a:gd name="T43" fmla="*/ 2290 h 3050"/>
                <a:gd name="T44" fmla="*/ 172 w 279"/>
                <a:gd name="T45" fmla="*/ 2506 h 3050"/>
                <a:gd name="T46" fmla="*/ 181 w 279"/>
                <a:gd name="T47" fmla="*/ 2692 h 3050"/>
                <a:gd name="T48" fmla="*/ 185 w 279"/>
                <a:gd name="T49" fmla="*/ 2846 h 3050"/>
                <a:gd name="T50" fmla="*/ 194 w 279"/>
                <a:gd name="T51" fmla="*/ 2956 h 3050"/>
                <a:gd name="T52" fmla="*/ 203 w 279"/>
                <a:gd name="T53" fmla="*/ 3027 h 3050"/>
                <a:gd name="T54" fmla="*/ 212 w 279"/>
                <a:gd name="T55" fmla="*/ 3049 h 3050"/>
                <a:gd name="T56" fmla="*/ 221 w 279"/>
                <a:gd name="T57" fmla="*/ 3027 h 3050"/>
                <a:gd name="T58" fmla="*/ 225 w 279"/>
                <a:gd name="T59" fmla="*/ 2956 h 3050"/>
                <a:gd name="T60" fmla="*/ 234 w 279"/>
                <a:gd name="T61" fmla="*/ 2846 h 3050"/>
                <a:gd name="T62" fmla="*/ 243 w 279"/>
                <a:gd name="T63" fmla="*/ 2692 h 3050"/>
                <a:gd name="T64" fmla="*/ 252 w 279"/>
                <a:gd name="T65" fmla="*/ 2506 h 3050"/>
                <a:gd name="T66" fmla="*/ 260 w 279"/>
                <a:gd name="T67" fmla="*/ 2290 h 3050"/>
                <a:gd name="T68" fmla="*/ 265 w 279"/>
                <a:gd name="T69" fmla="*/ 2047 h 3050"/>
                <a:gd name="T70" fmla="*/ 274 w 279"/>
                <a:gd name="T71" fmla="*/ 1791 h 3050"/>
                <a:gd name="T72" fmla="*/ 278 w 279"/>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9" h="3050">
                  <a:moveTo>
                    <a:pt x="0" y="1526"/>
                  </a:moveTo>
                  <a:lnTo>
                    <a:pt x="8" y="1261"/>
                  </a:lnTo>
                  <a:lnTo>
                    <a:pt x="13" y="1005"/>
                  </a:lnTo>
                  <a:lnTo>
                    <a:pt x="22" y="763"/>
                  </a:lnTo>
                  <a:lnTo>
                    <a:pt x="30" y="547"/>
                  </a:lnTo>
                  <a:lnTo>
                    <a:pt x="39" y="357"/>
                  </a:lnTo>
                  <a:lnTo>
                    <a:pt x="48" y="202"/>
                  </a:lnTo>
                  <a:lnTo>
                    <a:pt x="53" y="92"/>
                  </a:lnTo>
                  <a:lnTo>
                    <a:pt x="61" y="26"/>
                  </a:lnTo>
                  <a:lnTo>
                    <a:pt x="70" y="0"/>
                  </a:lnTo>
                  <a:lnTo>
                    <a:pt x="79" y="26"/>
                  </a:lnTo>
                  <a:lnTo>
                    <a:pt x="88" y="92"/>
                  </a:lnTo>
                  <a:lnTo>
                    <a:pt x="92" y="202"/>
                  </a:lnTo>
                  <a:lnTo>
                    <a:pt x="101" y="357"/>
                  </a:lnTo>
                  <a:lnTo>
                    <a:pt x="110" y="547"/>
                  </a:lnTo>
                  <a:lnTo>
                    <a:pt x="119" y="763"/>
                  </a:lnTo>
                  <a:lnTo>
                    <a:pt x="128" y="1005"/>
                  </a:lnTo>
                  <a:lnTo>
                    <a:pt x="132" y="1261"/>
                  </a:lnTo>
                  <a:lnTo>
                    <a:pt x="141" y="1526"/>
                  </a:lnTo>
                  <a:lnTo>
                    <a:pt x="150" y="1791"/>
                  </a:lnTo>
                  <a:lnTo>
                    <a:pt x="154" y="2047"/>
                  </a:lnTo>
                  <a:lnTo>
                    <a:pt x="163" y="2290"/>
                  </a:lnTo>
                  <a:lnTo>
                    <a:pt x="172" y="2506"/>
                  </a:lnTo>
                  <a:lnTo>
                    <a:pt x="181" y="2692"/>
                  </a:lnTo>
                  <a:lnTo>
                    <a:pt x="185" y="2846"/>
                  </a:lnTo>
                  <a:lnTo>
                    <a:pt x="194" y="2956"/>
                  </a:lnTo>
                  <a:lnTo>
                    <a:pt x="203" y="3027"/>
                  </a:lnTo>
                  <a:lnTo>
                    <a:pt x="212" y="3049"/>
                  </a:lnTo>
                  <a:lnTo>
                    <a:pt x="221" y="3027"/>
                  </a:lnTo>
                  <a:lnTo>
                    <a:pt x="225" y="2956"/>
                  </a:lnTo>
                  <a:lnTo>
                    <a:pt x="234" y="2846"/>
                  </a:lnTo>
                  <a:lnTo>
                    <a:pt x="243" y="2692"/>
                  </a:lnTo>
                  <a:lnTo>
                    <a:pt x="252" y="2506"/>
                  </a:lnTo>
                  <a:lnTo>
                    <a:pt x="260" y="2290"/>
                  </a:lnTo>
                  <a:lnTo>
                    <a:pt x="265" y="2047"/>
                  </a:lnTo>
                  <a:lnTo>
                    <a:pt x="274" y="1791"/>
                  </a:lnTo>
                  <a:lnTo>
                    <a:pt x="278"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76" name="Line 36">
              <a:extLst>
                <a:ext uri="{FF2B5EF4-FFF2-40B4-BE49-F238E27FC236}">
                  <a16:creationId xmlns:a16="http://schemas.microsoft.com/office/drawing/2014/main" id="{3D429DF5-709F-47E3-87FD-58B39352B559}"/>
                </a:ext>
              </a:extLst>
            </p:cNvPr>
            <p:cNvSpPr>
              <a:spLocks noChangeShapeType="1"/>
            </p:cNvSpPr>
            <p:nvPr/>
          </p:nvSpPr>
          <p:spPr bwMode="auto">
            <a:xfrm>
              <a:off x="357" y="2084"/>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77" name="Line 37">
              <a:extLst>
                <a:ext uri="{FF2B5EF4-FFF2-40B4-BE49-F238E27FC236}">
                  <a16:creationId xmlns:a16="http://schemas.microsoft.com/office/drawing/2014/main" id="{09A0A9D5-3A03-436F-8D1A-3F76BDAD04AF}"/>
                </a:ext>
              </a:extLst>
            </p:cNvPr>
            <p:cNvSpPr>
              <a:spLocks noChangeShapeType="1"/>
            </p:cNvSpPr>
            <p:nvPr/>
          </p:nvSpPr>
          <p:spPr bwMode="auto">
            <a:xfrm>
              <a:off x="422"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78" name="Line 38">
              <a:extLst>
                <a:ext uri="{FF2B5EF4-FFF2-40B4-BE49-F238E27FC236}">
                  <a16:creationId xmlns:a16="http://schemas.microsoft.com/office/drawing/2014/main" id="{9A491CD5-698B-49C1-9064-70F5E1ECAC73}"/>
                </a:ext>
              </a:extLst>
            </p:cNvPr>
            <p:cNvSpPr>
              <a:spLocks noChangeShapeType="1"/>
            </p:cNvSpPr>
            <p:nvPr/>
          </p:nvSpPr>
          <p:spPr bwMode="auto">
            <a:xfrm>
              <a:off x="487"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79" name="Line 39">
              <a:extLst>
                <a:ext uri="{FF2B5EF4-FFF2-40B4-BE49-F238E27FC236}">
                  <a16:creationId xmlns:a16="http://schemas.microsoft.com/office/drawing/2014/main" id="{BCC08C1A-89E8-4ED3-9C4F-95BC6E2AC51C}"/>
                </a:ext>
              </a:extLst>
            </p:cNvPr>
            <p:cNvSpPr>
              <a:spLocks noChangeShapeType="1"/>
            </p:cNvSpPr>
            <p:nvPr/>
          </p:nvSpPr>
          <p:spPr bwMode="auto">
            <a:xfrm>
              <a:off x="552"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0" name="Line 40">
              <a:extLst>
                <a:ext uri="{FF2B5EF4-FFF2-40B4-BE49-F238E27FC236}">
                  <a16:creationId xmlns:a16="http://schemas.microsoft.com/office/drawing/2014/main" id="{D3ABFA57-739B-4D6C-A5F3-1B07ED92681A}"/>
                </a:ext>
              </a:extLst>
            </p:cNvPr>
            <p:cNvSpPr>
              <a:spLocks noChangeShapeType="1"/>
            </p:cNvSpPr>
            <p:nvPr/>
          </p:nvSpPr>
          <p:spPr bwMode="auto">
            <a:xfrm>
              <a:off x="617"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1" name="Line 41">
              <a:extLst>
                <a:ext uri="{FF2B5EF4-FFF2-40B4-BE49-F238E27FC236}">
                  <a16:creationId xmlns:a16="http://schemas.microsoft.com/office/drawing/2014/main" id="{064F184C-79A3-496F-BA1F-9D4A6C270DDF}"/>
                </a:ext>
              </a:extLst>
            </p:cNvPr>
            <p:cNvSpPr>
              <a:spLocks noChangeShapeType="1"/>
            </p:cNvSpPr>
            <p:nvPr/>
          </p:nvSpPr>
          <p:spPr bwMode="auto">
            <a:xfrm>
              <a:off x="681" y="2084"/>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2" name="Line 42">
              <a:extLst>
                <a:ext uri="{FF2B5EF4-FFF2-40B4-BE49-F238E27FC236}">
                  <a16:creationId xmlns:a16="http://schemas.microsoft.com/office/drawing/2014/main" id="{A67866E1-03ED-45E9-915A-3E368786EE2D}"/>
                </a:ext>
              </a:extLst>
            </p:cNvPr>
            <p:cNvSpPr>
              <a:spLocks noChangeShapeType="1"/>
            </p:cNvSpPr>
            <p:nvPr/>
          </p:nvSpPr>
          <p:spPr bwMode="auto">
            <a:xfrm>
              <a:off x="746"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3" name="Line 43">
              <a:extLst>
                <a:ext uri="{FF2B5EF4-FFF2-40B4-BE49-F238E27FC236}">
                  <a16:creationId xmlns:a16="http://schemas.microsoft.com/office/drawing/2014/main" id="{2FC4B8B0-A215-4872-8DCB-6681F1DF4C4C}"/>
                </a:ext>
              </a:extLst>
            </p:cNvPr>
            <p:cNvSpPr>
              <a:spLocks noChangeShapeType="1"/>
            </p:cNvSpPr>
            <p:nvPr/>
          </p:nvSpPr>
          <p:spPr bwMode="auto">
            <a:xfrm>
              <a:off x="811"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4" name="Line 44">
              <a:extLst>
                <a:ext uri="{FF2B5EF4-FFF2-40B4-BE49-F238E27FC236}">
                  <a16:creationId xmlns:a16="http://schemas.microsoft.com/office/drawing/2014/main" id="{7CF892D1-0966-4BFC-97C1-3904E2553BFB}"/>
                </a:ext>
              </a:extLst>
            </p:cNvPr>
            <p:cNvSpPr>
              <a:spLocks noChangeShapeType="1"/>
            </p:cNvSpPr>
            <p:nvPr/>
          </p:nvSpPr>
          <p:spPr bwMode="auto">
            <a:xfrm>
              <a:off x="876"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5" name="Line 45">
              <a:extLst>
                <a:ext uri="{FF2B5EF4-FFF2-40B4-BE49-F238E27FC236}">
                  <a16:creationId xmlns:a16="http://schemas.microsoft.com/office/drawing/2014/main" id="{E9E5E8E1-61E2-4265-B57C-1D6B4459FF4F}"/>
                </a:ext>
              </a:extLst>
            </p:cNvPr>
            <p:cNvSpPr>
              <a:spLocks noChangeShapeType="1"/>
            </p:cNvSpPr>
            <p:nvPr/>
          </p:nvSpPr>
          <p:spPr bwMode="auto">
            <a:xfrm>
              <a:off x="941"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6" name="Line 46">
              <a:extLst>
                <a:ext uri="{FF2B5EF4-FFF2-40B4-BE49-F238E27FC236}">
                  <a16:creationId xmlns:a16="http://schemas.microsoft.com/office/drawing/2014/main" id="{2B73853F-2E6B-413C-B4A1-48C0FD641E46}"/>
                </a:ext>
              </a:extLst>
            </p:cNvPr>
            <p:cNvSpPr>
              <a:spLocks noChangeShapeType="1"/>
            </p:cNvSpPr>
            <p:nvPr/>
          </p:nvSpPr>
          <p:spPr bwMode="auto">
            <a:xfrm>
              <a:off x="1005" y="2084"/>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7" name="Line 47">
              <a:extLst>
                <a:ext uri="{FF2B5EF4-FFF2-40B4-BE49-F238E27FC236}">
                  <a16:creationId xmlns:a16="http://schemas.microsoft.com/office/drawing/2014/main" id="{D250BC6B-09A7-477A-B099-36A6B470008B}"/>
                </a:ext>
              </a:extLst>
            </p:cNvPr>
            <p:cNvSpPr>
              <a:spLocks noChangeShapeType="1"/>
            </p:cNvSpPr>
            <p:nvPr/>
          </p:nvSpPr>
          <p:spPr bwMode="auto">
            <a:xfrm>
              <a:off x="1070"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8" name="Line 48">
              <a:extLst>
                <a:ext uri="{FF2B5EF4-FFF2-40B4-BE49-F238E27FC236}">
                  <a16:creationId xmlns:a16="http://schemas.microsoft.com/office/drawing/2014/main" id="{102D1105-6BCA-4702-ACAE-55EEFD237039}"/>
                </a:ext>
              </a:extLst>
            </p:cNvPr>
            <p:cNvSpPr>
              <a:spLocks noChangeShapeType="1"/>
            </p:cNvSpPr>
            <p:nvPr/>
          </p:nvSpPr>
          <p:spPr bwMode="auto">
            <a:xfrm>
              <a:off x="1135"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9" name="Line 49">
              <a:extLst>
                <a:ext uri="{FF2B5EF4-FFF2-40B4-BE49-F238E27FC236}">
                  <a16:creationId xmlns:a16="http://schemas.microsoft.com/office/drawing/2014/main" id="{85384388-0DB5-4472-AF48-E34A6F937B4F}"/>
                </a:ext>
              </a:extLst>
            </p:cNvPr>
            <p:cNvSpPr>
              <a:spLocks noChangeShapeType="1"/>
            </p:cNvSpPr>
            <p:nvPr/>
          </p:nvSpPr>
          <p:spPr bwMode="auto">
            <a:xfrm>
              <a:off x="1200"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0" name="Line 50">
              <a:extLst>
                <a:ext uri="{FF2B5EF4-FFF2-40B4-BE49-F238E27FC236}">
                  <a16:creationId xmlns:a16="http://schemas.microsoft.com/office/drawing/2014/main" id="{CA6AD15B-F8D6-4E58-8E00-45474FADEB8B}"/>
                </a:ext>
              </a:extLst>
            </p:cNvPr>
            <p:cNvSpPr>
              <a:spLocks noChangeShapeType="1"/>
            </p:cNvSpPr>
            <p:nvPr/>
          </p:nvSpPr>
          <p:spPr bwMode="auto">
            <a:xfrm>
              <a:off x="1265"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1" name="Line 51">
              <a:extLst>
                <a:ext uri="{FF2B5EF4-FFF2-40B4-BE49-F238E27FC236}">
                  <a16:creationId xmlns:a16="http://schemas.microsoft.com/office/drawing/2014/main" id="{8DC7CB11-DEC8-458F-9667-B2B6BA88B36D}"/>
                </a:ext>
              </a:extLst>
            </p:cNvPr>
            <p:cNvSpPr>
              <a:spLocks noChangeShapeType="1"/>
            </p:cNvSpPr>
            <p:nvPr/>
          </p:nvSpPr>
          <p:spPr bwMode="auto">
            <a:xfrm>
              <a:off x="1330"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2" name="Line 52">
              <a:extLst>
                <a:ext uri="{FF2B5EF4-FFF2-40B4-BE49-F238E27FC236}">
                  <a16:creationId xmlns:a16="http://schemas.microsoft.com/office/drawing/2014/main" id="{89DE4F7B-5FA3-4D9A-ACA1-B72627BF36A8}"/>
                </a:ext>
              </a:extLst>
            </p:cNvPr>
            <p:cNvSpPr>
              <a:spLocks noChangeShapeType="1"/>
            </p:cNvSpPr>
            <p:nvPr/>
          </p:nvSpPr>
          <p:spPr bwMode="auto">
            <a:xfrm>
              <a:off x="1394" y="2084"/>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3" name="Line 53">
              <a:extLst>
                <a:ext uri="{FF2B5EF4-FFF2-40B4-BE49-F238E27FC236}">
                  <a16:creationId xmlns:a16="http://schemas.microsoft.com/office/drawing/2014/main" id="{66307CE6-A2BE-4DA7-98D0-591BB21D705B}"/>
                </a:ext>
              </a:extLst>
            </p:cNvPr>
            <p:cNvSpPr>
              <a:spLocks noChangeShapeType="1"/>
            </p:cNvSpPr>
            <p:nvPr/>
          </p:nvSpPr>
          <p:spPr bwMode="auto">
            <a:xfrm>
              <a:off x="1459"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4" name="Line 54">
              <a:extLst>
                <a:ext uri="{FF2B5EF4-FFF2-40B4-BE49-F238E27FC236}">
                  <a16:creationId xmlns:a16="http://schemas.microsoft.com/office/drawing/2014/main" id="{E59702E2-51A2-46E7-8FD3-53AB36074597}"/>
                </a:ext>
              </a:extLst>
            </p:cNvPr>
            <p:cNvSpPr>
              <a:spLocks noChangeShapeType="1"/>
            </p:cNvSpPr>
            <p:nvPr/>
          </p:nvSpPr>
          <p:spPr bwMode="auto">
            <a:xfrm>
              <a:off x="1524"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5" name="Line 55">
              <a:extLst>
                <a:ext uri="{FF2B5EF4-FFF2-40B4-BE49-F238E27FC236}">
                  <a16:creationId xmlns:a16="http://schemas.microsoft.com/office/drawing/2014/main" id="{801C1D2F-5D5E-4DEF-ABF8-4D5D40732DE1}"/>
                </a:ext>
              </a:extLst>
            </p:cNvPr>
            <p:cNvSpPr>
              <a:spLocks noChangeShapeType="1"/>
            </p:cNvSpPr>
            <p:nvPr/>
          </p:nvSpPr>
          <p:spPr bwMode="auto">
            <a:xfrm>
              <a:off x="1589"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6" name="Line 56">
              <a:extLst>
                <a:ext uri="{FF2B5EF4-FFF2-40B4-BE49-F238E27FC236}">
                  <a16:creationId xmlns:a16="http://schemas.microsoft.com/office/drawing/2014/main" id="{36E65263-3CBA-4B49-A9BE-DF902BB27906}"/>
                </a:ext>
              </a:extLst>
            </p:cNvPr>
            <p:cNvSpPr>
              <a:spLocks noChangeShapeType="1"/>
            </p:cNvSpPr>
            <p:nvPr/>
          </p:nvSpPr>
          <p:spPr bwMode="auto">
            <a:xfrm>
              <a:off x="1654"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7" name="Line 57">
              <a:extLst>
                <a:ext uri="{FF2B5EF4-FFF2-40B4-BE49-F238E27FC236}">
                  <a16:creationId xmlns:a16="http://schemas.microsoft.com/office/drawing/2014/main" id="{D4797A47-1DEC-4F4A-8B1A-B268B5366AB4}"/>
                </a:ext>
              </a:extLst>
            </p:cNvPr>
            <p:cNvSpPr>
              <a:spLocks noChangeShapeType="1"/>
            </p:cNvSpPr>
            <p:nvPr/>
          </p:nvSpPr>
          <p:spPr bwMode="auto">
            <a:xfrm>
              <a:off x="1718" y="2084"/>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8" name="Line 58">
              <a:extLst>
                <a:ext uri="{FF2B5EF4-FFF2-40B4-BE49-F238E27FC236}">
                  <a16:creationId xmlns:a16="http://schemas.microsoft.com/office/drawing/2014/main" id="{58F36B2C-0C82-4D6A-AE30-D5125165EB94}"/>
                </a:ext>
              </a:extLst>
            </p:cNvPr>
            <p:cNvSpPr>
              <a:spLocks noChangeShapeType="1"/>
            </p:cNvSpPr>
            <p:nvPr/>
          </p:nvSpPr>
          <p:spPr bwMode="auto">
            <a:xfrm>
              <a:off x="1783"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9" name="Line 59">
              <a:extLst>
                <a:ext uri="{FF2B5EF4-FFF2-40B4-BE49-F238E27FC236}">
                  <a16:creationId xmlns:a16="http://schemas.microsoft.com/office/drawing/2014/main" id="{D4AE3CC5-1E00-4E6C-B7A3-61487B2DA9C7}"/>
                </a:ext>
              </a:extLst>
            </p:cNvPr>
            <p:cNvSpPr>
              <a:spLocks noChangeShapeType="1"/>
            </p:cNvSpPr>
            <p:nvPr/>
          </p:nvSpPr>
          <p:spPr bwMode="auto">
            <a:xfrm>
              <a:off x="1848"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0" name="Line 60">
              <a:extLst>
                <a:ext uri="{FF2B5EF4-FFF2-40B4-BE49-F238E27FC236}">
                  <a16:creationId xmlns:a16="http://schemas.microsoft.com/office/drawing/2014/main" id="{8C368507-D57B-410A-A021-3DADEAD731BF}"/>
                </a:ext>
              </a:extLst>
            </p:cNvPr>
            <p:cNvSpPr>
              <a:spLocks noChangeShapeType="1"/>
            </p:cNvSpPr>
            <p:nvPr/>
          </p:nvSpPr>
          <p:spPr bwMode="auto">
            <a:xfrm>
              <a:off x="1913" y="2084"/>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1" name="Line 61">
              <a:extLst>
                <a:ext uri="{FF2B5EF4-FFF2-40B4-BE49-F238E27FC236}">
                  <a16:creationId xmlns:a16="http://schemas.microsoft.com/office/drawing/2014/main" id="{544EEA91-F635-41A4-A93B-377B82ADF855}"/>
                </a:ext>
              </a:extLst>
            </p:cNvPr>
            <p:cNvSpPr>
              <a:spLocks noChangeShapeType="1"/>
            </p:cNvSpPr>
            <p:nvPr/>
          </p:nvSpPr>
          <p:spPr bwMode="auto">
            <a:xfrm flipH="1">
              <a:off x="356" y="1392"/>
              <a:ext cx="4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2" name="Line 62">
              <a:extLst>
                <a:ext uri="{FF2B5EF4-FFF2-40B4-BE49-F238E27FC236}">
                  <a16:creationId xmlns:a16="http://schemas.microsoft.com/office/drawing/2014/main" id="{D52979B4-CB2E-4BD1-B825-4E7B41C72AC2}"/>
                </a:ext>
              </a:extLst>
            </p:cNvPr>
            <p:cNvSpPr>
              <a:spLocks noChangeShapeType="1"/>
            </p:cNvSpPr>
            <p:nvPr/>
          </p:nvSpPr>
          <p:spPr bwMode="auto">
            <a:xfrm>
              <a:off x="422"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3" name="Line 63">
              <a:extLst>
                <a:ext uri="{FF2B5EF4-FFF2-40B4-BE49-F238E27FC236}">
                  <a16:creationId xmlns:a16="http://schemas.microsoft.com/office/drawing/2014/main" id="{4B4383B6-A9FB-4654-9627-901A848D5E46}"/>
                </a:ext>
              </a:extLst>
            </p:cNvPr>
            <p:cNvSpPr>
              <a:spLocks noChangeShapeType="1"/>
            </p:cNvSpPr>
            <p:nvPr/>
          </p:nvSpPr>
          <p:spPr bwMode="auto">
            <a:xfrm>
              <a:off x="487"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4" name="Line 64">
              <a:extLst>
                <a:ext uri="{FF2B5EF4-FFF2-40B4-BE49-F238E27FC236}">
                  <a16:creationId xmlns:a16="http://schemas.microsoft.com/office/drawing/2014/main" id="{4B3A73D2-4B98-410B-8EF6-E882392C8417}"/>
                </a:ext>
              </a:extLst>
            </p:cNvPr>
            <p:cNvSpPr>
              <a:spLocks noChangeShapeType="1"/>
            </p:cNvSpPr>
            <p:nvPr/>
          </p:nvSpPr>
          <p:spPr bwMode="auto">
            <a:xfrm>
              <a:off x="552"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5" name="Line 65">
              <a:extLst>
                <a:ext uri="{FF2B5EF4-FFF2-40B4-BE49-F238E27FC236}">
                  <a16:creationId xmlns:a16="http://schemas.microsoft.com/office/drawing/2014/main" id="{3A76A44E-4445-4D0E-B670-D7C88C2E1DDE}"/>
                </a:ext>
              </a:extLst>
            </p:cNvPr>
            <p:cNvSpPr>
              <a:spLocks noChangeShapeType="1"/>
            </p:cNvSpPr>
            <p:nvPr/>
          </p:nvSpPr>
          <p:spPr bwMode="auto">
            <a:xfrm>
              <a:off x="617"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6" name="Line 66">
              <a:extLst>
                <a:ext uri="{FF2B5EF4-FFF2-40B4-BE49-F238E27FC236}">
                  <a16:creationId xmlns:a16="http://schemas.microsoft.com/office/drawing/2014/main" id="{1BA8213A-70D7-42DB-BD8F-89059AD08B92}"/>
                </a:ext>
              </a:extLst>
            </p:cNvPr>
            <p:cNvSpPr>
              <a:spLocks noChangeShapeType="1"/>
            </p:cNvSpPr>
            <p:nvPr/>
          </p:nvSpPr>
          <p:spPr bwMode="auto">
            <a:xfrm>
              <a:off x="681" y="1392"/>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7" name="Line 67">
              <a:extLst>
                <a:ext uri="{FF2B5EF4-FFF2-40B4-BE49-F238E27FC236}">
                  <a16:creationId xmlns:a16="http://schemas.microsoft.com/office/drawing/2014/main" id="{59D8AD9F-07F5-4AF1-906E-E2A3892F7974}"/>
                </a:ext>
              </a:extLst>
            </p:cNvPr>
            <p:cNvSpPr>
              <a:spLocks noChangeShapeType="1"/>
            </p:cNvSpPr>
            <p:nvPr/>
          </p:nvSpPr>
          <p:spPr bwMode="auto">
            <a:xfrm>
              <a:off x="746"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8" name="Line 68">
              <a:extLst>
                <a:ext uri="{FF2B5EF4-FFF2-40B4-BE49-F238E27FC236}">
                  <a16:creationId xmlns:a16="http://schemas.microsoft.com/office/drawing/2014/main" id="{AE57A466-36BC-4DA4-B4DA-158AEB878ACA}"/>
                </a:ext>
              </a:extLst>
            </p:cNvPr>
            <p:cNvSpPr>
              <a:spLocks noChangeShapeType="1"/>
            </p:cNvSpPr>
            <p:nvPr/>
          </p:nvSpPr>
          <p:spPr bwMode="auto">
            <a:xfrm>
              <a:off x="811"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9" name="Line 69">
              <a:extLst>
                <a:ext uri="{FF2B5EF4-FFF2-40B4-BE49-F238E27FC236}">
                  <a16:creationId xmlns:a16="http://schemas.microsoft.com/office/drawing/2014/main" id="{806214F5-5C9F-4C46-91A9-24D3025F49B0}"/>
                </a:ext>
              </a:extLst>
            </p:cNvPr>
            <p:cNvSpPr>
              <a:spLocks noChangeShapeType="1"/>
            </p:cNvSpPr>
            <p:nvPr/>
          </p:nvSpPr>
          <p:spPr bwMode="auto">
            <a:xfrm>
              <a:off x="876"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0" name="Line 70">
              <a:extLst>
                <a:ext uri="{FF2B5EF4-FFF2-40B4-BE49-F238E27FC236}">
                  <a16:creationId xmlns:a16="http://schemas.microsoft.com/office/drawing/2014/main" id="{A195416C-A074-4B8A-BCF5-A3E6208E38AB}"/>
                </a:ext>
              </a:extLst>
            </p:cNvPr>
            <p:cNvSpPr>
              <a:spLocks noChangeShapeType="1"/>
            </p:cNvSpPr>
            <p:nvPr/>
          </p:nvSpPr>
          <p:spPr bwMode="auto">
            <a:xfrm>
              <a:off x="941"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1" name="Line 71">
              <a:extLst>
                <a:ext uri="{FF2B5EF4-FFF2-40B4-BE49-F238E27FC236}">
                  <a16:creationId xmlns:a16="http://schemas.microsoft.com/office/drawing/2014/main" id="{865BF0BC-B596-4428-9307-28CA30372C82}"/>
                </a:ext>
              </a:extLst>
            </p:cNvPr>
            <p:cNvSpPr>
              <a:spLocks noChangeShapeType="1"/>
            </p:cNvSpPr>
            <p:nvPr/>
          </p:nvSpPr>
          <p:spPr bwMode="auto">
            <a:xfrm>
              <a:off x="1005" y="1392"/>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2" name="Line 72">
              <a:extLst>
                <a:ext uri="{FF2B5EF4-FFF2-40B4-BE49-F238E27FC236}">
                  <a16:creationId xmlns:a16="http://schemas.microsoft.com/office/drawing/2014/main" id="{E3D03E9B-8B11-4628-93CD-8D1291D2A444}"/>
                </a:ext>
              </a:extLst>
            </p:cNvPr>
            <p:cNvSpPr>
              <a:spLocks noChangeShapeType="1"/>
            </p:cNvSpPr>
            <p:nvPr/>
          </p:nvSpPr>
          <p:spPr bwMode="auto">
            <a:xfrm>
              <a:off x="1070"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3" name="Line 73">
              <a:extLst>
                <a:ext uri="{FF2B5EF4-FFF2-40B4-BE49-F238E27FC236}">
                  <a16:creationId xmlns:a16="http://schemas.microsoft.com/office/drawing/2014/main" id="{68B3F350-1647-4128-8083-E780918A72A4}"/>
                </a:ext>
              </a:extLst>
            </p:cNvPr>
            <p:cNvSpPr>
              <a:spLocks noChangeShapeType="1"/>
            </p:cNvSpPr>
            <p:nvPr/>
          </p:nvSpPr>
          <p:spPr bwMode="auto">
            <a:xfrm>
              <a:off x="1135"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4" name="Line 74">
              <a:extLst>
                <a:ext uri="{FF2B5EF4-FFF2-40B4-BE49-F238E27FC236}">
                  <a16:creationId xmlns:a16="http://schemas.microsoft.com/office/drawing/2014/main" id="{8E457F1C-9DC3-423F-92BF-9063695942BC}"/>
                </a:ext>
              </a:extLst>
            </p:cNvPr>
            <p:cNvSpPr>
              <a:spLocks noChangeShapeType="1"/>
            </p:cNvSpPr>
            <p:nvPr/>
          </p:nvSpPr>
          <p:spPr bwMode="auto">
            <a:xfrm>
              <a:off x="1200"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5" name="Line 75">
              <a:extLst>
                <a:ext uri="{FF2B5EF4-FFF2-40B4-BE49-F238E27FC236}">
                  <a16:creationId xmlns:a16="http://schemas.microsoft.com/office/drawing/2014/main" id="{E0FE6298-3286-43F6-9325-89461E602A48}"/>
                </a:ext>
              </a:extLst>
            </p:cNvPr>
            <p:cNvSpPr>
              <a:spLocks noChangeShapeType="1"/>
            </p:cNvSpPr>
            <p:nvPr/>
          </p:nvSpPr>
          <p:spPr bwMode="auto">
            <a:xfrm>
              <a:off x="1265"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6" name="Line 76">
              <a:extLst>
                <a:ext uri="{FF2B5EF4-FFF2-40B4-BE49-F238E27FC236}">
                  <a16:creationId xmlns:a16="http://schemas.microsoft.com/office/drawing/2014/main" id="{52F04471-4ACD-4911-9E14-BD0ED3FFB24A}"/>
                </a:ext>
              </a:extLst>
            </p:cNvPr>
            <p:cNvSpPr>
              <a:spLocks noChangeShapeType="1"/>
            </p:cNvSpPr>
            <p:nvPr/>
          </p:nvSpPr>
          <p:spPr bwMode="auto">
            <a:xfrm>
              <a:off x="1330"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7" name="Line 77">
              <a:extLst>
                <a:ext uri="{FF2B5EF4-FFF2-40B4-BE49-F238E27FC236}">
                  <a16:creationId xmlns:a16="http://schemas.microsoft.com/office/drawing/2014/main" id="{0AE06AB5-6D6C-4D41-9F10-FB606BD85F97}"/>
                </a:ext>
              </a:extLst>
            </p:cNvPr>
            <p:cNvSpPr>
              <a:spLocks noChangeShapeType="1"/>
            </p:cNvSpPr>
            <p:nvPr/>
          </p:nvSpPr>
          <p:spPr bwMode="auto">
            <a:xfrm>
              <a:off x="1394" y="1392"/>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8" name="Line 78">
              <a:extLst>
                <a:ext uri="{FF2B5EF4-FFF2-40B4-BE49-F238E27FC236}">
                  <a16:creationId xmlns:a16="http://schemas.microsoft.com/office/drawing/2014/main" id="{9B092324-1F88-464E-9529-E4B07D18D14C}"/>
                </a:ext>
              </a:extLst>
            </p:cNvPr>
            <p:cNvSpPr>
              <a:spLocks noChangeShapeType="1"/>
            </p:cNvSpPr>
            <p:nvPr/>
          </p:nvSpPr>
          <p:spPr bwMode="auto">
            <a:xfrm>
              <a:off x="1459"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9" name="Line 79">
              <a:extLst>
                <a:ext uri="{FF2B5EF4-FFF2-40B4-BE49-F238E27FC236}">
                  <a16:creationId xmlns:a16="http://schemas.microsoft.com/office/drawing/2014/main" id="{8D460668-5FEB-4010-B429-729E66F90D64}"/>
                </a:ext>
              </a:extLst>
            </p:cNvPr>
            <p:cNvSpPr>
              <a:spLocks noChangeShapeType="1"/>
            </p:cNvSpPr>
            <p:nvPr/>
          </p:nvSpPr>
          <p:spPr bwMode="auto">
            <a:xfrm>
              <a:off x="1524"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0" name="Line 80">
              <a:extLst>
                <a:ext uri="{FF2B5EF4-FFF2-40B4-BE49-F238E27FC236}">
                  <a16:creationId xmlns:a16="http://schemas.microsoft.com/office/drawing/2014/main" id="{1630029E-11FD-428A-BC65-D47D76567DBF}"/>
                </a:ext>
              </a:extLst>
            </p:cNvPr>
            <p:cNvSpPr>
              <a:spLocks noChangeShapeType="1"/>
            </p:cNvSpPr>
            <p:nvPr/>
          </p:nvSpPr>
          <p:spPr bwMode="auto">
            <a:xfrm>
              <a:off x="1589"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1" name="Line 81">
              <a:extLst>
                <a:ext uri="{FF2B5EF4-FFF2-40B4-BE49-F238E27FC236}">
                  <a16:creationId xmlns:a16="http://schemas.microsoft.com/office/drawing/2014/main" id="{F9893D4B-90F0-4B54-8180-232AC17D9282}"/>
                </a:ext>
              </a:extLst>
            </p:cNvPr>
            <p:cNvSpPr>
              <a:spLocks noChangeShapeType="1"/>
            </p:cNvSpPr>
            <p:nvPr/>
          </p:nvSpPr>
          <p:spPr bwMode="auto">
            <a:xfrm>
              <a:off x="1654"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2" name="Line 82">
              <a:extLst>
                <a:ext uri="{FF2B5EF4-FFF2-40B4-BE49-F238E27FC236}">
                  <a16:creationId xmlns:a16="http://schemas.microsoft.com/office/drawing/2014/main" id="{E4EF78F1-A49C-4278-BEBD-4DAC9F0AEF4E}"/>
                </a:ext>
              </a:extLst>
            </p:cNvPr>
            <p:cNvSpPr>
              <a:spLocks noChangeShapeType="1"/>
            </p:cNvSpPr>
            <p:nvPr/>
          </p:nvSpPr>
          <p:spPr bwMode="auto">
            <a:xfrm>
              <a:off x="1718" y="1392"/>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3" name="Line 83">
              <a:extLst>
                <a:ext uri="{FF2B5EF4-FFF2-40B4-BE49-F238E27FC236}">
                  <a16:creationId xmlns:a16="http://schemas.microsoft.com/office/drawing/2014/main" id="{7EE06580-5DCE-44AD-8750-2662AE4DD22C}"/>
                </a:ext>
              </a:extLst>
            </p:cNvPr>
            <p:cNvSpPr>
              <a:spLocks noChangeShapeType="1"/>
            </p:cNvSpPr>
            <p:nvPr/>
          </p:nvSpPr>
          <p:spPr bwMode="auto">
            <a:xfrm>
              <a:off x="1783"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4" name="Line 84">
              <a:extLst>
                <a:ext uri="{FF2B5EF4-FFF2-40B4-BE49-F238E27FC236}">
                  <a16:creationId xmlns:a16="http://schemas.microsoft.com/office/drawing/2014/main" id="{288A45A6-7A8E-4CEF-AD62-D3C1E02D8444}"/>
                </a:ext>
              </a:extLst>
            </p:cNvPr>
            <p:cNvSpPr>
              <a:spLocks noChangeShapeType="1"/>
            </p:cNvSpPr>
            <p:nvPr/>
          </p:nvSpPr>
          <p:spPr bwMode="auto">
            <a:xfrm>
              <a:off x="1848"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5" name="Line 85">
              <a:extLst>
                <a:ext uri="{FF2B5EF4-FFF2-40B4-BE49-F238E27FC236}">
                  <a16:creationId xmlns:a16="http://schemas.microsoft.com/office/drawing/2014/main" id="{CD93336D-B9A1-442D-B2BD-89B0E21910AB}"/>
                </a:ext>
              </a:extLst>
            </p:cNvPr>
            <p:cNvSpPr>
              <a:spLocks noChangeShapeType="1"/>
            </p:cNvSpPr>
            <p:nvPr/>
          </p:nvSpPr>
          <p:spPr bwMode="auto">
            <a:xfrm>
              <a:off x="1913" y="139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6" name="Line 86">
              <a:extLst>
                <a:ext uri="{FF2B5EF4-FFF2-40B4-BE49-F238E27FC236}">
                  <a16:creationId xmlns:a16="http://schemas.microsoft.com/office/drawing/2014/main" id="{5285F40E-A008-4CAA-9B03-784859733E3D}"/>
                </a:ext>
              </a:extLst>
            </p:cNvPr>
            <p:cNvSpPr>
              <a:spLocks noChangeShapeType="1"/>
            </p:cNvSpPr>
            <p:nvPr/>
          </p:nvSpPr>
          <p:spPr bwMode="auto">
            <a:xfrm flipH="1">
              <a:off x="356" y="3293"/>
              <a:ext cx="4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7" name="Line 87">
              <a:extLst>
                <a:ext uri="{FF2B5EF4-FFF2-40B4-BE49-F238E27FC236}">
                  <a16:creationId xmlns:a16="http://schemas.microsoft.com/office/drawing/2014/main" id="{CCDDFF9C-4280-429B-9B36-7036E2584043}"/>
                </a:ext>
              </a:extLst>
            </p:cNvPr>
            <p:cNvSpPr>
              <a:spLocks noChangeShapeType="1"/>
            </p:cNvSpPr>
            <p:nvPr/>
          </p:nvSpPr>
          <p:spPr bwMode="auto">
            <a:xfrm>
              <a:off x="422"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8" name="Line 88">
              <a:extLst>
                <a:ext uri="{FF2B5EF4-FFF2-40B4-BE49-F238E27FC236}">
                  <a16:creationId xmlns:a16="http://schemas.microsoft.com/office/drawing/2014/main" id="{18AD5E3A-080C-4B4A-A94D-E081BDDDD226}"/>
                </a:ext>
              </a:extLst>
            </p:cNvPr>
            <p:cNvSpPr>
              <a:spLocks noChangeShapeType="1"/>
            </p:cNvSpPr>
            <p:nvPr/>
          </p:nvSpPr>
          <p:spPr bwMode="auto">
            <a:xfrm>
              <a:off x="487"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9" name="Line 89">
              <a:extLst>
                <a:ext uri="{FF2B5EF4-FFF2-40B4-BE49-F238E27FC236}">
                  <a16:creationId xmlns:a16="http://schemas.microsoft.com/office/drawing/2014/main" id="{8FBD5B60-4BB2-4653-A413-53C07AC3A6F8}"/>
                </a:ext>
              </a:extLst>
            </p:cNvPr>
            <p:cNvSpPr>
              <a:spLocks noChangeShapeType="1"/>
            </p:cNvSpPr>
            <p:nvPr/>
          </p:nvSpPr>
          <p:spPr bwMode="auto">
            <a:xfrm>
              <a:off x="552"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0" name="Line 90">
              <a:extLst>
                <a:ext uri="{FF2B5EF4-FFF2-40B4-BE49-F238E27FC236}">
                  <a16:creationId xmlns:a16="http://schemas.microsoft.com/office/drawing/2014/main" id="{A97A5491-6044-4924-A134-94727F6B8930}"/>
                </a:ext>
              </a:extLst>
            </p:cNvPr>
            <p:cNvSpPr>
              <a:spLocks noChangeShapeType="1"/>
            </p:cNvSpPr>
            <p:nvPr/>
          </p:nvSpPr>
          <p:spPr bwMode="auto">
            <a:xfrm>
              <a:off x="617"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1" name="Line 91">
              <a:extLst>
                <a:ext uri="{FF2B5EF4-FFF2-40B4-BE49-F238E27FC236}">
                  <a16:creationId xmlns:a16="http://schemas.microsoft.com/office/drawing/2014/main" id="{526D439C-5983-43FE-B8C7-CFE08436B495}"/>
                </a:ext>
              </a:extLst>
            </p:cNvPr>
            <p:cNvSpPr>
              <a:spLocks noChangeShapeType="1"/>
            </p:cNvSpPr>
            <p:nvPr/>
          </p:nvSpPr>
          <p:spPr bwMode="auto">
            <a:xfrm>
              <a:off x="681" y="3293"/>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2" name="Line 92">
              <a:extLst>
                <a:ext uri="{FF2B5EF4-FFF2-40B4-BE49-F238E27FC236}">
                  <a16:creationId xmlns:a16="http://schemas.microsoft.com/office/drawing/2014/main" id="{91A77B6C-6559-44C3-AD6B-5C232B7B562D}"/>
                </a:ext>
              </a:extLst>
            </p:cNvPr>
            <p:cNvSpPr>
              <a:spLocks noChangeShapeType="1"/>
            </p:cNvSpPr>
            <p:nvPr/>
          </p:nvSpPr>
          <p:spPr bwMode="auto">
            <a:xfrm>
              <a:off x="746"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3" name="Line 93">
              <a:extLst>
                <a:ext uri="{FF2B5EF4-FFF2-40B4-BE49-F238E27FC236}">
                  <a16:creationId xmlns:a16="http://schemas.microsoft.com/office/drawing/2014/main" id="{12A4A48D-EDB5-4A36-8CD6-650761831E91}"/>
                </a:ext>
              </a:extLst>
            </p:cNvPr>
            <p:cNvSpPr>
              <a:spLocks noChangeShapeType="1"/>
            </p:cNvSpPr>
            <p:nvPr/>
          </p:nvSpPr>
          <p:spPr bwMode="auto">
            <a:xfrm>
              <a:off x="811"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4" name="Line 94">
              <a:extLst>
                <a:ext uri="{FF2B5EF4-FFF2-40B4-BE49-F238E27FC236}">
                  <a16:creationId xmlns:a16="http://schemas.microsoft.com/office/drawing/2014/main" id="{98F45ECF-7A25-4F09-8417-F7F9EFBD8C69}"/>
                </a:ext>
              </a:extLst>
            </p:cNvPr>
            <p:cNvSpPr>
              <a:spLocks noChangeShapeType="1"/>
            </p:cNvSpPr>
            <p:nvPr/>
          </p:nvSpPr>
          <p:spPr bwMode="auto">
            <a:xfrm>
              <a:off x="876"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5" name="Line 95">
              <a:extLst>
                <a:ext uri="{FF2B5EF4-FFF2-40B4-BE49-F238E27FC236}">
                  <a16:creationId xmlns:a16="http://schemas.microsoft.com/office/drawing/2014/main" id="{8FF38DBF-FBEE-4B1F-9E09-69D71532347F}"/>
                </a:ext>
              </a:extLst>
            </p:cNvPr>
            <p:cNvSpPr>
              <a:spLocks noChangeShapeType="1"/>
            </p:cNvSpPr>
            <p:nvPr/>
          </p:nvSpPr>
          <p:spPr bwMode="auto">
            <a:xfrm>
              <a:off x="941"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6" name="Line 96">
              <a:extLst>
                <a:ext uri="{FF2B5EF4-FFF2-40B4-BE49-F238E27FC236}">
                  <a16:creationId xmlns:a16="http://schemas.microsoft.com/office/drawing/2014/main" id="{180CF70E-4407-407F-8208-F47D18139171}"/>
                </a:ext>
              </a:extLst>
            </p:cNvPr>
            <p:cNvSpPr>
              <a:spLocks noChangeShapeType="1"/>
            </p:cNvSpPr>
            <p:nvPr/>
          </p:nvSpPr>
          <p:spPr bwMode="auto">
            <a:xfrm>
              <a:off x="1005" y="3293"/>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7" name="Line 97">
              <a:extLst>
                <a:ext uri="{FF2B5EF4-FFF2-40B4-BE49-F238E27FC236}">
                  <a16:creationId xmlns:a16="http://schemas.microsoft.com/office/drawing/2014/main" id="{9536A4C6-37F2-4060-883A-36FEF2272667}"/>
                </a:ext>
              </a:extLst>
            </p:cNvPr>
            <p:cNvSpPr>
              <a:spLocks noChangeShapeType="1"/>
            </p:cNvSpPr>
            <p:nvPr/>
          </p:nvSpPr>
          <p:spPr bwMode="auto">
            <a:xfrm>
              <a:off x="1070"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8" name="Line 98">
              <a:extLst>
                <a:ext uri="{FF2B5EF4-FFF2-40B4-BE49-F238E27FC236}">
                  <a16:creationId xmlns:a16="http://schemas.microsoft.com/office/drawing/2014/main" id="{9BAACFBD-0CE1-498C-8327-CAC48681B36E}"/>
                </a:ext>
              </a:extLst>
            </p:cNvPr>
            <p:cNvSpPr>
              <a:spLocks noChangeShapeType="1"/>
            </p:cNvSpPr>
            <p:nvPr/>
          </p:nvSpPr>
          <p:spPr bwMode="auto">
            <a:xfrm>
              <a:off x="1135"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9" name="Line 99">
              <a:extLst>
                <a:ext uri="{FF2B5EF4-FFF2-40B4-BE49-F238E27FC236}">
                  <a16:creationId xmlns:a16="http://schemas.microsoft.com/office/drawing/2014/main" id="{A0FF76D4-D90D-45E4-AB82-DF4E32B94395}"/>
                </a:ext>
              </a:extLst>
            </p:cNvPr>
            <p:cNvSpPr>
              <a:spLocks noChangeShapeType="1"/>
            </p:cNvSpPr>
            <p:nvPr/>
          </p:nvSpPr>
          <p:spPr bwMode="auto">
            <a:xfrm>
              <a:off x="1200"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0" name="Line 100">
              <a:extLst>
                <a:ext uri="{FF2B5EF4-FFF2-40B4-BE49-F238E27FC236}">
                  <a16:creationId xmlns:a16="http://schemas.microsoft.com/office/drawing/2014/main" id="{C6897CC8-7986-4D64-A9BB-9296465B39C9}"/>
                </a:ext>
              </a:extLst>
            </p:cNvPr>
            <p:cNvSpPr>
              <a:spLocks noChangeShapeType="1"/>
            </p:cNvSpPr>
            <p:nvPr/>
          </p:nvSpPr>
          <p:spPr bwMode="auto">
            <a:xfrm>
              <a:off x="1265"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1" name="Line 101">
              <a:extLst>
                <a:ext uri="{FF2B5EF4-FFF2-40B4-BE49-F238E27FC236}">
                  <a16:creationId xmlns:a16="http://schemas.microsoft.com/office/drawing/2014/main" id="{96F9EA37-9296-4416-A6C1-2ABFC2FD1536}"/>
                </a:ext>
              </a:extLst>
            </p:cNvPr>
            <p:cNvSpPr>
              <a:spLocks noChangeShapeType="1"/>
            </p:cNvSpPr>
            <p:nvPr/>
          </p:nvSpPr>
          <p:spPr bwMode="auto">
            <a:xfrm>
              <a:off x="1330"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2" name="Line 102">
              <a:extLst>
                <a:ext uri="{FF2B5EF4-FFF2-40B4-BE49-F238E27FC236}">
                  <a16:creationId xmlns:a16="http://schemas.microsoft.com/office/drawing/2014/main" id="{7C9A040C-DE83-4D5B-8908-C7D4BA592016}"/>
                </a:ext>
              </a:extLst>
            </p:cNvPr>
            <p:cNvSpPr>
              <a:spLocks noChangeShapeType="1"/>
            </p:cNvSpPr>
            <p:nvPr/>
          </p:nvSpPr>
          <p:spPr bwMode="auto">
            <a:xfrm>
              <a:off x="1394" y="3293"/>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3" name="Line 103">
              <a:extLst>
                <a:ext uri="{FF2B5EF4-FFF2-40B4-BE49-F238E27FC236}">
                  <a16:creationId xmlns:a16="http://schemas.microsoft.com/office/drawing/2014/main" id="{232EF4DF-B17F-4521-B3C5-A969F19A7350}"/>
                </a:ext>
              </a:extLst>
            </p:cNvPr>
            <p:cNvSpPr>
              <a:spLocks noChangeShapeType="1"/>
            </p:cNvSpPr>
            <p:nvPr/>
          </p:nvSpPr>
          <p:spPr bwMode="auto">
            <a:xfrm>
              <a:off x="1459"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4" name="Line 104">
              <a:extLst>
                <a:ext uri="{FF2B5EF4-FFF2-40B4-BE49-F238E27FC236}">
                  <a16:creationId xmlns:a16="http://schemas.microsoft.com/office/drawing/2014/main" id="{753D7ABB-995F-4B5A-A0D7-BD7A1FC6F9CA}"/>
                </a:ext>
              </a:extLst>
            </p:cNvPr>
            <p:cNvSpPr>
              <a:spLocks noChangeShapeType="1"/>
            </p:cNvSpPr>
            <p:nvPr/>
          </p:nvSpPr>
          <p:spPr bwMode="auto">
            <a:xfrm>
              <a:off x="1524"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5" name="Line 105">
              <a:extLst>
                <a:ext uri="{FF2B5EF4-FFF2-40B4-BE49-F238E27FC236}">
                  <a16:creationId xmlns:a16="http://schemas.microsoft.com/office/drawing/2014/main" id="{EB0BCB20-FFD6-414F-ACAA-212FA9C025B0}"/>
                </a:ext>
              </a:extLst>
            </p:cNvPr>
            <p:cNvSpPr>
              <a:spLocks noChangeShapeType="1"/>
            </p:cNvSpPr>
            <p:nvPr/>
          </p:nvSpPr>
          <p:spPr bwMode="auto">
            <a:xfrm>
              <a:off x="1589"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6" name="Line 106">
              <a:extLst>
                <a:ext uri="{FF2B5EF4-FFF2-40B4-BE49-F238E27FC236}">
                  <a16:creationId xmlns:a16="http://schemas.microsoft.com/office/drawing/2014/main" id="{56CB185A-E099-491A-AB8F-9FA83BE421AB}"/>
                </a:ext>
              </a:extLst>
            </p:cNvPr>
            <p:cNvSpPr>
              <a:spLocks noChangeShapeType="1"/>
            </p:cNvSpPr>
            <p:nvPr/>
          </p:nvSpPr>
          <p:spPr bwMode="auto">
            <a:xfrm>
              <a:off x="1654"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7" name="Line 107">
              <a:extLst>
                <a:ext uri="{FF2B5EF4-FFF2-40B4-BE49-F238E27FC236}">
                  <a16:creationId xmlns:a16="http://schemas.microsoft.com/office/drawing/2014/main" id="{39C549A6-CFD8-43E6-8D53-5AE0F6CA506A}"/>
                </a:ext>
              </a:extLst>
            </p:cNvPr>
            <p:cNvSpPr>
              <a:spLocks noChangeShapeType="1"/>
            </p:cNvSpPr>
            <p:nvPr/>
          </p:nvSpPr>
          <p:spPr bwMode="auto">
            <a:xfrm>
              <a:off x="1718" y="3293"/>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8" name="Line 108">
              <a:extLst>
                <a:ext uri="{FF2B5EF4-FFF2-40B4-BE49-F238E27FC236}">
                  <a16:creationId xmlns:a16="http://schemas.microsoft.com/office/drawing/2014/main" id="{F6945905-63C1-4FA6-A7B2-B12497E9966E}"/>
                </a:ext>
              </a:extLst>
            </p:cNvPr>
            <p:cNvSpPr>
              <a:spLocks noChangeShapeType="1"/>
            </p:cNvSpPr>
            <p:nvPr/>
          </p:nvSpPr>
          <p:spPr bwMode="auto">
            <a:xfrm>
              <a:off x="1783"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9" name="Line 109">
              <a:extLst>
                <a:ext uri="{FF2B5EF4-FFF2-40B4-BE49-F238E27FC236}">
                  <a16:creationId xmlns:a16="http://schemas.microsoft.com/office/drawing/2014/main" id="{295DD74B-2F5B-47B9-92C6-0D46DBF3E350}"/>
                </a:ext>
              </a:extLst>
            </p:cNvPr>
            <p:cNvSpPr>
              <a:spLocks noChangeShapeType="1"/>
            </p:cNvSpPr>
            <p:nvPr/>
          </p:nvSpPr>
          <p:spPr bwMode="auto">
            <a:xfrm>
              <a:off x="1848"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0" name="Line 110">
              <a:extLst>
                <a:ext uri="{FF2B5EF4-FFF2-40B4-BE49-F238E27FC236}">
                  <a16:creationId xmlns:a16="http://schemas.microsoft.com/office/drawing/2014/main" id="{158FA17D-2B0B-4BBC-972A-2EF5B7211238}"/>
                </a:ext>
              </a:extLst>
            </p:cNvPr>
            <p:cNvSpPr>
              <a:spLocks noChangeShapeType="1"/>
            </p:cNvSpPr>
            <p:nvPr/>
          </p:nvSpPr>
          <p:spPr bwMode="auto">
            <a:xfrm>
              <a:off x="1913" y="3293"/>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1" name="Line 111">
              <a:extLst>
                <a:ext uri="{FF2B5EF4-FFF2-40B4-BE49-F238E27FC236}">
                  <a16:creationId xmlns:a16="http://schemas.microsoft.com/office/drawing/2014/main" id="{A85AC883-79BE-4E99-98AD-3A23550A38A9}"/>
                </a:ext>
              </a:extLst>
            </p:cNvPr>
            <p:cNvSpPr>
              <a:spLocks noChangeShapeType="1"/>
            </p:cNvSpPr>
            <p:nvPr/>
          </p:nvSpPr>
          <p:spPr bwMode="auto">
            <a:xfrm flipH="1">
              <a:off x="356" y="3985"/>
              <a:ext cx="4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2" name="Line 112">
              <a:extLst>
                <a:ext uri="{FF2B5EF4-FFF2-40B4-BE49-F238E27FC236}">
                  <a16:creationId xmlns:a16="http://schemas.microsoft.com/office/drawing/2014/main" id="{0931A12E-FD2F-4F60-A585-3F49D3FF34AE}"/>
                </a:ext>
              </a:extLst>
            </p:cNvPr>
            <p:cNvSpPr>
              <a:spLocks noChangeShapeType="1"/>
            </p:cNvSpPr>
            <p:nvPr/>
          </p:nvSpPr>
          <p:spPr bwMode="auto">
            <a:xfrm>
              <a:off x="422"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3" name="Line 113">
              <a:extLst>
                <a:ext uri="{FF2B5EF4-FFF2-40B4-BE49-F238E27FC236}">
                  <a16:creationId xmlns:a16="http://schemas.microsoft.com/office/drawing/2014/main" id="{77681436-90BB-4A08-B1CB-A063B530C0B3}"/>
                </a:ext>
              </a:extLst>
            </p:cNvPr>
            <p:cNvSpPr>
              <a:spLocks noChangeShapeType="1"/>
            </p:cNvSpPr>
            <p:nvPr/>
          </p:nvSpPr>
          <p:spPr bwMode="auto">
            <a:xfrm>
              <a:off x="487"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4" name="Line 114">
              <a:extLst>
                <a:ext uri="{FF2B5EF4-FFF2-40B4-BE49-F238E27FC236}">
                  <a16:creationId xmlns:a16="http://schemas.microsoft.com/office/drawing/2014/main" id="{89AA6EDC-01BE-414A-A831-424CE3468C34}"/>
                </a:ext>
              </a:extLst>
            </p:cNvPr>
            <p:cNvSpPr>
              <a:spLocks noChangeShapeType="1"/>
            </p:cNvSpPr>
            <p:nvPr/>
          </p:nvSpPr>
          <p:spPr bwMode="auto">
            <a:xfrm>
              <a:off x="552"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5" name="Line 115">
              <a:extLst>
                <a:ext uri="{FF2B5EF4-FFF2-40B4-BE49-F238E27FC236}">
                  <a16:creationId xmlns:a16="http://schemas.microsoft.com/office/drawing/2014/main" id="{43E51C85-97AC-4DDB-B93A-06F5E0B258A2}"/>
                </a:ext>
              </a:extLst>
            </p:cNvPr>
            <p:cNvSpPr>
              <a:spLocks noChangeShapeType="1"/>
            </p:cNvSpPr>
            <p:nvPr/>
          </p:nvSpPr>
          <p:spPr bwMode="auto">
            <a:xfrm>
              <a:off x="617"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6" name="Line 116">
              <a:extLst>
                <a:ext uri="{FF2B5EF4-FFF2-40B4-BE49-F238E27FC236}">
                  <a16:creationId xmlns:a16="http://schemas.microsoft.com/office/drawing/2014/main" id="{AF881646-120B-4EE8-858A-FA81517221A9}"/>
                </a:ext>
              </a:extLst>
            </p:cNvPr>
            <p:cNvSpPr>
              <a:spLocks noChangeShapeType="1"/>
            </p:cNvSpPr>
            <p:nvPr/>
          </p:nvSpPr>
          <p:spPr bwMode="auto">
            <a:xfrm>
              <a:off x="681" y="3985"/>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7" name="Line 117">
              <a:extLst>
                <a:ext uri="{FF2B5EF4-FFF2-40B4-BE49-F238E27FC236}">
                  <a16:creationId xmlns:a16="http://schemas.microsoft.com/office/drawing/2014/main" id="{55A20EE2-4258-4B8B-AECC-43084AE6E5E4}"/>
                </a:ext>
              </a:extLst>
            </p:cNvPr>
            <p:cNvSpPr>
              <a:spLocks noChangeShapeType="1"/>
            </p:cNvSpPr>
            <p:nvPr/>
          </p:nvSpPr>
          <p:spPr bwMode="auto">
            <a:xfrm>
              <a:off x="746"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8" name="Line 118">
              <a:extLst>
                <a:ext uri="{FF2B5EF4-FFF2-40B4-BE49-F238E27FC236}">
                  <a16:creationId xmlns:a16="http://schemas.microsoft.com/office/drawing/2014/main" id="{7A89E089-858E-48A8-A37E-43972860CB5D}"/>
                </a:ext>
              </a:extLst>
            </p:cNvPr>
            <p:cNvSpPr>
              <a:spLocks noChangeShapeType="1"/>
            </p:cNvSpPr>
            <p:nvPr/>
          </p:nvSpPr>
          <p:spPr bwMode="auto">
            <a:xfrm>
              <a:off x="811"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9" name="Line 119">
              <a:extLst>
                <a:ext uri="{FF2B5EF4-FFF2-40B4-BE49-F238E27FC236}">
                  <a16:creationId xmlns:a16="http://schemas.microsoft.com/office/drawing/2014/main" id="{17A7DE2D-315F-40CA-8751-EFDA6175F591}"/>
                </a:ext>
              </a:extLst>
            </p:cNvPr>
            <p:cNvSpPr>
              <a:spLocks noChangeShapeType="1"/>
            </p:cNvSpPr>
            <p:nvPr/>
          </p:nvSpPr>
          <p:spPr bwMode="auto">
            <a:xfrm>
              <a:off x="876"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0" name="Line 120">
              <a:extLst>
                <a:ext uri="{FF2B5EF4-FFF2-40B4-BE49-F238E27FC236}">
                  <a16:creationId xmlns:a16="http://schemas.microsoft.com/office/drawing/2014/main" id="{49327AD9-3F2F-4523-859A-D3B7F0D1F684}"/>
                </a:ext>
              </a:extLst>
            </p:cNvPr>
            <p:cNvSpPr>
              <a:spLocks noChangeShapeType="1"/>
            </p:cNvSpPr>
            <p:nvPr/>
          </p:nvSpPr>
          <p:spPr bwMode="auto">
            <a:xfrm>
              <a:off x="941"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1" name="Line 121">
              <a:extLst>
                <a:ext uri="{FF2B5EF4-FFF2-40B4-BE49-F238E27FC236}">
                  <a16:creationId xmlns:a16="http://schemas.microsoft.com/office/drawing/2014/main" id="{97FD5767-E76C-40D6-B624-FF535A14C214}"/>
                </a:ext>
              </a:extLst>
            </p:cNvPr>
            <p:cNvSpPr>
              <a:spLocks noChangeShapeType="1"/>
            </p:cNvSpPr>
            <p:nvPr/>
          </p:nvSpPr>
          <p:spPr bwMode="auto">
            <a:xfrm>
              <a:off x="1005" y="3985"/>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2" name="Line 122">
              <a:extLst>
                <a:ext uri="{FF2B5EF4-FFF2-40B4-BE49-F238E27FC236}">
                  <a16:creationId xmlns:a16="http://schemas.microsoft.com/office/drawing/2014/main" id="{48831B2D-C7CD-463F-ABCB-9AAFB26D2700}"/>
                </a:ext>
              </a:extLst>
            </p:cNvPr>
            <p:cNvSpPr>
              <a:spLocks noChangeShapeType="1"/>
            </p:cNvSpPr>
            <p:nvPr/>
          </p:nvSpPr>
          <p:spPr bwMode="auto">
            <a:xfrm>
              <a:off x="1070"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3" name="Line 123">
              <a:extLst>
                <a:ext uri="{FF2B5EF4-FFF2-40B4-BE49-F238E27FC236}">
                  <a16:creationId xmlns:a16="http://schemas.microsoft.com/office/drawing/2014/main" id="{31AA08D8-508C-45C7-9611-F10180D15FB9}"/>
                </a:ext>
              </a:extLst>
            </p:cNvPr>
            <p:cNvSpPr>
              <a:spLocks noChangeShapeType="1"/>
            </p:cNvSpPr>
            <p:nvPr/>
          </p:nvSpPr>
          <p:spPr bwMode="auto">
            <a:xfrm>
              <a:off x="1135"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4" name="Line 124">
              <a:extLst>
                <a:ext uri="{FF2B5EF4-FFF2-40B4-BE49-F238E27FC236}">
                  <a16:creationId xmlns:a16="http://schemas.microsoft.com/office/drawing/2014/main" id="{9A4E79EA-3902-4D6B-ABDE-3EF69EACDB21}"/>
                </a:ext>
              </a:extLst>
            </p:cNvPr>
            <p:cNvSpPr>
              <a:spLocks noChangeShapeType="1"/>
            </p:cNvSpPr>
            <p:nvPr/>
          </p:nvSpPr>
          <p:spPr bwMode="auto">
            <a:xfrm>
              <a:off x="1200"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5" name="Line 125">
              <a:extLst>
                <a:ext uri="{FF2B5EF4-FFF2-40B4-BE49-F238E27FC236}">
                  <a16:creationId xmlns:a16="http://schemas.microsoft.com/office/drawing/2014/main" id="{B6AEE902-3B90-42D0-98EC-900E29D167B2}"/>
                </a:ext>
              </a:extLst>
            </p:cNvPr>
            <p:cNvSpPr>
              <a:spLocks noChangeShapeType="1"/>
            </p:cNvSpPr>
            <p:nvPr/>
          </p:nvSpPr>
          <p:spPr bwMode="auto">
            <a:xfrm>
              <a:off x="1265"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6" name="Line 126">
              <a:extLst>
                <a:ext uri="{FF2B5EF4-FFF2-40B4-BE49-F238E27FC236}">
                  <a16:creationId xmlns:a16="http://schemas.microsoft.com/office/drawing/2014/main" id="{F179C8E5-5D99-482D-9246-5B568128FBDE}"/>
                </a:ext>
              </a:extLst>
            </p:cNvPr>
            <p:cNvSpPr>
              <a:spLocks noChangeShapeType="1"/>
            </p:cNvSpPr>
            <p:nvPr/>
          </p:nvSpPr>
          <p:spPr bwMode="auto">
            <a:xfrm>
              <a:off x="1330"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7" name="Line 127">
              <a:extLst>
                <a:ext uri="{FF2B5EF4-FFF2-40B4-BE49-F238E27FC236}">
                  <a16:creationId xmlns:a16="http://schemas.microsoft.com/office/drawing/2014/main" id="{119588B8-342C-4C88-A527-F33791BE83A8}"/>
                </a:ext>
              </a:extLst>
            </p:cNvPr>
            <p:cNvSpPr>
              <a:spLocks noChangeShapeType="1"/>
            </p:cNvSpPr>
            <p:nvPr/>
          </p:nvSpPr>
          <p:spPr bwMode="auto">
            <a:xfrm>
              <a:off x="1394" y="3985"/>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8" name="Line 128">
              <a:extLst>
                <a:ext uri="{FF2B5EF4-FFF2-40B4-BE49-F238E27FC236}">
                  <a16:creationId xmlns:a16="http://schemas.microsoft.com/office/drawing/2014/main" id="{EC0FBC9E-2B58-4A2C-86A7-0885BB1E5DFA}"/>
                </a:ext>
              </a:extLst>
            </p:cNvPr>
            <p:cNvSpPr>
              <a:spLocks noChangeShapeType="1"/>
            </p:cNvSpPr>
            <p:nvPr/>
          </p:nvSpPr>
          <p:spPr bwMode="auto">
            <a:xfrm>
              <a:off x="1459"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9" name="Line 129">
              <a:extLst>
                <a:ext uri="{FF2B5EF4-FFF2-40B4-BE49-F238E27FC236}">
                  <a16:creationId xmlns:a16="http://schemas.microsoft.com/office/drawing/2014/main" id="{DAA808A7-9B36-4549-87E4-D85D39C68A6E}"/>
                </a:ext>
              </a:extLst>
            </p:cNvPr>
            <p:cNvSpPr>
              <a:spLocks noChangeShapeType="1"/>
            </p:cNvSpPr>
            <p:nvPr/>
          </p:nvSpPr>
          <p:spPr bwMode="auto">
            <a:xfrm>
              <a:off x="1524"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70" name="Line 130">
              <a:extLst>
                <a:ext uri="{FF2B5EF4-FFF2-40B4-BE49-F238E27FC236}">
                  <a16:creationId xmlns:a16="http://schemas.microsoft.com/office/drawing/2014/main" id="{7DC2A32B-989C-40AB-B1C2-8576D81A5E24}"/>
                </a:ext>
              </a:extLst>
            </p:cNvPr>
            <p:cNvSpPr>
              <a:spLocks noChangeShapeType="1"/>
            </p:cNvSpPr>
            <p:nvPr/>
          </p:nvSpPr>
          <p:spPr bwMode="auto">
            <a:xfrm>
              <a:off x="1589"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71" name="Line 131">
              <a:extLst>
                <a:ext uri="{FF2B5EF4-FFF2-40B4-BE49-F238E27FC236}">
                  <a16:creationId xmlns:a16="http://schemas.microsoft.com/office/drawing/2014/main" id="{122ADD93-8927-4404-9E46-43D67C5916D8}"/>
                </a:ext>
              </a:extLst>
            </p:cNvPr>
            <p:cNvSpPr>
              <a:spLocks noChangeShapeType="1"/>
            </p:cNvSpPr>
            <p:nvPr/>
          </p:nvSpPr>
          <p:spPr bwMode="auto">
            <a:xfrm>
              <a:off x="1654"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72" name="Line 132">
              <a:extLst>
                <a:ext uri="{FF2B5EF4-FFF2-40B4-BE49-F238E27FC236}">
                  <a16:creationId xmlns:a16="http://schemas.microsoft.com/office/drawing/2014/main" id="{4D381A75-915D-4F0B-8A13-494BC4DBB178}"/>
                </a:ext>
              </a:extLst>
            </p:cNvPr>
            <p:cNvSpPr>
              <a:spLocks noChangeShapeType="1"/>
            </p:cNvSpPr>
            <p:nvPr/>
          </p:nvSpPr>
          <p:spPr bwMode="auto">
            <a:xfrm>
              <a:off x="1718" y="3985"/>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73" name="Line 133">
              <a:extLst>
                <a:ext uri="{FF2B5EF4-FFF2-40B4-BE49-F238E27FC236}">
                  <a16:creationId xmlns:a16="http://schemas.microsoft.com/office/drawing/2014/main" id="{50DF765A-DACA-4570-91B9-09DCA80A175C}"/>
                </a:ext>
              </a:extLst>
            </p:cNvPr>
            <p:cNvSpPr>
              <a:spLocks noChangeShapeType="1"/>
            </p:cNvSpPr>
            <p:nvPr/>
          </p:nvSpPr>
          <p:spPr bwMode="auto">
            <a:xfrm>
              <a:off x="1783"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74" name="Line 134">
              <a:extLst>
                <a:ext uri="{FF2B5EF4-FFF2-40B4-BE49-F238E27FC236}">
                  <a16:creationId xmlns:a16="http://schemas.microsoft.com/office/drawing/2014/main" id="{631B087E-45F3-4B13-A51D-00BF1D680E96}"/>
                </a:ext>
              </a:extLst>
            </p:cNvPr>
            <p:cNvSpPr>
              <a:spLocks noChangeShapeType="1"/>
            </p:cNvSpPr>
            <p:nvPr/>
          </p:nvSpPr>
          <p:spPr bwMode="auto">
            <a:xfrm>
              <a:off x="1848"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75" name="Line 135">
              <a:extLst>
                <a:ext uri="{FF2B5EF4-FFF2-40B4-BE49-F238E27FC236}">
                  <a16:creationId xmlns:a16="http://schemas.microsoft.com/office/drawing/2014/main" id="{7AC822BB-4824-41B0-8366-92735205D79D}"/>
                </a:ext>
              </a:extLst>
            </p:cNvPr>
            <p:cNvSpPr>
              <a:spLocks noChangeShapeType="1"/>
            </p:cNvSpPr>
            <p:nvPr/>
          </p:nvSpPr>
          <p:spPr bwMode="auto">
            <a:xfrm>
              <a:off x="1913" y="3985"/>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76" name="Freeform 136">
              <a:extLst>
                <a:ext uri="{FF2B5EF4-FFF2-40B4-BE49-F238E27FC236}">
                  <a16:creationId xmlns:a16="http://schemas.microsoft.com/office/drawing/2014/main" id="{02DBAF5F-F410-4F26-8E03-0BA5E09657D1}"/>
                </a:ext>
              </a:extLst>
            </p:cNvPr>
            <p:cNvSpPr>
              <a:spLocks noChangeArrowheads="1"/>
            </p:cNvSpPr>
            <p:nvPr/>
          </p:nvSpPr>
          <p:spPr bwMode="auto">
            <a:xfrm>
              <a:off x="803" y="2468"/>
              <a:ext cx="46" cy="48"/>
            </a:xfrm>
            <a:custGeom>
              <a:avLst/>
              <a:gdLst>
                <a:gd name="T0" fmla="*/ 0 w 204"/>
                <a:gd name="T1" fmla="*/ 0 h 213"/>
                <a:gd name="T2" fmla="*/ 48 w 204"/>
                <a:gd name="T3" fmla="*/ 212 h 213"/>
                <a:gd name="T4" fmla="*/ 97 w 204"/>
                <a:gd name="T5" fmla="*/ 0 h 213"/>
                <a:gd name="T6" fmla="*/ 150 w 204"/>
                <a:gd name="T7" fmla="*/ 212 h 213"/>
                <a:gd name="T8" fmla="*/ 203 w 204"/>
                <a:gd name="T9" fmla="*/ 0 h 213"/>
              </a:gdLst>
              <a:ahLst/>
              <a:cxnLst>
                <a:cxn ang="0">
                  <a:pos x="T0" y="T1"/>
                </a:cxn>
                <a:cxn ang="0">
                  <a:pos x="T2" y="T3"/>
                </a:cxn>
                <a:cxn ang="0">
                  <a:pos x="T4" y="T5"/>
                </a:cxn>
                <a:cxn ang="0">
                  <a:pos x="T6" y="T7"/>
                </a:cxn>
                <a:cxn ang="0">
                  <a:pos x="T8" y="T9"/>
                </a:cxn>
              </a:cxnLst>
              <a:rect l="0" t="0" r="r" b="b"/>
              <a:pathLst>
                <a:path w="204" h="213">
                  <a:moveTo>
                    <a:pt x="0" y="0"/>
                  </a:moveTo>
                  <a:lnTo>
                    <a:pt x="48" y="212"/>
                  </a:lnTo>
                  <a:lnTo>
                    <a:pt x="97" y="0"/>
                  </a:lnTo>
                  <a:lnTo>
                    <a:pt x="150" y="212"/>
                  </a:lnTo>
                  <a:lnTo>
                    <a:pt x="20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77" name="Line 137">
              <a:extLst>
                <a:ext uri="{FF2B5EF4-FFF2-40B4-BE49-F238E27FC236}">
                  <a16:creationId xmlns:a16="http://schemas.microsoft.com/office/drawing/2014/main" id="{1B3304E7-8915-44FB-88AF-3BE6AA7E2587}"/>
                </a:ext>
              </a:extLst>
            </p:cNvPr>
            <p:cNvSpPr>
              <a:spLocks noChangeShapeType="1"/>
            </p:cNvSpPr>
            <p:nvPr/>
          </p:nvSpPr>
          <p:spPr bwMode="auto">
            <a:xfrm>
              <a:off x="885" y="2483"/>
              <a:ext cx="1"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78" name="Freeform 138">
              <a:extLst>
                <a:ext uri="{FF2B5EF4-FFF2-40B4-BE49-F238E27FC236}">
                  <a16:creationId xmlns:a16="http://schemas.microsoft.com/office/drawing/2014/main" id="{5F06D7D6-4015-4800-8E04-99ECB59DCF3C}"/>
                </a:ext>
              </a:extLst>
            </p:cNvPr>
            <p:cNvSpPr>
              <a:spLocks noChangeArrowheads="1"/>
            </p:cNvSpPr>
            <p:nvPr/>
          </p:nvSpPr>
          <p:spPr bwMode="auto">
            <a:xfrm>
              <a:off x="858" y="2483"/>
              <a:ext cx="27" cy="33"/>
            </a:xfrm>
            <a:custGeom>
              <a:avLst/>
              <a:gdLst>
                <a:gd name="T0" fmla="*/ 119 w 120"/>
                <a:gd name="T1" fmla="*/ 30 h 146"/>
                <a:gd name="T2" fmla="*/ 101 w 120"/>
                <a:gd name="T3" fmla="*/ 13 h 146"/>
                <a:gd name="T4" fmla="*/ 79 w 120"/>
                <a:gd name="T5" fmla="*/ 0 h 146"/>
                <a:gd name="T6" fmla="*/ 48 w 120"/>
                <a:gd name="T7" fmla="*/ 0 h 146"/>
                <a:gd name="T8" fmla="*/ 26 w 120"/>
                <a:gd name="T9" fmla="*/ 13 h 146"/>
                <a:gd name="T10" fmla="*/ 8 w 120"/>
                <a:gd name="T11" fmla="*/ 30 h 146"/>
                <a:gd name="T12" fmla="*/ 0 w 120"/>
                <a:gd name="T13" fmla="*/ 61 h 146"/>
                <a:gd name="T14" fmla="*/ 0 w 120"/>
                <a:gd name="T15" fmla="*/ 83 h 146"/>
                <a:gd name="T16" fmla="*/ 8 w 120"/>
                <a:gd name="T17" fmla="*/ 110 h 146"/>
                <a:gd name="T18" fmla="*/ 26 w 120"/>
                <a:gd name="T19" fmla="*/ 132 h 146"/>
                <a:gd name="T20" fmla="*/ 48 w 120"/>
                <a:gd name="T21" fmla="*/ 145 h 146"/>
                <a:gd name="T22" fmla="*/ 79 w 120"/>
                <a:gd name="T23" fmla="*/ 145 h 146"/>
                <a:gd name="T24" fmla="*/ 101 w 120"/>
                <a:gd name="T25" fmla="*/ 132 h 146"/>
                <a:gd name="T26" fmla="*/ 119 w 120"/>
                <a:gd name="T27"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46">
                  <a:moveTo>
                    <a:pt x="119" y="30"/>
                  </a:moveTo>
                  <a:lnTo>
                    <a:pt x="101" y="13"/>
                  </a:lnTo>
                  <a:lnTo>
                    <a:pt x="79" y="0"/>
                  </a:lnTo>
                  <a:lnTo>
                    <a:pt x="48" y="0"/>
                  </a:lnTo>
                  <a:lnTo>
                    <a:pt x="26" y="13"/>
                  </a:lnTo>
                  <a:lnTo>
                    <a:pt x="8" y="30"/>
                  </a:lnTo>
                  <a:lnTo>
                    <a:pt x="0" y="61"/>
                  </a:lnTo>
                  <a:lnTo>
                    <a:pt x="0" y="83"/>
                  </a:lnTo>
                  <a:lnTo>
                    <a:pt x="8" y="110"/>
                  </a:lnTo>
                  <a:lnTo>
                    <a:pt x="26" y="132"/>
                  </a:lnTo>
                  <a:lnTo>
                    <a:pt x="48" y="145"/>
                  </a:lnTo>
                  <a:lnTo>
                    <a:pt x="79" y="145"/>
                  </a:lnTo>
                  <a:lnTo>
                    <a:pt x="101" y="132"/>
                  </a:lnTo>
                  <a:lnTo>
                    <a:pt x="119"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79" name="Line 139">
              <a:extLst>
                <a:ext uri="{FF2B5EF4-FFF2-40B4-BE49-F238E27FC236}">
                  <a16:creationId xmlns:a16="http://schemas.microsoft.com/office/drawing/2014/main" id="{C9353CAD-3B29-40CC-ADF6-A8B7BCD5DC94}"/>
                </a:ext>
              </a:extLst>
            </p:cNvPr>
            <p:cNvSpPr>
              <a:spLocks noChangeShapeType="1"/>
            </p:cNvSpPr>
            <p:nvPr/>
          </p:nvSpPr>
          <p:spPr bwMode="auto">
            <a:xfrm flipH="1" flipV="1">
              <a:off x="901" y="2482"/>
              <a:ext cx="15"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80" name="Line 140">
              <a:extLst>
                <a:ext uri="{FF2B5EF4-FFF2-40B4-BE49-F238E27FC236}">
                  <a16:creationId xmlns:a16="http://schemas.microsoft.com/office/drawing/2014/main" id="{109C2E26-F386-4AB7-BD4C-C320C22BC896}"/>
                </a:ext>
              </a:extLst>
            </p:cNvPr>
            <p:cNvSpPr>
              <a:spLocks noChangeShapeType="1"/>
            </p:cNvSpPr>
            <p:nvPr/>
          </p:nvSpPr>
          <p:spPr bwMode="auto">
            <a:xfrm flipH="1">
              <a:off x="914" y="2483"/>
              <a:ext cx="16"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81" name="Freeform 141">
              <a:extLst>
                <a:ext uri="{FF2B5EF4-FFF2-40B4-BE49-F238E27FC236}">
                  <a16:creationId xmlns:a16="http://schemas.microsoft.com/office/drawing/2014/main" id="{6FD814C1-4652-4A0E-BC99-CFFC6464B562}"/>
                </a:ext>
              </a:extLst>
            </p:cNvPr>
            <p:cNvSpPr>
              <a:spLocks noChangeArrowheads="1"/>
            </p:cNvSpPr>
            <p:nvPr/>
          </p:nvSpPr>
          <p:spPr bwMode="auto">
            <a:xfrm>
              <a:off x="939" y="2483"/>
              <a:ext cx="27" cy="33"/>
            </a:xfrm>
            <a:custGeom>
              <a:avLst/>
              <a:gdLst>
                <a:gd name="T0" fmla="*/ 0 w 120"/>
                <a:gd name="T1" fmla="*/ 61 h 146"/>
                <a:gd name="T2" fmla="*/ 119 w 120"/>
                <a:gd name="T3" fmla="*/ 61 h 146"/>
                <a:gd name="T4" fmla="*/ 119 w 120"/>
                <a:gd name="T5" fmla="*/ 44 h 146"/>
                <a:gd name="T6" fmla="*/ 106 w 120"/>
                <a:gd name="T7" fmla="*/ 22 h 146"/>
                <a:gd name="T8" fmla="*/ 97 w 120"/>
                <a:gd name="T9" fmla="*/ 13 h 146"/>
                <a:gd name="T10" fmla="*/ 79 w 120"/>
                <a:gd name="T11" fmla="*/ 0 h 146"/>
                <a:gd name="T12" fmla="*/ 48 w 120"/>
                <a:gd name="T13" fmla="*/ 0 h 146"/>
                <a:gd name="T14" fmla="*/ 26 w 120"/>
                <a:gd name="T15" fmla="*/ 13 h 146"/>
                <a:gd name="T16" fmla="*/ 8 w 120"/>
                <a:gd name="T17" fmla="*/ 30 h 146"/>
                <a:gd name="T18" fmla="*/ 0 w 120"/>
                <a:gd name="T19" fmla="*/ 61 h 146"/>
                <a:gd name="T20" fmla="*/ 0 w 120"/>
                <a:gd name="T21" fmla="*/ 83 h 146"/>
                <a:gd name="T22" fmla="*/ 8 w 120"/>
                <a:gd name="T23" fmla="*/ 110 h 146"/>
                <a:gd name="T24" fmla="*/ 26 w 120"/>
                <a:gd name="T25" fmla="*/ 132 h 146"/>
                <a:gd name="T26" fmla="*/ 48 w 120"/>
                <a:gd name="T27" fmla="*/ 145 h 146"/>
                <a:gd name="T28" fmla="*/ 79 w 120"/>
                <a:gd name="T29" fmla="*/ 145 h 146"/>
                <a:gd name="T30" fmla="*/ 97 w 120"/>
                <a:gd name="T31" fmla="*/ 132 h 146"/>
                <a:gd name="T32" fmla="*/ 119 w 120"/>
                <a:gd name="T33"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46">
                  <a:moveTo>
                    <a:pt x="0" y="61"/>
                  </a:moveTo>
                  <a:lnTo>
                    <a:pt x="119" y="61"/>
                  </a:lnTo>
                  <a:lnTo>
                    <a:pt x="119" y="44"/>
                  </a:lnTo>
                  <a:lnTo>
                    <a:pt x="106" y="22"/>
                  </a:lnTo>
                  <a:lnTo>
                    <a:pt x="97" y="13"/>
                  </a:lnTo>
                  <a:lnTo>
                    <a:pt x="79" y="0"/>
                  </a:lnTo>
                  <a:lnTo>
                    <a:pt x="48" y="0"/>
                  </a:lnTo>
                  <a:lnTo>
                    <a:pt x="26" y="13"/>
                  </a:lnTo>
                  <a:lnTo>
                    <a:pt x="8" y="30"/>
                  </a:lnTo>
                  <a:lnTo>
                    <a:pt x="0" y="61"/>
                  </a:lnTo>
                  <a:lnTo>
                    <a:pt x="0" y="83"/>
                  </a:lnTo>
                  <a:lnTo>
                    <a:pt x="8" y="110"/>
                  </a:lnTo>
                  <a:lnTo>
                    <a:pt x="26" y="132"/>
                  </a:lnTo>
                  <a:lnTo>
                    <a:pt x="48" y="145"/>
                  </a:lnTo>
                  <a:lnTo>
                    <a:pt x="79" y="145"/>
                  </a:lnTo>
                  <a:lnTo>
                    <a:pt x="97" y="132"/>
                  </a:lnTo>
                  <a:lnTo>
                    <a:pt x="119"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82" name="Freeform 142">
              <a:extLst>
                <a:ext uri="{FF2B5EF4-FFF2-40B4-BE49-F238E27FC236}">
                  <a16:creationId xmlns:a16="http://schemas.microsoft.com/office/drawing/2014/main" id="{667E1F8A-479A-494F-998F-B83D64C7A6E5}"/>
                </a:ext>
              </a:extLst>
            </p:cNvPr>
            <p:cNvSpPr>
              <a:spLocks noChangeArrowheads="1"/>
            </p:cNvSpPr>
            <p:nvPr/>
          </p:nvSpPr>
          <p:spPr bwMode="auto">
            <a:xfrm>
              <a:off x="980" y="2483"/>
              <a:ext cx="25" cy="33"/>
            </a:xfrm>
            <a:custGeom>
              <a:avLst/>
              <a:gdLst>
                <a:gd name="T0" fmla="*/ 110 w 111"/>
                <a:gd name="T1" fmla="*/ 30 h 146"/>
                <a:gd name="T2" fmla="*/ 101 w 111"/>
                <a:gd name="T3" fmla="*/ 13 h 146"/>
                <a:gd name="T4" fmla="*/ 70 w 111"/>
                <a:gd name="T5" fmla="*/ 0 h 146"/>
                <a:gd name="T6" fmla="*/ 39 w 111"/>
                <a:gd name="T7" fmla="*/ 0 h 146"/>
                <a:gd name="T8" fmla="*/ 8 w 111"/>
                <a:gd name="T9" fmla="*/ 13 h 146"/>
                <a:gd name="T10" fmla="*/ 0 w 111"/>
                <a:gd name="T11" fmla="*/ 30 h 146"/>
                <a:gd name="T12" fmla="*/ 8 w 111"/>
                <a:gd name="T13" fmla="*/ 52 h 146"/>
                <a:gd name="T14" fmla="*/ 30 w 111"/>
                <a:gd name="T15" fmla="*/ 61 h 146"/>
                <a:gd name="T16" fmla="*/ 79 w 111"/>
                <a:gd name="T17" fmla="*/ 70 h 146"/>
                <a:gd name="T18" fmla="*/ 101 w 111"/>
                <a:gd name="T19" fmla="*/ 83 h 146"/>
                <a:gd name="T20" fmla="*/ 110 w 111"/>
                <a:gd name="T21" fmla="*/ 105 h 146"/>
                <a:gd name="T22" fmla="*/ 110 w 111"/>
                <a:gd name="T23" fmla="*/ 110 h 146"/>
                <a:gd name="T24" fmla="*/ 101 w 111"/>
                <a:gd name="T25" fmla="*/ 132 h 146"/>
                <a:gd name="T26" fmla="*/ 70 w 111"/>
                <a:gd name="T27" fmla="*/ 145 h 146"/>
                <a:gd name="T28" fmla="*/ 39 w 111"/>
                <a:gd name="T29" fmla="*/ 145 h 146"/>
                <a:gd name="T30" fmla="*/ 8 w 111"/>
                <a:gd name="T31" fmla="*/ 132 h 146"/>
                <a:gd name="T32" fmla="*/ 0 w 111"/>
                <a:gd name="T33"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 h="146">
                  <a:moveTo>
                    <a:pt x="110" y="30"/>
                  </a:moveTo>
                  <a:lnTo>
                    <a:pt x="101" y="13"/>
                  </a:lnTo>
                  <a:lnTo>
                    <a:pt x="70" y="0"/>
                  </a:lnTo>
                  <a:lnTo>
                    <a:pt x="39" y="0"/>
                  </a:lnTo>
                  <a:lnTo>
                    <a:pt x="8" y="13"/>
                  </a:lnTo>
                  <a:lnTo>
                    <a:pt x="0" y="30"/>
                  </a:lnTo>
                  <a:lnTo>
                    <a:pt x="8" y="52"/>
                  </a:lnTo>
                  <a:lnTo>
                    <a:pt x="30" y="61"/>
                  </a:lnTo>
                  <a:lnTo>
                    <a:pt x="79" y="70"/>
                  </a:lnTo>
                  <a:lnTo>
                    <a:pt x="101" y="83"/>
                  </a:lnTo>
                  <a:lnTo>
                    <a:pt x="110" y="105"/>
                  </a:lnTo>
                  <a:lnTo>
                    <a:pt x="110" y="110"/>
                  </a:lnTo>
                  <a:lnTo>
                    <a:pt x="101" y="132"/>
                  </a:lnTo>
                  <a:lnTo>
                    <a:pt x="70" y="145"/>
                  </a:lnTo>
                  <a:lnTo>
                    <a:pt x="39" y="145"/>
                  </a:lnTo>
                  <a:lnTo>
                    <a:pt x="8" y="132"/>
                  </a:lnTo>
                  <a:lnTo>
                    <a:pt x="0"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83" name="Line 143">
              <a:extLst>
                <a:ext uri="{FF2B5EF4-FFF2-40B4-BE49-F238E27FC236}">
                  <a16:creationId xmlns:a16="http://schemas.microsoft.com/office/drawing/2014/main" id="{BEFCB130-493B-4457-9FAB-A751BE61A78E}"/>
                </a:ext>
              </a:extLst>
            </p:cNvPr>
            <p:cNvSpPr>
              <a:spLocks noChangeShapeType="1"/>
            </p:cNvSpPr>
            <p:nvPr/>
          </p:nvSpPr>
          <p:spPr bwMode="auto">
            <a:xfrm flipV="1">
              <a:off x="1019" y="2467"/>
              <a:ext cx="1" cy="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84" name="Freeform 144">
              <a:extLst>
                <a:ext uri="{FF2B5EF4-FFF2-40B4-BE49-F238E27FC236}">
                  <a16:creationId xmlns:a16="http://schemas.microsoft.com/office/drawing/2014/main" id="{CCB249FA-9A2F-49C6-978E-9AE0E3B65F72}"/>
                </a:ext>
              </a:extLst>
            </p:cNvPr>
            <p:cNvSpPr>
              <a:spLocks noChangeArrowheads="1"/>
            </p:cNvSpPr>
            <p:nvPr/>
          </p:nvSpPr>
          <p:spPr bwMode="auto">
            <a:xfrm>
              <a:off x="1019" y="2483"/>
              <a:ext cx="25" cy="33"/>
            </a:xfrm>
            <a:custGeom>
              <a:avLst/>
              <a:gdLst>
                <a:gd name="T0" fmla="*/ 0 w 111"/>
                <a:gd name="T1" fmla="*/ 44 h 146"/>
                <a:gd name="T2" fmla="*/ 30 w 111"/>
                <a:gd name="T3" fmla="*/ 13 h 146"/>
                <a:gd name="T4" fmla="*/ 53 w 111"/>
                <a:gd name="T5" fmla="*/ 0 h 146"/>
                <a:gd name="T6" fmla="*/ 79 w 111"/>
                <a:gd name="T7" fmla="*/ 0 h 146"/>
                <a:gd name="T8" fmla="*/ 101 w 111"/>
                <a:gd name="T9" fmla="*/ 13 h 146"/>
                <a:gd name="T10" fmla="*/ 110 w 111"/>
                <a:gd name="T11" fmla="*/ 44 h 146"/>
                <a:gd name="T12" fmla="*/ 110 w 111"/>
                <a:gd name="T13" fmla="*/ 145 h 146"/>
              </a:gdLst>
              <a:ahLst/>
              <a:cxnLst>
                <a:cxn ang="0">
                  <a:pos x="T0" y="T1"/>
                </a:cxn>
                <a:cxn ang="0">
                  <a:pos x="T2" y="T3"/>
                </a:cxn>
                <a:cxn ang="0">
                  <a:pos x="T4" y="T5"/>
                </a:cxn>
                <a:cxn ang="0">
                  <a:pos x="T6" y="T7"/>
                </a:cxn>
                <a:cxn ang="0">
                  <a:pos x="T8" y="T9"/>
                </a:cxn>
                <a:cxn ang="0">
                  <a:pos x="T10" y="T11"/>
                </a:cxn>
                <a:cxn ang="0">
                  <a:pos x="T12" y="T13"/>
                </a:cxn>
              </a:cxnLst>
              <a:rect l="0" t="0" r="r" b="b"/>
              <a:pathLst>
                <a:path w="111" h="146">
                  <a:moveTo>
                    <a:pt x="0" y="44"/>
                  </a:moveTo>
                  <a:lnTo>
                    <a:pt x="30" y="13"/>
                  </a:lnTo>
                  <a:lnTo>
                    <a:pt x="53" y="0"/>
                  </a:lnTo>
                  <a:lnTo>
                    <a:pt x="79" y="0"/>
                  </a:lnTo>
                  <a:lnTo>
                    <a:pt x="101" y="13"/>
                  </a:lnTo>
                  <a:lnTo>
                    <a:pt x="110" y="44"/>
                  </a:lnTo>
                  <a:lnTo>
                    <a:pt x="110" y="1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85" name="Freeform 145">
              <a:extLst>
                <a:ext uri="{FF2B5EF4-FFF2-40B4-BE49-F238E27FC236}">
                  <a16:creationId xmlns:a16="http://schemas.microsoft.com/office/drawing/2014/main" id="{F135B377-A721-4747-AF76-31B77BB77B2B}"/>
                </a:ext>
              </a:extLst>
            </p:cNvPr>
            <p:cNvSpPr>
              <a:spLocks noChangeArrowheads="1"/>
            </p:cNvSpPr>
            <p:nvPr/>
          </p:nvSpPr>
          <p:spPr bwMode="auto">
            <a:xfrm>
              <a:off x="1062" y="2483"/>
              <a:ext cx="29" cy="33"/>
            </a:xfrm>
            <a:custGeom>
              <a:avLst/>
              <a:gdLst>
                <a:gd name="T0" fmla="*/ 129 w 130"/>
                <a:gd name="T1" fmla="*/ 145 h 146"/>
                <a:gd name="T2" fmla="*/ 129 w 130"/>
                <a:gd name="T3" fmla="*/ 0 h 146"/>
                <a:gd name="T4" fmla="*/ 129 w 130"/>
                <a:gd name="T5" fmla="*/ 30 h 146"/>
                <a:gd name="T6" fmla="*/ 107 w 130"/>
                <a:gd name="T7" fmla="*/ 13 h 146"/>
                <a:gd name="T8" fmla="*/ 89 w 130"/>
                <a:gd name="T9" fmla="*/ 0 h 146"/>
                <a:gd name="T10" fmla="*/ 53 w 130"/>
                <a:gd name="T11" fmla="*/ 0 h 146"/>
                <a:gd name="T12" fmla="*/ 35 w 130"/>
                <a:gd name="T13" fmla="*/ 13 h 146"/>
                <a:gd name="T14" fmla="*/ 13 w 130"/>
                <a:gd name="T15" fmla="*/ 30 h 146"/>
                <a:gd name="T16" fmla="*/ 0 w 130"/>
                <a:gd name="T17" fmla="*/ 61 h 146"/>
                <a:gd name="T18" fmla="*/ 0 w 130"/>
                <a:gd name="T19" fmla="*/ 83 h 146"/>
                <a:gd name="T20" fmla="*/ 13 w 130"/>
                <a:gd name="T21" fmla="*/ 110 h 146"/>
                <a:gd name="T22" fmla="*/ 35 w 130"/>
                <a:gd name="T23" fmla="*/ 132 h 146"/>
                <a:gd name="T24" fmla="*/ 53 w 130"/>
                <a:gd name="T25" fmla="*/ 145 h 146"/>
                <a:gd name="T26" fmla="*/ 89 w 130"/>
                <a:gd name="T27" fmla="*/ 145 h 146"/>
                <a:gd name="T28" fmla="*/ 107 w 130"/>
                <a:gd name="T29" fmla="*/ 132 h 146"/>
                <a:gd name="T30" fmla="*/ 129 w 130"/>
                <a:gd name="T31"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146">
                  <a:moveTo>
                    <a:pt x="129" y="145"/>
                  </a:moveTo>
                  <a:lnTo>
                    <a:pt x="129" y="0"/>
                  </a:lnTo>
                  <a:lnTo>
                    <a:pt x="129" y="30"/>
                  </a:lnTo>
                  <a:lnTo>
                    <a:pt x="107" y="13"/>
                  </a:lnTo>
                  <a:lnTo>
                    <a:pt x="89" y="0"/>
                  </a:lnTo>
                  <a:lnTo>
                    <a:pt x="53" y="0"/>
                  </a:lnTo>
                  <a:lnTo>
                    <a:pt x="35" y="13"/>
                  </a:lnTo>
                  <a:lnTo>
                    <a:pt x="13" y="30"/>
                  </a:lnTo>
                  <a:lnTo>
                    <a:pt x="0" y="61"/>
                  </a:lnTo>
                  <a:lnTo>
                    <a:pt x="0" y="83"/>
                  </a:lnTo>
                  <a:lnTo>
                    <a:pt x="13" y="110"/>
                  </a:lnTo>
                  <a:lnTo>
                    <a:pt x="35" y="132"/>
                  </a:lnTo>
                  <a:lnTo>
                    <a:pt x="53" y="145"/>
                  </a:lnTo>
                  <a:lnTo>
                    <a:pt x="89" y="145"/>
                  </a:lnTo>
                  <a:lnTo>
                    <a:pt x="107" y="132"/>
                  </a:lnTo>
                  <a:lnTo>
                    <a:pt x="129"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86" name="Freeform 146">
              <a:extLst>
                <a:ext uri="{FF2B5EF4-FFF2-40B4-BE49-F238E27FC236}">
                  <a16:creationId xmlns:a16="http://schemas.microsoft.com/office/drawing/2014/main" id="{E68CFD7F-D9D0-46AB-8F0B-2BD93E87486E}"/>
                </a:ext>
              </a:extLst>
            </p:cNvPr>
            <p:cNvSpPr>
              <a:spLocks noChangeArrowheads="1"/>
            </p:cNvSpPr>
            <p:nvPr/>
          </p:nvSpPr>
          <p:spPr bwMode="auto">
            <a:xfrm>
              <a:off x="1107" y="2483"/>
              <a:ext cx="27" cy="49"/>
            </a:xfrm>
            <a:custGeom>
              <a:avLst/>
              <a:gdLst>
                <a:gd name="T0" fmla="*/ 0 w 120"/>
                <a:gd name="T1" fmla="*/ 216 h 217"/>
                <a:gd name="T2" fmla="*/ 0 w 120"/>
                <a:gd name="T3" fmla="*/ 0 h 217"/>
                <a:gd name="T4" fmla="*/ 0 w 120"/>
                <a:gd name="T5" fmla="*/ 30 h 217"/>
                <a:gd name="T6" fmla="*/ 22 w 120"/>
                <a:gd name="T7" fmla="*/ 13 h 217"/>
                <a:gd name="T8" fmla="*/ 39 w 120"/>
                <a:gd name="T9" fmla="*/ 0 h 217"/>
                <a:gd name="T10" fmla="*/ 70 w 120"/>
                <a:gd name="T11" fmla="*/ 0 h 217"/>
                <a:gd name="T12" fmla="*/ 88 w 120"/>
                <a:gd name="T13" fmla="*/ 13 h 217"/>
                <a:gd name="T14" fmla="*/ 110 w 120"/>
                <a:gd name="T15" fmla="*/ 30 h 217"/>
                <a:gd name="T16" fmla="*/ 119 w 120"/>
                <a:gd name="T17" fmla="*/ 61 h 217"/>
                <a:gd name="T18" fmla="*/ 119 w 120"/>
                <a:gd name="T19" fmla="*/ 83 h 217"/>
                <a:gd name="T20" fmla="*/ 110 w 120"/>
                <a:gd name="T21" fmla="*/ 110 h 217"/>
                <a:gd name="T22" fmla="*/ 88 w 120"/>
                <a:gd name="T23" fmla="*/ 132 h 217"/>
                <a:gd name="T24" fmla="*/ 70 w 120"/>
                <a:gd name="T25" fmla="*/ 145 h 217"/>
                <a:gd name="T26" fmla="*/ 39 w 120"/>
                <a:gd name="T27" fmla="*/ 145 h 217"/>
                <a:gd name="T28" fmla="*/ 22 w 120"/>
                <a:gd name="T29" fmla="*/ 132 h 217"/>
                <a:gd name="T30" fmla="*/ 0 w 120"/>
                <a:gd name="T31" fmla="*/ 11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217">
                  <a:moveTo>
                    <a:pt x="0" y="216"/>
                  </a:moveTo>
                  <a:lnTo>
                    <a:pt x="0" y="0"/>
                  </a:lnTo>
                  <a:lnTo>
                    <a:pt x="0" y="30"/>
                  </a:lnTo>
                  <a:lnTo>
                    <a:pt x="22" y="13"/>
                  </a:lnTo>
                  <a:lnTo>
                    <a:pt x="39" y="0"/>
                  </a:lnTo>
                  <a:lnTo>
                    <a:pt x="70" y="0"/>
                  </a:lnTo>
                  <a:lnTo>
                    <a:pt x="88" y="13"/>
                  </a:lnTo>
                  <a:lnTo>
                    <a:pt x="110" y="30"/>
                  </a:lnTo>
                  <a:lnTo>
                    <a:pt x="119" y="61"/>
                  </a:lnTo>
                  <a:lnTo>
                    <a:pt x="119" y="83"/>
                  </a:lnTo>
                  <a:lnTo>
                    <a:pt x="110" y="110"/>
                  </a:lnTo>
                  <a:lnTo>
                    <a:pt x="88" y="132"/>
                  </a:lnTo>
                  <a:lnTo>
                    <a:pt x="70" y="145"/>
                  </a:lnTo>
                  <a:lnTo>
                    <a:pt x="39" y="145"/>
                  </a:lnTo>
                  <a:lnTo>
                    <a:pt x="22" y="132"/>
                  </a:lnTo>
                  <a:lnTo>
                    <a:pt x="0"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87" name="Freeform 147">
              <a:extLst>
                <a:ext uri="{FF2B5EF4-FFF2-40B4-BE49-F238E27FC236}">
                  <a16:creationId xmlns:a16="http://schemas.microsoft.com/office/drawing/2014/main" id="{02EA48DA-A0B3-47DF-8891-41EF9DA9FAC0}"/>
                </a:ext>
              </a:extLst>
            </p:cNvPr>
            <p:cNvSpPr>
              <a:spLocks noChangeArrowheads="1"/>
            </p:cNvSpPr>
            <p:nvPr/>
          </p:nvSpPr>
          <p:spPr bwMode="auto">
            <a:xfrm>
              <a:off x="1151" y="2483"/>
              <a:ext cx="27" cy="33"/>
            </a:xfrm>
            <a:custGeom>
              <a:avLst/>
              <a:gdLst>
                <a:gd name="T0" fmla="*/ 0 w 120"/>
                <a:gd name="T1" fmla="*/ 61 h 146"/>
                <a:gd name="T2" fmla="*/ 119 w 120"/>
                <a:gd name="T3" fmla="*/ 61 h 146"/>
                <a:gd name="T4" fmla="*/ 119 w 120"/>
                <a:gd name="T5" fmla="*/ 44 h 146"/>
                <a:gd name="T6" fmla="*/ 110 w 120"/>
                <a:gd name="T7" fmla="*/ 22 h 146"/>
                <a:gd name="T8" fmla="*/ 101 w 120"/>
                <a:gd name="T9" fmla="*/ 13 h 146"/>
                <a:gd name="T10" fmla="*/ 79 w 120"/>
                <a:gd name="T11" fmla="*/ 0 h 146"/>
                <a:gd name="T12" fmla="*/ 48 w 120"/>
                <a:gd name="T13" fmla="*/ 0 h 146"/>
                <a:gd name="T14" fmla="*/ 26 w 120"/>
                <a:gd name="T15" fmla="*/ 13 h 146"/>
                <a:gd name="T16" fmla="*/ 8 w 120"/>
                <a:gd name="T17" fmla="*/ 30 h 146"/>
                <a:gd name="T18" fmla="*/ 0 w 120"/>
                <a:gd name="T19" fmla="*/ 61 h 146"/>
                <a:gd name="T20" fmla="*/ 0 w 120"/>
                <a:gd name="T21" fmla="*/ 83 h 146"/>
                <a:gd name="T22" fmla="*/ 8 w 120"/>
                <a:gd name="T23" fmla="*/ 110 h 146"/>
                <a:gd name="T24" fmla="*/ 26 w 120"/>
                <a:gd name="T25" fmla="*/ 132 h 146"/>
                <a:gd name="T26" fmla="*/ 48 w 120"/>
                <a:gd name="T27" fmla="*/ 145 h 146"/>
                <a:gd name="T28" fmla="*/ 79 w 120"/>
                <a:gd name="T29" fmla="*/ 145 h 146"/>
                <a:gd name="T30" fmla="*/ 101 w 120"/>
                <a:gd name="T31" fmla="*/ 132 h 146"/>
                <a:gd name="T32" fmla="*/ 119 w 120"/>
                <a:gd name="T33"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46">
                  <a:moveTo>
                    <a:pt x="0" y="61"/>
                  </a:moveTo>
                  <a:lnTo>
                    <a:pt x="119" y="61"/>
                  </a:lnTo>
                  <a:lnTo>
                    <a:pt x="119" y="44"/>
                  </a:lnTo>
                  <a:lnTo>
                    <a:pt x="110" y="22"/>
                  </a:lnTo>
                  <a:lnTo>
                    <a:pt x="101" y="13"/>
                  </a:lnTo>
                  <a:lnTo>
                    <a:pt x="79" y="0"/>
                  </a:lnTo>
                  <a:lnTo>
                    <a:pt x="48" y="0"/>
                  </a:lnTo>
                  <a:lnTo>
                    <a:pt x="26" y="13"/>
                  </a:lnTo>
                  <a:lnTo>
                    <a:pt x="8" y="30"/>
                  </a:lnTo>
                  <a:lnTo>
                    <a:pt x="0" y="61"/>
                  </a:lnTo>
                  <a:lnTo>
                    <a:pt x="0" y="83"/>
                  </a:lnTo>
                  <a:lnTo>
                    <a:pt x="8" y="110"/>
                  </a:lnTo>
                  <a:lnTo>
                    <a:pt x="26" y="132"/>
                  </a:lnTo>
                  <a:lnTo>
                    <a:pt x="48" y="145"/>
                  </a:lnTo>
                  <a:lnTo>
                    <a:pt x="79" y="145"/>
                  </a:lnTo>
                  <a:lnTo>
                    <a:pt x="101" y="132"/>
                  </a:lnTo>
                  <a:lnTo>
                    <a:pt x="119"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88" name="Freeform 148">
              <a:extLst>
                <a:ext uri="{FF2B5EF4-FFF2-40B4-BE49-F238E27FC236}">
                  <a16:creationId xmlns:a16="http://schemas.microsoft.com/office/drawing/2014/main" id="{7582CEC1-A93A-4BFB-87A4-4DF7F3D4CA2D}"/>
                </a:ext>
              </a:extLst>
            </p:cNvPr>
            <p:cNvSpPr>
              <a:spLocks noChangeArrowheads="1"/>
            </p:cNvSpPr>
            <p:nvPr/>
          </p:nvSpPr>
          <p:spPr bwMode="auto">
            <a:xfrm>
              <a:off x="1225" y="2483"/>
              <a:ext cx="30" cy="33"/>
            </a:xfrm>
            <a:custGeom>
              <a:avLst/>
              <a:gdLst>
                <a:gd name="T0" fmla="*/ 26 w 134"/>
                <a:gd name="T1" fmla="*/ 13 h 146"/>
                <a:gd name="T2" fmla="*/ 44 w 134"/>
                <a:gd name="T3" fmla="*/ 0 h 146"/>
                <a:gd name="T4" fmla="*/ 26 w 134"/>
                <a:gd name="T5" fmla="*/ 13 h 146"/>
                <a:gd name="T6" fmla="*/ 4 w 134"/>
                <a:gd name="T7" fmla="*/ 30 h 146"/>
                <a:gd name="T8" fmla="*/ 0 w 134"/>
                <a:gd name="T9" fmla="*/ 61 h 146"/>
                <a:gd name="T10" fmla="*/ 0 w 134"/>
                <a:gd name="T11" fmla="*/ 83 h 146"/>
                <a:gd name="T12" fmla="*/ 4 w 134"/>
                <a:gd name="T13" fmla="*/ 110 h 146"/>
                <a:gd name="T14" fmla="*/ 26 w 134"/>
                <a:gd name="T15" fmla="*/ 132 h 146"/>
                <a:gd name="T16" fmla="*/ 44 w 134"/>
                <a:gd name="T17" fmla="*/ 145 h 146"/>
                <a:gd name="T18" fmla="*/ 80 w 134"/>
                <a:gd name="T19" fmla="*/ 145 h 146"/>
                <a:gd name="T20" fmla="*/ 97 w 134"/>
                <a:gd name="T21" fmla="*/ 132 h 146"/>
                <a:gd name="T22" fmla="*/ 120 w 134"/>
                <a:gd name="T23" fmla="*/ 110 h 146"/>
                <a:gd name="T24" fmla="*/ 133 w 134"/>
                <a:gd name="T25" fmla="*/ 83 h 146"/>
                <a:gd name="T26" fmla="*/ 133 w 134"/>
                <a:gd name="T27" fmla="*/ 61 h 146"/>
                <a:gd name="T28" fmla="*/ 120 w 134"/>
                <a:gd name="T29" fmla="*/ 30 h 146"/>
                <a:gd name="T30" fmla="*/ 97 w 134"/>
                <a:gd name="T31" fmla="*/ 13 h 146"/>
                <a:gd name="T32" fmla="*/ 80 w 134"/>
                <a:gd name="T33" fmla="*/ 0 h 146"/>
                <a:gd name="T34" fmla="*/ 44 w 134"/>
                <a:gd name="T35"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 h="146">
                  <a:moveTo>
                    <a:pt x="26" y="13"/>
                  </a:moveTo>
                  <a:lnTo>
                    <a:pt x="44" y="0"/>
                  </a:lnTo>
                  <a:lnTo>
                    <a:pt x="26" y="13"/>
                  </a:lnTo>
                  <a:lnTo>
                    <a:pt x="4" y="30"/>
                  </a:lnTo>
                  <a:lnTo>
                    <a:pt x="0" y="61"/>
                  </a:lnTo>
                  <a:lnTo>
                    <a:pt x="0" y="83"/>
                  </a:lnTo>
                  <a:lnTo>
                    <a:pt x="4" y="110"/>
                  </a:lnTo>
                  <a:lnTo>
                    <a:pt x="26" y="132"/>
                  </a:lnTo>
                  <a:lnTo>
                    <a:pt x="44" y="145"/>
                  </a:lnTo>
                  <a:lnTo>
                    <a:pt x="80" y="145"/>
                  </a:lnTo>
                  <a:lnTo>
                    <a:pt x="97" y="132"/>
                  </a:lnTo>
                  <a:lnTo>
                    <a:pt x="120" y="110"/>
                  </a:lnTo>
                  <a:lnTo>
                    <a:pt x="133" y="83"/>
                  </a:lnTo>
                  <a:lnTo>
                    <a:pt x="133" y="61"/>
                  </a:lnTo>
                  <a:lnTo>
                    <a:pt x="120" y="30"/>
                  </a:lnTo>
                  <a:lnTo>
                    <a:pt x="97" y="13"/>
                  </a:lnTo>
                  <a:lnTo>
                    <a:pt x="80" y="0"/>
                  </a:lnTo>
                  <a:lnTo>
                    <a:pt x="4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89" name="Freeform 149">
              <a:extLst>
                <a:ext uri="{FF2B5EF4-FFF2-40B4-BE49-F238E27FC236}">
                  <a16:creationId xmlns:a16="http://schemas.microsoft.com/office/drawing/2014/main" id="{E32FBD9E-9709-4A88-B0D0-E794CA6D1E50}"/>
                </a:ext>
              </a:extLst>
            </p:cNvPr>
            <p:cNvSpPr>
              <a:spLocks noChangeArrowheads="1"/>
            </p:cNvSpPr>
            <p:nvPr/>
          </p:nvSpPr>
          <p:spPr bwMode="auto">
            <a:xfrm>
              <a:off x="1275" y="2468"/>
              <a:ext cx="16" cy="48"/>
            </a:xfrm>
            <a:custGeom>
              <a:avLst/>
              <a:gdLst>
                <a:gd name="T0" fmla="*/ 44 w 71"/>
                <a:gd name="T1" fmla="*/ 0 h 213"/>
                <a:gd name="T2" fmla="*/ 70 w 71"/>
                <a:gd name="T3" fmla="*/ 0 h 213"/>
                <a:gd name="T4" fmla="*/ 44 w 71"/>
                <a:gd name="T5" fmla="*/ 0 h 213"/>
                <a:gd name="T6" fmla="*/ 8 w 71"/>
                <a:gd name="T7" fmla="*/ 4 h 213"/>
                <a:gd name="T8" fmla="*/ 0 w 71"/>
                <a:gd name="T9" fmla="*/ 39 h 213"/>
                <a:gd name="T10" fmla="*/ 0 w 71"/>
                <a:gd name="T11" fmla="*/ 212 h 213"/>
              </a:gdLst>
              <a:ahLst/>
              <a:cxnLst>
                <a:cxn ang="0">
                  <a:pos x="T0" y="T1"/>
                </a:cxn>
                <a:cxn ang="0">
                  <a:pos x="T2" y="T3"/>
                </a:cxn>
                <a:cxn ang="0">
                  <a:pos x="T4" y="T5"/>
                </a:cxn>
                <a:cxn ang="0">
                  <a:pos x="T6" y="T7"/>
                </a:cxn>
                <a:cxn ang="0">
                  <a:pos x="T8" y="T9"/>
                </a:cxn>
                <a:cxn ang="0">
                  <a:pos x="T10" y="T11"/>
                </a:cxn>
              </a:cxnLst>
              <a:rect l="0" t="0" r="r" b="b"/>
              <a:pathLst>
                <a:path w="71" h="213">
                  <a:moveTo>
                    <a:pt x="44" y="0"/>
                  </a:moveTo>
                  <a:lnTo>
                    <a:pt x="70" y="0"/>
                  </a:lnTo>
                  <a:lnTo>
                    <a:pt x="44" y="0"/>
                  </a:lnTo>
                  <a:lnTo>
                    <a:pt x="8" y="4"/>
                  </a:lnTo>
                  <a:lnTo>
                    <a:pt x="0" y="39"/>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90" name="Line 150">
              <a:extLst>
                <a:ext uri="{FF2B5EF4-FFF2-40B4-BE49-F238E27FC236}">
                  <a16:creationId xmlns:a16="http://schemas.microsoft.com/office/drawing/2014/main" id="{3917EF77-110E-4DFF-AA1C-1D77CAE55A68}"/>
                </a:ext>
              </a:extLst>
            </p:cNvPr>
            <p:cNvSpPr>
              <a:spLocks noChangeShapeType="1"/>
            </p:cNvSpPr>
            <p:nvPr/>
          </p:nvSpPr>
          <p:spPr bwMode="auto">
            <a:xfrm>
              <a:off x="1268" y="2483"/>
              <a:ext cx="1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91" name="Line 151">
              <a:extLst>
                <a:ext uri="{FF2B5EF4-FFF2-40B4-BE49-F238E27FC236}">
                  <a16:creationId xmlns:a16="http://schemas.microsoft.com/office/drawing/2014/main" id="{7CCF9CD0-5D2F-47CE-9765-47999D842EF3}"/>
                </a:ext>
              </a:extLst>
            </p:cNvPr>
            <p:cNvSpPr>
              <a:spLocks noChangeShapeType="1"/>
            </p:cNvSpPr>
            <p:nvPr/>
          </p:nvSpPr>
          <p:spPr bwMode="auto">
            <a:xfrm>
              <a:off x="1328" y="2468"/>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92" name="Line 152">
              <a:extLst>
                <a:ext uri="{FF2B5EF4-FFF2-40B4-BE49-F238E27FC236}">
                  <a16:creationId xmlns:a16="http://schemas.microsoft.com/office/drawing/2014/main" id="{D84D37EC-D442-4CDB-ABD0-7AC8AFD5D8E3}"/>
                </a:ext>
              </a:extLst>
            </p:cNvPr>
            <p:cNvSpPr>
              <a:spLocks noChangeShapeType="1"/>
            </p:cNvSpPr>
            <p:nvPr/>
          </p:nvSpPr>
          <p:spPr bwMode="auto">
            <a:xfrm flipH="1" flipV="1">
              <a:off x="1327" y="2467"/>
              <a:ext cx="20" cy="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93" name="Line 153">
              <a:extLst>
                <a:ext uri="{FF2B5EF4-FFF2-40B4-BE49-F238E27FC236}">
                  <a16:creationId xmlns:a16="http://schemas.microsoft.com/office/drawing/2014/main" id="{6114F980-30D4-48B3-90A9-E60E94C49FC4}"/>
                </a:ext>
              </a:extLst>
            </p:cNvPr>
            <p:cNvSpPr>
              <a:spLocks noChangeShapeType="1"/>
            </p:cNvSpPr>
            <p:nvPr/>
          </p:nvSpPr>
          <p:spPr bwMode="auto">
            <a:xfrm flipH="1">
              <a:off x="1345" y="2468"/>
              <a:ext cx="2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94" name="Line 154">
              <a:extLst>
                <a:ext uri="{FF2B5EF4-FFF2-40B4-BE49-F238E27FC236}">
                  <a16:creationId xmlns:a16="http://schemas.microsoft.com/office/drawing/2014/main" id="{FCBF5033-3CC0-4DCC-8DC1-BD51E62A73DF}"/>
                </a:ext>
              </a:extLst>
            </p:cNvPr>
            <p:cNvSpPr>
              <a:spLocks noChangeShapeType="1"/>
            </p:cNvSpPr>
            <p:nvPr/>
          </p:nvSpPr>
          <p:spPr bwMode="auto">
            <a:xfrm flipV="1">
              <a:off x="1365" y="2467"/>
              <a:ext cx="1" cy="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95" name="Freeform 155">
              <a:extLst>
                <a:ext uri="{FF2B5EF4-FFF2-40B4-BE49-F238E27FC236}">
                  <a16:creationId xmlns:a16="http://schemas.microsoft.com/office/drawing/2014/main" id="{6C58181A-AE27-4D81-8D9A-67CB13A93E8C}"/>
                </a:ext>
              </a:extLst>
            </p:cNvPr>
            <p:cNvSpPr>
              <a:spLocks noChangeArrowheads="1"/>
            </p:cNvSpPr>
            <p:nvPr/>
          </p:nvSpPr>
          <p:spPr bwMode="auto">
            <a:xfrm>
              <a:off x="1383" y="2483"/>
              <a:ext cx="30" cy="33"/>
            </a:xfrm>
            <a:custGeom>
              <a:avLst/>
              <a:gdLst>
                <a:gd name="T0" fmla="*/ 30 w 133"/>
                <a:gd name="T1" fmla="*/ 13 h 146"/>
                <a:gd name="T2" fmla="*/ 53 w 133"/>
                <a:gd name="T3" fmla="*/ 0 h 146"/>
                <a:gd name="T4" fmla="*/ 30 w 133"/>
                <a:gd name="T5" fmla="*/ 13 h 146"/>
                <a:gd name="T6" fmla="*/ 8 w 133"/>
                <a:gd name="T7" fmla="*/ 30 h 146"/>
                <a:gd name="T8" fmla="*/ 0 w 133"/>
                <a:gd name="T9" fmla="*/ 61 h 146"/>
                <a:gd name="T10" fmla="*/ 0 w 133"/>
                <a:gd name="T11" fmla="*/ 83 h 146"/>
                <a:gd name="T12" fmla="*/ 8 w 133"/>
                <a:gd name="T13" fmla="*/ 110 h 146"/>
                <a:gd name="T14" fmla="*/ 30 w 133"/>
                <a:gd name="T15" fmla="*/ 132 h 146"/>
                <a:gd name="T16" fmla="*/ 53 w 133"/>
                <a:gd name="T17" fmla="*/ 145 h 146"/>
                <a:gd name="T18" fmla="*/ 83 w 133"/>
                <a:gd name="T19" fmla="*/ 145 h 146"/>
                <a:gd name="T20" fmla="*/ 101 w 133"/>
                <a:gd name="T21" fmla="*/ 132 h 146"/>
                <a:gd name="T22" fmla="*/ 123 w 133"/>
                <a:gd name="T23" fmla="*/ 110 h 146"/>
                <a:gd name="T24" fmla="*/ 132 w 133"/>
                <a:gd name="T25" fmla="*/ 83 h 146"/>
                <a:gd name="T26" fmla="*/ 132 w 133"/>
                <a:gd name="T27" fmla="*/ 61 h 146"/>
                <a:gd name="T28" fmla="*/ 123 w 133"/>
                <a:gd name="T29" fmla="*/ 30 h 146"/>
                <a:gd name="T30" fmla="*/ 101 w 133"/>
                <a:gd name="T31" fmla="*/ 13 h 146"/>
                <a:gd name="T32" fmla="*/ 83 w 133"/>
                <a:gd name="T33" fmla="*/ 0 h 146"/>
                <a:gd name="T34" fmla="*/ 53 w 133"/>
                <a:gd name="T35"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 h="146">
                  <a:moveTo>
                    <a:pt x="30" y="13"/>
                  </a:moveTo>
                  <a:lnTo>
                    <a:pt x="53" y="0"/>
                  </a:lnTo>
                  <a:lnTo>
                    <a:pt x="30" y="13"/>
                  </a:lnTo>
                  <a:lnTo>
                    <a:pt x="8" y="30"/>
                  </a:lnTo>
                  <a:lnTo>
                    <a:pt x="0" y="61"/>
                  </a:lnTo>
                  <a:lnTo>
                    <a:pt x="0" y="83"/>
                  </a:lnTo>
                  <a:lnTo>
                    <a:pt x="8" y="110"/>
                  </a:lnTo>
                  <a:lnTo>
                    <a:pt x="30" y="132"/>
                  </a:lnTo>
                  <a:lnTo>
                    <a:pt x="53" y="145"/>
                  </a:lnTo>
                  <a:lnTo>
                    <a:pt x="83" y="145"/>
                  </a:lnTo>
                  <a:lnTo>
                    <a:pt x="101" y="132"/>
                  </a:lnTo>
                  <a:lnTo>
                    <a:pt x="123" y="110"/>
                  </a:lnTo>
                  <a:lnTo>
                    <a:pt x="132" y="83"/>
                  </a:lnTo>
                  <a:lnTo>
                    <a:pt x="132" y="61"/>
                  </a:lnTo>
                  <a:lnTo>
                    <a:pt x="123" y="30"/>
                  </a:lnTo>
                  <a:lnTo>
                    <a:pt x="101" y="13"/>
                  </a:lnTo>
                  <a:lnTo>
                    <a:pt x="83"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96" name="Line 156">
              <a:extLst>
                <a:ext uri="{FF2B5EF4-FFF2-40B4-BE49-F238E27FC236}">
                  <a16:creationId xmlns:a16="http://schemas.microsoft.com/office/drawing/2014/main" id="{D624F796-B1CB-4479-B9B7-86142C41A0A9}"/>
                </a:ext>
              </a:extLst>
            </p:cNvPr>
            <p:cNvSpPr>
              <a:spLocks noChangeShapeType="1"/>
            </p:cNvSpPr>
            <p:nvPr/>
          </p:nvSpPr>
          <p:spPr bwMode="auto">
            <a:xfrm>
              <a:off x="1455" y="2468"/>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97" name="Freeform 157">
              <a:extLst>
                <a:ext uri="{FF2B5EF4-FFF2-40B4-BE49-F238E27FC236}">
                  <a16:creationId xmlns:a16="http://schemas.microsoft.com/office/drawing/2014/main" id="{9E22FF0A-5CC3-4164-8BC5-7B0993F1886A}"/>
                </a:ext>
              </a:extLst>
            </p:cNvPr>
            <p:cNvSpPr>
              <a:spLocks noChangeArrowheads="1"/>
            </p:cNvSpPr>
            <p:nvPr/>
          </p:nvSpPr>
          <p:spPr bwMode="auto">
            <a:xfrm>
              <a:off x="1427" y="2483"/>
              <a:ext cx="28" cy="33"/>
            </a:xfrm>
            <a:custGeom>
              <a:avLst/>
              <a:gdLst>
                <a:gd name="T0" fmla="*/ 124 w 125"/>
                <a:gd name="T1" fmla="*/ 30 h 146"/>
                <a:gd name="T2" fmla="*/ 102 w 125"/>
                <a:gd name="T3" fmla="*/ 13 h 146"/>
                <a:gd name="T4" fmla="*/ 80 w 125"/>
                <a:gd name="T5" fmla="*/ 0 h 146"/>
                <a:gd name="T6" fmla="*/ 53 w 125"/>
                <a:gd name="T7" fmla="*/ 0 h 146"/>
                <a:gd name="T8" fmla="*/ 31 w 125"/>
                <a:gd name="T9" fmla="*/ 13 h 146"/>
                <a:gd name="T10" fmla="*/ 8 w 125"/>
                <a:gd name="T11" fmla="*/ 30 h 146"/>
                <a:gd name="T12" fmla="*/ 0 w 125"/>
                <a:gd name="T13" fmla="*/ 61 h 146"/>
                <a:gd name="T14" fmla="*/ 0 w 125"/>
                <a:gd name="T15" fmla="*/ 83 h 146"/>
                <a:gd name="T16" fmla="*/ 8 w 125"/>
                <a:gd name="T17" fmla="*/ 110 h 146"/>
                <a:gd name="T18" fmla="*/ 31 w 125"/>
                <a:gd name="T19" fmla="*/ 132 h 146"/>
                <a:gd name="T20" fmla="*/ 53 w 125"/>
                <a:gd name="T21" fmla="*/ 145 h 146"/>
                <a:gd name="T22" fmla="*/ 80 w 125"/>
                <a:gd name="T23" fmla="*/ 145 h 146"/>
                <a:gd name="T24" fmla="*/ 102 w 125"/>
                <a:gd name="T25" fmla="*/ 132 h 146"/>
                <a:gd name="T26" fmla="*/ 124 w 125"/>
                <a:gd name="T27"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146">
                  <a:moveTo>
                    <a:pt x="124" y="30"/>
                  </a:moveTo>
                  <a:lnTo>
                    <a:pt x="102" y="13"/>
                  </a:lnTo>
                  <a:lnTo>
                    <a:pt x="80" y="0"/>
                  </a:lnTo>
                  <a:lnTo>
                    <a:pt x="53" y="0"/>
                  </a:lnTo>
                  <a:lnTo>
                    <a:pt x="31" y="13"/>
                  </a:lnTo>
                  <a:lnTo>
                    <a:pt x="8" y="30"/>
                  </a:lnTo>
                  <a:lnTo>
                    <a:pt x="0" y="61"/>
                  </a:lnTo>
                  <a:lnTo>
                    <a:pt x="0" y="83"/>
                  </a:lnTo>
                  <a:lnTo>
                    <a:pt x="8" y="110"/>
                  </a:lnTo>
                  <a:lnTo>
                    <a:pt x="31" y="132"/>
                  </a:lnTo>
                  <a:lnTo>
                    <a:pt x="53" y="145"/>
                  </a:lnTo>
                  <a:lnTo>
                    <a:pt x="80" y="145"/>
                  </a:lnTo>
                  <a:lnTo>
                    <a:pt x="102" y="132"/>
                  </a:lnTo>
                  <a:lnTo>
                    <a:pt x="124"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98" name="Line 158">
              <a:extLst>
                <a:ext uri="{FF2B5EF4-FFF2-40B4-BE49-F238E27FC236}">
                  <a16:creationId xmlns:a16="http://schemas.microsoft.com/office/drawing/2014/main" id="{701A2A8E-B589-4BE8-A6B2-7E3AA87205AB}"/>
                </a:ext>
              </a:extLst>
            </p:cNvPr>
            <p:cNvSpPr>
              <a:spLocks noChangeShapeType="1"/>
            </p:cNvSpPr>
            <p:nvPr/>
          </p:nvSpPr>
          <p:spPr bwMode="auto">
            <a:xfrm flipV="1">
              <a:off x="1471" y="2482"/>
              <a:ext cx="1"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99" name="Freeform 159">
              <a:extLst>
                <a:ext uri="{FF2B5EF4-FFF2-40B4-BE49-F238E27FC236}">
                  <a16:creationId xmlns:a16="http://schemas.microsoft.com/office/drawing/2014/main" id="{425E08DF-2A4C-4D3A-86A8-5584EFBBD25B}"/>
                </a:ext>
              </a:extLst>
            </p:cNvPr>
            <p:cNvSpPr>
              <a:spLocks noChangeArrowheads="1"/>
            </p:cNvSpPr>
            <p:nvPr/>
          </p:nvSpPr>
          <p:spPr bwMode="auto">
            <a:xfrm>
              <a:off x="1471" y="2507"/>
              <a:ext cx="25" cy="16"/>
            </a:xfrm>
            <a:custGeom>
              <a:avLst/>
              <a:gdLst>
                <a:gd name="T0" fmla="*/ 0 w 111"/>
                <a:gd name="T1" fmla="*/ 0 h 72"/>
                <a:gd name="T2" fmla="*/ 8 w 111"/>
                <a:gd name="T3" fmla="*/ 44 h 72"/>
                <a:gd name="T4" fmla="*/ 30 w 111"/>
                <a:gd name="T5" fmla="*/ 71 h 72"/>
                <a:gd name="T6" fmla="*/ 57 w 111"/>
                <a:gd name="T7" fmla="*/ 71 h 72"/>
                <a:gd name="T8" fmla="*/ 79 w 111"/>
                <a:gd name="T9" fmla="*/ 44 h 72"/>
                <a:gd name="T10" fmla="*/ 110 w 111"/>
                <a:gd name="T11" fmla="*/ 0 h 72"/>
              </a:gdLst>
              <a:ahLst/>
              <a:cxnLst>
                <a:cxn ang="0">
                  <a:pos x="T0" y="T1"/>
                </a:cxn>
                <a:cxn ang="0">
                  <a:pos x="T2" y="T3"/>
                </a:cxn>
                <a:cxn ang="0">
                  <a:pos x="T4" y="T5"/>
                </a:cxn>
                <a:cxn ang="0">
                  <a:pos x="T6" y="T7"/>
                </a:cxn>
                <a:cxn ang="0">
                  <a:pos x="T8" y="T9"/>
                </a:cxn>
                <a:cxn ang="0">
                  <a:pos x="T10" y="T11"/>
                </a:cxn>
              </a:cxnLst>
              <a:rect l="0" t="0" r="r" b="b"/>
              <a:pathLst>
                <a:path w="111" h="72">
                  <a:moveTo>
                    <a:pt x="0" y="0"/>
                  </a:moveTo>
                  <a:lnTo>
                    <a:pt x="8" y="44"/>
                  </a:lnTo>
                  <a:lnTo>
                    <a:pt x="30" y="71"/>
                  </a:lnTo>
                  <a:lnTo>
                    <a:pt x="57" y="71"/>
                  </a:lnTo>
                  <a:lnTo>
                    <a:pt x="79" y="44"/>
                  </a:lnTo>
                  <a:lnTo>
                    <a:pt x="11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00" name="Line 160">
              <a:extLst>
                <a:ext uri="{FF2B5EF4-FFF2-40B4-BE49-F238E27FC236}">
                  <a16:creationId xmlns:a16="http://schemas.microsoft.com/office/drawing/2014/main" id="{98850170-AB1E-4DD0-85F8-32400FDE0C7B}"/>
                </a:ext>
              </a:extLst>
            </p:cNvPr>
            <p:cNvSpPr>
              <a:spLocks noChangeShapeType="1"/>
            </p:cNvSpPr>
            <p:nvPr/>
          </p:nvSpPr>
          <p:spPr bwMode="auto">
            <a:xfrm flipV="1">
              <a:off x="1496" y="2482"/>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01" name="Line 161">
              <a:extLst>
                <a:ext uri="{FF2B5EF4-FFF2-40B4-BE49-F238E27FC236}">
                  <a16:creationId xmlns:a16="http://schemas.microsoft.com/office/drawing/2014/main" id="{6A8F1E34-D813-4DE3-87D7-A31B7A269B4D}"/>
                </a:ext>
              </a:extLst>
            </p:cNvPr>
            <p:cNvSpPr>
              <a:spLocks noChangeShapeType="1"/>
            </p:cNvSpPr>
            <p:nvPr/>
          </p:nvSpPr>
          <p:spPr bwMode="auto">
            <a:xfrm>
              <a:off x="1514" y="2468"/>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02" name="Freeform 162">
              <a:extLst>
                <a:ext uri="{FF2B5EF4-FFF2-40B4-BE49-F238E27FC236}">
                  <a16:creationId xmlns:a16="http://schemas.microsoft.com/office/drawing/2014/main" id="{97BCECC8-7D88-47AB-98EB-082E3F98799A}"/>
                </a:ext>
              </a:extLst>
            </p:cNvPr>
            <p:cNvSpPr>
              <a:spLocks noChangeArrowheads="1"/>
            </p:cNvSpPr>
            <p:nvPr/>
          </p:nvSpPr>
          <p:spPr bwMode="auto">
            <a:xfrm>
              <a:off x="1533" y="2483"/>
              <a:ext cx="28" cy="33"/>
            </a:xfrm>
            <a:custGeom>
              <a:avLst/>
              <a:gdLst>
                <a:gd name="T0" fmla="*/ 124 w 125"/>
                <a:gd name="T1" fmla="*/ 145 h 146"/>
                <a:gd name="T2" fmla="*/ 124 w 125"/>
                <a:gd name="T3" fmla="*/ 0 h 146"/>
                <a:gd name="T4" fmla="*/ 124 w 125"/>
                <a:gd name="T5" fmla="*/ 30 h 146"/>
                <a:gd name="T6" fmla="*/ 102 w 125"/>
                <a:gd name="T7" fmla="*/ 13 h 146"/>
                <a:gd name="T8" fmla="*/ 84 w 125"/>
                <a:gd name="T9" fmla="*/ 0 h 146"/>
                <a:gd name="T10" fmla="*/ 48 w 125"/>
                <a:gd name="T11" fmla="*/ 0 h 146"/>
                <a:gd name="T12" fmla="*/ 31 w 125"/>
                <a:gd name="T13" fmla="*/ 13 h 146"/>
                <a:gd name="T14" fmla="*/ 8 w 125"/>
                <a:gd name="T15" fmla="*/ 30 h 146"/>
                <a:gd name="T16" fmla="*/ 0 w 125"/>
                <a:gd name="T17" fmla="*/ 61 h 146"/>
                <a:gd name="T18" fmla="*/ 0 w 125"/>
                <a:gd name="T19" fmla="*/ 83 h 146"/>
                <a:gd name="T20" fmla="*/ 8 w 125"/>
                <a:gd name="T21" fmla="*/ 110 h 146"/>
                <a:gd name="T22" fmla="*/ 31 w 125"/>
                <a:gd name="T23" fmla="*/ 132 h 146"/>
                <a:gd name="T24" fmla="*/ 48 w 125"/>
                <a:gd name="T25" fmla="*/ 145 h 146"/>
                <a:gd name="T26" fmla="*/ 84 w 125"/>
                <a:gd name="T27" fmla="*/ 145 h 146"/>
                <a:gd name="T28" fmla="*/ 102 w 125"/>
                <a:gd name="T29" fmla="*/ 132 h 146"/>
                <a:gd name="T30" fmla="*/ 124 w 125"/>
                <a:gd name="T31"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46">
                  <a:moveTo>
                    <a:pt x="124" y="145"/>
                  </a:moveTo>
                  <a:lnTo>
                    <a:pt x="124" y="0"/>
                  </a:lnTo>
                  <a:lnTo>
                    <a:pt x="124" y="30"/>
                  </a:lnTo>
                  <a:lnTo>
                    <a:pt x="102" y="13"/>
                  </a:lnTo>
                  <a:lnTo>
                    <a:pt x="84" y="0"/>
                  </a:lnTo>
                  <a:lnTo>
                    <a:pt x="48" y="0"/>
                  </a:lnTo>
                  <a:lnTo>
                    <a:pt x="31" y="13"/>
                  </a:lnTo>
                  <a:lnTo>
                    <a:pt x="8" y="30"/>
                  </a:lnTo>
                  <a:lnTo>
                    <a:pt x="0" y="61"/>
                  </a:lnTo>
                  <a:lnTo>
                    <a:pt x="0" y="83"/>
                  </a:lnTo>
                  <a:lnTo>
                    <a:pt x="8" y="110"/>
                  </a:lnTo>
                  <a:lnTo>
                    <a:pt x="31" y="132"/>
                  </a:lnTo>
                  <a:lnTo>
                    <a:pt x="48" y="145"/>
                  </a:lnTo>
                  <a:lnTo>
                    <a:pt x="84" y="145"/>
                  </a:lnTo>
                  <a:lnTo>
                    <a:pt x="102" y="132"/>
                  </a:lnTo>
                  <a:lnTo>
                    <a:pt x="124"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03" name="Line 163">
              <a:extLst>
                <a:ext uri="{FF2B5EF4-FFF2-40B4-BE49-F238E27FC236}">
                  <a16:creationId xmlns:a16="http://schemas.microsoft.com/office/drawing/2014/main" id="{16599E79-FDFE-4DCE-8991-5BF60DD18A21}"/>
                </a:ext>
              </a:extLst>
            </p:cNvPr>
            <p:cNvSpPr>
              <a:spLocks noChangeShapeType="1"/>
            </p:cNvSpPr>
            <p:nvPr/>
          </p:nvSpPr>
          <p:spPr bwMode="auto">
            <a:xfrm flipV="1">
              <a:off x="1583" y="2467"/>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04" name="Freeform 164">
              <a:extLst>
                <a:ext uri="{FF2B5EF4-FFF2-40B4-BE49-F238E27FC236}">
                  <a16:creationId xmlns:a16="http://schemas.microsoft.com/office/drawing/2014/main" id="{B889C5D5-B818-4C5B-BE83-1CD4943A61EB}"/>
                </a:ext>
              </a:extLst>
            </p:cNvPr>
            <p:cNvSpPr>
              <a:spLocks noChangeArrowheads="1"/>
            </p:cNvSpPr>
            <p:nvPr/>
          </p:nvSpPr>
          <p:spPr bwMode="auto">
            <a:xfrm>
              <a:off x="1583" y="2507"/>
              <a:ext cx="16" cy="16"/>
            </a:xfrm>
            <a:custGeom>
              <a:avLst/>
              <a:gdLst>
                <a:gd name="T0" fmla="*/ 0 w 72"/>
                <a:gd name="T1" fmla="*/ 0 h 72"/>
                <a:gd name="T2" fmla="*/ 17 w 72"/>
                <a:gd name="T3" fmla="*/ 44 h 72"/>
                <a:gd name="T4" fmla="*/ 44 w 72"/>
                <a:gd name="T5" fmla="*/ 71 h 72"/>
                <a:gd name="T6" fmla="*/ 71 w 72"/>
                <a:gd name="T7" fmla="*/ 71 h 72"/>
              </a:gdLst>
              <a:ahLst/>
              <a:cxnLst>
                <a:cxn ang="0">
                  <a:pos x="T0" y="T1"/>
                </a:cxn>
                <a:cxn ang="0">
                  <a:pos x="T2" y="T3"/>
                </a:cxn>
                <a:cxn ang="0">
                  <a:pos x="T4" y="T5"/>
                </a:cxn>
                <a:cxn ang="0">
                  <a:pos x="T6" y="T7"/>
                </a:cxn>
              </a:cxnLst>
              <a:rect l="0" t="0" r="r" b="b"/>
              <a:pathLst>
                <a:path w="72" h="72">
                  <a:moveTo>
                    <a:pt x="0" y="0"/>
                  </a:moveTo>
                  <a:lnTo>
                    <a:pt x="17" y="44"/>
                  </a:lnTo>
                  <a:lnTo>
                    <a:pt x="44" y="71"/>
                  </a:lnTo>
                  <a:lnTo>
                    <a:pt x="71"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05" name="Line 165">
              <a:extLst>
                <a:ext uri="{FF2B5EF4-FFF2-40B4-BE49-F238E27FC236}">
                  <a16:creationId xmlns:a16="http://schemas.microsoft.com/office/drawing/2014/main" id="{C0AC4E5A-9744-43E6-B45A-449B1D9BE023}"/>
                </a:ext>
              </a:extLst>
            </p:cNvPr>
            <p:cNvSpPr>
              <a:spLocks noChangeShapeType="1"/>
            </p:cNvSpPr>
            <p:nvPr/>
          </p:nvSpPr>
          <p:spPr bwMode="auto">
            <a:xfrm flipH="1">
              <a:off x="1576" y="2483"/>
              <a:ext cx="1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06" name="Freeform 166">
              <a:extLst>
                <a:ext uri="{FF2B5EF4-FFF2-40B4-BE49-F238E27FC236}">
                  <a16:creationId xmlns:a16="http://schemas.microsoft.com/office/drawing/2014/main" id="{74327471-07C6-49AF-9A37-11C09F521837}"/>
                </a:ext>
              </a:extLst>
            </p:cNvPr>
            <p:cNvSpPr>
              <a:spLocks noChangeArrowheads="1"/>
            </p:cNvSpPr>
            <p:nvPr/>
          </p:nvSpPr>
          <p:spPr bwMode="auto">
            <a:xfrm>
              <a:off x="1609" y="2468"/>
              <a:ext cx="16" cy="16"/>
            </a:xfrm>
            <a:custGeom>
              <a:avLst/>
              <a:gdLst>
                <a:gd name="T0" fmla="*/ 0 w 72"/>
                <a:gd name="T1" fmla="*/ 17 h 72"/>
                <a:gd name="T2" fmla="*/ 53 w 72"/>
                <a:gd name="T3" fmla="*/ 71 h 72"/>
                <a:gd name="T4" fmla="*/ 71 w 72"/>
                <a:gd name="T5" fmla="*/ 17 h 72"/>
                <a:gd name="T6" fmla="*/ 53 w 72"/>
                <a:gd name="T7" fmla="*/ 0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53" y="71"/>
                  </a:lnTo>
                  <a:lnTo>
                    <a:pt x="71" y="17"/>
                  </a:lnTo>
                  <a:lnTo>
                    <a:pt x="53" y="0"/>
                  </a:lnTo>
                  <a:lnTo>
                    <a:pt x="0" y="1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07" name="Line 167">
              <a:extLst>
                <a:ext uri="{FF2B5EF4-FFF2-40B4-BE49-F238E27FC236}">
                  <a16:creationId xmlns:a16="http://schemas.microsoft.com/office/drawing/2014/main" id="{DBA85B31-4968-4D5B-B4F7-E3C1EFCCCA68}"/>
                </a:ext>
              </a:extLst>
            </p:cNvPr>
            <p:cNvSpPr>
              <a:spLocks noChangeShapeType="1"/>
            </p:cNvSpPr>
            <p:nvPr/>
          </p:nvSpPr>
          <p:spPr bwMode="auto">
            <a:xfrm>
              <a:off x="1612" y="2483"/>
              <a:ext cx="1"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08" name="Line 168">
              <a:extLst>
                <a:ext uri="{FF2B5EF4-FFF2-40B4-BE49-F238E27FC236}">
                  <a16:creationId xmlns:a16="http://schemas.microsoft.com/office/drawing/2014/main" id="{01A508A3-1F5C-4CAF-AA3B-4F6717AF5E50}"/>
                </a:ext>
              </a:extLst>
            </p:cNvPr>
            <p:cNvSpPr>
              <a:spLocks noChangeShapeType="1"/>
            </p:cNvSpPr>
            <p:nvPr/>
          </p:nvSpPr>
          <p:spPr bwMode="auto">
            <a:xfrm flipV="1">
              <a:off x="1628" y="2482"/>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09" name="Freeform 169">
              <a:extLst>
                <a:ext uri="{FF2B5EF4-FFF2-40B4-BE49-F238E27FC236}">
                  <a16:creationId xmlns:a16="http://schemas.microsoft.com/office/drawing/2014/main" id="{9D3FDCA2-69B8-4C28-A710-2B62168D6944}"/>
                </a:ext>
              </a:extLst>
            </p:cNvPr>
            <p:cNvSpPr>
              <a:spLocks noChangeArrowheads="1"/>
            </p:cNvSpPr>
            <p:nvPr/>
          </p:nvSpPr>
          <p:spPr bwMode="auto">
            <a:xfrm>
              <a:off x="1628" y="2483"/>
              <a:ext cx="24" cy="33"/>
            </a:xfrm>
            <a:custGeom>
              <a:avLst/>
              <a:gdLst>
                <a:gd name="T0" fmla="*/ 0 w 107"/>
                <a:gd name="T1" fmla="*/ 44 h 146"/>
                <a:gd name="T2" fmla="*/ 26 w 107"/>
                <a:gd name="T3" fmla="*/ 13 h 146"/>
                <a:gd name="T4" fmla="*/ 48 w 107"/>
                <a:gd name="T5" fmla="*/ 0 h 146"/>
                <a:gd name="T6" fmla="*/ 79 w 107"/>
                <a:gd name="T7" fmla="*/ 0 h 146"/>
                <a:gd name="T8" fmla="*/ 102 w 107"/>
                <a:gd name="T9" fmla="*/ 13 h 146"/>
                <a:gd name="T10" fmla="*/ 106 w 107"/>
                <a:gd name="T11" fmla="*/ 44 h 146"/>
                <a:gd name="T12" fmla="*/ 106 w 107"/>
                <a:gd name="T13" fmla="*/ 145 h 146"/>
              </a:gdLst>
              <a:ahLst/>
              <a:cxnLst>
                <a:cxn ang="0">
                  <a:pos x="T0" y="T1"/>
                </a:cxn>
                <a:cxn ang="0">
                  <a:pos x="T2" y="T3"/>
                </a:cxn>
                <a:cxn ang="0">
                  <a:pos x="T4" y="T5"/>
                </a:cxn>
                <a:cxn ang="0">
                  <a:pos x="T6" y="T7"/>
                </a:cxn>
                <a:cxn ang="0">
                  <a:pos x="T8" y="T9"/>
                </a:cxn>
                <a:cxn ang="0">
                  <a:pos x="T10" y="T11"/>
                </a:cxn>
                <a:cxn ang="0">
                  <a:pos x="T12" y="T13"/>
                </a:cxn>
              </a:cxnLst>
              <a:rect l="0" t="0" r="r" b="b"/>
              <a:pathLst>
                <a:path w="107" h="146">
                  <a:moveTo>
                    <a:pt x="0" y="44"/>
                  </a:moveTo>
                  <a:lnTo>
                    <a:pt x="26" y="13"/>
                  </a:lnTo>
                  <a:lnTo>
                    <a:pt x="48" y="0"/>
                  </a:lnTo>
                  <a:lnTo>
                    <a:pt x="79" y="0"/>
                  </a:lnTo>
                  <a:lnTo>
                    <a:pt x="102" y="13"/>
                  </a:lnTo>
                  <a:lnTo>
                    <a:pt x="106" y="44"/>
                  </a:lnTo>
                  <a:lnTo>
                    <a:pt x="106" y="1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10" name="Line 170">
              <a:extLst>
                <a:ext uri="{FF2B5EF4-FFF2-40B4-BE49-F238E27FC236}">
                  <a16:creationId xmlns:a16="http://schemas.microsoft.com/office/drawing/2014/main" id="{D749800A-E0A5-4CDC-9E02-CC4C08F7B6E0}"/>
                </a:ext>
              </a:extLst>
            </p:cNvPr>
            <p:cNvSpPr>
              <a:spLocks noChangeShapeType="1"/>
            </p:cNvSpPr>
            <p:nvPr/>
          </p:nvSpPr>
          <p:spPr bwMode="auto">
            <a:xfrm flipV="1">
              <a:off x="1699" y="2482"/>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11" name="Freeform 171">
              <a:extLst>
                <a:ext uri="{FF2B5EF4-FFF2-40B4-BE49-F238E27FC236}">
                  <a16:creationId xmlns:a16="http://schemas.microsoft.com/office/drawing/2014/main" id="{C914C3A8-A603-4AB5-B598-867AAC1CDBAE}"/>
                </a:ext>
              </a:extLst>
            </p:cNvPr>
            <p:cNvSpPr>
              <a:spLocks noChangeArrowheads="1"/>
            </p:cNvSpPr>
            <p:nvPr/>
          </p:nvSpPr>
          <p:spPr bwMode="auto">
            <a:xfrm>
              <a:off x="1678" y="2520"/>
              <a:ext cx="21" cy="16"/>
            </a:xfrm>
            <a:custGeom>
              <a:avLst/>
              <a:gdLst>
                <a:gd name="T0" fmla="*/ 93 w 94"/>
                <a:gd name="T1" fmla="*/ 0 h 72"/>
                <a:gd name="T2" fmla="*/ 84 w 94"/>
                <a:gd name="T3" fmla="*/ 40 h 72"/>
                <a:gd name="T4" fmla="*/ 71 w 94"/>
                <a:gd name="T5" fmla="*/ 53 h 72"/>
                <a:gd name="T6" fmla="*/ 53 w 94"/>
                <a:gd name="T7" fmla="*/ 71 h 72"/>
                <a:gd name="T8" fmla="*/ 22 w 94"/>
                <a:gd name="T9" fmla="*/ 71 h 72"/>
                <a:gd name="T10" fmla="*/ 0 w 94"/>
                <a:gd name="T11" fmla="*/ 53 h 72"/>
              </a:gdLst>
              <a:ahLst/>
              <a:cxnLst>
                <a:cxn ang="0">
                  <a:pos x="T0" y="T1"/>
                </a:cxn>
                <a:cxn ang="0">
                  <a:pos x="T2" y="T3"/>
                </a:cxn>
                <a:cxn ang="0">
                  <a:pos x="T4" y="T5"/>
                </a:cxn>
                <a:cxn ang="0">
                  <a:pos x="T6" y="T7"/>
                </a:cxn>
                <a:cxn ang="0">
                  <a:pos x="T8" y="T9"/>
                </a:cxn>
                <a:cxn ang="0">
                  <a:pos x="T10" y="T11"/>
                </a:cxn>
              </a:cxnLst>
              <a:rect l="0" t="0" r="r" b="b"/>
              <a:pathLst>
                <a:path w="94" h="72">
                  <a:moveTo>
                    <a:pt x="93" y="0"/>
                  </a:moveTo>
                  <a:lnTo>
                    <a:pt x="84" y="40"/>
                  </a:lnTo>
                  <a:lnTo>
                    <a:pt x="71" y="53"/>
                  </a:lnTo>
                  <a:lnTo>
                    <a:pt x="53" y="71"/>
                  </a:lnTo>
                  <a:lnTo>
                    <a:pt x="22" y="71"/>
                  </a:lnTo>
                  <a:lnTo>
                    <a:pt x="0" y="5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12" name="Line 172">
              <a:extLst>
                <a:ext uri="{FF2B5EF4-FFF2-40B4-BE49-F238E27FC236}">
                  <a16:creationId xmlns:a16="http://schemas.microsoft.com/office/drawing/2014/main" id="{D416DDF4-B034-4B16-A8A0-372D81CD8819}"/>
                </a:ext>
              </a:extLst>
            </p:cNvPr>
            <p:cNvSpPr>
              <a:spLocks noChangeShapeType="1"/>
            </p:cNvSpPr>
            <p:nvPr/>
          </p:nvSpPr>
          <p:spPr bwMode="auto">
            <a:xfrm>
              <a:off x="1694" y="2486"/>
              <a:ext cx="5"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13" name="Freeform 173">
              <a:extLst>
                <a:ext uri="{FF2B5EF4-FFF2-40B4-BE49-F238E27FC236}">
                  <a16:creationId xmlns:a16="http://schemas.microsoft.com/office/drawing/2014/main" id="{B6F8E370-F8B8-406B-BA9F-4779B6530A12}"/>
                </a:ext>
              </a:extLst>
            </p:cNvPr>
            <p:cNvSpPr>
              <a:spLocks noChangeArrowheads="1"/>
            </p:cNvSpPr>
            <p:nvPr/>
          </p:nvSpPr>
          <p:spPr bwMode="auto">
            <a:xfrm>
              <a:off x="1672" y="2483"/>
              <a:ext cx="27" cy="33"/>
            </a:xfrm>
            <a:custGeom>
              <a:avLst/>
              <a:gdLst>
                <a:gd name="T0" fmla="*/ 98 w 121"/>
                <a:gd name="T1" fmla="*/ 13 h 146"/>
                <a:gd name="T2" fmla="*/ 80 w 121"/>
                <a:gd name="T3" fmla="*/ 0 h 146"/>
                <a:gd name="T4" fmla="*/ 49 w 121"/>
                <a:gd name="T5" fmla="*/ 0 h 146"/>
                <a:gd name="T6" fmla="*/ 26 w 121"/>
                <a:gd name="T7" fmla="*/ 13 h 146"/>
                <a:gd name="T8" fmla="*/ 4 w 121"/>
                <a:gd name="T9" fmla="*/ 30 h 146"/>
                <a:gd name="T10" fmla="*/ 0 w 121"/>
                <a:gd name="T11" fmla="*/ 61 h 146"/>
                <a:gd name="T12" fmla="*/ 0 w 121"/>
                <a:gd name="T13" fmla="*/ 83 h 146"/>
                <a:gd name="T14" fmla="*/ 4 w 121"/>
                <a:gd name="T15" fmla="*/ 110 h 146"/>
                <a:gd name="T16" fmla="*/ 26 w 121"/>
                <a:gd name="T17" fmla="*/ 132 h 146"/>
                <a:gd name="T18" fmla="*/ 49 w 121"/>
                <a:gd name="T19" fmla="*/ 145 h 146"/>
                <a:gd name="T20" fmla="*/ 80 w 121"/>
                <a:gd name="T21" fmla="*/ 145 h 146"/>
                <a:gd name="T22" fmla="*/ 98 w 121"/>
                <a:gd name="T23" fmla="*/ 132 h 146"/>
                <a:gd name="T24" fmla="*/ 120 w 121"/>
                <a:gd name="T25"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46">
                  <a:moveTo>
                    <a:pt x="98" y="13"/>
                  </a:moveTo>
                  <a:lnTo>
                    <a:pt x="80" y="0"/>
                  </a:lnTo>
                  <a:lnTo>
                    <a:pt x="49" y="0"/>
                  </a:lnTo>
                  <a:lnTo>
                    <a:pt x="26" y="13"/>
                  </a:lnTo>
                  <a:lnTo>
                    <a:pt x="4" y="30"/>
                  </a:lnTo>
                  <a:lnTo>
                    <a:pt x="0" y="61"/>
                  </a:lnTo>
                  <a:lnTo>
                    <a:pt x="0" y="83"/>
                  </a:lnTo>
                  <a:lnTo>
                    <a:pt x="4" y="110"/>
                  </a:lnTo>
                  <a:lnTo>
                    <a:pt x="26" y="132"/>
                  </a:lnTo>
                  <a:lnTo>
                    <a:pt x="49" y="145"/>
                  </a:lnTo>
                  <a:lnTo>
                    <a:pt x="80" y="145"/>
                  </a:lnTo>
                  <a:lnTo>
                    <a:pt x="98" y="132"/>
                  </a:lnTo>
                  <a:lnTo>
                    <a:pt x="120"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14" name="Freeform 174">
              <a:extLst>
                <a:ext uri="{FF2B5EF4-FFF2-40B4-BE49-F238E27FC236}">
                  <a16:creationId xmlns:a16="http://schemas.microsoft.com/office/drawing/2014/main" id="{AE52A03C-50C7-4D88-B8F8-3872CD7A6D9A}"/>
                </a:ext>
              </a:extLst>
            </p:cNvPr>
            <p:cNvSpPr>
              <a:spLocks noChangeArrowheads="1"/>
            </p:cNvSpPr>
            <p:nvPr/>
          </p:nvSpPr>
          <p:spPr bwMode="auto">
            <a:xfrm>
              <a:off x="1747" y="2468"/>
              <a:ext cx="33" cy="48"/>
            </a:xfrm>
            <a:custGeom>
              <a:avLst/>
              <a:gdLst>
                <a:gd name="T0" fmla="*/ 146 w 147"/>
                <a:gd name="T1" fmla="*/ 26 h 213"/>
                <a:gd name="T2" fmla="*/ 124 w 147"/>
                <a:gd name="T3" fmla="*/ 4 h 213"/>
                <a:gd name="T4" fmla="*/ 93 w 147"/>
                <a:gd name="T5" fmla="*/ 0 h 213"/>
                <a:gd name="T6" fmla="*/ 53 w 147"/>
                <a:gd name="T7" fmla="*/ 0 h 213"/>
                <a:gd name="T8" fmla="*/ 22 w 147"/>
                <a:gd name="T9" fmla="*/ 4 h 213"/>
                <a:gd name="T10" fmla="*/ 0 w 147"/>
                <a:gd name="T11" fmla="*/ 26 h 213"/>
                <a:gd name="T12" fmla="*/ 0 w 147"/>
                <a:gd name="T13" fmla="*/ 44 h 213"/>
                <a:gd name="T14" fmla="*/ 13 w 147"/>
                <a:gd name="T15" fmla="*/ 66 h 213"/>
                <a:gd name="T16" fmla="*/ 22 w 147"/>
                <a:gd name="T17" fmla="*/ 79 h 213"/>
                <a:gd name="T18" fmla="*/ 39 w 147"/>
                <a:gd name="T19" fmla="*/ 88 h 213"/>
                <a:gd name="T20" fmla="*/ 106 w 147"/>
                <a:gd name="T21" fmla="*/ 110 h 213"/>
                <a:gd name="T22" fmla="*/ 124 w 147"/>
                <a:gd name="T23" fmla="*/ 119 h 213"/>
                <a:gd name="T24" fmla="*/ 133 w 147"/>
                <a:gd name="T25" fmla="*/ 128 h 213"/>
                <a:gd name="T26" fmla="*/ 146 w 147"/>
                <a:gd name="T27" fmla="*/ 150 h 213"/>
                <a:gd name="T28" fmla="*/ 146 w 147"/>
                <a:gd name="T29" fmla="*/ 177 h 213"/>
                <a:gd name="T30" fmla="*/ 124 w 147"/>
                <a:gd name="T31" fmla="*/ 199 h 213"/>
                <a:gd name="T32" fmla="*/ 93 w 147"/>
                <a:gd name="T33" fmla="*/ 212 h 213"/>
                <a:gd name="T34" fmla="*/ 53 w 147"/>
                <a:gd name="T35" fmla="*/ 212 h 213"/>
                <a:gd name="T36" fmla="*/ 22 w 147"/>
                <a:gd name="T37" fmla="*/ 199 h 213"/>
                <a:gd name="T38" fmla="*/ 0 w 147"/>
                <a:gd name="T39" fmla="*/ 17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213">
                  <a:moveTo>
                    <a:pt x="146" y="26"/>
                  </a:moveTo>
                  <a:lnTo>
                    <a:pt x="124" y="4"/>
                  </a:lnTo>
                  <a:lnTo>
                    <a:pt x="93" y="0"/>
                  </a:lnTo>
                  <a:lnTo>
                    <a:pt x="53" y="0"/>
                  </a:lnTo>
                  <a:lnTo>
                    <a:pt x="22" y="4"/>
                  </a:lnTo>
                  <a:lnTo>
                    <a:pt x="0" y="26"/>
                  </a:lnTo>
                  <a:lnTo>
                    <a:pt x="0" y="44"/>
                  </a:lnTo>
                  <a:lnTo>
                    <a:pt x="13" y="66"/>
                  </a:lnTo>
                  <a:lnTo>
                    <a:pt x="22" y="79"/>
                  </a:lnTo>
                  <a:lnTo>
                    <a:pt x="39" y="88"/>
                  </a:lnTo>
                  <a:lnTo>
                    <a:pt x="106" y="110"/>
                  </a:lnTo>
                  <a:lnTo>
                    <a:pt x="124" y="119"/>
                  </a:lnTo>
                  <a:lnTo>
                    <a:pt x="133" y="128"/>
                  </a:lnTo>
                  <a:lnTo>
                    <a:pt x="146" y="150"/>
                  </a:lnTo>
                  <a:lnTo>
                    <a:pt x="146" y="177"/>
                  </a:lnTo>
                  <a:lnTo>
                    <a:pt x="124" y="199"/>
                  </a:lnTo>
                  <a:lnTo>
                    <a:pt x="93" y="212"/>
                  </a:lnTo>
                  <a:lnTo>
                    <a:pt x="53" y="212"/>
                  </a:lnTo>
                  <a:lnTo>
                    <a:pt x="22" y="199"/>
                  </a:lnTo>
                  <a:lnTo>
                    <a:pt x="0" y="17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15" name="Freeform 175">
              <a:extLst>
                <a:ext uri="{FF2B5EF4-FFF2-40B4-BE49-F238E27FC236}">
                  <a16:creationId xmlns:a16="http://schemas.microsoft.com/office/drawing/2014/main" id="{952BC55F-A868-4725-9D6F-C3016B55EA4C}"/>
                </a:ext>
              </a:extLst>
            </p:cNvPr>
            <p:cNvSpPr>
              <a:spLocks noChangeArrowheads="1"/>
            </p:cNvSpPr>
            <p:nvPr/>
          </p:nvSpPr>
          <p:spPr bwMode="auto">
            <a:xfrm>
              <a:off x="1793" y="2468"/>
              <a:ext cx="16" cy="16"/>
            </a:xfrm>
            <a:custGeom>
              <a:avLst/>
              <a:gdLst>
                <a:gd name="T0" fmla="*/ 40 w 72"/>
                <a:gd name="T1" fmla="*/ 71 h 72"/>
                <a:gd name="T2" fmla="*/ 0 w 72"/>
                <a:gd name="T3" fmla="*/ 17 h 72"/>
                <a:gd name="T4" fmla="*/ 40 w 72"/>
                <a:gd name="T5" fmla="*/ 71 h 72"/>
                <a:gd name="T6" fmla="*/ 71 w 72"/>
                <a:gd name="T7" fmla="*/ 17 h 72"/>
                <a:gd name="T8" fmla="*/ 40 w 72"/>
                <a:gd name="T9" fmla="*/ 0 h 72"/>
                <a:gd name="T10" fmla="*/ 0 w 72"/>
                <a:gd name="T11" fmla="*/ 17 h 72"/>
              </a:gdLst>
              <a:ahLst/>
              <a:cxnLst>
                <a:cxn ang="0">
                  <a:pos x="T0" y="T1"/>
                </a:cxn>
                <a:cxn ang="0">
                  <a:pos x="T2" y="T3"/>
                </a:cxn>
                <a:cxn ang="0">
                  <a:pos x="T4" y="T5"/>
                </a:cxn>
                <a:cxn ang="0">
                  <a:pos x="T6" y="T7"/>
                </a:cxn>
                <a:cxn ang="0">
                  <a:pos x="T8" y="T9"/>
                </a:cxn>
                <a:cxn ang="0">
                  <a:pos x="T10" y="T11"/>
                </a:cxn>
              </a:cxnLst>
              <a:rect l="0" t="0" r="r" b="b"/>
              <a:pathLst>
                <a:path w="72" h="72">
                  <a:moveTo>
                    <a:pt x="40" y="71"/>
                  </a:moveTo>
                  <a:lnTo>
                    <a:pt x="0" y="17"/>
                  </a:lnTo>
                  <a:lnTo>
                    <a:pt x="40" y="71"/>
                  </a:lnTo>
                  <a:lnTo>
                    <a:pt x="71" y="17"/>
                  </a:lnTo>
                  <a:lnTo>
                    <a:pt x="40" y="0"/>
                  </a:lnTo>
                  <a:lnTo>
                    <a:pt x="0" y="1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16" name="Line 176">
              <a:extLst>
                <a:ext uri="{FF2B5EF4-FFF2-40B4-BE49-F238E27FC236}">
                  <a16:creationId xmlns:a16="http://schemas.microsoft.com/office/drawing/2014/main" id="{2CFA7387-7278-4115-BDBA-93E0E7F7C802}"/>
                </a:ext>
              </a:extLst>
            </p:cNvPr>
            <p:cNvSpPr>
              <a:spLocks noChangeShapeType="1"/>
            </p:cNvSpPr>
            <p:nvPr/>
          </p:nvSpPr>
          <p:spPr bwMode="auto">
            <a:xfrm>
              <a:off x="1796" y="2483"/>
              <a:ext cx="1"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17" name="Line 177">
              <a:extLst>
                <a:ext uri="{FF2B5EF4-FFF2-40B4-BE49-F238E27FC236}">
                  <a16:creationId xmlns:a16="http://schemas.microsoft.com/office/drawing/2014/main" id="{72E994B3-A177-42DE-B630-44CA9AAE924B}"/>
                </a:ext>
              </a:extLst>
            </p:cNvPr>
            <p:cNvSpPr>
              <a:spLocks noChangeShapeType="1"/>
            </p:cNvSpPr>
            <p:nvPr/>
          </p:nvSpPr>
          <p:spPr bwMode="auto">
            <a:xfrm flipV="1">
              <a:off x="1840" y="2482"/>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18" name="Freeform 178">
              <a:extLst>
                <a:ext uri="{FF2B5EF4-FFF2-40B4-BE49-F238E27FC236}">
                  <a16:creationId xmlns:a16="http://schemas.microsoft.com/office/drawing/2014/main" id="{CAB97F10-810F-4467-8737-D171FE6D84E4}"/>
                </a:ext>
              </a:extLst>
            </p:cNvPr>
            <p:cNvSpPr>
              <a:spLocks noChangeArrowheads="1"/>
            </p:cNvSpPr>
            <p:nvPr/>
          </p:nvSpPr>
          <p:spPr bwMode="auto">
            <a:xfrm>
              <a:off x="1819" y="2520"/>
              <a:ext cx="21" cy="16"/>
            </a:xfrm>
            <a:custGeom>
              <a:avLst/>
              <a:gdLst>
                <a:gd name="T0" fmla="*/ 93 w 94"/>
                <a:gd name="T1" fmla="*/ 0 h 72"/>
                <a:gd name="T2" fmla="*/ 80 w 94"/>
                <a:gd name="T3" fmla="*/ 40 h 72"/>
                <a:gd name="T4" fmla="*/ 71 w 94"/>
                <a:gd name="T5" fmla="*/ 53 h 72"/>
                <a:gd name="T6" fmla="*/ 48 w 94"/>
                <a:gd name="T7" fmla="*/ 71 h 72"/>
                <a:gd name="T8" fmla="*/ 17 w 94"/>
                <a:gd name="T9" fmla="*/ 71 h 72"/>
                <a:gd name="T10" fmla="*/ 0 w 94"/>
                <a:gd name="T11" fmla="*/ 53 h 72"/>
              </a:gdLst>
              <a:ahLst/>
              <a:cxnLst>
                <a:cxn ang="0">
                  <a:pos x="T0" y="T1"/>
                </a:cxn>
                <a:cxn ang="0">
                  <a:pos x="T2" y="T3"/>
                </a:cxn>
                <a:cxn ang="0">
                  <a:pos x="T4" y="T5"/>
                </a:cxn>
                <a:cxn ang="0">
                  <a:pos x="T6" y="T7"/>
                </a:cxn>
                <a:cxn ang="0">
                  <a:pos x="T8" y="T9"/>
                </a:cxn>
                <a:cxn ang="0">
                  <a:pos x="T10" y="T11"/>
                </a:cxn>
              </a:cxnLst>
              <a:rect l="0" t="0" r="r" b="b"/>
              <a:pathLst>
                <a:path w="94" h="72">
                  <a:moveTo>
                    <a:pt x="93" y="0"/>
                  </a:moveTo>
                  <a:lnTo>
                    <a:pt x="80" y="40"/>
                  </a:lnTo>
                  <a:lnTo>
                    <a:pt x="71" y="53"/>
                  </a:lnTo>
                  <a:lnTo>
                    <a:pt x="48" y="71"/>
                  </a:lnTo>
                  <a:lnTo>
                    <a:pt x="17" y="71"/>
                  </a:lnTo>
                  <a:lnTo>
                    <a:pt x="0" y="5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19" name="Freeform 179">
              <a:extLst>
                <a:ext uri="{FF2B5EF4-FFF2-40B4-BE49-F238E27FC236}">
                  <a16:creationId xmlns:a16="http://schemas.microsoft.com/office/drawing/2014/main" id="{67D81BFC-20FF-4F11-8324-BEEB6DAF05E4}"/>
                </a:ext>
              </a:extLst>
            </p:cNvPr>
            <p:cNvSpPr>
              <a:spLocks noChangeArrowheads="1"/>
            </p:cNvSpPr>
            <p:nvPr/>
          </p:nvSpPr>
          <p:spPr bwMode="auto">
            <a:xfrm>
              <a:off x="1812" y="2483"/>
              <a:ext cx="28" cy="33"/>
            </a:xfrm>
            <a:custGeom>
              <a:avLst/>
              <a:gdLst>
                <a:gd name="T0" fmla="*/ 123 w 124"/>
                <a:gd name="T1" fmla="*/ 30 h 146"/>
                <a:gd name="T2" fmla="*/ 101 w 124"/>
                <a:gd name="T3" fmla="*/ 13 h 146"/>
                <a:gd name="T4" fmla="*/ 79 w 124"/>
                <a:gd name="T5" fmla="*/ 0 h 146"/>
                <a:gd name="T6" fmla="*/ 48 w 124"/>
                <a:gd name="T7" fmla="*/ 0 h 146"/>
                <a:gd name="T8" fmla="*/ 30 w 124"/>
                <a:gd name="T9" fmla="*/ 13 h 146"/>
                <a:gd name="T10" fmla="*/ 8 w 124"/>
                <a:gd name="T11" fmla="*/ 30 h 146"/>
                <a:gd name="T12" fmla="*/ 0 w 124"/>
                <a:gd name="T13" fmla="*/ 61 h 146"/>
                <a:gd name="T14" fmla="*/ 0 w 124"/>
                <a:gd name="T15" fmla="*/ 83 h 146"/>
                <a:gd name="T16" fmla="*/ 8 w 124"/>
                <a:gd name="T17" fmla="*/ 110 h 146"/>
                <a:gd name="T18" fmla="*/ 30 w 124"/>
                <a:gd name="T19" fmla="*/ 132 h 146"/>
                <a:gd name="T20" fmla="*/ 48 w 124"/>
                <a:gd name="T21" fmla="*/ 145 h 146"/>
                <a:gd name="T22" fmla="*/ 79 w 124"/>
                <a:gd name="T23" fmla="*/ 145 h 146"/>
                <a:gd name="T24" fmla="*/ 101 w 124"/>
                <a:gd name="T25" fmla="*/ 132 h 146"/>
                <a:gd name="T26" fmla="*/ 123 w 124"/>
                <a:gd name="T27"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46">
                  <a:moveTo>
                    <a:pt x="123" y="30"/>
                  </a:moveTo>
                  <a:lnTo>
                    <a:pt x="101" y="13"/>
                  </a:lnTo>
                  <a:lnTo>
                    <a:pt x="79" y="0"/>
                  </a:lnTo>
                  <a:lnTo>
                    <a:pt x="48" y="0"/>
                  </a:lnTo>
                  <a:lnTo>
                    <a:pt x="30" y="13"/>
                  </a:lnTo>
                  <a:lnTo>
                    <a:pt x="8" y="30"/>
                  </a:lnTo>
                  <a:lnTo>
                    <a:pt x="0" y="61"/>
                  </a:lnTo>
                  <a:lnTo>
                    <a:pt x="0" y="83"/>
                  </a:lnTo>
                  <a:lnTo>
                    <a:pt x="8" y="110"/>
                  </a:lnTo>
                  <a:lnTo>
                    <a:pt x="30" y="132"/>
                  </a:lnTo>
                  <a:lnTo>
                    <a:pt x="48" y="145"/>
                  </a:lnTo>
                  <a:lnTo>
                    <a:pt x="79" y="145"/>
                  </a:lnTo>
                  <a:lnTo>
                    <a:pt x="101" y="132"/>
                  </a:lnTo>
                  <a:lnTo>
                    <a:pt x="123"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20" name="Line 180">
              <a:extLst>
                <a:ext uri="{FF2B5EF4-FFF2-40B4-BE49-F238E27FC236}">
                  <a16:creationId xmlns:a16="http://schemas.microsoft.com/office/drawing/2014/main" id="{565D36FF-27CE-474F-86D0-097792354D97}"/>
                </a:ext>
              </a:extLst>
            </p:cNvPr>
            <p:cNvSpPr>
              <a:spLocks noChangeShapeType="1"/>
            </p:cNvSpPr>
            <p:nvPr/>
          </p:nvSpPr>
          <p:spPr bwMode="auto">
            <a:xfrm flipV="1">
              <a:off x="1856" y="2482"/>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21" name="Freeform 181">
              <a:extLst>
                <a:ext uri="{FF2B5EF4-FFF2-40B4-BE49-F238E27FC236}">
                  <a16:creationId xmlns:a16="http://schemas.microsoft.com/office/drawing/2014/main" id="{25805551-1147-4298-B127-F671B7A46C79}"/>
                </a:ext>
              </a:extLst>
            </p:cNvPr>
            <p:cNvSpPr>
              <a:spLocks noChangeArrowheads="1"/>
            </p:cNvSpPr>
            <p:nvPr/>
          </p:nvSpPr>
          <p:spPr bwMode="auto">
            <a:xfrm>
              <a:off x="1856" y="2483"/>
              <a:ext cx="25" cy="33"/>
            </a:xfrm>
            <a:custGeom>
              <a:avLst/>
              <a:gdLst>
                <a:gd name="T0" fmla="*/ 0 w 111"/>
                <a:gd name="T1" fmla="*/ 44 h 146"/>
                <a:gd name="T2" fmla="*/ 26 w 111"/>
                <a:gd name="T3" fmla="*/ 13 h 146"/>
                <a:gd name="T4" fmla="*/ 48 w 111"/>
                <a:gd name="T5" fmla="*/ 0 h 146"/>
                <a:gd name="T6" fmla="*/ 79 w 111"/>
                <a:gd name="T7" fmla="*/ 0 h 146"/>
                <a:gd name="T8" fmla="*/ 101 w 111"/>
                <a:gd name="T9" fmla="*/ 13 h 146"/>
                <a:gd name="T10" fmla="*/ 110 w 111"/>
                <a:gd name="T11" fmla="*/ 44 h 146"/>
                <a:gd name="T12" fmla="*/ 110 w 111"/>
                <a:gd name="T13" fmla="*/ 145 h 146"/>
              </a:gdLst>
              <a:ahLst/>
              <a:cxnLst>
                <a:cxn ang="0">
                  <a:pos x="T0" y="T1"/>
                </a:cxn>
                <a:cxn ang="0">
                  <a:pos x="T2" y="T3"/>
                </a:cxn>
                <a:cxn ang="0">
                  <a:pos x="T4" y="T5"/>
                </a:cxn>
                <a:cxn ang="0">
                  <a:pos x="T6" y="T7"/>
                </a:cxn>
                <a:cxn ang="0">
                  <a:pos x="T8" y="T9"/>
                </a:cxn>
                <a:cxn ang="0">
                  <a:pos x="T10" y="T11"/>
                </a:cxn>
                <a:cxn ang="0">
                  <a:pos x="T12" y="T13"/>
                </a:cxn>
              </a:cxnLst>
              <a:rect l="0" t="0" r="r" b="b"/>
              <a:pathLst>
                <a:path w="111" h="146">
                  <a:moveTo>
                    <a:pt x="0" y="44"/>
                  </a:moveTo>
                  <a:lnTo>
                    <a:pt x="26" y="13"/>
                  </a:lnTo>
                  <a:lnTo>
                    <a:pt x="48" y="0"/>
                  </a:lnTo>
                  <a:lnTo>
                    <a:pt x="79" y="0"/>
                  </a:lnTo>
                  <a:lnTo>
                    <a:pt x="101" y="13"/>
                  </a:lnTo>
                  <a:lnTo>
                    <a:pt x="110" y="44"/>
                  </a:lnTo>
                  <a:lnTo>
                    <a:pt x="110" y="1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22" name="Freeform 182">
              <a:extLst>
                <a:ext uri="{FF2B5EF4-FFF2-40B4-BE49-F238E27FC236}">
                  <a16:creationId xmlns:a16="http://schemas.microsoft.com/office/drawing/2014/main" id="{BE64E84F-B031-45EF-B5F3-9A8734691586}"/>
                </a:ext>
              </a:extLst>
            </p:cNvPr>
            <p:cNvSpPr>
              <a:spLocks noChangeArrowheads="1"/>
            </p:cNvSpPr>
            <p:nvPr/>
          </p:nvSpPr>
          <p:spPr bwMode="auto">
            <a:xfrm>
              <a:off x="1900" y="2483"/>
              <a:ext cx="27" cy="33"/>
            </a:xfrm>
            <a:custGeom>
              <a:avLst/>
              <a:gdLst>
                <a:gd name="T0" fmla="*/ 119 w 120"/>
                <a:gd name="T1" fmla="*/ 145 h 146"/>
                <a:gd name="T2" fmla="*/ 119 w 120"/>
                <a:gd name="T3" fmla="*/ 0 h 146"/>
                <a:gd name="T4" fmla="*/ 119 w 120"/>
                <a:gd name="T5" fmla="*/ 30 h 146"/>
                <a:gd name="T6" fmla="*/ 97 w 120"/>
                <a:gd name="T7" fmla="*/ 13 h 146"/>
                <a:gd name="T8" fmla="*/ 79 w 120"/>
                <a:gd name="T9" fmla="*/ 0 h 146"/>
                <a:gd name="T10" fmla="*/ 48 w 120"/>
                <a:gd name="T11" fmla="*/ 0 h 146"/>
                <a:gd name="T12" fmla="*/ 26 w 120"/>
                <a:gd name="T13" fmla="*/ 13 h 146"/>
                <a:gd name="T14" fmla="*/ 4 w 120"/>
                <a:gd name="T15" fmla="*/ 30 h 146"/>
                <a:gd name="T16" fmla="*/ 0 w 120"/>
                <a:gd name="T17" fmla="*/ 61 h 146"/>
                <a:gd name="T18" fmla="*/ 0 w 120"/>
                <a:gd name="T19" fmla="*/ 83 h 146"/>
                <a:gd name="T20" fmla="*/ 4 w 120"/>
                <a:gd name="T21" fmla="*/ 110 h 146"/>
                <a:gd name="T22" fmla="*/ 26 w 120"/>
                <a:gd name="T23" fmla="*/ 132 h 146"/>
                <a:gd name="T24" fmla="*/ 48 w 120"/>
                <a:gd name="T25" fmla="*/ 145 h 146"/>
                <a:gd name="T26" fmla="*/ 79 w 120"/>
                <a:gd name="T27" fmla="*/ 145 h 146"/>
                <a:gd name="T28" fmla="*/ 97 w 120"/>
                <a:gd name="T29" fmla="*/ 132 h 146"/>
                <a:gd name="T30" fmla="*/ 119 w 120"/>
                <a:gd name="T31"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46">
                  <a:moveTo>
                    <a:pt x="119" y="145"/>
                  </a:moveTo>
                  <a:lnTo>
                    <a:pt x="119" y="0"/>
                  </a:lnTo>
                  <a:lnTo>
                    <a:pt x="119" y="30"/>
                  </a:lnTo>
                  <a:lnTo>
                    <a:pt x="97" y="13"/>
                  </a:lnTo>
                  <a:lnTo>
                    <a:pt x="79" y="0"/>
                  </a:lnTo>
                  <a:lnTo>
                    <a:pt x="48" y="0"/>
                  </a:lnTo>
                  <a:lnTo>
                    <a:pt x="26" y="13"/>
                  </a:lnTo>
                  <a:lnTo>
                    <a:pt x="4" y="30"/>
                  </a:lnTo>
                  <a:lnTo>
                    <a:pt x="0" y="61"/>
                  </a:lnTo>
                  <a:lnTo>
                    <a:pt x="0" y="83"/>
                  </a:lnTo>
                  <a:lnTo>
                    <a:pt x="4" y="110"/>
                  </a:lnTo>
                  <a:lnTo>
                    <a:pt x="26" y="132"/>
                  </a:lnTo>
                  <a:lnTo>
                    <a:pt x="48" y="145"/>
                  </a:lnTo>
                  <a:lnTo>
                    <a:pt x="79" y="145"/>
                  </a:lnTo>
                  <a:lnTo>
                    <a:pt x="97" y="132"/>
                  </a:lnTo>
                  <a:lnTo>
                    <a:pt x="119"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23" name="Line 183">
              <a:extLst>
                <a:ext uri="{FF2B5EF4-FFF2-40B4-BE49-F238E27FC236}">
                  <a16:creationId xmlns:a16="http://schemas.microsoft.com/office/drawing/2014/main" id="{933957A9-5B01-4161-9B79-3557675B59FF}"/>
                </a:ext>
              </a:extLst>
            </p:cNvPr>
            <p:cNvSpPr>
              <a:spLocks noChangeShapeType="1"/>
            </p:cNvSpPr>
            <p:nvPr/>
          </p:nvSpPr>
          <p:spPr bwMode="auto">
            <a:xfrm flipV="1">
              <a:off x="1943" y="2467"/>
              <a:ext cx="1" cy="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24" name="Line 184">
              <a:extLst>
                <a:ext uri="{FF2B5EF4-FFF2-40B4-BE49-F238E27FC236}">
                  <a16:creationId xmlns:a16="http://schemas.microsoft.com/office/drawing/2014/main" id="{F4450232-9500-417C-9148-0E58FFEBE916}"/>
                </a:ext>
              </a:extLst>
            </p:cNvPr>
            <p:cNvSpPr>
              <a:spLocks noChangeShapeType="1"/>
            </p:cNvSpPr>
            <p:nvPr/>
          </p:nvSpPr>
          <p:spPr bwMode="auto">
            <a:xfrm flipV="1">
              <a:off x="1076" y="2176"/>
              <a:ext cx="4"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25" name="Freeform 185">
              <a:extLst>
                <a:ext uri="{FF2B5EF4-FFF2-40B4-BE49-F238E27FC236}">
                  <a16:creationId xmlns:a16="http://schemas.microsoft.com/office/drawing/2014/main" id="{47CBB585-B709-4E0F-826E-A307CBB6C56B}"/>
                </a:ext>
              </a:extLst>
            </p:cNvPr>
            <p:cNvSpPr>
              <a:spLocks noChangeArrowheads="1"/>
            </p:cNvSpPr>
            <p:nvPr/>
          </p:nvSpPr>
          <p:spPr bwMode="auto">
            <a:xfrm>
              <a:off x="1064" y="2182"/>
              <a:ext cx="16" cy="69"/>
            </a:xfrm>
            <a:custGeom>
              <a:avLst/>
              <a:gdLst>
                <a:gd name="T0" fmla="*/ 53 w 72"/>
                <a:gd name="T1" fmla="*/ 0 h 306"/>
                <a:gd name="T2" fmla="*/ 31 w 72"/>
                <a:gd name="T3" fmla="*/ 31 h 306"/>
                <a:gd name="T4" fmla="*/ 13 w 72"/>
                <a:gd name="T5" fmla="*/ 70 h 306"/>
                <a:gd name="T6" fmla="*/ 0 w 72"/>
                <a:gd name="T7" fmla="*/ 124 h 306"/>
                <a:gd name="T8" fmla="*/ 0 w 72"/>
                <a:gd name="T9" fmla="*/ 163 h 306"/>
                <a:gd name="T10" fmla="*/ 13 w 72"/>
                <a:gd name="T11" fmla="*/ 212 h 306"/>
                <a:gd name="T12" fmla="*/ 31 w 72"/>
                <a:gd name="T13" fmla="*/ 256 h 306"/>
                <a:gd name="T14" fmla="*/ 53 w 72"/>
                <a:gd name="T15" fmla="*/ 283 h 306"/>
                <a:gd name="T16" fmla="*/ 71 w 72"/>
                <a:gd name="T17" fmla="*/ 305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6">
                  <a:moveTo>
                    <a:pt x="53" y="0"/>
                  </a:moveTo>
                  <a:lnTo>
                    <a:pt x="31" y="31"/>
                  </a:lnTo>
                  <a:lnTo>
                    <a:pt x="13" y="70"/>
                  </a:lnTo>
                  <a:lnTo>
                    <a:pt x="0" y="124"/>
                  </a:lnTo>
                  <a:lnTo>
                    <a:pt x="0" y="163"/>
                  </a:lnTo>
                  <a:lnTo>
                    <a:pt x="13" y="212"/>
                  </a:lnTo>
                  <a:lnTo>
                    <a:pt x="31" y="256"/>
                  </a:lnTo>
                  <a:lnTo>
                    <a:pt x="53" y="283"/>
                  </a:lnTo>
                  <a:lnTo>
                    <a:pt x="71" y="30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26" name="Freeform 186">
              <a:extLst>
                <a:ext uri="{FF2B5EF4-FFF2-40B4-BE49-F238E27FC236}">
                  <a16:creationId xmlns:a16="http://schemas.microsoft.com/office/drawing/2014/main" id="{AA3D1D83-3658-416F-A08C-A01903FB10C4}"/>
                </a:ext>
              </a:extLst>
            </p:cNvPr>
            <p:cNvSpPr>
              <a:spLocks noChangeArrowheads="1"/>
            </p:cNvSpPr>
            <p:nvPr/>
          </p:nvSpPr>
          <p:spPr bwMode="auto">
            <a:xfrm>
              <a:off x="1097" y="2186"/>
              <a:ext cx="36" cy="49"/>
            </a:xfrm>
            <a:custGeom>
              <a:avLst/>
              <a:gdLst>
                <a:gd name="T0" fmla="*/ 0 w 160"/>
                <a:gd name="T1" fmla="*/ 216 h 217"/>
                <a:gd name="T2" fmla="*/ 79 w 160"/>
                <a:gd name="T3" fmla="*/ 0 h 217"/>
                <a:gd name="T4" fmla="*/ 159 w 160"/>
                <a:gd name="T5" fmla="*/ 216 h 217"/>
              </a:gdLst>
              <a:ahLst/>
              <a:cxnLst>
                <a:cxn ang="0">
                  <a:pos x="T0" y="T1"/>
                </a:cxn>
                <a:cxn ang="0">
                  <a:pos x="T2" y="T3"/>
                </a:cxn>
                <a:cxn ang="0">
                  <a:pos x="T4" y="T5"/>
                </a:cxn>
              </a:cxnLst>
              <a:rect l="0" t="0" r="r" b="b"/>
              <a:pathLst>
                <a:path w="160" h="217">
                  <a:moveTo>
                    <a:pt x="0" y="216"/>
                  </a:moveTo>
                  <a:lnTo>
                    <a:pt x="79" y="0"/>
                  </a:lnTo>
                  <a:lnTo>
                    <a:pt x="159" y="21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27" name="Line 187">
              <a:extLst>
                <a:ext uri="{FF2B5EF4-FFF2-40B4-BE49-F238E27FC236}">
                  <a16:creationId xmlns:a16="http://schemas.microsoft.com/office/drawing/2014/main" id="{3064D346-8F47-496D-9C49-AA434C401935}"/>
                </a:ext>
              </a:extLst>
            </p:cNvPr>
            <p:cNvSpPr>
              <a:spLocks noChangeShapeType="1"/>
            </p:cNvSpPr>
            <p:nvPr/>
          </p:nvSpPr>
          <p:spPr bwMode="auto">
            <a:xfrm flipH="1">
              <a:off x="1102" y="2219"/>
              <a:ext cx="2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28" name="Line 188">
              <a:extLst>
                <a:ext uri="{FF2B5EF4-FFF2-40B4-BE49-F238E27FC236}">
                  <a16:creationId xmlns:a16="http://schemas.microsoft.com/office/drawing/2014/main" id="{D7FE5DB5-4656-4786-BC68-33EEE7B93203}"/>
                </a:ext>
              </a:extLst>
            </p:cNvPr>
            <p:cNvSpPr>
              <a:spLocks noChangeShapeType="1"/>
            </p:cNvSpPr>
            <p:nvPr/>
          </p:nvSpPr>
          <p:spPr bwMode="auto">
            <a:xfrm flipH="1" flipV="1">
              <a:off x="1146" y="2176"/>
              <a:ext cx="6"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29" name="Freeform 189">
              <a:extLst>
                <a:ext uri="{FF2B5EF4-FFF2-40B4-BE49-F238E27FC236}">
                  <a16:creationId xmlns:a16="http://schemas.microsoft.com/office/drawing/2014/main" id="{DBCB00E5-FF69-4982-841E-A72C0EC7EE4E}"/>
                </a:ext>
              </a:extLst>
            </p:cNvPr>
            <p:cNvSpPr>
              <a:spLocks noChangeArrowheads="1"/>
            </p:cNvSpPr>
            <p:nvPr/>
          </p:nvSpPr>
          <p:spPr bwMode="auto">
            <a:xfrm>
              <a:off x="1147" y="2182"/>
              <a:ext cx="16" cy="69"/>
            </a:xfrm>
            <a:custGeom>
              <a:avLst/>
              <a:gdLst>
                <a:gd name="T0" fmla="*/ 17 w 72"/>
                <a:gd name="T1" fmla="*/ 0 h 306"/>
                <a:gd name="T2" fmla="*/ 40 w 72"/>
                <a:gd name="T3" fmla="*/ 31 h 306"/>
                <a:gd name="T4" fmla="*/ 62 w 72"/>
                <a:gd name="T5" fmla="*/ 70 h 306"/>
                <a:gd name="T6" fmla="*/ 71 w 72"/>
                <a:gd name="T7" fmla="*/ 124 h 306"/>
                <a:gd name="T8" fmla="*/ 71 w 72"/>
                <a:gd name="T9" fmla="*/ 163 h 306"/>
                <a:gd name="T10" fmla="*/ 62 w 72"/>
                <a:gd name="T11" fmla="*/ 212 h 306"/>
                <a:gd name="T12" fmla="*/ 40 w 72"/>
                <a:gd name="T13" fmla="*/ 256 h 306"/>
                <a:gd name="T14" fmla="*/ 17 w 72"/>
                <a:gd name="T15" fmla="*/ 283 h 306"/>
                <a:gd name="T16" fmla="*/ 0 w 72"/>
                <a:gd name="T17" fmla="*/ 305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6">
                  <a:moveTo>
                    <a:pt x="17" y="0"/>
                  </a:moveTo>
                  <a:lnTo>
                    <a:pt x="40" y="31"/>
                  </a:lnTo>
                  <a:lnTo>
                    <a:pt x="62" y="70"/>
                  </a:lnTo>
                  <a:lnTo>
                    <a:pt x="71" y="124"/>
                  </a:lnTo>
                  <a:lnTo>
                    <a:pt x="71" y="163"/>
                  </a:lnTo>
                  <a:lnTo>
                    <a:pt x="62" y="212"/>
                  </a:lnTo>
                  <a:lnTo>
                    <a:pt x="40" y="256"/>
                  </a:lnTo>
                  <a:lnTo>
                    <a:pt x="17" y="283"/>
                  </a:lnTo>
                  <a:lnTo>
                    <a:pt x="0" y="30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0" name="Freeform 190">
              <a:extLst>
                <a:ext uri="{FF2B5EF4-FFF2-40B4-BE49-F238E27FC236}">
                  <a16:creationId xmlns:a16="http://schemas.microsoft.com/office/drawing/2014/main" id="{72ECE46B-95BF-4260-992E-8C68629071F9}"/>
                </a:ext>
              </a:extLst>
            </p:cNvPr>
            <p:cNvSpPr>
              <a:spLocks noChangeArrowheads="1"/>
            </p:cNvSpPr>
            <p:nvPr/>
          </p:nvSpPr>
          <p:spPr bwMode="auto">
            <a:xfrm>
              <a:off x="1065" y="2982"/>
              <a:ext cx="17" cy="74"/>
            </a:xfrm>
            <a:custGeom>
              <a:avLst/>
              <a:gdLst>
                <a:gd name="T0" fmla="*/ 76 w 77"/>
                <a:gd name="T1" fmla="*/ 0 h 328"/>
                <a:gd name="T2" fmla="*/ 54 w 77"/>
                <a:gd name="T3" fmla="*/ 22 h 328"/>
                <a:gd name="T4" fmla="*/ 31 w 77"/>
                <a:gd name="T5" fmla="*/ 53 h 328"/>
                <a:gd name="T6" fmla="*/ 9 w 77"/>
                <a:gd name="T7" fmla="*/ 92 h 328"/>
                <a:gd name="T8" fmla="*/ 0 w 77"/>
                <a:gd name="T9" fmla="*/ 141 h 328"/>
                <a:gd name="T10" fmla="*/ 0 w 77"/>
                <a:gd name="T11" fmla="*/ 185 h 328"/>
                <a:gd name="T12" fmla="*/ 9 w 77"/>
                <a:gd name="T13" fmla="*/ 234 h 328"/>
                <a:gd name="T14" fmla="*/ 31 w 77"/>
                <a:gd name="T15" fmla="*/ 274 h 328"/>
                <a:gd name="T16" fmla="*/ 54 w 77"/>
                <a:gd name="T17" fmla="*/ 305 h 328"/>
                <a:gd name="T18" fmla="*/ 76 w 77"/>
                <a:gd name="T19" fmla="*/ 32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328">
                  <a:moveTo>
                    <a:pt x="76" y="0"/>
                  </a:moveTo>
                  <a:lnTo>
                    <a:pt x="54" y="22"/>
                  </a:lnTo>
                  <a:lnTo>
                    <a:pt x="31" y="53"/>
                  </a:lnTo>
                  <a:lnTo>
                    <a:pt x="9" y="92"/>
                  </a:lnTo>
                  <a:lnTo>
                    <a:pt x="0" y="141"/>
                  </a:lnTo>
                  <a:lnTo>
                    <a:pt x="0" y="185"/>
                  </a:lnTo>
                  <a:lnTo>
                    <a:pt x="9" y="234"/>
                  </a:lnTo>
                  <a:lnTo>
                    <a:pt x="31" y="274"/>
                  </a:lnTo>
                  <a:lnTo>
                    <a:pt x="54" y="305"/>
                  </a:lnTo>
                  <a:lnTo>
                    <a:pt x="76" y="32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1" name="Freeform 191">
              <a:extLst>
                <a:ext uri="{FF2B5EF4-FFF2-40B4-BE49-F238E27FC236}">
                  <a16:creationId xmlns:a16="http://schemas.microsoft.com/office/drawing/2014/main" id="{EB0ED669-01F5-4C69-B90D-42EC2DBED50D}"/>
                </a:ext>
              </a:extLst>
            </p:cNvPr>
            <p:cNvSpPr>
              <a:spLocks noChangeArrowheads="1"/>
            </p:cNvSpPr>
            <p:nvPr/>
          </p:nvSpPr>
          <p:spPr bwMode="auto">
            <a:xfrm>
              <a:off x="1097" y="2991"/>
              <a:ext cx="33" cy="49"/>
            </a:xfrm>
            <a:custGeom>
              <a:avLst/>
              <a:gdLst>
                <a:gd name="T0" fmla="*/ 0 w 147"/>
                <a:gd name="T1" fmla="*/ 216 h 217"/>
                <a:gd name="T2" fmla="*/ 0 w 147"/>
                <a:gd name="T3" fmla="*/ 0 h 217"/>
                <a:gd name="T4" fmla="*/ 93 w 147"/>
                <a:gd name="T5" fmla="*/ 0 h 217"/>
                <a:gd name="T6" fmla="*/ 124 w 147"/>
                <a:gd name="T7" fmla="*/ 13 h 217"/>
                <a:gd name="T8" fmla="*/ 133 w 147"/>
                <a:gd name="T9" fmla="*/ 22 h 217"/>
                <a:gd name="T10" fmla="*/ 146 w 147"/>
                <a:gd name="T11" fmla="*/ 39 h 217"/>
                <a:gd name="T12" fmla="*/ 146 w 147"/>
                <a:gd name="T13" fmla="*/ 61 h 217"/>
                <a:gd name="T14" fmla="*/ 133 w 147"/>
                <a:gd name="T15" fmla="*/ 83 h 217"/>
                <a:gd name="T16" fmla="*/ 124 w 147"/>
                <a:gd name="T17" fmla="*/ 92 h 217"/>
                <a:gd name="T18" fmla="*/ 93 w 147"/>
                <a:gd name="T19" fmla="*/ 101 h 217"/>
                <a:gd name="T20" fmla="*/ 0 w 147"/>
                <a:gd name="T21" fmla="*/ 10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 h="217">
                  <a:moveTo>
                    <a:pt x="0" y="216"/>
                  </a:moveTo>
                  <a:lnTo>
                    <a:pt x="0" y="0"/>
                  </a:lnTo>
                  <a:lnTo>
                    <a:pt x="93" y="0"/>
                  </a:lnTo>
                  <a:lnTo>
                    <a:pt x="124" y="13"/>
                  </a:lnTo>
                  <a:lnTo>
                    <a:pt x="133" y="22"/>
                  </a:lnTo>
                  <a:lnTo>
                    <a:pt x="146" y="39"/>
                  </a:lnTo>
                  <a:lnTo>
                    <a:pt x="146" y="61"/>
                  </a:lnTo>
                  <a:lnTo>
                    <a:pt x="133" y="83"/>
                  </a:lnTo>
                  <a:lnTo>
                    <a:pt x="124" y="92"/>
                  </a:lnTo>
                  <a:lnTo>
                    <a:pt x="93" y="101"/>
                  </a:lnTo>
                  <a:lnTo>
                    <a:pt x="0" y="10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2" name="Freeform 192">
              <a:extLst>
                <a:ext uri="{FF2B5EF4-FFF2-40B4-BE49-F238E27FC236}">
                  <a16:creationId xmlns:a16="http://schemas.microsoft.com/office/drawing/2014/main" id="{FECA3D37-2C5F-4861-9BDB-041918C0221E}"/>
                </a:ext>
              </a:extLst>
            </p:cNvPr>
            <p:cNvSpPr>
              <a:spLocks noChangeArrowheads="1"/>
            </p:cNvSpPr>
            <p:nvPr/>
          </p:nvSpPr>
          <p:spPr bwMode="auto">
            <a:xfrm>
              <a:off x="1097" y="3014"/>
              <a:ext cx="33" cy="26"/>
            </a:xfrm>
            <a:custGeom>
              <a:avLst/>
              <a:gdLst>
                <a:gd name="T0" fmla="*/ 93 w 147"/>
                <a:gd name="T1" fmla="*/ 0 h 116"/>
                <a:gd name="T2" fmla="*/ 124 w 147"/>
                <a:gd name="T3" fmla="*/ 13 h 116"/>
                <a:gd name="T4" fmla="*/ 133 w 147"/>
                <a:gd name="T5" fmla="*/ 22 h 116"/>
                <a:gd name="T6" fmla="*/ 146 w 147"/>
                <a:gd name="T7" fmla="*/ 44 h 116"/>
                <a:gd name="T8" fmla="*/ 146 w 147"/>
                <a:gd name="T9" fmla="*/ 71 h 116"/>
                <a:gd name="T10" fmla="*/ 133 w 147"/>
                <a:gd name="T11" fmla="*/ 93 h 116"/>
                <a:gd name="T12" fmla="*/ 124 w 147"/>
                <a:gd name="T13" fmla="*/ 106 h 116"/>
                <a:gd name="T14" fmla="*/ 93 w 147"/>
                <a:gd name="T15" fmla="*/ 115 h 116"/>
                <a:gd name="T16" fmla="*/ 0 w 147"/>
                <a:gd name="T17" fmla="*/ 11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116">
                  <a:moveTo>
                    <a:pt x="93" y="0"/>
                  </a:moveTo>
                  <a:lnTo>
                    <a:pt x="124" y="13"/>
                  </a:lnTo>
                  <a:lnTo>
                    <a:pt x="133" y="22"/>
                  </a:lnTo>
                  <a:lnTo>
                    <a:pt x="146" y="44"/>
                  </a:lnTo>
                  <a:lnTo>
                    <a:pt x="146" y="71"/>
                  </a:lnTo>
                  <a:lnTo>
                    <a:pt x="133" y="93"/>
                  </a:lnTo>
                  <a:lnTo>
                    <a:pt x="124" y="106"/>
                  </a:lnTo>
                  <a:lnTo>
                    <a:pt x="93" y="115"/>
                  </a:lnTo>
                  <a:lnTo>
                    <a:pt x="0" y="11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3" name="Freeform 193">
              <a:extLst>
                <a:ext uri="{FF2B5EF4-FFF2-40B4-BE49-F238E27FC236}">
                  <a16:creationId xmlns:a16="http://schemas.microsoft.com/office/drawing/2014/main" id="{E29B4D46-6A5A-43F5-96FD-28B18C932D9D}"/>
                </a:ext>
              </a:extLst>
            </p:cNvPr>
            <p:cNvSpPr>
              <a:spLocks noChangeArrowheads="1"/>
            </p:cNvSpPr>
            <p:nvPr/>
          </p:nvSpPr>
          <p:spPr bwMode="auto">
            <a:xfrm>
              <a:off x="1146" y="2982"/>
              <a:ext cx="16" cy="74"/>
            </a:xfrm>
            <a:custGeom>
              <a:avLst/>
              <a:gdLst>
                <a:gd name="T0" fmla="*/ 0 w 72"/>
                <a:gd name="T1" fmla="*/ 0 h 328"/>
                <a:gd name="T2" fmla="*/ 22 w 72"/>
                <a:gd name="T3" fmla="*/ 22 h 328"/>
                <a:gd name="T4" fmla="*/ 40 w 72"/>
                <a:gd name="T5" fmla="*/ 53 h 328"/>
                <a:gd name="T6" fmla="*/ 62 w 72"/>
                <a:gd name="T7" fmla="*/ 92 h 328"/>
                <a:gd name="T8" fmla="*/ 71 w 72"/>
                <a:gd name="T9" fmla="*/ 141 h 328"/>
                <a:gd name="T10" fmla="*/ 71 w 72"/>
                <a:gd name="T11" fmla="*/ 185 h 328"/>
                <a:gd name="T12" fmla="*/ 62 w 72"/>
                <a:gd name="T13" fmla="*/ 234 h 328"/>
                <a:gd name="T14" fmla="*/ 40 w 72"/>
                <a:gd name="T15" fmla="*/ 274 h 328"/>
                <a:gd name="T16" fmla="*/ 22 w 72"/>
                <a:gd name="T17" fmla="*/ 305 h 328"/>
                <a:gd name="T18" fmla="*/ 0 w 72"/>
                <a:gd name="T19" fmla="*/ 32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328">
                  <a:moveTo>
                    <a:pt x="0" y="0"/>
                  </a:moveTo>
                  <a:lnTo>
                    <a:pt x="22" y="22"/>
                  </a:lnTo>
                  <a:lnTo>
                    <a:pt x="40" y="53"/>
                  </a:lnTo>
                  <a:lnTo>
                    <a:pt x="62" y="92"/>
                  </a:lnTo>
                  <a:lnTo>
                    <a:pt x="71" y="141"/>
                  </a:lnTo>
                  <a:lnTo>
                    <a:pt x="71" y="185"/>
                  </a:lnTo>
                  <a:lnTo>
                    <a:pt x="62" y="234"/>
                  </a:lnTo>
                  <a:lnTo>
                    <a:pt x="40" y="274"/>
                  </a:lnTo>
                  <a:lnTo>
                    <a:pt x="22" y="305"/>
                  </a:lnTo>
                  <a:lnTo>
                    <a:pt x="0" y="32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4" name="Freeform 194">
              <a:extLst>
                <a:ext uri="{FF2B5EF4-FFF2-40B4-BE49-F238E27FC236}">
                  <a16:creationId xmlns:a16="http://schemas.microsoft.com/office/drawing/2014/main" id="{5B61A7B3-54AF-495A-9928-C9C52EE19199}"/>
                </a:ext>
              </a:extLst>
            </p:cNvPr>
            <p:cNvSpPr>
              <a:spLocks noChangeArrowheads="1"/>
            </p:cNvSpPr>
            <p:nvPr/>
          </p:nvSpPr>
          <p:spPr bwMode="auto">
            <a:xfrm>
              <a:off x="1065" y="4047"/>
              <a:ext cx="17" cy="74"/>
            </a:xfrm>
            <a:custGeom>
              <a:avLst/>
              <a:gdLst>
                <a:gd name="T0" fmla="*/ 76 w 77"/>
                <a:gd name="T1" fmla="*/ 0 h 328"/>
                <a:gd name="T2" fmla="*/ 54 w 77"/>
                <a:gd name="T3" fmla="*/ 22 h 328"/>
                <a:gd name="T4" fmla="*/ 31 w 77"/>
                <a:gd name="T5" fmla="*/ 53 h 328"/>
                <a:gd name="T6" fmla="*/ 9 w 77"/>
                <a:gd name="T7" fmla="*/ 92 h 328"/>
                <a:gd name="T8" fmla="*/ 0 w 77"/>
                <a:gd name="T9" fmla="*/ 146 h 328"/>
                <a:gd name="T10" fmla="*/ 0 w 77"/>
                <a:gd name="T11" fmla="*/ 185 h 328"/>
                <a:gd name="T12" fmla="*/ 9 w 77"/>
                <a:gd name="T13" fmla="*/ 234 h 328"/>
                <a:gd name="T14" fmla="*/ 31 w 77"/>
                <a:gd name="T15" fmla="*/ 274 h 328"/>
                <a:gd name="T16" fmla="*/ 54 w 77"/>
                <a:gd name="T17" fmla="*/ 305 h 328"/>
                <a:gd name="T18" fmla="*/ 76 w 77"/>
                <a:gd name="T19" fmla="*/ 32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328">
                  <a:moveTo>
                    <a:pt x="76" y="0"/>
                  </a:moveTo>
                  <a:lnTo>
                    <a:pt x="54" y="22"/>
                  </a:lnTo>
                  <a:lnTo>
                    <a:pt x="31" y="53"/>
                  </a:lnTo>
                  <a:lnTo>
                    <a:pt x="9" y="92"/>
                  </a:lnTo>
                  <a:lnTo>
                    <a:pt x="0" y="146"/>
                  </a:lnTo>
                  <a:lnTo>
                    <a:pt x="0" y="185"/>
                  </a:lnTo>
                  <a:lnTo>
                    <a:pt x="9" y="234"/>
                  </a:lnTo>
                  <a:lnTo>
                    <a:pt x="31" y="274"/>
                  </a:lnTo>
                  <a:lnTo>
                    <a:pt x="54" y="305"/>
                  </a:lnTo>
                  <a:lnTo>
                    <a:pt x="76" y="32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5" name="Freeform 195">
              <a:extLst>
                <a:ext uri="{FF2B5EF4-FFF2-40B4-BE49-F238E27FC236}">
                  <a16:creationId xmlns:a16="http://schemas.microsoft.com/office/drawing/2014/main" id="{2323C7BF-C7BD-4144-B37A-4F9A1293F32A}"/>
                </a:ext>
              </a:extLst>
            </p:cNvPr>
            <p:cNvSpPr>
              <a:spLocks noChangeArrowheads="1"/>
            </p:cNvSpPr>
            <p:nvPr/>
          </p:nvSpPr>
          <p:spPr bwMode="auto">
            <a:xfrm>
              <a:off x="1097" y="4057"/>
              <a:ext cx="35" cy="48"/>
            </a:xfrm>
            <a:custGeom>
              <a:avLst/>
              <a:gdLst>
                <a:gd name="T0" fmla="*/ 154 w 155"/>
                <a:gd name="T1" fmla="*/ 48 h 213"/>
                <a:gd name="T2" fmla="*/ 145 w 155"/>
                <a:gd name="T3" fmla="*/ 26 h 213"/>
                <a:gd name="T4" fmla="*/ 123 w 155"/>
                <a:gd name="T5" fmla="*/ 8 h 213"/>
                <a:gd name="T6" fmla="*/ 106 w 155"/>
                <a:gd name="T7" fmla="*/ 0 h 213"/>
                <a:gd name="T8" fmla="*/ 66 w 155"/>
                <a:gd name="T9" fmla="*/ 0 h 213"/>
                <a:gd name="T10" fmla="*/ 44 w 155"/>
                <a:gd name="T11" fmla="*/ 8 h 213"/>
                <a:gd name="T12" fmla="*/ 22 w 155"/>
                <a:gd name="T13" fmla="*/ 26 h 213"/>
                <a:gd name="T14" fmla="*/ 13 w 155"/>
                <a:gd name="T15" fmla="*/ 48 h 213"/>
                <a:gd name="T16" fmla="*/ 0 w 155"/>
                <a:gd name="T17" fmla="*/ 79 h 213"/>
                <a:gd name="T18" fmla="*/ 0 w 155"/>
                <a:gd name="T19" fmla="*/ 128 h 213"/>
                <a:gd name="T20" fmla="*/ 13 w 155"/>
                <a:gd name="T21" fmla="*/ 159 h 213"/>
                <a:gd name="T22" fmla="*/ 22 w 155"/>
                <a:gd name="T23" fmla="*/ 181 h 213"/>
                <a:gd name="T24" fmla="*/ 44 w 155"/>
                <a:gd name="T25" fmla="*/ 199 h 213"/>
                <a:gd name="T26" fmla="*/ 66 w 155"/>
                <a:gd name="T27" fmla="*/ 212 h 213"/>
                <a:gd name="T28" fmla="*/ 106 w 155"/>
                <a:gd name="T29" fmla="*/ 212 h 213"/>
                <a:gd name="T30" fmla="*/ 123 w 155"/>
                <a:gd name="T31" fmla="*/ 199 h 213"/>
                <a:gd name="T32" fmla="*/ 145 w 155"/>
                <a:gd name="T33" fmla="*/ 181 h 213"/>
                <a:gd name="T34" fmla="*/ 154 w 155"/>
                <a:gd name="T35" fmla="*/ 15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5" h="213">
                  <a:moveTo>
                    <a:pt x="154" y="48"/>
                  </a:moveTo>
                  <a:lnTo>
                    <a:pt x="145" y="26"/>
                  </a:lnTo>
                  <a:lnTo>
                    <a:pt x="123" y="8"/>
                  </a:lnTo>
                  <a:lnTo>
                    <a:pt x="106" y="0"/>
                  </a:lnTo>
                  <a:lnTo>
                    <a:pt x="66" y="0"/>
                  </a:lnTo>
                  <a:lnTo>
                    <a:pt x="44" y="8"/>
                  </a:lnTo>
                  <a:lnTo>
                    <a:pt x="22" y="26"/>
                  </a:lnTo>
                  <a:lnTo>
                    <a:pt x="13" y="48"/>
                  </a:lnTo>
                  <a:lnTo>
                    <a:pt x="0" y="79"/>
                  </a:lnTo>
                  <a:lnTo>
                    <a:pt x="0" y="128"/>
                  </a:lnTo>
                  <a:lnTo>
                    <a:pt x="13" y="159"/>
                  </a:lnTo>
                  <a:lnTo>
                    <a:pt x="22" y="181"/>
                  </a:lnTo>
                  <a:lnTo>
                    <a:pt x="44" y="199"/>
                  </a:lnTo>
                  <a:lnTo>
                    <a:pt x="66" y="212"/>
                  </a:lnTo>
                  <a:lnTo>
                    <a:pt x="106" y="212"/>
                  </a:lnTo>
                  <a:lnTo>
                    <a:pt x="123" y="199"/>
                  </a:lnTo>
                  <a:lnTo>
                    <a:pt x="145" y="181"/>
                  </a:lnTo>
                  <a:lnTo>
                    <a:pt x="154" y="1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6" name="Freeform 196">
              <a:extLst>
                <a:ext uri="{FF2B5EF4-FFF2-40B4-BE49-F238E27FC236}">
                  <a16:creationId xmlns:a16="http://schemas.microsoft.com/office/drawing/2014/main" id="{336DEA52-88A5-4606-8D73-93D0FD00F0B3}"/>
                </a:ext>
              </a:extLst>
            </p:cNvPr>
            <p:cNvSpPr>
              <a:spLocks noChangeArrowheads="1"/>
            </p:cNvSpPr>
            <p:nvPr/>
          </p:nvSpPr>
          <p:spPr bwMode="auto">
            <a:xfrm>
              <a:off x="1146" y="4047"/>
              <a:ext cx="16" cy="74"/>
            </a:xfrm>
            <a:custGeom>
              <a:avLst/>
              <a:gdLst>
                <a:gd name="T0" fmla="*/ 0 w 72"/>
                <a:gd name="T1" fmla="*/ 0 h 328"/>
                <a:gd name="T2" fmla="*/ 22 w 72"/>
                <a:gd name="T3" fmla="*/ 22 h 328"/>
                <a:gd name="T4" fmla="*/ 40 w 72"/>
                <a:gd name="T5" fmla="*/ 53 h 328"/>
                <a:gd name="T6" fmla="*/ 62 w 72"/>
                <a:gd name="T7" fmla="*/ 92 h 328"/>
                <a:gd name="T8" fmla="*/ 71 w 72"/>
                <a:gd name="T9" fmla="*/ 146 h 328"/>
                <a:gd name="T10" fmla="*/ 71 w 72"/>
                <a:gd name="T11" fmla="*/ 185 h 328"/>
                <a:gd name="T12" fmla="*/ 62 w 72"/>
                <a:gd name="T13" fmla="*/ 234 h 328"/>
                <a:gd name="T14" fmla="*/ 40 w 72"/>
                <a:gd name="T15" fmla="*/ 274 h 328"/>
                <a:gd name="T16" fmla="*/ 22 w 72"/>
                <a:gd name="T17" fmla="*/ 305 h 328"/>
                <a:gd name="T18" fmla="*/ 0 w 72"/>
                <a:gd name="T19" fmla="*/ 32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328">
                  <a:moveTo>
                    <a:pt x="0" y="0"/>
                  </a:moveTo>
                  <a:lnTo>
                    <a:pt x="22" y="22"/>
                  </a:lnTo>
                  <a:lnTo>
                    <a:pt x="40" y="53"/>
                  </a:lnTo>
                  <a:lnTo>
                    <a:pt x="62" y="92"/>
                  </a:lnTo>
                  <a:lnTo>
                    <a:pt x="71" y="146"/>
                  </a:lnTo>
                  <a:lnTo>
                    <a:pt x="71" y="185"/>
                  </a:lnTo>
                  <a:lnTo>
                    <a:pt x="62" y="234"/>
                  </a:lnTo>
                  <a:lnTo>
                    <a:pt x="40" y="274"/>
                  </a:lnTo>
                  <a:lnTo>
                    <a:pt x="22" y="305"/>
                  </a:lnTo>
                  <a:lnTo>
                    <a:pt x="0" y="32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7" name="Freeform 197">
              <a:extLst>
                <a:ext uri="{FF2B5EF4-FFF2-40B4-BE49-F238E27FC236}">
                  <a16:creationId xmlns:a16="http://schemas.microsoft.com/office/drawing/2014/main" id="{DA72E7A6-F121-4E3A-90D7-BA538C3F7749}"/>
                </a:ext>
              </a:extLst>
            </p:cNvPr>
            <p:cNvSpPr>
              <a:spLocks noChangeArrowheads="1"/>
            </p:cNvSpPr>
            <p:nvPr/>
          </p:nvSpPr>
          <p:spPr bwMode="auto">
            <a:xfrm>
              <a:off x="573" y="2516"/>
              <a:ext cx="216" cy="151"/>
            </a:xfrm>
            <a:custGeom>
              <a:avLst/>
              <a:gdLst>
                <a:gd name="T0" fmla="*/ 952 w 953"/>
                <a:gd name="T1" fmla="*/ 0 h 667"/>
                <a:gd name="T2" fmla="*/ 0 w 953"/>
                <a:gd name="T3" fmla="*/ 666 h 667"/>
                <a:gd name="T4" fmla="*/ 251 w 953"/>
                <a:gd name="T5" fmla="*/ 503 h 667"/>
                <a:gd name="T6" fmla="*/ 264 w 953"/>
                <a:gd name="T7" fmla="*/ 516 h 667"/>
                <a:gd name="T8" fmla="*/ 0 w 953"/>
                <a:gd name="T9" fmla="*/ 666 h 667"/>
                <a:gd name="T10" fmla="*/ 278 w 953"/>
                <a:gd name="T11" fmla="*/ 525 h 667"/>
                <a:gd name="T12" fmla="*/ 291 w 953"/>
                <a:gd name="T13" fmla="*/ 534 h 667"/>
                <a:gd name="T14" fmla="*/ 0 w 953"/>
                <a:gd name="T15" fmla="*/ 666 h 667"/>
                <a:gd name="T16" fmla="*/ 304 w 953"/>
                <a:gd name="T17" fmla="*/ 538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3" h="667">
                  <a:moveTo>
                    <a:pt x="952" y="0"/>
                  </a:moveTo>
                  <a:lnTo>
                    <a:pt x="0" y="666"/>
                  </a:lnTo>
                  <a:lnTo>
                    <a:pt x="251" y="503"/>
                  </a:lnTo>
                  <a:lnTo>
                    <a:pt x="264" y="516"/>
                  </a:lnTo>
                  <a:lnTo>
                    <a:pt x="0" y="666"/>
                  </a:lnTo>
                  <a:lnTo>
                    <a:pt x="278" y="525"/>
                  </a:lnTo>
                  <a:lnTo>
                    <a:pt x="291" y="534"/>
                  </a:lnTo>
                  <a:lnTo>
                    <a:pt x="0" y="666"/>
                  </a:lnTo>
                  <a:lnTo>
                    <a:pt x="304" y="53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8" name="Freeform 198">
              <a:extLst>
                <a:ext uri="{FF2B5EF4-FFF2-40B4-BE49-F238E27FC236}">
                  <a16:creationId xmlns:a16="http://schemas.microsoft.com/office/drawing/2014/main" id="{F8CB072E-096E-4A68-9934-0135A953BD9E}"/>
                </a:ext>
              </a:extLst>
            </p:cNvPr>
            <p:cNvSpPr>
              <a:spLocks noChangeArrowheads="1"/>
            </p:cNvSpPr>
            <p:nvPr/>
          </p:nvSpPr>
          <p:spPr bwMode="auto">
            <a:xfrm>
              <a:off x="573" y="2612"/>
              <a:ext cx="74" cy="55"/>
            </a:xfrm>
            <a:custGeom>
              <a:avLst/>
              <a:gdLst>
                <a:gd name="T0" fmla="*/ 243 w 328"/>
                <a:gd name="T1" fmla="*/ 62 h 244"/>
                <a:gd name="T2" fmla="*/ 0 w 328"/>
                <a:gd name="T3" fmla="*/ 243 h 244"/>
                <a:gd name="T4" fmla="*/ 225 w 328"/>
                <a:gd name="T5" fmla="*/ 0 h 244"/>
                <a:gd name="T6" fmla="*/ 230 w 328"/>
                <a:gd name="T7" fmla="*/ 17 h 244"/>
                <a:gd name="T8" fmla="*/ 0 w 328"/>
                <a:gd name="T9" fmla="*/ 243 h 244"/>
                <a:gd name="T10" fmla="*/ 234 w 328"/>
                <a:gd name="T11" fmla="*/ 31 h 244"/>
                <a:gd name="T12" fmla="*/ 239 w 328"/>
                <a:gd name="T13" fmla="*/ 48 h 244"/>
                <a:gd name="T14" fmla="*/ 0 w 328"/>
                <a:gd name="T15" fmla="*/ 243 h 244"/>
                <a:gd name="T16" fmla="*/ 327 w 328"/>
                <a:gd name="T17" fmla="*/ 11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244">
                  <a:moveTo>
                    <a:pt x="243" y="62"/>
                  </a:moveTo>
                  <a:lnTo>
                    <a:pt x="0" y="243"/>
                  </a:lnTo>
                  <a:lnTo>
                    <a:pt x="225" y="0"/>
                  </a:lnTo>
                  <a:lnTo>
                    <a:pt x="230" y="17"/>
                  </a:lnTo>
                  <a:lnTo>
                    <a:pt x="0" y="243"/>
                  </a:lnTo>
                  <a:lnTo>
                    <a:pt x="234" y="31"/>
                  </a:lnTo>
                  <a:lnTo>
                    <a:pt x="239" y="48"/>
                  </a:lnTo>
                  <a:lnTo>
                    <a:pt x="0" y="243"/>
                  </a:lnTo>
                  <a:lnTo>
                    <a:pt x="327" y="1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39" name="Line 199">
              <a:extLst>
                <a:ext uri="{FF2B5EF4-FFF2-40B4-BE49-F238E27FC236}">
                  <a16:creationId xmlns:a16="http://schemas.microsoft.com/office/drawing/2014/main" id="{1BBE2D16-22E8-486C-8494-C2E2FFCD0C14}"/>
                </a:ext>
              </a:extLst>
            </p:cNvPr>
            <p:cNvSpPr>
              <a:spLocks noChangeShapeType="1"/>
            </p:cNvSpPr>
            <p:nvPr/>
          </p:nvSpPr>
          <p:spPr bwMode="auto">
            <a:xfrm flipH="1">
              <a:off x="572" y="2608"/>
              <a:ext cx="54"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40" name="Text Box 200">
            <a:extLst>
              <a:ext uri="{FF2B5EF4-FFF2-40B4-BE49-F238E27FC236}">
                <a16:creationId xmlns:a16="http://schemas.microsoft.com/office/drawing/2014/main" id="{64A1109E-56D2-49CD-858E-4D264726CFF7}"/>
              </a:ext>
            </a:extLst>
          </p:cNvPr>
          <p:cNvSpPr txBox="1">
            <a:spLocks noChangeArrowheads="1"/>
          </p:cNvSpPr>
          <p:nvPr/>
        </p:nvSpPr>
        <p:spPr bwMode="auto">
          <a:xfrm>
            <a:off x="3810000" y="2344738"/>
            <a:ext cx="4481513"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Unmodulated carrier, full power</a:t>
            </a:r>
          </a:p>
          <a:p>
            <a:pPr eaLnBrk="1" hangingPunct="1">
              <a:lnSpc>
                <a:spcPct val="106000"/>
              </a:lnSpc>
              <a:buClr>
                <a:srgbClr val="FFFFCC"/>
              </a:buClr>
              <a:buSzPct val="100000"/>
              <a:buFont typeface="Times New Roman" panose="02020603050405020304" pitchFamily="18" charset="0"/>
              <a:buNone/>
            </a:pPr>
            <a:r>
              <a:rPr lang="en-GB" altLang="en-US"/>
              <a:t>at all times</a:t>
            </a:r>
          </a:p>
        </p:txBody>
      </p:sp>
      <p:sp>
        <p:nvSpPr>
          <p:cNvPr id="10441" name="Text Box 201">
            <a:extLst>
              <a:ext uri="{FF2B5EF4-FFF2-40B4-BE49-F238E27FC236}">
                <a16:creationId xmlns:a16="http://schemas.microsoft.com/office/drawing/2014/main" id="{E60E6146-BF66-4EC1-B966-9919A0CBBE7F}"/>
              </a:ext>
            </a:extLst>
          </p:cNvPr>
          <p:cNvSpPr txBox="1">
            <a:spLocks noChangeArrowheads="1"/>
          </p:cNvSpPr>
          <p:nvPr/>
        </p:nvSpPr>
        <p:spPr bwMode="auto">
          <a:xfrm>
            <a:off x="3810000" y="4090988"/>
            <a:ext cx="426243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Waveform of modulating signal</a:t>
            </a:r>
          </a:p>
        </p:txBody>
      </p:sp>
      <p:sp>
        <p:nvSpPr>
          <p:cNvPr id="10442" name="Text Box 202">
            <a:extLst>
              <a:ext uri="{FF2B5EF4-FFF2-40B4-BE49-F238E27FC236}">
                <a16:creationId xmlns:a16="http://schemas.microsoft.com/office/drawing/2014/main" id="{591901E7-0172-44F7-958D-65DC1B41A84A}"/>
              </a:ext>
            </a:extLst>
          </p:cNvPr>
          <p:cNvSpPr txBox="1">
            <a:spLocks noChangeArrowheads="1"/>
          </p:cNvSpPr>
          <p:nvPr/>
        </p:nvSpPr>
        <p:spPr bwMode="auto">
          <a:xfrm>
            <a:off x="4114800" y="5311775"/>
            <a:ext cx="37242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443" name="Text Box 203">
            <a:extLst>
              <a:ext uri="{FF2B5EF4-FFF2-40B4-BE49-F238E27FC236}">
                <a16:creationId xmlns:a16="http://schemas.microsoft.com/office/drawing/2014/main" id="{C5DED1C4-C168-4A4D-BA01-B2DE2E9AAC4F}"/>
              </a:ext>
            </a:extLst>
          </p:cNvPr>
          <p:cNvSpPr txBox="1">
            <a:spLocks noChangeArrowheads="1"/>
          </p:cNvSpPr>
          <p:nvPr/>
        </p:nvSpPr>
        <p:spPr bwMode="auto">
          <a:xfrm>
            <a:off x="3810000" y="5483225"/>
            <a:ext cx="44973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Modulated carrier with frequency</a:t>
            </a:r>
          </a:p>
          <a:p>
            <a:pPr eaLnBrk="1" hangingPunct="1">
              <a:lnSpc>
                <a:spcPct val="106000"/>
              </a:lnSpc>
              <a:buClr>
                <a:srgbClr val="FFFFCC"/>
              </a:buClr>
              <a:buSzPct val="100000"/>
              <a:buFont typeface="Times New Roman" panose="02020603050405020304" pitchFamily="18" charset="0"/>
              <a:buNone/>
            </a:pPr>
            <a:r>
              <a:rPr lang="en-GB" altLang="en-US"/>
              <a:t>deviation and constant amplitude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440"/>
                                        </p:tgtEl>
                                        <p:attrNameLst>
                                          <p:attrName>style.visibility</p:attrName>
                                        </p:attrNameLst>
                                      </p:cBhvr>
                                      <p:to>
                                        <p:strVal val="visible"/>
                                      </p:to>
                                    </p:set>
                                    <p:anim calcmode="lin" valueType="num">
                                      <p:cBhvr additive="base">
                                        <p:cTn id="7" dur="500" fill="hold"/>
                                        <p:tgtEl>
                                          <p:spTgt spid="10440"/>
                                        </p:tgtEl>
                                        <p:attrNameLst>
                                          <p:attrName>ppt_x</p:attrName>
                                        </p:attrNameLst>
                                      </p:cBhvr>
                                      <p:tavLst>
                                        <p:tav tm="0">
                                          <p:val>
                                            <p:strVal val="#ppt_x"/>
                                          </p:val>
                                        </p:tav>
                                        <p:tav tm="100000">
                                          <p:val>
                                            <p:strVal val="#ppt_x"/>
                                          </p:val>
                                        </p:tav>
                                      </p:tavLst>
                                    </p:anim>
                                    <p:anim calcmode="lin" valueType="num">
                                      <p:cBhvr additive="base">
                                        <p:cTn id="8" dur="500" fill="hold"/>
                                        <p:tgtEl>
                                          <p:spTgt spid="1044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0441"/>
                                        </p:tgtEl>
                                        <p:attrNameLst>
                                          <p:attrName>style.visibility</p:attrName>
                                        </p:attrNameLst>
                                      </p:cBhvr>
                                      <p:to>
                                        <p:strVal val="visible"/>
                                      </p:to>
                                    </p:set>
                                    <p:anim calcmode="lin" valueType="num">
                                      <p:cBhvr additive="base">
                                        <p:cTn id="13" dur="500" fill="hold"/>
                                        <p:tgtEl>
                                          <p:spTgt spid="10441"/>
                                        </p:tgtEl>
                                        <p:attrNameLst>
                                          <p:attrName>ppt_x</p:attrName>
                                        </p:attrNameLst>
                                      </p:cBhvr>
                                      <p:tavLst>
                                        <p:tav tm="0">
                                          <p:val>
                                            <p:strVal val="#ppt_x"/>
                                          </p:val>
                                        </p:tav>
                                        <p:tav tm="100000">
                                          <p:val>
                                            <p:strVal val="#ppt_x"/>
                                          </p:val>
                                        </p:tav>
                                      </p:tavLst>
                                    </p:anim>
                                    <p:anim calcmode="lin" valueType="num">
                                      <p:cBhvr additive="base">
                                        <p:cTn id="14" dur="500" fill="hold"/>
                                        <p:tgtEl>
                                          <p:spTgt spid="10441"/>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0443"/>
                                        </p:tgtEl>
                                        <p:attrNameLst>
                                          <p:attrName>style.visibility</p:attrName>
                                        </p:attrNameLst>
                                      </p:cBhvr>
                                      <p:to>
                                        <p:strVal val="visible"/>
                                      </p:to>
                                    </p:set>
                                    <p:anim calcmode="lin" valueType="num">
                                      <p:cBhvr additive="base">
                                        <p:cTn id="19" dur="500" fill="hold"/>
                                        <p:tgtEl>
                                          <p:spTgt spid="10443"/>
                                        </p:tgtEl>
                                        <p:attrNameLst>
                                          <p:attrName>ppt_x</p:attrName>
                                        </p:attrNameLst>
                                      </p:cBhvr>
                                      <p:tavLst>
                                        <p:tav tm="0">
                                          <p:val>
                                            <p:strVal val="#ppt_x"/>
                                          </p:val>
                                        </p:tav>
                                        <p:tav tm="100000">
                                          <p:val>
                                            <p:strVal val="#ppt_x"/>
                                          </p:val>
                                        </p:tav>
                                      </p:tavLst>
                                    </p:anim>
                                    <p:anim calcmode="lin" valueType="num">
                                      <p:cBhvr additive="base">
                                        <p:cTn id="20" dur="500" fill="hold"/>
                                        <p:tgtEl>
                                          <p:spTgt spid="104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0" grpId="0" autoUpdateAnimBg="0"/>
      <p:bldP spid="10441" grpId="0" autoUpdateAnimBg="0"/>
      <p:bldP spid="10443"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1721798E-8141-4E2B-8C4D-D49A1EDE6292}"/>
              </a:ext>
            </a:extLst>
          </p:cNvPr>
          <p:cNvSpPr>
            <a:spLocks noGrp="1" noChangeArrowheads="1"/>
          </p:cNvSpPr>
          <p:nvPr>
            <p:ph type="title" idx="4294967295"/>
          </p:nvPr>
        </p:nvSpPr>
        <p:spPr>
          <a:xfrm>
            <a:off x="795338" y="75882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FM Transmitter</a:t>
            </a:r>
          </a:p>
        </p:txBody>
      </p:sp>
      <p:sp>
        <p:nvSpPr>
          <p:cNvPr id="11266" name="Line 2">
            <a:extLst>
              <a:ext uri="{FF2B5EF4-FFF2-40B4-BE49-F238E27FC236}">
                <a16:creationId xmlns:a16="http://schemas.microsoft.com/office/drawing/2014/main" id="{72D99ECD-9CBD-4A41-A9C3-64AE8083A9D4}"/>
              </a:ext>
            </a:extLst>
          </p:cNvPr>
          <p:cNvSpPr>
            <a:spLocks noChangeShapeType="1"/>
          </p:cNvSpPr>
          <p:nvPr/>
        </p:nvSpPr>
        <p:spPr bwMode="auto">
          <a:xfrm flipV="1">
            <a:off x="6896100" y="3776663"/>
            <a:ext cx="1588" cy="82867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7" name="Line 3">
            <a:extLst>
              <a:ext uri="{FF2B5EF4-FFF2-40B4-BE49-F238E27FC236}">
                <a16:creationId xmlns:a16="http://schemas.microsoft.com/office/drawing/2014/main" id="{C2F7500E-ECDA-4EC3-A062-613FC701F6D6}"/>
              </a:ext>
            </a:extLst>
          </p:cNvPr>
          <p:cNvSpPr>
            <a:spLocks noChangeShapeType="1"/>
          </p:cNvSpPr>
          <p:nvPr/>
        </p:nvSpPr>
        <p:spPr bwMode="auto">
          <a:xfrm flipH="1">
            <a:off x="6896100" y="3779838"/>
            <a:ext cx="252413" cy="2809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8" name="Line 4">
            <a:extLst>
              <a:ext uri="{FF2B5EF4-FFF2-40B4-BE49-F238E27FC236}">
                <a16:creationId xmlns:a16="http://schemas.microsoft.com/office/drawing/2014/main" id="{307818F1-C90B-4AFD-91F4-8F0874D6CBFD}"/>
              </a:ext>
            </a:extLst>
          </p:cNvPr>
          <p:cNvSpPr>
            <a:spLocks noChangeShapeType="1"/>
          </p:cNvSpPr>
          <p:nvPr/>
        </p:nvSpPr>
        <p:spPr bwMode="auto">
          <a:xfrm>
            <a:off x="6726238" y="3779838"/>
            <a:ext cx="187325" cy="24923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9" name="AutoShape 5">
            <a:extLst>
              <a:ext uri="{FF2B5EF4-FFF2-40B4-BE49-F238E27FC236}">
                <a16:creationId xmlns:a16="http://schemas.microsoft.com/office/drawing/2014/main" id="{E0CE0111-6DA5-4A8F-B5D2-7AD7BAEDD55B}"/>
              </a:ext>
            </a:extLst>
          </p:cNvPr>
          <p:cNvSpPr>
            <a:spLocks noChangeArrowheads="1"/>
          </p:cNvSpPr>
          <p:nvPr/>
        </p:nvSpPr>
        <p:spPr bwMode="auto">
          <a:xfrm>
            <a:off x="4970463" y="1981200"/>
            <a:ext cx="1452562"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70" name="AutoShape 6">
            <a:extLst>
              <a:ext uri="{FF2B5EF4-FFF2-40B4-BE49-F238E27FC236}">
                <a16:creationId xmlns:a16="http://schemas.microsoft.com/office/drawing/2014/main" id="{16F5064C-A069-43AA-B2AD-565786A8D866}"/>
              </a:ext>
            </a:extLst>
          </p:cNvPr>
          <p:cNvSpPr>
            <a:spLocks noChangeArrowheads="1"/>
          </p:cNvSpPr>
          <p:nvPr/>
        </p:nvSpPr>
        <p:spPr bwMode="auto">
          <a:xfrm>
            <a:off x="3081338" y="1976438"/>
            <a:ext cx="1347787"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71" name="AutoShape 7">
            <a:extLst>
              <a:ext uri="{FF2B5EF4-FFF2-40B4-BE49-F238E27FC236}">
                <a16:creationId xmlns:a16="http://schemas.microsoft.com/office/drawing/2014/main" id="{1B2E153C-185C-462B-9109-78D21BBA32C0}"/>
              </a:ext>
            </a:extLst>
          </p:cNvPr>
          <p:cNvSpPr>
            <a:spLocks noChangeArrowheads="1"/>
          </p:cNvSpPr>
          <p:nvPr/>
        </p:nvSpPr>
        <p:spPr bwMode="auto">
          <a:xfrm>
            <a:off x="1266825" y="1990725"/>
            <a:ext cx="1336675"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72" name="Line 8">
            <a:extLst>
              <a:ext uri="{FF2B5EF4-FFF2-40B4-BE49-F238E27FC236}">
                <a16:creationId xmlns:a16="http://schemas.microsoft.com/office/drawing/2014/main" id="{F745F283-19BE-4933-9809-F93FE5061BC1}"/>
              </a:ext>
            </a:extLst>
          </p:cNvPr>
          <p:cNvSpPr>
            <a:spLocks noChangeShapeType="1"/>
          </p:cNvSpPr>
          <p:nvPr/>
        </p:nvSpPr>
        <p:spPr bwMode="auto">
          <a:xfrm flipH="1">
            <a:off x="4451350" y="2311400"/>
            <a:ext cx="487363"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3" name="Line 9">
            <a:extLst>
              <a:ext uri="{FF2B5EF4-FFF2-40B4-BE49-F238E27FC236}">
                <a16:creationId xmlns:a16="http://schemas.microsoft.com/office/drawing/2014/main" id="{5A3DBE65-98DD-4605-BD11-26606B71C5E0}"/>
              </a:ext>
            </a:extLst>
          </p:cNvPr>
          <p:cNvSpPr>
            <a:spLocks noChangeShapeType="1"/>
          </p:cNvSpPr>
          <p:nvPr/>
        </p:nvSpPr>
        <p:spPr bwMode="auto">
          <a:xfrm flipH="1" flipV="1">
            <a:off x="2598738" y="2306638"/>
            <a:ext cx="452437" cy="635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4" name="Line 10">
            <a:extLst>
              <a:ext uri="{FF2B5EF4-FFF2-40B4-BE49-F238E27FC236}">
                <a16:creationId xmlns:a16="http://schemas.microsoft.com/office/drawing/2014/main" id="{2F8D3A1B-31A8-4E62-863B-B5D9E74EF415}"/>
              </a:ext>
            </a:extLst>
          </p:cNvPr>
          <p:cNvSpPr>
            <a:spLocks noChangeShapeType="1"/>
          </p:cNvSpPr>
          <p:nvPr/>
        </p:nvSpPr>
        <p:spPr bwMode="auto">
          <a:xfrm flipH="1">
            <a:off x="862013" y="2327275"/>
            <a:ext cx="4095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5" name="AutoShape 11">
            <a:extLst>
              <a:ext uri="{FF2B5EF4-FFF2-40B4-BE49-F238E27FC236}">
                <a16:creationId xmlns:a16="http://schemas.microsoft.com/office/drawing/2014/main" id="{56A8A193-E9A3-4084-9971-E3B0A876EB9E}"/>
              </a:ext>
            </a:extLst>
          </p:cNvPr>
          <p:cNvSpPr>
            <a:spLocks noChangeArrowheads="1"/>
          </p:cNvSpPr>
          <p:nvPr/>
        </p:nvSpPr>
        <p:spPr bwMode="auto">
          <a:xfrm>
            <a:off x="4722813" y="2960688"/>
            <a:ext cx="1774825" cy="598487"/>
          </a:xfrm>
          <a:prstGeom prst="roundRect">
            <a:avLst>
              <a:gd name="adj" fmla="val 264"/>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76" name="Line 12">
            <a:extLst>
              <a:ext uri="{FF2B5EF4-FFF2-40B4-BE49-F238E27FC236}">
                <a16:creationId xmlns:a16="http://schemas.microsoft.com/office/drawing/2014/main" id="{5B87741A-DC5C-4183-B5AF-B858CF388687}"/>
              </a:ext>
            </a:extLst>
          </p:cNvPr>
          <p:cNvSpPr>
            <a:spLocks noChangeShapeType="1"/>
          </p:cNvSpPr>
          <p:nvPr/>
        </p:nvSpPr>
        <p:spPr bwMode="auto">
          <a:xfrm flipH="1">
            <a:off x="5603875" y="2654300"/>
            <a:ext cx="4763" cy="28892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7" name="AutoShape 13">
            <a:extLst>
              <a:ext uri="{FF2B5EF4-FFF2-40B4-BE49-F238E27FC236}">
                <a16:creationId xmlns:a16="http://schemas.microsoft.com/office/drawing/2014/main" id="{6BBF6A0A-8DA1-443E-A97F-1F0774B306B0}"/>
              </a:ext>
            </a:extLst>
          </p:cNvPr>
          <p:cNvSpPr>
            <a:spLocks noChangeArrowheads="1"/>
          </p:cNvSpPr>
          <p:nvPr/>
        </p:nvSpPr>
        <p:spPr bwMode="auto">
          <a:xfrm>
            <a:off x="3541713" y="4235450"/>
            <a:ext cx="1346200"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78" name="AutoShape 14">
            <a:extLst>
              <a:ext uri="{FF2B5EF4-FFF2-40B4-BE49-F238E27FC236}">
                <a16:creationId xmlns:a16="http://schemas.microsoft.com/office/drawing/2014/main" id="{C69F179F-55AC-4FA8-9BC1-940AE5750DED}"/>
              </a:ext>
            </a:extLst>
          </p:cNvPr>
          <p:cNvSpPr>
            <a:spLocks noChangeArrowheads="1"/>
          </p:cNvSpPr>
          <p:nvPr/>
        </p:nvSpPr>
        <p:spPr bwMode="auto">
          <a:xfrm>
            <a:off x="1712913" y="4230688"/>
            <a:ext cx="1347787"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79" name="AutoShape 15">
            <a:extLst>
              <a:ext uri="{FF2B5EF4-FFF2-40B4-BE49-F238E27FC236}">
                <a16:creationId xmlns:a16="http://schemas.microsoft.com/office/drawing/2014/main" id="{44F479C6-D88E-4A29-92EC-66B350194021}"/>
              </a:ext>
            </a:extLst>
          </p:cNvPr>
          <p:cNvSpPr>
            <a:spLocks noChangeArrowheads="1"/>
          </p:cNvSpPr>
          <p:nvPr/>
        </p:nvSpPr>
        <p:spPr bwMode="auto">
          <a:xfrm>
            <a:off x="6858000" y="1985963"/>
            <a:ext cx="1336675"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80" name="Line 16">
            <a:extLst>
              <a:ext uri="{FF2B5EF4-FFF2-40B4-BE49-F238E27FC236}">
                <a16:creationId xmlns:a16="http://schemas.microsoft.com/office/drawing/2014/main" id="{A4946467-8AB9-4115-81A0-903FAAE6CAD3}"/>
              </a:ext>
            </a:extLst>
          </p:cNvPr>
          <p:cNvSpPr>
            <a:spLocks noChangeShapeType="1"/>
          </p:cNvSpPr>
          <p:nvPr/>
        </p:nvSpPr>
        <p:spPr bwMode="auto">
          <a:xfrm flipH="1" flipV="1">
            <a:off x="3082925" y="4564063"/>
            <a:ext cx="423863" cy="4762"/>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81" name="Line 17">
            <a:extLst>
              <a:ext uri="{FF2B5EF4-FFF2-40B4-BE49-F238E27FC236}">
                <a16:creationId xmlns:a16="http://schemas.microsoft.com/office/drawing/2014/main" id="{5B9A32EA-C451-4F61-BB4B-E2D140EAFFA1}"/>
              </a:ext>
            </a:extLst>
          </p:cNvPr>
          <p:cNvSpPr>
            <a:spLocks noChangeShapeType="1"/>
          </p:cNvSpPr>
          <p:nvPr/>
        </p:nvSpPr>
        <p:spPr bwMode="auto">
          <a:xfrm flipH="1">
            <a:off x="6429375" y="2286000"/>
            <a:ext cx="4095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82" name="AutoShape 18">
            <a:extLst>
              <a:ext uri="{FF2B5EF4-FFF2-40B4-BE49-F238E27FC236}">
                <a16:creationId xmlns:a16="http://schemas.microsoft.com/office/drawing/2014/main" id="{4B8ABA84-8F00-4627-B27F-3D47A786E665}"/>
              </a:ext>
            </a:extLst>
          </p:cNvPr>
          <p:cNvSpPr>
            <a:spLocks noChangeArrowheads="1"/>
          </p:cNvSpPr>
          <p:nvPr/>
        </p:nvSpPr>
        <p:spPr bwMode="auto">
          <a:xfrm>
            <a:off x="5268913" y="4246563"/>
            <a:ext cx="1285875"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83" name="Line 19">
            <a:extLst>
              <a:ext uri="{FF2B5EF4-FFF2-40B4-BE49-F238E27FC236}">
                <a16:creationId xmlns:a16="http://schemas.microsoft.com/office/drawing/2014/main" id="{2790B5F7-7015-4611-AC9A-C121E5102BC8}"/>
              </a:ext>
            </a:extLst>
          </p:cNvPr>
          <p:cNvSpPr>
            <a:spLocks noChangeShapeType="1"/>
          </p:cNvSpPr>
          <p:nvPr/>
        </p:nvSpPr>
        <p:spPr bwMode="auto">
          <a:xfrm>
            <a:off x="4916488" y="4568825"/>
            <a:ext cx="342900"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84" name="Line 20">
            <a:extLst>
              <a:ext uri="{FF2B5EF4-FFF2-40B4-BE49-F238E27FC236}">
                <a16:creationId xmlns:a16="http://schemas.microsoft.com/office/drawing/2014/main" id="{7C41648E-7049-462B-96B4-610B0E0FE912}"/>
              </a:ext>
            </a:extLst>
          </p:cNvPr>
          <p:cNvSpPr>
            <a:spLocks noChangeShapeType="1"/>
          </p:cNvSpPr>
          <p:nvPr/>
        </p:nvSpPr>
        <p:spPr bwMode="auto">
          <a:xfrm>
            <a:off x="6586538" y="4600575"/>
            <a:ext cx="312737"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85" name="Freeform 21">
            <a:extLst>
              <a:ext uri="{FF2B5EF4-FFF2-40B4-BE49-F238E27FC236}">
                <a16:creationId xmlns:a16="http://schemas.microsoft.com/office/drawing/2014/main" id="{BA8A9C1C-CE00-4F14-ABBB-ED8A116DD799}"/>
              </a:ext>
            </a:extLst>
          </p:cNvPr>
          <p:cNvSpPr>
            <a:spLocks noChangeArrowheads="1"/>
          </p:cNvSpPr>
          <p:nvPr/>
        </p:nvSpPr>
        <p:spPr bwMode="auto">
          <a:xfrm>
            <a:off x="598488" y="2119313"/>
            <a:ext cx="263525" cy="439737"/>
          </a:xfrm>
          <a:custGeom>
            <a:avLst/>
            <a:gdLst>
              <a:gd name="T0" fmla="*/ 0 w 731"/>
              <a:gd name="T1" fmla="*/ 0 h 1223"/>
              <a:gd name="T2" fmla="*/ 486 w 731"/>
              <a:gd name="T3" fmla="*/ 0 h 1223"/>
              <a:gd name="T4" fmla="*/ 730 w 731"/>
              <a:gd name="T5" fmla="*/ 611 h 1223"/>
              <a:gd name="T6" fmla="*/ 486 w 731"/>
              <a:gd name="T7" fmla="*/ 1222 h 1223"/>
              <a:gd name="T8" fmla="*/ 0 w 731"/>
              <a:gd name="T9" fmla="*/ 1222 h 1223"/>
              <a:gd name="T10" fmla="*/ 0 w 731"/>
              <a:gd name="T11" fmla="*/ 0 h 1223"/>
            </a:gdLst>
            <a:ahLst/>
            <a:cxnLst>
              <a:cxn ang="0">
                <a:pos x="T0" y="T1"/>
              </a:cxn>
              <a:cxn ang="0">
                <a:pos x="T2" y="T3"/>
              </a:cxn>
              <a:cxn ang="0">
                <a:pos x="T4" y="T5"/>
              </a:cxn>
              <a:cxn ang="0">
                <a:pos x="T6" y="T7"/>
              </a:cxn>
              <a:cxn ang="0">
                <a:pos x="T8" y="T9"/>
              </a:cxn>
              <a:cxn ang="0">
                <a:pos x="T10" y="T11"/>
              </a:cxn>
            </a:cxnLst>
            <a:rect l="0" t="0" r="r" b="b"/>
            <a:pathLst>
              <a:path w="731" h="1223">
                <a:moveTo>
                  <a:pt x="0" y="0"/>
                </a:moveTo>
                <a:lnTo>
                  <a:pt x="486" y="0"/>
                </a:lnTo>
                <a:lnTo>
                  <a:pt x="730" y="611"/>
                </a:lnTo>
                <a:lnTo>
                  <a:pt x="486" y="1222"/>
                </a:lnTo>
                <a:lnTo>
                  <a:pt x="0" y="122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86" name="Text Box 22">
            <a:extLst>
              <a:ext uri="{FF2B5EF4-FFF2-40B4-BE49-F238E27FC236}">
                <a16:creationId xmlns:a16="http://schemas.microsoft.com/office/drawing/2014/main" id="{D215FFF6-23EB-4D6B-A4B6-9E4DAED162E3}"/>
              </a:ext>
            </a:extLst>
          </p:cNvPr>
          <p:cNvSpPr txBox="1">
            <a:spLocks noChangeArrowheads="1"/>
          </p:cNvSpPr>
          <p:nvPr/>
        </p:nvSpPr>
        <p:spPr bwMode="auto">
          <a:xfrm>
            <a:off x="3262313" y="1939925"/>
            <a:ext cx="114617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CLIPPER</a:t>
            </a:r>
          </a:p>
          <a:p>
            <a:pPr algn="ctr">
              <a:lnSpc>
                <a:spcPct val="106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FILTER </a:t>
            </a:r>
          </a:p>
        </p:txBody>
      </p:sp>
      <p:sp>
        <p:nvSpPr>
          <p:cNvPr id="11287" name="Text Box 23">
            <a:extLst>
              <a:ext uri="{FF2B5EF4-FFF2-40B4-BE49-F238E27FC236}">
                <a16:creationId xmlns:a16="http://schemas.microsoft.com/office/drawing/2014/main" id="{12079594-AD12-445E-9C33-7F77226D4A91}"/>
              </a:ext>
            </a:extLst>
          </p:cNvPr>
          <p:cNvSpPr txBox="1">
            <a:spLocks noChangeArrowheads="1"/>
          </p:cNvSpPr>
          <p:nvPr/>
        </p:nvSpPr>
        <p:spPr bwMode="auto">
          <a:xfrm>
            <a:off x="1431925" y="1976438"/>
            <a:ext cx="974725"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AUDIO AMP</a:t>
            </a:r>
          </a:p>
        </p:txBody>
      </p:sp>
      <p:sp>
        <p:nvSpPr>
          <p:cNvPr id="11288" name="Text Box 24">
            <a:extLst>
              <a:ext uri="{FF2B5EF4-FFF2-40B4-BE49-F238E27FC236}">
                <a16:creationId xmlns:a16="http://schemas.microsoft.com/office/drawing/2014/main" id="{F23F2B92-3A17-47A2-8E2C-240997FBDD6A}"/>
              </a:ext>
            </a:extLst>
          </p:cNvPr>
          <p:cNvSpPr txBox="1">
            <a:spLocks noChangeArrowheads="1"/>
          </p:cNvSpPr>
          <p:nvPr/>
        </p:nvSpPr>
        <p:spPr bwMode="auto">
          <a:xfrm>
            <a:off x="1639888" y="4370388"/>
            <a:ext cx="1487487"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MULTIPLIER</a:t>
            </a:r>
          </a:p>
        </p:txBody>
      </p:sp>
      <p:sp>
        <p:nvSpPr>
          <p:cNvPr id="11289" name="Text Box 25">
            <a:extLst>
              <a:ext uri="{FF2B5EF4-FFF2-40B4-BE49-F238E27FC236}">
                <a16:creationId xmlns:a16="http://schemas.microsoft.com/office/drawing/2014/main" id="{1760449A-C808-4FF0-BCB3-F03ADDAE408B}"/>
              </a:ext>
            </a:extLst>
          </p:cNvPr>
          <p:cNvSpPr txBox="1">
            <a:spLocks noChangeArrowheads="1"/>
          </p:cNvSpPr>
          <p:nvPr/>
        </p:nvSpPr>
        <p:spPr bwMode="auto">
          <a:xfrm>
            <a:off x="5437188" y="4248150"/>
            <a:ext cx="985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POWER AMP</a:t>
            </a:r>
          </a:p>
        </p:txBody>
      </p:sp>
      <p:sp>
        <p:nvSpPr>
          <p:cNvPr id="11290" name="Text Box 26">
            <a:extLst>
              <a:ext uri="{FF2B5EF4-FFF2-40B4-BE49-F238E27FC236}">
                <a16:creationId xmlns:a16="http://schemas.microsoft.com/office/drawing/2014/main" id="{E8AF8FDD-3ED7-48B5-AD7B-707E48AAE3E3}"/>
              </a:ext>
            </a:extLst>
          </p:cNvPr>
          <p:cNvSpPr txBox="1">
            <a:spLocks noChangeArrowheads="1"/>
          </p:cNvSpPr>
          <p:nvPr/>
        </p:nvSpPr>
        <p:spPr bwMode="auto">
          <a:xfrm>
            <a:off x="3508375" y="4383088"/>
            <a:ext cx="1487488"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MULTIPLIER</a:t>
            </a:r>
          </a:p>
        </p:txBody>
      </p:sp>
      <p:sp>
        <p:nvSpPr>
          <p:cNvPr id="11291" name="Text Box 27">
            <a:extLst>
              <a:ext uri="{FF2B5EF4-FFF2-40B4-BE49-F238E27FC236}">
                <a16:creationId xmlns:a16="http://schemas.microsoft.com/office/drawing/2014/main" id="{EEE49586-1C3E-4B20-BA30-FF43ED0F0022}"/>
              </a:ext>
            </a:extLst>
          </p:cNvPr>
          <p:cNvSpPr txBox="1">
            <a:spLocks noChangeArrowheads="1"/>
          </p:cNvSpPr>
          <p:nvPr/>
        </p:nvSpPr>
        <p:spPr bwMode="auto">
          <a:xfrm>
            <a:off x="6816725" y="2135188"/>
            <a:ext cx="1487488"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MULTIPLIER</a:t>
            </a:r>
          </a:p>
        </p:txBody>
      </p:sp>
      <p:cxnSp>
        <p:nvCxnSpPr>
          <p:cNvPr id="11292" name="AutoShape 28">
            <a:extLst>
              <a:ext uri="{FF2B5EF4-FFF2-40B4-BE49-F238E27FC236}">
                <a16:creationId xmlns:a16="http://schemas.microsoft.com/office/drawing/2014/main" id="{1BB2C0EE-7464-442B-B019-A21ED46B24D5}"/>
              </a:ext>
            </a:extLst>
          </p:cNvPr>
          <p:cNvCxnSpPr>
            <a:cxnSpLocks noChangeShapeType="1"/>
            <a:endCxn id="11288" idx="1"/>
          </p:cNvCxnSpPr>
          <p:nvPr/>
        </p:nvCxnSpPr>
        <p:spPr bwMode="auto">
          <a:xfrm rot="10800000" flipV="1">
            <a:off x="1639888" y="3657600"/>
            <a:ext cx="6894512" cy="922338"/>
          </a:xfrm>
          <a:prstGeom prst="bentConnector3">
            <a:avLst>
              <a:gd name="adj1" fmla="val 103315"/>
            </a:avLst>
          </a:prstGeom>
          <a:noFill/>
          <a:ln w="22225">
            <a:solidFill>
              <a:srgbClr val="333333"/>
            </a:solidFill>
            <a:miter lim="800000"/>
            <a:headEnd/>
            <a:tailEnd type="triangle" w="med" len="med"/>
          </a:ln>
          <a:extLst>
            <a:ext uri="{909E8E84-426E-40DD-AFC4-6F175D3DCCD1}">
              <a14:hiddenFill xmlns:a14="http://schemas.microsoft.com/office/drawing/2010/main">
                <a:noFill/>
              </a14:hiddenFill>
            </a:ext>
          </a:extLst>
        </p:spPr>
      </p:cxnSp>
      <p:sp>
        <p:nvSpPr>
          <p:cNvPr id="11293" name="Text Box 29">
            <a:extLst>
              <a:ext uri="{FF2B5EF4-FFF2-40B4-BE49-F238E27FC236}">
                <a16:creationId xmlns:a16="http://schemas.microsoft.com/office/drawing/2014/main" id="{FAD29C67-A0E7-4DE9-A8A3-FDE8FED4EDB6}"/>
              </a:ext>
            </a:extLst>
          </p:cNvPr>
          <p:cNvSpPr txBox="1">
            <a:spLocks noChangeArrowheads="1"/>
          </p:cNvSpPr>
          <p:nvPr/>
        </p:nvSpPr>
        <p:spPr bwMode="auto">
          <a:xfrm>
            <a:off x="4851400" y="3063875"/>
            <a:ext cx="1633538"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OSCILLATOR</a:t>
            </a:r>
          </a:p>
        </p:txBody>
      </p:sp>
      <p:sp>
        <p:nvSpPr>
          <p:cNvPr id="11294" name="Text Box 30">
            <a:extLst>
              <a:ext uri="{FF2B5EF4-FFF2-40B4-BE49-F238E27FC236}">
                <a16:creationId xmlns:a16="http://schemas.microsoft.com/office/drawing/2014/main" id="{4F5508E2-B34E-43EA-84F2-827A7A7DD43C}"/>
              </a:ext>
            </a:extLst>
          </p:cNvPr>
          <p:cNvSpPr txBox="1">
            <a:spLocks noChangeArrowheads="1"/>
          </p:cNvSpPr>
          <p:nvPr/>
        </p:nvSpPr>
        <p:spPr bwMode="auto">
          <a:xfrm>
            <a:off x="5108575" y="2098675"/>
            <a:ext cx="127952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DC2300"/>
                </a:solidFill>
                <a:latin typeface="Tahoma" panose="020B0604030504040204" pitchFamily="34" charset="0"/>
              </a:rPr>
              <a:t>BLOCK 1</a:t>
            </a:r>
          </a:p>
        </p:txBody>
      </p:sp>
      <p:sp>
        <p:nvSpPr>
          <p:cNvPr id="11295" name="AutoShape 31">
            <a:extLst>
              <a:ext uri="{FF2B5EF4-FFF2-40B4-BE49-F238E27FC236}">
                <a16:creationId xmlns:a16="http://schemas.microsoft.com/office/drawing/2014/main" id="{CA459D31-06A1-4BF5-A10F-3224A8D43B66}"/>
              </a:ext>
            </a:extLst>
          </p:cNvPr>
          <p:cNvSpPr>
            <a:spLocks noChangeArrowheads="1"/>
          </p:cNvSpPr>
          <p:nvPr/>
        </p:nvSpPr>
        <p:spPr bwMode="auto">
          <a:xfrm>
            <a:off x="379413" y="2638425"/>
            <a:ext cx="708025" cy="280988"/>
          </a:xfrm>
          <a:prstGeom prst="roundRect">
            <a:avLst>
              <a:gd name="adj" fmla="val 56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MIC</a:t>
            </a:r>
          </a:p>
        </p:txBody>
      </p:sp>
      <p:sp>
        <p:nvSpPr>
          <p:cNvPr id="11296" name="Text Box 32">
            <a:extLst>
              <a:ext uri="{FF2B5EF4-FFF2-40B4-BE49-F238E27FC236}">
                <a16:creationId xmlns:a16="http://schemas.microsoft.com/office/drawing/2014/main" id="{36A0905A-7A7B-4697-9F0A-CBFBF77BEEC2}"/>
              </a:ext>
            </a:extLst>
          </p:cNvPr>
          <p:cNvSpPr txBox="1">
            <a:spLocks noChangeArrowheads="1"/>
          </p:cNvSpPr>
          <p:nvPr/>
        </p:nvSpPr>
        <p:spPr bwMode="auto">
          <a:xfrm>
            <a:off x="830263" y="5176838"/>
            <a:ext cx="7839075"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79400" indent="-279400">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1pPr>
            <a:lvl2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2pPr>
            <a:lvl3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3pPr>
            <a:lvl4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4pPr>
            <a:lvl5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9pPr>
          </a:lstStyle>
          <a:p>
            <a:pPr eaLnBrk="1" hangingPunct="1">
              <a:lnSpc>
                <a:spcPct val="101000"/>
              </a:lnSpc>
              <a:buClr>
                <a:srgbClr val="000000"/>
              </a:buClr>
              <a:buSzPct val="105000"/>
              <a:buFont typeface="Times New Roman" panose="02020603050405020304" pitchFamily="18" charset="0"/>
              <a:buBlip>
                <a:blip r:embed="rId3"/>
              </a:buBlip>
            </a:pPr>
            <a:r>
              <a:rPr lang="en-GB" altLang="en-US" sz="2200"/>
              <a:t>In an FM transmitter, Block 1 represents a </a:t>
            </a:r>
            <a:r>
              <a:rPr lang="en-GB" altLang="en-US" sz="2200">
                <a:solidFill>
                  <a:srgbClr val="FF0000"/>
                </a:solidFill>
              </a:rPr>
              <a:t>Reactance Modulator</a:t>
            </a:r>
            <a:r>
              <a:rPr lang="en-GB" altLang="en-US" sz="2200"/>
              <a:t>.</a:t>
            </a:r>
          </a:p>
          <a:p>
            <a:pPr eaLnBrk="1" hangingPunct="1">
              <a:lnSpc>
                <a:spcPct val="106000"/>
              </a:lnSpc>
              <a:buClr>
                <a:srgbClr val="000000"/>
              </a:buClr>
              <a:buSzPct val="105000"/>
              <a:buFont typeface="Times New Roman" panose="02020603050405020304" pitchFamily="18" charset="0"/>
              <a:buBlip>
                <a:blip r:embed="rId3"/>
              </a:buBlip>
            </a:pPr>
            <a:r>
              <a:rPr lang="en-GB" altLang="en-US" sz="2200"/>
              <a:t>The Reactance Modulator changes the phase or frequency of the oscillator in response to the audio input.</a:t>
            </a:r>
          </a:p>
        </p:txBody>
      </p:sp>
      <p:cxnSp>
        <p:nvCxnSpPr>
          <p:cNvPr id="11298" name="AutoShape 34">
            <a:extLst>
              <a:ext uri="{FF2B5EF4-FFF2-40B4-BE49-F238E27FC236}">
                <a16:creationId xmlns:a16="http://schemas.microsoft.com/office/drawing/2014/main" id="{D05CC545-2DF6-4461-9BE1-F6702EF6ADC4}"/>
              </a:ext>
            </a:extLst>
          </p:cNvPr>
          <p:cNvCxnSpPr>
            <a:cxnSpLocks noChangeShapeType="1"/>
          </p:cNvCxnSpPr>
          <p:nvPr/>
        </p:nvCxnSpPr>
        <p:spPr bwMode="auto">
          <a:xfrm>
            <a:off x="8229600" y="2362200"/>
            <a:ext cx="306388" cy="1312863"/>
          </a:xfrm>
          <a:prstGeom prst="bentConnector2">
            <a:avLst/>
          </a:prstGeom>
          <a:noFill/>
          <a:ln w="222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1296">
                                            <p:txEl>
                                              <p:pRg st="0" end="0"/>
                                            </p:txEl>
                                          </p:spTgt>
                                        </p:tgtEl>
                                        <p:attrNameLst>
                                          <p:attrName>style.visibility</p:attrName>
                                        </p:attrNameLst>
                                      </p:cBhvr>
                                      <p:to>
                                        <p:strVal val="visible"/>
                                      </p:to>
                                    </p:set>
                                    <p:anim calcmode="lin" valueType="num">
                                      <p:cBhvr additive="base">
                                        <p:cTn id="7" dur="500"/>
                                        <p:tgtEl>
                                          <p:spTgt spid="11296">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1129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1296">
                                            <p:txEl>
                                              <p:pRg st="1" end="1"/>
                                            </p:txEl>
                                          </p:spTgt>
                                        </p:tgtEl>
                                        <p:attrNameLst>
                                          <p:attrName>style.visibility</p:attrName>
                                        </p:attrNameLst>
                                      </p:cBhvr>
                                      <p:to>
                                        <p:strVal val="visible"/>
                                      </p:to>
                                    </p:set>
                                    <p:anim calcmode="lin" valueType="num">
                                      <p:cBhvr additive="base">
                                        <p:cTn id="13" dur="500"/>
                                        <p:tgtEl>
                                          <p:spTgt spid="11296">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1129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6"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1D6239DB-37B2-4EDB-A940-27FED7CF8524}"/>
              </a:ext>
            </a:extLst>
          </p:cNvPr>
          <p:cNvSpPr>
            <a:spLocks noGrp="1" noChangeArrowheads="1"/>
          </p:cNvSpPr>
          <p:nvPr>
            <p:ph type="title" idx="4294967295"/>
          </p:nvPr>
        </p:nvSpPr>
        <p:spPr>
          <a:xfrm>
            <a:off x="795338" y="75882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FM Transmitter</a:t>
            </a:r>
          </a:p>
        </p:txBody>
      </p:sp>
      <p:sp>
        <p:nvSpPr>
          <p:cNvPr id="12290" name="Line 2">
            <a:extLst>
              <a:ext uri="{FF2B5EF4-FFF2-40B4-BE49-F238E27FC236}">
                <a16:creationId xmlns:a16="http://schemas.microsoft.com/office/drawing/2014/main" id="{078F5269-53C6-485E-B4B8-83D817ECF3EA}"/>
              </a:ext>
            </a:extLst>
          </p:cNvPr>
          <p:cNvSpPr>
            <a:spLocks noChangeShapeType="1"/>
          </p:cNvSpPr>
          <p:nvPr/>
        </p:nvSpPr>
        <p:spPr bwMode="auto">
          <a:xfrm flipV="1">
            <a:off x="6896100" y="4081463"/>
            <a:ext cx="1588" cy="82867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1" name="Line 3">
            <a:extLst>
              <a:ext uri="{FF2B5EF4-FFF2-40B4-BE49-F238E27FC236}">
                <a16:creationId xmlns:a16="http://schemas.microsoft.com/office/drawing/2014/main" id="{B48F325D-F27A-4257-ABB0-4B3EB85DBE20}"/>
              </a:ext>
            </a:extLst>
          </p:cNvPr>
          <p:cNvSpPr>
            <a:spLocks noChangeShapeType="1"/>
          </p:cNvSpPr>
          <p:nvPr/>
        </p:nvSpPr>
        <p:spPr bwMode="auto">
          <a:xfrm flipH="1">
            <a:off x="6896100" y="4084638"/>
            <a:ext cx="252413" cy="2809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2" name="Line 4">
            <a:extLst>
              <a:ext uri="{FF2B5EF4-FFF2-40B4-BE49-F238E27FC236}">
                <a16:creationId xmlns:a16="http://schemas.microsoft.com/office/drawing/2014/main" id="{D08A2336-6A86-4E97-BA95-C6F413C1C7AC}"/>
              </a:ext>
            </a:extLst>
          </p:cNvPr>
          <p:cNvSpPr>
            <a:spLocks noChangeShapeType="1"/>
          </p:cNvSpPr>
          <p:nvPr/>
        </p:nvSpPr>
        <p:spPr bwMode="auto">
          <a:xfrm>
            <a:off x="6726238" y="4084638"/>
            <a:ext cx="187325" cy="24923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3" name="AutoShape 5">
            <a:extLst>
              <a:ext uri="{FF2B5EF4-FFF2-40B4-BE49-F238E27FC236}">
                <a16:creationId xmlns:a16="http://schemas.microsoft.com/office/drawing/2014/main" id="{49C42B55-94C9-42C6-89C4-B37D5B350F64}"/>
              </a:ext>
            </a:extLst>
          </p:cNvPr>
          <p:cNvSpPr>
            <a:spLocks noChangeArrowheads="1"/>
          </p:cNvSpPr>
          <p:nvPr/>
        </p:nvSpPr>
        <p:spPr bwMode="auto">
          <a:xfrm>
            <a:off x="4970463" y="1981200"/>
            <a:ext cx="1452562"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294" name="AutoShape 6">
            <a:extLst>
              <a:ext uri="{FF2B5EF4-FFF2-40B4-BE49-F238E27FC236}">
                <a16:creationId xmlns:a16="http://schemas.microsoft.com/office/drawing/2014/main" id="{2B261265-06F5-465E-BC93-5E7A55FB4AC5}"/>
              </a:ext>
            </a:extLst>
          </p:cNvPr>
          <p:cNvSpPr>
            <a:spLocks noChangeArrowheads="1"/>
          </p:cNvSpPr>
          <p:nvPr/>
        </p:nvSpPr>
        <p:spPr bwMode="auto">
          <a:xfrm>
            <a:off x="3081338" y="1976438"/>
            <a:ext cx="1347787"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295" name="AutoShape 7">
            <a:extLst>
              <a:ext uri="{FF2B5EF4-FFF2-40B4-BE49-F238E27FC236}">
                <a16:creationId xmlns:a16="http://schemas.microsoft.com/office/drawing/2014/main" id="{F1254B2F-4430-4D87-8732-049A1FF12B5A}"/>
              </a:ext>
            </a:extLst>
          </p:cNvPr>
          <p:cNvSpPr>
            <a:spLocks noChangeArrowheads="1"/>
          </p:cNvSpPr>
          <p:nvPr/>
        </p:nvSpPr>
        <p:spPr bwMode="auto">
          <a:xfrm>
            <a:off x="1266825" y="1990725"/>
            <a:ext cx="1336675"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296" name="Line 8">
            <a:extLst>
              <a:ext uri="{FF2B5EF4-FFF2-40B4-BE49-F238E27FC236}">
                <a16:creationId xmlns:a16="http://schemas.microsoft.com/office/drawing/2014/main" id="{C1098384-C356-4CEA-8639-A1642CA48411}"/>
              </a:ext>
            </a:extLst>
          </p:cNvPr>
          <p:cNvSpPr>
            <a:spLocks noChangeShapeType="1"/>
          </p:cNvSpPr>
          <p:nvPr/>
        </p:nvSpPr>
        <p:spPr bwMode="auto">
          <a:xfrm flipH="1">
            <a:off x="4451350" y="2311400"/>
            <a:ext cx="487363"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7" name="Line 9">
            <a:extLst>
              <a:ext uri="{FF2B5EF4-FFF2-40B4-BE49-F238E27FC236}">
                <a16:creationId xmlns:a16="http://schemas.microsoft.com/office/drawing/2014/main" id="{16C4018F-FE6A-4C8E-8048-39DFF3D92A35}"/>
              </a:ext>
            </a:extLst>
          </p:cNvPr>
          <p:cNvSpPr>
            <a:spLocks noChangeShapeType="1"/>
          </p:cNvSpPr>
          <p:nvPr/>
        </p:nvSpPr>
        <p:spPr bwMode="auto">
          <a:xfrm flipH="1" flipV="1">
            <a:off x="2598738" y="2306638"/>
            <a:ext cx="452437" cy="635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8" name="Line 10">
            <a:extLst>
              <a:ext uri="{FF2B5EF4-FFF2-40B4-BE49-F238E27FC236}">
                <a16:creationId xmlns:a16="http://schemas.microsoft.com/office/drawing/2014/main" id="{3C49F96F-23A9-430C-AACB-452C4990006D}"/>
              </a:ext>
            </a:extLst>
          </p:cNvPr>
          <p:cNvSpPr>
            <a:spLocks noChangeShapeType="1"/>
          </p:cNvSpPr>
          <p:nvPr/>
        </p:nvSpPr>
        <p:spPr bwMode="auto">
          <a:xfrm flipH="1">
            <a:off x="862013" y="2327275"/>
            <a:ext cx="4095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9" name="AutoShape 11">
            <a:extLst>
              <a:ext uri="{FF2B5EF4-FFF2-40B4-BE49-F238E27FC236}">
                <a16:creationId xmlns:a16="http://schemas.microsoft.com/office/drawing/2014/main" id="{226353DE-910A-4BAC-8F25-86E2C7221359}"/>
              </a:ext>
            </a:extLst>
          </p:cNvPr>
          <p:cNvSpPr>
            <a:spLocks noChangeArrowheads="1"/>
          </p:cNvSpPr>
          <p:nvPr/>
        </p:nvSpPr>
        <p:spPr bwMode="auto">
          <a:xfrm>
            <a:off x="4722813" y="2960688"/>
            <a:ext cx="1774825" cy="598487"/>
          </a:xfrm>
          <a:prstGeom prst="roundRect">
            <a:avLst>
              <a:gd name="adj" fmla="val 264"/>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00" name="Line 12">
            <a:extLst>
              <a:ext uri="{FF2B5EF4-FFF2-40B4-BE49-F238E27FC236}">
                <a16:creationId xmlns:a16="http://schemas.microsoft.com/office/drawing/2014/main" id="{2858844E-3DB9-4953-8F78-B6942FE761F3}"/>
              </a:ext>
            </a:extLst>
          </p:cNvPr>
          <p:cNvSpPr>
            <a:spLocks noChangeShapeType="1"/>
          </p:cNvSpPr>
          <p:nvPr/>
        </p:nvSpPr>
        <p:spPr bwMode="auto">
          <a:xfrm flipH="1">
            <a:off x="5603875" y="2654300"/>
            <a:ext cx="4763" cy="28892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1" name="AutoShape 13">
            <a:extLst>
              <a:ext uri="{FF2B5EF4-FFF2-40B4-BE49-F238E27FC236}">
                <a16:creationId xmlns:a16="http://schemas.microsoft.com/office/drawing/2014/main" id="{19EA9118-96CF-4780-AAED-CE1DAFBDDDF0}"/>
              </a:ext>
            </a:extLst>
          </p:cNvPr>
          <p:cNvSpPr>
            <a:spLocks noChangeArrowheads="1"/>
          </p:cNvSpPr>
          <p:nvPr/>
        </p:nvSpPr>
        <p:spPr bwMode="auto">
          <a:xfrm>
            <a:off x="3516313" y="4529138"/>
            <a:ext cx="1346200"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02" name="AutoShape 14">
            <a:extLst>
              <a:ext uri="{FF2B5EF4-FFF2-40B4-BE49-F238E27FC236}">
                <a16:creationId xmlns:a16="http://schemas.microsoft.com/office/drawing/2014/main" id="{43A9E7AE-5303-4859-A5C7-2ED5C8FA9303}"/>
              </a:ext>
            </a:extLst>
          </p:cNvPr>
          <p:cNvSpPr>
            <a:spLocks noChangeArrowheads="1"/>
          </p:cNvSpPr>
          <p:nvPr/>
        </p:nvSpPr>
        <p:spPr bwMode="auto">
          <a:xfrm>
            <a:off x="1687513" y="4524375"/>
            <a:ext cx="1347787"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03" name="AutoShape 15">
            <a:extLst>
              <a:ext uri="{FF2B5EF4-FFF2-40B4-BE49-F238E27FC236}">
                <a16:creationId xmlns:a16="http://schemas.microsoft.com/office/drawing/2014/main" id="{0AA6EBD4-7708-4BC5-8063-3D58FCAD5D6A}"/>
              </a:ext>
            </a:extLst>
          </p:cNvPr>
          <p:cNvSpPr>
            <a:spLocks noChangeArrowheads="1"/>
          </p:cNvSpPr>
          <p:nvPr/>
        </p:nvSpPr>
        <p:spPr bwMode="auto">
          <a:xfrm>
            <a:off x="6858000" y="1985963"/>
            <a:ext cx="1336675"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04" name="Line 16">
            <a:extLst>
              <a:ext uri="{FF2B5EF4-FFF2-40B4-BE49-F238E27FC236}">
                <a16:creationId xmlns:a16="http://schemas.microsoft.com/office/drawing/2014/main" id="{1F54D100-D96D-47E1-8EEA-172F503B594E}"/>
              </a:ext>
            </a:extLst>
          </p:cNvPr>
          <p:cNvSpPr>
            <a:spLocks noChangeShapeType="1"/>
          </p:cNvSpPr>
          <p:nvPr/>
        </p:nvSpPr>
        <p:spPr bwMode="auto">
          <a:xfrm flipH="1" flipV="1">
            <a:off x="3057525" y="4857750"/>
            <a:ext cx="423863" cy="4763"/>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5" name="Line 17">
            <a:extLst>
              <a:ext uri="{FF2B5EF4-FFF2-40B4-BE49-F238E27FC236}">
                <a16:creationId xmlns:a16="http://schemas.microsoft.com/office/drawing/2014/main" id="{00025F55-558A-4559-839E-2CD046ABA1B5}"/>
              </a:ext>
            </a:extLst>
          </p:cNvPr>
          <p:cNvSpPr>
            <a:spLocks noChangeShapeType="1"/>
          </p:cNvSpPr>
          <p:nvPr/>
        </p:nvSpPr>
        <p:spPr bwMode="auto">
          <a:xfrm flipH="1">
            <a:off x="6429375" y="2286000"/>
            <a:ext cx="4095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6" name="AutoShape 18">
            <a:extLst>
              <a:ext uri="{FF2B5EF4-FFF2-40B4-BE49-F238E27FC236}">
                <a16:creationId xmlns:a16="http://schemas.microsoft.com/office/drawing/2014/main" id="{EB015BCD-09E8-4B17-816F-51E56B8734F9}"/>
              </a:ext>
            </a:extLst>
          </p:cNvPr>
          <p:cNvSpPr>
            <a:spLocks noChangeArrowheads="1"/>
          </p:cNvSpPr>
          <p:nvPr/>
        </p:nvSpPr>
        <p:spPr bwMode="auto">
          <a:xfrm>
            <a:off x="5243513" y="4540250"/>
            <a:ext cx="1285875" cy="644525"/>
          </a:xfrm>
          <a:prstGeom prst="roundRect">
            <a:avLst>
              <a:gd name="adj" fmla="val 24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07" name="Line 19">
            <a:extLst>
              <a:ext uri="{FF2B5EF4-FFF2-40B4-BE49-F238E27FC236}">
                <a16:creationId xmlns:a16="http://schemas.microsoft.com/office/drawing/2014/main" id="{A508D67D-C50C-4553-B368-BF9C737CD880}"/>
              </a:ext>
            </a:extLst>
          </p:cNvPr>
          <p:cNvSpPr>
            <a:spLocks noChangeShapeType="1"/>
          </p:cNvSpPr>
          <p:nvPr/>
        </p:nvSpPr>
        <p:spPr bwMode="auto">
          <a:xfrm>
            <a:off x="4891088" y="4862513"/>
            <a:ext cx="342900" cy="15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8" name="Line 20">
            <a:extLst>
              <a:ext uri="{FF2B5EF4-FFF2-40B4-BE49-F238E27FC236}">
                <a16:creationId xmlns:a16="http://schemas.microsoft.com/office/drawing/2014/main" id="{BDA0100C-C036-4B99-B060-3E2E979604A6}"/>
              </a:ext>
            </a:extLst>
          </p:cNvPr>
          <p:cNvSpPr>
            <a:spLocks noChangeShapeType="1"/>
          </p:cNvSpPr>
          <p:nvPr/>
        </p:nvSpPr>
        <p:spPr bwMode="auto">
          <a:xfrm>
            <a:off x="6561138" y="4894263"/>
            <a:ext cx="312737" cy="15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9" name="Freeform 21">
            <a:extLst>
              <a:ext uri="{FF2B5EF4-FFF2-40B4-BE49-F238E27FC236}">
                <a16:creationId xmlns:a16="http://schemas.microsoft.com/office/drawing/2014/main" id="{7AFC29CC-DA5B-4052-8E3A-95F0F93FE0E4}"/>
              </a:ext>
            </a:extLst>
          </p:cNvPr>
          <p:cNvSpPr>
            <a:spLocks noChangeArrowheads="1"/>
          </p:cNvSpPr>
          <p:nvPr/>
        </p:nvSpPr>
        <p:spPr bwMode="auto">
          <a:xfrm>
            <a:off x="450850" y="2119313"/>
            <a:ext cx="409575" cy="439737"/>
          </a:xfrm>
          <a:custGeom>
            <a:avLst/>
            <a:gdLst>
              <a:gd name="T0" fmla="*/ 0 w 1139"/>
              <a:gd name="T1" fmla="*/ 0 h 1223"/>
              <a:gd name="T2" fmla="*/ 758 w 1139"/>
              <a:gd name="T3" fmla="*/ 0 h 1223"/>
              <a:gd name="T4" fmla="*/ 1138 w 1139"/>
              <a:gd name="T5" fmla="*/ 611 h 1223"/>
              <a:gd name="T6" fmla="*/ 758 w 1139"/>
              <a:gd name="T7" fmla="*/ 1222 h 1223"/>
              <a:gd name="T8" fmla="*/ 0 w 1139"/>
              <a:gd name="T9" fmla="*/ 1222 h 1223"/>
              <a:gd name="T10" fmla="*/ 0 w 1139"/>
              <a:gd name="T11" fmla="*/ 0 h 1223"/>
            </a:gdLst>
            <a:ahLst/>
            <a:cxnLst>
              <a:cxn ang="0">
                <a:pos x="T0" y="T1"/>
              </a:cxn>
              <a:cxn ang="0">
                <a:pos x="T2" y="T3"/>
              </a:cxn>
              <a:cxn ang="0">
                <a:pos x="T4" y="T5"/>
              </a:cxn>
              <a:cxn ang="0">
                <a:pos x="T6" y="T7"/>
              </a:cxn>
              <a:cxn ang="0">
                <a:pos x="T8" y="T9"/>
              </a:cxn>
              <a:cxn ang="0">
                <a:pos x="T10" y="T11"/>
              </a:cxn>
            </a:cxnLst>
            <a:rect l="0" t="0" r="r" b="b"/>
            <a:pathLst>
              <a:path w="1139" h="1223">
                <a:moveTo>
                  <a:pt x="0" y="0"/>
                </a:moveTo>
                <a:lnTo>
                  <a:pt x="758" y="0"/>
                </a:lnTo>
                <a:lnTo>
                  <a:pt x="1138" y="611"/>
                </a:lnTo>
                <a:lnTo>
                  <a:pt x="758" y="1222"/>
                </a:lnTo>
                <a:lnTo>
                  <a:pt x="0" y="122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10" name="Text Box 22">
            <a:extLst>
              <a:ext uri="{FF2B5EF4-FFF2-40B4-BE49-F238E27FC236}">
                <a16:creationId xmlns:a16="http://schemas.microsoft.com/office/drawing/2014/main" id="{20620542-FB93-4E37-B41B-C38BE0F3E717}"/>
              </a:ext>
            </a:extLst>
          </p:cNvPr>
          <p:cNvSpPr txBox="1">
            <a:spLocks noChangeArrowheads="1"/>
          </p:cNvSpPr>
          <p:nvPr/>
        </p:nvSpPr>
        <p:spPr bwMode="auto">
          <a:xfrm>
            <a:off x="3262313" y="1939925"/>
            <a:ext cx="114617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CLIPPER</a:t>
            </a:r>
          </a:p>
          <a:p>
            <a:pPr algn="ctr">
              <a:lnSpc>
                <a:spcPct val="106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FILTER </a:t>
            </a:r>
          </a:p>
        </p:txBody>
      </p:sp>
      <p:sp>
        <p:nvSpPr>
          <p:cNvPr id="12311" name="Text Box 23">
            <a:extLst>
              <a:ext uri="{FF2B5EF4-FFF2-40B4-BE49-F238E27FC236}">
                <a16:creationId xmlns:a16="http://schemas.microsoft.com/office/drawing/2014/main" id="{089362D1-EC60-4509-9662-29559CD3D36E}"/>
              </a:ext>
            </a:extLst>
          </p:cNvPr>
          <p:cNvSpPr txBox="1">
            <a:spLocks noChangeArrowheads="1"/>
          </p:cNvSpPr>
          <p:nvPr/>
        </p:nvSpPr>
        <p:spPr bwMode="auto">
          <a:xfrm>
            <a:off x="1431925" y="1976438"/>
            <a:ext cx="974725"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FF0000"/>
                </a:solidFill>
                <a:latin typeface="Tahoma" panose="020B0604030504040204" pitchFamily="34" charset="0"/>
              </a:rPr>
              <a:t>AUDIO AMP</a:t>
            </a:r>
          </a:p>
        </p:txBody>
      </p:sp>
      <p:sp>
        <p:nvSpPr>
          <p:cNvPr id="12312" name="Text Box 24">
            <a:extLst>
              <a:ext uri="{FF2B5EF4-FFF2-40B4-BE49-F238E27FC236}">
                <a16:creationId xmlns:a16="http://schemas.microsoft.com/office/drawing/2014/main" id="{9827591D-F797-4F72-A04B-7E007DF74C2C}"/>
              </a:ext>
            </a:extLst>
          </p:cNvPr>
          <p:cNvSpPr txBox="1">
            <a:spLocks noChangeArrowheads="1"/>
          </p:cNvSpPr>
          <p:nvPr/>
        </p:nvSpPr>
        <p:spPr bwMode="auto">
          <a:xfrm>
            <a:off x="1614488" y="4662488"/>
            <a:ext cx="1487487"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MULTIPLIER</a:t>
            </a:r>
          </a:p>
        </p:txBody>
      </p:sp>
      <p:sp>
        <p:nvSpPr>
          <p:cNvPr id="12313" name="Text Box 25">
            <a:extLst>
              <a:ext uri="{FF2B5EF4-FFF2-40B4-BE49-F238E27FC236}">
                <a16:creationId xmlns:a16="http://schemas.microsoft.com/office/drawing/2014/main" id="{80B31DEA-C77C-4F52-8232-01964A3EAA5D}"/>
              </a:ext>
            </a:extLst>
          </p:cNvPr>
          <p:cNvSpPr txBox="1">
            <a:spLocks noChangeArrowheads="1"/>
          </p:cNvSpPr>
          <p:nvPr/>
        </p:nvSpPr>
        <p:spPr bwMode="auto">
          <a:xfrm>
            <a:off x="5413375" y="4540250"/>
            <a:ext cx="9858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POWER AMP</a:t>
            </a:r>
          </a:p>
        </p:txBody>
      </p:sp>
      <p:sp>
        <p:nvSpPr>
          <p:cNvPr id="12314" name="Text Box 26">
            <a:extLst>
              <a:ext uri="{FF2B5EF4-FFF2-40B4-BE49-F238E27FC236}">
                <a16:creationId xmlns:a16="http://schemas.microsoft.com/office/drawing/2014/main" id="{AA7AF727-8FAB-4817-B881-613AD3C7C701}"/>
              </a:ext>
            </a:extLst>
          </p:cNvPr>
          <p:cNvSpPr txBox="1">
            <a:spLocks noChangeArrowheads="1"/>
          </p:cNvSpPr>
          <p:nvPr/>
        </p:nvSpPr>
        <p:spPr bwMode="auto">
          <a:xfrm>
            <a:off x="3482975" y="4675188"/>
            <a:ext cx="1487488"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MULTIPLIER</a:t>
            </a:r>
          </a:p>
        </p:txBody>
      </p:sp>
      <p:sp>
        <p:nvSpPr>
          <p:cNvPr id="12315" name="Text Box 27">
            <a:extLst>
              <a:ext uri="{FF2B5EF4-FFF2-40B4-BE49-F238E27FC236}">
                <a16:creationId xmlns:a16="http://schemas.microsoft.com/office/drawing/2014/main" id="{306ABEB2-1B73-4BE2-9870-4016291F0C0B}"/>
              </a:ext>
            </a:extLst>
          </p:cNvPr>
          <p:cNvSpPr txBox="1">
            <a:spLocks noChangeArrowheads="1"/>
          </p:cNvSpPr>
          <p:nvPr/>
        </p:nvSpPr>
        <p:spPr bwMode="auto">
          <a:xfrm>
            <a:off x="6816725" y="2135188"/>
            <a:ext cx="1487488"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MULTIPLIER</a:t>
            </a:r>
          </a:p>
        </p:txBody>
      </p:sp>
      <p:cxnSp>
        <p:nvCxnSpPr>
          <p:cNvPr id="12316" name="AutoShape 28">
            <a:extLst>
              <a:ext uri="{FF2B5EF4-FFF2-40B4-BE49-F238E27FC236}">
                <a16:creationId xmlns:a16="http://schemas.microsoft.com/office/drawing/2014/main" id="{CAEEFFA2-2A37-4A66-BDF1-592B4C85830B}"/>
              </a:ext>
            </a:extLst>
          </p:cNvPr>
          <p:cNvCxnSpPr>
            <a:cxnSpLocks noChangeShapeType="1"/>
            <a:endCxn id="12312" idx="1"/>
          </p:cNvCxnSpPr>
          <p:nvPr/>
        </p:nvCxnSpPr>
        <p:spPr bwMode="auto">
          <a:xfrm rot="10800000" flipV="1">
            <a:off x="1614488" y="3886200"/>
            <a:ext cx="6919912" cy="985838"/>
          </a:xfrm>
          <a:prstGeom prst="bentConnector3">
            <a:avLst>
              <a:gd name="adj1" fmla="val 103306"/>
            </a:avLst>
          </a:prstGeom>
          <a:noFill/>
          <a:ln w="22225">
            <a:solidFill>
              <a:srgbClr val="333333"/>
            </a:solidFill>
            <a:miter lim="800000"/>
            <a:headEnd/>
            <a:tailEnd type="triangle" w="med" len="med"/>
          </a:ln>
          <a:extLst>
            <a:ext uri="{909E8E84-426E-40DD-AFC4-6F175D3DCCD1}">
              <a14:hiddenFill xmlns:a14="http://schemas.microsoft.com/office/drawing/2010/main">
                <a:noFill/>
              </a14:hiddenFill>
            </a:ext>
          </a:extLst>
        </p:spPr>
      </p:cxnSp>
      <p:sp>
        <p:nvSpPr>
          <p:cNvPr id="12317" name="Text Box 29">
            <a:extLst>
              <a:ext uri="{FF2B5EF4-FFF2-40B4-BE49-F238E27FC236}">
                <a16:creationId xmlns:a16="http://schemas.microsoft.com/office/drawing/2014/main" id="{2C93A21B-EB1A-431B-8A12-5C52259F46F0}"/>
              </a:ext>
            </a:extLst>
          </p:cNvPr>
          <p:cNvSpPr txBox="1">
            <a:spLocks noChangeArrowheads="1"/>
          </p:cNvSpPr>
          <p:nvPr/>
        </p:nvSpPr>
        <p:spPr bwMode="auto">
          <a:xfrm>
            <a:off x="4851400" y="3063875"/>
            <a:ext cx="1633538"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OSCILLATOR</a:t>
            </a:r>
          </a:p>
        </p:txBody>
      </p:sp>
      <p:sp>
        <p:nvSpPr>
          <p:cNvPr id="12318" name="Text Box 30">
            <a:extLst>
              <a:ext uri="{FF2B5EF4-FFF2-40B4-BE49-F238E27FC236}">
                <a16:creationId xmlns:a16="http://schemas.microsoft.com/office/drawing/2014/main" id="{4B4DD30F-6D66-4AC8-9B31-B71C3E95B5A9}"/>
              </a:ext>
            </a:extLst>
          </p:cNvPr>
          <p:cNvSpPr txBox="1">
            <a:spLocks noChangeArrowheads="1"/>
          </p:cNvSpPr>
          <p:nvPr/>
        </p:nvSpPr>
        <p:spPr bwMode="auto">
          <a:xfrm>
            <a:off x="4900613" y="1965325"/>
            <a:ext cx="1584325"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REACTANCE MODULATOR</a:t>
            </a:r>
          </a:p>
        </p:txBody>
      </p:sp>
      <p:sp>
        <p:nvSpPr>
          <p:cNvPr id="12319" name="AutoShape 31">
            <a:extLst>
              <a:ext uri="{FF2B5EF4-FFF2-40B4-BE49-F238E27FC236}">
                <a16:creationId xmlns:a16="http://schemas.microsoft.com/office/drawing/2014/main" id="{A2D4C99E-7F3E-48B1-9A2E-ABBA9A948F2D}"/>
              </a:ext>
            </a:extLst>
          </p:cNvPr>
          <p:cNvSpPr>
            <a:spLocks noChangeArrowheads="1"/>
          </p:cNvSpPr>
          <p:nvPr/>
        </p:nvSpPr>
        <p:spPr bwMode="auto">
          <a:xfrm>
            <a:off x="379413" y="2638425"/>
            <a:ext cx="708025" cy="280988"/>
          </a:xfrm>
          <a:prstGeom prst="roundRect">
            <a:avLst>
              <a:gd name="adj" fmla="val 56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MIC</a:t>
            </a:r>
          </a:p>
        </p:txBody>
      </p:sp>
      <p:sp>
        <p:nvSpPr>
          <p:cNvPr id="12320" name="Text Box 32">
            <a:extLst>
              <a:ext uri="{FF2B5EF4-FFF2-40B4-BE49-F238E27FC236}">
                <a16:creationId xmlns:a16="http://schemas.microsoft.com/office/drawing/2014/main" id="{61A20706-CA7D-46CD-929D-F202CC424F31}"/>
              </a:ext>
            </a:extLst>
          </p:cNvPr>
          <p:cNvSpPr txBox="1">
            <a:spLocks noChangeArrowheads="1"/>
          </p:cNvSpPr>
          <p:nvPr/>
        </p:nvSpPr>
        <p:spPr bwMode="auto">
          <a:xfrm>
            <a:off x="1319213" y="5715000"/>
            <a:ext cx="6326187"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rPr>
              <a:t>If the </a:t>
            </a:r>
            <a:r>
              <a:rPr lang="en-GB" altLang="en-US" sz="2200">
                <a:solidFill>
                  <a:srgbClr val="FF0000"/>
                </a:solidFill>
              </a:rPr>
              <a:t>Audio Amplifier</a:t>
            </a:r>
            <a:r>
              <a:rPr lang="en-GB" altLang="en-US" sz="2200">
                <a:solidFill>
                  <a:srgbClr val="333333"/>
                </a:solidFill>
              </a:rPr>
              <a:t> in this FM transmitter failed the output would be an unmodulated carrier</a:t>
            </a:r>
            <a:r>
              <a:rPr lang="en-GB" altLang="en-US" sz="2200"/>
              <a:t>.</a:t>
            </a:r>
          </a:p>
        </p:txBody>
      </p:sp>
      <p:cxnSp>
        <p:nvCxnSpPr>
          <p:cNvPr id="12322" name="AutoShape 34">
            <a:extLst>
              <a:ext uri="{FF2B5EF4-FFF2-40B4-BE49-F238E27FC236}">
                <a16:creationId xmlns:a16="http://schemas.microsoft.com/office/drawing/2014/main" id="{41278F1A-D15B-4100-B44C-C8045E198318}"/>
              </a:ext>
            </a:extLst>
          </p:cNvPr>
          <p:cNvCxnSpPr>
            <a:cxnSpLocks noChangeShapeType="1"/>
          </p:cNvCxnSpPr>
          <p:nvPr/>
        </p:nvCxnSpPr>
        <p:spPr bwMode="auto">
          <a:xfrm rot="16200000" flipH="1">
            <a:off x="7581900" y="2933700"/>
            <a:ext cx="1600200" cy="304800"/>
          </a:xfrm>
          <a:prstGeom prst="bentConnector3">
            <a:avLst>
              <a:gd name="adj1" fmla="val 593"/>
            </a:avLst>
          </a:prstGeom>
          <a:noFill/>
          <a:ln w="222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2E3340AA-FD0A-49F8-8D19-DA7990F9AB22}"/>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Frequency Modulation</a:t>
            </a:r>
          </a:p>
        </p:txBody>
      </p:sp>
      <p:sp>
        <p:nvSpPr>
          <p:cNvPr id="13314" name="Rectangle 2">
            <a:extLst>
              <a:ext uri="{FF2B5EF4-FFF2-40B4-BE49-F238E27FC236}">
                <a16:creationId xmlns:a16="http://schemas.microsoft.com/office/drawing/2014/main" id="{6BD722B2-1BEB-41BB-AF86-13BF0527858E}"/>
              </a:ext>
            </a:extLst>
          </p:cNvPr>
          <p:cNvSpPr>
            <a:spLocks noGrp="1" noChangeArrowheads="1"/>
          </p:cNvSpPr>
          <p:nvPr>
            <p:ph type="body" idx="4294967295"/>
          </p:nvPr>
        </p:nvSpPr>
        <p:spPr>
          <a:xfrm>
            <a:off x="623888" y="2124075"/>
            <a:ext cx="7772400" cy="4445000"/>
          </a:xfrm>
          <a:ln/>
        </p:spPr>
        <p:txBody>
          <a:bodyPr lIns="92160" tIns="46080" rIns="92160" bIns="46080"/>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FM transmitters operate at full power at all times, even with no audio input.</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When an FM transmitter over-modulates, the transmitted signal becomes so wide (bandwidth) it may cause out-of-channel emissions and interfere with adjacent channels.  This is called over-deviation.</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you are told you are over deviating you can talk farther away from the microphone.</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FM is effective for local VHF/UHF communications because the audio is less affected by static-type electrical noise.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 calcmode="lin" valueType="num">
                                      <p:cBhvr additive="base">
                                        <p:cTn id="7" dur="500"/>
                                        <p:tgtEl>
                                          <p:spTgt spid="13314">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331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314">
                                            <p:txEl>
                                              <p:pRg st="1" end="1"/>
                                            </p:txEl>
                                          </p:spTgt>
                                        </p:tgtEl>
                                        <p:attrNameLst>
                                          <p:attrName>style.visibility</p:attrName>
                                        </p:attrNameLst>
                                      </p:cBhvr>
                                      <p:to>
                                        <p:strVal val="visible"/>
                                      </p:to>
                                    </p:set>
                                    <p:anim calcmode="lin" valueType="num">
                                      <p:cBhvr additive="base">
                                        <p:cTn id="13" dur="500"/>
                                        <p:tgtEl>
                                          <p:spTgt spid="13314">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331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3314">
                                            <p:txEl>
                                              <p:pRg st="2" end="2"/>
                                            </p:txEl>
                                          </p:spTgt>
                                        </p:tgtEl>
                                        <p:attrNameLst>
                                          <p:attrName>style.visibility</p:attrName>
                                        </p:attrNameLst>
                                      </p:cBhvr>
                                      <p:to>
                                        <p:strVal val="visible"/>
                                      </p:to>
                                    </p:set>
                                    <p:anim calcmode="lin" valueType="num">
                                      <p:cBhvr additive="base">
                                        <p:cTn id="19" dur="500"/>
                                        <p:tgtEl>
                                          <p:spTgt spid="13314">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3314">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3314">
                                            <p:txEl>
                                              <p:pRg st="3" end="3"/>
                                            </p:txEl>
                                          </p:spTgt>
                                        </p:tgtEl>
                                        <p:attrNameLst>
                                          <p:attrName>style.visibility</p:attrName>
                                        </p:attrNameLst>
                                      </p:cBhvr>
                                      <p:to>
                                        <p:strVal val="visible"/>
                                      </p:to>
                                    </p:set>
                                    <p:anim calcmode="lin" valueType="num">
                                      <p:cBhvr additive="base">
                                        <p:cTn id="25" dur="500"/>
                                        <p:tgtEl>
                                          <p:spTgt spid="13314">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133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a:extLst>
              <a:ext uri="{FF2B5EF4-FFF2-40B4-BE49-F238E27FC236}">
                <a16:creationId xmlns:a16="http://schemas.microsoft.com/office/drawing/2014/main" id="{D5D5A9DB-266B-4750-912A-D8EEEBB4B46C}"/>
              </a:ext>
            </a:extLst>
          </p:cNvPr>
          <p:cNvSpPr>
            <a:spLocks noGrp="1" noChangeArrowheads="1"/>
          </p:cNvSpPr>
          <p:nvPr>
            <p:ph type="title" idx="4294967295"/>
          </p:nvPr>
        </p:nvSpPr>
        <p:spPr>
          <a:xfrm>
            <a:off x="246063" y="930275"/>
            <a:ext cx="7772400" cy="75565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Simple CW &amp; SSB Receiver</a:t>
            </a:r>
          </a:p>
        </p:txBody>
      </p:sp>
      <p:grpSp>
        <p:nvGrpSpPr>
          <p:cNvPr id="14338" name="Group 2">
            <a:extLst>
              <a:ext uri="{FF2B5EF4-FFF2-40B4-BE49-F238E27FC236}">
                <a16:creationId xmlns:a16="http://schemas.microsoft.com/office/drawing/2014/main" id="{CAAF1245-E5ED-4860-9471-C50D49FB15AC}"/>
              </a:ext>
            </a:extLst>
          </p:cNvPr>
          <p:cNvGrpSpPr>
            <a:grpSpLocks/>
          </p:cNvGrpSpPr>
          <p:nvPr/>
        </p:nvGrpSpPr>
        <p:grpSpPr bwMode="auto">
          <a:xfrm>
            <a:off x="1331913" y="1563688"/>
            <a:ext cx="6659562" cy="2428875"/>
            <a:chOff x="839" y="985"/>
            <a:chExt cx="4195" cy="1530"/>
          </a:xfrm>
        </p:grpSpPr>
        <p:sp>
          <p:nvSpPr>
            <p:cNvPr id="14339" name="AutoShape 3">
              <a:extLst>
                <a:ext uri="{FF2B5EF4-FFF2-40B4-BE49-F238E27FC236}">
                  <a16:creationId xmlns:a16="http://schemas.microsoft.com/office/drawing/2014/main" id="{5245069E-DF63-4515-82C3-6BBE3C74CE69}"/>
                </a:ext>
              </a:extLst>
            </p:cNvPr>
            <p:cNvSpPr>
              <a:spLocks noChangeArrowheads="1"/>
            </p:cNvSpPr>
            <p:nvPr/>
          </p:nvSpPr>
          <p:spPr bwMode="auto">
            <a:xfrm>
              <a:off x="1169" y="1408"/>
              <a:ext cx="554" cy="377"/>
            </a:xfrm>
            <a:prstGeom prst="roundRect">
              <a:avLst>
                <a:gd name="adj" fmla="val 264"/>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40" name="AutoShape 4">
              <a:extLst>
                <a:ext uri="{FF2B5EF4-FFF2-40B4-BE49-F238E27FC236}">
                  <a16:creationId xmlns:a16="http://schemas.microsoft.com/office/drawing/2014/main" id="{D47D4438-7471-40FC-B2A0-2DBCE8EC8ADA}"/>
                </a:ext>
              </a:extLst>
            </p:cNvPr>
            <p:cNvSpPr>
              <a:spLocks noChangeArrowheads="1"/>
            </p:cNvSpPr>
            <p:nvPr/>
          </p:nvSpPr>
          <p:spPr bwMode="auto">
            <a:xfrm>
              <a:off x="1962" y="1354"/>
              <a:ext cx="885" cy="500"/>
            </a:xfrm>
            <a:prstGeom prst="roundRect">
              <a:avLst>
                <a:gd name="adj" fmla="val 199"/>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41" name="AutoShape 5">
              <a:extLst>
                <a:ext uri="{FF2B5EF4-FFF2-40B4-BE49-F238E27FC236}">
                  <a16:creationId xmlns:a16="http://schemas.microsoft.com/office/drawing/2014/main" id="{EF48CAC0-4A03-418F-AA74-3471C15B8900}"/>
                </a:ext>
              </a:extLst>
            </p:cNvPr>
            <p:cNvSpPr>
              <a:spLocks noChangeArrowheads="1"/>
            </p:cNvSpPr>
            <p:nvPr/>
          </p:nvSpPr>
          <p:spPr bwMode="auto">
            <a:xfrm>
              <a:off x="1085" y="2008"/>
              <a:ext cx="692" cy="377"/>
            </a:xfrm>
            <a:prstGeom prst="roundRect">
              <a:avLst>
                <a:gd name="adj" fmla="val 264"/>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42" name="AutoShape 6">
              <a:extLst>
                <a:ext uri="{FF2B5EF4-FFF2-40B4-BE49-F238E27FC236}">
                  <a16:creationId xmlns:a16="http://schemas.microsoft.com/office/drawing/2014/main" id="{7135F5C3-1922-4545-A42F-FBBDB5F44514}"/>
                </a:ext>
              </a:extLst>
            </p:cNvPr>
            <p:cNvSpPr>
              <a:spLocks noChangeArrowheads="1"/>
            </p:cNvSpPr>
            <p:nvPr/>
          </p:nvSpPr>
          <p:spPr bwMode="auto">
            <a:xfrm>
              <a:off x="3100" y="1416"/>
              <a:ext cx="554" cy="377"/>
            </a:xfrm>
            <a:prstGeom prst="roundRect">
              <a:avLst>
                <a:gd name="adj" fmla="val 264"/>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43" name="AutoShape 7">
              <a:extLst>
                <a:ext uri="{FF2B5EF4-FFF2-40B4-BE49-F238E27FC236}">
                  <a16:creationId xmlns:a16="http://schemas.microsoft.com/office/drawing/2014/main" id="{E4167536-6E05-4F60-B608-F3D31CED2E11}"/>
                </a:ext>
              </a:extLst>
            </p:cNvPr>
            <p:cNvSpPr>
              <a:spLocks noChangeArrowheads="1"/>
            </p:cNvSpPr>
            <p:nvPr/>
          </p:nvSpPr>
          <p:spPr bwMode="auto">
            <a:xfrm>
              <a:off x="3908" y="1416"/>
              <a:ext cx="615" cy="385"/>
            </a:xfrm>
            <a:prstGeom prst="roundRect">
              <a:avLst>
                <a:gd name="adj" fmla="val 259"/>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44" name="Text Box 8">
              <a:extLst>
                <a:ext uri="{FF2B5EF4-FFF2-40B4-BE49-F238E27FC236}">
                  <a16:creationId xmlns:a16="http://schemas.microsoft.com/office/drawing/2014/main" id="{46F5C3B6-DF48-4073-B8B3-1D1EC161F9F2}"/>
                </a:ext>
              </a:extLst>
            </p:cNvPr>
            <p:cNvSpPr txBox="1">
              <a:spLocks noChangeArrowheads="1"/>
            </p:cNvSpPr>
            <p:nvPr/>
          </p:nvSpPr>
          <p:spPr bwMode="auto">
            <a:xfrm>
              <a:off x="1192" y="1523"/>
              <a:ext cx="50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Mixer</a:t>
              </a:r>
            </a:p>
          </p:txBody>
        </p:sp>
        <p:sp>
          <p:nvSpPr>
            <p:cNvPr id="14345" name="Text Box 9">
              <a:extLst>
                <a:ext uri="{FF2B5EF4-FFF2-40B4-BE49-F238E27FC236}">
                  <a16:creationId xmlns:a16="http://schemas.microsoft.com/office/drawing/2014/main" id="{B585FA15-2B92-44AF-A458-F4C63517108E}"/>
                </a:ext>
              </a:extLst>
            </p:cNvPr>
            <p:cNvSpPr txBox="1">
              <a:spLocks noChangeArrowheads="1"/>
            </p:cNvSpPr>
            <p:nvPr/>
          </p:nvSpPr>
          <p:spPr bwMode="auto">
            <a:xfrm>
              <a:off x="2046" y="1362"/>
              <a:ext cx="739"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Intermediate Frequency Amplifier</a:t>
              </a:r>
            </a:p>
          </p:txBody>
        </p:sp>
        <p:sp>
          <p:nvSpPr>
            <p:cNvPr id="14346" name="Text Box 10">
              <a:extLst>
                <a:ext uri="{FF2B5EF4-FFF2-40B4-BE49-F238E27FC236}">
                  <a16:creationId xmlns:a16="http://schemas.microsoft.com/office/drawing/2014/main" id="{B8D7AFA0-CD9F-4E85-8BD1-7773B39F83F1}"/>
                </a:ext>
              </a:extLst>
            </p:cNvPr>
            <p:cNvSpPr txBox="1">
              <a:spLocks noChangeArrowheads="1"/>
            </p:cNvSpPr>
            <p:nvPr/>
          </p:nvSpPr>
          <p:spPr bwMode="auto">
            <a:xfrm>
              <a:off x="3123" y="1508"/>
              <a:ext cx="50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1</a:t>
              </a:r>
            </a:p>
          </p:txBody>
        </p:sp>
        <p:sp>
          <p:nvSpPr>
            <p:cNvPr id="14347" name="Text Box 11">
              <a:extLst>
                <a:ext uri="{FF2B5EF4-FFF2-40B4-BE49-F238E27FC236}">
                  <a16:creationId xmlns:a16="http://schemas.microsoft.com/office/drawing/2014/main" id="{14E0D2F9-5C1E-4008-A261-1302700CC14E}"/>
                </a:ext>
              </a:extLst>
            </p:cNvPr>
            <p:cNvSpPr txBox="1">
              <a:spLocks noChangeArrowheads="1"/>
            </p:cNvSpPr>
            <p:nvPr/>
          </p:nvSpPr>
          <p:spPr bwMode="auto">
            <a:xfrm>
              <a:off x="3931" y="1423"/>
              <a:ext cx="585"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t>Audio Amplifier</a:t>
              </a:r>
            </a:p>
          </p:txBody>
        </p:sp>
        <p:sp>
          <p:nvSpPr>
            <p:cNvPr id="14348" name="AutoShape 12">
              <a:extLst>
                <a:ext uri="{FF2B5EF4-FFF2-40B4-BE49-F238E27FC236}">
                  <a16:creationId xmlns:a16="http://schemas.microsoft.com/office/drawing/2014/main" id="{E97AA15A-BFCE-476B-A5B1-16C6B9B2C9CD}"/>
                </a:ext>
              </a:extLst>
            </p:cNvPr>
            <p:cNvSpPr>
              <a:spLocks noChangeArrowheads="1"/>
            </p:cNvSpPr>
            <p:nvPr/>
          </p:nvSpPr>
          <p:spPr bwMode="auto">
            <a:xfrm>
              <a:off x="2977" y="2016"/>
              <a:ext cx="885" cy="500"/>
            </a:xfrm>
            <a:prstGeom prst="roundRect">
              <a:avLst>
                <a:gd name="adj" fmla="val 199"/>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49" name="Text Box 13">
              <a:extLst>
                <a:ext uri="{FF2B5EF4-FFF2-40B4-BE49-F238E27FC236}">
                  <a16:creationId xmlns:a16="http://schemas.microsoft.com/office/drawing/2014/main" id="{FB7C479E-98FE-48DE-B949-923E5BEF53EF}"/>
                </a:ext>
              </a:extLst>
            </p:cNvPr>
            <p:cNvSpPr txBox="1">
              <a:spLocks noChangeArrowheads="1"/>
            </p:cNvSpPr>
            <p:nvPr/>
          </p:nvSpPr>
          <p:spPr bwMode="auto">
            <a:xfrm>
              <a:off x="3054" y="2031"/>
              <a:ext cx="739"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Beat Frequency Oscillator</a:t>
              </a:r>
            </a:p>
          </p:txBody>
        </p:sp>
        <p:sp>
          <p:nvSpPr>
            <p:cNvPr id="14350" name="Text Box 14">
              <a:extLst>
                <a:ext uri="{FF2B5EF4-FFF2-40B4-BE49-F238E27FC236}">
                  <a16:creationId xmlns:a16="http://schemas.microsoft.com/office/drawing/2014/main" id="{6AF5E02F-19B6-40A6-8DA2-99DF28F0AD5B}"/>
                </a:ext>
              </a:extLst>
            </p:cNvPr>
            <p:cNvSpPr txBox="1">
              <a:spLocks noChangeArrowheads="1"/>
            </p:cNvSpPr>
            <p:nvPr/>
          </p:nvSpPr>
          <p:spPr bwMode="auto">
            <a:xfrm>
              <a:off x="1100" y="2100"/>
              <a:ext cx="67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Oscillator</a:t>
              </a:r>
            </a:p>
          </p:txBody>
        </p:sp>
        <p:grpSp>
          <p:nvGrpSpPr>
            <p:cNvPr id="14351" name="Group 15">
              <a:extLst>
                <a:ext uri="{FF2B5EF4-FFF2-40B4-BE49-F238E27FC236}">
                  <a16:creationId xmlns:a16="http://schemas.microsoft.com/office/drawing/2014/main" id="{127E3443-AEA0-41EA-8208-ED307EC00E88}"/>
                </a:ext>
              </a:extLst>
            </p:cNvPr>
            <p:cNvGrpSpPr>
              <a:grpSpLocks/>
            </p:cNvGrpSpPr>
            <p:nvPr/>
          </p:nvGrpSpPr>
          <p:grpSpPr bwMode="auto">
            <a:xfrm>
              <a:off x="4777" y="1446"/>
              <a:ext cx="257" cy="292"/>
              <a:chOff x="4777" y="1446"/>
              <a:chExt cx="257" cy="292"/>
            </a:xfrm>
          </p:grpSpPr>
          <p:sp>
            <p:nvSpPr>
              <p:cNvPr id="14352" name="AutoShape 16">
                <a:extLst>
                  <a:ext uri="{FF2B5EF4-FFF2-40B4-BE49-F238E27FC236}">
                    <a16:creationId xmlns:a16="http://schemas.microsoft.com/office/drawing/2014/main" id="{756E6338-F9B6-47CE-B94B-58F05E03F816}"/>
                  </a:ext>
                </a:extLst>
              </p:cNvPr>
              <p:cNvSpPr>
                <a:spLocks noChangeArrowheads="1"/>
              </p:cNvSpPr>
              <p:nvPr/>
            </p:nvSpPr>
            <p:spPr bwMode="auto">
              <a:xfrm>
                <a:off x="4777" y="1512"/>
                <a:ext cx="85" cy="162"/>
              </a:xfrm>
              <a:prstGeom prst="roundRect">
                <a:avLst>
                  <a:gd name="adj" fmla="val 1190"/>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53" name="Line 17">
                <a:extLst>
                  <a:ext uri="{FF2B5EF4-FFF2-40B4-BE49-F238E27FC236}">
                    <a16:creationId xmlns:a16="http://schemas.microsoft.com/office/drawing/2014/main" id="{91577BA9-B1ED-48BD-B31D-FCED1D1F76CA}"/>
                  </a:ext>
                </a:extLst>
              </p:cNvPr>
              <p:cNvSpPr>
                <a:spLocks noChangeShapeType="1"/>
              </p:cNvSpPr>
              <p:nvPr/>
            </p:nvSpPr>
            <p:spPr bwMode="auto">
              <a:xfrm>
                <a:off x="5031" y="1446"/>
                <a:ext cx="1" cy="292"/>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4" name="Line 18">
                <a:extLst>
                  <a:ext uri="{FF2B5EF4-FFF2-40B4-BE49-F238E27FC236}">
                    <a16:creationId xmlns:a16="http://schemas.microsoft.com/office/drawing/2014/main" id="{052E4B18-1A0F-4F5C-B6D6-05BE9D9A70A1}"/>
                  </a:ext>
                </a:extLst>
              </p:cNvPr>
              <p:cNvSpPr>
                <a:spLocks noChangeShapeType="1"/>
              </p:cNvSpPr>
              <p:nvPr/>
            </p:nvSpPr>
            <p:spPr bwMode="auto">
              <a:xfrm flipV="1">
                <a:off x="4862" y="1446"/>
                <a:ext cx="173" cy="67"/>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5" name="Line 19">
                <a:extLst>
                  <a:ext uri="{FF2B5EF4-FFF2-40B4-BE49-F238E27FC236}">
                    <a16:creationId xmlns:a16="http://schemas.microsoft.com/office/drawing/2014/main" id="{106FA983-33C0-4A0C-ABDF-14F8BE8D5B1F}"/>
                  </a:ext>
                </a:extLst>
              </p:cNvPr>
              <p:cNvSpPr>
                <a:spLocks noChangeShapeType="1"/>
              </p:cNvSpPr>
              <p:nvPr/>
            </p:nvSpPr>
            <p:spPr bwMode="auto">
              <a:xfrm>
                <a:off x="4862" y="1673"/>
                <a:ext cx="169" cy="58"/>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4356" name="Group 20">
              <a:extLst>
                <a:ext uri="{FF2B5EF4-FFF2-40B4-BE49-F238E27FC236}">
                  <a16:creationId xmlns:a16="http://schemas.microsoft.com/office/drawing/2014/main" id="{60580DC0-F83A-464B-9A72-2E56A1ABB4AD}"/>
                </a:ext>
              </a:extLst>
            </p:cNvPr>
            <p:cNvGrpSpPr>
              <a:grpSpLocks/>
            </p:cNvGrpSpPr>
            <p:nvPr/>
          </p:nvGrpSpPr>
          <p:grpSpPr bwMode="auto">
            <a:xfrm>
              <a:off x="839" y="985"/>
              <a:ext cx="260" cy="630"/>
              <a:chOff x="839" y="985"/>
              <a:chExt cx="260" cy="630"/>
            </a:xfrm>
          </p:grpSpPr>
          <p:sp>
            <p:nvSpPr>
              <p:cNvPr id="14357" name="Line 21">
                <a:extLst>
                  <a:ext uri="{FF2B5EF4-FFF2-40B4-BE49-F238E27FC236}">
                    <a16:creationId xmlns:a16="http://schemas.microsoft.com/office/drawing/2014/main" id="{DBAEC6F1-B0F1-40F5-A0D9-9FC07B64A353}"/>
                  </a:ext>
                </a:extLst>
              </p:cNvPr>
              <p:cNvSpPr>
                <a:spLocks noChangeShapeType="1"/>
              </p:cNvSpPr>
              <p:nvPr/>
            </p:nvSpPr>
            <p:spPr bwMode="auto">
              <a:xfrm>
                <a:off x="969" y="985"/>
                <a:ext cx="1" cy="631"/>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8" name="Line 22">
                <a:extLst>
                  <a:ext uri="{FF2B5EF4-FFF2-40B4-BE49-F238E27FC236}">
                    <a16:creationId xmlns:a16="http://schemas.microsoft.com/office/drawing/2014/main" id="{ED41BC2A-29ED-4960-A922-DD4C246347E2}"/>
                  </a:ext>
                </a:extLst>
              </p:cNvPr>
              <p:cNvSpPr>
                <a:spLocks noChangeShapeType="1"/>
              </p:cNvSpPr>
              <p:nvPr/>
            </p:nvSpPr>
            <p:spPr bwMode="auto">
              <a:xfrm flipV="1">
                <a:off x="969" y="1000"/>
                <a:ext cx="131" cy="194"/>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9" name="Line 23">
                <a:extLst>
                  <a:ext uri="{FF2B5EF4-FFF2-40B4-BE49-F238E27FC236}">
                    <a16:creationId xmlns:a16="http://schemas.microsoft.com/office/drawing/2014/main" id="{28719ED1-C600-466D-9F7A-4E8E32BBF794}"/>
                  </a:ext>
                </a:extLst>
              </p:cNvPr>
              <p:cNvSpPr>
                <a:spLocks noChangeShapeType="1"/>
              </p:cNvSpPr>
              <p:nvPr/>
            </p:nvSpPr>
            <p:spPr bwMode="auto">
              <a:xfrm>
                <a:off x="839" y="993"/>
                <a:ext cx="131" cy="192"/>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4360" name="Line 24">
              <a:extLst>
                <a:ext uri="{FF2B5EF4-FFF2-40B4-BE49-F238E27FC236}">
                  <a16:creationId xmlns:a16="http://schemas.microsoft.com/office/drawing/2014/main" id="{12D9161C-A63E-486F-8B13-7DF936B2B36B}"/>
                </a:ext>
              </a:extLst>
            </p:cNvPr>
            <p:cNvSpPr>
              <a:spLocks noChangeShapeType="1"/>
            </p:cNvSpPr>
            <p:nvPr/>
          </p:nvSpPr>
          <p:spPr bwMode="auto">
            <a:xfrm flipH="1">
              <a:off x="968" y="1608"/>
              <a:ext cx="202" cy="1"/>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61" name="Line 25">
              <a:extLst>
                <a:ext uri="{FF2B5EF4-FFF2-40B4-BE49-F238E27FC236}">
                  <a16:creationId xmlns:a16="http://schemas.microsoft.com/office/drawing/2014/main" id="{107CF5D3-CE3B-45A6-8A9C-537AEE05A41C}"/>
                </a:ext>
              </a:extLst>
            </p:cNvPr>
            <p:cNvSpPr>
              <a:spLocks noChangeShapeType="1"/>
            </p:cNvSpPr>
            <p:nvPr/>
          </p:nvSpPr>
          <p:spPr bwMode="auto">
            <a:xfrm>
              <a:off x="1731" y="1608"/>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62" name="Line 26">
              <a:extLst>
                <a:ext uri="{FF2B5EF4-FFF2-40B4-BE49-F238E27FC236}">
                  <a16:creationId xmlns:a16="http://schemas.microsoft.com/office/drawing/2014/main" id="{5ED66E0D-6D26-400F-88EE-5860BC0C49B2}"/>
                </a:ext>
              </a:extLst>
            </p:cNvPr>
            <p:cNvSpPr>
              <a:spLocks noChangeShapeType="1"/>
            </p:cNvSpPr>
            <p:nvPr/>
          </p:nvSpPr>
          <p:spPr bwMode="auto">
            <a:xfrm>
              <a:off x="2870" y="1608"/>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63" name="Line 27">
              <a:extLst>
                <a:ext uri="{FF2B5EF4-FFF2-40B4-BE49-F238E27FC236}">
                  <a16:creationId xmlns:a16="http://schemas.microsoft.com/office/drawing/2014/main" id="{639B68CE-BA35-4524-90E6-E7C4FD6DD27A}"/>
                </a:ext>
              </a:extLst>
            </p:cNvPr>
            <p:cNvSpPr>
              <a:spLocks noChangeShapeType="1"/>
            </p:cNvSpPr>
            <p:nvPr/>
          </p:nvSpPr>
          <p:spPr bwMode="auto">
            <a:xfrm>
              <a:off x="3670" y="1608"/>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64" name="Line 28">
              <a:extLst>
                <a:ext uri="{FF2B5EF4-FFF2-40B4-BE49-F238E27FC236}">
                  <a16:creationId xmlns:a16="http://schemas.microsoft.com/office/drawing/2014/main" id="{73DC66EC-8B8B-48E6-83E8-D9E989023B9B}"/>
                </a:ext>
              </a:extLst>
            </p:cNvPr>
            <p:cNvSpPr>
              <a:spLocks noChangeShapeType="1"/>
            </p:cNvSpPr>
            <p:nvPr/>
          </p:nvSpPr>
          <p:spPr bwMode="auto">
            <a:xfrm>
              <a:off x="4539" y="1600"/>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65" name="Line 29">
              <a:extLst>
                <a:ext uri="{FF2B5EF4-FFF2-40B4-BE49-F238E27FC236}">
                  <a16:creationId xmlns:a16="http://schemas.microsoft.com/office/drawing/2014/main" id="{EB47BA31-972E-4AEE-A9E3-7731079079AE}"/>
                </a:ext>
              </a:extLst>
            </p:cNvPr>
            <p:cNvSpPr>
              <a:spLocks noChangeShapeType="1"/>
            </p:cNvSpPr>
            <p:nvPr/>
          </p:nvSpPr>
          <p:spPr bwMode="auto">
            <a:xfrm flipV="1">
              <a:off x="1454" y="1792"/>
              <a:ext cx="1" cy="217"/>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66" name="Line 30">
              <a:extLst>
                <a:ext uri="{FF2B5EF4-FFF2-40B4-BE49-F238E27FC236}">
                  <a16:creationId xmlns:a16="http://schemas.microsoft.com/office/drawing/2014/main" id="{17D6A4CC-5EC5-4D8E-B585-80517047A65A}"/>
                </a:ext>
              </a:extLst>
            </p:cNvPr>
            <p:cNvSpPr>
              <a:spLocks noChangeShapeType="1"/>
            </p:cNvSpPr>
            <p:nvPr/>
          </p:nvSpPr>
          <p:spPr bwMode="auto">
            <a:xfrm flipV="1">
              <a:off x="3400" y="1792"/>
              <a:ext cx="1" cy="217"/>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4367" name="Text Box 31">
            <a:extLst>
              <a:ext uri="{FF2B5EF4-FFF2-40B4-BE49-F238E27FC236}">
                <a16:creationId xmlns:a16="http://schemas.microsoft.com/office/drawing/2014/main" id="{737459DF-3F60-431F-B86B-905BC6E4E80A}"/>
              </a:ext>
            </a:extLst>
          </p:cNvPr>
          <p:cNvSpPr txBox="1">
            <a:spLocks noChangeArrowheads="1"/>
          </p:cNvSpPr>
          <p:nvPr/>
        </p:nvSpPr>
        <p:spPr bwMode="auto">
          <a:xfrm>
            <a:off x="854075" y="4090988"/>
            <a:ext cx="7705725" cy="23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38138" indent="-319088">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1pPr>
            <a:lvl2pPr>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2pPr>
            <a:lvl3pPr>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3pPr>
            <a:lvl4pPr>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4pPr>
            <a:lvl5pPr>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9pPr>
          </a:lstStyle>
          <a:p>
            <a:pPr eaLnBrk="1" hangingPunct="1">
              <a:lnSpc>
                <a:spcPct val="101000"/>
              </a:lnSpc>
              <a:spcBef>
                <a:spcPts val="438"/>
              </a:spcBef>
              <a:buClr>
                <a:srgbClr val="000000"/>
              </a:buClr>
              <a:buSzPct val="90000"/>
              <a:buFont typeface="Times New Roman" panose="02020603050405020304" pitchFamily="18" charset="0"/>
              <a:buBlip>
                <a:blip r:embed="rId3"/>
              </a:buBlip>
            </a:pPr>
            <a:r>
              <a:rPr lang="en-GB" altLang="en-US" sz="2000"/>
              <a:t>The Mixer shifts the received signal frequency to an Intermediate Frequency (IF) for processing.</a:t>
            </a:r>
          </a:p>
          <a:p>
            <a:pPr eaLnBrk="1" hangingPunct="1">
              <a:lnSpc>
                <a:spcPct val="106000"/>
              </a:lnSpc>
              <a:spcBef>
                <a:spcPts val="438"/>
              </a:spcBef>
              <a:buClr>
                <a:srgbClr val="000000"/>
              </a:buClr>
              <a:buSzPct val="90000"/>
              <a:buFont typeface="Times New Roman" panose="02020603050405020304" pitchFamily="18" charset="0"/>
              <a:buBlip>
                <a:blip r:embed="rId3"/>
              </a:buBlip>
            </a:pPr>
            <a:r>
              <a:rPr lang="en-GB" altLang="en-US" sz="2000"/>
              <a:t>The IF Amplifier adds gain and filtering.</a:t>
            </a:r>
          </a:p>
          <a:p>
            <a:pPr eaLnBrk="1" hangingPunct="1">
              <a:lnSpc>
                <a:spcPct val="106000"/>
              </a:lnSpc>
              <a:spcBef>
                <a:spcPts val="438"/>
              </a:spcBef>
              <a:buClr>
                <a:srgbClr val="000000"/>
              </a:buClr>
              <a:buSzPct val="90000"/>
              <a:buFont typeface="Times New Roman" panose="02020603050405020304" pitchFamily="18" charset="0"/>
              <a:buBlip>
                <a:blip r:embed="rId3"/>
              </a:buBlip>
            </a:pPr>
            <a:r>
              <a:rPr lang="en-GB" altLang="en-US" sz="2000"/>
              <a:t>Many receivers have several IF filters of different bandwidths because some emission types need a wider bandwidth than others.</a:t>
            </a:r>
          </a:p>
          <a:p>
            <a:pPr eaLnBrk="1" hangingPunct="1">
              <a:lnSpc>
                <a:spcPct val="106000"/>
              </a:lnSpc>
              <a:buClr>
                <a:srgbClr val="000000"/>
              </a:buClr>
              <a:buSzPct val="90000"/>
              <a:buFont typeface="Times New Roman" panose="02020603050405020304" pitchFamily="18" charset="0"/>
              <a:buBlip>
                <a:blip r:embed="rId3"/>
              </a:buBlip>
            </a:pPr>
            <a:r>
              <a:rPr lang="en-GB" altLang="en-US" sz="2000"/>
              <a:t>The </a:t>
            </a:r>
            <a:r>
              <a:rPr lang="en-GB" altLang="en-US" sz="2000">
                <a:solidFill>
                  <a:srgbClr val="FF0000"/>
                </a:solidFill>
              </a:rPr>
              <a:t>Product Detector</a:t>
            </a:r>
            <a:r>
              <a:rPr lang="en-GB" altLang="en-US" sz="2000"/>
              <a:t> mixes the IF with the Beat Frequency Oscillator (BFO) and restores the carrier and recovers the audio.</a:t>
            </a:r>
          </a:p>
        </p:txBody>
      </p:sp>
      <p:sp>
        <p:nvSpPr>
          <p:cNvPr id="14368" name="Text Box 32">
            <a:extLst>
              <a:ext uri="{FF2B5EF4-FFF2-40B4-BE49-F238E27FC236}">
                <a16:creationId xmlns:a16="http://schemas.microsoft.com/office/drawing/2014/main" id="{AB96D038-0B9F-4A1C-9238-500A2AF8A502}"/>
              </a:ext>
            </a:extLst>
          </p:cNvPr>
          <p:cNvSpPr txBox="1">
            <a:spLocks noChangeArrowheads="1"/>
          </p:cNvSpPr>
          <p:nvPr/>
        </p:nvSpPr>
        <p:spPr bwMode="auto">
          <a:xfrm>
            <a:off x="4114800" y="1855788"/>
            <a:ext cx="110013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4369" name="Text Box 33">
            <a:extLst>
              <a:ext uri="{FF2B5EF4-FFF2-40B4-BE49-F238E27FC236}">
                <a16:creationId xmlns:a16="http://schemas.microsoft.com/office/drawing/2014/main" id="{173C34DD-BEAF-47A0-806E-9A08B756EAC4}"/>
              </a:ext>
            </a:extLst>
          </p:cNvPr>
          <p:cNvSpPr txBox="1">
            <a:spLocks noChangeArrowheads="1"/>
          </p:cNvSpPr>
          <p:nvPr/>
        </p:nvSpPr>
        <p:spPr bwMode="auto">
          <a:xfrm>
            <a:off x="4652963" y="1966913"/>
            <a:ext cx="15065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FF0000"/>
                </a:solidFill>
              </a:rPr>
              <a:t>Product Detector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4367">
                                            <p:txEl>
                                              <p:pRg st="0" end="0"/>
                                            </p:txEl>
                                          </p:spTgt>
                                        </p:tgtEl>
                                        <p:attrNameLst>
                                          <p:attrName>style.visibility</p:attrName>
                                        </p:attrNameLst>
                                      </p:cBhvr>
                                      <p:to>
                                        <p:strVal val="visible"/>
                                      </p:to>
                                    </p:set>
                                    <p:anim calcmode="lin" valueType="num">
                                      <p:cBhvr additive="base">
                                        <p:cTn id="7" dur="500"/>
                                        <p:tgtEl>
                                          <p:spTgt spid="14367">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14367">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4367">
                                            <p:txEl>
                                              <p:pRg st="1" end="1"/>
                                            </p:txEl>
                                          </p:spTgt>
                                        </p:tgtEl>
                                        <p:attrNameLst>
                                          <p:attrName>style.visibility</p:attrName>
                                        </p:attrNameLst>
                                      </p:cBhvr>
                                      <p:to>
                                        <p:strVal val="visible"/>
                                      </p:to>
                                    </p:set>
                                    <p:anim calcmode="lin" valueType="num">
                                      <p:cBhvr additive="base">
                                        <p:cTn id="13" dur="500"/>
                                        <p:tgtEl>
                                          <p:spTgt spid="14367">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14367">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4367">
                                            <p:txEl>
                                              <p:pRg st="2" end="2"/>
                                            </p:txEl>
                                          </p:spTgt>
                                        </p:tgtEl>
                                        <p:attrNameLst>
                                          <p:attrName>style.visibility</p:attrName>
                                        </p:attrNameLst>
                                      </p:cBhvr>
                                      <p:to>
                                        <p:strVal val="visible"/>
                                      </p:to>
                                    </p:set>
                                    <p:anim calcmode="lin" valueType="num">
                                      <p:cBhvr additive="base">
                                        <p:cTn id="19" dur="500"/>
                                        <p:tgtEl>
                                          <p:spTgt spid="14367">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14367">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14367">
                                            <p:txEl>
                                              <p:pRg st="3" end="3"/>
                                            </p:txEl>
                                          </p:spTgt>
                                        </p:tgtEl>
                                        <p:attrNameLst>
                                          <p:attrName>style.visibility</p:attrName>
                                        </p:attrNameLst>
                                      </p:cBhvr>
                                      <p:to>
                                        <p:strVal val="visible"/>
                                      </p:to>
                                    </p:set>
                                    <p:anim calcmode="lin" valueType="num">
                                      <p:cBhvr additive="base">
                                        <p:cTn id="25" dur="500"/>
                                        <p:tgtEl>
                                          <p:spTgt spid="14367">
                                            <p:txEl>
                                              <p:pRg st="3" end="3"/>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143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7"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a:extLst>
              <a:ext uri="{FF2B5EF4-FFF2-40B4-BE49-F238E27FC236}">
                <a16:creationId xmlns:a16="http://schemas.microsoft.com/office/drawing/2014/main" id="{62386CD7-AFD6-464E-8EE1-790318361A31}"/>
              </a:ext>
            </a:extLst>
          </p:cNvPr>
          <p:cNvSpPr>
            <a:spLocks noGrp="1" noChangeArrowheads="1"/>
          </p:cNvSpPr>
          <p:nvPr>
            <p:ph type="title" idx="4294967295"/>
          </p:nvPr>
        </p:nvSpPr>
        <p:spPr>
          <a:xfrm>
            <a:off x="246063" y="930275"/>
            <a:ext cx="7772400" cy="719138"/>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FM Receiver</a:t>
            </a:r>
          </a:p>
        </p:txBody>
      </p:sp>
      <p:sp>
        <p:nvSpPr>
          <p:cNvPr id="15363" name="AutoShape 3">
            <a:extLst>
              <a:ext uri="{FF2B5EF4-FFF2-40B4-BE49-F238E27FC236}">
                <a16:creationId xmlns:a16="http://schemas.microsoft.com/office/drawing/2014/main" id="{F5007BA8-EEAD-4283-99A9-9316FB3B7646}"/>
              </a:ext>
            </a:extLst>
          </p:cNvPr>
          <p:cNvSpPr>
            <a:spLocks noChangeArrowheads="1"/>
          </p:cNvSpPr>
          <p:nvPr/>
        </p:nvSpPr>
        <p:spPr bwMode="auto">
          <a:xfrm>
            <a:off x="3921125" y="1965325"/>
            <a:ext cx="879475" cy="598488"/>
          </a:xfrm>
          <a:prstGeom prst="roundRect">
            <a:avLst>
              <a:gd name="adj" fmla="val 264"/>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64" name="AutoShape 4">
            <a:extLst>
              <a:ext uri="{FF2B5EF4-FFF2-40B4-BE49-F238E27FC236}">
                <a16:creationId xmlns:a16="http://schemas.microsoft.com/office/drawing/2014/main" id="{ED7B954F-C731-4F5F-AEE2-FBE7DA8C7CC7}"/>
              </a:ext>
            </a:extLst>
          </p:cNvPr>
          <p:cNvSpPr>
            <a:spLocks noChangeArrowheads="1"/>
          </p:cNvSpPr>
          <p:nvPr/>
        </p:nvSpPr>
        <p:spPr bwMode="auto">
          <a:xfrm>
            <a:off x="6461125" y="1879600"/>
            <a:ext cx="1404938" cy="793750"/>
          </a:xfrm>
          <a:prstGeom prst="roundRect">
            <a:avLst>
              <a:gd name="adj" fmla="val 199"/>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65" name="AutoShape 5">
            <a:extLst>
              <a:ext uri="{FF2B5EF4-FFF2-40B4-BE49-F238E27FC236}">
                <a16:creationId xmlns:a16="http://schemas.microsoft.com/office/drawing/2014/main" id="{F4D32F5C-97CB-496F-A194-0F6701AE55DD}"/>
              </a:ext>
            </a:extLst>
          </p:cNvPr>
          <p:cNvSpPr>
            <a:spLocks noChangeArrowheads="1"/>
          </p:cNvSpPr>
          <p:nvPr/>
        </p:nvSpPr>
        <p:spPr bwMode="auto">
          <a:xfrm>
            <a:off x="3786188" y="2917825"/>
            <a:ext cx="1098550" cy="392113"/>
          </a:xfrm>
          <a:prstGeom prst="roundRect">
            <a:avLst>
              <a:gd name="adj" fmla="val 403"/>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66" name="AutoShape 6">
            <a:extLst>
              <a:ext uri="{FF2B5EF4-FFF2-40B4-BE49-F238E27FC236}">
                <a16:creationId xmlns:a16="http://schemas.microsoft.com/office/drawing/2014/main" id="{A1CE9DAE-1308-4B25-96DB-7F78372736AE}"/>
              </a:ext>
            </a:extLst>
          </p:cNvPr>
          <p:cNvSpPr>
            <a:spLocks noChangeArrowheads="1"/>
          </p:cNvSpPr>
          <p:nvPr/>
        </p:nvSpPr>
        <p:spPr bwMode="auto">
          <a:xfrm>
            <a:off x="4824413" y="3625850"/>
            <a:ext cx="879475" cy="598488"/>
          </a:xfrm>
          <a:prstGeom prst="roundRect">
            <a:avLst>
              <a:gd name="adj" fmla="val 264"/>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67" name="AutoShape 7">
            <a:extLst>
              <a:ext uri="{FF2B5EF4-FFF2-40B4-BE49-F238E27FC236}">
                <a16:creationId xmlns:a16="http://schemas.microsoft.com/office/drawing/2014/main" id="{005D2FD9-3AC0-4712-803C-99382530B245}"/>
              </a:ext>
            </a:extLst>
          </p:cNvPr>
          <p:cNvSpPr>
            <a:spLocks noChangeArrowheads="1"/>
          </p:cNvSpPr>
          <p:nvPr/>
        </p:nvSpPr>
        <p:spPr bwMode="auto">
          <a:xfrm>
            <a:off x="6105525" y="3625850"/>
            <a:ext cx="976313" cy="611188"/>
          </a:xfrm>
          <a:prstGeom prst="roundRect">
            <a:avLst>
              <a:gd name="adj" fmla="val 259"/>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68" name="Text Box 8">
            <a:extLst>
              <a:ext uri="{FF2B5EF4-FFF2-40B4-BE49-F238E27FC236}">
                <a16:creationId xmlns:a16="http://schemas.microsoft.com/office/drawing/2014/main" id="{12C44DF8-BEC9-40E8-9F90-E5E1FF81F2F2}"/>
              </a:ext>
            </a:extLst>
          </p:cNvPr>
          <p:cNvSpPr txBox="1">
            <a:spLocks noChangeArrowheads="1"/>
          </p:cNvSpPr>
          <p:nvPr/>
        </p:nvSpPr>
        <p:spPr bwMode="auto">
          <a:xfrm>
            <a:off x="3956050" y="2149475"/>
            <a:ext cx="806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Mixer</a:t>
            </a:r>
          </a:p>
        </p:txBody>
      </p:sp>
      <p:sp>
        <p:nvSpPr>
          <p:cNvPr id="15369" name="Text Box 9">
            <a:extLst>
              <a:ext uri="{FF2B5EF4-FFF2-40B4-BE49-F238E27FC236}">
                <a16:creationId xmlns:a16="http://schemas.microsoft.com/office/drawing/2014/main" id="{757D623E-79BE-4428-B008-6F983CD77B3C}"/>
              </a:ext>
            </a:extLst>
          </p:cNvPr>
          <p:cNvSpPr txBox="1">
            <a:spLocks noChangeArrowheads="1"/>
          </p:cNvSpPr>
          <p:nvPr/>
        </p:nvSpPr>
        <p:spPr bwMode="auto">
          <a:xfrm>
            <a:off x="6594475" y="1892300"/>
            <a:ext cx="117316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Intermediate Frequency Amplifier</a:t>
            </a:r>
          </a:p>
        </p:txBody>
      </p:sp>
      <p:sp>
        <p:nvSpPr>
          <p:cNvPr id="15370" name="Text Box 10">
            <a:extLst>
              <a:ext uri="{FF2B5EF4-FFF2-40B4-BE49-F238E27FC236}">
                <a16:creationId xmlns:a16="http://schemas.microsoft.com/office/drawing/2014/main" id="{DDF82F20-0B07-4BF7-B5D1-EA1D9AF29A8F}"/>
              </a:ext>
            </a:extLst>
          </p:cNvPr>
          <p:cNvSpPr txBox="1">
            <a:spLocks noChangeArrowheads="1"/>
          </p:cNvSpPr>
          <p:nvPr/>
        </p:nvSpPr>
        <p:spPr bwMode="auto">
          <a:xfrm>
            <a:off x="4860925" y="3773488"/>
            <a:ext cx="806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1</a:t>
            </a:r>
          </a:p>
        </p:txBody>
      </p:sp>
      <p:sp>
        <p:nvSpPr>
          <p:cNvPr id="15371" name="Text Box 11">
            <a:extLst>
              <a:ext uri="{FF2B5EF4-FFF2-40B4-BE49-F238E27FC236}">
                <a16:creationId xmlns:a16="http://schemas.microsoft.com/office/drawing/2014/main" id="{6BFAB535-076F-49CE-9E20-CF49C46A445B}"/>
              </a:ext>
            </a:extLst>
          </p:cNvPr>
          <p:cNvSpPr txBox="1">
            <a:spLocks noChangeArrowheads="1"/>
          </p:cNvSpPr>
          <p:nvPr/>
        </p:nvSpPr>
        <p:spPr bwMode="auto">
          <a:xfrm>
            <a:off x="6142038" y="3638550"/>
            <a:ext cx="928687"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t>Audio Amplifier</a:t>
            </a:r>
          </a:p>
        </p:txBody>
      </p:sp>
      <p:sp>
        <p:nvSpPr>
          <p:cNvPr id="15372" name="Text Box 12">
            <a:extLst>
              <a:ext uri="{FF2B5EF4-FFF2-40B4-BE49-F238E27FC236}">
                <a16:creationId xmlns:a16="http://schemas.microsoft.com/office/drawing/2014/main" id="{04D57AF2-A0A3-4886-AAA4-9C2FD1857B37}"/>
              </a:ext>
            </a:extLst>
          </p:cNvPr>
          <p:cNvSpPr txBox="1">
            <a:spLocks noChangeArrowheads="1"/>
          </p:cNvSpPr>
          <p:nvPr/>
        </p:nvSpPr>
        <p:spPr bwMode="auto">
          <a:xfrm>
            <a:off x="3810000" y="2979738"/>
            <a:ext cx="10747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Oscillator</a:t>
            </a:r>
          </a:p>
        </p:txBody>
      </p:sp>
      <p:grpSp>
        <p:nvGrpSpPr>
          <p:cNvPr id="15373" name="Group 13">
            <a:extLst>
              <a:ext uri="{FF2B5EF4-FFF2-40B4-BE49-F238E27FC236}">
                <a16:creationId xmlns:a16="http://schemas.microsoft.com/office/drawing/2014/main" id="{6D339B6D-5A84-4A2B-957F-2D932DD52387}"/>
              </a:ext>
            </a:extLst>
          </p:cNvPr>
          <p:cNvGrpSpPr>
            <a:grpSpLocks/>
          </p:cNvGrpSpPr>
          <p:nvPr/>
        </p:nvGrpSpPr>
        <p:grpSpPr bwMode="auto">
          <a:xfrm>
            <a:off x="7485063" y="3675063"/>
            <a:ext cx="407987" cy="463550"/>
            <a:chOff x="4715" y="2315"/>
            <a:chExt cx="257" cy="292"/>
          </a:xfrm>
        </p:grpSpPr>
        <p:sp>
          <p:nvSpPr>
            <p:cNvPr id="15374" name="AutoShape 14">
              <a:extLst>
                <a:ext uri="{FF2B5EF4-FFF2-40B4-BE49-F238E27FC236}">
                  <a16:creationId xmlns:a16="http://schemas.microsoft.com/office/drawing/2014/main" id="{5CAC0577-CD67-49B0-929C-9C9A09E518FE}"/>
                </a:ext>
              </a:extLst>
            </p:cNvPr>
            <p:cNvSpPr>
              <a:spLocks noChangeArrowheads="1"/>
            </p:cNvSpPr>
            <p:nvPr/>
          </p:nvSpPr>
          <p:spPr bwMode="auto">
            <a:xfrm>
              <a:off x="4715" y="2381"/>
              <a:ext cx="85" cy="162"/>
            </a:xfrm>
            <a:prstGeom prst="roundRect">
              <a:avLst>
                <a:gd name="adj" fmla="val 1190"/>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75" name="Line 15">
              <a:extLst>
                <a:ext uri="{FF2B5EF4-FFF2-40B4-BE49-F238E27FC236}">
                  <a16:creationId xmlns:a16="http://schemas.microsoft.com/office/drawing/2014/main" id="{10DE0E16-A25E-4357-92A4-5798DB59751A}"/>
                </a:ext>
              </a:extLst>
            </p:cNvPr>
            <p:cNvSpPr>
              <a:spLocks noChangeShapeType="1"/>
            </p:cNvSpPr>
            <p:nvPr/>
          </p:nvSpPr>
          <p:spPr bwMode="auto">
            <a:xfrm>
              <a:off x="4969" y="2315"/>
              <a:ext cx="1" cy="292"/>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6" name="Line 16">
              <a:extLst>
                <a:ext uri="{FF2B5EF4-FFF2-40B4-BE49-F238E27FC236}">
                  <a16:creationId xmlns:a16="http://schemas.microsoft.com/office/drawing/2014/main" id="{97355392-B9A5-408F-B812-E8FEDEB0C033}"/>
                </a:ext>
              </a:extLst>
            </p:cNvPr>
            <p:cNvSpPr>
              <a:spLocks noChangeShapeType="1"/>
            </p:cNvSpPr>
            <p:nvPr/>
          </p:nvSpPr>
          <p:spPr bwMode="auto">
            <a:xfrm flipV="1">
              <a:off x="4800" y="2315"/>
              <a:ext cx="173" cy="67"/>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7" name="Line 17">
              <a:extLst>
                <a:ext uri="{FF2B5EF4-FFF2-40B4-BE49-F238E27FC236}">
                  <a16:creationId xmlns:a16="http://schemas.microsoft.com/office/drawing/2014/main" id="{92200A3E-154C-4D00-878A-5430F242CE07}"/>
                </a:ext>
              </a:extLst>
            </p:cNvPr>
            <p:cNvSpPr>
              <a:spLocks noChangeShapeType="1"/>
            </p:cNvSpPr>
            <p:nvPr/>
          </p:nvSpPr>
          <p:spPr bwMode="auto">
            <a:xfrm>
              <a:off x="4800" y="2542"/>
              <a:ext cx="169" cy="58"/>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5378" name="Group 18">
            <a:extLst>
              <a:ext uri="{FF2B5EF4-FFF2-40B4-BE49-F238E27FC236}">
                <a16:creationId xmlns:a16="http://schemas.microsoft.com/office/drawing/2014/main" id="{556929F3-2B1B-4B6A-B18A-540FAE7151E6}"/>
              </a:ext>
            </a:extLst>
          </p:cNvPr>
          <p:cNvGrpSpPr>
            <a:grpSpLocks/>
          </p:cNvGrpSpPr>
          <p:nvPr/>
        </p:nvGrpSpPr>
        <p:grpSpPr bwMode="auto">
          <a:xfrm>
            <a:off x="1624013" y="1501775"/>
            <a:ext cx="412750" cy="804863"/>
            <a:chOff x="1023" y="946"/>
            <a:chExt cx="260" cy="507"/>
          </a:xfrm>
        </p:grpSpPr>
        <p:sp>
          <p:nvSpPr>
            <p:cNvPr id="15379" name="Line 19">
              <a:extLst>
                <a:ext uri="{FF2B5EF4-FFF2-40B4-BE49-F238E27FC236}">
                  <a16:creationId xmlns:a16="http://schemas.microsoft.com/office/drawing/2014/main" id="{8FA16DD2-973B-46DF-9A27-7ECB3D3491D8}"/>
                </a:ext>
              </a:extLst>
            </p:cNvPr>
            <p:cNvSpPr>
              <a:spLocks noChangeShapeType="1"/>
            </p:cNvSpPr>
            <p:nvPr/>
          </p:nvSpPr>
          <p:spPr bwMode="auto">
            <a:xfrm>
              <a:off x="1154" y="946"/>
              <a:ext cx="1" cy="508"/>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0" name="Line 20">
              <a:extLst>
                <a:ext uri="{FF2B5EF4-FFF2-40B4-BE49-F238E27FC236}">
                  <a16:creationId xmlns:a16="http://schemas.microsoft.com/office/drawing/2014/main" id="{B2063EB0-A39D-4937-BFF9-952E993A02BF}"/>
                </a:ext>
              </a:extLst>
            </p:cNvPr>
            <p:cNvSpPr>
              <a:spLocks noChangeShapeType="1"/>
            </p:cNvSpPr>
            <p:nvPr/>
          </p:nvSpPr>
          <p:spPr bwMode="auto">
            <a:xfrm flipV="1">
              <a:off x="1154" y="957"/>
              <a:ext cx="131" cy="157"/>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1" name="Line 21">
              <a:extLst>
                <a:ext uri="{FF2B5EF4-FFF2-40B4-BE49-F238E27FC236}">
                  <a16:creationId xmlns:a16="http://schemas.microsoft.com/office/drawing/2014/main" id="{FD70C480-204E-45EF-93C7-49CB64C4DEF4}"/>
                </a:ext>
              </a:extLst>
            </p:cNvPr>
            <p:cNvSpPr>
              <a:spLocks noChangeShapeType="1"/>
            </p:cNvSpPr>
            <p:nvPr/>
          </p:nvSpPr>
          <p:spPr bwMode="auto">
            <a:xfrm>
              <a:off x="1023" y="952"/>
              <a:ext cx="131" cy="155"/>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5382" name="Line 22">
            <a:extLst>
              <a:ext uri="{FF2B5EF4-FFF2-40B4-BE49-F238E27FC236}">
                <a16:creationId xmlns:a16="http://schemas.microsoft.com/office/drawing/2014/main" id="{B209A150-9CB5-4710-B86F-8AA85CB2AE5F}"/>
              </a:ext>
            </a:extLst>
          </p:cNvPr>
          <p:cNvSpPr>
            <a:spLocks noChangeShapeType="1"/>
          </p:cNvSpPr>
          <p:nvPr/>
        </p:nvSpPr>
        <p:spPr bwMode="auto">
          <a:xfrm flipH="1">
            <a:off x="1830388" y="2282825"/>
            <a:ext cx="320675" cy="1588"/>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3" name="Line 23">
            <a:extLst>
              <a:ext uri="{FF2B5EF4-FFF2-40B4-BE49-F238E27FC236}">
                <a16:creationId xmlns:a16="http://schemas.microsoft.com/office/drawing/2014/main" id="{88263603-B0B2-4BA5-AB89-B599C7340A8A}"/>
              </a:ext>
            </a:extLst>
          </p:cNvPr>
          <p:cNvSpPr>
            <a:spLocks noChangeShapeType="1"/>
          </p:cNvSpPr>
          <p:nvPr/>
        </p:nvSpPr>
        <p:spPr bwMode="auto">
          <a:xfrm>
            <a:off x="4811713" y="2282825"/>
            <a:ext cx="377825" cy="1588"/>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84" name="Line 24">
            <a:extLst>
              <a:ext uri="{FF2B5EF4-FFF2-40B4-BE49-F238E27FC236}">
                <a16:creationId xmlns:a16="http://schemas.microsoft.com/office/drawing/2014/main" id="{2E42B66A-3737-4E99-9691-7A92B2C0769A}"/>
              </a:ext>
            </a:extLst>
          </p:cNvPr>
          <p:cNvSpPr>
            <a:spLocks noChangeShapeType="1"/>
          </p:cNvSpPr>
          <p:nvPr/>
        </p:nvSpPr>
        <p:spPr bwMode="auto">
          <a:xfrm>
            <a:off x="5727700" y="3932238"/>
            <a:ext cx="377825" cy="1587"/>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85" name="Line 25">
            <a:extLst>
              <a:ext uri="{FF2B5EF4-FFF2-40B4-BE49-F238E27FC236}">
                <a16:creationId xmlns:a16="http://schemas.microsoft.com/office/drawing/2014/main" id="{CF89C28B-78C4-4715-AA52-64DD3124D454}"/>
              </a:ext>
            </a:extLst>
          </p:cNvPr>
          <p:cNvSpPr>
            <a:spLocks noChangeShapeType="1"/>
          </p:cNvSpPr>
          <p:nvPr/>
        </p:nvSpPr>
        <p:spPr bwMode="auto">
          <a:xfrm>
            <a:off x="7108825" y="3919538"/>
            <a:ext cx="377825" cy="1587"/>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86" name="Line 26">
            <a:extLst>
              <a:ext uri="{FF2B5EF4-FFF2-40B4-BE49-F238E27FC236}">
                <a16:creationId xmlns:a16="http://schemas.microsoft.com/office/drawing/2014/main" id="{B88131B9-840E-44E3-A074-008A650A22B3}"/>
              </a:ext>
            </a:extLst>
          </p:cNvPr>
          <p:cNvSpPr>
            <a:spLocks noChangeShapeType="1"/>
          </p:cNvSpPr>
          <p:nvPr/>
        </p:nvSpPr>
        <p:spPr bwMode="auto">
          <a:xfrm flipV="1">
            <a:off x="4371975" y="2574925"/>
            <a:ext cx="1588" cy="344488"/>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87" name="AutoShape 27">
            <a:extLst>
              <a:ext uri="{FF2B5EF4-FFF2-40B4-BE49-F238E27FC236}">
                <a16:creationId xmlns:a16="http://schemas.microsoft.com/office/drawing/2014/main" id="{1904A049-7A8D-407E-BEC7-2FA0EF3D4207}"/>
              </a:ext>
            </a:extLst>
          </p:cNvPr>
          <p:cNvSpPr>
            <a:spLocks noChangeArrowheads="1"/>
          </p:cNvSpPr>
          <p:nvPr/>
        </p:nvSpPr>
        <p:spPr bwMode="auto">
          <a:xfrm>
            <a:off x="3552825" y="3638550"/>
            <a:ext cx="879475" cy="598488"/>
          </a:xfrm>
          <a:prstGeom prst="roundRect">
            <a:avLst>
              <a:gd name="adj" fmla="val 264"/>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88" name="Text Box 28">
            <a:extLst>
              <a:ext uri="{FF2B5EF4-FFF2-40B4-BE49-F238E27FC236}">
                <a16:creationId xmlns:a16="http://schemas.microsoft.com/office/drawing/2014/main" id="{F269D748-6253-46EE-A04F-F5F9B34FA67A}"/>
              </a:ext>
            </a:extLst>
          </p:cNvPr>
          <p:cNvSpPr txBox="1">
            <a:spLocks noChangeArrowheads="1"/>
          </p:cNvSpPr>
          <p:nvPr/>
        </p:nvSpPr>
        <p:spPr bwMode="auto">
          <a:xfrm>
            <a:off x="3590925" y="3786188"/>
            <a:ext cx="806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Limiter</a:t>
            </a:r>
          </a:p>
        </p:txBody>
      </p:sp>
      <p:sp>
        <p:nvSpPr>
          <p:cNvPr id="15389" name="AutoShape 29">
            <a:extLst>
              <a:ext uri="{FF2B5EF4-FFF2-40B4-BE49-F238E27FC236}">
                <a16:creationId xmlns:a16="http://schemas.microsoft.com/office/drawing/2014/main" id="{6D7B6720-A84B-42F1-A057-C482FF86A00C}"/>
              </a:ext>
            </a:extLst>
          </p:cNvPr>
          <p:cNvSpPr>
            <a:spLocks noChangeArrowheads="1"/>
          </p:cNvSpPr>
          <p:nvPr/>
        </p:nvSpPr>
        <p:spPr bwMode="auto">
          <a:xfrm>
            <a:off x="5191125" y="1965325"/>
            <a:ext cx="879475" cy="598488"/>
          </a:xfrm>
          <a:prstGeom prst="roundRect">
            <a:avLst>
              <a:gd name="adj" fmla="val 264"/>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90" name="Text Box 30">
            <a:extLst>
              <a:ext uri="{FF2B5EF4-FFF2-40B4-BE49-F238E27FC236}">
                <a16:creationId xmlns:a16="http://schemas.microsoft.com/office/drawing/2014/main" id="{991075F8-1691-4DBC-840E-985479EF668B}"/>
              </a:ext>
            </a:extLst>
          </p:cNvPr>
          <p:cNvSpPr txBox="1">
            <a:spLocks noChangeArrowheads="1"/>
          </p:cNvSpPr>
          <p:nvPr/>
        </p:nvSpPr>
        <p:spPr bwMode="auto">
          <a:xfrm>
            <a:off x="5214938" y="1989138"/>
            <a:ext cx="80645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Wide Filter</a:t>
            </a:r>
          </a:p>
        </p:txBody>
      </p:sp>
      <p:sp>
        <p:nvSpPr>
          <p:cNvPr id="15391" name="Line 31">
            <a:extLst>
              <a:ext uri="{FF2B5EF4-FFF2-40B4-BE49-F238E27FC236}">
                <a16:creationId xmlns:a16="http://schemas.microsoft.com/office/drawing/2014/main" id="{484FDEBE-8F6F-4FCA-A154-2281F07404FC}"/>
              </a:ext>
            </a:extLst>
          </p:cNvPr>
          <p:cNvSpPr>
            <a:spLocks noChangeShapeType="1"/>
          </p:cNvSpPr>
          <p:nvPr/>
        </p:nvSpPr>
        <p:spPr bwMode="auto">
          <a:xfrm>
            <a:off x="6081713" y="2270125"/>
            <a:ext cx="377825" cy="1588"/>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92" name="AutoShape 32">
            <a:extLst>
              <a:ext uri="{FF2B5EF4-FFF2-40B4-BE49-F238E27FC236}">
                <a16:creationId xmlns:a16="http://schemas.microsoft.com/office/drawing/2014/main" id="{179A8410-DA17-44D7-87FB-B1A23211578E}"/>
              </a:ext>
            </a:extLst>
          </p:cNvPr>
          <p:cNvSpPr>
            <a:spLocks noChangeArrowheads="1"/>
          </p:cNvSpPr>
          <p:nvPr/>
        </p:nvSpPr>
        <p:spPr bwMode="auto">
          <a:xfrm>
            <a:off x="2151063" y="1879600"/>
            <a:ext cx="1404937" cy="793750"/>
          </a:xfrm>
          <a:prstGeom prst="roundRect">
            <a:avLst>
              <a:gd name="adj" fmla="val 199"/>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93" name="Text Box 33">
            <a:extLst>
              <a:ext uri="{FF2B5EF4-FFF2-40B4-BE49-F238E27FC236}">
                <a16:creationId xmlns:a16="http://schemas.microsoft.com/office/drawing/2014/main" id="{4FE10DBD-AC60-4720-A6D8-172A154E1EC3}"/>
              </a:ext>
            </a:extLst>
          </p:cNvPr>
          <p:cNvSpPr txBox="1">
            <a:spLocks noChangeArrowheads="1"/>
          </p:cNvSpPr>
          <p:nvPr/>
        </p:nvSpPr>
        <p:spPr bwMode="auto">
          <a:xfrm>
            <a:off x="2308225" y="1917700"/>
            <a:ext cx="117316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Radio Frequency Amplifier</a:t>
            </a:r>
          </a:p>
        </p:txBody>
      </p:sp>
      <p:sp>
        <p:nvSpPr>
          <p:cNvPr id="15394" name="Line 34">
            <a:extLst>
              <a:ext uri="{FF2B5EF4-FFF2-40B4-BE49-F238E27FC236}">
                <a16:creationId xmlns:a16="http://schemas.microsoft.com/office/drawing/2014/main" id="{3A4E9B28-6E63-4DA6-BA82-4B0534DBF252}"/>
              </a:ext>
            </a:extLst>
          </p:cNvPr>
          <p:cNvSpPr>
            <a:spLocks noChangeShapeType="1"/>
          </p:cNvSpPr>
          <p:nvPr/>
        </p:nvSpPr>
        <p:spPr bwMode="auto">
          <a:xfrm>
            <a:off x="3567113" y="2270125"/>
            <a:ext cx="377825" cy="1588"/>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cxnSp>
        <p:nvCxnSpPr>
          <p:cNvPr id="15395" name="AutoShape 35">
            <a:extLst>
              <a:ext uri="{FF2B5EF4-FFF2-40B4-BE49-F238E27FC236}">
                <a16:creationId xmlns:a16="http://schemas.microsoft.com/office/drawing/2014/main" id="{FA8BA471-2286-4004-B1C3-43BEA08F8F4B}"/>
              </a:ext>
            </a:extLst>
          </p:cNvPr>
          <p:cNvCxnSpPr>
            <a:cxnSpLocks noChangeShapeType="1"/>
            <a:endCxn id="15388" idx="1"/>
          </p:cNvCxnSpPr>
          <p:nvPr/>
        </p:nvCxnSpPr>
        <p:spPr bwMode="auto">
          <a:xfrm rot="10800000" flipV="1">
            <a:off x="3590925" y="3429000"/>
            <a:ext cx="4791075" cy="495300"/>
          </a:xfrm>
          <a:prstGeom prst="bentConnector3">
            <a:avLst>
              <a:gd name="adj1" fmla="val 104773"/>
            </a:avLst>
          </a:prstGeom>
          <a:noFill/>
          <a:ln w="1836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15396" name="Line 36">
            <a:extLst>
              <a:ext uri="{FF2B5EF4-FFF2-40B4-BE49-F238E27FC236}">
                <a16:creationId xmlns:a16="http://schemas.microsoft.com/office/drawing/2014/main" id="{211684DD-13F5-4E2B-8B20-F01D29688726}"/>
              </a:ext>
            </a:extLst>
          </p:cNvPr>
          <p:cNvSpPr>
            <a:spLocks noChangeShapeType="1"/>
          </p:cNvSpPr>
          <p:nvPr/>
        </p:nvSpPr>
        <p:spPr bwMode="auto">
          <a:xfrm>
            <a:off x="4457700" y="3919538"/>
            <a:ext cx="377825" cy="1587"/>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97" name="Text Box 37">
            <a:extLst>
              <a:ext uri="{FF2B5EF4-FFF2-40B4-BE49-F238E27FC236}">
                <a16:creationId xmlns:a16="http://schemas.microsoft.com/office/drawing/2014/main" id="{4C87D86A-5970-4BCF-8B9F-20795699C4C5}"/>
              </a:ext>
            </a:extLst>
          </p:cNvPr>
          <p:cNvSpPr txBox="1">
            <a:spLocks noChangeArrowheads="1"/>
          </p:cNvSpPr>
          <p:nvPr/>
        </p:nvSpPr>
        <p:spPr bwMode="auto">
          <a:xfrm>
            <a:off x="696913" y="4494213"/>
            <a:ext cx="7583487" cy="196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68288" indent="-268288">
              <a:tabLst>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1pPr>
            <a:lvl2pPr>
              <a:tabLst>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2pPr>
            <a:lvl3pPr>
              <a:tabLst>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3pPr>
            <a:lvl4pPr>
              <a:tabLst>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4pPr>
            <a:lvl5pPr>
              <a:tabLst>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182688" algn="l"/>
                <a:tab pos="2097088" algn="l"/>
                <a:tab pos="3011488" algn="l"/>
                <a:tab pos="3925888" algn="l"/>
                <a:tab pos="4840288" algn="l"/>
                <a:tab pos="5754688" algn="l"/>
                <a:tab pos="6669088" algn="l"/>
                <a:tab pos="7583488" algn="l"/>
                <a:tab pos="8497888" algn="l"/>
                <a:tab pos="9412288" algn="l"/>
                <a:tab pos="10326688" algn="l"/>
              </a:tabLst>
              <a:defRPr sz="2400">
                <a:solidFill>
                  <a:schemeClr val="tx1"/>
                </a:solidFill>
                <a:latin typeface="Times New Roman" panose="02020603050405020304" pitchFamily="18" charset="0"/>
              </a:defRPr>
            </a:lvl9pPr>
          </a:lstStyle>
          <a:p>
            <a:pPr eaLnBrk="1" hangingPunct="1">
              <a:lnSpc>
                <a:spcPct val="101000"/>
              </a:lnSpc>
              <a:buClr>
                <a:srgbClr val="000000"/>
              </a:buClr>
              <a:buSzPct val="115000"/>
              <a:buFont typeface="Times New Roman" panose="02020603050405020304" pitchFamily="18" charset="0"/>
              <a:buBlip>
                <a:blip r:embed="rId3"/>
              </a:buBlip>
            </a:pPr>
            <a:r>
              <a:rPr lang="en-GB" altLang="en-US" sz="2000"/>
              <a:t>The IF Amplifier and Limiter remove unwanted amplitude variation.</a:t>
            </a:r>
          </a:p>
          <a:p>
            <a:pPr eaLnBrk="1" hangingPunct="1">
              <a:lnSpc>
                <a:spcPct val="106000"/>
              </a:lnSpc>
              <a:buClr>
                <a:srgbClr val="000000"/>
              </a:buClr>
              <a:buSzPct val="115000"/>
              <a:buFont typeface="Times New Roman" panose="02020603050405020304" pitchFamily="18" charset="0"/>
              <a:buBlip>
                <a:blip r:embed="rId3"/>
              </a:buBlip>
            </a:pPr>
            <a:r>
              <a:rPr lang="en-GB" altLang="en-US" sz="2000"/>
              <a:t>The </a:t>
            </a:r>
            <a:r>
              <a:rPr lang="en-GB" altLang="en-US" sz="2000">
                <a:solidFill>
                  <a:srgbClr val="FF0000"/>
                </a:solidFill>
              </a:rPr>
              <a:t>Discriminator</a:t>
            </a:r>
            <a:r>
              <a:rPr lang="en-GB" altLang="en-US" sz="2000"/>
              <a:t> recovers the modulation signal from the Frequency Modulated IF signal.</a:t>
            </a:r>
          </a:p>
          <a:p>
            <a:pPr eaLnBrk="1" hangingPunct="1">
              <a:lnSpc>
                <a:spcPct val="106000"/>
              </a:lnSpc>
              <a:buClr>
                <a:srgbClr val="000000"/>
              </a:buClr>
              <a:buSzPct val="115000"/>
              <a:buFont typeface="Times New Roman" panose="02020603050405020304" pitchFamily="18" charset="0"/>
              <a:buBlip>
                <a:blip r:embed="rId3"/>
              </a:buBlip>
            </a:pPr>
            <a:r>
              <a:rPr lang="en-GB" altLang="en-US" sz="2000"/>
              <a:t>If a receiver has a DISCRIMINATOR it is an FM receiver.</a:t>
            </a:r>
          </a:p>
          <a:p>
            <a:pPr eaLnBrk="1" hangingPunct="1">
              <a:lnSpc>
                <a:spcPct val="106000"/>
              </a:lnSpc>
              <a:buClr>
                <a:srgbClr val="000000"/>
              </a:buClr>
              <a:buSzPct val="115000"/>
              <a:buFont typeface="Times New Roman" panose="02020603050405020304" pitchFamily="18" charset="0"/>
              <a:buBlip>
                <a:blip r:embed="rId3"/>
              </a:buBlip>
            </a:pPr>
            <a:r>
              <a:rPr lang="en-GB" altLang="en-US" sz="2000"/>
              <a:t>If the discriminator FAILS there is no audio output.</a:t>
            </a:r>
          </a:p>
        </p:txBody>
      </p:sp>
      <p:sp>
        <p:nvSpPr>
          <p:cNvPr id="15398" name="Text Box 38">
            <a:extLst>
              <a:ext uri="{FF2B5EF4-FFF2-40B4-BE49-F238E27FC236}">
                <a16:creationId xmlns:a16="http://schemas.microsoft.com/office/drawing/2014/main" id="{F627226D-0C61-4750-B84C-824D027840FA}"/>
              </a:ext>
            </a:extLst>
          </p:cNvPr>
          <p:cNvSpPr txBox="1">
            <a:spLocks noChangeArrowheads="1"/>
          </p:cNvSpPr>
          <p:nvPr/>
        </p:nvSpPr>
        <p:spPr bwMode="auto">
          <a:xfrm>
            <a:off x="4506913" y="4237038"/>
            <a:ext cx="15763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FF0000"/>
                </a:solidFill>
              </a:rPr>
              <a:t>Discriminator</a:t>
            </a:r>
          </a:p>
        </p:txBody>
      </p:sp>
      <p:cxnSp>
        <p:nvCxnSpPr>
          <p:cNvPr id="15400" name="AutoShape 40">
            <a:extLst>
              <a:ext uri="{FF2B5EF4-FFF2-40B4-BE49-F238E27FC236}">
                <a16:creationId xmlns:a16="http://schemas.microsoft.com/office/drawing/2014/main" id="{9F88B28F-1C59-4805-A4B8-9217662DDCEE}"/>
              </a:ext>
            </a:extLst>
          </p:cNvPr>
          <p:cNvCxnSpPr>
            <a:cxnSpLocks noChangeShapeType="1"/>
          </p:cNvCxnSpPr>
          <p:nvPr/>
        </p:nvCxnSpPr>
        <p:spPr bwMode="auto">
          <a:xfrm rot="16200000" flipH="1">
            <a:off x="7547769" y="2594769"/>
            <a:ext cx="1150937" cy="517525"/>
          </a:xfrm>
          <a:prstGeom prst="bentConnector3">
            <a:avLst>
              <a:gd name="adj1" fmla="val -829"/>
            </a:avLst>
          </a:prstGeom>
          <a:noFill/>
          <a:ln w="158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5397">
                                            <p:txEl>
                                              <p:pRg st="0" end="0"/>
                                            </p:txEl>
                                          </p:spTgt>
                                        </p:tgtEl>
                                        <p:attrNameLst>
                                          <p:attrName>style.visibility</p:attrName>
                                        </p:attrNameLst>
                                      </p:cBhvr>
                                      <p:to>
                                        <p:strVal val="visible"/>
                                      </p:to>
                                    </p:set>
                                    <p:anim calcmode="lin" valueType="num">
                                      <p:cBhvr additive="base">
                                        <p:cTn id="7" dur="500"/>
                                        <p:tgtEl>
                                          <p:spTgt spid="15397">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15397">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15397">
                                            <p:txEl>
                                              <p:pRg st="1" end="1"/>
                                            </p:txEl>
                                          </p:spTgt>
                                        </p:tgtEl>
                                        <p:attrNameLst>
                                          <p:attrName>style.visibility</p:attrName>
                                        </p:attrNameLst>
                                      </p:cBhvr>
                                      <p:to>
                                        <p:strVal val="visible"/>
                                      </p:to>
                                    </p:set>
                                    <p:anim calcmode="lin" valueType="num">
                                      <p:cBhvr additive="base">
                                        <p:cTn id="13" dur="500"/>
                                        <p:tgtEl>
                                          <p:spTgt spid="15397">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15397">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15397">
                                            <p:txEl>
                                              <p:pRg st="2" end="2"/>
                                            </p:txEl>
                                          </p:spTgt>
                                        </p:tgtEl>
                                        <p:attrNameLst>
                                          <p:attrName>style.visibility</p:attrName>
                                        </p:attrNameLst>
                                      </p:cBhvr>
                                      <p:to>
                                        <p:strVal val="visible"/>
                                      </p:to>
                                    </p:set>
                                    <p:anim calcmode="lin" valueType="num">
                                      <p:cBhvr additive="base">
                                        <p:cTn id="19" dur="500"/>
                                        <p:tgtEl>
                                          <p:spTgt spid="15397">
                                            <p:txEl>
                                              <p:pRg st="2" end="2"/>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15397">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grpId="0" nodeType="clickEffect">
                                  <p:stCondLst>
                                    <p:cond delay="0"/>
                                  </p:stCondLst>
                                  <p:childTnLst>
                                    <p:set>
                                      <p:cBhvr>
                                        <p:cTn id="24" dur="1" fill="hold">
                                          <p:stCondLst>
                                            <p:cond delay="0"/>
                                          </p:stCondLst>
                                        </p:cTn>
                                        <p:tgtEl>
                                          <p:spTgt spid="15397">
                                            <p:txEl>
                                              <p:pRg st="3" end="3"/>
                                            </p:txEl>
                                          </p:spTgt>
                                        </p:tgtEl>
                                        <p:attrNameLst>
                                          <p:attrName>style.visibility</p:attrName>
                                        </p:attrNameLst>
                                      </p:cBhvr>
                                      <p:to>
                                        <p:strVal val="visible"/>
                                      </p:to>
                                    </p:set>
                                    <p:anim calcmode="lin" valueType="num">
                                      <p:cBhvr additive="base">
                                        <p:cTn id="25" dur="500"/>
                                        <p:tgtEl>
                                          <p:spTgt spid="15397">
                                            <p:txEl>
                                              <p:pRg st="3" end="3"/>
                                            </p:txEl>
                                          </p:spTgt>
                                        </p:tgtEl>
                                        <p:attrNameLst>
                                          <p:attrName>ppt_x</p:attrName>
                                        </p:attrNameLst>
                                      </p:cBhvr>
                                      <p:tavLst>
                                        <p:tav tm="0">
                                          <p:val>
                                            <p:strVal val="#ppt_x+#ppt_w*1.125000"/>
                                          </p:val>
                                        </p:tav>
                                        <p:tav tm="100000">
                                          <p:val>
                                            <p:strVal val="#ppt_x"/>
                                          </p:val>
                                        </p:tav>
                                      </p:tavLst>
                                    </p:anim>
                                    <p:animEffect transition="in" filter="wipe(left)">
                                      <p:cBhvr>
                                        <p:cTn id="26" dur="500"/>
                                        <p:tgtEl>
                                          <p:spTgt spid="1539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9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DA4F5E7D-57E4-415F-B3CB-D0A88712C383}"/>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FM Receiver</a:t>
            </a:r>
          </a:p>
        </p:txBody>
      </p:sp>
      <p:grpSp>
        <p:nvGrpSpPr>
          <p:cNvPr id="16386" name="Group 2">
            <a:extLst>
              <a:ext uri="{FF2B5EF4-FFF2-40B4-BE49-F238E27FC236}">
                <a16:creationId xmlns:a16="http://schemas.microsoft.com/office/drawing/2014/main" id="{CA3B1981-ECD2-4AE1-BE71-A481C1661E65}"/>
              </a:ext>
            </a:extLst>
          </p:cNvPr>
          <p:cNvGrpSpPr>
            <a:grpSpLocks/>
          </p:cNvGrpSpPr>
          <p:nvPr/>
        </p:nvGrpSpPr>
        <p:grpSpPr bwMode="auto">
          <a:xfrm>
            <a:off x="720725" y="1928813"/>
            <a:ext cx="7099300" cy="2576512"/>
            <a:chOff x="454" y="1215"/>
            <a:chExt cx="4472" cy="1623"/>
          </a:xfrm>
        </p:grpSpPr>
        <p:sp>
          <p:nvSpPr>
            <p:cNvPr id="16387" name="AutoShape 3">
              <a:extLst>
                <a:ext uri="{FF2B5EF4-FFF2-40B4-BE49-F238E27FC236}">
                  <a16:creationId xmlns:a16="http://schemas.microsoft.com/office/drawing/2014/main" id="{419C0E60-3F66-4429-BFD9-FEB539BF8A29}"/>
                </a:ext>
              </a:extLst>
            </p:cNvPr>
            <p:cNvSpPr>
              <a:spLocks noChangeArrowheads="1"/>
            </p:cNvSpPr>
            <p:nvPr/>
          </p:nvSpPr>
          <p:spPr bwMode="auto">
            <a:xfrm>
              <a:off x="2523" y="1492"/>
              <a:ext cx="739" cy="418"/>
            </a:xfrm>
            <a:prstGeom prst="roundRect">
              <a:avLst>
                <a:gd name="adj" fmla="val 236"/>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388" name="AutoShape 4">
              <a:extLst>
                <a:ext uri="{FF2B5EF4-FFF2-40B4-BE49-F238E27FC236}">
                  <a16:creationId xmlns:a16="http://schemas.microsoft.com/office/drawing/2014/main" id="{BA74B4C0-A3F3-4E25-AFD2-A7935A701FC2}"/>
                </a:ext>
              </a:extLst>
            </p:cNvPr>
            <p:cNvSpPr>
              <a:spLocks noChangeArrowheads="1"/>
            </p:cNvSpPr>
            <p:nvPr/>
          </p:nvSpPr>
          <p:spPr bwMode="auto">
            <a:xfrm>
              <a:off x="3531" y="2123"/>
              <a:ext cx="808" cy="234"/>
            </a:xfrm>
            <a:prstGeom prst="roundRect">
              <a:avLst>
                <a:gd name="adj" fmla="val 426"/>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389" name="Text Box 5">
              <a:extLst>
                <a:ext uri="{FF2B5EF4-FFF2-40B4-BE49-F238E27FC236}">
                  <a16:creationId xmlns:a16="http://schemas.microsoft.com/office/drawing/2014/main" id="{AE405F4D-F870-4698-B39A-31A4AB3C6B42}"/>
                </a:ext>
              </a:extLst>
            </p:cNvPr>
            <p:cNvSpPr txBox="1">
              <a:spLocks noChangeArrowheads="1"/>
            </p:cNvSpPr>
            <p:nvPr/>
          </p:nvSpPr>
          <p:spPr bwMode="auto">
            <a:xfrm>
              <a:off x="1793" y="1285"/>
              <a:ext cx="50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Mixer</a:t>
              </a:r>
            </a:p>
          </p:txBody>
        </p:sp>
        <p:sp>
          <p:nvSpPr>
            <p:cNvPr id="16390" name="Text Box 6">
              <a:extLst>
                <a:ext uri="{FF2B5EF4-FFF2-40B4-BE49-F238E27FC236}">
                  <a16:creationId xmlns:a16="http://schemas.microsoft.com/office/drawing/2014/main" id="{DBD99A5B-CCD9-4DCF-B866-2271CCDC6CED}"/>
                </a:ext>
              </a:extLst>
            </p:cNvPr>
            <p:cNvSpPr txBox="1">
              <a:spLocks noChangeArrowheads="1"/>
            </p:cNvSpPr>
            <p:nvPr/>
          </p:nvSpPr>
          <p:spPr bwMode="auto">
            <a:xfrm>
              <a:off x="2523" y="1554"/>
              <a:ext cx="739"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10.7 MHz</a:t>
              </a:r>
            </a:p>
            <a:p>
              <a:pPr algn="ctr" eaLnBrk="1" hangingPunct="1">
                <a:lnSpc>
                  <a:spcPct val="106000"/>
                </a:lnSpc>
                <a:buClr>
                  <a:srgbClr val="FFFFCC"/>
                </a:buClr>
                <a:buSzPct val="100000"/>
                <a:buFont typeface="Times New Roman" panose="02020603050405020304" pitchFamily="18" charset="0"/>
                <a:buNone/>
              </a:pPr>
              <a:r>
                <a:rPr lang="en-GB" altLang="en-US" sz="1600"/>
                <a:t>IF Amplifier</a:t>
              </a:r>
            </a:p>
          </p:txBody>
        </p:sp>
        <p:sp>
          <p:nvSpPr>
            <p:cNvPr id="16391" name="Text Box 7">
              <a:extLst>
                <a:ext uri="{FF2B5EF4-FFF2-40B4-BE49-F238E27FC236}">
                  <a16:creationId xmlns:a16="http://schemas.microsoft.com/office/drawing/2014/main" id="{168B0E4E-876E-4538-953B-CA1943DCDB86}"/>
                </a:ext>
              </a:extLst>
            </p:cNvPr>
            <p:cNvSpPr txBox="1">
              <a:spLocks noChangeArrowheads="1"/>
            </p:cNvSpPr>
            <p:nvPr/>
          </p:nvSpPr>
          <p:spPr bwMode="auto">
            <a:xfrm>
              <a:off x="3500" y="2170"/>
              <a:ext cx="82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t>De-emphasis</a:t>
              </a:r>
            </a:p>
          </p:txBody>
        </p:sp>
        <p:sp>
          <p:nvSpPr>
            <p:cNvPr id="16392" name="Text Box 8">
              <a:extLst>
                <a:ext uri="{FF2B5EF4-FFF2-40B4-BE49-F238E27FC236}">
                  <a16:creationId xmlns:a16="http://schemas.microsoft.com/office/drawing/2014/main" id="{BEF703CE-7BFE-4AF6-847E-54F754E56CB2}"/>
                </a:ext>
              </a:extLst>
            </p:cNvPr>
            <p:cNvSpPr txBox="1">
              <a:spLocks noChangeArrowheads="1"/>
            </p:cNvSpPr>
            <p:nvPr/>
          </p:nvSpPr>
          <p:spPr bwMode="auto">
            <a:xfrm>
              <a:off x="3561" y="2588"/>
              <a:ext cx="785"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Audio Amp</a:t>
              </a:r>
            </a:p>
          </p:txBody>
        </p:sp>
        <p:sp>
          <p:nvSpPr>
            <p:cNvPr id="16393" name="Text Box 9">
              <a:extLst>
                <a:ext uri="{FF2B5EF4-FFF2-40B4-BE49-F238E27FC236}">
                  <a16:creationId xmlns:a16="http://schemas.microsoft.com/office/drawing/2014/main" id="{6D18575B-A4B0-487B-A1A7-5991D2757A84}"/>
                </a:ext>
              </a:extLst>
            </p:cNvPr>
            <p:cNvSpPr txBox="1">
              <a:spLocks noChangeArrowheads="1"/>
            </p:cNvSpPr>
            <p:nvPr/>
          </p:nvSpPr>
          <p:spPr bwMode="auto">
            <a:xfrm>
              <a:off x="1316" y="2685"/>
              <a:ext cx="14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t>157.7 MHz Oscillator</a:t>
              </a:r>
            </a:p>
          </p:txBody>
        </p:sp>
        <p:grpSp>
          <p:nvGrpSpPr>
            <p:cNvPr id="16394" name="Group 10">
              <a:extLst>
                <a:ext uri="{FF2B5EF4-FFF2-40B4-BE49-F238E27FC236}">
                  <a16:creationId xmlns:a16="http://schemas.microsoft.com/office/drawing/2014/main" id="{8FA1E7FF-CA0E-45EA-BC88-7B73FA7B4653}"/>
                </a:ext>
              </a:extLst>
            </p:cNvPr>
            <p:cNvGrpSpPr>
              <a:grpSpLocks/>
            </p:cNvGrpSpPr>
            <p:nvPr/>
          </p:nvGrpSpPr>
          <p:grpSpPr bwMode="auto">
            <a:xfrm>
              <a:off x="4669" y="2524"/>
              <a:ext cx="257" cy="292"/>
              <a:chOff x="4669" y="2524"/>
              <a:chExt cx="257" cy="292"/>
            </a:xfrm>
          </p:grpSpPr>
          <p:sp>
            <p:nvSpPr>
              <p:cNvPr id="16395" name="AutoShape 11">
                <a:extLst>
                  <a:ext uri="{FF2B5EF4-FFF2-40B4-BE49-F238E27FC236}">
                    <a16:creationId xmlns:a16="http://schemas.microsoft.com/office/drawing/2014/main" id="{C3F58F9C-70FE-4BA2-A1C2-E9CF80F56AEF}"/>
                  </a:ext>
                </a:extLst>
              </p:cNvPr>
              <p:cNvSpPr>
                <a:spLocks noChangeArrowheads="1"/>
              </p:cNvSpPr>
              <p:nvPr/>
            </p:nvSpPr>
            <p:spPr bwMode="auto">
              <a:xfrm>
                <a:off x="4669" y="2589"/>
                <a:ext cx="85" cy="162"/>
              </a:xfrm>
              <a:prstGeom prst="roundRect">
                <a:avLst>
                  <a:gd name="adj" fmla="val 1190"/>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396" name="Line 12">
                <a:extLst>
                  <a:ext uri="{FF2B5EF4-FFF2-40B4-BE49-F238E27FC236}">
                    <a16:creationId xmlns:a16="http://schemas.microsoft.com/office/drawing/2014/main" id="{438A8287-9271-41E0-B2B1-0D4CA5F50A50}"/>
                  </a:ext>
                </a:extLst>
              </p:cNvPr>
              <p:cNvSpPr>
                <a:spLocks noChangeShapeType="1"/>
              </p:cNvSpPr>
              <p:nvPr/>
            </p:nvSpPr>
            <p:spPr bwMode="auto">
              <a:xfrm>
                <a:off x="4923" y="2524"/>
                <a:ext cx="1" cy="292"/>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7" name="Line 13">
                <a:extLst>
                  <a:ext uri="{FF2B5EF4-FFF2-40B4-BE49-F238E27FC236}">
                    <a16:creationId xmlns:a16="http://schemas.microsoft.com/office/drawing/2014/main" id="{7E3075B6-AEA5-4D60-A73C-41030E5210DF}"/>
                  </a:ext>
                </a:extLst>
              </p:cNvPr>
              <p:cNvSpPr>
                <a:spLocks noChangeShapeType="1"/>
              </p:cNvSpPr>
              <p:nvPr/>
            </p:nvSpPr>
            <p:spPr bwMode="auto">
              <a:xfrm flipV="1">
                <a:off x="4754" y="2523"/>
                <a:ext cx="173" cy="67"/>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8" name="Line 14">
                <a:extLst>
                  <a:ext uri="{FF2B5EF4-FFF2-40B4-BE49-F238E27FC236}">
                    <a16:creationId xmlns:a16="http://schemas.microsoft.com/office/drawing/2014/main" id="{8B09D026-62F2-422F-9BF5-9E17F9F3E606}"/>
                  </a:ext>
                </a:extLst>
              </p:cNvPr>
              <p:cNvSpPr>
                <a:spLocks noChangeShapeType="1"/>
              </p:cNvSpPr>
              <p:nvPr/>
            </p:nvSpPr>
            <p:spPr bwMode="auto">
              <a:xfrm>
                <a:off x="4754" y="2750"/>
                <a:ext cx="169" cy="58"/>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6399" name="Group 15">
              <a:extLst>
                <a:ext uri="{FF2B5EF4-FFF2-40B4-BE49-F238E27FC236}">
                  <a16:creationId xmlns:a16="http://schemas.microsoft.com/office/drawing/2014/main" id="{405A720C-B840-489B-89A7-568D6551F53C}"/>
                </a:ext>
              </a:extLst>
            </p:cNvPr>
            <p:cNvGrpSpPr>
              <a:grpSpLocks/>
            </p:cNvGrpSpPr>
            <p:nvPr/>
          </p:nvGrpSpPr>
          <p:grpSpPr bwMode="auto">
            <a:xfrm>
              <a:off x="454" y="1215"/>
              <a:ext cx="260" cy="507"/>
              <a:chOff x="454" y="1215"/>
              <a:chExt cx="260" cy="507"/>
            </a:xfrm>
          </p:grpSpPr>
          <p:sp>
            <p:nvSpPr>
              <p:cNvPr id="16400" name="Line 16">
                <a:extLst>
                  <a:ext uri="{FF2B5EF4-FFF2-40B4-BE49-F238E27FC236}">
                    <a16:creationId xmlns:a16="http://schemas.microsoft.com/office/drawing/2014/main" id="{2E951516-D986-44D0-A85D-92CF116BC638}"/>
                  </a:ext>
                </a:extLst>
              </p:cNvPr>
              <p:cNvSpPr>
                <a:spLocks noChangeShapeType="1"/>
              </p:cNvSpPr>
              <p:nvPr/>
            </p:nvSpPr>
            <p:spPr bwMode="auto">
              <a:xfrm>
                <a:off x="584" y="1215"/>
                <a:ext cx="1" cy="508"/>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1" name="Line 17">
                <a:extLst>
                  <a:ext uri="{FF2B5EF4-FFF2-40B4-BE49-F238E27FC236}">
                    <a16:creationId xmlns:a16="http://schemas.microsoft.com/office/drawing/2014/main" id="{10D39B9D-8474-497A-A994-D73A7DCCF13F}"/>
                  </a:ext>
                </a:extLst>
              </p:cNvPr>
              <p:cNvSpPr>
                <a:spLocks noChangeShapeType="1"/>
              </p:cNvSpPr>
              <p:nvPr/>
            </p:nvSpPr>
            <p:spPr bwMode="auto">
              <a:xfrm flipV="1">
                <a:off x="584" y="1227"/>
                <a:ext cx="131" cy="157"/>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2" name="Line 18">
                <a:extLst>
                  <a:ext uri="{FF2B5EF4-FFF2-40B4-BE49-F238E27FC236}">
                    <a16:creationId xmlns:a16="http://schemas.microsoft.com/office/drawing/2014/main" id="{638BA589-47C3-4874-8689-0816FC9DB603}"/>
                  </a:ext>
                </a:extLst>
              </p:cNvPr>
              <p:cNvSpPr>
                <a:spLocks noChangeShapeType="1"/>
              </p:cNvSpPr>
              <p:nvPr/>
            </p:nvSpPr>
            <p:spPr bwMode="auto">
              <a:xfrm>
                <a:off x="454" y="1222"/>
                <a:ext cx="131" cy="155"/>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6403" name="Line 19">
              <a:extLst>
                <a:ext uri="{FF2B5EF4-FFF2-40B4-BE49-F238E27FC236}">
                  <a16:creationId xmlns:a16="http://schemas.microsoft.com/office/drawing/2014/main" id="{AFD8C2E4-8B30-4332-940D-6ABCEF19F9B2}"/>
                </a:ext>
              </a:extLst>
            </p:cNvPr>
            <p:cNvSpPr>
              <a:spLocks noChangeShapeType="1"/>
            </p:cNvSpPr>
            <p:nvPr/>
          </p:nvSpPr>
          <p:spPr bwMode="auto">
            <a:xfrm flipH="1">
              <a:off x="584" y="1708"/>
              <a:ext cx="202" cy="1"/>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4" name="Line 20">
              <a:extLst>
                <a:ext uri="{FF2B5EF4-FFF2-40B4-BE49-F238E27FC236}">
                  <a16:creationId xmlns:a16="http://schemas.microsoft.com/office/drawing/2014/main" id="{FE0AE845-ADF3-44F4-8993-63FFC14108F2}"/>
                </a:ext>
              </a:extLst>
            </p:cNvPr>
            <p:cNvSpPr>
              <a:spLocks noChangeShapeType="1"/>
            </p:cNvSpPr>
            <p:nvPr/>
          </p:nvSpPr>
          <p:spPr bwMode="auto">
            <a:xfrm>
              <a:off x="2292" y="1700"/>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5" name="Line 21">
              <a:extLst>
                <a:ext uri="{FF2B5EF4-FFF2-40B4-BE49-F238E27FC236}">
                  <a16:creationId xmlns:a16="http://schemas.microsoft.com/office/drawing/2014/main" id="{D3E3108E-8DF9-4A1C-AC3D-650A457E9A0E}"/>
                </a:ext>
              </a:extLst>
            </p:cNvPr>
            <p:cNvSpPr>
              <a:spLocks noChangeShapeType="1"/>
            </p:cNvSpPr>
            <p:nvPr/>
          </p:nvSpPr>
          <p:spPr bwMode="auto">
            <a:xfrm>
              <a:off x="4416" y="2685"/>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6" name="Line 22">
              <a:extLst>
                <a:ext uri="{FF2B5EF4-FFF2-40B4-BE49-F238E27FC236}">
                  <a16:creationId xmlns:a16="http://schemas.microsoft.com/office/drawing/2014/main" id="{8D15A430-E9C5-40E8-B2BE-27BAE6335EA2}"/>
                </a:ext>
              </a:extLst>
            </p:cNvPr>
            <p:cNvSpPr>
              <a:spLocks noChangeShapeType="1"/>
            </p:cNvSpPr>
            <p:nvPr/>
          </p:nvSpPr>
          <p:spPr bwMode="auto">
            <a:xfrm flipV="1">
              <a:off x="2039" y="1938"/>
              <a:ext cx="1" cy="217"/>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7" name="AutoShape 23">
              <a:extLst>
                <a:ext uri="{FF2B5EF4-FFF2-40B4-BE49-F238E27FC236}">
                  <a16:creationId xmlns:a16="http://schemas.microsoft.com/office/drawing/2014/main" id="{3A96F34D-2432-4F84-940A-325AF2F53DCC}"/>
                </a:ext>
              </a:extLst>
            </p:cNvPr>
            <p:cNvSpPr>
              <a:spLocks noChangeArrowheads="1"/>
            </p:cNvSpPr>
            <p:nvPr/>
          </p:nvSpPr>
          <p:spPr bwMode="auto">
            <a:xfrm>
              <a:off x="3515" y="1500"/>
              <a:ext cx="764" cy="422"/>
            </a:xfrm>
            <a:prstGeom prst="roundRect">
              <a:avLst>
                <a:gd name="adj" fmla="val 236"/>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408" name="Text Box 24">
              <a:extLst>
                <a:ext uri="{FF2B5EF4-FFF2-40B4-BE49-F238E27FC236}">
                  <a16:creationId xmlns:a16="http://schemas.microsoft.com/office/drawing/2014/main" id="{7154C272-3651-4BD1-A1BC-D52F81F48837}"/>
                </a:ext>
              </a:extLst>
            </p:cNvPr>
            <p:cNvSpPr txBox="1">
              <a:spLocks noChangeArrowheads="1"/>
            </p:cNvSpPr>
            <p:nvPr/>
          </p:nvSpPr>
          <p:spPr bwMode="auto">
            <a:xfrm>
              <a:off x="3535" y="1560"/>
              <a:ext cx="757"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Limiter - Discriminator</a:t>
              </a:r>
            </a:p>
          </p:txBody>
        </p:sp>
        <p:sp>
          <p:nvSpPr>
            <p:cNvPr id="16409" name="AutoShape 25">
              <a:extLst>
                <a:ext uri="{FF2B5EF4-FFF2-40B4-BE49-F238E27FC236}">
                  <a16:creationId xmlns:a16="http://schemas.microsoft.com/office/drawing/2014/main" id="{C4A8B905-1B4C-45EC-9AA2-F8CA3B03309C}"/>
                </a:ext>
              </a:extLst>
            </p:cNvPr>
            <p:cNvSpPr>
              <a:spLocks noChangeArrowheads="1"/>
            </p:cNvSpPr>
            <p:nvPr/>
          </p:nvSpPr>
          <p:spPr bwMode="auto">
            <a:xfrm>
              <a:off x="793" y="1508"/>
              <a:ext cx="761" cy="392"/>
            </a:xfrm>
            <a:prstGeom prst="roundRect">
              <a:avLst>
                <a:gd name="adj" fmla="val 255"/>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410" name="Text Box 26">
              <a:extLst>
                <a:ext uri="{FF2B5EF4-FFF2-40B4-BE49-F238E27FC236}">
                  <a16:creationId xmlns:a16="http://schemas.microsoft.com/office/drawing/2014/main" id="{B0E4CFA4-5CCB-44A3-8B8D-404568A2C651}"/>
                </a:ext>
              </a:extLst>
            </p:cNvPr>
            <p:cNvSpPr txBox="1">
              <a:spLocks noChangeArrowheads="1"/>
            </p:cNvSpPr>
            <p:nvPr/>
          </p:nvSpPr>
          <p:spPr bwMode="auto">
            <a:xfrm>
              <a:off x="800" y="1557"/>
              <a:ext cx="739"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Broadband RF Amplifier</a:t>
              </a:r>
            </a:p>
          </p:txBody>
        </p:sp>
        <p:sp>
          <p:nvSpPr>
            <p:cNvPr id="16411" name="Line 27">
              <a:extLst>
                <a:ext uri="{FF2B5EF4-FFF2-40B4-BE49-F238E27FC236}">
                  <a16:creationId xmlns:a16="http://schemas.microsoft.com/office/drawing/2014/main" id="{DF57E3DA-D237-43A5-A8A4-C7EB2CB614B7}"/>
                </a:ext>
              </a:extLst>
            </p:cNvPr>
            <p:cNvSpPr>
              <a:spLocks noChangeShapeType="1"/>
            </p:cNvSpPr>
            <p:nvPr/>
          </p:nvSpPr>
          <p:spPr bwMode="auto">
            <a:xfrm>
              <a:off x="1569" y="1700"/>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6412" name="Group 28">
              <a:extLst>
                <a:ext uri="{FF2B5EF4-FFF2-40B4-BE49-F238E27FC236}">
                  <a16:creationId xmlns:a16="http://schemas.microsoft.com/office/drawing/2014/main" id="{A57F3866-4FBF-43B3-A4EA-56CC969162B5}"/>
                </a:ext>
              </a:extLst>
            </p:cNvPr>
            <p:cNvGrpSpPr>
              <a:grpSpLocks/>
            </p:cNvGrpSpPr>
            <p:nvPr/>
          </p:nvGrpSpPr>
          <p:grpSpPr bwMode="auto">
            <a:xfrm>
              <a:off x="1808" y="1477"/>
              <a:ext cx="469" cy="469"/>
              <a:chOff x="1808" y="1477"/>
              <a:chExt cx="469" cy="469"/>
            </a:xfrm>
          </p:grpSpPr>
          <p:sp>
            <p:nvSpPr>
              <p:cNvPr id="16413" name="Oval 29">
                <a:extLst>
                  <a:ext uri="{FF2B5EF4-FFF2-40B4-BE49-F238E27FC236}">
                    <a16:creationId xmlns:a16="http://schemas.microsoft.com/office/drawing/2014/main" id="{5D9D6FC6-8FAE-41F9-BD4B-AAB3E9082588}"/>
                  </a:ext>
                </a:extLst>
              </p:cNvPr>
              <p:cNvSpPr>
                <a:spLocks noChangeArrowheads="1"/>
              </p:cNvSpPr>
              <p:nvPr/>
            </p:nvSpPr>
            <p:spPr bwMode="auto">
              <a:xfrm>
                <a:off x="1808" y="1477"/>
                <a:ext cx="470" cy="470"/>
              </a:xfrm>
              <a:prstGeom prst="ellipse">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414" name="Line 30">
                <a:extLst>
                  <a:ext uri="{FF2B5EF4-FFF2-40B4-BE49-F238E27FC236}">
                    <a16:creationId xmlns:a16="http://schemas.microsoft.com/office/drawing/2014/main" id="{D0E87583-3E42-4B67-9321-FBFC9C566A2B}"/>
                  </a:ext>
                </a:extLst>
              </p:cNvPr>
              <p:cNvSpPr>
                <a:spLocks noChangeShapeType="1"/>
              </p:cNvSpPr>
              <p:nvPr/>
            </p:nvSpPr>
            <p:spPr bwMode="auto">
              <a:xfrm>
                <a:off x="1877" y="1546"/>
                <a:ext cx="323" cy="323"/>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15" name="Line 31">
                <a:extLst>
                  <a:ext uri="{FF2B5EF4-FFF2-40B4-BE49-F238E27FC236}">
                    <a16:creationId xmlns:a16="http://schemas.microsoft.com/office/drawing/2014/main" id="{BE78846D-FA77-48BF-8743-5A44E0C74083}"/>
                  </a:ext>
                </a:extLst>
              </p:cNvPr>
              <p:cNvSpPr>
                <a:spLocks noChangeShapeType="1"/>
              </p:cNvSpPr>
              <p:nvPr/>
            </p:nvSpPr>
            <p:spPr bwMode="auto">
              <a:xfrm flipV="1">
                <a:off x="1885" y="1545"/>
                <a:ext cx="323" cy="325"/>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6416" name="Oval 32">
              <a:extLst>
                <a:ext uri="{FF2B5EF4-FFF2-40B4-BE49-F238E27FC236}">
                  <a16:creationId xmlns:a16="http://schemas.microsoft.com/office/drawing/2014/main" id="{F2E73A99-2C27-4954-85EA-783CC478C726}"/>
                </a:ext>
              </a:extLst>
            </p:cNvPr>
            <p:cNvSpPr>
              <a:spLocks noChangeArrowheads="1"/>
            </p:cNvSpPr>
            <p:nvPr/>
          </p:nvSpPr>
          <p:spPr bwMode="auto">
            <a:xfrm>
              <a:off x="1792" y="2162"/>
              <a:ext cx="470" cy="470"/>
            </a:xfrm>
            <a:prstGeom prst="ellipse">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16417" name="Group 33">
              <a:extLst>
                <a:ext uri="{FF2B5EF4-FFF2-40B4-BE49-F238E27FC236}">
                  <a16:creationId xmlns:a16="http://schemas.microsoft.com/office/drawing/2014/main" id="{887FFAA0-2CF9-43CA-93D1-DBECE51F8EC2}"/>
                </a:ext>
              </a:extLst>
            </p:cNvPr>
            <p:cNvGrpSpPr>
              <a:grpSpLocks/>
            </p:cNvGrpSpPr>
            <p:nvPr/>
          </p:nvGrpSpPr>
          <p:grpSpPr bwMode="auto">
            <a:xfrm>
              <a:off x="1900" y="2286"/>
              <a:ext cx="261" cy="230"/>
              <a:chOff x="1900" y="2286"/>
              <a:chExt cx="261" cy="230"/>
            </a:xfrm>
          </p:grpSpPr>
          <p:grpSp>
            <p:nvGrpSpPr>
              <p:cNvPr id="16418" name="Group 34">
                <a:extLst>
                  <a:ext uri="{FF2B5EF4-FFF2-40B4-BE49-F238E27FC236}">
                    <a16:creationId xmlns:a16="http://schemas.microsoft.com/office/drawing/2014/main" id="{943AED8D-3CFA-4572-B5D9-9E4A9415EAB9}"/>
                  </a:ext>
                </a:extLst>
              </p:cNvPr>
              <p:cNvGrpSpPr>
                <a:grpSpLocks/>
              </p:cNvGrpSpPr>
              <p:nvPr/>
            </p:nvGrpSpPr>
            <p:grpSpPr bwMode="auto">
              <a:xfrm>
                <a:off x="1900" y="2286"/>
                <a:ext cx="62" cy="124"/>
                <a:chOff x="1900" y="2286"/>
                <a:chExt cx="62" cy="124"/>
              </a:xfrm>
            </p:grpSpPr>
            <p:sp>
              <p:nvSpPr>
                <p:cNvPr id="16419" name="AutoShape 35">
                  <a:extLst>
                    <a:ext uri="{FF2B5EF4-FFF2-40B4-BE49-F238E27FC236}">
                      <a16:creationId xmlns:a16="http://schemas.microsoft.com/office/drawing/2014/main" id="{6FBC384A-D538-4E97-944F-1269B2EB664D}"/>
                    </a:ext>
                  </a:extLst>
                </p:cNvPr>
                <p:cNvSpPr>
                  <a:spLocks noChangeArrowheads="1"/>
                </p:cNvSpPr>
                <p:nvPr/>
              </p:nvSpPr>
              <p:spPr bwMode="auto">
                <a:xfrm rot="10800000">
                  <a:off x="1900" y="2288"/>
                  <a:ext cx="63" cy="125"/>
                </a:xfrm>
                <a:prstGeom prst="roundRect">
                  <a:avLst>
                    <a:gd name="adj" fmla="val 161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16420" name="Freeform 36">
                  <a:extLst>
                    <a:ext uri="{FF2B5EF4-FFF2-40B4-BE49-F238E27FC236}">
                      <a16:creationId xmlns:a16="http://schemas.microsoft.com/office/drawing/2014/main" id="{D4CFC15F-35C6-4AF8-86B5-D1A8B821D046}"/>
                    </a:ext>
                  </a:extLst>
                </p:cNvPr>
                <p:cNvSpPr>
                  <a:spLocks noChangeArrowheads="1"/>
                </p:cNvSpPr>
                <p:nvPr/>
              </p:nvSpPr>
              <p:spPr bwMode="auto">
                <a:xfrm>
                  <a:off x="1900" y="2287"/>
                  <a:ext cx="63" cy="124"/>
                </a:xfrm>
                <a:custGeom>
                  <a:avLst/>
                  <a:gdLst>
                    <a:gd name="T0" fmla="*/ 275 w 276"/>
                    <a:gd name="T1" fmla="*/ 0 h 548"/>
                    <a:gd name="T2" fmla="*/ 261 w 276"/>
                    <a:gd name="T3" fmla="*/ 1 h 548"/>
                    <a:gd name="T4" fmla="*/ 246 w 276"/>
                    <a:gd name="T5" fmla="*/ 3 h 548"/>
                    <a:gd name="T6" fmla="*/ 232 w 276"/>
                    <a:gd name="T7" fmla="*/ 7 h 548"/>
                    <a:gd name="T8" fmla="*/ 218 w 276"/>
                    <a:gd name="T9" fmla="*/ 12 h 548"/>
                    <a:gd name="T10" fmla="*/ 204 w 276"/>
                    <a:gd name="T11" fmla="*/ 19 h 548"/>
                    <a:gd name="T12" fmla="*/ 191 w 276"/>
                    <a:gd name="T13" fmla="*/ 27 h 548"/>
                    <a:gd name="T14" fmla="*/ 177 w 276"/>
                    <a:gd name="T15" fmla="*/ 36 h 548"/>
                    <a:gd name="T16" fmla="*/ 164 w 276"/>
                    <a:gd name="T17" fmla="*/ 47 h 548"/>
                    <a:gd name="T18" fmla="*/ 151 w 276"/>
                    <a:gd name="T19" fmla="*/ 60 h 548"/>
                    <a:gd name="T20" fmla="*/ 138 w 276"/>
                    <a:gd name="T21" fmla="*/ 73 h 548"/>
                    <a:gd name="T22" fmla="*/ 126 w 276"/>
                    <a:gd name="T23" fmla="*/ 88 h 548"/>
                    <a:gd name="T24" fmla="*/ 114 w 276"/>
                    <a:gd name="T25" fmla="*/ 104 h 548"/>
                    <a:gd name="T26" fmla="*/ 103 w 276"/>
                    <a:gd name="T27" fmla="*/ 122 h 548"/>
                    <a:gd name="T28" fmla="*/ 92 w 276"/>
                    <a:gd name="T29" fmla="*/ 140 h 548"/>
                    <a:gd name="T30" fmla="*/ 82 w 276"/>
                    <a:gd name="T31" fmla="*/ 160 h 548"/>
                    <a:gd name="T32" fmla="*/ 72 w 276"/>
                    <a:gd name="T33" fmla="*/ 181 h 548"/>
                    <a:gd name="T34" fmla="*/ 62 w 276"/>
                    <a:gd name="T35" fmla="*/ 203 h 548"/>
                    <a:gd name="T36" fmla="*/ 54 w 276"/>
                    <a:gd name="T37" fmla="*/ 225 h 548"/>
                    <a:gd name="T38" fmla="*/ 45 w 276"/>
                    <a:gd name="T39" fmla="*/ 249 h 548"/>
                    <a:gd name="T40" fmla="*/ 38 w 276"/>
                    <a:gd name="T41" fmla="*/ 273 h 548"/>
                    <a:gd name="T42" fmla="*/ 31 w 276"/>
                    <a:gd name="T43" fmla="*/ 298 h 548"/>
                    <a:gd name="T44" fmla="*/ 25 w 276"/>
                    <a:gd name="T45" fmla="*/ 324 h 548"/>
                    <a:gd name="T46" fmla="*/ 19 w 276"/>
                    <a:gd name="T47" fmla="*/ 351 h 548"/>
                    <a:gd name="T48" fmla="*/ 14 w 276"/>
                    <a:gd name="T49" fmla="*/ 378 h 548"/>
                    <a:gd name="T50" fmla="*/ 10 w 276"/>
                    <a:gd name="T51" fmla="*/ 405 h 548"/>
                    <a:gd name="T52" fmla="*/ 7 w 276"/>
                    <a:gd name="T53" fmla="*/ 433 h 548"/>
                    <a:gd name="T54" fmla="*/ 4 w 276"/>
                    <a:gd name="T55" fmla="*/ 462 h 548"/>
                    <a:gd name="T56" fmla="*/ 2 w 276"/>
                    <a:gd name="T57" fmla="*/ 490 h 548"/>
                    <a:gd name="T58" fmla="*/ 1 w 276"/>
                    <a:gd name="T59" fmla="*/ 519 h 548"/>
                    <a:gd name="T60" fmla="*/ 0 w 276"/>
                    <a:gd name="T61" fmla="*/ 547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6" h="548">
                      <a:moveTo>
                        <a:pt x="275" y="0"/>
                      </a:moveTo>
                      <a:lnTo>
                        <a:pt x="261" y="1"/>
                      </a:lnTo>
                      <a:lnTo>
                        <a:pt x="246" y="3"/>
                      </a:lnTo>
                      <a:lnTo>
                        <a:pt x="232" y="7"/>
                      </a:lnTo>
                      <a:lnTo>
                        <a:pt x="218" y="12"/>
                      </a:lnTo>
                      <a:lnTo>
                        <a:pt x="204" y="19"/>
                      </a:lnTo>
                      <a:lnTo>
                        <a:pt x="191" y="27"/>
                      </a:lnTo>
                      <a:lnTo>
                        <a:pt x="177" y="36"/>
                      </a:lnTo>
                      <a:lnTo>
                        <a:pt x="164" y="47"/>
                      </a:lnTo>
                      <a:lnTo>
                        <a:pt x="151" y="60"/>
                      </a:lnTo>
                      <a:lnTo>
                        <a:pt x="138" y="73"/>
                      </a:lnTo>
                      <a:lnTo>
                        <a:pt x="126" y="88"/>
                      </a:lnTo>
                      <a:lnTo>
                        <a:pt x="114" y="104"/>
                      </a:lnTo>
                      <a:lnTo>
                        <a:pt x="103" y="122"/>
                      </a:lnTo>
                      <a:lnTo>
                        <a:pt x="92" y="140"/>
                      </a:lnTo>
                      <a:lnTo>
                        <a:pt x="82" y="160"/>
                      </a:lnTo>
                      <a:lnTo>
                        <a:pt x="72" y="181"/>
                      </a:lnTo>
                      <a:lnTo>
                        <a:pt x="62" y="203"/>
                      </a:lnTo>
                      <a:lnTo>
                        <a:pt x="54" y="225"/>
                      </a:lnTo>
                      <a:lnTo>
                        <a:pt x="45" y="249"/>
                      </a:lnTo>
                      <a:lnTo>
                        <a:pt x="38" y="273"/>
                      </a:lnTo>
                      <a:lnTo>
                        <a:pt x="31" y="298"/>
                      </a:lnTo>
                      <a:lnTo>
                        <a:pt x="25" y="324"/>
                      </a:lnTo>
                      <a:lnTo>
                        <a:pt x="19" y="351"/>
                      </a:lnTo>
                      <a:lnTo>
                        <a:pt x="14" y="378"/>
                      </a:lnTo>
                      <a:lnTo>
                        <a:pt x="10" y="405"/>
                      </a:lnTo>
                      <a:lnTo>
                        <a:pt x="7" y="433"/>
                      </a:lnTo>
                      <a:lnTo>
                        <a:pt x="4" y="462"/>
                      </a:lnTo>
                      <a:lnTo>
                        <a:pt x="2" y="490"/>
                      </a:lnTo>
                      <a:lnTo>
                        <a:pt x="1" y="519"/>
                      </a:lnTo>
                      <a:lnTo>
                        <a:pt x="0" y="547"/>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6421" name="Group 37">
                <a:extLst>
                  <a:ext uri="{FF2B5EF4-FFF2-40B4-BE49-F238E27FC236}">
                    <a16:creationId xmlns:a16="http://schemas.microsoft.com/office/drawing/2014/main" id="{3597807E-BB00-4EBD-92E5-0B850B466B12}"/>
                  </a:ext>
                </a:extLst>
              </p:cNvPr>
              <p:cNvGrpSpPr>
                <a:grpSpLocks/>
              </p:cNvGrpSpPr>
              <p:nvPr/>
            </p:nvGrpSpPr>
            <p:grpSpPr bwMode="auto">
              <a:xfrm>
                <a:off x="1962" y="2286"/>
                <a:ext cx="68" cy="124"/>
                <a:chOff x="1962" y="2286"/>
                <a:chExt cx="68" cy="124"/>
              </a:xfrm>
            </p:grpSpPr>
            <p:sp>
              <p:nvSpPr>
                <p:cNvPr id="16422" name="AutoShape 38">
                  <a:extLst>
                    <a:ext uri="{FF2B5EF4-FFF2-40B4-BE49-F238E27FC236}">
                      <a16:creationId xmlns:a16="http://schemas.microsoft.com/office/drawing/2014/main" id="{2AA0A945-554C-4F05-9D91-51EB3061936F}"/>
                    </a:ext>
                  </a:extLst>
                </p:cNvPr>
                <p:cNvSpPr>
                  <a:spLocks noChangeArrowheads="1"/>
                </p:cNvSpPr>
                <p:nvPr/>
              </p:nvSpPr>
              <p:spPr bwMode="auto">
                <a:xfrm rot="10800000">
                  <a:off x="1963" y="2288"/>
                  <a:ext cx="69" cy="125"/>
                </a:xfrm>
                <a:prstGeom prst="roundRect">
                  <a:avLst>
                    <a:gd name="adj" fmla="val 1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16423" name="Freeform 39">
                  <a:extLst>
                    <a:ext uri="{FF2B5EF4-FFF2-40B4-BE49-F238E27FC236}">
                      <a16:creationId xmlns:a16="http://schemas.microsoft.com/office/drawing/2014/main" id="{E2EF4D30-4C39-446D-B3A0-98800E1AE430}"/>
                    </a:ext>
                  </a:extLst>
                </p:cNvPr>
                <p:cNvSpPr>
                  <a:spLocks noChangeArrowheads="1"/>
                </p:cNvSpPr>
                <p:nvPr/>
              </p:nvSpPr>
              <p:spPr bwMode="auto">
                <a:xfrm>
                  <a:off x="1962" y="2287"/>
                  <a:ext cx="69" cy="124"/>
                </a:xfrm>
                <a:custGeom>
                  <a:avLst/>
                  <a:gdLst>
                    <a:gd name="T0" fmla="*/ 302 w 303"/>
                    <a:gd name="T1" fmla="*/ 546 h 547"/>
                    <a:gd name="T2" fmla="*/ 301 w 303"/>
                    <a:gd name="T3" fmla="*/ 518 h 547"/>
                    <a:gd name="T4" fmla="*/ 300 w 303"/>
                    <a:gd name="T5" fmla="*/ 489 h 547"/>
                    <a:gd name="T6" fmla="*/ 298 w 303"/>
                    <a:gd name="T7" fmla="*/ 461 h 547"/>
                    <a:gd name="T8" fmla="*/ 295 w 303"/>
                    <a:gd name="T9" fmla="*/ 433 h 547"/>
                    <a:gd name="T10" fmla="*/ 291 w 303"/>
                    <a:gd name="T11" fmla="*/ 405 h 547"/>
                    <a:gd name="T12" fmla="*/ 286 w 303"/>
                    <a:gd name="T13" fmla="*/ 377 h 547"/>
                    <a:gd name="T14" fmla="*/ 281 w 303"/>
                    <a:gd name="T15" fmla="*/ 350 h 547"/>
                    <a:gd name="T16" fmla="*/ 275 w 303"/>
                    <a:gd name="T17" fmla="*/ 324 h 547"/>
                    <a:gd name="T18" fmla="*/ 268 w 303"/>
                    <a:gd name="T19" fmla="*/ 298 h 547"/>
                    <a:gd name="T20" fmla="*/ 261 w 303"/>
                    <a:gd name="T21" fmla="*/ 273 h 547"/>
                    <a:gd name="T22" fmla="*/ 252 w 303"/>
                    <a:gd name="T23" fmla="*/ 248 h 547"/>
                    <a:gd name="T24" fmla="*/ 243 w 303"/>
                    <a:gd name="T25" fmla="*/ 225 h 547"/>
                    <a:gd name="T26" fmla="*/ 234 w 303"/>
                    <a:gd name="T27" fmla="*/ 202 h 547"/>
                    <a:gd name="T28" fmla="*/ 223 w 303"/>
                    <a:gd name="T29" fmla="*/ 180 h 547"/>
                    <a:gd name="T30" fmla="*/ 212 w 303"/>
                    <a:gd name="T31" fmla="*/ 160 h 547"/>
                    <a:gd name="T32" fmla="*/ 201 w 303"/>
                    <a:gd name="T33" fmla="*/ 140 h 547"/>
                    <a:gd name="T34" fmla="*/ 189 w 303"/>
                    <a:gd name="T35" fmla="*/ 121 h 547"/>
                    <a:gd name="T36" fmla="*/ 177 w 303"/>
                    <a:gd name="T37" fmla="*/ 104 h 547"/>
                    <a:gd name="T38" fmla="*/ 164 w 303"/>
                    <a:gd name="T39" fmla="*/ 88 h 547"/>
                    <a:gd name="T40" fmla="*/ 150 w 303"/>
                    <a:gd name="T41" fmla="*/ 73 h 547"/>
                    <a:gd name="T42" fmla="*/ 136 w 303"/>
                    <a:gd name="T43" fmla="*/ 59 h 547"/>
                    <a:gd name="T44" fmla="*/ 122 w 303"/>
                    <a:gd name="T45" fmla="*/ 47 h 547"/>
                    <a:gd name="T46" fmla="*/ 108 w 303"/>
                    <a:gd name="T47" fmla="*/ 36 h 547"/>
                    <a:gd name="T48" fmla="*/ 93 w 303"/>
                    <a:gd name="T49" fmla="*/ 27 h 547"/>
                    <a:gd name="T50" fmla="*/ 78 w 303"/>
                    <a:gd name="T51" fmla="*/ 19 h 547"/>
                    <a:gd name="T52" fmla="*/ 62 w 303"/>
                    <a:gd name="T53" fmla="*/ 12 h 547"/>
                    <a:gd name="T54" fmla="*/ 47 w 303"/>
                    <a:gd name="T55" fmla="*/ 7 h 547"/>
                    <a:gd name="T56" fmla="*/ 31 w 303"/>
                    <a:gd name="T57" fmla="*/ 3 h 547"/>
                    <a:gd name="T58" fmla="*/ 16 w 303"/>
                    <a:gd name="T59" fmla="*/ 1 h 547"/>
                    <a:gd name="T60" fmla="*/ 0 w 303"/>
                    <a:gd name="T61" fmla="*/ 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3" h="547">
                      <a:moveTo>
                        <a:pt x="302" y="546"/>
                      </a:moveTo>
                      <a:lnTo>
                        <a:pt x="301" y="518"/>
                      </a:lnTo>
                      <a:lnTo>
                        <a:pt x="300" y="489"/>
                      </a:lnTo>
                      <a:lnTo>
                        <a:pt x="298" y="461"/>
                      </a:lnTo>
                      <a:lnTo>
                        <a:pt x="295" y="433"/>
                      </a:lnTo>
                      <a:lnTo>
                        <a:pt x="291" y="405"/>
                      </a:lnTo>
                      <a:lnTo>
                        <a:pt x="286" y="377"/>
                      </a:lnTo>
                      <a:lnTo>
                        <a:pt x="281" y="350"/>
                      </a:lnTo>
                      <a:lnTo>
                        <a:pt x="275" y="324"/>
                      </a:lnTo>
                      <a:lnTo>
                        <a:pt x="268" y="298"/>
                      </a:lnTo>
                      <a:lnTo>
                        <a:pt x="261" y="273"/>
                      </a:lnTo>
                      <a:lnTo>
                        <a:pt x="252" y="248"/>
                      </a:lnTo>
                      <a:lnTo>
                        <a:pt x="243" y="225"/>
                      </a:lnTo>
                      <a:lnTo>
                        <a:pt x="234" y="202"/>
                      </a:lnTo>
                      <a:lnTo>
                        <a:pt x="223" y="180"/>
                      </a:lnTo>
                      <a:lnTo>
                        <a:pt x="212" y="160"/>
                      </a:lnTo>
                      <a:lnTo>
                        <a:pt x="201" y="140"/>
                      </a:lnTo>
                      <a:lnTo>
                        <a:pt x="189" y="121"/>
                      </a:lnTo>
                      <a:lnTo>
                        <a:pt x="177" y="104"/>
                      </a:lnTo>
                      <a:lnTo>
                        <a:pt x="164" y="88"/>
                      </a:lnTo>
                      <a:lnTo>
                        <a:pt x="150" y="73"/>
                      </a:lnTo>
                      <a:lnTo>
                        <a:pt x="136" y="59"/>
                      </a:lnTo>
                      <a:lnTo>
                        <a:pt x="122" y="47"/>
                      </a:lnTo>
                      <a:lnTo>
                        <a:pt x="108" y="36"/>
                      </a:lnTo>
                      <a:lnTo>
                        <a:pt x="93" y="27"/>
                      </a:lnTo>
                      <a:lnTo>
                        <a:pt x="78" y="19"/>
                      </a:lnTo>
                      <a:lnTo>
                        <a:pt x="62" y="12"/>
                      </a:lnTo>
                      <a:lnTo>
                        <a:pt x="47" y="7"/>
                      </a:lnTo>
                      <a:lnTo>
                        <a:pt x="31" y="3"/>
                      </a:lnTo>
                      <a:lnTo>
                        <a:pt x="16" y="1"/>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6424" name="Group 40">
                <a:extLst>
                  <a:ext uri="{FF2B5EF4-FFF2-40B4-BE49-F238E27FC236}">
                    <a16:creationId xmlns:a16="http://schemas.microsoft.com/office/drawing/2014/main" id="{2F3A5AB8-93CD-441A-A766-BC726700DDF4}"/>
                  </a:ext>
                </a:extLst>
              </p:cNvPr>
              <p:cNvGrpSpPr>
                <a:grpSpLocks/>
              </p:cNvGrpSpPr>
              <p:nvPr/>
            </p:nvGrpSpPr>
            <p:grpSpPr bwMode="auto">
              <a:xfrm>
                <a:off x="2031" y="2404"/>
                <a:ext cx="62" cy="111"/>
                <a:chOff x="2031" y="2404"/>
                <a:chExt cx="62" cy="111"/>
              </a:xfrm>
            </p:grpSpPr>
            <p:sp>
              <p:nvSpPr>
                <p:cNvPr id="16425" name="AutoShape 41">
                  <a:extLst>
                    <a:ext uri="{FF2B5EF4-FFF2-40B4-BE49-F238E27FC236}">
                      <a16:creationId xmlns:a16="http://schemas.microsoft.com/office/drawing/2014/main" id="{CC5E380C-8680-4324-A9F3-139E97FB9FF8}"/>
                    </a:ext>
                  </a:extLst>
                </p:cNvPr>
                <p:cNvSpPr>
                  <a:spLocks noChangeArrowheads="1"/>
                </p:cNvSpPr>
                <p:nvPr/>
              </p:nvSpPr>
              <p:spPr bwMode="auto">
                <a:xfrm>
                  <a:off x="2031" y="2405"/>
                  <a:ext cx="63" cy="112"/>
                </a:xfrm>
                <a:prstGeom prst="roundRect">
                  <a:avLst>
                    <a:gd name="adj" fmla="val 161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16426" name="Freeform 42">
                  <a:extLst>
                    <a:ext uri="{FF2B5EF4-FFF2-40B4-BE49-F238E27FC236}">
                      <a16:creationId xmlns:a16="http://schemas.microsoft.com/office/drawing/2014/main" id="{6AF38F6C-246D-4A40-83E6-742BB7AC64CF}"/>
                    </a:ext>
                  </a:extLst>
                </p:cNvPr>
                <p:cNvSpPr>
                  <a:spLocks noChangeArrowheads="1"/>
                </p:cNvSpPr>
                <p:nvPr/>
              </p:nvSpPr>
              <p:spPr bwMode="auto">
                <a:xfrm>
                  <a:off x="2031" y="2404"/>
                  <a:ext cx="63" cy="113"/>
                </a:xfrm>
                <a:custGeom>
                  <a:avLst/>
                  <a:gdLst>
                    <a:gd name="T0" fmla="*/ 0 w 276"/>
                    <a:gd name="T1" fmla="*/ 0 h 498"/>
                    <a:gd name="T2" fmla="*/ 0 w 276"/>
                    <a:gd name="T3" fmla="*/ 26 h 498"/>
                    <a:gd name="T4" fmla="*/ 2 w 276"/>
                    <a:gd name="T5" fmla="*/ 52 h 498"/>
                    <a:gd name="T6" fmla="*/ 3 w 276"/>
                    <a:gd name="T7" fmla="*/ 78 h 498"/>
                    <a:gd name="T8" fmla="*/ 6 w 276"/>
                    <a:gd name="T9" fmla="*/ 103 h 498"/>
                    <a:gd name="T10" fmla="*/ 9 w 276"/>
                    <a:gd name="T11" fmla="*/ 129 h 498"/>
                    <a:gd name="T12" fmla="*/ 13 w 276"/>
                    <a:gd name="T13" fmla="*/ 154 h 498"/>
                    <a:gd name="T14" fmla="*/ 18 w 276"/>
                    <a:gd name="T15" fmla="*/ 178 h 498"/>
                    <a:gd name="T16" fmla="*/ 24 w 276"/>
                    <a:gd name="T17" fmla="*/ 202 h 498"/>
                    <a:gd name="T18" fmla="*/ 30 w 276"/>
                    <a:gd name="T19" fmla="*/ 226 h 498"/>
                    <a:gd name="T20" fmla="*/ 37 w 276"/>
                    <a:gd name="T21" fmla="*/ 249 h 498"/>
                    <a:gd name="T22" fmla="*/ 44 w 276"/>
                    <a:gd name="T23" fmla="*/ 271 h 498"/>
                    <a:gd name="T24" fmla="*/ 53 w 276"/>
                    <a:gd name="T25" fmla="*/ 292 h 498"/>
                    <a:gd name="T26" fmla="*/ 61 w 276"/>
                    <a:gd name="T27" fmla="*/ 313 h 498"/>
                    <a:gd name="T28" fmla="*/ 71 w 276"/>
                    <a:gd name="T29" fmla="*/ 333 h 498"/>
                    <a:gd name="T30" fmla="*/ 81 w 276"/>
                    <a:gd name="T31" fmla="*/ 351 h 498"/>
                    <a:gd name="T32" fmla="*/ 91 w 276"/>
                    <a:gd name="T33" fmla="*/ 369 h 498"/>
                    <a:gd name="T34" fmla="*/ 102 w 276"/>
                    <a:gd name="T35" fmla="*/ 386 h 498"/>
                    <a:gd name="T36" fmla="*/ 113 w 276"/>
                    <a:gd name="T37" fmla="*/ 402 h 498"/>
                    <a:gd name="T38" fmla="*/ 125 w 276"/>
                    <a:gd name="T39" fmla="*/ 417 h 498"/>
                    <a:gd name="T40" fmla="*/ 138 w 276"/>
                    <a:gd name="T41" fmla="*/ 430 h 498"/>
                    <a:gd name="T42" fmla="*/ 150 w 276"/>
                    <a:gd name="T43" fmla="*/ 443 h 498"/>
                    <a:gd name="T44" fmla="*/ 163 w 276"/>
                    <a:gd name="T45" fmla="*/ 454 h 498"/>
                    <a:gd name="T46" fmla="*/ 176 w 276"/>
                    <a:gd name="T47" fmla="*/ 464 h 498"/>
                    <a:gd name="T48" fmla="*/ 190 w 276"/>
                    <a:gd name="T49" fmla="*/ 473 h 498"/>
                    <a:gd name="T50" fmla="*/ 204 w 276"/>
                    <a:gd name="T51" fmla="*/ 480 h 498"/>
                    <a:gd name="T52" fmla="*/ 218 w 276"/>
                    <a:gd name="T53" fmla="*/ 486 h 498"/>
                    <a:gd name="T54" fmla="*/ 232 w 276"/>
                    <a:gd name="T55" fmla="*/ 491 h 498"/>
                    <a:gd name="T56" fmla="*/ 246 w 276"/>
                    <a:gd name="T57" fmla="*/ 494 h 498"/>
                    <a:gd name="T58" fmla="*/ 261 w 276"/>
                    <a:gd name="T59" fmla="*/ 496 h 498"/>
                    <a:gd name="T60" fmla="*/ 275 w 276"/>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6" h="498">
                      <a:moveTo>
                        <a:pt x="0" y="0"/>
                      </a:moveTo>
                      <a:lnTo>
                        <a:pt x="0" y="26"/>
                      </a:lnTo>
                      <a:lnTo>
                        <a:pt x="2" y="52"/>
                      </a:lnTo>
                      <a:lnTo>
                        <a:pt x="3" y="78"/>
                      </a:lnTo>
                      <a:lnTo>
                        <a:pt x="6" y="103"/>
                      </a:lnTo>
                      <a:lnTo>
                        <a:pt x="9" y="129"/>
                      </a:lnTo>
                      <a:lnTo>
                        <a:pt x="13" y="154"/>
                      </a:lnTo>
                      <a:lnTo>
                        <a:pt x="18" y="178"/>
                      </a:lnTo>
                      <a:lnTo>
                        <a:pt x="24" y="202"/>
                      </a:lnTo>
                      <a:lnTo>
                        <a:pt x="30" y="226"/>
                      </a:lnTo>
                      <a:lnTo>
                        <a:pt x="37" y="249"/>
                      </a:lnTo>
                      <a:lnTo>
                        <a:pt x="44" y="271"/>
                      </a:lnTo>
                      <a:lnTo>
                        <a:pt x="53" y="292"/>
                      </a:lnTo>
                      <a:lnTo>
                        <a:pt x="61" y="313"/>
                      </a:lnTo>
                      <a:lnTo>
                        <a:pt x="71" y="333"/>
                      </a:lnTo>
                      <a:lnTo>
                        <a:pt x="81" y="351"/>
                      </a:lnTo>
                      <a:lnTo>
                        <a:pt x="91" y="369"/>
                      </a:lnTo>
                      <a:lnTo>
                        <a:pt x="102" y="386"/>
                      </a:lnTo>
                      <a:lnTo>
                        <a:pt x="113" y="402"/>
                      </a:lnTo>
                      <a:lnTo>
                        <a:pt x="125" y="417"/>
                      </a:lnTo>
                      <a:lnTo>
                        <a:pt x="138" y="430"/>
                      </a:lnTo>
                      <a:lnTo>
                        <a:pt x="150" y="443"/>
                      </a:lnTo>
                      <a:lnTo>
                        <a:pt x="163" y="454"/>
                      </a:lnTo>
                      <a:lnTo>
                        <a:pt x="176" y="464"/>
                      </a:lnTo>
                      <a:lnTo>
                        <a:pt x="190" y="473"/>
                      </a:lnTo>
                      <a:lnTo>
                        <a:pt x="204" y="480"/>
                      </a:lnTo>
                      <a:lnTo>
                        <a:pt x="218" y="486"/>
                      </a:lnTo>
                      <a:lnTo>
                        <a:pt x="232" y="491"/>
                      </a:lnTo>
                      <a:lnTo>
                        <a:pt x="246" y="494"/>
                      </a:lnTo>
                      <a:lnTo>
                        <a:pt x="261" y="496"/>
                      </a:lnTo>
                      <a:lnTo>
                        <a:pt x="275" y="497"/>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6427" name="Group 43">
                <a:extLst>
                  <a:ext uri="{FF2B5EF4-FFF2-40B4-BE49-F238E27FC236}">
                    <a16:creationId xmlns:a16="http://schemas.microsoft.com/office/drawing/2014/main" id="{1E79C9A7-62B8-419E-A180-46D61AD6120E}"/>
                  </a:ext>
                </a:extLst>
              </p:cNvPr>
              <p:cNvGrpSpPr>
                <a:grpSpLocks/>
              </p:cNvGrpSpPr>
              <p:nvPr/>
            </p:nvGrpSpPr>
            <p:grpSpPr bwMode="auto">
              <a:xfrm>
                <a:off x="2093" y="2404"/>
                <a:ext cx="68" cy="111"/>
                <a:chOff x="2093" y="2404"/>
                <a:chExt cx="68" cy="111"/>
              </a:xfrm>
            </p:grpSpPr>
            <p:sp>
              <p:nvSpPr>
                <p:cNvPr id="16428" name="AutoShape 44">
                  <a:extLst>
                    <a:ext uri="{FF2B5EF4-FFF2-40B4-BE49-F238E27FC236}">
                      <a16:creationId xmlns:a16="http://schemas.microsoft.com/office/drawing/2014/main" id="{CAF24F40-BF42-41D8-9F4F-3D1AB0196BB2}"/>
                    </a:ext>
                  </a:extLst>
                </p:cNvPr>
                <p:cNvSpPr>
                  <a:spLocks noChangeArrowheads="1"/>
                </p:cNvSpPr>
                <p:nvPr/>
              </p:nvSpPr>
              <p:spPr bwMode="auto">
                <a:xfrm>
                  <a:off x="2093" y="2405"/>
                  <a:ext cx="69" cy="112"/>
                </a:xfrm>
                <a:prstGeom prst="roundRect">
                  <a:avLst>
                    <a:gd name="adj" fmla="val 1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16429" name="Freeform 45">
                  <a:extLst>
                    <a:ext uri="{FF2B5EF4-FFF2-40B4-BE49-F238E27FC236}">
                      <a16:creationId xmlns:a16="http://schemas.microsoft.com/office/drawing/2014/main" id="{A3F49646-12E9-4E20-9D92-3AABEF8B5582}"/>
                    </a:ext>
                  </a:extLst>
                </p:cNvPr>
                <p:cNvSpPr>
                  <a:spLocks noChangeArrowheads="1"/>
                </p:cNvSpPr>
                <p:nvPr/>
              </p:nvSpPr>
              <p:spPr bwMode="auto">
                <a:xfrm>
                  <a:off x="2094" y="2404"/>
                  <a:ext cx="68" cy="113"/>
                </a:xfrm>
                <a:custGeom>
                  <a:avLst/>
                  <a:gdLst>
                    <a:gd name="T0" fmla="*/ 0 w 300"/>
                    <a:gd name="T1" fmla="*/ 498 h 499"/>
                    <a:gd name="T2" fmla="*/ 16 w 300"/>
                    <a:gd name="T3" fmla="*/ 497 h 499"/>
                    <a:gd name="T4" fmla="*/ 31 w 300"/>
                    <a:gd name="T5" fmla="*/ 495 h 499"/>
                    <a:gd name="T6" fmla="*/ 47 w 300"/>
                    <a:gd name="T7" fmla="*/ 491 h 499"/>
                    <a:gd name="T8" fmla="*/ 62 w 300"/>
                    <a:gd name="T9" fmla="*/ 486 h 499"/>
                    <a:gd name="T10" fmla="*/ 78 w 300"/>
                    <a:gd name="T11" fmla="*/ 480 h 499"/>
                    <a:gd name="T12" fmla="*/ 93 w 300"/>
                    <a:gd name="T13" fmla="*/ 472 h 499"/>
                    <a:gd name="T14" fmla="*/ 107 w 300"/>
                    <a:gd name="T15" fmla="*/ 464 h 499"/>
                    <a:gd name="T16" fmla="*/ 122 w 300"/>
                    <a:gd name="T17" fmla="*/ 453 h 499"/>
                    <a:gd name="T18" fmla="*/ 136 w 300"/>
                    <a:gd name="T19" fmla="*/ 442 h 499"/>
                    <a:gd name="T20" fmla="*/ 150 w 300"/>
                    <a:gd name="T21" fmla="*/ 430 h 499"/>
                    <a:gd name="T22" fmla="*/ 163 w 300"/>
                    <a:gd name="T23" fmla="*/ 416 h 499"/>
                    <a:gd name="T24" fmla="*/ 176 w 300"/>
                    <a:gd name="T25" fmla="*/ 401 h 499"/>
                    <a:gd name="T26" fmla="*/ 188 w 300"/>
                    <a:gd name="T27" fmla="*/ 385 h 499"/>
                    <a:gd name="T28" fmla="*/ 200 w 300"/>
                    <a:gd name="T29" fmla="*/ 368 h 499"/>
                    <a:gd name="T30" fmla="*/ 212 w 300"/>
                    <a:gd name="T31" fmla="*/ 350 h 499"/>
                    <a:gd name="T32" fmla="*/ 222 w 300"/>
                    <a:gd name="T33" fmla="*/ 331 h 499"/>
                    <a:gd name="T34" fmla="*/ 233 w 300"/>
                    <a:gd name="T35" fmla="*/ 312 h 499"/>
                    <a:gd name="T36" fmla="*/ 242 w 300"/>
                    <a:gd name="T37" fmla="*/ 291 h 499"/>
                    <a:gd name="T38" fmla="*/ 251 w 300"/>
                    <a:gd name="T39" fmla="*/ 270 h 499"/>
                    <a:gd name="T40" fmla="*/ 259 w 300"/>
                    <a:gd name="T41" fmla="*/ 248 h 499"/>
                    <a:gd name="T42" fmla="*/ 266 w 300"/>
                    <a:gd name="T43" fmla="*/ 225 h 499"/>
                    <a:gd name="T44" fmla="*/ 273 w 300"/>
                    <a:gd name="T45" fmla="*/ 201 h 499"/>
                    <a:gd name="T46" fmla="*/ 279 w 300"/>
                    <a:gd name="T47" fmla="*/ 177 h 499"/>
                    <a:gd name="T48" fmla="*/ 284 w 300"/>
                    <a:gd name="T49" fmla="*/ 153 h 499"/>
                    <a:gd name="T50" fmla="*/ 289 w 300"/>
                    <a:gd name="T51" fmla="*/ 128 h 499"/>
                    <a:gd name="T52" fmla="*/ 292 w 300"/>
                    <a:gd name="T53" fmla="*/ 103 h 499"/>
                    <a:gd name="T54" fmla="*/ 295 w 300"/>
                    <a:gd name="T55" fmla="*/ 77 h 499"/>
                    <a:gd name="T56" fmla="*/ 297 w 300"/>
                    <a:gd name="T57" fmla="*/ 52 h 499"/>
                    <a:gd name="T58" fmla="*/ 299 w 300"/>
                    <a:gd name="T59" fmla="*/ 26 h 499"/>
                    <a:gd name="T60" fmla="*/ 299 w 300"/>
                    <a:gd name="T6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0" h="499">
                      <a:moveTo>
                        <a:pt x="0" y="498"/>
                      </a:moveTo>
                      <a:lnTo>
                        <a:pt x="16" y="497"/>
                      </a:lnTo>
                      <a:lnTo>
                        <a:pt x="31" y="495"/>
                      </a:lnTo>
                      <a:lnTo>
                        <a:pt x="47" y="491"/>
                      </a:lnTo>
                      <a:lnTo>
                        <a:pt x="62" y="486"/>
                      </a:lnTo>
                      <a:lnTo>
                        <a:pt x="78" y="480"/>
                      </a:lnTo>
                      <a:lnTo>
                        <a:pt x="93" y="472"/>
                      </a:lnTo>
                      <a:lnTo>
                        <a:pt x="107" y="464"/>
                      </a:lnTo>
                      <a:lnTo>
                        <a:pt x="122" y="453"/>
                      </a:lnTo>
                      <a:lnTo>
                        <a:pt x="136" y="442"/>
                      </a:lnTo>
                      <a:lnTo>
                        <a:pt x="150" y="430"/>
                      </a:lnTo>
                      <a:lnTo>
                        <a:pt x="163" y="416"/>
                      </a:lnTo>
                      <a:lnTo>
                        <a:pt x="176" y="401"/>
                      </a:lnTo>
                      <a:lnTo>
                        <a:pt x="188" y="385"/>
                      </a:lnTo>
                      <a:lnTo>
                        <a:pt x="200" y="368"/>
                      </a:lnTo>
                      <a:lnTo>
                        <a:pt x="212" y="350"/>
                      </a:lnTo>
                      <a:lnTo>
                        <a:pt x="222" y="331"/>
                      </a:lnTo>
                      <a:lnTo>
                        <a:pt x="233" y="312"/>
                      </a:lnTo>
                      <a:lnTo>
                        <a:pt x="242" y="291"/>
                      </a:lnTo>
                      <a:lnTo>
                        <a:pt x="251" y="270"/>
                      </a:lnTo>
                      <a:lnTo>
                        <a:pt x="259" y="248"/>
                      </a:lnTo>
                      <a:lnTo>
                        <a:pt x="266" y="225"/>
                      </a:lnTo>
                      <a:lnTo>
                        <a:pt x="273" y="201"/>
                      </a:lnTo>
                      <a:lnTo>
                        <a:pt x="279" y="177"/>
                      </a:lnTo>
                      <a:lnTo>
                        <a:pt x="284" y="153"/>
                      </a:lnTo>
                      <a:lnTo>
                        <a:pt x="289" y="128"/>
                      </a:lnTo>
                      <a:lnTo>
                        <a:pt x="292" y="103"/>
                      </a:lnTo>
                      <a:lnTo>
                        <a:pt x="295" y="77"/>
                      </a:lnTo>
                      <a:lnTo>
                        <a:pt x="297" y="52"/>
                      </a:lnTo>
                      <a:lnTo>
                        <a:pt x="299" y="26"/>
                      </a:lnTo>
                      <a:lnTo>
                        <a:pt x="299"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16430" name="Line 46">
              <a:extLst>
                <a:ext uri="{FF2B5EF4-FFF2-40B4-BE49-F238E27FC236}">
                  <a16:creationId xmlns:a16="http://schemas.microsoft.com/office/drawing/2014/main" id="{CF1E8CE4-2687-4D71-BFF5-3EFEB4943A36}"/>
                </a:ext>
              </a:extLst>
            </p:cNvPr>
            <p:cNvSpPr>
              <a:spLocks noChangeShapeType="1"/>
            </p:cNvSpPr>
            <p:nvPr/>
          </p:nvSpPr>
          <p:spPr bwMode="auto">
            <a:xfrm>
              <a:off x="3277" y="1708"/>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31" name="AutoShape 47">
              <a:extLst>
                <a:ext uri="{FF2B5EF4-FFF2-40B4-BE49-F238E27FC236}">
                  <a16:creationId xmlns:a16="http://schemas.microsoft.com/office/drawing/2014/main" id="{FA4AEA45-1474-4D1C-B242-D9CED379D81F}"/>
                </a:ext>
              </a:extLst>
            </p:cNvPr>
            <p:cNvSpPr>
              <a:spLocks noChangeArrowheads="1"/>
            </p:cNvSpPr>
            <p:nvPr/>
          </p:nvSpPr>
          <p:spPr bwMode="auto">
            <a:xfrm>
              <a:off x="3523" y="2554"/>
              <a:ext cx="877" cy="223"/>
            </a:xfrm>
            <a:prstGeom prst="roundRect">
              <a:avLst>
                <a:gd name="adj" fmla="val 449"/>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432" name="Line 48">
              <a:extLst>
                <a:ext uri="{FF2B5EF4-FFF2-40B4-BE49-F238E27FC236}">
                  <a16:creationId xmlns:a16="http://schemas.microsoft.com/office/drawing/2014/main" id="{75AFC425-CD66-4CB0-9C66-85FCD6DBC2B1}"/>
                </a:ext>
              </a:extLst>
            </p:cNvPr>
            <p:cNvSpPr>
              <a:spLocks noChangeShapeType="1"/>
            </p:cNvSpPr>
            <p:nvPr/>
          </p:nvSpPr>
          <p:spPr bwMode="auto">
            <a:xfrm>
              <a:off x="3908" y="1939"/>
              <a:ext cx="1" cy="185"/>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33" name="Line 49">
              <a:extLst>
                <a:ext uri="{FF2B5EF4-FFF2-40B4-BE49-F238E27FC236}">
                  <a16:creationId xmlns:a16="http://schemas.microsoft.com/office/drawing/2014/main" id="{62CDFFD3-B41F-467C-94FA-CB2B315E2B49}"/>
                </a:ext>
              </a:extLst>
            </p:cNvPr>
            <p:cNvSpPr>
              <a:spLocks noChangeShapeType="1"/>
            </p:cNvSpPr>
            <p:nvPr/>
          </p:nvSpPr>
          <p:spPr bwMode="auto">
            <a:xfrm>
              <a:off x="3916" y="2377"/>
              <a:ext cx="1" cy="169"/>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6434" name="Text Box 50">
            <a:extLst>
              <a:ext uri="{FF2B5EF4-FFF2-40B4-BE49-F238E27FC236}">
                <a16:creationId xmlns:a16="http://schemas.microsoft.com/office/drawing/2014/main" id="{798F4F3C-0451-41F2-81F5-9F5FA8CA9D00}"/>
              </a:ext>
            </a:extLst>
          </p:cNvPr>
          <p:cNvSpPr txBox="1">
            <a:spLocks noChangeArrowheads="1"/>
          </p:cNvSpPr>
          <p:nvPr/>
        </p:nvSpPr>
        <p:spPr bwMode="auto">
          <a:xfrm>
            <a:off x="1123950" y="4946650"/>
            <a:ext cx="69977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This receiver could receive signals on 147.0 MHz or 168.4 MHz.</a:t>
            </a:r>
          </a:p>
          <a:p>
            <a:pPr eaLnBrk="1" hangingPunct="1">
              <a:lnSpc>
                <a:spcPct val="106000"/>
              </a:lnSpc>
              <a:buClr>
                <a:srgbClr val="FFFFCC"/>
              </a:buClr>
              <a:buSzPct val="100000"/>
              <a:buFont typeface="Times New Roman" panose="02020603050405020304" pitchFamily="18" charset="0"/>
              <a:buNone/>
            </a:pPr>
            <a:r>
              <a:rPr lang="en-GB" altLang="en-US" sz="2000"/>
              <a:t>	157.7 MHz Oscillator minus 10.7 Mhz IF = 147.0 Mhz</a:t>
            </a:r>
          </a:p>
          <a:p>
            <a:pPr eaLnBrk="1" hangingPunct="1">
              <a:lnSpc>
                <a:spcPct val="106000"/>
              </a:lnSpc>
              <a:buClr>
                <a:srgbClr val="FFFFCC"/>
              </a:buClr>
              <a:buSzPct val="100000"/>
              <a:buFont typeface="Times New Roman" panose="02020603050405020304" pitchFamily="18" charset="0"/>
              <a:buNone/>
            </a:pPr>
            <a:r>
              <a:rPr lang="en-GB" altLang="en-US" sz="2000"/>
              <a:t>	or 157.7 MHz plus 10.7 MHz = 168.4 MHz</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B53B3D1F-AB71-4C9E-A42A-9C763487CC5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FM Receiver</a:t>
            </a:r>
          </a:p>
        </p:txBody>
      </p:sp>
      <p:grpSp>
        <p:nvGrpSpPr>
          <p:cNvPr id="17410" name="Group 2">
            <a:extLst>
              <a:ext uri="{FF2B5EF4-FFF2-40B4-BE49-F238E27FC236}">
                <a16:creationId xmlns:a16="http://schemas.microsoft.com/office/drawing/2014/main" id="{E61FFF95-C285-45C5-9E14-54FBD09FBA42}"/>
              </a:ext>
            </a:extLst>
          </p:cNvPr>
          <p:cNvGrpSpPr>
            <a:grpSpLocks/>
          </p:cNvGrpSpPr>
          <p:nvPr/>
        </p:nvGrpSpPr>
        <p:grpSpPr bwMode="auto">
          <a:xfrm>
            <a:off x="720725" y="1928813"/>
            <a:ext cx="7099300" cy="2576512"/>
            <a:chOff x="454" y="1215"/>
            <a:chExt cx="4472" cy="1623"/>
          </a:xfrm>
        </p:grpSpPr>
        <p:sp>
          <p:nvSpPr>
            <p:cNvPr id="17411" name="AutoShape 3">
              <a:extLst>
                <a:ext uri="{FF2B5EF4-FFF2-40B4-BE49-F238E27FC236}">
                  <a16:creationId xmlns:a16="http://schemas.microsoft.com/office/drawing/2014/main" id="{BC1380FF-FBA6-4A01-A493-6A9F8108A759}"/>
                </a:ext>
              </a:extLst>
            </p:cNvPr>
            <p:cNvSpPr>
              <a:spLocks noChangeArrowheads="1"/>
            </p:cNvSpPr>
            <p:nvPr/>
          </p:nvSpPr>
          <p:spPr bwMode="auto">
            <a:xfrm>
              <a:off x="2523" y="1492"/>
              <a:ext cx="739" cy="418"/>
            </a:xfrm>
            <a:prstGeom prst="roundRect">
              <a:avLst>
                <a:gd name="adj" fmla="val 236"/>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412" name="AutoShape 4">
              <a:extLst>
                <a:ext uri="{FF2B5EF4-FFF2-40B4-BE49-F238E27FC236}">
                  <a16:creationId xmlns:a16="http://schemas.microsoft.com/office/drawing/2014/main" id="{4C636431-8B1D-4719-8AAF-46797E603009}"/>
                </a:ext>
              </a:extLst>
            </p:cNvPr>
            <p:cNvSpPr>
              <a:spLocks noChangeArrowheads="1"/>
            </p:cNvSpPr>
            <p:nvPr/>
          </p:nvSpPr>
          <p:spPr bwMode="auto">
            <a:xfrm>
              <a:off x="3531" y="2123"/>
              <a:ext cx="808" cy="234"/>
            </a:xfrm>
            <a:prstGeom prst="roundRect">
              <a:avLst>
                <a:gd name="adj" fmla="val 426"/>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413" name="Text Box 5">
              <a:extLst>
                <a:ext uri="{FF2B5EF4-FFF2-40B4-BE49-F238E27FC236}">
                  <a16:creationId xmlns:a16="http://schemas.microsoft.com/office/drawing/2014/main" id="{9407B442-A47F-4155-8F71-1328206CAB99}"/>
                </a:ext>
              </a:extLst>
            </p:cNvPr>
            <p:cNvSpPr txBox="1">
              <a:spLocks noChangeArrowheads="1"/>
            </p:cNvSpPr>
            <p:nvPr/>
          </p:nvSpPr>
          <p:spPr bwMode="auto">
            <a:xfrm>
              <a:off x="1793" y="1285"/>
              <a:ext cx="50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Mixer</a:t>
              </a:r>
            </a:p>
          </p:txBody>
        </p:sp>
        <p:sp>
          <p:nvSpPr>
            <p:cNvPr id="17414" name="Text Box 6">
              <a:extLst>
                <a:ext uri="{FF2B5EF4-FFF2-40B4-BE49-F238E27FC236}">
                  <a16:creationId xmlns:a16="http://schemas.microsoft.com/office/drawing/2014/main" id="{ECF71CDA-1252-43E2-8500-9ABE8A76CC6A}"/>
                </a:ext>
              </a:extLst>
            </p:cNvPr>
            <p:cNvSpPr txBox="1">
              <a:spLocks noChangeArrowheads="1"/>
            </p:cNvSpPr>
            <p:nvPr/>
          </p:nvSpPr>
          <p:spPr bwMode="auto">
            <a:xfrm>
              <a:off x="2523" y="1554"/>
              <a:ext cx="739"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10.7 MHz</a:t>
              </a:r>
            </a:p>
            <a:p>
              <a:pPr algn="ctr" eaLnBrk="1" hangingPunct="1">
                <a:lnSpc>
                  <a:spcPct val="106000"/>
                </a:lnSpc>
                <a:buClr>
                  <a:srgbClr val="FFFFCC"/>
                </a:buClr>
                <a:buSzPct val="100000"/>
                <a:buFont typeface="Times New Roman" panose="02020603050405020304" pitchFamily="18" charset="0"/>
                <a:buNone/>
              </a:pPr>
              <a:r>
                <a:rPr lang="en-GB" altLang="en-US" sz="1600"/>
                <a:t>IF Amplifier</a:t>
              </a:r>
            </a:p>
          </p:txBody>
        </p:sp>
        <p:sp>
          <p:nvSpPr>
            <p:cNvPr id="17415" name="Text Box 7">
              <a:extLst>
                <a:ext uri="{FF2B5EF4-FFF2-40B4-BE49-F238E27FC236}">
                  <a16:creationId xmlns:a16="http://schemas.microsoft.com/office/drawing/2014/main" id="{4ADF534E-40AA-4A51-8CE9-74C341A61F57}"/>
                </a:ext>
              </a:extLst>
            </p:cNvPr>
            <p:cNvSpPr txBox="1">
              <a:spLocks noChangeArrowheads="1"/>
            </p:cNvSpPr>
            <p:nvPr/>
          </p:nvSpPr>
          <p:spPr bwMode="auto">
            <a:xfrm>
              <a:off x="3500" y="2170"/>
              <a:ext cx="82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t>De-emphasis</a:t>
              </a:r>
            </a:p>
          </p:txBody>
        </p:sp>
        <p:sp>
          <p:nvSpPr>
            <p:cNvPr id="17416" name="Text Box 8">
              <a:extLst>
                <a:ext uri="{FF2B5EF4-FFF2-40B4-BE49-F238E27FC236}">
                  <a16:creationId xmlns:a16="http://schemas.microsoft.com/office/drawing/2014/main" id="{430530EA-EFAE-4119-9802-73474AE654A4}"/>
                </a:ext>
              </a:extLst>
            </p:cNvPr>
            <p:cNvSpPr txBox="1">
              <a:spLocks noChangeArrowheads="1"/>
            </p:cNvSpPr>
            <p:nvPr/>
          </p:nvSpPr>
          <p:spPr bwMode="auto">
            <a:xfrm>
              <a:off x="3561" y="2588"/>
              <a:ext cx="785"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Audio Amp</a:t>
              </a:r>
            </a:p>
          </p:txBody>
        </p:sp>
        <p:sp>
          <p:nvSpPr>
            <p:cNvPr id="17417" name="Text Box 9">
              <a:extLst>
                <a:ext uri="{FF2B5EF4-FFF2-40B4-BE49-F238E27FC236}">
                  <a16:creationId xmlns:a16="http://schemas.microsoft.com/office/drawing/2014/main" id="{98A61536-21B2-4FDF-BB87-7E0C19BCE345}"/>
                </a:ext>
              </a:extLst>
            </p:cNvPr>
            <p:cNvSpPr txBox="1">
              <a:spLocks noChangeArrowheads="1"/>
            </p:cNvSpPr>
            <p:nvPr/>
          </p:nvSpPr>
          <p:spPr bwMode="auto">
            <a:xfrm>
              <a:off x="1316" y="2685"/>
              <a:ext cx="14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t>157.7 MHz Oscillator</a:t>
              </a:r>
            </a:p>
          </p:txBody>
        </p:sp>
        <p:grpSp>
          <p:nvGrpSpPr>
            <p:cNvPr id="17418" name="Group 10">
              <a:extLst>
                <a:ext uri="{FF2B5EF4-FFF2-40B4-BE49-F238E27FC236}">
                  <a16:creationId xmlns:a16="http://schemas.microsoft.com/office/drawing/2014/main" id="{B6E87A36-1B9D-4BBA-99D0-EDA1929CD229}"/>
                </a:ext>
              </a:extLst>
            </p:cNvPr>
            <p:cNvGrpSpPr>
              <a:grpSpLocks/>
            </p:cNvGrpSpPr>
            <p:nvPr/>
          </p:nvGrpSpPr>
          <p:grpSpPr bwMode="auto">
            <a:xfrm>
              <a:off x="4669" y="2524"/>
              <a:ext cx="257" cy="292"/>
              <a:chOff x="4669" y="2524"/>
              <a:chExt cx="257" cy="292"/>
            </a:xfrm>
          </p:grpSpPr>
          <p:sp>
            <p:nvSpPr>
              <p:cNvPr id="17419" name="AutoShape 11">
                <a:extLst>
                  <a:ext uri="{FF2B5EF4-FFF2-40B4-BE49-F238E27FC236}">
                    <a16:creationId xmlns:a16="http://schemas.microsoft.com/office/drawing/2014/main" id="{992AB662-8782-47B9-8AB7-9AD5538FE607}"/>
                  </a:ext>
                </a:extLst>
              </p:cNvPr>
              <p:cNvSpPr>
                <a:spLocks noChangeArrowheads="1"/>
              </p:cNvSpPr>
              <p:nvPr/>
            </p:nvSpPr>
            <p:spPr bwMode="auto">
              <a:xfrm>
                <a:off x="4669" y="2589"/>
                <a:ext cx="85" cy="162"/>
              </a:xfrm>
              <a:prstGeom prst="roundRect">
                <a:avLst>
                  <a:gd name="adj" fmla="val 1190"/>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420" name="Line 12">
                <a:extLst>
                  <a:ext uri="{FF2B5EF4-FFF2-40B4-BE49-F238E27FC236}">
                    <a16:creationId xmlns:a16="http://schemas.microsoft.com/office/drawing/2014/main" id="{00F9E76F-904A-4B6B-9604-42738B226B4D}"/>
                  </a:ext>
                </a:extLst>
              </p:cNvPr>
              <p:cNvSpPr>
                <a:spLocks noChangeShapeType="1"/>
              </p:cNvSpPr>
              <p:nvPr/>
            </p:nvSpPr>
            <p:spPr bwMode="auto">
              <a:xfrm>
                <a:off x="4923" y="2524"/>
                <a:ext cx="1" cy="292"/>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1" name="Line 13">
                <a:extLst>
                  <a:ext uri="{FF2B5EF4-FFF2-40B4-BE49-F238E27FC236}">
                    <a16:creationId xmlns:a16="http://schemas.microsoft.com/office/drawing/2014/main" id="{10C9573C-906A-492D-A5C5-8FCFB2713869}"/>
                  </a:ext>
                </a:extLst>
              </p:cNvPr>
              <p:cNvSpPr>
                <a:spLocks noChangeShapeType="1"/>
              </p:cNvSpPr>
              <p:nvPr/>
            </p:nvSpPr>
            <p:spPr bwMode="auto">
              <a:xfrm flipV="1">
                <a:off x="4754" y="2523"/>
                <a:ext cx="173" cy="67"/>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2" name="Line 14">
                <a:extLst>
                  <a:ext uri="{FF2B5EF4-FFF2-40B4-BE49-F238E27FC236}">
                    <a16:creationId xmlns:a16="http://schemas.microsoft.com/office/drawing/2014/main" id="{19292388-A14B-4A18-9311-46BBB8D7978D}"/>
                  </a:ext>
                </a:extLst>
              </p:cNvPr>
              <p:cNvSpPr>
                <a:spLocks noChangeShapeType="1"/>
              </p:cNvSpPr>
              <p:nvPr/>
            </p:nvSpPr>
            <p:spPr bwMode="auto">
              <a:xfrm>
                <a:off x="4754" y="2750"/>
                <a:ext cx="169" cy="58"/>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7423" name="Group 15">
              <a:extLst>
                <a:ext uri="{FF2B5EF4-FFF2-40B4-BE49-F238E27FC236}">
                  <a16:creationId xmlns:a16="http://schemas.microsoft.com/office/drawing/2014/main" id="{15330DD2-6E26-4330-8A4B-9920D2D42DF9}"/>
                </a:ext>
              </a:extLst>
            </p:cNvPr>
            <p:cNvGrpSpPr>
              <a:grpSpLocks/>
            </p:cNvGrpSpPr>
            <p:nvPr/>
          </p:nvGrpSpPr>
          <p:grpSpPr bwMode="auto">
            <a:xfrm>
              <a:off x="454" y="1215"/>
              <a:ext cx="260" cy="507"/>
              <a:chOff x="454" y="1215"/>
              <a:chExt cx="260" cy="507"/>
            </a:xfrm>
          </p:grpSpPr>
          <p:sp>
            <p:nvSpPr>
              <p:cNvPr id="17424" name="Line 16">
                <a:extLst>
                  <a:ext uri="{FF2B5EF4-FFF2-40B4-BE49-F238E27FC236}">
                    <a16:creationId xmlns:a16="http://schemas.microsoft.com/office/drawing/2014/main" id="{4D9BD841-0373-47FE-8CF0-F92ECF189646}"/>
                  </a:ext>
                </a:extLst>
              </p:cNvPr>
              <p:cNvSpPr>
                <a:spLocks noChangeShapeType="1"/>
              </p:cNvSpPr>
              <p:nvPr/>
            </p:nvSpPr>
            <p:spPr bwMode="auto">
              <a:xfrm>
                <a:off x="584" y="1215"/>
                <a:ext cx="1" cy="508"/>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5" name="Line 17">
                <a:extLst>
                  <a:ext uri="{FF2B5EF4-FFF2-40B4-BE49-F238E27FC236}">
                    <a16:creationId xmlns:a16="http://schemas.microsoft.com/office/drawing/2014/main" id="{14F2424D-B689-4DEC-987E-5956949AF693}"/>
                  </a:ext>
                </a:extLst>
              </p:cNvPr>
              <p:cNvSpPr>
                <a:spLocks noChangeShapeType="1"/>
              </p:cNvSpPr>
              <p:nvPr/>
            </p:nvSpPr>
            <p:spPr bwMode="auto">
              <a:xfrm flipV="1">
                <a:off x="584" y="1227"/>
                <a:ext cx="131" cy="157"/>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6" name="Line 18">
                <a:extLst>
                  <a:ext uri="{FF2B5EF4-FFF2-40B4-BE49-F238E27FC236}">
                    <a16:creationId xmlns:a16="http://schemas.microsoft.com/office/drawing/2014/main" id="{7F682A5C-615B-4B07-B9CB-5E4D8EBFC6E2}"/>
                  </a:ext>
                </a:extLst>
              </p:cNvPr>
              <p:cNvSpPr>
                <a:spLocks noChangeShapeType="1"/>
              </p:cNvSpPr>
              <p:nvPr/>
            </p:nvSpPr>
            <p:spPr bwMode="auto">
              <a:xfrm>
                <a:off x="454" y="1222"/>
                <a:ext cx="131" cy="155"/>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7427" name="Line 19">
              <a:extLst>
                <a:ext uri="{FF2B5EF4-FFF2-40B4-BE49-F238E27FC236}">
                  <a16:creationId xmlns:a16="http://schemas.microsoft.com/office/drawing/2014/main" id="{3879A5BC-8AE4-458C-AA33-E2BB9CC0F1ED}"/>
                </a:ext>
              </a:extLst>
            </p:cNvPr>
            <p:cNvSpPr>
              <a:spLocks noChangeShapeType="1"/>
            </p:cNvSpPr>
            <p:nvPr/>
          </p:nvSpPr>
          <p:spPr bwMode="auto">
            <a:xfrm flipH="1">
              <a:off x="584" y="1708"/>
              <a:ext cx="202" cy="1"/>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8" name="Line 20">
              <a:extLst>
                <a:ext uri="{FF2B5EF4-FFF2-40B4-BE49-F238E27FC236}">
                  <a16:creationId xmlns:a16="http://schemas.microsoft.com/office/drawing/2014/main" id="{CDAB466A-F0DF-4BCC-9606-9B9E012A5323}"/>
                </a:ext>
              </a:extLst>
            </p:cNvPr>
            <p:cNvSpPr>
              <a:spLocks noChangeShapeType="1"/>
            </p:cNvSpPr>
            <p:nvPr/>
          </p:nvSpPr>
          <p:spPr bwMode="auto">
            <a:xfrm>
              <a:off x="2292" y="1700"/>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29" name="Line 21">
              <a:extLst>
                <a:ext uri="{FF2B5EF4-FFF2-40B4-BE49-F238E27FC236}">
                  <a16:creationId xmlns:a16="http://schemas.microsoft.com/office/drawing/2014/main" id="{894E3998-8D01-45C5-A83B-65EDF721BB99}"/>
                </a:ext>
              </a:extLst>
            </p:cNvPr>
            <p:cNvSpPr>
              <a:spLocks noChangeShapeType="1"/>
            </p:cNvSpPr>
            <p:nvPr/>
          </p:nvSpPr>
          <p:spPr bwMode="auto">
            <a:xfrm>
              <a:off x="4416" y="2685"/>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30" name="Line 22">
              <a:extLst>
                <a:ext uri="{FF2B5EF4-FFF2-40B4-BE49-F238E27FC236}">
                  <a16:creationId xmlns:a16="http://schemas.microsoft.com/office/drawing/2014/main" id="{8949D274-2F2D-407D-8532-D5C27891A02A}"/>
                </a:ext>
              </a:extLst>
            </p:cNvPr>
            <p:cNvSpPr>
              <a:spLocks noChangeShapeType="1"/>
            </p:cNvSpPr>
            <p:nvPr/>
          </p:nvSpPr>
          <p:spPr bwMode="auto">
            <a:xfrm flipV="1">
              <a:off x="2039" y="1938"/>
              <a:ext cx="1" cy="217"/>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31" name="AutoShape 23">
              <a:extLst>
                <a:ext uri="{FF2B5EF4-FFF2-40B4-BE49-F238E27FC236}">
                  <a16:creationId xmlns:a16="http://schemas.microsoft.com/office/drawing/2014/main" id="{B13F44A3-8CE1-4375-BA9D-7D0FF9B08EC8}"/>
                </a:ext>
              </a:extLst>
            </p:cNvPr>
            <p:cNvSpPr>
              <a:spLocks noChangeArrowheads="1"/>
            </p:cNvSpPr>
            <p:nvPr/>
          </p:nvSpPr>
          <p:spPr bwMode="auto">
            <a:xfrm>
              <a:off x="3515" y="1500"/>
              <a:ext cx="764" cy="422"/>
            </a:xfrm>
            <a:prstGeom prst="roundRect">
              <a:avLst>
                <a:gd name="adj" fmla="val 236"/>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432" name="Text Box 24">
              <a:extLst>
                <a:ext uri="{FF2B5EF4-FFF2-40B4-BE49-F238E27FC236}">
                  <a16:creationId xmlns:a16="http://schemas.microsoft.com/office/drawing/2014/main" id="{9F91CC46-4F46-4F89-ACF7-F5BF400D4CD4}"/>
                </a:ext>
              </a:extLst>
            </p:cNvPr>
            <p:cNvSpPr txBox="1">
              <a:spLocks noChangeArrowheads="1"/>
            </p:cNvSpPr>
            <p:nvPr/>
          </p:nvSpPr>
          <p:spPr bwMode="auto">
            <a:xfrm>
              <a:off x="3535" y="1560"/>
              <a:ext cx="757"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Limiter - Discriminator</a:t>
              </a:r>
            </a:p>
          </p:txBody>
        </p:sp>
        <p:sp>
          <p:nvSpPr>
            <p:cNvPr id="17433" name="AutoShape 25">
              <a:extLst>
                <a:ext uri="{FF2B5EF4-FFF2-40B4-BE49-F238E27FC236}">
                  <a16:creationId xmlns:a16="http://schemas.microsoft.com/office/drawing/2014/main" id="{63DB3B68-7296-4271-9A50-F3908616FEF3}"/>
                </a:ext>
              </a:extLst>
            </p:cNvPr>
            <p:cNvSpPr>
              <a:spLocks noChangeArrowheads="1"/>
            </p:cNvSpPr>
            <p:nvPr/>
          </p:nvSpPr>
          <p:spPr bwMode="auto">
            <a:xfrm>
              <a:off x="793" y="1508"/>
              <a:ext cx="761" cy="392"/>
            </a:xfrm>
            <a:prstGeom prst="roundRect">
              <a:avLst>
                <a:gd name="adj" fmla="val 255"/>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434" name="Text Box 26">
              <a:extLst>
                <a:ext uri="{FF2B5EF4-FFF2-40B4-BE49-F238E27FC236}">
                  <a16:creationId xmlns:a16="http://schemas.microsoft.com/office/drawing/2014/main" id="{CD240178-F331-41C9-925F-7EAFC289E9D7}"/>
                </a:ext>
              </a:extLst>
            </p:cNvPr>
            <p:cNvSpPr txBox="1">
              <a:spLocks noChangeArrowheads="1"/>
            </p:cNvSpPr>
            <p:nvPr/>
          </p:nvSpPr>
          <p:spPr bwMode="auto">
            <a:xfrm>
              <a:off x="800" y="1557"/>
              <a:ext cx="739"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t>Broadband RF Amplifier</a:t>
              </a:r>
            </a:p>
          </p:txBody>
        </p:sp>
        <p:sp>
          <p:nvSpPr>
            <p:cNvPr id="17435" name="Line 27">
              <a:extLst>
                <a:ext uri="{FF2B5EF4-FFF2-40B4-BE49-F238E27FC236}">
                  <a16:creationId xmlns:a16="http://schemas.microsoft.com/office/drawing/2014/main" id="{C079F2ED-C305-44CE-9A15-AB66C032D3B6}"/>
                </a:ext>
              </a:extLst>
            </p:cNvPr>
            <p:cNvSpPr>
              <a:spLocks noChangeShapeType="1"/>
            </p:cNvSpPr>
            <p:nvPr/>
          </p:nvSpPr>
          <p:spPr bwMode="auto">
            <a:xfrm>
              <a:off x="1569" y="1700"/>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7436" name="Group 28">
              <a:extLst>
                <a:ext uri="{FF2B5EF4-FFF2-40B4-BE49-F238E27FC236}">
                  <a16:creationId xmlns:a16="http://schemas.microsoft.com/office/drawing/2014/main" id="{E7A95469-464E-438C-A2F3-BFDA09B56806}"/>
                </a:ext>
              </a:extLst>
            </p:cNvPr>
            <p:cNvGrpSpPr>
              <a:grpSpLocks/>
            </p:cNvGrpSpPr>
            <p:nvPr/>
          </p:nvGrpSpPr>
          <p:grpSpPr bwMode="auto">
            <a:xfrm>
              <a:off x="1808" y="1477"/>
              <a:ext cx="469" cy="469"/>
              <a:chOff x="1808" y="1477"/>
              <a:chExt cx="469" cy="469"/>
            </a:xfrm>
          </p:grpSpPr>
          <p:sp>
            <p:nvSpPr>
              <p:cNvPr id="17437" name="Oval 29">
                <a:extLst>
                  <a:ext uri="{FF2B5EF4-FFF2-40B4-BE49-F238E27FC236}">
                    <a16:creationId xmlns:a16="http://schemas.microsoft.com/office/drawing/2014/main" id="{C1F77F1E-1A46-43A9-B373-6B3F1B343FA3}"/>
                  </a:ext>
                </a:extLst>
              </p:cNvPr>
              <p:cNvSpPr>
                <a:spLocks noChangeArrowheads="1"/>
              </p:cNvSpPr>
              <p:nvPr/>
            </p:nvSpPr>
            <p:spPr bwMode="auto">
              <a:xfrm>
                <a:off x="1808" y="1477"/>
                <a:ext cx="470" cy="470"/>
              </a:xfrm>
              <a:prstGeom prst="ellipse">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438" name="Line 30">
                <a:extLst>
                  <a:ext uri="{FF2B5EF4-FFF2-40B4-BE49-F238E27FC236}">
                    <a16:creationId xmlns:a16="http://schemas.microsoft.com/office/drawing/2014/main" id="{C882A89E-45DA-4F03-9C65-66597D4A4C19}"/>
                  </a:ext>
                </a:extLst>
              </p:cNvPr>
              <p:cNvSpPr>
                <a:spLocks noChangeShapeType="1"/>
              </p:cNvSpPr>
              <p:nvPr/>
            </p:nvSpPr>
            <p:spPr bwMode="auto">
              <a:xfrm>
                <a:off x="1877" y="1546"/>
                <a:ext cx="323" cy="323"/>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9" name="Line 31">
                <a:extLst>
                  <a:ext uri="{FF2B5EF4-FFF2-40B4-BE49-F238E27FC236}">
                    <a16:creationId xmlns:a16="http://schemas.microsoft.com/office/drawing/2014/main" id="{34E3E353-A815-4CB8-A4F3-F1D96AF14DA0}"/>
                  </a:ext>
                </a:extLst>
              </p:cNvPr>
              <p:cNvSpPr>
                <a:spLocks noChangeShapeType="1"/>
              </p:cNvSpPr>
              <p:nvPr/>
            </p:nvSpPr>
            <p:spPr bwMode="auto">
              <a:xfrm flipV="1">
                <a:off x="1885" y="1545"/>
                <a:ext cx="323" cy="325"/>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7440" name="Oval 32">
              <a:extLst>
                <a:ext uri="{FF2B5EF4-FFF2-40B4-BE49-F238E27FC236}">
                  <a16:creationId xmlns:a16="http://schemas.microsoft.com/office/drawing/2014/main" id="{C4E49D78-7822-44A5-B486-ABD0BF9A90C1}"/>
                </a:ext>
              </a:extLst>
            </p:cNvPr>
            <p:cNvSpPr>
              <a:spLocks noChangeArrowheads="1"/>
            </p:cNvSpPr>
            <p:nvPr/>
          </p:nvSpPr>
          <p:spPr bwMode="auto">
            <a:xfrm>
              <a:off x="1792" y="2162"/>
              <a:ext cx="470" cy="470"/>
            </a:xfrm>
            <a:prstGeom prst="ellipse">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17441" name="Group 33">
              <a:extLst>
                <a:ext uri="{FF2B5EF4-FFF2-40B4-BE49-F238E27FC236}">
                  <a16:creationId xmlns:a16="http://schemas.microsoft.com/office/drawing/2014/main" id="{4904E849-A83D-49EC-9028-E3EC67069F83}"/>
                </a:ext>
              </a:extLst>
            </p:cNvPr>
            <p:cNvGrpSpPr>
              <a:grpSpLocks/>
            </p:cNvGrpSpPr>
            <p:nvPr/>
          </p:nvGrpSpPr>
          <p:grpSpPr bwMode="auto">
            <a:xfrm>
              <a:off x="1900" y="2286"/>
              <a:ext cx="261" cy="230"/>
              <a:chOff x="1900" y="2286"/>
              <a:chExt cx="261" cy="230"/>
            </a:xfrm>
          </p:grpSpPr>
          <p:grpSp>
            <p:nvGrpSpPr>
              <p:cNvPr id="17442" name="Group 34">
                <a:extLst>
                  <a:ext uri="{FF2B5EF4-FFF2-40B4-BE49-F238E27FC236}">
                    <a16:creationId xmlns:a16="http://schemas.microsoft.com/office/drawing/2014/main" id="{45436598-7EBC-4077-8DC8-F1D2556BD9D2}"/>
                  </a:ext>
                </a:extLst>
              </p:cNvPr>
              <p:cNvGrpSpPr>
                <a:grpSpLocks/>
              </p:cNvGrpSpPr>
              <p:nvPr/>
            </p:nvGrpSpPr>
            <p:grpSpPr bwMode="auto">
              <a:xfrm>
                <a:off x="1900" y="2286"/>
                <a:ext cx="62" cy="124"/>
                <a:chOff x="1900" y="2286"/>
                <a:chExt cx="62" cy="124"/>
              </a:xfrm>
            </p:grpSpPr>
            <p:sp>
              <p:nvSpPr>
                <p:cNvPr id="17443" name="AutoShape 35">
                  <a:extLst>
                    <a:ext uri="{FF2B5EF4-FFF2-40B4-BE49-F238E27FC236}">
                      <a16:creationId xmlns:a16="http://schemas.microsoft.com/office/drawing/2014/main" id="{E3C59DB6-700A-4BA8-B7D2-5BB5FFAF9F59}"/>
                    </a:ext>
                  </a:extLst>
                </p:cNvPr>
                <p:cNvSpPr>
                  <a:spLocks noChangeArrowheads="1"/>
                </p:cNvSpPr>
                <p:nvPr/>
              </p:nvSpPr>
              <p:spPr bwMode="auto">
                <a:xfrm rot="10800000">
                  <a:off x="1900" y="2288"/>
                  <a:ext cx="63" cy="125"/>
                </a:xfrm>
                <a:prstGeom prst="roundRect">
                  <a:avLst>
                    <a:gd name="adj" fmla="val 161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17444" name="Freeform 36">
                  <a:extLst>
                    <a:ext uri="{FF2B5EF4-FFF2-40B4-BE49-F238E27FC236}">
                      <a16:creationId xmlns:a16="http://schemas.microsoft.com/office/drawing/2014/main" id="{CE8B4BDA-959B-4162-8A6E-D0A6A92E195D}"/>
                    </a:ext>
                  </a:extLst>
                </p:cNvPr>
                <p:cNvSpPr>
                  <a:spLocks noChangeArrowheads="1"/>
                </p:cNvSpPr>
                <p:nvPr/>
              </p:nvSpPr>
              <p:spPr bwMode="auto">
                <a:xfrm>
                  <a:off x="1900" y="2287"/>
                  <a:ext cx="63" cy="124"/>
                </a:xfrm>
                <a:custGeom>
                  <a:avLst/>
                  <a:gdLst>
                    <a:gd name="T0" fmla="*/ 275 w 276"/>
                    <a:gd name="T1" fmla="*/ 0 h 548"/>
                    <a:gd name="T2" fmla="*/ 261 w 276"/>
                    <a:gd name="T3" fmla="*/ 1 h 548"/>
                    <a:gd name="T4" fmla="*/ 246 w 276"/>
                    <a:gd name="T5" fmla="*/ 3 h 548"/>
                    <a:gd name="T6" fmla="*/ 232 w 276"/>
                    <a:gd name="T7" fmla="*/ 7 h 548"/>
                    <a:gd name="T8" fmla="*/ 218 w 276"/>
                    <a:gd name="T9" fmla="*/ 12 h 548"/>
                    <a:gd name="T10" fmla="*/ 204 w 276"/>
                    <a:gd name="T11" fmla="*/ 19 h 548"/>
                    <a:gd name="T12" fmla="*/ 191 w 276"/>
                    <a:gd name="T13" fmla="*/ 27 h 548"/>
                    <a:gd name="T14" fmla="*/ 177 w 276"/>
                    <a:gd name="T15" fmla="*/ 36 h 548"/>
                    <a:gd name="T16" fmla="*/ 164 w 276"/>
                    <a:gd name="T17" fmla="*/ 47 h 548"/>
                    <a:gd name="T18" fmla="*/ 151 w 276"/>
                    <a:gd name="T19" fmla="*/ 60 h 548"/>
                    <a:gd name="T20" fmla="*/ 138 w 276"/>
                    <a:gd name="T21" fmla="*/ 73 h 548"/>
                    <a:gd name="T22" fmla="*/ 126 w 276"/>
                    <a:gd name="T23" fmla="*/ 88 h 548"/>
                    <a:gd name="T24" fmla="*/ 114 w 276"/>
                    <a:gd name="T25" fmla="*/ 104 h 548"/>
                    <a:gd name="T26" fmla="*/ 103 w 276"/>
                    <a:gd name="T27" fmla="*/ 122 h 548"/>
                    <a:gd name="T28" fmla="*/ 92 w 276"/>
                    <a:gd name="T29" fmla="*/ 140 h 548"/>
                    <a:gd name="T30" fmla="*/ 82 w 276"/>
                    <a:gd name="T31" fmla="*/ 160 h 548"/>
                    <a:gd name="T32" fmla="*/ 72 w 276"/>
                    <a:gd name="T33" fmla="*/ 181 h 548"/>
                    <a:gd name="T34" fmla="*/ 62 w 276"/>
                    <a:gd name="T35" fmla="*/ 203 h 548"/>
                    <a:gd name="T36" fmla="*/ 54 w 276"/>
                    <a:gd name="T37" fmla="*/ 225 h 548"/>
                    <a:gd name="T38" fmla="*/ 45 w 276"/>
                    <a:gd name="T39" fmla="*/ 249 h 548"/>
                    <a:gd name="T40" fmla="*/ 38 w 276"/>
                    <a:gd name="T41" fmla="*/ 273 h 548"/>
                    <a:gd name="T42" fmla="*/ 31 w 276"/>
                    <a:gd name="T43" fmla="*/ 298 h 548"/>
                    <a:gd name="T44" fmla="*/ 25 w 276"/>
                    <a:gd name="T45" fmla="*/ 324 h 548"/>
                    <a:gd name="T46" fmla="*/ 19 w 276"/>
                    <a:gd name="T47" fmla="*/ 351 h 548"/>
                    <a:gd name="T48" fmla="*/ 14 w 276"/>
                    <a:gd name="T49" fmla="*/ 378 h 548"/>
                    <a:gd name="T50" fmla="*/ 10 w 276"/>
                    <a:gd name="T51" fmla="*/ 405 h 548"/>
                    <a:gd name="T52" fmla="*/ 7 w 276"/>
                    <a:gd name="T53" fmla="*/ 433 h 548"/>
                    <a:gd name="T54" fmla="*/ 4 w 276"/>
                    <a:gd name="T55" fmla="*/ 462 h 548"/>
                    <a:gd name="T56" fmla="*/ 2 w 276"/>
                    <a:gd name="T57" fmla="*/ 490 h 548"/>
                    <a:gd name="T58" fmla="*/ 1 w 276"/>
                    <a:gd name="T59" fmla="*/ 519 h 548"/>
                    <a:gd name="T60" fmla="*/ 0 w 276"/>
                    <a:gd name="T61" fmla="*/ 547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6" h="548">
                      <a:moveTo>
                        <a:pt x="275" y="0"/>
                      </a:moveTo>
                      <a:lnTo>
                        <a:pt x="261" y="1"/>
                      </a:lnTo>
                      <a:lnTo>
                        <a:pt x="246" y="3"/>
                      </a:lnTo>
                      <a:lnTo>
                        <a:pt x="232" y="7"/>
                      </a:lnTo>
                      <a:lnTo>
                        <a:pt x="218" y="12"/>
                      </a:lnTo>
                      <a:lnTo>
                        <a:pt x="204" y="19"/>
                      </a:lnTo>
                      <a:lnTo>
                        <a:pt x="191" y="27"/>
                      </a:lnTo>
                      <a:lnTo>
                        <a:pt x="177" y="36"/>
                      </a:lnTo>
                      <a:lnTo>
                        <a:pt x="164" y="47"/>
                      </a:lnTo>
                      <a:lnTo>
                        <a:pt x="151" y="60"/>
                      </a:lnTo>
                      <a:lnTo>
                        <a:pt x="138" y="73"/>
                      </a:lnTo>
                      <a:lnTo>
                        <a:pt x="126" y="88"/>
                      </a:lnTo>
                      <a:lnTo>
                        <a:pt x="114" y="104"/>
                      </a:lnTo>
                      <a:lnTo>
                        <a:pt x="103" y="122"/>
                      </a:lnTo>
                      <a:lnTo>
                        <a:pt x="92" y="140"/>
                      </a:lnTo>
                      <a:lnTo>
                        <a:pt x="82" y="160"/>
                      </a:lnTo>
                      <a:lnTo>
                        <a:pt x="72" y="181"/>
                      </a:lnTo>
                      <a:lnTo>
                        <a:pt x="62" y="203"/>
                      </a:lnTo>
                      <a:lnTo>
                        <a:pt x="54" y="225"/>
                      </a:lnTo>
                      <a:lnTo>
                        <a:pt x="45" y="249"/>
                      </a:lnTo>
                      <a:lnTo>
                        <a:pt x="38" y="273"/>
                      </a:lnTo>
                      <a:lnTo>
                        <a:pt x="31" y="298"/>
                      </a:lnTo>
                      <a:lnTo>
                        <a:pt x="25" y="324"/>
                      </a:lnTo>
                      <a:lnTo>
                        <a:pt x="19" y="351"/>
                      </a:lnTo>
                      <a:lnTo>
                        <a:pt x="14" y="378"/>
                      </a:lnTo>
                      <a:lnTo>
                        <a:pt x="10" y="405"/>
                      </a:lnTo>
                      <a:lnTo>
                        <a:pt x="7" y="433"/>
                      </a:lnTo>
                      <a:lnTo>
                        <a:pt x="4" y="462"/>
                      </a:lnTo>
                      <a:lnTo>
                        <a:pt x="2" y="490"/>
                      </a:lnTo>
                      <a:lnTo>
                        <a:pt x="1" y="519"/>
                      </a:lnTo>
                      <a:lnTo>
                        <a:pt x="0" y="547"/>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7445" name="Group 37">
                <a:extLst>
                  <a:ext uri="{FF2B5EF4-FFF2-40B4-BE49-F238E27FC236}">
                    <a16:creationId xmlns:a16="http://schemas.microsoft.com/office/drawing/2014/main" id="{23AC65B4-213C-4F1F-B60F-407D7F7E480E}"/>
                  </a:ext>
                </a:extLst>
              </p:cNvPr>
              <p:cNvGrpSpPr>
                <a:grpSpLocks/>
              </p:cNvGrpSpPr>
              <p:nvPr/>
            </p:nvGrpSpPr>
            <p:grpSpPr bwMode="auto">
              <a:xfrm>
                <a:off x="1962" y="2286"/>
                <a:ext cx="68" cy="124"/>
                <a:chOff x="1962" y="2286"/>
                <a:chExt cx="68" cy="124"/>
              </a:xfrm>
            </p:grpSpPr>
            <p:sp>
              <p:nvSpPr>
                <p:cNvPr id="17446" name="AutoShape 38">
                  <a:extLst>
                    <a:ext uri="{FF2B5EF4-FFF2-40B4-BE49-F238E27FC236}">
                      <a16:creationId xmlns:a16="http://schemas.microsoft.com/office/drawing/2014/main" id="{72A79B94-FEA2-472E-B2A3-5EE198C63E48}"/>
                    </a:ext>
                  </a:extLst>
                </p:cNvPr>
                <p:cNvSpPr>
                  <a:spLocks noChangeArrowheads="1"/>
                </p:cNvSpPr>
                <p:nvPr/>
              </p:nvSpPr>
              <p:spPr bwMode="auto">
                <a:xfrm rot="10800000">
                  <a:off x="1963" y="2288"/>
                  <a:ext cx="69" cy="125"/>
                </a:xfrm>
                <a:prstGeom prst="roundRect">
                  <a:avLst>
                    <a:gd name="adj" fmla="val 1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17447" name="Freeform 39">
                  <a:extLst>
                    <a:ext uri="{FF2B5EF4-FFF2-40B4-BE49-F238E27FC236}">
                      <a16:creationId xmlns:a16="http://schemas.microsoft.com/office/drawing/2014/main" id="{E2E69A55-04CA-47BB-AAE1-33725CE74480}"/>
                    </a:ext>
                  </a:extLst>
                </p:cNvPr>
                <p:cNvSpPr>
                  <a:spLocks noChangeArrowheads="1"/>
                </p:cNvSpPr>
                <p:nvPr/>
              </p:nvSpPr>
              <p:spPr bwMode="auto">
                <a:xfrm>
                  <a:off x="1962" y="2287"/>
                  <a:ext cx="69" cy="124"/>
                </a:xfrm>
                <a:custGeom>
                  <a:avLst/>
                  <a:gdLst>
                    <a:gd name="T0" fmla="*/ 302 w 303"/>
                    <a:gd name="T1" fmla="*/ 546 h 547"/>
                    <a:gd name="T2" fmla="*/ 301 w 303"/>
                    <a:gd name="T3" fmla="*/ 518 h 547"/>
                    <a:gd name="T4" fmla="*/ 300 w 303"/>
                    <a:gd name="T5" fmla="*/ 489 h 547"/>
                    <a:gd name="T6" fmla="*/ 298 w 303"/>
                    <a:gd name="T7" fmla="*/ 461 h 547"/>
                    <a:gd name="T8" fmla="*/ 295 w 303"/>
                    <a:gd name="T9" fmla="*/ 433 h 547"/>
                    <a:gd name="T10" fmla="*/ 291 w 303"/>
                    <a:gd name="T11" fmla="*/ 405 h 547"/>
                    <a:gd name="T12" fmla="*/ 286 w 303"/>
                    <a:gd name="T13" fmla="*/ 377 h 547"/>
                    <a:gd name="T14" fmla="*/ 281 w 303"/>
                    <a:gd name="T15" fmla="*/ 350 h 547"/>
                    <a:gd name="T16" fmla="*/ 275 w 303"/>
                    <a:gd name="T17" fmla="*/ 324 h 547"/>
                    <a:gd name="T18" fmla="*/ 268 w 303"/>
                    <a:gd name="T19" fmla="*/ 298 h 547"/>
                    <a:gd name="T20" fmla="*/ 261 w 303"/>
                    <a:gd name="T21" fmla="*/ 273 h 547"/>
                    <a:gd name="T22" fmla="*/ 252 w 303"/>
                    <a:gd name="T23" fmla="*/ 248 h 547"/>
                    <a:gd name="T24" fmla="*/ 243 w 303"/>
                    <a:gd name="T25" fmla="*/ 225 h 547"/>
                    <a:gd name="T26" fmla="*/ 234 w 303"/>
                    <a:gd name="T27" fmla="*/ 202 h 547"/>
                    <a:gd name="T28" fmla="*/ 223 w 303"/>
                    <a:gd name="T29" fmla="*/ 180 h 547"/>
                    <a:gd name="T30" fmla="*/ 212 w 303"/>
                    <a:gd name="T31" fmla="*/ 160 h 547"/>
                    <a:gd name="T32" fmla="*/ 201 w 303"/>
                    <a:gd name="T33" fmla="*/ 140 h 547"/>
                    <a:gd name="T34" fmla="*/ 189 w 303"/>
                    <a:gd name="T35" fmla="*/ 121 h 547"/>
                    <a:gd name="T36" fmla="*/ 177 w 303"/>
                    <a:gd name="T37" fmla="*/ 104 h 547"/>
                    <a:gd name="T38" fmla="*/ 164 w 303"/>
                    <a:gd name="T39" fmla="*/ 88 h 547"/>
                    <a:gd name="T40" fmla="*/ 150 w 303"/>
                    <a:gd name="T41" fmla="*/ 73 h 547"/>
                    <a:gd name="T42" fmla="*/ 136 w 303"/>
                    <a:gd name="T43" fmla="*/ 59 h 547"/>
                    <a:gd name="T44" fmla="*/ 122 w 303"/>
                    <a:gd name="T45" fmla="*/ 47 h 547"/>
                    <a:gd name="T46" fmla="*/ 108 w 303"/>
                    <a:gd name="T47" fmla="*/ 36 h 547"/>
                    <a:gd name="T48" fmla="*/ 93 w 303"/>
                    <a:gd name="T49" fmla="*/ 27 h 547"/>
                    <a:gd name="T50" fmla="*/ 78 w 303"/>
                    <a:gd name="T51" fmla="*/ 19 h 547"/>
                    <a:gd name="T52" fmla="*/ 62 w 303"/>
                    <a:gd name="T53" fmla="*/ 12 h 547"/>
                    <a:gd name="T54" fmla="*/ 47 w 303"/>
                    <a:gd name="T55" fmla="*/ 7 h 547"/>
                    <a:gd name="T56" fmla="*/ 31 w 303"/>
                    <a:gd name="T57" fmla="*/ 3 h 547"/>
                    <a:gd name="T58" fmla="*/ 16 w 303"/>
                    <a:gd name="T59" fmla="*/ 1 h 547"/>
                    <a:gd name="T60" fmla="*/ 0 w 303"/>
                    <a:gd name="T61" fmla="*/ 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3" h="547">
                      <a:moveTo>
                        <a:pt x="302" y="546"/>
                      </a:moveTo>
                      <a:lnTo>
                        <a:pt x="301" y="518"/>
                      </a:lnTo>
                      <a:lnTo>
                        <a:pt x="300" y="489"/>
                      </a:lnTo>
                      <a:lnTo>
                        <a:pt x="298" y="461"/>
                      </a:lnTo>
                      <a:lnTo>
                        <a:pt x="295" y="433"/>
                      </a:lnTo>
                      <a:lnTo>
                        <a:pt x="291" y="405"/>
                      </a:lnTo>
                      <a:lnTo>
                        <a:pt x="286" y="377"/>
                      </a:lnTo>
                      <a:lnTo>
                        <a:pt x="281" y="350"/>
                      </a:lnTo>
                      <a:lnTo>
                        <a:pt x="275" y="324"/>
                      </a:lnTo>
                      <a:lnTo>
                        <a:pt x="268" y="298"/>
                      </a:lnTo>
                      <a:lnTo>
                        <a:pt x="261" y="273"/>
                      </a:lnTo>
                      <a:lnTo>
                        <a:pt x="252" y="248"/>
                      </a:lnTo>
                      <a:lnTo>
                        <a:pt x="243" y="225"/>
                      </a:lnTo>
                      <a:lnTo>
                        <a:pt x="234" y="202"/>
                      </a:lnTo>
                      <a:lnTo>
                        <a:pt x="223" y="180"/>
                      </a:lnTo>
                      <a:lnTo>
                        <a:pt x="212" y="160"/>
                      </a:lnTo>
                      <a:lnTo>
                        <a:pt x="201" y="140"/>
                      </a:lnTo>
                      <a:lnTo>
                        <a:pt x="189" y="121"/>
                      </a:lnTo>
                      <a:lnTo>
                        <a:pt x="177" y="104"/>
                      </a:lnTo>
                      <a:lnTo>
                        <a:pt x="164" y="88"/>
                      </a:lnTo>
                      <a:lnTo>
                        <a:pt x="150" y="73"/>
                      </a:lnTo>
                      <a:lnTo>
                        <a:pt x="136" y="59"/>
                      </a:lnTo>
                      <a:lnTo>
                        <a:pt x="122" y="47"/>
                      </a:lnTo>
                      <a:lnTo>
                        <a:pt x="108" y="36"/>
                      </a:lnTo>
                      <a:lnTo>
                        <a:pt x="93" y="27"/>
                      </a:lnTo>
                      <a:lnTo>
                        <a:pt x="78" y="19"/>
                      </a:lnTo>
                      <a:lnTo>
                        <a:pt x="62" y="12"/>
                      </a:lnTo>
                      <a:lnTo>
                        <a:pt x="47" y="7"/>
                      </a:lnTo>
                      <a:lnTo>
                        <a:pt x="31" y="3"/>
                      </a:lnTo>
                      <a:lnTo>
                        <a:pt x="16" y="1"/>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7448" name="Group 40">
                <a:extLst>
                  <a:ext uri="{FF2B5EF4-FFF2-40B4-BE49-F238E27FC236}">
                    <a16:creationId xmlns:a16="http://schemas.microsoft.com/office/drawing/2014/main" id="{138E68F2-34DA-4073-B2D4-C1F984002CE3}"/>
                  </a:ext>
                </a:extLst>
              </p:cNvPr>
              <p:cNvGrpSpPr>
                <a:grpSpLocks/>
              </p:cNvGrpSpPr>
              <p:nvPr/>
            </p:nvGrpSpPr>
            <p:grpSpPr bwMode="auto">
              <a:xfrm>
                <a:off x="2031" y="2404"/>
                <a:ext cx="62" cy="111"/>
                <a:chOff x="2031" y="2404"/>
                <a:chExt cx="62" cy="111"/>
              </a:xfrm>
            </p:grpSpPr>
            <p:sp>
              <p:nvSpPr>
                <p:cNvPr id="17449" name="AutoShape 41">
                  <a:extLst>
                    <a:ext uri="{FF2B5EF4-FFF2-40B4-BE49-F238E27FC236}">
                      <a16:creationId xmlns:a16="http://schemas.microsoft.com/office/drawing/2014/main" id="{DB3876C9-525C-499B-A023-E818DCCB0883}"/>
                    </a:ext>
                  </a:extLst>
                </p:cNvPr>
                <p:cNvSpPr>
                  <a:spLocks noChangeArrowheads="1"/>
                </p:cNvSpPr>
                <p:nvPr/>
              </p:nvSpPr>
              <p:spPr bwMode="auto">
                <a:xfrm>
                  <a:off x="2031" y="2405"/>
                  <a:ext cx="63" cy="112"/>
                </a:xfrm>
                <a:prstGeom prst="roundRect">
                  <a:avLst>
                    <a:gd name="adj" fmla="val 161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17450" name="Freeform 42">
                  <a:extLst>
                    <a:ext uri="{FF2B5EF4-FFF2-40B4-BE49-F238E27FC236}">
                      <a16:creationId xmlns:a16="http://schemas.microsoft.com/office/drawing/2014/main" id="{298F2341-A7DE-4CDD-85CF-0CABE3F7AC06}"/>
                    </a:ext>
                  </a:extLst>
                </p:cNvPr>
                <p:cNvSpPr>
                  <a:spLocks noChangeArrowheads="1"/>
                </p:cNvSpPr>
                <p:nvPr/>
              </p:nvSpPr>
              <p:spPr bwMode="auto">
                <a:xfrm>
                  <a:off x="2031" y="2404"/>
                  <a:ext cx="63" cy="113"/>
                </a:xfrm>
                <a:custGeom>
                  <a:avLst/>
                  <a:gdLst>
                    <a:gd name="T0" fmla="*/ 0 w 276"/>
                    <a:gd name="T1" fmla="*/ 0 h 498"/>
                    <a:gd name="T2" fmla="*/ 0 w 276"/>
                    <a:gd name="T3" fmla="*/ 26 h 498"/>
                    <a:gd name="T4" fmla="*/ 2 w 276"/>
                    <a:gd name="T5" fmla="*/ 52 h 498"/>
                    <a:gd name="T6" fmla="*/ 3 w 276"/>
                    <a:gd name="T7" fmla="*/ 78 h 498"/>
                    <a:gd name="T8" fmla="*/ 6 w 276"/>
                    <a:gd name="T9" fmla="*/ 103 h 498"/>
                    <a:gd name="T10" fmla="*/ 9 w 276"/>
                    <a:gd name="T11" fmla="*/ 129 h 498"/>
                    <a:gd name="T12" fmla="*/ 13 w 276"/>
                    <a:gd name="T13" fmla="*/ 154 h 498"/>
                    <a:gd name="T14" fmla="*/ 18 w 276"/>
                    <a:gd name="T15" fmla="*/ 178 h 498"/>
                    <a:gd name="T16" fmla="*/ 24 w 276"/>
                    <a:gd name="T17" fmla="*/ 202 h 498"/>
                    <a:gd name="T18" fmla="*/ 30 w 276"/>
                    <a:gd name="T19" fmla="*/ 226 h 498"/>
                    <a:gd name="T20" fmla="*/ 37 w 276"/>
                    <a:gd name="T21" fmla="*/ 249 h 498"/>
                    <a:gd name="T22" fmla="*/ 44 w 276"/>
                    <a:gd name="T23" fmla="*/ 271 h 498"/>
                    <a:gd name="T24" fmla="*/ 53 w 276"/>
                    <a:gd name="T25" fmla="*/ 292 h 498"/>
                    <a:gd name="T26" fmla="*/ 61 w 276"/>
                    <a:gd name="T27" fmla="*/ 313 h 498"/>
                    <a:gd name="T28" fmla="*/ 71 w 276"/>
                    <a:gd name="T29" fmla="*/ 333 h 498"/>
                    <a:gd name="T30" fmla="*/ 81 w 276"/>
                    <a:gd name="T31" fmla="*/ 351 h 498"/>
                    <a:gd name="T32" fmla="*/ 91 w 276"/>
                    <a:gd name="T33" fmla="*/ 369 h 498"/>
                    <a:gd name="T34" fmla="*/ 102 w 276"/>
                    <a:gd name="T35" fmla="*/ 386 h 498"/>
                    <a:gd name="T36" fmla="*/ 113 w 276"/>
                    <a:gd name="T37" fmla="*/ 402 h 498"/>
                    <a:gd name="T38" fmla="*/ 125 w 276"/>
                    <a:gd name="T39" fmla="*/ 417 h 498"/>
                    <a:gd name="T40" fmla="*/ 138 w 276"/>
                    <a:gd name="T41" fmla="*/ 430 h 498"/>
                    <a:gd name="T42" fmla="*/ 150 w 276"/>
                    <a:gd name="T43" fmla="*/ 443 h 498"/>
                    <a:gd name="T44" fmla="*/ 163 w 276"/>
                    <a:gd name="T45" fmla="*/ 454 h 498"/>
                    <a:gd name="T46" fmla="*/ 176 w 276"/>
                    <a:gd name="T47" fmla="*/ 464 h 498"/>
                    <a:gd name="T48" fmla="*/ 190 w 276"/>
                    <a:gd name="T49" fmla="*/ 473 h 498"/>
                    <a:gd name="T50" fmla="*/ 204 w 276"/>
                    <a:gd name="T51" fmla="*/ 480 h 498"/>
                    <a:gd name="T52" fmla="*/ 218 w 276"/>
                    <a:gd name="T53" fmla="*/ 486 h 498"/>
                    <a:gd name="T54" fmla="*/ 232 w 276"/>
                    <a:gd name="T55" fmla="*/ 491 h 498"/>
                    <a:gd name="T56" fmla="*/ 246 w 276"/>
                    <a:gd name="T57" fmla="*/ 494 h 498"/>
                    <a:gd name="T58" fmla="*/ 261 w 276"/>
                    <a:gd name="T59" fmla="*/ 496 h 498"/>
                    <a:gd name="T60" fmla="*/ 275 w 276"/>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6" h="498">
                      <a:moveTo>
                        <a:pt x="0" y="0"/>
                      </a:moveTo>
                      <a:lnTo>
                        <a:pt x="0" y="26"/>
                      </a:lnTo>
                      <a:lnTo>
                        <a:pt x="2" y="52"/>
                      </a:lnTo>
                      <a:lnTo>
                        <a:pt x="3" y="78"/>
                      </a:lnTo>
                      <a:lnTo>
                        <a:pt x="6" y="103"/>
                      </a:lnTo>
                      <a:lnTo>
                        <a:pt x="9" y="129"/>
                      </a:lnTo>
                      <a:lnTo>
                        <a:pt x="13" y="154"/>
                      </a:lnTo>
                      <a:lnTo>
                        <a:pt x="18" y="178"/>
                      </a:lnTo>
                      <a:lnTo>
                        <a:pt x="24" y="202"/>
                      </a:lnTo>
                      <a:lnTo>
                        <a:pt x="30" y="226"/>
                      </a:lnTo>
                      <a:lnTo>
                        <a:pt x="37" y="249"/>
                      </a:lnTo>
                      <a:lnTo>
                        <a:pt x="44" y="271"/>
                      </a:lnTo>
                      <a:lnTo>
                        <a:pt x="53" y="292"/>
                      </a:lnTo>
                      <a:lnTo>
                        <a:pt x="61" y="313"/>
                      </a:lnTo>
                      <a:lnTo>
                        <a:pt x="71" y="333"/>
                      </a:lnTo>
                      <a:lnTo>
                        <a:pt x="81" y="351"/>
                      </a:lnTo>
                      <a:lnTo>
                        <a:pt x="91" y="369"/>
                      </a:lnTo>
                      <a:lnTo>
                        <a:pt x="102" y="386"/>
                      </a:lnTo>
                      <a:lnTo>
                        <a:pt x="113" y="402"/>
                      </a:lnTo>
                      <a:lnTo>
                        <a:pt x="125" y="417"/>
                      </a:lnTo>
                      <a:lnTo>
                        <a:pt x="138" y="430"/>
                      </a:lnTo>
                      <a:lnTo>
                        <a:pt x="150" y="443"/>
                      </a:lnTo>
                      <a:lnTo>
                        <a:pt x="163" y="454"/>
                      </a:lnTo>
                      <a:lnTo>
                        <a:pt x="176" y="464"/>
                      </a:lnTo>
                      <a:lnTo>
                        <a:pt x="190" y="473"/>
                      </a:lnTo>
                      <a:lnTo>
                        <a:pt x="204" y="480"/>
                      </a:lnTo>
                      <a:lnTo>
                        <a:pt x="218" y="486"/>
                      </a:lnTo>
                      <a:lnTo>
                        <a:pt x="232" y="491"/>
                      </a:lnTo>
                      <a:lnTo>
                        <a:pt x="246" y="494"/>
                      </a:lnTo>
                      <a:lnTo>
                        <a:pt x="261" y="496"/>
                      </a:lnTo>
                      <a:lnTo>
                        <a:pt x="275" y="497"/>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7451" name="Group 43">
                <a:extLst>
                  <a:ext uri="{FF2B5EF4-FFF2-40B4-BE49-F238E27FC236}">
                    <a16:creationId xmlns:a16="http://schemas.microsoft.com/office/drawing/2014/main" id="{74EC819F-D35F-4CD8-A7A8-42E98FA16230}"/>
                  </a:ext>
                </a:extLst>
              </p:cNvPr>
              <p:cNvGrpSpPr>
                <a:grpSpLocks/>
              </p:cNvGrpSpPr>
              <p:nvPr/>
            </p:nvGrpSpPr>
            <p:grpSpPr bwMode="auto">
              <a:xfrm>
                <a:off x="2093" y="2404"/>
                <a:ext cx="68" cy="111"/>
                <a:chOff x="2093" y="2404"/>
                <a:chExt cx="68" cy="111"/>
              </a:xfrm>
            </p:grpSpPr>
            <p:sp>
              <p:nvSpPr>
                <p:cNvPr id="17452" name="AutoShape 44">
                  <a:extLst>
                    <a:ext uri="{FF2B5EF4-FFF2-40B4-BE49-F238E27FC236}">
                      <a16:creationId xmlns:a16="http://schemas.microsoft.com/office/drawing/2014/main" id="{B4F8F65B-31A9-4EBE-8D33-70176DC4C2AB}"/>
                    </a:ext>
                  </a:extLst>
                </p:cNvPr>
                <p:cNvSpPr>
                  <a:spLocks noChangeArrowheads="1"/>
                </p:cNvSpPr>
                <p:nvPr/>
              </p:nvSpPr>
              <p:spPr bwMode="auto">
                <a:xfrm>
                  <a:off x="2093" y="2405"/>
                  <a:ext cx="69" cy="112"/>
                </a:xfrm>
                <a:prstGeom prst="roundRect">
                  <a:avLst>
                    <a:gd name="adj" fmla="val 1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17453" name="Freeform 45">
                  <a:extLst>
                    <a:ext uri="{FF2B5EF4-FFF2-40B4-BE49-F238E27FC236}">
                      <a16:creationId xmlns:a16="http://schemas.microsoft.com/office/drawing/2014/main" id="{91A69FD8-9A28-496A-A4B2-BCA1E1B56127}"/>
                    </a:ext>
                  </a:extLst>
                </p:cNvPr>
                <p:cNvSpPr>
                  <a:spLocks noChangeArrowheads="1"/>
                </p:cNvSpPr>
                <p:nvPr/>
              </p:nvSpPr>
              <p:spPr bwMode="auto">
                <a:xfrm>
                  <a:off x="2094" y="2404"/>
                  <a:ext cx="68" cy="113"/>
                </a:xfrm>
                <a:custGeom>
                  <a:avLst/>
                  <a:gdLst>
                    <a:gd name="T0" fmla="*/ 0 w 300"/>
                    <a:gd name="T1" fmla="*/ 498 h 499"/>
                    <a:gd name="T2" fmla="*/ 16 w 300"/>
                    <a:gd name="T3" fmla="*/ 497 h 499"/>
                    <a:gd name="T4" fmla="*/ 31 w 300"/>
                    <a:gd name="T5" fmla="*/ 495 h 499"/>
                    <a:gd name="T6" fmla="*/ 47 w 300"/>
                    <a:gd name="T7" fmla="*/ 491 h 499"/>
                    <a:gd name="T8" fmla="*/ 62 w 300"/>
                    <a:gd name="T9" fmla="*/ 486 h 499"/>
                    <a:gd name="T10" fmla="*/ 78 w 300"/>
                    <a:gd name="T11" fmla="*/ 480 h 499"/>
                    <a:gd name="T12" fmla="*/ 93 w 300"/>
                    <a:gd name="T13" fmla="*/ 472 h 499"/>
                    <a:gd name="T14" fmla="*/ 107 w 300"/>
                    <a:gd name="T15" fmla="*/ 464 h 499"/>
                    <a:gd name="T16" fmla="*/ 122 w 300"/>
                    <a:gd name="T17" fmla="*/ 453 h 499"/>
                    <a:gd name="T18" fmla="*/ 136 w 300"/>
                    <a:gd name="T19" fmla="*/ 442 h 499"/>
                    <a:gd name="T20" fmla="*/ 150 w 300"/>
                    <a:gd name="T21" fmla="*/ 430 h 499"/>
                    <a:gd name="T22" fmla="*/ 163 w 300"/>
                    <a:gd name="T23" fmla="*/ 416 h 499"/>
                    <a:gd name="T24" fmla="*/ 176 w 300"/>
                    <a:gd name="T25" fmla="*/ 401 h 499"/>
                    <a:gd name="T26" fmla="*/ 188 w 300"/>
                    <a:gd name="T27" fmla="*/ 385 h 499"/>
                    <a:gd name="T28" fmla="*/ 200 w 300"/>
                    <a:gd name="T29" fmla="*/ 368 h 499"/>
                    <a:gd name="T30" fmla="*/ 212 w 300"/>
                    <a:gd name="T31" fmla="*/ 350 h 499"/>
                    <a:gd name="T32" fmla="*/ 222 w 300"/>
                    <a:gd name="T33" fmla="*/ 331 h 499"/>
                    <a:gd name="T34" fmla="*/ 233 w 300"/>
                    <a:gd name="T35" fmla="*/ 312 h 499"/>
                    <a:gd name="T36" fmla="*/ 242 w 300"/>
                    <a:gd name="T37" fmla="*/ 291 h 499"/>
                    <a:gd name="T38" fmla="*/ 251 w 300"/>
                    <a:gd name="T39" fmla="*/ 270 h 499"/>
                    <a:gd name="T40" fmla="*/ 259 w 300"/>
                    <a:gd name="T41" fmla="*/ 248 h 499"/>
                    <a:gd name="T42" fmla="*/ 266 w 300"/>
                    <a:gd name="T43" fmla="*/ 225 h 499"/>
                    <a:gd name="T44" fmla="*/ 273 w 300"/>
                    <a:gd name="T45" fmla="*/ 201 h 499"/>
                    <a:gd name="T46" fmla="*/ 279 w 300"/>
                    <a:gd name="T47" fmla="*/ 177 h 499"/>
                    <a:gd name="T48" fmla="*/ 284 w 300"/>
                    <a:gd name="T49" fmla="*/ 153 h 499"/>
                    <a:gd name="T50" fmla="*/ 289 w 300"/>
                    <a:gd name="T51" fmla="*/ 128 h 499"/>
                    <a:gd name="T52" fmla="*/ 292 w 300"/>
                    <a:gd name="T53" fmla="*/ 103 h 499"/>
                    <a:gd name="T54" fmla="*/ 295 w 300"/>
                    <a:gd name="T55" fmla="*/ 77 h 499"/>
                    <a:gd name="T56" fmla="*/ 297 w 300"/>
                    <a:gd name="T57" fmla="*/ 52 h 499"/>
                    <a:gd name="T58" fmla="*/ 299 w 300"/>
                    <a:gd name="T59" fmla="*/ 26 h 499"/>
                    <a:gd name="T60" fmla="*/ 299 w 300"/>
                    <a:gd name="T6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0" h="499">
                      <a:moveTo>
                        <a:pt x="0" y="498"/>
                      </a:moveTo>
                      <a:lnTo>
                        <a:pt x="16" y="497"/>
                      </a:lnTo>
                      <a:lnTo>
                        <a:pt x="31" y="495"/>
                      </a:lnTo>
                      <a:lnTo>
                        <a:pt x="47" y="491"/>
                      </a:lnTo>
                      <a:lnTo>
                        <a:pt x="62" y="486"/>
                      </a:lnTo>
                      <a:lnTo>
                        <a:pt x="78" y="480"/>
                      </a:lnTo>
                      <a:lnTo>
                        <a:pt x="93" y="472"/>
                      </a:lnTo>
                      <a:lnTo>
                        <a:pt x="107" y="464"/>
                      </a:lnTo>
                      <a:lnTo>
                        <a:pt x="122" y="453"/>
                      </a:lnTo>
                      <a:lnTo>
                        <a:pt x="136" y="442"/>
                      </a:lnTo>
                      <a:lnTo>
                        <a:pt x="150" y="430"/>
                      </a:lnTo>
                      <a:lnTo>
                        <a:pt x="163" y="416"/>
                      </a:lnTo>
                      <a:lnTo>
                        <a:pt x="176" y="401"/>
                      </a:lnTo>
                      <a:lnTo>
                        <a:pt x="188" y="385"/>
                      </a:lnTo>
                      <a:lnTo>
                        <a:pt x="200" y="368"/>
                      </a:lnTo>
                      <a:lnTo>
                        <a:pt x="212" y="350"/>
                      </a:lnTo>
                      <a:lnTo>
                        <a:pt x="222" y="331"/>
                      </a:lnTo>
                      <a:lnTo>
                        <a:pt x="233" y="312"/>
                      </a:lnTo>
                      <a:lnTo>
                        <a:pt x="242" y="291"/>
                      </a:lnTo>
                      <a:lnTo>
                        <a:pt x="251" y="270"/>
                      </a:lnTo>
                      <a:lnTo>
                        <a:pt x="259" y="248"/>
                      </a:lnTo>
                      <a:lnTo>
                        <a:pt x="266" y="225"/>
                      </a:lnTo>
                      <a:lnTo>
                        <a:pt x="273" y="201"/>
                      </a:lnTo>
                      <a:lnTo>
                        <a:pt x="279" y="177"/>
                      </a:lnTo>
                      <a:lnTo>
                        <a:pt x="284" y="153"/>
                      </a:lnTo>
                      <a:lnTo>
                        <a:pt x="289" y="128"/>
                      </a:lnTo>
                      <a:lnTo>
                        <a:pt x="292" y="103"/>
                      </a:lnTo>
                      <a:lnTo>
                        <a:pt x="295" y="77"/>
                      </a:lnTo>
                      <a:lnTo>
                        <a:pt x="297" y="52"/>
                      </a:lnTo>
                      <a:lnTo>
                        <a:pt x="299" y="26"/>
                      </a:lnTo>
                      <a:lnTo>
                        <a:pt x="299"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17454" name="Line 46">
              <a:extLst>
                <a:ext uri="{FF2B5EF4-FFF2-40B4-BE49-F238E27FC236}">
                  <a16:creationId xmlns:a16="http://schemas.microsoft.com/office/drawing/2014/main" id="{E4EB6534-3A29-488D-AE6E-B0C0B74585F8}"/>
                </a:ext>
              </a:extLst>
            </p:cNvPr>
            <p:cNvSpPr>
              <a:spLocks noChangeShapeType="1"/>
            </p:cNvSpPr>
            <p:nvPr/>
          </p:nvSpPr>
          <p:spPr bwMode="auto">
            <a:xfrm>
              <a:off x="3277" y="1708"/>
              <a:ext cx="238" cy="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55" name="AutoShape 47">
              <a:extLst>
                <a:ext uri="{FF2B5EF4-FFF2-40B4-BE49-F238E27FC236}">
                  <a16:creationId xmlns:a16="http://schemas.microsoft.com/office/drawing/2014/main" id="{752A697E-D689-425F-AF90-3ABDD9E8C87B}"/>
                </a:ext>
              </a:extLst>
            </p:cNvPr>
            <p:cNvSpPr>
              <a:spLocks noChangeArrowheads="1"/>
            </p:cNvSpPr>
            <p:nvPr/>
          </p:nvSpPr>
          <p:spPr bwMode="auto">
            <a:xfrm>
              <a:off x="3523" y="2554"/>
              <a:ext cx="877" cy="223"/>
            </a:xfrm>
            <a:prstGeom prst="roundRect">
              <a:avLst>
                <a:gd name="adj" fmla="val 449"/>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456" name="Line 48">
              <a:extLst>
                <a:ext uri="{FF2B5EF4-FFF2-40B4-BE49-F238E27FC236}">
                  <a16:creationId xmlns:a16="http://schemas.microsoft.com/office/drawing/2014/main" id="{B3847FB6-1F20-4F25-8FDB-3839A6CD1ED6}"/>
                </a:ext>
              </a:extLst>
            </p:cNvPr>
            <p:cNvSpPr>
              <a:spLocks noChangeShapeType="1"/>
            </p:cNvSpPr>
            <p:nvPr/>
          </p:nvSpPr>
          <p:spPr bwMode="auto">
            <a:xfrm>
              <a:off x="3908" y="1939"/>
              <a:ext cx="1" cy="185"/>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57" name="Line 49">
              <a:extLst>
                <a:ext uri="{FF2B5EF4-FFF2-40B4-BE49-F238E27FC236}">
                  <a16:creationId xmlns:a16="http://schemas.microsoft.com/office/drawing/2014/main" id="{1272CAB5-49C1-4F54-A090-109902C84FCA}"/>
                </a:ext>
              </a:extLst>
            </p:cNvPr>
            <p:cNvSpPr>
              <a:spLocks noChangeShapeType="1"/>
            </p:cNvSpPr>
            <p:nvPr/>
          </p:nvSpPr>
          <p:spPr bwMode="auto">
            <a:xfrm>
              <a:off x="3916" y="2377"/>
              <a:ext cx="1" cy="169"/>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7458" name="Text Box 50">
            <a:extLst>
              <a:ext uri="{FF2B5EF4-FFF2-40B4-BE49-F238E27FC236}">
                <a16:creationId xmlns:a16="http://schemas.microsoft.com/office/drawing/2014/main" id="{97469658-A65B-4246-B53E-55FD317CA500}"/>
              </a:ext>
            </a:extLst>
          </p:cNvPr>
          <p:cNvSpPr txBox="1">
            <a:spLocks noChangeArrowheads="1"/>
          </p:cNvSpPr>
          <p:nvPr/>
        </p:nvSpPr>
        <p:spPr bwMode="auto">
          <a:xfrm>
            <a:off x="879475" y="4811713"/>
            <a:ext cx="7265988"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92100" indent="-292100">
              <a:tabLst>
                <a:tab pos="1206500" algn="l"/>
                <a:tab pos="2120900" algn="l"/>
                <a:tab pos="3035300" algn="l"/>
                <a:tab pos="3949700" algn="l"/>
                <a:tab pos="4864100" algn="l"/>
                <a:tab pos="5778500" algn="l"/>
                <a:tab pos="6692900" algn="l"/>
                <a:tab pos="7607300" algn="l"/>
                <a:tab pos="8521700" algn="l"/>
                <a:tab pos="9436100" algn="l"/>
                <a:tab pos="10350500" algn="l"/>
              </a:tabLst>
              <a:defRPr sz="2400">
                <a:solidFill>
                  <a:schemeClr val="tx1"/>
                </a:solidFill>
                <a:latin typeface="Times New Roman" panose="02020603050405020304" pitchFamily="18" charset="0"/>
              </a:defRPr>
            </a:lvl1pPr>
            <a:lvl2pPr>
              <a:tabLst>
                <a:tab pos="1206500" algn="l"/>
                <a:tab pos="2120900" algn="l"/>
                <a:tab pos="3035300" algn="l"/>
                <a:tab pos="3949700" algn="l"/>
                <a:tab pos="4864100" algn="l"/>
                <a:tab pos="5778500" algn="l"/>
                <a:tab pos="6692900" algn="l"/>
                <a:tab pos="7607300" algn="l"/>
                <a:tab pos="8521700" algn="l"/>
                <a:tab pos="9436100" algn="l"/>
                <a:tab pos="10350500" algn="l"/>
              </a:tabLst>
              <a:defRPr sz="2400">
                <a:solidFill>
                  <a:schemeClr val="tx1"/>
                </a:solidFill>
                <a:latin typeface="Times New Roman" panose="02020603050405020304" pitchFamily="18" charset="0"/>
              </a:defRPr>
            </a:lvl2pPr>
            <a:lvl3pPr>
              <a:tabLst>
                <a:tab pos="1206500" algn="l"/>
                <a:tab pos="2120900" algn="l"/>
                <a:tab pos="3035300" algn="l"/>
                <a:tab pos="3949700" algn="l"/>
                <a:tab pos="4864100" algn="l"/>
                <a:tab pos="5778500" algn="l"/>
                <a:tab pos="6692900" algn="l"/>
                <a:tab pos="7607300" algn="l"/>
                <a:tab pos="8521700" algn="l"/>
                <a:tab pos="9436100" algn="l"/>
                <a:tab pos="10350500" algn="l"/>
              </a:tabLst>
              <a:defRPr sz="2400">
                <a:solidFill>
                  <a:schemeClr val="tx1"/>
                </a:solidFill>
                <a:latin typeface="Times New Roman" panose="02020603050405020304" pitchFamily="18" charset="0"/>
              </a:defRPr>
            </a:lvl3pPr>
            <a:lvl4pPr>
              <a:tabLst>
                <a:tab pos="1206500" algn="l"/>
                <a:tab pos="2120900" algn="l"/>
                <a:tab pos="3035300" algn="l"/>
                <a:tab pos="3949700" algn="l"/>
                <a:tab pos="4864100" algn="l"/>
                <a:tab pos="5778500" algn="l"/>
                <a:tab pos="6692900" algn="l"/>
                <a:tab pos="7607300" algn="l"/>
                <a:tab pos="8521700" algn="l"/>
                <a:tab pos="9436100" algn="l"/>
                <a:tab pos="10350500" algn="l"/>
              </a:tabLst>
              <a:defRPr sz="2400">
                <a:solidFill>
                  <a:schemeClr val="tx1"/>
                </a:solidFill>
                <a:latin typeface="Times New Roman" panose="02020603050405020304" pitchFamily="18" charset="0"/>
              </a:defRPr>
            </a:lvl4pPr>
            <a:lvl5pPr>
              <a:tabLst>
                <a:tab pos="1206500" algn="l"/>
                <a:tab pos="2120900" algn="l"/>
                <a:tab pos="3035300" algn="l"/>
                <a:tab pos="3949700" algn="l"/>
                <a:tab pos="4864100" algn="l"/>
                <a:tab pos="5778500" algn="l"/>
                <a:tab pos="6692900" algn="l"/>
                <a:tab pos="7607300" algn="l"/>
                <a:tab pos="8521700" algn="l"/>
                <a:tab pos="9436100" algn="l"/>
                <a:tab pos="103505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06500" algn="l"/>
                <a:tab pos="2120900" algn="l"/>
                <a:tab pos="3035300" algn="l"/>
                <a:tab pos="3949700" algn="l"/>
                <a:tab pos="4864100" algn="l"/>
                <a:tab pos="5778500" algn="l"/>
                <a:tab pos="6692900" algn="l"/>
                <a:tab pos="7607300" algn="l"/>
                <a:tab pos="8521700" algn="l"/>
                <a:tab pos="9436100" algn="l"/>
                <a:tab pos="103505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06500" algn="l"/>
                <a:tab pos="2120900" algn="l"/>
                <a:tab pos="3035300" algn="l"/>
                <a:tab pos="3949700" algn="l"/>
                <a:tab pos="4864100" algn="l"/>
                <a:tab pos="5778500" algn="l"/>
                <a:tab pos="6692900" algn="l"/>
                <a:tab pos="7607300" algn="l"/>
                <a:tab pos="8521700" algn="l"/>
                <a:tab pos="9436100" algn="l"/>
                <a:tab pos="103505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06500" algn="l"/>
                <a:tab pos="2120900" algn="l"/>
                <a:tab pos="3035300" algn="l"/>
                <a:tab pos="3949700" algn="l"/>
                <a:tab pos="4864100" algn="l"/>
                <a:tab pos="5778500" algn="l"/>
                <a:tab pos="6692900" algn="l"/>
                <a:tab pos="7607300" algn="l"/>
                <a:tab pos="8521700" algn="l"/>
                <a:tab pos="9436100" algn="l"/>
                <a:tab pos="103505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06500" algn="l"/>
                <a:tab pos="2120900" algn="l"/>
                <a:tab pos="3035300" algn="l"/>
                <a:tab pos="3949700" algn="l"/>
                <a:tab pos="4864100" algn="l"/>
                <a:tab pos="5778500" algn="l"/>
                <a:tab pos="6692900" algn="l"/>
                <a:tab pos="7607300" algn="l"/>
                <a:tab pos="8521700" algn="l"/>
                <a:tab pos="9436100" algn="l"/>
                <a:tab pos="10350500" algn="l"/>
              </a:tabLst>
              <a:defRPr sz="2400">
                <a:solidFill>
                  <a:schemeClr val="tx1"/>
                </a:solidFill>
                <a:latin typeface="Times New Roman" panose="02020603050405020304" pitchFamily="18" charset="0"/>
              </a:defRPr>
            </a:lvl9pPr>
          </a:lstStyle>
          <a:p>
            <a:pPr eaLnBrk="1" hangingPunct="1">
              <a:lnSpc>
                <a:spcPct val="101000"/>
              </a:lnSpc>
              <a:spcBef>
                <a:spcPts val="438"/>
              </a:spcBef>
              <a:buClr>
                <a:srgbClr val="000000"/>
              </a:buClr>
              <a:buSzPct val="115000"/>
              <a:buFont typeface="Times New Roman" panose="02020603050405020304" pitchFamily="18" charset="0"/>
              <a:buBlip>
                <a:blip r:embed="rId3"/>
              </a:buBlip>
            </a:pPr>
            <a:r>
              <a:rPr lang="en-GB" altLang="en-US" sz="2000"/>
              <a:t>This is a </a:t>
            </a:r>
            <a:r>
              <a:rPr lang="en-GB" altLang="en-US" sz="2000" u="sng"/>
              <a:t>single-conversion</a:t>
            </a:r>
            <a:r>
              <a:rPr lang="en-GB" altLang="en-US" sz="2000"/>
              <a:t> superhetrodyne receiver because it has only </a:t>
            </a:r>
            <a:r>
              <a:rPr lang="en-GB" altLang="en-US" sz="2000" u="sng"/>
              <a:t>one IF stage</a:t>
            </a:r>
            <a:r>
              <a:rPr lang="en-GB" altLang="en-US" sz="2000"/>
              <a:t>.</a:t>
            </a:r>
          </a:p>
          <a:p>
            <a:pPr eaLnBrk="1" hangingPunct="1">
              <a:lnSpc>
                <a:spcPct val="106000"/>
              </a:lnSpc>
              <a:spcBef>
                <a:spcPts val="438"/>
              </a:spcBef>
              <a:buClr>
                <a:srgbClr val="000000"/>
              </a:buClr>
              <a:buSzPct val="115000"/>
              <a:buFont typeface="Times New Roman" panose="02020603050405020304" pitchFamily="18" charset="0"/>
              <a:buBlip>
                <a:blip r:embed="rId3"/>
              </a:buBlip>
            </a:pPr>
            <a:r>
              <a:rPr lang="en-GB" altLang="en-US" sz="2000"/>
              <a:t>This is an FM receiver because it has a DISCRIMINATOR.</a:t>
            </a:r>
          </a:p>
          <a:p>
            <a:pPr eaLnBrk="1" hangingPunct="1">
              <a:lnSpc>
                <a:spcPct val="106000"/>
              </a:lnSpc>
              <a:spcBef>
                <a:spcPts val="438"/>
              </a:spcBef>
              <a:buClr>
                <a:srgbClr val="000000"/>
              </a:buClr>
              <a:buSzPct val="115000"/>
              <a:buFont typeface="Times New Roman" panose="02020603050405020304" pitchFamily="18" charset="0"/>
              <a:buBlip>
                <a:blip r:embed="rId3"/>
              </a:buBlip>
            </a:pPr>
            <a:r>
              <a:rPr lang="en-GB" altLang="en-US" sz="2000"/>
              <a:t>FM receivers have a SQUELCH which should be set at the point that it just silences background noise.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7458">
                                            <p:txEl>
                                              <p:pRg st="0" end="0"/>
                                            </p:txEl>
                                          </p:spTgt>
                                        </p:tgtEl>
                                        <p:attrNameLst>
                                          <p:attrName>style.visibility</p:attrName>
                                        </p:attrNameLst>
                                      </p:cBhvr>
                                      <p:to>
                                        <p:strVal val="visible"/>
                                      </p:to>
                                    </p:set>
                                    <p:anim calcmode="lin" valueType="num">
                                      <p:cBhvr additive="base">
                                        <p:cTn id="7" dur="500"/>
                                        <p:tgtEl>
                                          <p:spTgt spid="17458">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745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7458">
                                            <p:txEl>
                                              <p:pRg st="1" end="1"/>
                                            </p:txEl>
                                          </p:spTgt>
                                        </p:tgtEl>
                                        <p:attrNameLst>
                                          <p:attrName>style.visibility</p:attrName>
                                        </p:attrNameLst>
                                      </p:cBhvr>
                                      <p:to>
                                        <p:strVal val="visible"/>
                                      </p:to>
                                    </p:set>
                                    <p:anim calcmode="lin" valueType="num">
                                      <p:cBhvr additive="base">
                                        <p:cTn id="13" dur="500"/>
                                        <p:tgtEl>
                                          <p:spTgt spid="17458">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1745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7458">
                                            <p:txEl>
                                              <p:pRg st="2" end="2"/>
                                            </p:txEl>
                                          </p:spTgt>
                                        </p:tgtEl>
                                        <p:attrNameLst>
                                          <p:attrName>style.visibility</p:attrName>
                                        </p:attrNameLst>
                                      </p:cBhvr>
                                      <p:to>
                                        <p:strVal val="visible"/>
                                      </p:to>
                                    </p:set>
                                    <p:anim calcmode="lin" valueType="num">
                                      <p:cBhvr additive="base">
                                        <p:cTn id="19" dur="500"/>
                                        <p:tgtEl>
                                          <p:spTgt spid="17458">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1745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58"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137DA046-A873-4E83-8D9D-C1703E2E75C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Receivers</a:t>
            </a:r>
          </a:p>
        </p:txBody>
      </p:sp>
      <p:sp>
        <p:nvSpPr>
          <p:cNvPr id="18434" name="Rectangle 2">
            <a:extLst>
              <a:ext uri="{FF2B5EF4-FFF2-40B4-BE49-F238E27FC236}">
                <a16:creationId xmlns:a16="http://schemas.microsoft.com/office/drawing/2014/main" id="{D945640F-D00E-46C0-83D5-C85E04ECF14D}"/>
              </a:ext>
            </a:extLst>
          </p:cNvPr>
          <p:cNvSpPr>
            <a:spLocks noGrp="1" noChangeArrowheads="1"/>
          </p:cNvSpPr>
          <p:nvPr>
            <p:ph type="body" idx="4294967295"/>
          </p:nvPr>
        </p:nvSpPr>
        <p:spPr>
          <a:xfrm>
            <a:off x="685800" y="2147888"/>
            <a:ext cx="7772400" cy="4114800"/>
          </a:xfrm>
          <a:ln/>
        </p:spPr>
        <p:txBody>
          <a:bodyPr/>
          <a:lstStyle/>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All receivers have a “detector” circuit function.</a:t>
            </a:r>
          </a:p>
          <a:p>
            <a:pPr lvl="1">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In a CW/SSB receiver it is called a product detector</a:t>
            </a:r>
          </a:p>
          <a:p>
            <a:pPr lvl="1">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In an FM receiver it is called a discriminator.</a:t>
            </a:r>
          </a:p>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One way to accurately check a receiver's tuning accuracy is to tune into one of the frequencies of station WWV or WWVH.</a:t>
            </a:r>
          </a:p>
          <a:p>
            <a:pPr lvl="1">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Transmits the time and other information on exactly 2.5, 5, 10, 15, &amp; 20 MHz.</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additive="base">
                                        <p:cTn id="7" dur="500"/>
                                        <p:tgtEl>
                                          <p:spTgt spid="18434">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843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8434">
                                            <p:txEl>
                                              <p:pRg st="1" end="1"/>
                                            </p:txEl>
                                          </p:spTgt>
                                        </p:tgtEl>
                                        <p:attrNameLst>
                                          <p:attrName>style.visibility</p:attrName>
                                        </p:attrNameLst>
                                      </p:cBhvr>
                                      <p:to>
                                        <p:strVal val="visible"/>
                                      </p:to>
                                    </p:set>
                                    <p:anim calcmode="lin" valueType="num">
                                      <p:cBhvr additive="base">
                                        <p:cTn id="13" dur="500"/>
                                        <p:tgtEl>
                                          <p:spTgt spid="18434">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843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8434">
                                            <p:txEl>
                                              <p:pRg st="2" end="2"/>
                                            </p:txEl>
                                          </p:spTgt>
                                        </p:tgtEl>
                                        <p:attrNameLst>
                                          <p:attrName>style.visibility</p:attrName>
                                        </p:attrNameLst>
                                      </p:cBhvr>
                                      <p:to>
                                        <p:strVal val="visible"/>
                                      </p:to>
                                    </p:set>
                                    <p:anim calcmode="lin" valueType="num">
                                      <p:cBhvr additive="base">
                                        <p:cTn id="19" dur="500"/>
                                        <p:tgtEl>
                                          <p:spTgt spid="18434">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8434">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8434">
                                            <p:txEl>
                                              <p:pRg st="3" end="3"/>
                                            </p:txEl>
                                          </p:spTgt>
                                        </p:tgtEl>
                                        <p:attrNameLst>
                                          <p:attrName>style.visibility</p:attrName>
                                        </p:attrNameLst>
                                      </p:cBhvr>
                                      <p:to>
                                        <p:strVal val="visible"/>
                                      </p:to>
                                    </p:set>
                                    <p:anim calcmode="lin" valueType="num">
                                      <p:cBhvr additive="base">
                                        <p:cTn id="25" dur="500"/>
                                        <p:tgtEl>
                                          <p:spTgt spid="18434">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18434">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18434">
                                            <p:txEl>
                                              <p:pRg st="4" end="4"/>
                                            </p:txEl>
                                          </p:spTgt>
                                        </p:tgtEl>
                                        <p:attrNameLst>
                                          <p:attrName>style.visibility</p:attrName>
                                        </p:attrNameLst>
                                      </p:cBhvr>
                                      <p:to>
                                        <p:strVal val="visible"/>
                                      </p:to>
                                    </p:set>
                                    <p:anim calcmode="lin" valueType="num">
                                      <p:cBhvr additive="base">
                                        <p:cTn id="31" dur="500"/>
                                        <p:tgtEl>
                                          <p:spTgt spid="18434">
                                            <p:txEl>
                                              <p:pRg st="4" end="4"/>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184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44E9A3C8-C83E-4D58-BCB9-9442F4B27C9A}"/>
              </a:ext>
            </a:extLst>
          </p:cNvPr>
          <p:cNvSpPr>
            <a:spLocks noGrp="1" noChangeArrowheads="1"/>
          </p:cNvSpPr>
          <p:nvPr>
            <p:ph type="title" idx="4294967295"/>
          </p:nvPr>
        </p:nvSpPr>
        <p:spPr>
          <a:xfrm>
            <a:off x="246063" y="857250"/>
            <a:ext cx="7772400" cy="128905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VHF / UHF Multimode Transceiver</a:t>
            </a:r>
          </a:p>
        </p:txBody>
      </p:sp>
      <p:sp>
        <p:nvSpPr>
          <p:cNvPr id="19458" name="Rectangle 2">
            <a:extLst>
              <a:ext uri="{FF2B5EF4-FFF2-40B4-BE49-F238E27FC236}">
                <a16:creationId xmlns:a16="http://schemas.microsoft.com/office/drawing/2014/main" id="{E1198915-3336-4076-BCB5-5E9825F2CAAD}"/>
              </a:ext>
            </a:extLst>
          </p:cNvPr>
          <p:cNvSpPr>
            <a:spLocks noGrp="1" noChangeArrowheads="1"/>
          </p:cNvSpPr>
          <p:nvPr>
            <p:ph type="body" idx="4294967295"/>
          </p:nvPr>
        </p:nvSpPr>
        <p:spPr>
          <a:xfrm>
            <a:off x="563563" y="2600325"/>
            <a:ext cx="4027487" cy="3263900"/>
          </a:xfrm>
          <a:ln/>
        </p:spPr>
        <p:txBody>
          <a:bodyPr/>
          <a:lstStyle/>
          <a:p>
            <a:pPr marL="338138" indent="-319088">
              <a:tabLst>
                <a:tab pos="908050" algn="l"/>
                <a:tab pos="1822450" algn="l"/>
                <a:tab pos="2736850" algn="l"/>
                <a:tab pos="3651250" algn="l"/>
                <a:tab pos="4565650" algn="l"/>
                <a:tab pos="5480050" algn="l"/>
                <a:tab pos="6394450" algn="l"/>
                <a:tab pos="7308850" algn="l"/>
                <a:tab pos="8223250" algn="l"/>
                <a:tab pos="9137650" algn="l"/>
                <a:tab pos="10052050" algn="l"/>
              </a:tabLst>
            </a:pPr>
            <a:r>
              <a:rPr lang="en-GB" altLang="en-US"/>
              <a:t>VHF / UHF transceivers are available which will operate on FM as well as AM, SSB, and CW.</a:t>
            </a:r>
          </a:p>
          <a:p>
            <a:pPr marL="338138" indent="-319088">
              <a:tabLst>
                <a:tab pos="908050" algn="l"/>
                <a:tab pos="1822450" algn="l"/>
                <a:tab pos="2736850" algn="l"/>
                <a:tab pos="3651250" algn="l"/>
                <a:tab pos="4565650" algn="l"/>
                <a:tab pos="5480050" algn="l"/>
                <a:tab pos="6394450" algn="l"/>
                <a:tab pos="7308850" algn="l"/>
                <a:tab pos="8223250" algn="l"/>
                <a:tab pos="9137650" algn="l"/>
                <a:tab pos="10052050" algn="l"/>
              </a:tabLst>
            </a:pPr>
            <a:r>
              <a:rPr lang="en-GB" altLang="en-US"/>
              <a:t>These transceivers are well suited for “weak-signal” communications work.</a:t>
            </a:r>
          </a:p>
        </p:txBody>
      </p:sp>
      <p:pic>
        <p:nvPicPr>
          <p:cNvPr id="19459" name="Picture 3">
            <a:extLst>
              <a:ext uri="{FF2B5EF4-FFF2-40B4-BE49-F238E27FC236}">
                <a16:creationId xmlns:a16="http://schemas.microsoft.com/office/drawing/2014/main" id="{6308C204-5D1F-4E22-9414-937B9865C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5550" y="2233613"/>
            <a:ext cx="3719513" cy="195103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 calcmode="lin" valueType="num">
                                      <p:cBhvr additive="base">
                                        <p:cTn id="7" dur="500"/>
                                        <p:tgtEl>
                                          <p:spTgt spid="19458">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945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9458">
                                            <p:txEl>
                                              <p:pRg st="1" end="1"/>
                                            </p:txEl>
                                          </p:spTgt>
                                        </p:tgtEl>
                                        <p:attrNameLst>
                                          <p:attrName>style.visibility</p:attrName>
                                        </p:attrNameLst>
                                      </p:cBhvr>
                                      <p:to>
                                        <p:strVal val="visible"/>
                                      </p:to>
                                    </p:set>
                                    <p:anim calcmode="lin" valueType="num">
                                      <p:cBhvr additive="base">
                                        <p:cTn id="13" dur="500"/>
                                        <p:tgtEl>
                                          <p:spTgt spid="19458">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94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E3188586-51A5-4192-A30C-65C938B1845F}"/>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Data Communications - Packet</a:t>
            </a:r>
          </a:p>
        </p:txBody>
      </p:sp>
      <p:sp>
        <p:nvSpPr>
          <p:cNvPr id="20482" name="AutoShape 2">
            <a:extLst>
              <a:ext uri="{FF2B5EF4-FFF2-40B4-BE49-F238E27FC236}">
                <a16:creationId xmlns:a16="http://schemas.microsoft.com/office/drawing/2014/main" id="{FD4802F9-9056-42B1-AD95-059CB1EBC209}"/>
              </a:ext>
            </a:extLst>
          </p:cNvPr>
          <p:cNvSpPr>
            <a:spLocks noChangeArrowheads="1"/>
          </p:cNvSpPr>
          <p:nvPr/>
        </p:nvSpPr>
        <p:spPr bwMode="auto">
          <a:xfrm>
            <a:off x="4494213" y="2678113"/>
            <a:ext cx="1065212" cy="706437"/>
          </a:xfrm>
          <a:prstGeom prst="roundRect">
            <a:avLst>
              <a:gd name="adj" fmla="val 222"/>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483" name="AutoShape 3">
            <a:extLst>
              <a:ext uri="{FF2B5EF4-FFF2-40B4-BE49-F238E27FC236}">
                <a16:creationId xmlns:a16="http://schemas.microsoft.com/office/drawing/2014/main" id="{A2CB9F9B-719F-4DCD-A3C4-9187C5AE9D59}"/>
              </a:ext>
            </a:extLst>
          </p:cNvPr>
          <p:cNvSpPr>
            <a:spLocks noChangeArrowheads="1"/>
          </p:cNvSpPr>
          <p:nvPr/>
        </p:nvSpPr>
        <p:spPr bwMode="auto">
          <a:xfrm>
            <a:off x="5924550" y="2673350"/>
            <a:ext cx="1065213" cy="481013"/>
          </a:xfrm>
          <a:prstGeom prst="roundRect">
            <a:avLst>
              <a:gd name="adj" fmla="val 329"/>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484" name="AutoShape 4">
            <a:extLst>
              <a:ext uri="{FF2B5EF4-FFF2-40B4-BE49-F238E27FC236}">
                <a16:creationId xmlns:a16="http://schemas.microsoft.com/office/drawing/2014/main" id="{AEF4BDB7-B51F-4C62-A965-DC85987808E6}"/>
              </a:ext>
            </a:extLst>
          </p:cNvPr>
          <p:cNvSpPr>
            <a:spLocks noChangeArrowheads="1"/>
          </p:cNvSpPr>
          <p:nvPr/>
        </p:nvSpPr>
        <p:spPr bwMode="auto">
          <a:xfrm>
            <a:off x="7366000" y="2684463"/>
            <a:ext cx="1176338" cy="481012"/>
          </a:xfrm>
          <a:prstGeom prst="roundRect">
            <a:avLst>
              <a:gd name="adj" fmla="val 329"/>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485" name="Line 5">
            <a:extLst>
              <a:ext uri="{FF2B5EF4-FFF2-40B4-BE49-F238E27FC236}">
                <a16:creationId xmlns:a16="http://schemas.microsoft.com/office/drawing/2014/main" id="{D0D04D03-0E60-45E4-BD0E-A8E729DF644D}"/>
              </a:ext>
            </a:extLst>
          </p:cNvPr>
          <p:cNvSpPr>
            <a:spLocks noChangeShapeType="1"/>
          </p:cNvSpPr>
          <p:nvPr/>
        </p:nvSpPr>
        <p:spPr bwMode="auto">
          <a:xfrm>
            <a:off x="5567363" y="2924175"/>
            <a:ext cx="361950"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6" name="Line 6">
            <a:extLst>
              <a:ext uri="{FF2B5EF4-FFF2-40B4-BE49-F238E27FC236}">
                <a16:creationId xmlns:a16="http://schemas.microsoft.com/office/drawing/2014/main" id="{309A34F8-4CFC-445A-A6DA-3EC528E9C67F}"/>
              </a:ext>
            </a:extLst>
          </p:cNvPr>
          <p:cNvSpPr>
            <a:spLocks noChangeShapeType="1"/>
          </p:cNvSpPr>
          <p:nvPr/>
        </p:nvSpPr>
        <p:spPr bwMode="auto">
          <a:xfrm>
            <a:off x="7000875" y="2924175"/>
            <a:ext cx="349250"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7" name="Line 7">
            <a:extLst>
              <a:ext uri="{FF2B5EF4-FFF2-40B4-BE49-F238E27FC236}">
                <a16:creationId xmlns:a16="http://schemas.microsoft.com/office/drawing/2014/main" id="{8465F3AA-94E3-44E4-9190-8894FA3061D2}"/>
              </a:ext>
            </a:extLst>
          </p:cNvPr>
          <p:cNvSpPr>
            <a:spLocks noChangeShapeType="1"/>
          </p:cNvSpPr>
          <p:nvPr/>
        </p:nvSpPr>
        <p:spPr bwMode="auto">
          <a:xfrm>
            <a:off x="8550275" y="2935288"/>
            <a:ext cx="303213" cy="15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8" name="Line 8">
            <a:extLst>
              <a:ext uri="{FF2B5EF4-FFF2-40B4-BE49-F238E27FC236}">
                <a16:creationId xmlns:a16="http://schemas.microsoft.com/office/drawing/2014/main" id="{D2BFC480-55B7-4FB7-9C24-3D9B28B4926A}"/>
              </a:ext>
            </a:extLst>
          </p:cNvPr>
          <p:cNvSpPr>
            <a:spLocks noChangeShapeType="1"/>
          </p:cNvSpPr>
          <p:nvPr/>
        </p:nvSpPr>
        <p:spPr bwMode="auto">
          <a:xfrm flipV="1">
            <a:off x="8866188" y="2071688"/>
            <a:ext cx="1587" cy="8651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9" name="Line 9">
            <a:extLst>
              <a:ext uri="{FF2B5EF4-FFF2-40B4-BE49-F238E27FC236}">
                <a16:creationId xmlns:a16="http://schemas.microsoft.com/office/drawing/2014/main" id="{FF90F642-6212-4B0A-9AE5-60C47C7975C7}"/>
              </a:ext>
            </a:extLst>
          </p:cNvPr>
          <p:cNvSpPr>
            <a:spLocks noChangeShapeType="1"/>
          </p:cNvSpPr>
          <p:nvPr/>
        </p:nvSpPr>
        <p:spPr bwMode="auto">
          <a:xfrm>
            <a:off x="8680450" y="2073275"/>
            <a:ext cx="185738" cy="20955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0" name="Line 10">
            <a:extLst>
              <a:ext uri="{FF2B5EF4-FFF2-40B4-BE49-F238E27FC236}">
                <a16:creationId xmlns:a16="http://schemas.microsoft.com/office/drawing/2014/main" id="{7AB6DF6D-F4A1-440E-AAAA-5B43597FD9D3}"/>
              </a:ext>
            </a:extLst>
          </p:cNvPr>
          <p:cNvSpPr>
            <a:spLocks noChangeShapeType="1"/>
          </p:cNvSpPr>
          <p:nvPr/>
        </p:nvSpPr>
        <p:spPr bwMode="auto">
          <a:xfrm flipH="1">
            <a:off x="8851900" y="2073275"/>
            <a:ext cx="149225" cy="195263"/>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1" name="Text Box 11">
            <a:extLst>
              <a:ext uri="{FF2B5EF4-FFF2-40B4-BE49-F238E27FC236}">
                <a16:creationId xmlns:a16="http://schemas.microsoft.com/office/drawing/2014/main" id="{56541346-2D3C-48B9-83B1-6AC0D78E831A}"/>
              </a:ext>
            </a:extLst>
          </p:cNvPr>
          <p:cNvSpPr txBox="1">
            <a:spLocks noChangeArrowheads="1"/>
          </p:cNvSpPr>
          <p:nvPr/>
        </p:nvSpPr>
        <p:spPr bwMode="auto">
          <a:xfrm>
            <a:off x="7350125" y="2814638"/>
            <a:ext cx="1220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Transceiver</a:t>
            </a:r>
          </a:p>
        </p:txBody>
      </p:sp>
      <p:sp>
        <p:nvSpPr>
          <p:cNvPr id="20492" name="Text Box 12">
            <a:extLst>
              <a:ext uri="{FF2B5EF4-FFF2-40B4-BE49-F238E27FC236}">
                <a16:creationId xmlns:a16="http://schemas.microsoft.com/office/drawing/2014/main" id="{CD5C54D2-6664-4678-B25C-0E06A35F39D2}"/>
              </a:ext>
            </a:extLst>
          </p:cNvPr>
          <p:cNvSpPr txBox="1">
            <a:spLocks noChangeArrowheads="1"/>
          </p:cNvSpPr>
          <p:nvPr/>
        </p:nvSpPr>
        <p:spPr bwMode="auto">
          <a:xfrm>
            <a:off x="6037263" y="2776538"/>
            <a:ext cx="8207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101000"/>
              </a:lnSpc>
              <a:buClr>
                <a:srgbClr val="FFFFCC"/>
              </a:buClr>
              <a:buSzPct val="100000"/>
              <a:buFont typeface="Times New Roman" panose="02020603050405020304" pitchFamily="18" charset="0"/>
              <a:buNone/>
            </a:pPr>
            <a:r>
              <a:rPr lang="en-GB" altLang="en-US" sz="1800">
                <a:solidFill>
                  <a:srgbClr val="333333"/>
                </a:solidFill>
              </a:rPr>
              <a:t>TNC</a:t>
            </a:r>
          </a:p>
        </p:txBody>
      </p:sp>
      <p:sp>
        <p:nvSpPr>
          <p:cNvPr id="20493" name="Text Box 13">
            <a:extLst>
              <a:ext uri="{FF2B5EF4-FFF2-40B4-BE49-F238E27FC236}">
                <a16:creationId xmlns:a16="http://schemas.microsoft.com/office/drawing/2014/main" id="{9EB6F672-D766-43A2-9F36-6AC786B40FFD}"/>
              </a:ext>
            </a:extLst>
          </p:cNvPr>
          <p:cNvSpPr txBox="1">
            <a:spLocks noChangeArrowheads="1"/>
          </p:cNvSpPr>
          <p:nvPr/>
        </p:nvSpPr>
        <p:spPr bwMode="auto">
          <a:xfrm>
            <a:off x="720725" y="4237038"/>
            <a:ext cx="857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0494" name="Text Box 14">
            <a:extLst>
              <a:ext uri="{FF2B5EF4-FFF2-40B4-BE49-F238E27FC236}">
                <a16:creationId xmlns:a16="http://schemas.microsoft.com/office/drawing/2014/main" id="{2726DD77-AAD2-4FE5-BB6E-F7C99E287A02}"/>
              </a:ext>
            </a:extLst>
          </p:cNvPr>
          <p:cNvSpPr txBox="1">
            <a:spLocks noChangeArrowheads="1"/>
          </p:cNvSpPr>
          <p:nvPr/>
        </p:nvSpPr>
        <p:spPr bwMode="auto">
          <a:xfrm>
            <a:off x="5718175" y="2276475"/>
            <a:ext cx="9747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0495" name="Text Box 15">
            <a:extLst>
              <a:ext uri="{FF2B5EF4-FFF2-40B4-BE49-F238E27FC236}">
                <a16:creationId xmlns:a16="http://schemas.microsoft.com/office/drawing/2014/main" id="{55022081-9D92-479C-8274-C87C58E8B1F6}"/>
              </a:ext>
            </a:extLst>
          </p:cNvPr>
          <p:cNvSpPr txBox="1">
            <a:spLocks noChangeArrowheads="1"/>
          </p:cNvSpPr>
          <p:nvPr/>
        </p:nvSpPr>
        <p:spPr bwMode="auto">
          <a:xfrm>
            <a:off x="5978525" y="2093913"/>
            <a:ext cx="993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200" b="1">
                <a:solidFill>
                  <a:srgbClr val="333333"/>
                </a:solidFill>
                <a:latin typeface="Tahoma" panose="020B0604030504040204" pitchFamily="34" charset="0"/>
              </a:rPr>
              <a:t>Packet</a:t>
            </a:r>
          </a:p>
        </p:txBody>
      </p:sp>
      <p:sp>
        <p:nvSpPr>
          <p:cNvPr id="20496" name="Text Box 16">
            <a:extLst>
              <a:ext uri="{FF2B5EF4-FFF2-40B4-BE49-F238E27FC236}">
                <a16:creationId xmlns:a16="http://schemas.microsoft.com/office/drawing/2014/main" id="{11701D49-53EA-441C-BA54-19D556E3DE1A}"/>
              </a:ext>
            </a:extLst>
          </p:cNvPr>
          <p:cNvSpPr txBox="1">
            <a:spLocks noChangeArrowheads="1"/>
          </p:cNvSpPr>
          <p:nvPr/>
        </p:nvSpPr>
        <p:spPr bwMode="auto">
          <a:xfrm>
            <a:off x="4503738" y="2884488"/>
            <a:ext cx="1016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101000"/>
              </a:lnSpc>
              <a:buClr>
                <a:srgbClr val="FFFFCC"/>
              </a:buClr>
              <a:buSzPct val="100000"/>
              <a:buFont typeface="Times New Roman" panose="02020603050405020304" pitchFamily="18" charset="0"/>
              <a:buNone/>
            </a:pPr>
            <a:r>
              <a:rPr lang="en-GB" altLang="en-US" sz="1800">
                <a:solidFill>
                  <a:srgbClr val="333333"/>
                </a:solidFill>
              </a:rPr>
              <a:t>Computer</a:t>
            </a:r>
          </a:p>
        </p:txBody>
      </p:sp>
      <p:pic>
        <p:nvPicPr>
          <p:cNvPr id="20497" name="Picture 17">
            <a:extLst>
              <a:ext uri="{FF2B5EF4-FFF2-40B4-BE49-F238E27FC236}">
                <a16:creationId xmlns:a16="http://schemas.microsoft.com/office/drawing/2014/main" id="{5730B01D-285E-432F-9BEF-D156A1372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8688" y="4127500"/>
            <a:ext cx="4030662" cy="1885950"/>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20498" name="Text Box 18">
            <a:extLst>
              <a:ext uri="{FF2B5EF4-FFF2-40B4-BE49-F238E27FC236}">
                <a16:creationId xmlns:a16="http://schemas.microsoft.com/office/drawing/2014/main" id="{12425BF0-7745-4449-B7E5-22703F4B7E79}"/>
              </a:ext>
            </a:extLst>
          </p:cNvPr>
          <p:cNvSpPr txBox="1">
            <a:spLocks noChangeArrowheads="1"/>
          </p:cNvSpPr>
          <p:nvPr/>
        </p:nvSpPr>
        <p:spPr bwMode="auto">
          <a:xfrm>
            <a:off x="452438" y="1884363"/>
            <a:ext cx="40544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42888" indent="-242888">
              <a:tabLst>
                <a:tab pos="1157288" algn="l"/>
                <a:tab pos="2071688" algn="l"/>
                <a:tab pos="2986088" algn="l"/>
                <a:tab pos="3900488" algn="l"/>
                <a:tab pos="4814888" algn="l"/>
                <a:tab pos="5729288" algn="l"/>
                <a:tab pos="6643688" algn="l"/>
                <a:tab pos="7558088" algn="l"/>
                <a:tab pos="8472488" algn="l"/>
                <a:tab pos="9386888" algn="l"/>
                <a:tab pos="10301288" algn="l"/>
              </a:tabLst>
              <a:defRPr sz="2400">
                <a:solidFill>
                  <a:schemeClr val="tx1"/>
                </a:solidFill>
                <a:latin typeface="Times New Roman" panose="02020603050405020304" pitchFamily="18" charset="0"/>
              </a:defRPr>
            </a:lvl1pPr>
            <a:lvl2pPr>
              <a:tabLst>
                <a:tab pos="1157288" algn="l"/>
                <a:tab pos="2071688" algn="l"/>
                <a:tab pos="2986088" algn="l"/>
                <a:tab pos="3900488" algn="l"/>
                <a:tab pos="4814888" algn="l"/>
                <a:tab pos="5729288" algn="l"/>
                <a:tab pos="6643688" algn="l"/>
                <a:tab pos="7558088" algn="l"/>
                <a:tab pos="8472488" algn="l"/>
                <a:tab pos="9386888" algn="l"/>
                <a:tab pos="10301288" algn="l"/>
              </a:tabLst>
              <a:defRPr sz="2400">
                <a:solidFill>
                  <a:schemeClr val="tx1"/>
                </a:solidFill>
                <a:latin typeface="Times New Roman" panose="02020603050405020304" pitchFamily="18" charset="0"/>
              </a:defRPr>
            </a:lvl2pPr>
            <a:lvl3pPr>
              <a:tabLst>
                <a:tab pos="1157288" algn="l"/>
                <a:tab pos="2071688" algn="l"/>
                <a:tab pos="2986088" algn="l"/>
                <a:tab pos="3900488" algn="l"/>
                <a:tab pos="4814888" algn="l"/>
                <a:tab pos="5729288" algn="l"/>
                <a:tab pos="6643688" algn="l"/>
                <a:tab pos="7558088" algn="l"/>
                <a:tab pos="8472488" algn="l"/>
                <a:tab pos="9386888" algn="l"/>
                <a:tab pos="10301288" algn="l"/>
              </a:tabLst>
              <a:defRPr sz="2400">
                <a:solidFill>
                  <a:schemeClr val="tx1"/>
                </a:solidFill>
                <a:latin typeface="Times New Roman" panose="02020603050405020304" pitchFamily="18" charset="0"/>
              </a:defRPr>
            </a:lvl3pPr>
            <a:lvl4pPr>
              <a:tabLst>
                <a:tab pos="1157288" algn="l"/>
                <a:tab pos="2071688" algn="l"/>
                <a:tab pos="2986088" algn="l"/>
                <a:tab pos="3900488" algn="l"/>
                <a:tab pos="4814888" algn="l"/>
                <a:tab pos="5729288" algn="l"/>
                <a:tab pos="6643688" algn="l"/>
                <a:tab pos="7558088" algn="l"/>
                <a:tab pos="8472488" algn="l"/>
                <a:tab pos="9386888" algn="l"/>
                <a:tab pos="10301288" algn="l"/>
              </a:tabLst>
              <a:defRPr sz="2400">
                <a:solidFill>
                  <a:schemeClr val="tx1"/>
                </a:solidFill>
                <a:latin typeface="Times New Roman" panose="02020603050405020304" pitchFamily="18" charset="0"/>
              </a:defRPr>
            </a:lvl4pPr>
            <a:lvl5pPr>
              <a:tabLst>
                <a:tab pos="1157288" algn="l"/>
                <a:tab pos="2071688" algn="l"/>
                <a:tab pos="2986088" algn="l"/>
                <a:tab pos="3900488" algn="l"/>
                <a:tab pos="4814888" algn="l"/>
                <a:tab pos="5729288" algn="l"/>
                <a:tab pos="6643688" algn="l"/>
                <a:tab pos="7558088" algn="l"/>
                <a:tab pos="8472488" algn="l"/>
                <a:tab pos="9386888" algn="l"/>
                <a:tab pos="1030128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157288" algn="l"/>
                <a:tab pos="2071688" algn="l"/>
                <a:tab pos="2986088" algn="l"/>
                <a:tab pos="3900488" algn="l"/>
                <a:tab pos="4814888" algn="l"/>
                <a:tab pos="5729288" algn="l"/>
                <a:tab pos="6643688" algn="l"/>
                <a:tab pos="7558088" algn="l"/>
                <a:tab pos="8472488" algn="l"/>
                <a:tab pos="9386888" algn="l"/>
                <a:tab pos="1030128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157288" algn="l"/>
                <a:tab pos="2071688" algn="l"/>
                <a:tab pos="2986088" algn="l"/>
                <a:tab pos="3900488" algn="l"/>
                <a:tab pos="4814888" algn="l"/>
                <a:tab pos="5729288" algn="l"/>
                <a:tab pos="6643688" algn="l"/>
                <a:tab pos="7558088" algn="l"/>
                <a:tab pos="8472488" algn="l"/>
                <a:tab pos="9386888" algn="l"/>
                <a:tab pos="1030128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157288" algn="l"/>
                <a:tab pos="2071688" algn="l"/>
                <a:tab pos="2986088" algn="l"/>
                <a:tab pos="3900488" algn="l"/>
                <a:tab pos="4814888" algn="l"/>
                <a:tab pos="5729288" algn="l"/>
                <a:tab pos="6643688" algn="l"/>
                <a:tab pos="7558088" algn="l"/>
                <a:tab pos="8472488" algn="l"/>
                <a:tab pos="9386888" algn="l"/>
                <a:tab pos="1030128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157288" algn="l"/>
                <a:tab pos="2071688" algn="l"/>
                <a:tab pos="2986088" algn="l"/>
                <a:tab pos="3900488" algn="l"/>
                <a:tab pos="4814888" algn="l"/>
                <a:tab pos="5729288" algn="l"/>
                <a:tab pos="6643688" algn="l"/>
                <a:tab pos="7558088" algn="l"/>
                <a:tab pos="8472488" algn="l"/>
                <a:tab pos="9386888" algn="l"/>
                <a:tab pos="10301288"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90000"/>
              <a:buFont typeface="Times New Roman" panose="02020603050405020304" pitchFamily="18" charset="0"/>
              <a:buBlip>
                <a:blip r:embed="rId4"/>
              </a:buBlip>
            </a:pPr>
            <a:r>
              <a:rPr lang="en-GB" altLang="en-US" sz="2000"/>
              <a:t>Packet uses a terminal node controller (TNC) to interface a computer and transceiver.</a:t>
            </a:r>
          </a:p>
          <a:p>
            <a:pPr eaLnBrk="1" hangingPunct="1">
              <a:lnSpc>
                <a:spcPct val="106000"/>
              </a:lnSpc>
              <a:spcBef>
                <a:spcPts val="725"/>
              </a:spcBef>
              <a:buClr>
                <a:srgbClr val="000000"/>
              </a:buClr>
              <a:buSzPct val="90000"/>
              <a:buFont typeface="Times New Roman" panose="02020603050405020304" pitchFamily="18" charset="0"/>
              <a:buBlip>
                <a:blip r:embed="rId4"/>
              </a:buBlip>
            </a:pPr>
            <a:r>
              <a:rPr lang="en-GB" altLang="en-US" sz="2000"/>
              <a:t>A TNC breaks the data to be transmitted into packets which includes error checking information.</a:t>
            </a:r>
          </a:p>
          <a:p>
            <a:pPr eaLnBrk="1" hangingPunct="1">
              <a:lnSpc>
                <a:spcPct val="106000"/>
              </a:lnSpc>
              <a:spcBef>
                <a:spcPts val="725"/>
              </a:spcBef>
              <a:buClr>
                <a:srgbClr val="000000"/>
              </a:buClr>
              <a:buSzPct val="90000"/>
              <a:buFont typeface="Times New Roman" panose="02020603050405020304" pitchFamily="18" charset="0"/>
              <a:buBlip>
                <a:blip r:embed="rId4"/>
              </a:buBlip>
            </a:pPr>
            <a:r>
              <a:rPr lang="en-GB" altLang="en-US" sz="2000"/>
              <a:t>On VHF an FM transceiver may be used for packet.</a:t>
            </a:r>
          </a:p>
          <a:p>
            <a:pPr eaLnBrk="1" hangingPunct="1">
              <a:lnSpc>
                <a:spcPct val="106000"/>
              </a:lnSpc>
              <a:spcBef>
                <a:spcPts val="725"/>
              </a:spcBef>
              <a:buClr>
                <a:srgbClr val="000000"/>
              </a:buClr>
              <a:buSzPct val="90000"/>
              <a:buFont typeface="Times New Roman" panose="02020603050405020304" pitchFamily="18" charset="0"/>
              <a:buBlip>
                <a:blip r:embed="rId4"/>
              </a:buBlip>
            </a:pPr>
            <a:r>
              <a:rPr lang="en-GB" altLang="en-US" sz="2000"/>
              <a:t>Since packet uses data carrier detect the receiver's squelch must be set to quiet the noise or the TNC may falsely detect a data carrier.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0498">
                                            <p:txEl>
                                              <p:pRg st="0" end="0"/>
                                            </p:txEl>
                                          </p:spTgt>
                                        </p:tgtEl>
                                        <p:attrNameLst>
                                          <p:attrName>style.visibility</p:attrName>
                                        </p:attrNameLst>
                                      </p:cBhvr>
                                      <p:to>
                                        <p:strVal val="visible"/>
                                      </p:to>
                                    </p:set>
                                    <p:anim calcmode="lin" valueType="num">
                                      <p:cBhvr additive="base">
                                        <p:cTn id="7" dur="500"/>
                                        <p:tgtEl>
                                          <p:spTgt spid="20498">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049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0498">
                                            <p:txEl>
                                              <p:pRg st="1" end="1"/>
                                            </p:txEl>
                                          </p:spTgt>
                                        </p:tgtEl>
                                        <p:attrNameLst>
                                          <p:attrName>style.visibility</p:attrName>
                                        </p:attrNameLst>
                                      </p:cBhvr>
                                      <p:to>
                                        <p:strVal val="visible"/>
                                      </p:to>
                                    </p:set>
                                    <p:anim calcmode="lin" valueType="num">
                                      <p:cBhvr additive="base">
                                        <p:cTn id="13" dur="500"/>
                                        <p:tgtEl>
                                          <p:spTgt spid="20498">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049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0498">
                                            <p:txEl>
                                              <p:pRg st="2" end="2"/>
                                            </p:txEl>
                                          </p:spTgt>
                                        </p:tgtEl>
                                        <p:attrNameLst>
                                          <p:attrName>style.visibility</p:attrName>
                                        </p:attrNameLst>
                                      </p:cBhvr>
                                      <p:to>
                                        <p:strVal val="visible"/>
                                      </p:to>
                                    </p:set>
                                    <p:anim calcmode="lin" valueType="num">
                                      <p:cBhvr additive="base">
                                        <p:cTn id="19" dur="500"/>
                                        <p:tgtEl>
                                          <p:spTgt spid="20498">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20498">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20498">
                                            <p:txEl>
                                              <p:pRg st="3" end="3"/>
                                            </p:txEl>
                                          </p:spTgt>
                                        </p:tgtEl>
                                        <p:attrNameLst>
                                          <p:attrName>style.visibility</p:attrName>
                                        </p:attrNameLst>
                                      </p:cBhvr>
                                      <p:to>
                                        <p:strVal val="visible"/>
                                      </p:to>
                                    </p:set>
                                    <p:anim calcmode="lin" valueType="num">
                                      <p:cBhvr additive="base">
                                        <p:cTn id="25" dur="500"/>
                                        <p:tgtEl>
                                          <p:spTgt spid="20498">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204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8"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A1B513C7-831B-4D26-BC74-F51522C756C0}"/>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Data Communications - RTTY</a:t>
            </a:r>
          </a:p>
        </p:txBody>
      </p:sp>
      <p:sp>
        <p:nvSpPr>
          <p:cNvPr id="21506" name="AutoShape 2">
            <a:extLst>
              <a:ext uri="{FF2B5EF4-FFF2-40B4-BE49-F238E27FC236}">
                <a16:creationId xmlns:a16="http://schemas.microsoft.com/office/drawing/2014/main" id="{E4EF85C7-9342-44A4-A7D7-C4E3E2267328}"/>
              </a:ext>
            </a:extLst>
          </p:cNvPr>
          <p:cNvSpPr>
            <a:spLocks noChangeArrowheads="1"/>
          </p:cNvSpPr>
          <p:nvPr/>
        </p:nvSpPr>
        <p:spPr bwMode="auto">
          <a:xfrm>
            <a:off x="4208463" y="2522538"/>
            <a:ext cx="1277937" cy="933450"/>
          </a:xfrm>
          <a:prstGeom prst="roundRect">
            <a:avLst>
              <a:gd name="adj" fmla="val 167"/>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507" name="AutoShape 3">
            <a:extLst>
              <a:ext uri="{FF2B5EF4-FFF2-40B4-BE49-F238E27FC236}">
                <a16:creationId xmlns:a16="http://schemas.microsoft.com/office/drawing/2014/main" id="{47D104C9-FD11-44F4-AA23-E3892D3489B6}"/>
              </a:ext>
            </a:extLst>
          </p:cNvPr>
          <p:cNvSpPr>
            <a:spLocks noChangeArrowheads="1"/>
          </p:cNvSpPr>
          <p:nvPr/>
        </p:nvSpPr>
        <p:spPr bwMode="auto">
          <a:xfrm>
            <a:off x="5854700" y="2547938"/>
            <a:ext cx="1104900" cy="500062"/>
          </a:xfrm>
          <a:prstGeom prst="roundRect">
            <a:avLst>
              <a:gd name="adj" fmla="val 31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508" name="AutoShape 4">
            <a:extLst>
              <a:ext uri="{FF2B5EF4-FFF2-40B4-BE49-F238E27FC236}">
                <a16:creationId xmlns:a16="http://schemas.microsoft.com/office/drawing/2014/main" id="{94D31370-30E3-47C8-895A-8812C768AB26}"/>
              </a:ext>
            </a:extLst>
          </p:cNvPr>
          <p:cNvSpPr>
            <a:spLocks noChangeArrowheads="1"/>
          </p:cNvSpPr>
          <p:nvPr/>
        </p:nvSpPr>
        <p:spPr bwMode="auto">
          <a:xfrm>
            <a:off x="7348538" y="2559050"/>
            <a:ext cx="1219200" cy="500063"/>
          </a:xfrm>
          <a:prstGeom prst="roundRect">
            <a:avLst>
              <a:gd name="adj" fmla="val 315"/>
            </a:avLst>
          </a:prstGeom>
          <a:noFill/>
          <a:ln w="255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509" name="Line 5">
            <a:extLst>
              <a:ext uri="{FF2B5EF4-FFF2-40B4-BE49-F238E27FC236}">
                <a16:creationId xmlns:a16="http://schemas.microsoft.com/office/drawing/2014/main" id="{3287F439-C550-44CA-A9A4-DB0459DD8773}"/>
              </a:ext>
            </a:extLst>
          </p:cNvPr>
          <p:cNvSpPr>
            <a:spLocks noChangeShapeType="1"/>
          </p:cNvSpPr>
          <p:nvPr/>
        </p:nvSpPr>
        <p:spPr bwMode="auto">
          <a:xfrm>
            <a:off x="5483225" y="2806700"/>
            <a:ext cx="374650"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0" name="Line 6">
            <a:extLst>
              <a:ext uri="{FF2B5EF4-FFF2-40B4-BE49-F238E27FC236}">
                <a16:creationId xmlns:a16="http://schemas.microsoft.com/office/drawing/2014/main" id="{D9D887E7-089A-4EF7-A3B7-7EB2A3845DAB}"/>
              </a:ext>
            </a:extLst>
          </p:cNvPr>
          <p:cNvSpPr>
            <a:spLocks noChangeShapeType="1"/>
          </p:cNvSpPr>
          <p:nvPr/>
        </p:nvSpPr>
        <p:spPr bwMode="auto">
          <a:xfrm>
            <a:off x="6970713" y="2806700"/>
            <a:ext cx="361950"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1" name="Line 7">
            <a:extLst>
              <a:ext uri="{FF2B5EF4-FFF2-40B4-BE49-F238E27FC236}">
                <a16:creationId xmlns:a16="http://schemas.microsoft.com/office/drawing/2014/main" id="{CF9E19C3-BECD-4438-80F1-78780834BC2F}"/>
              </a:ext>
            </a:extLst>
          </p:cNvPr>
          <p:cNvSpPr>
            <a:spLocks noChangeShapeType="1"/>
          </p:cNvSpPr>
          <p:nvPr/>
        </p:nvSpPr>
        <p:spPr bwMode="auto">
          <a:xfrm>
            <a:off x="8577263" y="2819400"/>
            <a:ext cx="31432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2" name="Line 8">
            <a:extLst>
              <a:ext uri="{FF2B5EF4-FFF2-40B4-BE49-F238E27FC236}">
                <a16:creationId xmlns:a16="http://schemas.microsoft.com/office/drawing/2014/main" id="{60C6CFD8-F947-4CB1-B082-EB88E545BC87}"/>
              </a:ext>
            </a:extLst>
          </p:cNvPr>
          <p:cNvSpPr>
            <a:spLocks noChangeShapeType="1"/>
          </p:cNvSpPr>
          <p:nvPr/>
        </p:nvSpPr>
        <p:spPr bwMode="auto">
          <a:xfrm flipV="1">
            <a:off x="8904288" y="1922463"/>
            <a:ext cx="1587" cy="89852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3" name="Line 9">
            <a:extLst>
              <a:ext uri="{FF2B5EF4-FFF2-40B4-BE49-F238E27FC236}">
                <a16:creationId xmlns:a16="http://schemas.microsoft.com/office/drawing/2014/main" id="{5454F2C3-13E0-46B9-A879-71853BE414FC}"/>
              </a:ext>
            </a:extLst>
          </p:cNvPr>
          <p:cNvSpPr>
            <a:spLocks noChangeShapeType="1"/>
          </p:cNvSpPr>
          <p:nvPr/>
        </p:nvSpPr>
        <p:spPr bwMode="auto">
          <a:xfrm>
            <a:off x="8710613" y="1925638"/>
            <a:ext cx="193675" cy="2174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4" name="Line 10">
            <a:extLst>
              <a:ext uri="{FF2B5EF4-FFF2-40B4-BE49-F238E27FC236}">
                <a16:creationId xmlns:a16="http://schemas.microsoft.com/office/drawing/2014/main" id="{C642B6D4-E2C3-46AC-B6E1-AD93844BE650}"/>
              </a:ext>
            </a:extLst>
          </p:cNvPr>
          <p:cNvSpPr>
            <a:spLocks noChangeShapeType="1"/>
          </p:cNvSpPr>
          <p:nvPr/>
        </p:nvSpPr>
        <p:spPr bwMode="auto">
          <a:xfrm flipH="1">
            <a:off x="8902700" y="1941513"/>
            <a:ext cx="111125" cy="176212"/>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5" name="Text Box 11">
            <a:extLst>
              <a:ext uri="{FF2B5EF4-FFF2-40B4-BE49-F238E27FC236}">
                <a16:creationId xmlns:a16="http://schemas.microsoft.com/office/drawing/2014/main" id="{B45DDD31-0C6A-4B6E-BEB3-A5823095C05B}"/>
              </a:ext>
            </a:extLst>
          </p:cNvPr>
          <p:cNvSpPr txBox="1">
            <a:spLocks noChangeArrowheads="1"/>
          </p:cNvSpPr>
          <p:nvPr/>
        </p:nvSpPr>
        <p:spPr bwMode="auto">
          <a:xfrm>
            <a:off x="4259263" y="2562225"/>
            <a:ext cx="118110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t>Computer or</a:t>
            </a:r>
          </a:p>
          <a:p>
            <a:pPr algn="ctr" eaLnBrk="1" hangingPunct="1">
              <a:lnSpc>
                <a:spcPct val="106000"/>
              </a:lnSpc>
              <a:buClr>
                <a:srgbClr val="FFFFCC"/>
              </a:buClr>
              <a:buSzPct val="100000"/>
              <a:buFont typeface="Times New Roman" panose="02020603050405020304" pitchFamily="18" charset="0"/>
              <a:buNone/>
            </a:pPr>
            <a:r>
              <a:rPr lang="en-GB" altLang="en-US" sz="1800"/>
              <a:t>Teleprinter</a:t>
            </a:r>
          </a:p>
        </p:txBody>
      </p:sp>
      <p:sp>
        <p:nvSpPr>
          <p:cNvPr id="21516" name="Text Box 12">
            <a:extLst>
              <a:ext uri="{FF2B5EF4-FFF2-40B4-BE49-F238E27FC236}">
                <a16:creationId xmlns:a16="http://schemas.microsoft.com/office/drawing/2014/main" id="{AF303120-786B-465E-A51E-65A8EC9DD220}"/>
              </a:ext>
            </a:extLst>
          </p:cNvPr>
          <p:cNvSpPr txBox="1">
            <a:spLocks noChangeArrowheads="1"/>
          </p:cNvSpPr>
          <p:nvPr/>
        </p:nvSpPr>
        <p:spPr bwMode="auto">
          <a:xfrm>
            <a:off x="7340600" y="2684463"/>
            <a:ext cx="1266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Transceiver</a:t>
            </a:r>
          </a:p>
        </p:txBody>
      </p:sp>
      <p:sp>
        <p:nvSpPr>
          <p:cNvPr id="21517" name="Text Box 13">
            <a:extLst>
              <a:ext uri="{FF2B5EF4-FFF2-40B4-BE49-F238E27FC236}">
                <a16:creationId xmlns:a16="http://schemas.microsoft.com/office/drawing/2014/main" id="{8A4564C8-2DE8-4119-8BA3-EF8CA0C1DC11}"/>
              </a:ext>
            </a:extLst>
          </p:cNvPr>
          <p:cNvSpPr txBox="1">
            <a:spLocks noChangeArrowheads="1"/>
          </p:cNvSpPr>
          <p:nvPr/>
        </p:nvSpPr>
        <p:spPr bwMode="auto">
          <a:xfrm>
            <a:off x="5999163" y="2674938"/>
            <a:ext cx="879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101000"/>
              </a:lnSpc>
              <a:buClr>
                <a:srgbClr val="FFFFCC"/>
              </a:buClr>
              <a:buSzPct val="100000"/>
              <a:buFont typeface="Times New Roman" panose="02020603050405020304" pitchFamily="18" charset="0"/>
              <a:buNone/>
            </a:pPr>
            <a:r>
              <a:rPr lang="en-GB" altLang="en-US" sz="1800">
                <a:solidFill>
                  <a:srgbClr val="333333"/>
                </a:solidFill>
              </a:rPr>
              <a:t>Modem</a:t>
            </a:r>
          </a:p>
        </p:txBody>
      </p:sp>
      <p:sp>
        <p:nvSpPr>
          <p:cNvPr id="21518" name="Text Box 14">
            <a:extLst>
              <a:ext uri="{FF2B5EF4-FFF2-40B4-BE49-F238E27FC236}">
                <a16:creationId xmlns:a16="http://schemas.microsoft.com/office/drawing/2014/main" id="{278F7F57-9E67-4DF2-AED2-D38E2356F731}"/>
              </a:ext>
            </a:extLst>
          </p:cNvPr>
          <p:cNvSpPr txBox="1">
            <a:spLocks noChangeArrowheads="1"/>
          </p:cNvSpPr>
          <p:nvPr/>
        </p:nvSpPr>
        <p:spPr bwMode="auto">
          <a:xfrm>
            <a:off x="4432300" y="2170113"/>
            <a:ext cx="7842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RTTY</a:t>
            </a:r>
          </a:p>
        </p:txBody>
      </p:sp>
      <p:sp>
        <p:nvSpPr>
          <p:cNvPr id="21519" name="Text Box 15">
            <a:extLst>
              <a:ext uri="{FF2B5EF4-FFF2-40B4-BE49-F238E27FC236}">
                <a16:creationId xmlns:a16="http://schemas.microsoft.com/office/drawing/2014/main" id="{D6E1D82E-995F-4ACD-922D-CEB757F12D3B}"/>
              </a:ext>
            </a:extLst>
          </p:cNvPr>
          <p:cNvSpPr txBox="1">
            <a:spLocks noChangeArrowheads="1"/>
          </p:cNvSpPr>
          <p:nvPr/>
        </p:nvSpPr>
        <p:spPr bwMode="auto">
          <a:xfrm>
            <a:off x="720725" y="4237038"/>
            <a:ext cx="857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1520" name="Text Box 16">
            <a:extLst>
              <a:ext uri="{FF2B5EF4-FFF2-40B4-BE49-F238E27FC236}">
                <a16:creationId xmlns:a16="http://schemas.microsoft.com/office/drawing/2014/main" id="{80CE5E69-25E4-4C6E-B388-C0FE2138DC81}"/>
              </a:ext>
            </a:extLst>
          </p:cNvPr>
          <p:cNvSpPr txBox="1">
            <a:spLocks noChangeArrowheads="1"/>
          </p:cNvSpPr>
          <p:nvPr/>
        </p:nvSpPr>
        <p:spPr bwMode="auto">
          <a:xfrm>
            <a:off x="500063" y="2209800"/>
            <a:ext cx="3455987" cy="346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65113" indent="-255588">
              <a:tabLst>
                <a:tab pos="1179513" algn="l"/>
                <a:tab pos="2093913" algn="l"/>
                <a:tab pos="3008313" algn="l"/>
                <a:tab pos="3922713" algn="l"/>
                <a:tab pos="4837113" algn="l"/>
                <a:tab pos="5751513" algn="l"/>
                <a:tab pos="6665913" algn="l"/>
                <a:tab pos="7580313" algn="l"/>
                <a:tab pos="8494713" algn="l"/>
                <a:tab pos="9409113" algn="l"/>
                <a:tab pos="10323513" algn="l"/>
              </a:tabLst>
              <a:defRPr sz="2400">
                <a:solidFill>
                  <a:schemeClr val="tx1"/>
                </a:solidFill>
                <a:latin typeface="Times New Roman" panose="02020603050405020304" pitchFamily="18" charset="0"/>
              </a:defRPr>
            </a:lvl1pPr>
            <a:lvl2pPr>
              <a:tabLst>
                <a:tab pos="1179513" algn="l"/>
                <a:tab pos="2093913" algn="l"/>
                <a:tab pos="3008313" algn="l"/>
                <a:tab pos="3922713" algn="l"/>
                <a:tab pos="4837113" algn="l"/>
                <a:tab pos="5751513" algn="l"/>
                <a:tab pos="6665913" algn="l"/>
                <a:tab pos="7580313" algn="l"/>
                <a:tab pos="8494713" algn="l"/>
                <a:tab pos="9409113" algn="l"/>
                <a:tab pos="10323513" algn="l"/>
              </a:tabLst>
              <a:defRPr sz="2400">
                <a:solidFill>
                  <a:schemeClr val="tx1"/>
                </a:solidFill>
                <a:latin typeface="Times New Roman" panose="02020603050405020304" pitchFamily="18" charset="0"/>
              </a:defRPr>
            </a:lvl2pPr>
            <a:lvl3pPr>
              <a:tabLst>
                <a:tab pos="1179513" algn="l"/>
                <a:tab pos="2093913" algn="l"/>
                <a:tab pos="3008313" algn="l"/>
                <a:tab pos="3922713" algn="l"/>
                <a:tab pos="4837113" algn="l"/>
                <a:tab pos="5751513" algn="l"/>
                <a:tab pos="6665913" algn="l"/>
                <a:tab pos="7580313" algn="l"/>
                <a:tab pos="8494713" algn="l"/>
                <a:tab pos="9409113" algn="l"/>
                <a:tab pos="10323513" algn="l"/>
              </a:tabLst>
              <a:defRPr sz="2400">
                <a:solidFill>
                  <a:schemeClr val="tx1"/>
                </a:solidFill>
                <a:latin typeface="Times New Roman" panose="02020603050405020304" pitchFamily="18" charset="0"/>
              </a:defRPr>
            </a:lvl3pPr>
            <a:lvl4pPr>
              <a:tabLst>
                <a:tab pos="1179513" algn="l"/>
                <a:tab pos="2093913" algn="l"/>
                <a:tab pos="3008313" algn="l"/>
                <a:tab pos="3922713" algn="l"/>
                <a:tab pos="4837113" algn="l"/>
                <a:tab pos="5751513" algn="l"/>
                <a:tab pos="6665913" algn="l"/>
                <a:tab pos="7580313" algn="l"/>
                <a:tab pos="8494713" algn="l"/>
                <a:tab pos="9409113" algn="l"/>
                <a:tab pos="10323513" algn="l"/>
              </a:tabLst>
              <a:defRPr sz="2400">
                <a:solidFill>
                  <a:schemeClr val="tx1"/>
                </a:solidFill>
                <a:latin typeface="Times New Roman" panose="02020603050405020304" pitchFamily="18" charset="0"/>
              </a:defRPr>
            </a:lvl4pPr>
            <a:lvl5pPr>
              <a:tabLst>
                <a:tab pos="1179513" algn="l"/>
                <a:tab pos="2093913" algn="l"/>
                <a:tab pos="3008313" algn="l"/>
                <a:tab pos="3922713" algn="l"/>
                <a:tab pos="4837113" algn="l"/>
                <a:tab pos="5751513" algn="l"/>
                <a:tab pos="6665913" algn="l"/>
                <a:tab pos="7580313" algn="l"/>
                <a:tab pos="8494713" algn="l"/>
                <a:tab pos="9409113" algn="l"/>
                <a:tab pos="1032351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179513" algn="l"/>
                <a:tab pos="2093913" algn="l"/>
                <a:tab pos="3008313" algn="l"/>
                <a:tab pos="3922713" algn="l"/>
                <a:tab pos="4837113" algn="l"/>
                <a:tab pos="5751513" algn="l"/>
                <a:tab pos="6665913" algn="l"/>
                <a:tab pos="7580313" algn="l"/>
                <a:tab pos="8494713" algn="l"/>
                <a:tab pos="9409113" algn="l"/>
                <a:tab pos="1032351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179513" algn="l"/>
                <a:tab pos="2093913" algn="l"/>
                <a:tab pos="3008313" algn="l"/>
                <a:tab pos="3922713" algn="l"/>
                <a:tab pos="4837113" algn="l"/>
                <a:tab pos="5751513" algn="l"/>
                <a:tab pos="6665913" algn="l"/>
                <a:tab pos="7580313" algn="l"/>
                <a:tab pos="8494713" algn="l"/>
                <a:tab pos="9409113" algn="l"/>
                <a:tab pos="1032351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179513" algn="l"/>
                <a:tab pos="2093913" algn="l"/>
                <a:tab pos="3008313" algn="l"/>
                <a:tab pos="3922713" algn="l"/>
                <a:tab pos="4837113" algn="l"/>
                <a:tab pos="5751513" algn="l"/>
                <a:tab pos="6665913" algn="l"/>
                <a:tab pos="7580313" algn="l"/>
                <a:tab pos="8494713" algn="l"/>
                <a:tab pos="9409113" algn="l"/>
                <a:tab pos="1032351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179513" algn="l"/>
                <a:tab pos="2093913" algn="l"/>
                <a:tab pos="3008313" algn="l"/>
                <a:tab pos="3922713" algn="l"/>
                <a:tab pos="4837113" algn="l"/>
                <a:tab pos="5751513" algn="l"/>
                <a:tab pos="6665913" algn="l"/>
                <a:tab pos="7580313" algn="l"/>
                <a:tab pos="8494713" algn="l"/>
                <a:tab pos="9409113" algn="l"/>
                <a:tab pos="10323513"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115000"/>
              <a:buFont typeface="Times New Roman" panose="02020603050405020304" pitchFamily="18" charset="0"/>
              <a:buBlip>
                <a:blip r:embed="rId3"/>
              </a:buBlip>
            </a:pPr>
            <a:r>
              <a:rPr lang="en-GB" altLang="en-US" sz="2000"/>
              <a:t>A modem and teleprinter or computer are connected to a transceiver for RTTY operation.</a:t>
            </a:r>
          </a:p>
          <a:p>
            <a:pPr eaLnBrk="1" hangingPunct="1">
              <a:lnSpc>
                <a:spcPct val="106000"/>
              </a:lnSpc>
              <a:spcBef>
                <a:spcPts val="725"/>
              </a:spcBef>
              <a:buClr>
                <a:srgbClr val="000000"/>
              </a:buClr>
              <a:buSzPct val="115000"/>
              <a:buFont typeface="Times New Roman" panose="02020603050405020304" pitchFamily="18" charset="0"/>
              <a:buBlip>
                <a:blip r:embed="rId3"/>
              </a:buBlip>
            </a:pPr>
            <a:r>
              <a:rPr lang="en-GB" altLang="en-US" sz="2000"/>
              <a:t>An FM transmitter could be used for RTTY on the VHF / UHF bands.</a:t>
            </a:r>
          </a:p>
          <a:p>
            <a:pPr eaLnBrk="1" hangingPunct="1">
              <a:lnSpc>
                <a:spcPct val="106000"/>
              </a:lnSpc>
              <a:spcBef>
                <a:spcPts val="725"/>
              </a:spcBef>
              <a:buClr>
                <a:srgbClr val="000000"/>
              </a:buClr>
              <a:buSzPct val="115000"/>
              <a:buFont typeface="Times New Roman" panose="02020603050405020304" pitchFamily="18" charset="0"/>
              <a:buBlip>
                <a:blip r:embed="rId3"/>
              </a:buBlip>
            </a:pPr>
            <a:r>
              <a:rPr lang="en-GB" altLang="en-US" sz="2000"/>
              <a:t>RTTY transmits in a continuous stream and has no error checking.</a:t>
            </a:r>
          </a:p>
        </p:txBody>
      </p:sp>
      <p:pic>
        <p:nvPicPr>
          <p:cNvPr id="21521" name="Picture 17">
            <a:extLst>
              <a:ext uri="{FF2B5EF4-FFF2-40B4-BE49-F238E27FC236}">
                <a16:creationId xmlns:a16="http://schemas.microsoft.com/office/drawing/2014/main" id="{D8D86252-D9C6-4D00-8DB5-C974579F17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4738" y="3867150"/>
            <a:ext cx="3541712" cy="20066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1520">
                                            <p:txEl>
                                              <p:pRg st="0" end="0"/>
                                            </p:txEl>
                                          </p:spTgt>
                                        </p:tgtEl>
                                        <p:attrNameLst>
                                          <p:attrName>style.visibility</p:attrName>
                                        </p:attrNameLst>
                                      </p:cBhvr>
                                      <p:to>
                                        <p:strVal val="visible"/>
                                      </p:to>
                                    </p:set>
                                    <p:anim calcmode="lin" valueType="num">
                                      <p:cBhvr additive="base">
                                        <p:cTn id="7" dur="500"/>
                                        <p:tgtEl>
                                          <p:spTgt spid="21520">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152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1520">
                                            <p:txEl>
                                              <p:pRg st="1" end="1"/>
                                            </p:txEl>
                                          </p:spTgt>
                                        </p:tgtEl>
                                        <p:attrNameLst>
                                          <p:attrName>style.visibility</p:attrName>
                                        </p:attrNameLst>
                                      </p:cBhvr>
                                      <p:to>
                                        <p:strVal val="visible"/>
                                      </p:to>
                                    </p:set>
                                    <p:anim calcmode="lin" valueType="num">
                                      <p:cBhvr additive="base">
                                        <p:cTn id="13" dur="500"/>
                                        <p:tgtEl>
                                          <p:spTgt spid="21520">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152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1520">
                                            <p:txEl>
                                              <p:pRg st="2" end="2"/>
                                            </p:txEl>
                                          </p:spTgt>
                                        </p:tgtEl>
                                        <p:attrNameLst>
                                          <p:attrName>style.visibility</p:attrName>
                                        </p:attrNameLst>
                                      </p:cBhvr>
                                      <p:to>
                                        <p:strVal val="visible"/>
                                      </p:to>
                                    </p:set>
                                    <p:anim calcmode="lin" valueType="num">
                                      <p:cBhvr additive="base">
                                        <p:cTn id="19" dur="500"/>
                                        <p:tgtEl>
                                          <p:spTgt spid="21520">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215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0"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C57B7FB4-A930-4064-8D3D-A67BCEA16524}"/>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Station Accessories</a:t>
            </a:r>
          </a:p>
        </p:txBody>
      </p:sp>
      <p:sp>
        <p:nvSpPr>
          <p:cNvPr id="22530" name="Rectangle 2">
            <a:extLst>
              <a:ext uri="{FF2B5EF4-FFF2-40B4-BE49-F238E27FC236}">
                <a16:creationId xmlns:a16="http://schemas.microsoft.com/office/drawing/2014/main" id="{7A8D3DF1-F79E-468A-ADDF-77FE192355DF}"/>
              </a:ext>
            </a:extLst>
          </p:cNvPr>
          <p:cNvSpPr>
            <a:spLocks noGrp="1" noChangeArrowheads="1"/>
          </p:cNvSpPr>
          <p:nvPr>
            <p:ph type="body" idx="4294967295"/>
          </p:nvPr>
        </p:nvSpPr>
        <p:spPr>
          <a:xfrm>
            <a:off x="685800" y="2147888"/>
            <a:ext cx="7772400" cy="4552950"/>
          </a:xfrm>
          <a:ln/>
        </p:spPr>
        <p:txBody>
          <a:bodyPr/>
          <a:lstStyle/>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 </a:t>
            </a:r>
            <a:r>
              <a:rPr lang="en-GB" altLang="en-US" sz="2200" u="sng"/>
              <a:t>power supply</a:t>
            </a:r>
            <a:r>
              <a:rPr lang="en-GB" altLang="en-US" sz="2200"/>
              <a:t> converts 120 v AC to 12 v DC and is necessary to run a mobile transceiver in the house.</a:t>
            </a:r>
          </a:p>
          <a:p>
            <a:pPr lvl="1">
              <a:buSzPct val="6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 </a:t>
            </a:r>
            <a:r>
              <a:rPr lang="en-GB" altLang="en-US" sz="2200" u="sng"/>
              <a:t>12 volt battery</a:t>
            </a:r>
            <a:r>
              <a:rPr lang="en-GB" altLang="en-US" sz="2200"/>
              <a:t> may be substituted for a power supply.</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 </a:t>
            </a:r>
            <a:r>
              <a:rPr lang="en-GB" altLang="en-US" sz="2200" u="sng"/>
              <a:t>microphone</a:t>
            </a:r>
            <a:r>
              <a:rPr lang="en-GB" altLang="en-US" sz="2200"/>
              <a:t> must be connected to a transceiver for voice operation.</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 </a:t>
            </a:r>
            <a:r>
              <a:rPr lang="en-GB" altLang="en-US" sz="2200" u="sng"/>
              <a:t>telegraph key</a:t>
            </a:r>
            <a:r>
              <a:rPr lang="en-GB" altLang="en-US" sz="2200"/>
              <a:t> is needed for CW operation.</a:t>
            </a:r>
          </a:p>
          <a:p>
            <a:pPr lvl="1">
              <a:buSzPct val="6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An </a:t>
            </a:r>
            <a:r>
              <a:rPr lang="en-GB" altLang="en-US" sz="2200" u="sng"/>
              <a:t>electronic keyer</a:t>
            </a:r>
            <a:r>
              <a:rPr lang="en-GB" altLang="en-US" sz="2200"/>
              <a:t> can be used to help form good morse code characters.</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 </a:t>
            </a:r>
            <a:r>
              <a:rPr lang="en-GB" altLang="en-US" sz="2200" u="sng"/>
              <a:t>dummy antenna</a:t>
            </a:r>
            <a:r>
              <a:rPr lang="en-GB" altLang="en-US" sz="2200"/>
              <a:t> (load) is used to adjust or troubleshoot a transmitter without transmitting a signal.</a:t>
            </a:r>
          </a:p>
          <a:p>
            <a:pPr lvl="1">
              <a:buSzPct val="6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If it is used with a 100-watt, SSB phone transmitter it should have a minimum rating of 100 watts continuous.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 calcmode="lin" valueType="num">
                                      <p:cBhvr additive="base">
                                        <p:cTn id="7" dur="500"/>
                                        <p:tgtEl>
                                          <p:spTgt spid="22530">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253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2530">
                                            <p:txEl>
                                              <p:pRg st="1" end="1"/>
                                            </p:txEl>
                                          </p:spTgt>
                                        </p:tgtEl>
                                        <p:attrNameLst>
                                          <p:attrName>style.visibility</p:attrName>
                                        </p:attrNameLst>
                                      </p:cBhvr>
                                      <p:to>
                                        <p:strVal val="visible"/>
                                      </p:to>
                                    </p:set>
                                    <p:anim calcmode="lin" valueType="num">
                                      <p:cBhvr additive="base">
                                        <p:cTn id="13" dur="500"/>
                                        <p:tgtEl>
                                          <p:spTgt spid="22530">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253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2530">
                                            <p:txEl>
                                              <p:pRg st="2" end="2"/>
                                            </p:txEl>
                                          </p:spTgt>
                                        </p:tgtEl>
                                        <p:attrNameLst>
                                          <p:attrName>style.visibility</p:attrName>
                                        </p:attrNameLst>
                                      </p:cBhvr>
                                      <p:to>
                                        <p:strVal val="visible"/>
                                      </p:to>
                                    </p:set>
                                    <p:anim calcmode="lin" valueType="num">
                                      <p:cBhvr additive="base">
                                        <p:cTn id="19" dur="500"/>
                                        <p:tgtEl>
                                          <p:spTgt spid="22530">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22530">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22530">
                                            <p:txEl>
                                              <p:pRg st="3" end="3"/>
                                            </p:txEl>
                                          </p:spTgt>
                                        </p:tgtEl>
                                        <p:attrNameLst>
                                          <p:attrName>style.visibility</p:attrName>
                                        </p:attrNameLst>
                                      </p:cBhvr>
                                      <p:to>
                                        <p:strVal val="visible"/>
                                      </p:to>
                                    </p:set>
                                    <p:anim calcmode="lin" valueType="num">
                                      <p:cBhvr additive="base">
                                        <p:cTn id="25" dur="500"/>
                                        <p:tgtEl>
                                          <p:spTgt spid="22530">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22530">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22530">
                                            <p:txEl>
                                              <p:pRg st="4" end="4"/>
                                            </p:txEl>
                                          </p:spTgt>
                                        </p:tgtEl>
                                        <p:attrNameLst>
                                          <p:attrName>style.visibility</p:attrName>
                                        </p:attrNameLst>
                                      </p:cBhvr>
                                      <p:to>
                                        <p:strVal val="visible"/>
                                      </p:to>
                                    </p:set>
                                    <p:anim calcmode="lin" valueType="num">
                                      <p:cBhvr additive="base">
                                        <p:cTn id="31" dur="500"/>
                                        <p:tgtEl>
                                          <p:spTgt spid="22530">
                                            <p:txEl>
                                              <p:pRg st="4" end="4"/>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22530">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22530">
                                            <p:txEl>
                                              <p:pRg st="5" end="5"/>
                                            </p:txEl>
                                          </p:spTgt>
                                        </p:tgtEl>
                                        <p:attrNameLst>
                                          <p:attrName>style.visibility</p:attrName>
                                        </p:attrNameLst>
                                      </p:cBhvr>
                                      <p:to>
                                        <p:strVal val="visible"/>
                                      </p:to>
                                    </p:set>
                                    <p:anim calcmode="lin" valueType="num">
                                      <p:cBhvr additive="base">
                                        <p:cTn id="37" dur="500"/>
                                        <p:tgtEl>
                                          <p:spTgt spid="22530">
                                            <p:txEl>
                                              <p:pRg st="5" end="5"/>
                                            </p:txEl>
                                          </p:spTgt>
                                        </p:tgtEl>
                                        <p:attrNameLst>
                                          <p:attrName>ppt_x</p:attrName>
                                        </p:attrNameLst>
                                      </p:cBhvr>
                                      <p:tavLst>
                                        <p:tav tm="0">
                                          <p:val>
                                            <p:strVal val="#ppt_x-#ppt_w*1.125000"/>
                                          </p:val>
                                        </p:tav>
                                        <p:tav tm="100000">
                                          <p:val>
                                            <p:strVal val="#ppt_x"/>
                                          </p:val>
                                        </p:tav>
                                      </p:tavLst>
                                    </p:anim>
                                    <p:animEffect transition="in" filter="wipe(right)">
                                      <p:cBhvr>
                                        <p:cTn id="38" dur="500"/>
                                        <p:tgtEl>
                                          <p:spTgt spid="22530">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22530">
                                            <p:txEl>
                                              <p:pRg st="6" end="6"/>
                                            </p:txEl>
                                          </p:spTgt>
                                        </p:tgtEl>
                                        <p:attrNameLst>
                                          <p:attrName>style.visibility</p:attrName>
                                        </p:attrNameLst>
                                      </p:cBhvr>
                                      <p:to>
                                        <p:strVal val="visible"/>
                                      </p:to>
                                    </p:set>
                                    <p:anim calcmode="lin" valueType="num">
                                      <p:cBhvr additive="base">
                                        <p:cTn id="43" dur="500"/>
                                        <p:tgtEl>
                                          <p:spTgt spid="22530">
                                            <p:txEl>
                                              <p:pRg st="6" end="6"/>
                                            </p:txEl>
                                          </p:spTgt>
                                        </p:tgtEl>
                                        <p:attrNameLst>
                                          <p:attrName>ppt_x</p:attrName>
                                        </p:attrNameLst>
                                      </p:cBhvr>
                                      <p:tavLst>
                                        <p:tav tm="0">
                                          <p:val>
                                            <p:strVal val="#ppt_x-#ppt_w*1.125000"/>
                                          </p:val>
                                        </p:tav>
                                        <p:tav tm="100000">
                                          <p:val>
                                            <p:strVal val="#ppt_x"/>
                                          </p:val>
                                        </p:tav>
                                      </p:tavLst>
                                    </p:anim>
                                    <p:animEffect transition="in" filter="wipe(right)">
                                      <p:cBhvr>
                                        <p:cTn id="44" dur="500"/>
                                        <p:tgtEl>
                                          <p:spTgt spid="2253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bldLvl="2"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60740736-7008-4111-9DEF-9C2CC36C86EF}"/>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More Station Accessories</a:t>
            </a:r>
          </a:p>
        </p:txBody>
      </p:sp>
      <p:sp>
        <p:nvSpPr>
          <p:cNvPr id="23554" name="Rectangle 2">
            <a:extLst>
              <a:ext uri="{FF2B5EF4-FFF2-40B4-BE49-F238E27FC236}">
                <a16:creationId xmlns:a16="http://schemas.microsoft.com/office/drawing/2014/main" id="{748178E4-2D6F-460E-9C62-26B1C933B478}"/>
              </a:ext>
            </a:extLst>
          </p:cNvPr>
          <p:cNvSpPr>
            <a:spLocks noGrp="1" noChangeArrowheads="1"/>
          </p:cNvSpPr>
          <p:nvPr>
            <p:ph type="body" idx="4294967295"/>
          </p:nvPr>
        </p:nvSpPr>
        <p:spPr>
          <a:xfrm>
            <a:off x="685800" y="2147888"/>
            <a:ext cx="7772400" cy="4114800"/>
          </a:xfrm>
          <a:ln/>
        </p:spPr>
        <p:txBody>
          <a:bodyPr/>
          <a:lstStyle/>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 </a:t>
            </a:r>
            <a:r>
              <a:rPr lang="en-GB" altLang="en-US" sz="2200" u="sng"/>
              <a:t>duplexer</a:t>
            </a:r>
            <a:r>
              <a:rPr lang="en-GB" altLang="en-US" sz="2200"/>
              <a:t> is used to connect a dual-band transceiver with separate VHF &amp; UHF outputs to a dual-band antenna.</a:t>
            </a:r>
          </a:p>
          <a:p>
            <a:pPr lvl="1">
              <a:buSzPct val="6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Most “dual-band” transceivers cover 2 meters and 70 cm.</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 </a:t>
            </a:r>
            <a:r>
              <a:rPr lang="en-GB" altLang="en-US" sz="2200" u="sng"/>
              <a:t>power amplifier</a:t>
            </a:r>
            <a:r>
              <a:rPr lang="en-GB" altLang="en-US" sz="2200"/>
              <a:t> may be useful to boost the low-power output from a hand-held transciever up to 100 watts.</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An </a:t>
            </a:r>
            <a:r>
              <a:rPr lang="en-GB" altLang="en-US" sz="2200" u="sng"/>
              <a:t>SWR meter</a:t>
            </a:r>
            <a:r>
              <a:rPr lang="en-GB" altLang="en-US" sz="2200"/>
              <a:t> may be connected between a transceiver and an antenna switch connected to serveral antennas to check &amp; monitor the match to the antenna.</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 calcmode="lin" valueType="num">
                                      <p:cBhvr additive="base">
                                        <p:cTn id="7" dur="500"/>
                                        <p:tgtEl>
                                          <p:spTgt spid="23554">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2355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23554">
                                            <p:txEl>
                                              <p:pRg st="1" end="1"/>
                                            </p:txEl>
                                          </p:spTgt>
                                        </p:tgtEl>
                                        <p:attrNameLst>
                                          <p:attrName>style.visibility</p:attrName>
                                        </p:attrNameLst>
                                      </p:cBhvr>
                                      <p:to>
                                        <p:strVal val="visible"/>
                                      </p:to>
                                    </p:set>
                                    <p:anim calcmode="lin" valueType="num">
                                      <p:cBhvr additive="base">
                                        <p:cTn id="13" dur="500"/>
                                        <p:tgtEl>
                                          <p:spTgt spid="23554">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2355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23554">
                                            <p:txEl>
                                              <p:pRg st="2" end="2"/>
                                            </p:txEl>
                                          </p:spTgt>
                                        </p:tgtEl>
                                        <p:attrNameLst>
                                          <p:attrName>style.visibility</p:attrName>
                                        </p:attrNameLst>
                                      </p:cBhvr>
                                      <p:to>
                                        <p:strVal val="visible"/>
                                      </p:to>
                                    </p:set>
                                    <p:anim calcmode="lin" valueType="num">
                                      <p:cBhvr additive="base">
                                        <p:cTn id="19" dur="500"/>
                                        <p:tgtEl>
                                          <p:spTgt spid="23554">
                                            <p:txEl>
                                              <p:pRg st="2" end="2"/>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23554">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grpId="0" nodeType="clickEffect">
                                  <p:stCondLst>
                                    <p:cond delay="0"/>
                                  </p:stCondLst>
                                  <p:childTnLst>
                                    <p:set>
                                      <p:cBhvr>
                                        <p:cTn id="24" dur="1" fill="hold">
                                          <p:stCondLst>
                                            <p:cond delay="0"/>
                                          </p:stCondLst>
                                        </p:cTn>
                                        <p:tgtEl>
                                          <p:spTgt spid="23554">
                                            <p:txEl>
                                              <p:pRg st="3" end="3"/>
                                            </p:txEl>
                                          </p:spTgt>
                                        </p:tgtEl>
                                        <p:attrNameLst>
                                          <p:attrName>style.visibility</p:attrName>
                                        </p:attrNameLst>
                                      </p:cBhvr>
                                      <p:to>
                                        <p:strVal val="visible"/>
                                      </p:to>
                                    </p:set>
                                    <p:anim calcmode="lin" valueType="num">
                                      <p:cBhvr additive="base">
                                        <p:cTn id="25" dur="500"/>
                                        <p:tgtEl>
                                          <p:spTgt spid="23554">
                                            <p:txEl>
                                              <p:pRg st="3" end="3"/>
                                            </p:txEl>
                                          </p:spTgt>
                                        </p:tgtEl>
                                        <p:attrNameLst>
                                          <p:attrName>ppt_x</p:attrName>
                                        </p:attrNameLst>
                                      </p:cBhvr>
                                      <p:tavLst>
                                        <p:tav tm="0">
                                          <p:val>
                                            <p:strVal val="#ppt_x+#ppt_w*1.125000"/>
                                          </p:val>
                                        </p:tav>
                                        <p:tav tm="100000">
                                          <p:val>
                                            <p:strVal val="#ppt_x"/>
                                          </p:val>
                                        </p:tav>
                                      </p:tavLst>
                                    </p:anim>
                                    <p:animEffect transition="in" filter="wipe(left)">
                                      <p:cBhvr>
                                        <p:cTn id="26" dur="500"/>
                                        <p:tgtEl>
                                          <p:spTgt spid="235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bldLvl="2"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5C57B266-FCF7-40E7-8203-7E7837CA59A2}"/>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Station Layout</a:t>
            </a:r>
          </a:p>
        </p:txBody>
      </p:sp>
      <p:sp>
        <p:nvSpPr>
          <p:cNvPr id="24578" name="AutoShape 2">
            <a:extLst>
              <a:ext uri="{FF2B5EF4-FFF2-40B4-BE49-F238E27FC236}">
                <a16:creationId xmlns:a16="http://schemas.microsoft.com/office/drawing/2014/main" id="{7DC67EE8-1882-495F-A359-7609479FF086}"/>
              </a:ext>
            </a:extLst>
          </p:cNvPr>
          <p:cNvSpPr>
            <a:spLocks noChangeArrowheads="1"/>
          </p:cNvSpPr>
          <p:nvPr/>
        </p:nvSpPr>
        <p:spPr bwMode="auto">
          <a:xfrm>
            <a:off x="1660525" y="2857500"/>
            <a:ext cx="1074738" cy="611188"/>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4579" name="Text Box 3">
            <a:extLst>
              <a:ext uri="{FF2B5EF4-FFF2-40B4-BE49-F238E27FC236}">
                <a16:creationId xmlns:a16="http://schemas.microsoft.com/office/drawing/2014/main" id="{7E9B4913-18A9-4A48-9123-23E6920356E0}"/>
              </a:ext>
            </a:extLst>
          </p:cNvPr>
          <p:cNvSpPr txBox="1">
            <a:spLocks noChangeArrowheads="1"/>
          </p:cNvSpPr>
          <p:nvPr/>
        </p:nvSpPr>
        <p:spPr bwMode="auto">
          <a:xfrm>
            <a:off x="1452563" y="3575050"/>
            <a:ext cx="1477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TRANSCEIVER</a:t>
            </a:r>
          </a:p>
        </p:txBody>
      </p:sp>
      <p:sp>
        <p:nvSpPr>
          <p:cNvPr id="24580" name="Line 4">
            <a:extLst>
              <a:ext uri="{FF2B5EF4-FFF2-40B4-BE49-F238E27FC236}">
                <a16:creationId xmlns:a16="http://schemas.microsoft.com/office/drawing/2014/main" id="{FBB3B71B-1656-45EE-BE41-E659DB6DAE23}"/>
              </a:ext>
            </a:extLst>
          </p:cNvPr>
          <p:cNvSpPr>
            <a:spLocks noChangeShapeType="1"/>
          </p:cNvSpPr>
          <p:nvPr/>
        </p:nvSpPr>
        <p:spPr bwMode="auto">
          <a:xfrm>
            <a:off x="2747963" y="3151188"/>
            <a:ext cx="549275" cy="1587"/>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4581" name="Group 5">
            <a:extLst>
              <a:ext uri="{FF2B5EF4-FFF2-40B4-BE49-F238E27FC236}">
                <a16:creationId xmlns:a16="http://schemas.microsoft.com/office/drawing/2014/main" id="{1F4EF478-5290-475E-9B4E-2EBCB2621411}"/>
              </a:ext>
            </a:extLst>
          </p:cNvPr>
          <p:cNvGrpSpPr>
            <a:grpSpLocks/>
          </p:cNvGrpSpPr>
          <p:nvPr/>
        </p:nvGrpSpPr>
        <p:grpSpPr bwMode="auto">
          <a:xfrm>
            <a:off x="3724275" y="2076450"/>
            <a:ext cx="412750" cy="755650"/>
            <a:chOff x="2346" y="1308"/>
            <a:chExt cx="260" cy="476"/>
          </a:xfrm>
        </p:grpSpPr>
        <p:sp>
          <p:nvSpPr>
            <p:cNvPr id="24582" name="Line 6">
              <a:extLst>
                <a:ext uri="{FF2B5EF4-FFF2-40B4-BE49-F238E27FC236}">
                  <a16:creationId xmlns:a16="http://schemas.microsoft.com/office/drawing/2014/main" id="{7CB19667-FDFB-49A9-B418-4029DD432F4E}"/>
                </a:ext>
              </a:extLst>
            </p:cNvPr>
            <p:cNvSpPr>
              <a:spLocks noChangeShapeType="1"/>
            </p:cNvSpPr>
            <p:nvPr/>
          </p:nvSpPr>
          <p:spPr bwMode="auto">
            <a:xfrm>
              <a:off x="2477" y="1316"/>
              <a:ext cx="1" cy="469"/>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3" name="Line 7">
              <a:extLst>
                <a:ext uri="{FF2B5EF4-FFF2-40B4-BE49-F238E27FC236}">
                  <a16:creationId xmlns:a16="http://schemas.microsoft.com/office/drawing/2014/main" id="{25AC3D88-B69F-44DE-A1AD-4C67D9C4D9A1}"/>
                </a:ext>
              </a:extLst>
            </p:cNvPr>
            <p:cNvSpPr>
              <a:spLocks noChangeShapeType="1"/>
            </p:cNvSpPr>
            <p:nvPr/>
          </p:nvSpPr>
          <p:spPr bwMode="auto">
            <a:xfrm flipV="1">
              <a:off x="2477" y="1315"/>
              <a:ext cx="131" cy="194"/>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4" name="Line 8">
              <a:extLst>
                <a:ext uri="{FF2B5EF4-FFF2-40B4-BE49-F238E27FC236}">
                  <a16:creationId xmlns:a16="http://schemas.microsoft.com/office/drawing/2014/main" id="{B859D636-FE9E-4E75-8BF9-99AF80D3BEE5}"/>
                </a:ext>
              </a:extLst>
            </p:cNvPr>
            <p:cNvSpPr>
              <a:spLocks noChangeShapeType="1"/>
            </p:cNvSpPr>
            <p:nvPr/>
          </p:nvSpPr>
          <p:spPr bwMode="auto">
            <a:xfrm>
              <a:off x="2346" y="1308"/>
              <a:ext cx="131" cy="192"/>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4585" name="Text Box 9">
            <a:extLst>
              <a:ext uri="{FF2B5EF4-FFF2-40B4-BE49-F238E27FC236}">
                <a16:creationId xmlns:a16="http://schemas.microsoft.com/office/drawing/2014/main" id="{19A41A11-21A0-468F-B6E7-112A6344D290}"/>
              </a:ext>
            </a:extLst>
          </p:cNvPr>
          <p:cNvSpPr txBox="1">
            <a:spLocks noChangeArrowheads="1"/>
          </p:cNvSpPr>
          <p:nvPr/>
        </p:nvSpPr>
        <p:spPr bwMode="auto">
          <a:xfrm>
            <a:off x="915988" y="4676775"/>
            <a:ext cx="7315200"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An antenna switch can be used to connect the transceiver to one of several antennas or to a dummy antenna.</a:t>
            </a:r>
          </a:p>
        </p:txBody>
      </p:sp>
      <p:sp>
        <p:nvSpPr>
          <p:cNvPr id="24586" name="Line 10">
            <a:extLst>
              <a:ext uri="{FF2B5EF4-FFF2-40B4-BE49-F238E27FC236}">
                <a16:creationId xmlns:a16="http://schemas.microsoft.com/office/drawing/2014/main" id="{E440CDFC-84C3-4611-AE07-D8E553A493F5}"/>
              </a:ext>
            </a:extLst>
          </p:cNvPr>
          <p:cNvSpPr>
            <a:spLocks noChangeShapeType="1"/>
          </p:cNvSpPr>
          <p:nvPr/>
        </p:nvSpPr>
        <p:spPr bwMode="auto">
          <a:xfrm>
            <a:off x="4494213" y="3151188"/>
            <a:ext cx="549275" cy="1587"/>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7" name="AutoShape 11">
            <a:extLst>
              <a:ext uri="{FF2B5EF4-FFF2-40B4-BE49-F238E27FC236}">
                <a16:creationId xmlns:a16="http://schemas.microsoft.com/office/drawing/2014/main" id="{BE339A50-B447-4E20-912A-90963EB282CF}"/>
              </a:ext>
            </a:extLst>
          </p:cNvPr>
          <p:cNvSpPr>
            <a:spLocks noChangeArrowheads="1"/>
          </p:cNvSpPr>
          <p:nvPr/>
        </p:nvSpPr>
        <p:spPr bwMode="auto">
          <a:xfrm>
            <a:off x="3286125" y="2844800"/>
            <a:ext cx="1184275" cy="611188"/>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4588" name="Text Box 12">
            <a:extLst>
              <a:ext uri="{FF2B5EF4-FFF2-40B4-BE49-F238E27FC236}">
                <a16:creationId xmlns:a16="http://schemas.microsoft.com/office/drawing/2014/main" id="{50203010-13D4-417B-AEA7-418EB20B9043}"/>
              </a:ext>
            </a:extLst>
          </p:cNvPr>
          <p:cNvSpPr txBox="1">
            <a:spLocks noChangeArrowheads="1"/>
          </p:cNvSpPr>
          <p:nvPr/>
        </p:nvSpPr>
        <p:spPr bwMode="auto">
          <a:xfrm>
            <a:off x="3114675" y="3536950"/>
            <a:ext cx="1477963"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ANTENNA SWITCH</a:t>
            </a:r>
          </a:p>
        </p:txBody>
      </p:sp>
      <p:sp>
        <p:nvSpPr>
          <p:cNvPr id="24589" name="AutoShape 13">
            <a:extLst>
              <a:ext uri="{FF2B5EF4-FFF2-40B4-BE49-F238E27FC236}">
                <a16:creationId xmlns:a16="http://schemas.microsoft.com/office/drawing/2014/main" id="{28D95EA0-DA27-424F-9A05-0D255F643928}"/>
              </a:ext>
            </a:extLst>
          </p:cNvPr>
          <p:cNvSpPr>
            <a:spLocks noChangeArrowheads="1"/>
          </p:cNvSpPr>
          <p:nvPr/>
        </p:nvSpPr>
        <p:spPr bwMode="auto">
          <a:xfrm>
            <a:off x="5032375" y="2844800"/>
            <a:ext cx="1147763" cy="611188"/>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4590" name="Text Box 14">
            <a:extLst>
              <a:ext uri="{FF2B5EF4-FFF2-40B4-BE49-F238E27FC236}">
                <a16:creationId xmlns:a16="http://schemas.microsoft.com/office/drawing/2014/main" id="{B772AC32-5ECD-4932-84C9-429612579F1D}"/>
              </a:ext>
            </a:extLst>
          </p:cNvPr>
          <p:cNvSpPr txBox="1">
            <a:spLocks noChangeArrowheads="1"/>
          </p:cNvSpPr>
          <p:nvPr/>
        </p:nvSpPr>
        <p:spPr bwMode="auto">
          <a:xfrm>
            <a:off x="4910138" y="3538538"/>
            <a:ext cx="1477962"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DUMMY ANTENNA</a:t>
            </a:r>
          </a:p>
        </p:txBody>
      </p:sp>
      <p:sp>
        <p:nvSpPr>
          <p:cNvPr id="24591" name="Text Box 15">
            <a:extLst>
              <a:ext uri="{FF2B5EF4-FFF2-40B4-BE49-F238E27FC236}">
                <a16:creationId xmlns:a16="http://schemas.microsoft.com/office/drawing/2014/main" id="{AA594198-2FA8-4E76-B52F-47E13B3F632E}"/>
              </a:ext>
            </a:extLst>
          </p:cNvPr>
          <p:cNvSpPr txBox="1">
            <a:spLocks noChangeArrowheads="1"/>
          </p:cNvSpPr>
          <p:nvPr/>
        </p:nvSpPr>
        <p:spPr bwMode="auto">
          <a:xfrm>
            <a:off x="2003425" y="2979738"/>
            <a:ext cx="3905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1</a:t>
            </a:r>
          </a:p>
        </p:txBody>
      </p:sp>
      <p:sp>
        <p:nvSpPr>
          <p:cNvPr id="24592" name="Text Box 16">
            <a:extLst>
              <a:ext uri="{FF2B5EF4-FFF2-40B4-BE49-F238E27FC236}">
                <a16:creationId xmlns:a16="http://schemas.microsoft.com/office/drawing/2014/main" id="{BCCBE6DB-FC40-4101-88D4-30E66F8C39D2}"/>
              </a:ext>
            </a:extLst>
          </p:cNvPr>
          <p:cNvSpPr txBox="1">
            <a:spLocks noChangeArrowheads="1"/>
          </p:cNvSpPr>
          <p:nvPr/>
        </p:nvSpPr>
        <p:spPr bwMode="auto">
          <a:xfrm>
            <a:off x="3760788" y="2954338"/>
            <a:ext cx="2936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2</a:t>
            </a:r>
          </a:p>
        </p:txBody>
      </p:sp>
      <p:sp>
        <p:nvSpPr>
          <p:cNvPr id="24593" name="Text Box 17">
            <a:extLst>
              <a:ext uri="{FF2B5EF4-FFF2-40B4-BE49-F238E27FC236}">
                <a16:creationId xmlns:a16="http://schemas.microsoft.com/office/drawing/2014/main" id="{363B4F32-3FE8-4A29-9BC4-AB5A14B92555}"/>
              </a:ext>
            </a:extLst>
          </p:cNvPr>
          <p:cNvSpPr txBox="1">
            <a:spLocks noChangeArrowheads="1"/>
          </p:cNvSpPr>
          <p:nvPr/>
        </p:nvSpPr>
        <p:spPr bwMode="auto">
          <a:xfrm>
            <a:off x="5373688" y="2954338"/>
            <a:ext cx="5254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3</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9B2DCA46-31FE-454D-B4DF-12292473F65C}"/>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Station Layout</a:t>
            </a:r>
          </a:p>
        </p:txBody>
      </p:sp>
      <p:sp>
        <p:nvSpPr>
          <p:cNvPr id="25602" name="AutoShape 2">
            <a:extLst>
              <a:ext uri="{FF2B5EF4-FFF2-40B4-BE49-F238E27FC236}">
                <a16:creationId xmlns:a16="http://schemas.microsoft.com/office/drawing/2014/main" id="{0F670213-73C0-4317-B0FD-9209FAC6E1E3}"/>
              </a:ext>
            </a:extLst>
          </p:cNvPr>
          <p:cNvSpPr>
            <a:spLocks noChangeArrowheads="1"/>
          </p:cNvSpPr>
          <p:nvPr/>
        </p:nvSpPr>
        <p:spPr bwMode="auto">
          <a:xfrm>
            <a:off x="1673225" y="2479675"/>
            <a:ext cx="1074738" cy="611188"/>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603" name="Text Box 3">
            <a:extLst>
              <a:ext uri="{FF2B5EF4-FFF2-40B4-BE49-F238E27FC236}">
                <a16:creationId xmlns:a16="http://schemas.microsoft.com/office/drawing/2014/main" id="{B49C72A0-2EB3-471B-819C-B4F453672C80}"/>
              </a:ext>
            </a:extLst>
          </p:cNvPr>
          <p:cNvSpPr txBox="1">
            <a:spLocks noChangeArrowheads="1"/>
          </p:cNvSpPr>
          <p:nvPr/>
        </p:nvSpPr>
        <p:spPr bwMode="auto">
          <a:xfrm>
            <a:off x="1465263" y="3195638"/>
            <a:ext cx="1477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TRANSCEIVER</a:t>
            </a:r>
          </a:p>
        </p:txBody>
      </p:sp>
      <p:sp>
        <p:nvSpPr>
          <p:cNvPr id="25604" name="Line 4">
            <a:extLst>
              <a:ext uri="{FF2B5EF4-FFF2-40B4-BE49-F238E27FC236}">
                <a16:creationId xmlns:a16="http://schemas.microsoft.com/office/drawing/2014/main" id="{62282C6E-73D5-4C52-8CE1-7FC136138A42}"/>
              </a:ext>
            </a:extLst>
          </p:cNvPr>
          <p:cNvSpPr>
            <a:spLocks noChangeShapeType="1"/>
          </p:cNvSpPr>
          <p:nvPr/>
        </p:nvSpPr>
        <p:spPr bwMode="auto">
          <a:xfrm>
            <a:off x="2760663" y="2771775"/>
            <a:ext cx="549275" cy="1588"/>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5605" name="Group 5">
            <a:extLst>
              <a:ext uri="{FF2B5EF4-FFF2-40B4-BE49-F238E27FC236}">
                <a16:creationId xmlns:a16="http://schemas.microsoft.com/office/drawing/2014/main" id="{560B84A5-3CF6-40C0-8CAD-12D469C53EA3}"/>
              </a:ext>
            </a:extLst>
          </p:cNvPr>
          <p:cNvGrpSpPr>
            <a:grpSpLocks/>
          </p:cNvGrpSpPr>
          <p:nvPr/>
        </p:nvGrpSpPr>
        <p:grpSpPr bwMode="auto">
          <a:xfrm>
            <a:off x="6545263" y="1770063"/>
            <a:ext cx="412750" cy="1012825"/>
            <a:chOff x="4123" y="1115"/>
            <a:chExt cx="260" cy="638"/>
          </a:xfrm>
        </p:grpSpPr>
        <p:sp>
          <p:nvSpPr>
            <p:cNvPr id="25606" name="Line 6">
              <a:extLst>
                <a:ext uri="{FF2B5EF4-FFF2-40B4-BE49-F238E27FC236}">
                  <a16:creationId xmlns:a16="http://schemas.microsoft.com/office/drawing/2014/main" id="{20C04E53-577C-4614-8D66-DD7F3FFAC78C}"/>
                </a:ext>
              </a:extLst>
            </p:cNvPr>
            <p:cNvSpPr>
              <a:spLocks noChangeShapeType="1"/>
            </p:cNvSpPr>
            <p:nvPr/>
          </p:nvSpPr>
          <p:spPr bwMode="auto">
            <a:xfrm>
              <a:off x="4254" y="1123"/>
              <a:ext cx="1" cy="631"/>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7" name="Line 7">
              <a:extLst>
                <a:ext uri="{FF2B5EF4-FFF2-40B4-BE49-F238E27FC236}">
                  <a16:creationId xmlns:a16="http://schemas.microsoft.com/office/drawing/2014/main" id="{B478D283-BEB5-4051-B452-7F12C650F456}"/>
                </a:ext>
              </a:extLst>
            </p:cNvPr>
            <p:cNvSpPr>
              <a:spLocks noChangeShapeType="1"/>
            </p:cNvSpPr>
            <p:nvPr/>
          </p:nvSpPr>
          <p:spPr bwMode="auto">
            <a:xfrm flipV="1">
              <a:off x="4254" y="1123"/>
              <a:ext cx="131" cy="194"/>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8" name="Line 8">
              <a:extLst>
                <a:ext uri="{FF2B5EF4-FFF2-40B4-BE49-F238E27FC236}">
                  <a16:creationId xmlns:a16="http://schemas.microsoft.com/office/drawing/2014/main" id="{11380689-1713-4FD5-BCFD-D08B5DCB4EE9}"/>
                </a:ext>
              </a:extLst>
            </p:cNvPr>
            <p:cNvSpPr>
              <a:spLocks noChangeShapeType="1"/>
            </p:cNvSpPr>
            <p:nvPr/>
          </p:nvSpPr>
          <p:spPr bwMode="auto">
            <a:xfrm>
              <a:off x="4123" y="1115"/>
              <a:ext cx="131" cy="192"/>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5609" name="Text Box 9">
            <a:extLst>
              <a:ext uri="{FF2B5EF4-FFF2-40B4-BE49-F238E27FC236}">
                <a16:creationId xmlns:a16="http://schemas.microsoft.com/office/drawing/2014/main" id="{6FACE870-DE51-4AC3-BCA6-CB5BB3F89435}"/>
              </a:ext>
            </a:extLst>
          </p:cNvPr>
          <p:cNvSpPr txBox="1">
            <a:spLocks noChangeArrowheads="1"/>
          </p:cNvSpPr>
          <p:nvPr/>
        </p:nvSpPr>
        <p:spPr bwMode="auto">
          <a:xfrm>
            <a:off x="684213" y="4279900"/>
            <a:ext cx="7315200"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41313" indent="-341313">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1pPr>
            <a:lvl2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2pPr>
            <a:lvl3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3pPr>
            <a:lvl4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4pPr>
            <a:lvl5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9pPr>
          </a:lstStyle>
          <a:p>
            <a:pPr eaLnBrk="1" hangingPunct="1">
              <a:lnSpc>
                <a:spcPct val="101000"/>
              </a:lnSpc>
              <a:buClr>
                <a:srgbClr val="000000"/>
              </a:buClr>
              <a:buSzPct val="96000"/>
              <a:buFont typeface="Times New Roman" panose="02020603050405020304" pitchFamily="18" charset="0"/>
              <a:buBlip>
                <a:blip r:embed="rId3"/>
              </a:buBlip>
            </a:pPr>
            <a:r>
              <a:rPr lang="en-GB" altLang="en-US"/>
              <a:t>An Antenna Tuner connects directly to an antenna and allows an antenna to be used on a band it was not designed for.</a:t>
            </a:r>
          </a:p>
          <a:p>
            <a:pPr eaLnBrk="1" hangingPunct="1">
              <a:lnSpc>
                <a:spcPct val="106000"/>
              </a:lnSpc>
              <a:buClr>
                <a:srgbClr val="000000"/>
              </a:buClr>
              <a:buSzPct val="96000"/>
              <a:buFont typeface="Times New Roman" panose="02020603050405020304" pitchFamily="18" charset="0"/>
              <a:buBlip>
                <a:blip r:embed="rId3"/>
              </a:buBlip>
            </a:pPr>
            <a:r>
              <a:rPr lang="en-GB" altLang="en-US"/>
              <a:t>An SWR Meter is used to measure the standing wave ratio and can be used to properly adjust an antenna tuner.</a:t>
            </a:r>
          </a:p>
        </p:txBody>
      </p:sp>
      <p:sp>
        <p:nvSpPr>
          <p:cNvPr id="25610" name="Line 10">
            <a:extLst>
              <a:ext uri="{FF2B5EF4-FFF2-40B4-BE49-F238E27FC236}">
                <a16:creationId xmlns:a16="http://schemas.microsoft.com/office/drawing/2014/main" id="{214F167A-D845-4D8C-AD56-F7A61003BA8B}"/>
              </a:ext>
            </a:extLst>
          </p:cNvPr>
          <p:cNvSpPr>
            <a:spLocks noChangeShapeType="1"/>
          </p:cNvSpPr>
          <p:nvPr/>
        </p:nvSpPr>
        <p:spPr bwMode="auto">
          <a:xfrm>
            <a:off x="4506913" y="2771775"/>
            <a:ext cx="549275" cy="1588"/>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1" name="AutoShape 11">
            <a:extLst>
              <a:ext uri="{FF2B5EF4-FFF2-40B4-BE49-F238E27FC236}">
                <a16:creationId xmlns:a16="http://schemas.microsoft.com/office/drawing/2014/main" id="{B8C01FD3-2305-4122-8414-7F7D906C1CBC}"/>
              </a:ext>
            </a:extLst>
          </p:cNvPr>
          <p:cNvSpPr>
            <a:spLocks noChangeArrowheads="1"/>
          </p:cNvSpPr>
          <p:nvPr/>
        </p:nvSpPr>
        <p:spPr bwMode="auto">
          <a:xfrm>
            <a:off x="3297238" y="2466975"/>
            <a:ext cx="1184275" cy="611188"/>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612" name="Text Box 12">
            <a:extLst>
              <a:ext uri="{FF2B5EF4-FFF2-40B4-BE49-F238E27FC236}">
                <a16:creationId xmlns:a16="http://schemas.microsoft.com/office/drawing/2014/main" id="{F4DA428E-240C-4E49-A41C-CEBA233403BE}"/>
              </a:ext>
            </a:extLst>
          </p:cNvPr>
          <p:cNvSpPr txBox="1">
            <a:spLocks noChangeArrowheads="1"/>
          </p:cNvSpPr>
          <p:nvPr/>
        </p:nvSpPr>
        <p:spPr bwMode="auto">
          <a:xfrm>
            <a:off x="3127375" y="3159125"/>
            <a:ext cx="14779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SWR METER</a:t>
            </a:r>
          </a:p>
        </p:txBody>
      </p:sp>
      <p:sp>
        <p:nvSpPr>
          <p:cNvPr id="25613" name="AutoShape 13">
            <a:extLst>
              <a:ext uri="{FF2B5EF4-FFF2-40B4-BE49-F238E27FC236}">
                <a16:creationId xmlns:a16="http://schemas.microsoft.com/office/drawing/2014/main" id="{3D2DC67E-C385-42E1-B8CE-9B1087005D0F}"/>
              </a:ext>
            </a:extLst>
          </p:cNvPr>
          <p:cNvSpPr>
            <a:spLocks noChangeArrowheads="1"/>
          </p:cNvSpPr>
          <p:nvPr/>
        </p:nvSpPr>
        <p:spPr bwMode="auto">
          <a:xfrm>
            <a:off x="5045075" y="2466975"/>
            <a:ext cx="1147763" cy="611188"/>
          </a:xfrm>
          <a:prstGeom prst="roundRect">
            <a:avLst>
              <a:gd name="adj" fmla="val 259"/>
            </a:avLst>
          </a:prstGeom>
          <a:noFill/>
          <a:ln w="45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614" name="Text Box 14">
            <a:extLst>
              <a:ext uri="{FF2B5EF4-FFF2-40B4-BE49-F238E27FC236}">
                <a16:creationId xmlns:a16="http://schemas.microsoft.com/office/drawing/2014/main" id="{BD1088AD-CBE5-47A0-8371-A5DACEA69B4A}"/>
              </a:ext>
            </a:extLst>
          </p:cNvPr>
          <p:cNvSpPr txBox="1">
            <a:spLocks noChangeArrowheads="1"/>
          </p:cNvSpPr>
          <p:nvPr/>
        </p:nvSpPr>
        <p:spPr bwMode="auto">
          <a:xfrm>
            <a:off x="4921250" y="3159125"/>
            <a:ext cx="1477963"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800">
                <a:solidFill>
                  <a:srgbClr val="333333"/>
                </a:solidFill>
                <a:latin typeface="Tahoma" panose="020B0604030504040204" pitchFamily="34" charset="0"/>
              </a:rPr>
              <a:t>ANTENNA TUNER</a:t>
            </a:r>
          </a:p>
        </p:txBody>
      </p:sp>
      <p:sp>
        <p:nvSpPr>
          <p:cNvPr id="25615" name="Text Box 15">
            <a:extLst>
              <a:ext uri="{FF2B5EF4-FFF2-40B4-BE49-F238E27FC236}">
                <a16:creationId xmlns:a16="http://schemas.microsoft.com/office/drawing/2014/main" id="{8EB596D3-2156-47C4-AB56-DA75185B8EBF}"/>
              </a:ext>
            </a:extLst>
          </p:cNvPr>
          <p:cNvSpPr txBox="1">
            <a:spLocks noChangeArrowheads="1"/>
          </p:cNvSpPr>
          <p:nvPr/>
        </p:nvSpPr>
        <p:spPr bwMode="auto">
          <a:xfrm>
            <a:off x="2014538" y="2600325"/>
            <a:ext cx="3905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1</a:t>
            </a:r>
          </a:p>
        </p:txBody>
      </p:sp>
      <p:sp>
        <p:nvSpPr>
          <p:cNvPr id="25616" name="Text Box 16">
            <a:extLst>
              <a:ext uri="{FF2B5EF4-FFF2-40B4-BE49-F238E27FC236}">
                <a16:creationId xmlns:a16="http://schemas.microsoft.com/office/drawing/2014/main" id="{E9AE799E-CFBA-4054-9710-89AC61D8375B}"/>
              </a:ext>
            </a:extLst>
          </p:cNvPr>
          <p:cNvSpPr txBox="1">
            <a:spLocks noChangeArrowheads="1"/>
          </p:cNvSpPr>
          <p:nvPr/>
        </p:nvSpPr>
        <p:spPr bwMode="auto">
          <a:xfrm>
            <a:off x="3773488" y="2576513"/>
            <a:ext cx="2936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2</a:t>
            </a:r>
          </a:p>
        </p:txBody>
      </p:sp>
      <p:sp>
        <p:nvSpPr>
          <p:cNvPr id="25617" name="Text Box 17">
            <a:extLst>
              <a:ext uri="{FF2B5EF4-FFF2-40B4-BE49-F238E27FC236}">
                <a16:creationId xmlns:a16="http://schemas.microsoft.com/office/drawing/2014/main" id="{94B22859-D200-45BC-8C77-2D3FC382FC5F}"/>
              </a:ext>
            </a:extLst>
          </p:cNvPr>
          <p:cNvSpPr txBox="1">
            <a:spLocks noChangeArrowheads="1"/>
          </p:cNvSpPr>
          <p:nvPr/>
        </p:nvSpPr>
        <p:spPr bwMode="auto">
          <a:xfrm>
            <a:off x="5386388" y="2576513"/>
            <a:ext cx="5254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3</a:t>
            </a:r>
          </a:p>
        </p:txBody>
      </p:sp>
      <p:sp>
        <p:nvSpPr>
          <p:cNvPr id="25618" name="Line 18">
            <a:extLst>
              <a:ext uri="{FF2B5EF4-FFF2-40B4-BE49-F238E27FC236}">
                <a16:creationId xmlns:a16="http://schemas.microsoft.com/office/drawing/2014/main" id="{D9DEF444-5D39-4933-831A-62067227DA72}"/>
              </a:ext>
            </a:extLst>
          </p:cNvPr>
          <p:cNvSpPr>
            <a:spLocks noChangeShapeType="1"/>
          </p:cNvSpPr>
          <p:nvPr/>
        </p:nvSpPr>
        <p:spPr bwMode="auto">
          <a:xfrm>
            <a:off x="6215063" y="2771775"/>
            <a:ext cx="549275" cy="1588"/>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5609">
                                            <p:txEl>
                                              <p:pRg st="0" end="0"/>
                                            </p:txEl>
                                          </p:spTgt>
                                        </p:tgtEl>
                                        <p:attrNameLst>
                                          <p:attrName>style.visibility</p:attrName>
                                        </p:attrNameLst>
                                      </p:cBhvr>
                                      <p:to>
                                        <p:strVal val="visible"/>
                                      </p:to>
                                    </p:set>
                                    <p:anim calcmode="lin" valueType="num">
                                      <p:cBhvr additive="base">
                                        <p:cTn id="7" dur="500"/>
                                        <p:tgtEl>
                                          <p:spTgt spid="25609">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609">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5609">
                                            <p:txEl>
                                              <p:pRg st="1" end="1"/>
                                            </p:txEl>
                                          </p:spTgt>
                                        </p:tgtEl>
                                        <p:attrNameLst>
                                          <p:attrName>style.visibility</p:attrName>
                                        </p:attrNameLst>
                                      </p:cBhvr>
                                      <p:to>
                                        <p:strVal val="visible"/>
                                      </p:to>
                                    </p:set>
                                    <p:anim calcmode="lin" valueType="num">
                                      <p:cBhvr additive="base">
                                        <p:cTn id="13" dur="500"/>
                                        <p:tgtEl>
                                          <p:spTgt spid="25609">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2560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9"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CCDECEF7-4CDB-4DAA-BAD2-E98D6EAD2990}"/>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Coaxial Cable</a:t>
            </a:r>
          </a:p>
        </p:txBody>
      </p:sp>
      <p:graphicFrame>
        <p:nvGraphicFramePr>
          <p:cNvPr id="26626" name="Object 2">
            <a:extLst>
              <a:ext uri="{FF2B5EF4-FFF2-40B4-BE49-F238E27FC236}">
                <a16:creationId xmlns:a16="http://schemas.microsoft.com/office/drawing/2014/main" id="{FF050AF4-DF18-46F8-8F91-68DC29A6453C}"/>
              </a:ext>
            </a:extLst>
          </p:cNvPr>
          <p:cNvGraphicFramePr>
            <a:graphicFrameLocks noChangeAspect="1"/>
          </p:cNvGraphicFramePr>
          <p:nvPr/>
        </p:nvGraphicFramePr>
        <p:xfrm>
          <a:off x="357188" y="1851025"/>
          <a:ext cx="3800475" cy="1419225"/>
        </p:xfrm>
        <a:graphic>
          <a:graphicData uri="http://schemas.openxmlformats.org/presentationml/2006/ole">
            <mc:AlternateContent xmlns:mc="http://schemas.openxmlformats.org/markup-compatibility/2006">
              <mc:Choice xmlns:v="urn:schemas-microsoft-com:vml" Requires="v">
                <p:oleObj spid="_x0000_s26635" r:id="rId4" imgW="3809880" imgH="1428840" progId="">
                  <p:embed/>
                </p:oleObj>
              </mc:Choice>
              <mc:Fallback>
                <p:oleObj r:id="rId4" imgW="3809880" imgH="142884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8" y="1851025"/>
                        <a:ext cx="3800475" cy="14192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26627" name="Object 3">
            <a:extLst>
              <a:ext uri="{FF2B5EF4-FFF2-40B4-BE49-F238E27FC236}">
                <a16:creationId xmlns:a16="http://schemas.microsoft.com/office/drawing/2014/main" id="{16830FE5-65FD-45ED-BFDE-E0F2B674FBD6}"/>
              </a:ext>
            </a:extLst>
          </p:cNvPr>
          <p:cNvGraphicFramePr>
            <a:graphicFrameLocks noChangeAspect="1"/>
          </p:cNvGraphicFramePr>
          <p:nvPr/>
        </p:nvGraphicFramePr>
        <p:xfrm>
          <a:off x="357188" y="3438525"/>
          <a:ext cx="3800475" cy="1419225"/>
        </p:xfrm>
        <a:graphic>
          <a:graphicData uri="http://schemas.openxmlformats.org/presentationml/2006/ole">
            <mc:AlternateContent xmlns:mc="http://schemas.openxmlformats.org/markup-compatibility/2006">
              <mc:Choice xmlns:v="urn:schemas-microsoft-com:vml" Requires="v">
                <p:oleObj spid="_x0000_s26636" r:id="rId6" imgW="3819600" imgH="1438200" progId="">
                  <p:embed/>
                </p:oleObj>
              </mc:Choice>
              <mc:Fallback>
                <p:oleObj r:id="rId6" imgW="3819600" imgH="1438200" progId="">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7188" y="3438525"/>
                        <a:ext cx="3800475" cy="14192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26628" name="Object 4">
            <a:extLst>
              <a:ext uri="{FF2B5EF4-FFF2-40B4-BE49-F238E27FC236}">
                <a16:creationId xmlns:a16="http://schemas.microsoft.com/office/drawing/2014/main" id="{C5110A66-B0FD-424D-B1C6-C3C3C1E528DD}"/>
              </a:ext>
            </a:extLst>
          </p:cNvPr>
          <p:cNvGraphicFramePr>
            <a:graphicFrameLocks noChangeAspect="1"/>
          </p:cNvGraphicFramePr>
          <p:nvPr/>
        </p:nvGraphicFramePr>
        <p:xfrm>
          <a:off x="357188" y="5010150"/>
          <a:ext cx="3800475" cy="1419225"/>
        </p:xfrm>
        <a:graphic>
          <a:graphicData uri="http://schemas.openxmlformats.org/presentationml/2006/ole">
            <mc:AlternateContent xmlns:mc="http://schemas.openxmlformats.org/markup-compatibility/2006">
              <mc:Choice xmlns:v="urn:schemas-microsoft-com:vml" Requires="v">
                <p:oleObj spid="_x0000_s26637" r:id="rId8" imgW="3819600" imgH="1438200" progId="">
                  <p:embed/>
                </p:oleObj>
              </mc:Choice>
              <mc:Fallback>
                <p:oleObj r:id="rId8" imgW="3819600" imgH="1438200" progId="">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7188" y="5010150"/>
                        <a:ext cx="3800475" cy="14192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26629" name="AutoShape 5">
            <a:extLst>
              <a:ext uri="{FF2B5EF4-FFF2-40B4-BE49-F238E27FC236}">
                <a16:creationId xmlns:a16="http://schemas.microsoft.com/office/drawing/2014/main" id="{E5AFB261-B7F0-4782-B70A-46A4BC99B9FF}"/>
              </a:ext>
            </a:extLst>
          </p:cNvPr>
          <p:cNvSpPr>
            <a:spLocks noChangeArrowheads="1"/>
          </p:cNvSpPr>
          <p:nvPr/>
        </p:nvSpPr>
        <p:spPr bwMode="auto">
          <a:xfrm>
            <a:off x="5257800" y="1905000"/>
            <a:ext cx="3441700" cy="4478338"/>
          </a:xfrm>
          <a:prstGeom prst="roundRect">
            <a:avLst>
              <a:gd name="adj" fmla="val 4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6630" name="Text Box 6">
            <a:extLst>
              <a:ext uri="{FF2B5EF4-FFF2-40B4-BE49-F238E27FC236}">
                <a16:creationId xmlns:a16="http://schemas.microsoft.com/office/drawing/2014/main" id="{DF4B66A0-8A54-43C6-8AA1-93ADA42529F2}"/>
              </a:ext>
            </a:extLst>
          </p:cNvPr>
          <p:cNvSpPr txBox="1">
            <a:spLocks noChangeArrowheads="1"/>
          </p:cNvSpPr>
          <p:nvPr/>
        </p:nvSpPr>
        <p:spPr bwMode="auto">
          <a:xfrm>
            <a:off x="4543425" y="1319213"/>
            <a:ext cx="4213225"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17500" indent="-317500">
              <a:tabLst>
                <a:tab pos="317500" algn="l"/>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1pPr>
            <a:lvl2pPr>
              <a:tabLst>
                <a:tab pos="317500" algn="l"/>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2pPr>
            <a:lvl3pPr>
              <a:tabLst>
                <a:tab pos="317500" algn="l"/>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3pPr>
            <a:lvl4pPr>
              <a:tabLst>
                <a:tab pos="317500" algn="l"/>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4pPr>
            <a:lvl5pPr>
              <a:tabLst>
                <a:tab pos="317500" algn="l"/>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17500" algn="l"/>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17500" algn="l"/>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17500" algn="l"/>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17500" algn="l"/>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9pPr>
          </a:lstStyle>
          <a:p>
            <a:pPr>
              <a:spcBef>
                <a:spcPts val="863"/>
              </a:spcBef>
              <a:buClr>
                <a:srgbClr val="000000"/>
              </a:buClr>
              <a:buSzPct val="96000"/>
              <a:buFont typeface="Times New Roman" panose="02020603050405020304" pitchFamily="18" charset="0"/>
              <a:buBlip>
                <a:blip r:embed="rId10"/>
              </a:buBlip>
            </a:pPr>
            <a:r>
              <a:rPr lang="en-GB" altLang="en-US">
                <a:solidFill>
                  <a:srgbClr val="333333"/>
                </a:solidFill>
                <a:latin typeface="Tahoma" panose="020B0604030504040204" pitchFamily="34" charset="0"/>
              </a:rPr>
              <a:t>Coaxial cable has a center wire inside an insulating material covered by a shield and an insulating cover.</a:t>
            </a:r>
          </a:p>
          <a:p>
            <a:pPr>
              <a:spcBef>
                <a:spcPts val="863"/>
              </a:spcBef>
              <a:buClr>
                <a:srgbClr val="000000"/>
              </a:buClr>
              <a:buSzPct val="96000"/>
              <a:buFont typeface="Times New Roman" panose="02020603050405020304" pitchFamily="18" charset="0"/>
              <a:buBlip>
                <a:blip r:embed="rId10"/>
              </a:buBlip>
            </a:pPr>
            <a:r>
              <a:rPr lang="en-GB" altLang="en-US">
                <a:solidFill>
                  <a:srgbClr val="333333"/>
                </a:solidFill>
                <a:latin typeface="Tahoma" panose="020B0604030504040204" pitchFamily="34" charset="0"/>
              </a:rPr>
              <a:t>Good quality coax should be used for a UHF antenna system to keep RF loss low.</a:t>
            </a:r>
          </a:p>
          <a:p>
            <a:pPr>
              <a:spcBef>
                <a:spcPts val="863"/>
              </a:spcBef>
              <a:buClr>
                <a:srgbClr val="000000"/>
              </a:buClr>
              <a:buSzPct val="96000"/>
              <a:buFont typeface="Times New Roman" panose="02020603050405020304" pitchFamily="18" charset="0"/>
              <a:buBlip>
                <a:blip r:embed="rId10"/>
              </a:buBlip>
            </a:pPr>
            <a:r>
              <a:rPr lang="en-GB" altLang="en-US">
                <a:solidFill>
                  <a:srgbClr val="333333"/>
                </a:solidFill>
                <a:latin typeface="Tahoma" panose="020B0604030504040204" pitchFamily="34" charset="0"/>
              </a:rPr>
              <a:t>Radio energy is converted to heat in a poor quality coaxial cable.</a:t>
            </a:r>
          </a:p>
          <a:p>
            <a:pPr>
              <a:spcBef>
                <a:spcPts val="863"/>
              </a:spcBef>
              <a:buClr>
                <a:srgbClr val="000000"/>
              </a:buClr>
              <a:buSzPct val="96000"/>
              <a:buFont typeface="Times New Roman" panose="02020603050405020304" pitchFamily="18" charset="0"/>
              <a:buBlip>
                <a:blip r:embed="rId10"/>
              </a:buBlip>
            </a:pPr>
            <a:r>
              <a:rPr lang="en-GB" altLang="en-US">
                <a:solidFill>
                  <a:srgbClr val="333333"/>
                </a:solidFill>
                <a:latin typeface="Tahoma" panose="020B0604030504040204" pitchFamily="34" charset="0"/>
              </a:rPr>
              <a:t>Coax is Unbalanced Feedline in that one conductor is connected to ground.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26630">
                                            <p:txEl>
                                              <p:pRg st="0" end="0"/>
                                            </p:txEl>
                                          </p:spTgt>
                                        </p:tgtEl>
                                        <p:attrNameLst>
                                          <p:attrName>style.visibility</p:attrName>
                                        </p:attrNameLst>
                                      </p:cBhvr>
                                      <p:to>
                                        <p:strVal val="visible"/>
                                      </p:to>
                                    </p:set>
                                    <p:anim calcmode="lin" valueType="num">
                                      <p:cBhvr>
                                        <p:cTn id="7" dur="500" fill="hold"/>
                                        <p:tgtEl>
                                          <p:spTgt spid="2663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66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663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663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26630">
                                            <p:txEl>
                                              <p:pRg st="1" end="1"/>
                                            </p:txEl>
                                          </p:spTgt>
                                        </p:tgtEl>
                                        <p:attrNameLst>
                                          <p:attrName>style.visibility</p:attrName>
                                        </p:attrNameLst>
                                      </p:cBhvr>
                                      <p:to>
                                        <p:strVal val="visible"/>
                                      </p:to>
                                    </p:set>
                                    <p:anim calcmode="lin" valueType="num">
                                      <p:cBhvr>
                                        <p:cTn id="15" dur="500" fill="hold"/>
                                        <p:tgtEl>
                                          <p:spTgt spid="26630">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6630">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663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663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26630">
                                            <p:txEl>
                                              <p:pRg st="2" end="2"/>
                                            </p:txEl>
                                          </p:spTgt>
                                        </p:tgtEl>
                                        <p:attrNameLst>
                                          <p:attrName>style.visibility</p:attrName>
                                        </p:attrNameLst>
                                      </p:cBhvr>
                                      <p:to>
                                        <p:strVal val="visible"/>
                                      </p:to>
                                    </p:set>
                                    <p:anim calcmode="lin" valueType="num">
                                      <p:cBhvr>
                                        <p:cTn id="23" dur="500" fill="hold"/>
                                        <p:tgtEl>
                                          <p:spTgt spid="26630">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26630">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26630">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663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26630">
                                            <p:txEl>
                                              <p:pRg st="3" end="3"/>
                                            </p:txEl>
                                          </p:spTgt>
                                        </p:tgtEl>
                                        <p:attrNameLst>
                                          <p:attrName>style.visibility</p:attrName>
                                        </p:attrNameLst>
                                      </p:cBhvr>
                                      <p:to>
                                        <p:strVal val="visible"/>
                                      </p:to>
                                    </p:set>
                                    <p:anim calcmode="lin" valueType="num">
                                      <p:cBhvr>
                                        <p:cTn id="31" dur="500" fill="hold"/>
                                        <p:tgtEl>
                                          <p:spTgt spid="26630">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26630">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26630">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26630">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3CA5589C-F2AC-4A7C-A5B8-D0E931889D5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Parallel-Conductor Feed Line</a:t>
            </a:r>
          </a:p>
        </p:txBody>
      </p:sp>
      <p:sp>
        <p:nvSpPr>
          <p:cNvPr id="27650" name="Rectangle 2">
            <a:extLst>
              <a:ext uri="{FF2B5EF4-FFF2-40B4-BE49-F238E27FC236}">
                <a16:creationId xmlns:a16="http://schemas.microsoft.com/office/drawing/2014/main" id="{4FE87C5F-67E2-4703-8D7C-6F4739DF186C}"/>
              </a:ext>
            </a:extLst>
          </p:cNvPr>
          <p:cNvSpPr>
            <a:spLocks noGrp="1" noChangeArrowheads="1"/>
          </p:cNvSpPr>
          <p:nvPr>
            <p:ph type="body" idx="4294967295"/>
          </p:nvPr>
        </p:nvSpPr>
        <p:spPr>
          <a:xfrm>
            <a:off x="685800" y="2147888"/>
            <a:ext cx="4076700" cy="4114800"/>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Consists of two wires held apart by insulating material.</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Parallel-conductor, open wire feed line will operate well even with high SWR and has less loss than coax.</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Parallel-conductor feedline is balanced.</a:t>
            </a:r>
          </a:p>
        </p:txBody>
      </p:sp>
      <p:pic>
        <p:nvPicPr>
          <p:cNvPr id="27651" name="Picture 3">
            <a:extLst>
              <a:ext uri="{FF2B5EF4-FFF2-40B4-BE49-F238E27FC236}">
                <a16:creationId xmlns:a16="http://schemas.microsoft.com/office/drawing/2014/main" id="{C942F8E2-0257-43AE-8760-579939A69D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9688" y="2166938"/>
            <a:ext cx="3657600" cy="18954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 calcmode="lin" valueType="num">
                                      <p:cBhvr>
                                        <p:cTn id="7" dur="500" fill="hold"/>
                                        <p:tgtEl>
                                          <p:spTgt spid="2765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765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765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765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7650">
                                            <p:txEl>
                                              <p:pRg st="1" end="1"/>
                                            </p:txEl>
                                          </p:spTgt>
                                        </p:tgtEl>
                                        <p:attrNameLst>
                                          <p:attrName>style.visibility</p:attrName>
                                        </p:attrNameLst>
                                      </p:cBhvr>
                                      <p:to>
                                        <p:strVal val="visible"/>
                                      </p:to>
                                    </p:set>
                                    <p:anim calcmode="lin" valueType="num">
                                      <p:cBhvr>
                                        <p:cTn id="15" dur="500" fill="hold"/>
                                        <p:tgtEl>
                                          <p:spTgt spid="27650">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7650">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765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765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7650">
                                            <p:txEl>
                                              <p:pRg st="2" end="2"/>
                                            </p:txEl>
                                          </p:spTgt>
                                        </p:tgtEl>
                                        <p:attrNameLst>
                                          <p:attrName>style.visibility</p:attrName>
                                        </p:attrNameLst>
                                      </p:cBhvr>
                                      <p:to>
                                        <p:strVal val="visible"/>
                                      </p:to>
                                    </p:set>
                                    <p:anim calcmode="lin" valueType="num">
                                      <p:cBhvr>
                                        <p:cTn id="23" dur="500" fill="hold"/>
                                        <p:tgtEl>
                                          <p:spTgt spid="27650">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27650">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27650">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7650">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3" name="Rectangle 1">
            <a:extLst>
              <a:ext uri="{FF2B5EF4-FFF2-40B4-BE49-F238E27FC236}">
                <a16:creationId xmlns:a16="http://schemas.microsoft.com/office/drawing/2014/main" id="{60AFCD7B-8FDE-43E5-813F-16EDEEBD5653}"/>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Concept of  Standing Wave Ratio</a:t>
            </a:r>
          </a:p>
        </p:txBody>
      </p:sp>
      <p:sp>
        <p:nvSpPr>
          <p:cNvPr id="28674" name="Rectangle 2">
            <a:extLst>
              <a:ext uri="{FF2B5EF4-FFF2-40B4-BE49-F238E27FC236}">
                <a16:creationId xmlns:a16="http://schemas.microsoft.com/office/drawing/2014/main" id="{33967C31-AC5C-4EF3-9B3C-A44B7B2406EF}"/>
              </a:ext>
            </a:extLst>
          </p:cNvPr>
          <p:cNvSpPr>
            <a:spLocks noGrp="1" noChangeArrowheads="1"/>
          </p:cNvSpPr>
          <p:nvPr>
            <p:ph type="body" idx="4294967295"/>
          </p:nvPr>
        </p:nvSpPr>
        <p:spPr>
          <a:xfrm>
            <a:off x="454025" y="1916113"/>
            <a:ext cx="4675188" cy="4657725"/>
          </a:xfrm>
          <a:ln/>
        </p:spPr>
        <p:txBody>
          <a:bodyPr/>
          <a:lstStyle/>
          <a:p>
            <a:pPr>
              <a:buSzPct val="12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800"/>
              <a:t>If an antenna system matches the characteristic impedance of the transmitter all the power is radiated.  Power travelling from the transmitter to the antenna is called </a:t>
            </a:r>
            <a:r>
              <a:rPr lang="en-GB" altLang="en-US" sz="1800" i="1"/>
              <a:t>Forward Power</a:t>
            </a:r>
            <a:r>
              <a:rPr lang="en-GB" altLang="en-US" sz="1800"/>
              <a:t>.</a:t>
            </a:r>
          </a:p>
          <a:p>
            <a:pPr>
              <a:buSzPct val="12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800"/>
              <a:t>If an antenna system does not match the characteristic impedance of the transmitter, some of the power is reflected back to the transmitter.  This is called </a:t>
            </a:r>
            <a:r>
              <a:rPr lang="en-GB" altLang="en-US" sz="1800" i="1"/>
              <a:t>Reflected Power</a:t>
            </a:r>
            <a:r>
              <a:rPr lang="en-GB" altLang="en-US" sz="1800"/>
              <a:t>.</a:t>
            </a:r>
          </a:p>
          <a:p>
            <a:pPr>
              <a:buSzPct val="12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800"/>
              <a:t>At any point along the transmission line, the Forward Power and Reflected Power will add or subtract.</a:t>
            </a:r>
          </a:p>
          <a:p>
            <a:pPr>
              <a:buSzPct val="12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800"/>
              <a:t>The Ratio of the Maximum Voltage to Minimum Voltage along the line is called </a:t>
            </a:r>
            <a:r>
              <a:rPr lang="en-GB" altLang="en-US" sz="1800" i="1"/>
              <a:t>Standing Wave Ratio</a:t>
            </a:r>
            <a:r>
              <a:rPr lang="en-GB" altLang="en-US" sz="1800"/>
              <a:t> (SWR).</a:t>
            </a:r>
          </a:p>
        </p:txBody>
      </p:sp>
      <p:graphicFrame>
        <p:nvGraphicFramePr>
          <p:cNvPr id="2" name="Object 3">
            <a:extLst>
              <a:ext uri="{FF2B5EF4-FFF2-40B4-BE49-F238E27FC236}">
                <a16:creationId xmlns:a16="http://schemas.microsoft.com/office/drawing/2014/main" id="{BFC58C30-F45B-4E67-812D-29094DD87199}"/>
              </a:ext>
            </a:extLst>
          </p:cNvPr>
          <p:cNvGraphicFramePr>
            <a:graphicFrameLocks noChangeAspect="1"/>
          </p:cNvGraphicFramePr>
          <p:nvPr/>
        </p:nvGraphicFramePr>
        <p:xfrm>
          <a:off x="5332413" y="1855788"/>
          <a:ext cx="2338387" cy="16748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Object 4">
            <a:extLst>
              <a:ext uri="{FF2B5EF4-FFF2-40B4-BE49-F238E27FC236}">
                <a16:creationId xmlns:a16="http://schemas.microsoft.com/office/drawing/2014/main" id="{D758E516-55B7-4EA3-BE9D-7FCB9EDBAF41}"/>
              </a:ext>
            </a:extLst>
          </p:cNvPr>
          <p:cNvGraphicFramePr>
            <a:graphicFrameLocks noChangeAspect="1"/>
          </p:cNvGraphicFramePr>
          <p:nvPr/>
        </p:nvGraphicFramePr>
        <p:xfrm>
          <a:off x="5434013" y="3617913"/>
          <a:ext cx="2065337" cy="13811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Object 5">
            <a:extLst>
              <a:ext uri="{FF2B5EF4-FFF2-40B4-BE49-F238E27FC236}">
                <a16:creationId xmlns:a16="http://schemas.microsoft.com/office/drawing/2014/main" id="{596B29BE-8F02-4445-B5AE-1DE3C654F3D7}"/>
              </a:ext>
            </a:extLst>
          </p:cNvPr>
          <p:cNvGraphicFramePr>
            <a:graphicFrameLocks noChangeAspect="1"/>
          </p:cNvGraphicFramePr>
          <p:nvPr/>
        </p:nvGraphicFramePr>
        <p:xfrm>
          <a:off x="5456238" y="5083175"/>
          <a:ext cx="2065337" cy="1381125"/>
        </p:xfrm>
        <a:graphic>
          <a:graphicData uri="http://schemas.openxmlformats.org/drawingml/2006/chart">
            <c:chart xmlns:c="http://schemas.openxmlformats.org/drawingml/2006/chart" xmlns:r="http://schemas.openxmlformats.org/officeDocument/2006/relationships" r:id="rId5"/>
          </a:graphicData>
        </a:graphic>
      </p:graphicFrame>
      <p:sp>
        <p:nvSpPr>
          <p:cNvPr id="28678" name="Text Box 6">
            <a:extLst>
              <a:ext uri="{FF2B5EF4-FFF2-40B4-BE49-F238E27FC236}">
                <a16:creationId xmlns:a16="http://schemas.microsoft.com/office/drawing/2014/main" id="{2AF81C6A-EE36-4184-BDAA-B426ED2B6599}"/>
              </a:ext>
            </a:extLst>
          </p:cNvPr>
          <p:cNvSpPr txBox="1">
            <a:spLocks noChangeArrowheads="1"/>
          </p:cNvSpPr>
          <p:nvPr/>
        </p:nvSpPr>
        <p:spPr bwMode="auto">
          <a:xfrm>
            <a:off x="7878763" y="2522538"/>
            <a:ext cx="876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b="1">
                <a:solidFill>
                  <a:srgbClr val="333333"/>
                </a:solidFill>
                <a:latin typeface="Tahoma" panose="020B0604030504040204" pitchFamily="34" charset="0"/>
                <a:cs typeface="HG Mincho Light J" charset="0"/>
              </a:rPr>
              <a:t>1 Volt</a:t>
            </a:r>
          </a:p>
        </p:txBody>
      </p:sp>
      <p:sp>
        <p:nvSpPr>
          <p:cNvPr id="28679" name="Text Box 7">
            <a:extLst>
              <a:ext uri="{FF2B5EF4-FFF2-40B4-BE49-F238E27FC236}">
                <a16:creationId xmlns:a16="http://schemas.microsoft.com/office/drawing/2014/main" id="{4ACD04A0-0A8F-4608-BADC-8B725D2ABA33}"/>
              </a:ext>
            </a:extLst>
          </p:cNvPr>
          <p:cNvSpPr txBox="1">
            <a:spLocks noChangeArrowheads="1"/>
          </p:cNvSpPr>
          <p:nvPr/>
        </p:nvSpPr>
        <p:spPr bwMode="auto">
          <a:xfrm>
            <a:off x="7894638" y="4135438"/>
            <a:ext cx="9350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b="1">
                <a:solidFill>
                  <a:srgbClr val="333333"/>
                </a:solidFill>
                <a:latin typeface="Tahoma" panose="020B0604030504040204" pitchFamily="34" charset="0"/>
                <a:cs typeface="HG Mincho Light J" charset="0"/>
              </a:rPr>
              <a:t>0.5 Volt</a:t>
            </a:r>
          </a:p>
        </p:txBody>
      </p:sp>
      <p:sp>
        <p:nvSpPr>
          <p:cNvPr id="28680" name="Text Box 8">
            <a:extLst>
              <a:ext uri="{FF2B5EF4-FFF2-40B4-BE49-F238E27FC236}">
                <a16:creationId xmlns:a16="http://schemas.microsoft.com/office/drawing/2014/main" id="{2BDF1AA5-D039-4B4C-A538-B3556C49E761}"/>
              </a:ext>
            </a:extLst>
          </p:cNvPr>
          <p:cNvSpPr txBox="1">
            <a:spLocks noChangeArrowheads="1"/>
          </p:cNvSpPr>
          <p:nvPr/>
        </p:nvSpPr>
        <p:spPr bwMode="auto">
          <a:xfrm>
            <a:off x="7697788" y="5319713"/>
            <a:ext cx="1301750"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b="1">
                <a:solidFill>
                  <a:srgbClr val="333333"/>
                </a:solidFill>
                <a:latin typeface="Tahoma" panose="020B0604030504040204" pitchFamily="34" charset="0"/>
                <a:cs typeface="HG Mincho Light J" charset="0"/>
              </a:rPr>
              <a:t>R=1.5/0.5</a:t>
            </a:r>
          </a:p>
          <a:p>
            <a:pPr eaLnBrk="1" hangingPunct="1">
              <a:lnSpc>
                <a:spcPct val="108000"/>
              </a:lnSpc>
              <a:buClr>
                <a:srgbClr val="FFFFCC"/>
              </a:buClr>
              <a:buSzPct val="100000"/>
              <a:buFont typeface="Times New Roman" panose="02020603050405020304" pitchFamily="18" charset="0"/>
              <a:buNone/>
            </a:pPr>
            <a:r>
              <a:rPr lang="en-GB" altLang="en-US" sz="1800" b="1">
                <a:solidFill>
                  <a:srgbClr val="333333"/>
                </a:solidFill>
                <a:latin typeface="Tahoma" panose="020B0604030504040204" pitchFamily="34" charset="0"/>
                <a:cs typeface="HG Mincho Light J" charset="0"/>
              </a:rPr>
              <a:t>   = 3</a:t>
            </a:r>
          </a:p>
        </p:txBody>
      </p:sp>
      <p:sp>
        <p:nvSpPr>
          <p:cNvPr id="28681" name="Line 9">
            <a:extLst>
              <a:ext uri="{FF2B5EF4-FFF2-40B4-BE49-F238E27FC236}">
                <a16:creationId xmlns:a16="http://schemas.microsoft.com/office/drawing/2014/main" id="{3C376576-2E21-4F9C-8288-D7C5C1F99372}"/>
              </a:ext>
            </a:extLst>
          </p:cNvPr>
          <p:cNvSpPr>
            <a:spLocks noChangeShapeType="1"/>
          </p:cNvSpPr>
          <p:nvPr/>
        </p:nvSpPr>
        <p:spPr bwMode="auto">
          <a:xfrm>
            <a:off x="6970713" y="2020888"/>
            <a:ext cx="533400" cy="1587"/>
          </a:xfrm>
          <a:prstGeom prst="line">
            <a:avLst/>
          </a:prstGeom>
          <a:noFill/>
          <a:ln w="3816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682" name="Line 10">
            <a:extLst>
              <a:ext uri="{FF2B5EF4-FFF2-40B4-BE49-F238E27FC236}">
                <a16:creationId xmlns:a16="http://schemas.microsoft.com/office/drawing/2014/main" id="{712A6D19-7C91-4D34-99DC-931D2D1101E1}"/>
              </a:ext>
            </a:extLst>
          </p:cNvPr>
          <p:cNvSpPr>
            <a:spLocks noChangeShapeType="1"/>
          </p:cNvSpPr>
          <p:nvPr/>
        </p:nvSpPr>
        <p:spPr bwMode="auto">
          <a:xfrm flipH="1">
            <a:off x="6967538" y="3770313"/>
            <a:ext cx="539750" cy="1587"/>
          </a:xfrm>
          <a:prstGeom prst="line">
            <a:avLst/>
          </a:prstGeom>
          <a:noFill/>
          <a:ln w="3816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 calcmode="lin" valueType="num">
                                      <p:cBhvr additive="base">
                                        <p:cTn id="7" dur="500"/>
                                        <p:tgtEl>
                                          <p:spTgt spid="28674">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2867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8674">
                                            <p:txEl>
                                              <p:pRg st="1" end="1"/>
                                            </p:txEl>
                                          </p:spTgt>
                                        </p:tgtEl>
                                        <p:attrNameLst>
                                          <p:attrName>style.visibility</p:attrName>
                                        </p:attrNameLst>
                                      </p:cBhvr>
                                      <p:to>
                                        <p:strVal val="visible"/>
                                      </p:to>
                                    </p:set>
                                    <p:anim calcmode="lin" valueType="num">
                                      <p:cBhvr additive="base">
                                        <p:cTn id="13" dur="500"/>
                                        <p:tgtEl>
                                          <p:spTgt spid="28674">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2867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8674">
                                            <p:txEl>
                                              <p:pRg st="2" end="2"/>
                                            </p:txEl>
                                          </p:spTgt>
                                        </p:tgtEl>
                                        <p:attrNameLst>
                                          <p:attrName>style.visibility</p:attrName>
                                        </p:attrNameLst>
                                      </p:cBhvr>
                                      <p:to>
                                        <p:strVal val="visible"/>
                                      </p:to>
                                    </p:set>
                                    <p:anim calcmode="lin" valueType="num">
                                      <p:cBhvr additive="base">
                                        <p:cTn id="19" dur="500"/>
                                        <p:tgtEl>
                                          <p:spTgt spid="28674">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28674">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28674">
                                            <p:txEl>
                                              <p:pRg st="3" end="3"/>
                                            </p:txEl>
                                          </p:spTgt>
                                        </p:tgtEl>
                                        <p:attrNameLst>
                                          <p:attrName>style.visibility</p:attrName>
                                        </p:attrNameLst>
                                      </p:cBhvr>
                                      <p:to>
                                        <p:strVal val="visible"/>
                                      </p:to>
                                    </p:set>
                                    <p:anim calcmode="lin" valueType="num">
                                      <p:cBhvr additive="base">
                                        <p:cTn id="25" dur="500"/>
                                        <p:tgtEl>
                                          <p:spTgt spid="28674">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2867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D500CA4B-805C-4DAD-BF6D-0C3B80E9FB25}"/>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Calculation of SWR</a:t>
            </a:r>
          </a:p>
        </p:txBody>
      </p:sp>
      <p:sp>
        <p:nvSpPr>
          <p:cNvPr id="29698" name="Rectangle 2">
            <a:extLst>
              <a:ext uri="{FF2B5EF4-FFF2-40B4-BE49-F238E27FC236}">
                <a16:creationId xmlns:a16="http://schemas.microsoft.com/office/drawing/2014/main" id="{6C8727DB-A8E3-4799-AFF1-95AA0EC19A58}"/>
              </a:ext>
            </a:extLst>
          </p:cNvPr>
          <p:cNvSpPr>
            <a:spLocks noGrp="1" noChangeArrowheads="1"/>
          </p:cNvSpPr>
          <p:nvPr>
            <p:ph type="body" idx="4294967295"/>
          </p:nvPr>
        </p:nvSpPr>
        <p:spPr>
          <a:xfrm>
            <a:off x="661988" y="1976438"/>
            <a:ext cx="7772400" cy="2224087"/>
          </a:xfrm>
          <a:ln/>
        </p:spPr>
        <p:txBody>
          <a:bodyPr/>
          <a:lstStyle/>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Visualize a coax with a slot in it so that a voltmeter probe can be inserted.</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Slide the probe along the line and record the maximum and minimum voltage.</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Calculate the ratio of maximum to minimum voltage.</a:t>
            </a:r>
          </a:p>
        </p:txBody>
      </p:sp>
      <p:graphicFrame>
        <p:nvGraphicFramePr>
          <p:cNvPr id="2" name="Object 3">
            <a:extLst>
              <a:ext uri="{FF2B5EF4-FFF2-40B4-BE49-F238E27FC236}">
                <a16:creationId xmlns:a16="http://schemas.microsoft.com/office/drawing/2014/main" id="{E2C569D6-6B02-49C4-ACA8-5D7148B111DE}"/>
              </a:ext>
            </a:extLst>
          </p:cNvPr>
          <p:cNvGraphicFramePr>
            <a:graphicFrameLocks noChangeAspect="1"/>
          </p:cNvGraphicFramePr>
          <p:nvPr/>
        </p:nvGraphicFramePr>
        <p:xfrm>
          <a:off x="660400" y="3998913"/>
          <a:ext cx="4249738" cy="2873375"/>
        </p:xfrm>
        <a:graphic>
          <a:graphicData uri="http://schemas.openxmlformats.org/drawingml/2006/chart">
            <c:chart xmlns:c="http://schemas.openxmlformats.org/drawingml/2006/chart" xmlns:r="http://schemas.openxmlformats.org/officeDocument/2006/relationships" r:id="rId3"/>
          </a:graphicData>
        </a:graphic>
      </p:graphicFrame>
      <p:sp>
        <p:nvSpPr>
          <p:cNvPr id="29700" name="Text Box 4">
            <a:extLst>
              <a:ext uri="{FF2B5EF4-FFF2-40B4-BE49-F238E27FC236}">
                <a16:creationId xmlns:a16="http://schemas.microsoft.com/office/drawing/2014/main" id="{6CD89032-3F59-4362-AD3B-FF67BF0A6EA3}"/>
              </a:ext>
            </a:extLst>
          </p:cNvPr>
          <p:cNvSpPr txBox="1">
            <a:spLocks noChangeArrowheads="1"/>
          </p:cNvSpPr>
          <p:nvPr/>
        </p:nvSpPr>
        <p:spPr bwMode="auto">
          <a:xfrm>
            <a:off x="5519738" y="4270375"/>
            <a:ext cx="299243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cs typeface="HG Mincho Light J" charset="0"/>
              </a:rPr>
              <a:t>V Max = 1.5</a:t>
            </a:r>
          </a:p>
          <a:p>
            <a:pPr eaLnBrk="1" hangingPunct="1">
              <a:lnSpc>
                <a:spcPct val="108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cs typeface="HG Mincho Light J" charset="0"/>
              </a:rPr>
              <a:t>V Min =  0.5</a:t>
            </a:r>
          </a:p>
          <a:p>
            <a:pPr eaLnBrk="1" hangingPunct="1">
              <a:lnSpc>
                <a:spcPct val="108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cs typeface="HG Mincho Light J" charset="0"/>
              </a:rPr>
              <a:t>   SWR= V</a:t>
            </a:r>
            <a:r>
              <a:rPr lang="en-GB" altLang="en-US" baseline="-25000">
                <a:solidFill>
                  <a:srgbClr val="333333"/>
                </a:solidFill>
                <a:latin typeface="Tahoma" panose="020B0604030504040204" pitchFamily="34" charset="0"/>
                <a:cs typeface="HG Mincho Light J" charset="0"/>
              </a:rPr>
              <a:t>Max</a:t>
            </a:r>
            <a:r>
              <a:rPr lang="en-GB" altLang="en-US">
                <a:solidFill>
                  <a:srgbClr val="333333"/>
                </a:solidFill>
                <a:latin typeface="Tahoma" panose="020B0604030504040204" pitchFamily="34" charset="0"/>
                <a:cs typeface="HG Mincho Light J" charset="0"/>
              </a:rPr>
              <a:t>/V</a:t>
            </a:r>
            <a:r>
              <a:rPr lang="en-GB" altLang="en-US" baseline="-25000">
                <a:solidFill>
                  <a:srgbClr val="333333"/>
                </a:solidFill>
                <a:latin typeface="Tahoma" panose="020B0604030504040204" pitchFamily="34" charset="0"/>
                <a:cs typeface="HG Mincho Light J" charset="0"/>
              </a:rPr>
              <a:t>Min</a:t>
            </a:r>
          </a:p>
          <a:p>
            <a:pPr eaLnBrk="1" hangingPunct="1">
              <a:lnSpc>
                <a:spcPct val="108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cs typeface="HG Mincho Light J" charset="0"/>
              </a:rPr>
              <a:t>           = 1.5/0.5</a:t>
            </a:r>
          </a:p>
          <a:p>
            <a:pPr eaLnBrk="1" hangingPunct="1">
              <a:lnSpc>
                <a:spcPct val="108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cs typeface="HG Mincho Light J" charset="0"/>
              </a:rPr>
              <a:t>           = 3</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 calcmode="lin" valueType="num">
                                      <p:cBhvr additive="base">
                                        <p:cTn id="7" dur="500"/>
                                        <p:tgtEl>
                                          <p:spTgt spid="29698">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2969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29698">
                                            <p:txEl>
                                              <p:pRg st="1" end="1"/>
                                            </p:txEl>
                                          </p:spTgt>
                                        </p:tgtEl>
                                        <p:attrNameLst>
                                          <p:attrName>style.visibility</p:attrName>
                                        </p:attrNameLst>
                                      </p:cBhvr>
                                      <p:to>
                                        <p:strVal val="visible"/>
                                      </p:to>
                                    </p:set>
                                    <p:anim calcmode="lin" valueType="num">
                                      <p:cBhvr additive="base">
                                        <p:cTn id="13" dur="500"/>
                                        <p:tgtEl>
                                          <p:spTgt spid="29698">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2969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29698">
                                            <p:txEl>
                                              <p:pRg st="2" end="2"/>
                                            </p:txEl>
                                          </p:spTgt>
                                        </p:tgtEl>
                                        <p:attrNameLst>
                                          <p:attrName>style.visibility</p:attrName>
                                        </p:attrNameLst>
                                      </p:cBhvr>
                                      <p:to>
                                        <p:strVal val="visible"/>
                                      </p:to>
                                    </p:set>
                                    <p:anim calcmode="lin" valueType="num">
                                      <p:cBhvr additive="base">
                                        <p:cTn id="19" dur="500"/>
                                        <p:tgtEl>
                                          <p:spTgt spid="29698">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29698">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grpId="0" nodeType="clickEffect">
                                  <p:stCondLst>
                                    <p:cond delay="0"/>
                                  </p:stCondLst>
                                  <p:childTnLst>
                                    <p:set>
                                      <p:cBhvr>
                                        <p:cTn id="24" dur="1" fill="hold">
                                          <p:stCondLst>
                                            <p:cond delay="0"/>
                                          </p:stCondLst>
                                        </p:cTn>
                                        <p:tgtEl>
                                          <p:spTgt spid="29700"/>
                                        </p:tgtEl>
                                        <p:attrNameLst>
                                          <p:attrName>style.visibility</p:attrName>
                                        </p:attrNameLst>
                                      </p:cBhvr>
                                      <p:to>
                                        <p:strVal val="visible"/>
                                      </p:to>
                                    </p:set>
                                    <p:anim calcmode="lin" valueType="num">
                                      <p:cBhvr additive="base">
                                        <p:cTn id="25" dur="500"/>
                                        <p:tgtEl>
                                          <p:spTgt spid="29700"/>
                                        </p:tgtEl>
                                        <p:attrNameLst>
                                          <p:attrName>ppt_x</p:attrName>
                                        </p:attrNameLst>
                                      </p:cBhvr>
                                      <p:tavLst>
                                        <p:tav tm="0">
                                          <p:val>
                                            <p:strVal val="#ppt_x+#ppt_w*1.125000"/>
                                          </p:val>
                                        </p:tav>
                                        <p:tav tm="100000">
                                          <p:val>
                                            <p:strVal val="#ppt_x"/>
                                          </p:val>
                                        </p:tav>
                                      </p:tavLst>
                                    </p:anim>
                                    <p:animEffect transition="in" filter="wipe(left)">
                                      <p:cBhvr>
                                        <p:cTn id="26"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autoUpdateAnimBg="0"/>
      <p:bldP spid="29700"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786D4096-BB16-40A2-A325-AF040154D2EF}"/>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SWR Analysis</a:t>
            </a:r>
          </a:p>
        </p:txBody>
      </p:sp>
      <p:sp>
        <p:nvSpPr>
          <p:cNvPr id="30722" name="Rectangle 2">
            <a:extLst>
              <a:ext uri="{FF2B5EF4-FFF2-40B4-BE49-F238E27FC236}">
                <a16:creationId xmlns:a16="http://schemas.microsoft.com/office/drawing/2014/main" id="{A904CA1A-2AA8-47DB-B1D5-29AF1A129A6E}"/>
              </a:ext>
            </a:extLst>
          </p:cNvPr>
          <p:cNvSpPr>
            <a:spLocks noGrp="1" noChangeArrowheads="1"/>
          </p:cNvSpPr>
          <p:nvPr>
            <p:ph type="body" idx="4294967295"/>
          </p:nvPr>
        </p:nvSpPr>
        <p:spPr>
          <a:xfrm>
            <a:off x="685800" y="2147888"/>
            <a:ext cx="7772400" cy="1503362"/>
          </a:xfrm>
          <a:ln/>
        </p:spPr>
        <p:txBody>
          <a:bodyPr/>
          <a:lstStyle/>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An SWR of 1:1 would indicate the impedance of the antenna and its transmission line are matched.</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An SWR of 4:1 would indicate an impedance mismatch; something may be wrong with the antenna system.</a:t>
            </a:r>
          </a:p>
        </p:txBody>
      </p:sp>
      <p:pic>
        <p:nvPicPr>
          <p:cNvPr id="30723" name="Picture 3">
            <a:extLst>
              <a:ext uri="{FF2B5EF4-FFF2-40B4-BE49-F238E27FC236}">
                <a16:creationId xmlns:a16="http://schemas.microsoft.com/office/drawing/2014/main" id="{93D13E44-FE40-440B-8593-B90C64570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5938" y="4111625"/>
            <a:ext cx="1719262" cy="235743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30724" name="Text Box 4">
            <a:extLst>
              <a:ext uri="{FF2B5EF4-FFF2-40B4-BE49-F238E27FC236}">
                <a16:creationId xmlns:a16="http://schemas.microsoft.com/office/drawing/2014/main" id="{B92A986B-86AD-4B4B-9694-88F1643F91EE}"/>
              </a:ext>
            </a:extLst>
          </p:cNvPr>
          <p:cNvSpPr txBox="1">
            <a:spLocks noChangeArrowheads="1"/>
          </p:cNvSpPr>
          <p:nvPr/>
        </p:nvSpPr>
        <p:spPr bwMode="auto">
          <a:xfrm>
            <a:off x="439738" y="3663950"/>
            <a:ext cx="6118225"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28613" indent="-319088">
              <a:tabLst>
                <a:tab pos="1243013" algn="l"/>
                <a:tab pos="2157413" algn="l"/>
                <a:tab pos="3071813" algn="l"/>
                <a:tab pos="3986213" algn="l"/>
                <a:tab pos="4900613" algn="l"/>
                <a:tab pos="5815013" algn="l"/>
                <a:tab pos="6729413" algn="l"/>
                <a:tab pos="7643813" algn="l"/>
                <a:tab pos="8558213" algn="l"/>
                <a:tab pos="9472613" algn="l"/>
                <a:tab pos="10387013" algn="l"/>
              </a:tabLst>
              <a:defRPr sz="2400">
                <a:solidFill>
                  <a:schemeClr val="tx1"/>
                </a:solidFill>
                <a:latin typeface="Times New Roman" panose="02020603050405020304" pitchFamily="18" charset="0"/>
              </a:defRPr>
            </a:lvl1pPr>
            <a:lvl2pPr>
              <a:tabLst>
                <a:tab pos="1243013" algn="l"/>
                <a:tab pos="2157413" algn="l"/>
                <a:tab pos="3071813" algn="l"/>
                <a:tab pos="3986213" algn="l"/>
                <a:tab pos="4900613" algn="l"/>
                <a:tab pos="5815013" algn="l"/>
                <a:tab pos="6729413" algn="l"/>
                <a:tab pos="7643813" algn="l"/>
                <a:tab pos="8558213" algn="l"/>
                <a:tab pos="9472613" algn="l"/>
                <a:tab pos="10387013" algn="l"/>
              </a:tabLst>
              <a:defRPr sz="2400">
                <a:solidFill>
                  <a:schemeClr val="tx1"/>
                </a:solidFill>
                <a:latin typeface="Times New Roman" panose="02020603050405020304" pitchFamily="18" charset="0"/>
              </a:defRPr>
            </a:lvl2pPr>
            <a:lvl3pPr>
              <a:tabLst>
                <a:tab pos="1243013" algn="l"/>
                <a:tab pos="2157413" algn="l"/>
                <a:tab pos="3071813" algn="l"/>
                <a:tab pos="3986213" algn="l"/>
                <a:tab pos="4900613" algn="l"/>
                <a:tab pos="5815013" algn="l"/>
                <a:tab pos="6729413" algn="l"/>
                <a:tab pos="7643813" algn="l"/>
                <a:tab pos="8558213" algn="l"/>
                <a:tab pos="9472613" algn="l"/>
                <a:tab pos="10387013" algn="l"/>
              </a:tabLst>
              <a:defRPr sz="2400">
                <a:solidFill>
                  <a:schemeClr val="tx1"/>
                </a:solidFill>
                <a:latin typeface="Times New Roman" panose="02020603050405020304" pitchFamily="18" charset="0"/>
              </a:defRPr>
            </a:lvl3pPr>
            <a:lvl4pPr>
              <a:tabLst>
                <a:tab pos="1243013" algn="l"/>
                <a:tab pos="2157413" algn="l"/>
                <a:tab pos="3071813" algn="l"/>
                <a:tab pos="3986213" algn="l"/>
                <a:tab pos="4900613" algn="l"/>
                <a:tab pos="5815013" algn="l"/>
                <a:tab pos="6729413" algn="l"/>
                <a:tab pos="7643813" algn="l"/>
                <a:tab pos="8558213" algn="l"/>
                <a:tab pos="9472613" algn="l"/>
                <a:tab pos="10387013" algn="l"/>
              </a:tabLst>
              <a:defRPr sz="2400">
                <a:solidFill>
                  <a:schemeClr val="tx1"/>
                </a:solidFill>
                <a:latin typeface="Times New Roman" panose="02020603050405020304" pitchFamily="18" charset="0"/>
              </a:defRPr>
            </a:lvl4pPr>
            <a:lvl5pPr>
              <a:tabLst>
                <a:tab pos="1243013" algn="l"/>
                <a:tab pos="2157413" algn="l"/>
                <a:tab pos="3071813" algn="l"/>
                <a:tab pos="3986213" algn="l"/>
                <a:tab pos="4900613" algn="l"/>
                <a:tab pos="5815013" algn="l"/>
                <a:tab pos="6729413" algn="l"/>
                <a:tab pos="7643813" algn="l"/>
                <a:tab pos="8558213" algn="l"/>
                <a:tab pos="9472613" algn="l"/>
                <a:tab pos="1038701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43013" algn="l"/>
                <a:tab pos="2157413" algn="l"/>
                <a:tab pos="3071813" algn="l"/>
                <a:tab pos="3986213" algn="l"/>
                <a:tab pos="4900613" algn="l"/>
                <a:tab pos="5815013" algn="l"/>
                <a:tab pos="6729413" algn="l"/>
                <a:tab pos="7643813" algn="l"/>
                <a:tab pos="8558213" algn="l"/>
                <a:tab pos="9472613" algn="l"/>
                <a:tab pos="1038701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43013" algn="l"/>
                <a:tab pos="2157413" algn="l"/>
                <a:tab pos="3071813" algn="l"/>
                <a:tab pos="3986213" algn="l"/>
                <a:tab pos="4900613" algn="l"/>
                <a:tab pos="5815013" algn="l"/>
                <a:tab pos="6729413" algn="l"/>
                <a:tab pos="7643813" algn="l"/>
                <a:tab pos="8558213" algn="l"/>
                <a:tab pos="9472613" algn="l"/>
                <a:tab pos="1038701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43013" algn="l"/>
                <a:tab pos="2157413" algn="l"/>
                <a:tab pos="3071813" algn="l"/>
                <a:tab pos="3986213" algn="l"/>
                <a:tab pos="4900613" algn="l"/>
                <a:tab pos="5815013" algn="l"/>
                <a:tab pos="6729413" algn="l"/>
                <a:tab pos="7643813" algn="l"/>
                <a:tab pos="8558213" algn="l"/>
                <a:tab pos="9472613" algn="l"/>
                <a:tab pos="1038701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43013" algn="l"/>
                <a:tab pos="2157413" algn="l"/>
                <a:tab pos="3071813" algn="l"/>
                <a:tab pos="3986213" algn="l"/>
                <a:tab pos="4900613" algn="l"/>
                <a:tab pos="5815013" algn="l"/>
                <a:tab pos="6729413" algn="l"/>
                <a:tab pos="7643813" algn="l"/>
                <a:tab pos="8558213" algn="l"/>
                <a:tab pos="9472613" algn="l"/>
                <a:tab pos="10387013"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105000"/>
              <a:buFont typeface="Times New Roman" panose="02020603050405020304" pitchFamily="18" charset="0"/>
              <a:buBlip>
                <a:blip r:embed="rId4"/>
              </a:buBlip>
            </a:pPr>
            <a:r>
              <a:rPr lang="en-GB" altLang="en-US" sz="2200">
                <a:solidFill>
                  <a:srgbClr val="333333"/>
                </a:solidFill>
                <a:latin typeface="Tahoma" panose="020B0604030504040204" pitchFamily="34" charset="0"/>
              </a:rPr>
              <a:t>If a directional RF wattmeter has a forward power reading of 90 watts and a reflected power reading of 10 watts the actual transmitted power would be 80 watts.</a:t>
            </a:r>
          </a:p>
          <a:p>
            <a:pPr eaLnBrk="1" hangingPunct="1">
              <a:lnSpc>
                <a:spcPct val="106000"/>
              </a:lnSpc>
              <a:spcBef>
                <a:spcPts val="725"/>
              </a:spcBef>
              <a:buClr>
                <a:srgbClr val="000000"/>
              </a:buClr>
              <a:buSzPct val="105000"/>
              <a:buFont typeface="Times New Roman" panose="02020603050405020304" pitchFamily="18" charset="0"/>
              <a:buBlip>
                <a:blip r:embed="rId4"/>
              </a:buBlip>
            </a:pPr>
            <a:r>
              <a:rPr lang="en-GB" altLang="en-US" sz="2200">
                <a:solidFill>
                  <a:srgbClr val="333333"/>
                </a:solidFill>
                <a:latin typeface="Tahoma" panose="020B0604030504040204" pitchFamily="34" charset="0"/>
              </a:rPr>
              <a:t>Most RF wattmeters operate with a line impedance of 50 ohms.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 calcmode="lin" valueType="num">
                                      <p:cBhvr additive="base">
                                        <p:cTn id="7" dur="500"/>
                                        <p:tgtEl>
                                          <p:spTgt spid="30722">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072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0722">
                                            <p:txEl>
                                              <p:pRg st="1" end="1"/>
                                            </p:txEl>
                                          </p:spTgt>
                                        </p:tgtEl>
                                        <p:attrNameLst>
                                          <p:attrName>style.visibility</p:attrName>
                                        </p:attrNameLst>
                                      </p:cBhvr>
                                      <p:to>
                                        <p:strVal val="visible"/>
                                      </p:to>
                                    </p:set>
                                    <p:anim calcmode="lin" valueType="num">
                                      <p:cBhvr additive="base">
                                        <p:cTn id="13" dur="500"/>
                                        <p:tgtEl>
                                          <p:spTgt spid="30722">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072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0724">
                                            <p:txEl>
                                              <p:pRg st="0" end="0"/>
                                            </p:txEl>
                                          </p:spTgt>
                                        </p:tgtEl>
                                        <p:attrNameLst>
                                          <p:attrName>style.visibility</p:attrName>
                                        </p:attrNameLst>
                                      </p:cBhvr>
                                      <p:to>
                                        <p:strVal val="visible"/>
                                      </p:to>
                                    </p:set>
                                    <p:anim calcmode="lin" valueType="num">
                                      <p:cBhvr additive="base">
                                        <p:cTn id="19" dur="500"/>
                                        <p:tgtEl>
                                          <p:spTgt spid="30724">
                                            <p:txEl>
                                              <p:pRg st="0" end="0"/>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0724">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0724">
                                            <p:txEl>
                                              <p:pRg st="1" end="1"/>
                                            </p:txEl>
                                          </p:spTgt>
                                        </p:tgtEl>
                                        <p:attrNameLst>
                                          <p:attrName>style.visibility</p:attrName>
                                        </p:attrNameLst>
                                      </p:cBhvr>
                                      <p:to>
                                        <p:strVal val="visible"/>
                                      </p:to>
                                    </p:set>
                                    <p:anim calcmode="lin" valueType="num">
                                      <p:cBhvr additive="base">
                                        <p:cTn id="25" dur="500"/>
                                        <p:tgtEl>
                                          <p:spTgt spid="30724">
                                            <p:txEl>
                                              <p:pRg st="1" end="1"/>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07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autoUpdateAnimBg="0"/>
      <p:bldP spid="30724"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C1B90935-3556-4A63-8029-386D5F754904}"/>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The Antenna Tuner</a:t>
            </a:r>
          </a:p>
        </p:txBody>
      </p:sp>
      <p:graphicFrame>
        <p:nvGraphicFramePr>
          <p:cNvPr id="31746" name="Object 2">
            <a:extLst>
              <a:ext uri="{FF2B5EF4-FFF2-40B4-BE49-F238E27FC236}">
                <a16:creationId xmlns:a16="http://schemas.microsoft.com/office/drawing/2014/main" id="{3D0BCA4B-9325-473A-ABEE-22E15BACC865}"/>
              </a:ext>
            </a:extLst>
          </p:cNvPr>
          <p:cNvGraphicFramePr>
            <a:graphicFrameLocks noChangeAspect="1"/>
          </p:cNvGraphicFramePr>
          <p:nvPr/>
        </p:nvGraphicFramePr>
        <p:xfrm>
          <a:off x="990600" y="2087563"/>
          <a:ext cx="7051675" cy="2530475"/>
        </p:xfrm>
        <a:graphic>
          <a:graphicData uri="http://schemas.openxmlformats.org/presentationml/2006/ole">
            <mc:AlternateContent xmlns:mc="http://schemas.openxmlformats.org/markup-compatibility/2006">
              <mc:Choice xmlns:v="urn:schemas-microsoft-com:vml" Requires="v">
                <p:oleObj spid="_x0000_s31750" r:id="rId4" imgW="7058160" imgH="2543040" progId="">
                  <p:embed/>
                </p:oleObj>
              </mc:Choice>
              <mc:Fallback>
                <p:oleObj r:id="rId4" imgW="7058160" imgH="254304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087563"/>
                        <a:ext cx="7051675" cy="25304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31747" name="Text Box 3">
            <a:extLst>
              <a:ext uri="{FF2B5EF4-FFF2-40B4-BE49-F238E27FC236}">
                <a16:creationId xmlns:a16="http://schemas.microsoft.com/office/drawing/2014/main" id="{7EC93B7B-B3AD-4693-9C73-1FCCB71F58FA}"/>
              </a:ext>
            </a:extLst>
          </p:cNvPr>
          <p:cNvSpPr txBox="1">
            <a:spLocks noChangeArrowheads="1"/>
          </p:cNvSpPr>
          <p:nvPr/>
        </p:nvSpPr>
        <p:spPr bwMode="auto">
          <a:xfrm>
            <a:off x="1025525" y="4835525"/>
            <a:ext cx="7034213"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“Antenna Tuners” do not really tune antennas.</a:t>
            </a:r>
          </a:p>
          <a:p>
            <a:pPr eaLnBrk="1" hangingPunct="1">
              <a:lnSpc>
                <a:spcPct val="106000"/>
              </a:lnSpc>
              <a:buClr>
                <a:srgbClr val="FFFFCC"/>
              </a:buClr>
              <a:buSzPct val="100000"/>
              <a:buFont typeface="Times New Roman" panose="02020603050405020304" pitchFamily="18" charset="0"/>
              <a:buNone/>
            </a:pPr>
            <a:r>
              <a:rPr lang="en-GB" altLang="en-US"/>
              <a:t>They provide an impedance match between the transmitter output impedance and the antenna system impedance.</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a:extLst>
              <a:ext uri="{FF2B5EF4-FFF2-40B4-BE49-F238E27FC236}">
                <a16:creationId xmlns:a16="http://schemas.microsoft.com/office/drawing/2014/main" id="{933C462A-D4F3-416C-A6E8-5E137CB2EB7A}"/>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The Balun</a:t>
            </a:r>
          </a:p>
        </p:txBody>
      </p:sp>
      <p:pic>
        <p:nvPicPr>
          <p:cNvPr id="32770" name="Picture 2">
            <a:extLst>
              <a:ext uri="{FF2B5EF4-FFF2-40B4-BE49-F238E27FC236}">
                <a16:creationId xmlns:a16="http://schemas.microsoft.com/office/drawing/2014/main" id="{35CBD652-3A78-4986-8E10-5C8B758EDB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2205038"/>
            <a:ext cx="1482725" cy="3119437"/>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32771" name="Text Box 3">
            <a:extLst>
              <a:ext uri="{FF2B5EF4-FFF2-40B4-BE49-F238E27FC236}">
                <a16:creationId xmlns:a16="http://schemas.microsoft.com/office/drawing/2014/main" id="{05EB0259-D3F6-4DD9-8CBB-5F29074BC3CC}"/>
              </a:ext>
            </a:extLst>
          </p:cNvPr>
          <p:cNvSpPr txBox="1">
            <a:spLocks noChangeArrowheads="1"/>
          </p:cNvSpPr>
          <p:nvPr/>
        </p:nvSpPr>
        <p:spPr bwMode="auto">
          <a:xfrm>
            <a:off x="3406775" y="1831975"/>
            <a:ext cx="4835525"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90525" indent="-390525">
              <a:tabLst>
                <a:tab pos="1304925" algn="l"/>
                <a:tab pos="2219325" algn="l"/>
                <a:tab pos="3133725" algn="l"/>
                <a:tab pos="4048125" algn="l"/>
                <a:tab pos="4962525" algn="l"/>
                <a:tab pos="5876925" algn="l"/>
                <a:tab pos="6791325" algn="l"/>
                <a:tab pos="7705725" algn="l"/>
                <a:tab pos="8620125" algn="l"/>
                <a:tab pos="9534525" algn="l"/>
                <a:tab pos="10448925" algn="l"/>
              </a:tabLst>
              <a:defRPr sz="2400">
                <a:solidFill>
                  <a:schemeClr val="tx1"/>
                </a:solidFill>
                <a:latin typeface="Times New Roman" panose="02020603050405020304" pitchFamily="18" charset="0"/>
              </a:defRPr>
            </a:lvl1pPr>
            <a:lvl2pPr>
              <a:tabLst>
                <a:tab pos="1304925" algn="l"/>
                <a:tab pos="2219325" algn="l"/>
                <a:tab pos="3133725" algn="l"/>
                <a:tab pos="4048125" algn="l"/>
                <a:tab pos="4962525" algn="l"/>
                <a:tab pos="5876925" algn="l"/>
                <a:tab pos="6791325" algn="l"/>
                <a:tab pos="7705725" algn="l"/>
                <a:tab pos="8620125" algn="l"/>
                <a:tab pos="9534525" algn="l"/>
                <a:tab pos="10448925" algn="l"/>
              </a:tabLst>
              <a:defRPr sz="2400">
                <a:solidFill>
                  <a:schemeClr val="tx1"/>
                </a:solidFill>
                <a:latin typeface="Times New Roman" panose="02020603050405020304" pitchFamily="18" charset="0"/>
              </a:defRPr>
            </a:lvl2pPr>
            <a:lvl3pPr>
              <a:tabLst>
                <a:tab pos="1304925" algn="l"/>
                <a:tab pos="2219325" algn="l"/>
                <a:tab pos="3133725" algn="l"/>
                <a:tab pos="4048125" algn="l"/>
                <a:tab pos="4962525" algn="l"/>
                <a:tab pos="5876925" algn="l"/>
                <a:tab pos="6791325" algn="l"/>
                <a:tab pos="7705725" algn="l"/>
                <a:tab pos="8620125" algn="l"/>
                <a:tab pos="9534525" algn="l"/>
                <a:tab pos="10448925" algn="l"/>
              </a:tabLst>
              <a:defRPr sz="2400">
                <a:solidFill>
                  <a:schemeClr val="tx1"/>
                </a:solidFill>
                <a:latin typeface="Times New Roman" panose="02020603050405020304" pitchFamily="18" charset="0"/>
              </a:defRPr>
            </a:lvl3pPr>
            <a:lvl4pPr>
              <a:tabLst>
                <a:tab pos="1304925" algn="l"/>
                <a:tab pos="2219325" algn="l"/>
                <a:tab pos="3133725" algn="l"/>
                <a:tab pos="4048125" algn="l"/>
                <a:tab pos="4962525" algn="l"/>
                <a:tab pos="5876925" algn="l"/>
                <a:tab pos="6791325" algn="l"/>
                <a:tab pos="7705725" algn="l"/>
                <a:tab pos="8620125" algn="l"/>
                <a:tab pos="9534525" algn="l"/>
                <a:tab pos="10448925" algn="l"/>
              </a:tabLst>
              <a:defRPr sz="2400">
                <a:solidFill>
                  <a:schemeClr val="tx1"/>
                </a:solidFill>
                <a:latin typeface="Times New Roman" panose="02020603050405020304" pitchFamily="18" charset="0"/>
              </a:defRPr>
            </a:lvl4pPr>
            <a:lvl5pPr>
              <a:tabLst>
                <a:tab pos="1304925" algn="l"/>
                <a:tab pos="2219325" algn="l"/>
                <a:tab pos="3133725" algn="l"/>
                <a:tab pos="4048125" algn="l"/>
                <a:tab pos="4962525" algn="l"/>
                <a:tab pos="5876925" algn="l"/>
                <a:tab pos="6791325" algn="l"/>
                <a:tab pos="7705725" algn="l"/>
                <a:tab pos="8620125" algn="l"/>
                <a:tab pos="9534525" algn="l"/>
                <a:tab pos="104489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304925" algn="l"/>
                <a:tab pos="2219325" algn="l"/>
                <a:tab pos="3133725" algn="l"/>
                <a:tab pos="4048125" algn="l"/>
                <a:tab pos="4962525" algn="l"/>
                <a:tab pos="5876925" algn="l"/>
                <a:tab pos="6791325" algn="l"/>
                <a:tab pos="7705725" algn="l"/>
                <a:tab pos="8620125" algn="l"/>
                <a:tab pos="9534525" algn="l"/>
                <a:tab pos="104489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304925" algn="l"/>
                <a:tab pos="2219325" algn="l"/>
                <a:tab pos="3133725" algn="l"/>
                <a:tab pos="4048125" algn="l"/>
                <a:tab pos="4962525" algn="l"/>
                <a:tab pos="5876925" algn="l"/>
                <a:tab pos="6791325" algn="l"/>
                <a:tab pos="7705725" algn="l"/>
                <a:tab pos="8620125" algn="l"/>
                <a:tab pos="9534525" algn="l"/>
                <a:tab pos="104489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304925" algn="l"/>
                <a:tab pos="2219325" algn="l"/>
                <a:tab pos="3133725" algn="l"/>
                <a:tab pos="4048125" algn="l"/>
                <a:tab pos="4962525" algn="l"/>
                <a:tab pos="5876925" algn="l"/>
                <a:tab pos="6791325" algn="l"/>
                <a:tab pos="7705725" algn="l"/>
                <a:tab pos="8620125" algn="l"/>
                <a:tab pos="9534525" algn="l"/>
                <a:tab pos="104489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304925" algn="l"/>
                <a:tab pos="2219325" algn="l"/>
                <a:tab pos="3133725" algn="l"/>
                <a:tab pos="4048125" algn="l"/>
                <a:tab pos="4962525" algn="l"/>
                <a:tab pos="5876925" algn="l"/>
                <a:tab pos="6791325" algn="l"/>
                <a:tab pos="7705725" algn="l"/>
                <a:tab pos="8620125" algn="l"/>
                <a:tab pos="9534525" algn="l"/>
                <a:tab pos="10448925" algn="l"/>
              </a:tabLst>
              <a:defRPr sz="2400">
                <a:solidFill>
                  <a:schemeClr val="tx1"/>
                </a:solidFill>
                <a:latin typeface="Times New Roman" panose="02020603050405020304" pitchFamily="18" charset="0"/>
              </a:defRPr>
            </a:lvl9pPr>
          </a:lstStyle>
          <a:p>
            <a:pPr eaLnBrk="1" hangingPunct="1">
              <a:lnSpc>
                <a:spcPct val="101000"/>
              </a:lnSpc>
              <a:spcBef>
                <a:spcPts val="438"/>
              </a:spcBef>
              <a:buClr>
                <a:srgbClr val="000000"/>
              </a:buClr>
              <a:buSzPct val="96000"/>
              <a:buFont typeface="Times New Roman" panose="02020603050405020304" pitchFamily="18" charset="0"/>
              <a:buBlip>
                <a:blip r:embed="rId4"/>
              </a:buBlip>
            </a:pPr>
            <a:r>
              <a:rPr lang="en-GB" altLang="en-US"/>
              <a:t>“Balun” means </a:t>
            </a:r>
            <a:r>
              <a:rPr lang="en-GB" altLang="en-US">
                <a:solidFill>
                  <a:srgbClr val="EB613D"/>
                </a:solidFill>
              </a:rPr>
              <a:t>BAL</a:t>
            </a:r>
            <a:r>
              <a:rPr lang="en-GB" altLang="en-US"/>
              <a:t>anced to </a:t>
            </a:r>
            <a:r>
              <a:rPr lang="en-GB" altLang="en-US">
                <a:solidFill>
                  <a:srgbClr val="EB613D"/>
                </a:solidFill>
              </a:rPr>
              <a:t>Un</a:t>
            </a:r>
            <a:r>
              <a:rPr lang="en-GB" altLang="en-US"/>
              <a:t>balanced.</a:t>
            </a:r>
          </a:p>
          <a:p>
            <a:pPr eaLnBrk="1" hangingPunct="1">
              <a:lnSpc>
                <a:spcPct val="106000"/>
              </a:lnSpc>
              <a:spcBef>
                <a:spcPts val="438"/>
              </a:spcBef>
              <a:buClr>
                <a:srgbClr val="000000"/>
              </a:buClr>
              <a:buSzPct val="96000"/>
              <a:buFont typeface="Times New Roman" panose="02020603050405020304" pitchFamily="18" charset="0"/>
              <a:buBlip>
                <a:blip r:embed="rId4"/>
              </a:buBlip>
            </a:pPr>
            <a:r>
              <a:rPr lang="en-GB" altLang="en-US"/>
              <a:t>The balun converts from b</a:t>
            </a:r>
            <a:r>
              <a:rPr lang="en-GB" altLang="en-US">
                <a:solidFill>
                  <a:srgbClr val="333333"/>
                </a:solidFill>
              </a:rPr>
              <a:t>al</a:t>
            </a:r>
            <a:r>
              <a:rPr lang="en-GB" altLang="en-US"/>
              <a:t>anced feed line to unbalanced feed lines.</a:t>
            </a:r>
          </a:p>
          <a:p>
            <a:pPr eaLnBrk="1" hangingPunct="1">
              <a:lnSpc>
                <a:spcPct val="106000"/>
              </a:lnSpc>
              <a:spcBef>
                <a:spcPts val="438"/>
              </a:spcBef>
              <a:buClr>
                <a:srgbClr val="000000"/>
              </a:buClr>
              <a:buSzPct val="96000"/>
              <a:buFont typeface="Times New Roman" panose="02020603050405020304" pitchFamily="18" charset="0"/>
              <a:buBlip>
                <a:blip r:embed="rId4"/>
              </a:buBlip>
            </a:pPr>
            <a:r>
              <a:rPr lang="en-GB" altLang="en-US"/>
              <a:t>A balun would be installed between the coax and the antenna to feed a dipole antenna with 50-ohm coax.</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additive="base">
                                        <p:cTn id="7" dur="500"/>
                                        <p:tgtEl>
                                          <p:spTgt spid="32771">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32771">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2771">
                                            <p:txEl>
                                              <p:pRg st="1" end="1"/>
                                            </p:txEl>
                                          </p:spTgt>
                                        </p:tgtEl>
                                        <p:attrNameLst>
                                          <p:attrName>style.visibility</p:attrName>
                                        </p:attrNameLst>
                                      </p:cBhvr>
                                      <p:to>
                                        <p:strVal val="visible"/>
                                      </p:to>
                                    </p:set>
                                    <p:anim calcmode="lin" valueType="num">
                                      <p:cBhvr additive="base">
                                        <p:cTn id="13" dur="500"/>
                                        <p:tgtEl>
                                          <p:spTgt spid="32771">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32771">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32771">
                                            <p:txEl>
                                              <p:pRg st="2" end="2"/>
                                            </p:txEl>
                                          </p:spTgt>
                                        </p:tgtEl>
                                        <p:attrNameLst>
                                          <p:attrName>style.visibility</p:attrName>
                                        </p:attrNameLst>
                                      </p:cBhvr>
                                      <p:to>
                                        <p:strVal val="visible"/>
                                      </p:to>
                                    </p:set>
                                    <p:anim calcmode="lin" valueType="num">
                                      <p:cBhvr additive="base">
                                        <p:cTn id="19" dur="500"/>
                                        <p:tgtEl>
                                          <p:spTgt spid="32771">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E377B532-1ED2-4B7D-9B50-0B11FB8469F2}"/>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The 1/2 Wave Dipole</a:t>
            </a:r>
          </a:p>
        </p:txBody>
      </p:sp>
      <p:sp>
        <p:nvSpPr>
          <p:cNvPr id="33794" name="Freeform 2">
            <a:extLst>
              <a:ext uri="{FF2B5EF4-FFF2-40B4-BE49-F238E27FC236}">
                <a16:creationId xmlns:a16="http://schemas.microsoft.com/office/drawing/2014/main" id="{ADDF3A07-4881-40E2-880A-F200414D123A}"/>
              </a:ext>
            </a:extLst>
          </p:cNvPr>
          <p:cNvSpPr>
            <a:spLocks noChangeArrowheads="1"/>
          </p:cNvSpPr>
          <p:nvPr/>
        </p:nvSpPr>
        <p:spPr bwMode="auto">
          <a:xfrm>
            <a:off x="5930900" y="2895600"/>
            <a:ext cx="209550" cy="238125"/>
          </a:xfrm>
          <a:custGeom>
            <a:avLst/>
            <a:gdLst>
              <a:gd name="T0" fmla="*/ 0 w 584"/>
              <a:gd name="T1" fmla="*/ 569 h 663"/>
              <a:gd name="T2" fmla="*/ 53 w 584"/>
              <a:gd name="T3" fmla="*/ 609 h 663"/>
              <a:gd name="T4" fmla="*/ 106 w 584"/>
              <a:gd name="T5" fmla="*/ 636 h 663"/>
              <a:gd name="T6" fmla="*/ 159 w 584"/>
              <a:gd name="T7" fmla="*/ 662 h 663"/>
              <a:gd name="T8" fmla="*/ 212 w 584"/>
              <a:gd name="T9" fmla="*/ 662 h 663"/>
              <a:gd name="T10" fmla="*/ 265 w 584"/>
              <a:gd name="T11" fmla="*/ 662 h 663"/>
              <a:gd name="T12" fmla="*/ 331 w 584"/>
              <a:gd name="T13" fmla="*/ 662 h 663"/>
              <a:gd name="T14" fmla="*/ 384 w 584"/>
              <a:gd name="T15" fmla="*/ 636 h 663"/>
              <a:gd name="T16" fmla="*/ 437 w 584"/>
              <a:gd name="T17" fmla="*/ 609 h 663"/>
              <a:gd name="T18" fmla="*/ 477 w 584"/>
              <a:gd name="T19" fmla="*/ 569 h 663"/>
              <a:gd name="T20" fmla="*/ 517 w 584"/>
              <a:gd name="T21" fmla="*/ 530 h 663"/>
              <a:gd name="T22" fmla="*/ 557 w 584"/>
              <a:gd name="T23" fmla="*/ 477 h 663"/>
              <a:gd name="T24" fmla="*/ 570 w 584"/>
              <a:gd name="T25" fmla="*/ 424 h 663"/>
              <a:gd name="T26" fmla="*/ 583 w 584"/>
              <a:gd name="T27" fmla="*/ 357 h 663"/>
              <a:gd name="T28" fmla="*/ 583 w 584"/>
              <a:gd name="T29" fmla="*/ 304 h 663"/>
              <a:gd name="T30" fmla="*/ 570 w 584"/>
              <a:gd name="T31" fmla="*/ 251 h 663"/>
              <a:gd name="T32" fmla="*/ 557 w 584"/>
              <a:gd name="T33" fmla="*/ 185 h 663"/>
              <a:gd name="T34" fmla="*/ 517 w 584"/>
              <a:gd name="T35" fmla="*/ 145 h 663"/>
              <a:gd name="T36" fmla="*/ 477 w 584"/>
              <a:gd name="T37" fmla="*/ 92 h 663"/>
              <a:gd name="T38" fmla="*/ 437 w 584"/>
              <a:gd name="T39" fmla="*/ 53 h 663"/>
              <a:gd name="T40" fmla="*/ 384 w 584"/>
              <a:gd name="T41" fmla="*/ 26 h 663"/>
              <a:gd name="T42" fmla="*/ 331 w 584"/>
              <a:gd name="T43" fmla="*/ 13 h 663"/>
              <a:gd name="T44" fmla="*/ 265 w 584"/>
              <a:gd name="T45" fmla="*/ 0 h 663"/>
              <a:gd name="T46" fmla="*/ 212 w 584"/>
              <a:gd name="T47" fmla="*/ 0 h 663"/>
              <a:gd name="T48" fmla="*/ 159 w 584"/>
              <a:gd name="T49" fmla="*/ 13 h 663"/>
              <a:gd name="T50" fmla="*/ 106 w 584"/>
              <a:gd name="T51" fmla="*/ 26 h 663"/>
              <a:gd name="T52" fmla="*/ 53 w 584"/>
              <a:gd name="T53" fmla="*/ 53 h 663"/>
              <a:gd name="T54" fmla="*/ 0 w 584"/>
              <a:gd name="T55" fmla="*/ 92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4" h="663">
                <a:moveTo>
                  <a:pt x="0" y="569"/>
                </a:moveTo>
                <a:lnTo>
                  <a:pt x="53" y="609"/>
                </a:lnTo>
                <a:lnTo>
                  <a:pt x="106" y="636"/>
                </a:lnTo>
                <a:lnTo>
                  <a:pt x="159" y="662"/>
                </a:lnTo>
                <a:lnTo>
                  <a:pt x="212" y="662"/>
                </a:lnTo>
                <a:lnTo>
                  <a:pt x="265" y="662"/>
                </a:lnTo>
                <a:lnTo>
                  <a:pt x="331" y="662"/>
                </a:lnTo>
                <a:lnTo>
                  <a:pt x="384" y="636"/>
                </a:lnTo>
                <a:lnTo>
                  <a:pt x="437" y="609"/>
                </a:lnTo>
                <a:lnTo>
                  <a:pt x="477" y="569"/>
                </a:lnTo>
                <a:lnTo>
                  <a:pt x="517" y="530"/>
                </a:lnTo>
                <a:lnTo>
                  <a:pt x="557" y="477"/>
                </a:lnTo>
                <a:lnTo>
                  <a:pt x="570" y="424"/>
                </a:lnTo>
                <a:lnTo>
                  <a:pt x="583" y="357"/>
                </a:lnTo>
                <a:lnTo>
                  <a:pt x="583" y="304"/>
                </a:lnTo>
                <a:lnTo>
                  <a:pt x="570" y="251"/>
                </a:lnTo>
                <a:lnTo>
                  <a:pt x="557" y="185"/>
                </a:lnTo>
                <a:lnTo>
                  <a:pt x="517" y="145"/>
                </a:lnTo>
                <a:lnTo>
                  <a:pt x="477" y="92"/>
                </a:lnTo>
                <a:lnTo>
                  <a:pt x="437" y="53"/>
                </a:lnTo>
                <a:lnTo>
                  <a:pt x="384" y="26"/>
                </a:lnTo>
                <a:lnTo>
                  <a:pt x="331" y="13"/>
                </a:lnTo>
                <a:lnTo>
                  <a:pt x="265" y="0"/>
                </a:lnTo>
                <a:lnTo>
                  <a:pt x="212" y="0"/>
                </a:lnTo>
                <a:lnTo>
                  <a:pt x="159" y="13"/>
                </a:lnTo>
                <a:lnTo>
                  <a:pt x="106" y="26"/>
                </a:lnTo>
                <a:lnTo>
                  <a:pt x="53" y="53"/>
                </a:lnTo>
                <a:lnTo>
                  <a:pt x="0" y="9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795" name="Freeform 3">
            <a:extLst>
              <a:ext uri="{FF2B5EF4-FFF2-40B4-BE49-F238E27FC236}">
                <a16:creationId xmlns:a16="http://schemas.microsoft.com/office/drawing/2014/main" id="{6AE47266-DF1B-4C29-8294-7DB70A56A4B9}"/>
              </a:ext>
            </a:extLst>
          </p:cNvPr>
          <p:cNvSpPr>
            <a:spLocks noChangeArrowheads="1"/>
          </p:cNvSpPr>
          <p:nvPr/>
        </p:nvSpPr>
        <p:spPr bwMode="auto">
          <a:xfrm>
            <a:off x="5976938" y="2968625"/>
            <a:ext cx="90487" cy="90488"/>
          </a:xfrm>
          <a:custGeom>
            <a:avLst/>
            <a:gdLst>
              <a:gd name="T0" fmla="*/ 239 w 253"/>
              <a:gd name="T1" fmla="*/ 93 h 253"/>
              <a:gd name="T2" fmla="*/ 252 w 253"/>
              <a:gd name="T3" fmla="*/ 132 h 253"/>
              <a:gd name="T4" fmla="*/ 239 w 253"/>
              <a:gd name="T5" fmla="*/ 93 h 253"/>
              <a:gd name="T6" fmla="*/ 225 w 253"/>
              <a:gd name="T7" fmla="*/ 53 h 253"/>
              <a:gd name="T8" fmla="*/ 199 w 253"/>
              <a:gd name="T9" fmla="*/ 26 h 253"/>
              <a:gd name="T10" fmla="*/ 159 w 253"/>
              <a:gd name="T11" fmla="*/ 13 h 253"/>
              <a:gd name="T12" fmla="*/ 119 w 253"/>
              <a:gd name="T13" fmla="*/ 0 h 253"/>
              <a:gd name="T14" fmla="*/ 79 w 253"/>
              <a:gd name="T15" fmla="*/ 13 h 253"/>
              <a:gd name="T16" fmla="*/ 53 w 253"/>
              <a:gd name="T17" fmla="*/ 26 h 253"/>
              <a:gd name="T18" fmla="*/ 26 w 253"/>
              <a:gd name="T19" fmla="*/ 53 h 253"/>
              <a:gd name="T20" fmla="*/ 0 w 253"/>
              <a:gd name="T21" fmla="*/ 93 h 253"/>
              <a:gd name="T22" fmla="*/ 0 w 253"/>
              <a:gd name="T23" fmla="*/ 132 h 253"/>
              <a:gd name="T24" fmla="*/ 0 w 253"/>
              <a:gd name="T25" fmla="*/ 172 h 253"/>
              <a:gd name="T26" fmla="*/ 26 w 253"/>
              <a:gd name="T27" fmla="*/ 212 h 253"/>
              <a:gd name="T28" fmla="*/ 53 w 253"/>
              <a:gd name="T29" fmla="*/ 225 h 253"/>
              <a:gd name="T30" fmla="*/ 79 w 253"/>
              <a:gd name="T31" fmla="*/ 252 h 253"/>
              <a:gd name="T32" fmla="*/ 119 w 253"/>
              <a:gd name="T33" fmla="*/ 252 h 253"/>
              <a:gd name="T34" fmla="*/ 159 w 253"/>
              <a:gd name="T35" fmla="*/ 252 h 253"/>
              <a:gd name="T36" fmla="*/ 199 w 253"/>
              <a:gd name="T37" fmla="*/ 225 h 253"/>
              <a:gd name="T38" fmla="*/ 225 w 253"/>
              <a:gd name="T39" fmla="*/ 212 h 253"/>
              <a:gd name="T40" fmla="*/ 239 w 253"/>
              <a:gd name="T41" fmla="*/ 172 h 253"/>
              <a:gd name="T42" fmla="*/ 252 w 253"/>
              <a:gd name="T43" fmla="*/ 13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3" h="253">
                <a:moveTo>
                  <a:pt x="239" y="93"/>
                </a:moveTo>
                <a:lnTo>
                  <a:pt x="252" y="132"/>
                </a:lnTo>
                <a:lnTo>
                  <a:pt x="239" y="93"/>
                </a:lnTo>
                <a:lnTo>
                  <a:pt x="225" y="53"/>
                </a:lnTo>
                <a:lnTo>
                  <a:pt x="199" y="26"/>
                </a:lnTo>
                <a:lnTo>
                  <a:pt x="159" y="13"/>
                </a:lnTo>
                <a:lnTo>
                  <a:pt x="119" y="0"/>
                </a:lnTo>
                <a:lnTo>
                  <a:pt x="79" y="13"/>
                </a:lnTo>
                <a:lnTo>
                  <a:pt x="53" y="26"/>
                </a:lnTo>
                <a:lnTo>
                  <a:pt x="26" y="53"/>
                </a:lnTo>
                <a:lnTo>
                  <a:pt x="0" y="93"/>
                </a:lnTo>
                <a:lnTo>
                  <a:pt x="0" y="132"/>
                </a:lnTo>
                <a:lnTo>
                  <a:pt x="0" y="172"/>
                </a:lnTo>
                <a:lnTo>
                  <a:pt x="26" y="212"/>
                </a:lnTo>
                <a:lnTo>
                  <a:pt x="53" y="225"/>
                </a:lnTo>
                <a:lnTo>
                  <a:pt x="79" y="252"/>
                </a:lnTo>
                <a:lnTo>
                  <a:pt x="119" y="252"/>
                </a:lnTo>
                <a:lnTo>
                  <a:pt x="159" y="252"/>
                </a:lnTo>
                <a:lnTo>
                  <a:pt x="199" y="225"/>
                </a:lnTo>
                <a:lnTo>
                  <a:pt x="225" y="212"/>
                </a:lnTo>
                <a:lnTo>
                  <a:pt x="239" y="172"/>
                </a:lnTo>
                <a:lnTo>
                  <a:pt x="252"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796" name="Line 4">
            <a:extLst>
              <a:ext uri="{FF2B5EF4-FFF2-40B4-BE49-F238E27FC236}">
                <a16:creationId xmlns:a16="http://schemas.microsoft.com/office/drawing/2014/main" id="{82FC6581-4999-4A81-A625-1F4A02FA483D}"/>
              </a:ext>
            </a:extLst>
          </p:cNvPr>
          <p:cNvSpPr>
            <a:spLocks noChangeShapeType="1"/>
          </p:cNvSpPr>
          <p:nvPr/>
        </p:nvSpPr>
        <p:spPr bwMode="auto">
          <a:xfrm>
            <a:off x="5930900" y="2909888"/>
            <a:ext cx="1588"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797" name="Freeform 5">
            <a:extLst>
              <a:ext uri="{FF2B5EF4-FFF2-40B4-BE49-F238E27FC236}">
                <a16:creationId xmlns:a16="http://schemas.microsoft.com/office/drawing/2014/main" id="{401FC623-4EB4-4FFB-9DDA-37B06A8E3852}"/>
              </a:ext>
            </a:extLst>
          </p:cNvPr>
          <p:cNvSpPr>
            <a:spLocks noChangeArrowheads="1"/>
          </p:cNvSpPr>
          <p:nvPr/>
        </p:nvSpPr>
        <p:spPr bwMode="auto">
          <a:xfrm>
            <a:off x="5878513" y="3119438"/>
            <a:ext cx="76200" cy="76200"/>
          </a:xfrm>
          <a:custGeom>
            <a:avLst/>
            <a:gdLst>
              <a:gd name="T0" fmla="*/ 0 w 213"/>
              <a:gd name="T1" fmla="*/ 0 h 213"/>
              <a:gd name="T2" fmla="*/ 17 w 213"/>
              <a:gd name="T3" fmla="*/ 84 h 213"/>
              <a:gd name="T4" fmla="*/ 35 w 213"/>
              <a:gd name="T5" fmla="*/ 168 h 213"/>
              <a:gd name="T6" fmla="*/ 75 w 213"/>
              <a:gd name="T7" fmla="*/ 212 h 213"/>
              <a:gd name="T8" fmla="*/ 115 w 213"/>
              <a:gd name="T9" fmla="*/ 212 h 213"/>
              <a:gd name="T10" fmla="*/ 150 w 213"/>
              <a:gd name="T11" fmla="*/ 212 h 213"/>
              <a:gd name="T12" fmla="*/ 190 w 213"/>
              <a:gd name="T13" fmla="*/ 168 h 213"/>
              <a:gd name="T14" fmla="*/ 212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17" y="84"/>
                </a:lnTo>
                <a:lnTo>
                  <a:pt x="35" y="168"/>
                </a:lnTo>
                <a:lnTo>
                  <a:pt x="75" y="212"/>
                </a:lnTo>
                <a:lnTo>
                  <a:pt x="115" y="212"/>
                </a:lnTo>
                <a:lnTo>
                  <a:pt x="150" y="212"/>
                </a:lnTo>
                <a:lnTo>
                  <a:pt x="190" y="168"/>
                </a:lnTo>
                <a:lnTo>
                  <a:pt x="212"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798" name="Line 6">
            <a:extLst>
              <a:ext uri="{FF2B5EF4-FFF2-40B4-BE49-F238E27FC236}">
                <a16:creationId xmlns:a16="http://schemas.microsoft.com/office/drawing/2014/main" id="{21CFD7BE-4334-4B46-966F-7E4FE7AA15C2}"/>
              </a:ext>
            </a:extLst>
          </p:cNvPr>
          <p:cNvSpPr>
            <a:spLocks noChangeShapeType="1"/>
          </p:cNvSpPr>
          <p:nvPr/>
        </p:nvSpPr>
        <p:spPr bwMode="auto">
          <a:xfrm flipV="1">
            <a:off x="5878513" y="2908300"/>
            <a:ext cx="1587"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799" name="Freeform 7">
            <a:extLst>
              <a:ext uri="{FF2B5EF4-FFF2-40B4-BE49-F238E27FC236}">
                <a16:creationId xmlns:a16="http://schemas.microsoft.com/office/drawing/2014/main" id="{162A3F09-D1F3-4312-8EAD-C7377F5E68A4}"/>
              </a:ext>
            </a:extLst>
          </p:cNvPr>
          <p:cNvSpPr>
            <a:spLocks noChangeArrowheads="1"/>
          </p:cNvSpPr>
          <p:nvPr/>
        </p:nvSpPr>
        <p:spPr bwMode="auto">
          <a:xfrm>
            <a:off x="5878513" y="2886075"/>
            <a:ext cx="76200" cy="76200"/>
          </a:xfrm>
          <a:custGeom>
            <a:avLst/>
            <a:gdLst>
              <a:gd name="T0" fmla="*/ 212 w 213"/>
              <a:gd name="T1" fmla="*/ 212 h 213"/>
              <a:gd name="T2" fmla="*/ 212 w 213"/>
              <a:gd name="T3" fmla="*/ 124 h 213"/>
              <a:gd name="T4" fmla="*/ 190 w 213"/>
              <a:gd name="T5" fmla="*/ 39 h 213"/>
              <a:gd name="T6" fmla="*/ 150 w 213"/>
              <a:gd name="T7" fmla="*/ 0 h 213"/>
              <a:gd name="T8" fmla="*/ 115 w 213"/>
              <a:gd name="T9" fmla="*/ 0 h 213"/>
              <a:gd name="T10" fmla="*/ 75 w 213"/>
              <a:gd name="T11" fmla="*/ 0 h 213"/>
              <a:gd name="T12" fmla="*/ 35 w 213"/>
              <a:gd name="T13" fmla="*/ 39 h 213"/>
              <a:gd name="T14" fmla="*/ 17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212" y="124"/>
                </a:lnTo>
                <a:lnTo>
                  <a:pt x="190" y="39"/>
                </a:lnTo>
                <a:lnTo>
                  <a:pt x="150" y="0"/>
                </a:lnTo>
                <a:lnTo>
                  <a:pt x="115" y="0"/>
                </a:lnTo>
                <a:lnTo>
                  <a:pt x="75" y="0"/>
                </a:lnTo>
                <a:lnTo>
                  <a:pt x="35" y="39"/>
                </a:lnTo>
                <a:lnTo>
                  <a:pt x="17"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0" name="Freeform 8">
            <a:extLst>
              <a:ext uri="{FF2B5EF4-FFF2-40B4-BE49-F238E27FC236}">
                <a16:creationId xmlns:a16="http://schemas.microsoft.com/office/drawing/2014/main" id="{D7754DEB-280D-4EFD-9D39-31014011ACE6}"/>
              </a:ext>
            </a:extLst>
          </p:cNvPr>
          <p:cNvSpPr>
            <a:spLocks noChangeArrowheads="1"/>
          </p:cNvSpPr>
          <p:nvPr/>
        </p:nvSpPr>
        <p:spPr bwMode="auto">
          <a:xfrm>
            <a:off x="5830888" y="2909888"/>
            <a:ext cx="77787" cy="76200"/>
          </a:xfrm>
          <a:custGeom>
            <a:avLst/>
            <a:gdLst>
              <a:gd name="T0" fmla="*/ 0 w 214"/>
              <a:gd name="T1" fmla="*/ 0 h 213"/>
              <a:gd name="T2" fmla="*/ 0 w 214"/>
              <a:gd name="T3" fmla="*/ 70 h 213"/>
              <a:gd name="T4" fmla="*/ 17 w 214"/>
              <a:gd name="T5" fmla="*/ 141 h 213"/>
              <a:gd name="T6" fmla="*/ 62 w 214"/>
              <a:gd name="T7" fmla="*/ 177 h 213"/>
              <a:gd name="T8" fmla="*/ 106 w 214"/>
              <a:gd name="T9" fmla="*/ 212 h 213"/>
              <a:gd name="T10" fmla="*/ 146 w 214"/>
              <a:gd name="T11" fmla="*/ 177 h 213"/>
              <a:gd name="T12" fmla="*/ 191 w 214"/>
              <a:gd name="T13" fmla="*/ 141 h 213"/>
              <a:gd name="T14" fmla="*/ 213 w 214"/>
              <a:gd name="T15" fmla="*/ 70 h 213"/>
              <a:gd name="T16" fmla="*/ 213 w 214"/>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4" h="213">
                <a:moveTo>
                  <a:pt x="0" y="0"/>
                </a:moveTo>
                <a:lnTo>
                  <a:pt x="0" y="70"/>
                </a:lnTo>
                <a:lnTo>
                  <a:pt x="17" y="141"/>
                </a:lnTo>
                <a:lnTo>
                  <a:pt x="62" y="177"/>
                </a:lnTo>
                <a:lnTo>
                  <a:pt x="106" y="212"/>
                </a:lnTo>
                <a:lnTo>
                  <a:pt x="146" y="177"/>
                </a:lnTo>
                <a:lnTo>
                  <a:pt x="191" y="141"/>
                </a:lnTo>
                <a:lnTo>
                  <a:pt x="213" y="70"/>
                </a:lnTo>
                <a:lnTo>
                  <a:pt x="21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1" name="Freeform 9">
            <a:extLst>
              <a:ext uri="{FF2B5EF4-FFF2-40B4-BE49-F238E27FC236}">
                <a16:creationId xmlns:a16="http://schemas.microsoft.com/office/drawing/2014/main" id="{78F1F7D8-D14B-49AD-9645-6052D94CF3D4}"/>
              </a:ext>
            </a:extLst>
          </p:cNvPr>
          <p:cNvSpPr>
            <a:spLocks noChangeArrowheads="1"/>
          </p:cNvSpPr>
          <p:nvPr/>
        </p:nvSpPr>
        <p:spPr bwMode="auto">
          <a:xfrm>
            <a:off x="5830888" y="3092450"/>
            <a:ext cx="77787" cy="76200"/>
          </a:xfrm>
          <a:custGeom>
            <a:avLst/>
            <a:gdLst>
              <a:gd name="T0" fmla="*/ 213 w 214"/>
              <a:gd name="T1" fmla="*/ 106 h 213"/>
              <a:gd name="T2" fmla="*/ 213 w 214"/>
              <a:gd name="T3" fmla="*/ 212 h 213"/>
              <a:gd name="T4" fmla="*/ 213 w 214"/>
              <a:gd name="T5" fmla="*/ 106 h 213"/>
              <a:gd name="T6" fmla="*/ 191 w 214"/>
              <a:gd name="T7" fmla="*/ 70 h 213"/>
              <a:gd name="T8" fmla="*/ 146 w 214"/>
              <a:gd name="T9" fmla="*/ 35 h 213"/>
              <a:gd name="T10" fmla="*/ 106 w 214"/>
              <a:gd name="T11" fmla="*/ 0 h 213"/>
              <a:gd name="T12" fmla="*/ 62 w 214"/>
              <a:gd name="T13" fmla="*/ 35 h 213"/>
              <a:gd name="T14" fmla="*/ 17 w 214"/>
              <a:gd name="T15" fmla="*/ 70 h 213"/>
              <a:gd name="T16" fmla="*/ 0 w 214"/>
              <a:gd name="T17" fmla="*/ 106 h 213"/>
              <a:gd name="T18" fmla="*/ 0 w 214"/>
              <a:gd name="T19"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 h="213">
                <a:moveTo>
                  <a:pt x="213" y="106"/>
                </a:moveTo>
                <a:lnTo>
                  <a:pt x="213" y="212"/>
                </a:lnTo>
                <a:lnTo>
                  <a:pt x="213" y="106"/>
                </a:lnTo>
                <a:lnTo>
                  <a:pt x="191" y="70"/>
                </a:lnTo>
                <a:lnTo>
                  <a:pt x="146" y="35"/>
                </a:lnTo>
                <a:lnTo>
                  <a:pt x="106" y="0"/>
                </a:lnTo>
                <a:lnTo>
                  <a:pt x="62" y="35"/>
                </a:lnTo>
                <a:lnTo>
                  <a:pt x="17" y="70"/>
                </a:lnTo>
                <a:lnTo>
                  <a:pt x="0" y="106"/>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2" name="Freeform 10">
            <a:extLst>
              <a:ext uri="{FF2B5EF4-FFF2-40B4-BE49-F238E27FC236}">
                <a16:creationId xmlns:a16="http://schemas.microsoft.com/office/drawing/2014/main" id="{8E091974-A0F6-4458-9144-D87C22E8A2C7}"/>
              </a:ext>
            </a:extLst>
          </p:cNvPr>
          <p:cNvSpPr>
            <a:spLocks noChangeArrowheads="1"/>
          </p:cNvSpPr>
          <p:nvPr/>
        </p:nvSpPr>
        <p:spPr bwMode="auto">
          <a:xfrm>
            <a:off x="5726113" y="3092450"/>
            <a:ext cx="76200" cy="76200"/>
          </a:xfrm>
          <a:custGeom>
            <a:avLst/>
            <a:gdLst>
              <a:gd name="T0" fmla="*/ 212 w 213"/>
              <a:gd name="T1" fmla="*/ 212 h 213"/>
              <a:gd name="T2" fmla="*/ 190 w 213"/>
              <a:gd name="T3" fmla="*/ 106 h 213"/>
              <a:gd name="T4" fmla="*/ 172 w 213"/>
              <a:gd name="T5" fmla="*/ 70 h 213"/>
              <a:gd name="T6" fmla="*/ 132 w 213"/>
              <a:gd name="T7" fmla="*/ 35 h 213"/>
              <a:gd name="T8" fmla="*/ 93 w 213"/>
              <a:gd name="T9" fmla="*/ 0 h 213"/>
              <a:gd name="T10" fmla="*/ 57 w 213"/>
              <a:gd name="T11" fmla="*/ 35 h 213"/>
              <a:gd name="T12" fmla="*/ 35 w 213"/>
              <a:gd name="T13" fmla="*/ 70 h 213"/>
              <a:gd name="T14" fmla="*/ 0 w 213"/>
              <a:gd name="T15" fmla="*/ 106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190" y="106"/>
                </a:lnTo>
                <a:lnTo>
                  <a:pt x="172" y="70"/>
                </a:lnTo>
                <a:lnTo>
                  <a:pt x="132" y="35"/>
                </a:lnTo>
                <a:lnTo>
                  <a:pt x="93" y="0"/>
                </a:lnTo>
                <a:lnTo>
                  <a:pt x="57" y="35"/>
                </a:lnTo>
                <a:lnTo>
                  <a:pt x="35" y="70"/>
                </a:lnTo>
                <a:lnTo>
                  <a:pt x="0" y="106"/>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3" name="Freeform 11">
            <a:extLst>
              <a:ext uri="{FF2B5EF4-FFF2-40B4-BE49-F238E27FC236}">
                <a16:creationId xmlns:a16="http://schemas.microsoft.com/office/drawing/2014/main" id="{2E447702-1997-4D03-8410-1E1A74B21B7C}"/>
              </a:ext>
            </a:extLst>
          </p:cNvPr>
          <p:cNvSpPr>
            <a:spLocks noChangeArrowheads="1"/>
          </p:cNvSpPr>
          <p:nvPr/>
        </p:nvSpPr>
        <p:spPr bwMode="auto">
          <a:xfrm>
            <a:off x="5726113" y="2909888"/>
            <a:ext cx="76200" cy="76200"/>
          </a:xfrm>
          <a:custGeom>
            <a:avLst/>
            <a:gdLst>
              <a:gd name="T0" fmla="*/ 0 w 213"/>
              <a:gd name="T1" fmla="*/ 70 h 213"/>
              <a:gd name="T2" fmla="*/ 0 w 213"/>
              <a:gd name="T3" fmla="*/ 0 h 213"/>
              <a:gd name="T4" fmla="*/ 0 w 213"/>
              <a:gd name="T5" fmla="*/ 70 h 213"/>
              <a:gd name="T6" fmla="*/ 35 w 213"/>
              <a:gd name="T7" fmla="*/ 141 h 213"/>
              <a:gd name="T8" fmla="*/ 57 w 213"/>
              <a:gd name="T9" fmla="*/ 177 h 213"/>
              <a:gd name="T10" fmla="*/ 93 w 213"/>
              <a:gd name="T11" fmla="*/ 212 h 213"/>
              <a:gd name="T12" fmla="*/ 132 w 213"/>
              <a:gd name="T13" fmla="*/ 177 h 213"/>
              <a:gd name="T14" fmla="*/ 172 w 213"/>
              <a:gd name="T15" fmla="*/ 141 h 213"/>
              <a:gd name="T16" fmla="*/ 190 w 213"/>
              <a:gd name="T17" fmla="*/ 70 h 213"/>
              <a:gd name="T18" fmla="*/ 212 w 213"/>
              <a:gd name="T1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0" y="70"/>
                </a:moveTo>
                <a:lnTo>
                  <a:pt x="0" y="0"/>
                </a:lnTo>
                <a:lnTo>
                  <a:pt x="0" y="70"/>
                </a:lnTo>
                <a:lnTo>
                  <a:pt x="35" y="141"/>
                </a:lnTo>
                <a:lnTo>
                  <a:pt x="57" y="177"/>
                </a:lnTo>
                <a:lnTo>
                  <a:pt x="93" y="212"/>
                </a:lnTo>
                <a:lnTo>
                  <a:pt x="132" y="177"/>
                </a:lnTo>
                <a:lnTo>
                  <a:pt x="172" y="141"/>
                </a:lnTo>
                <a:lnTo>
                  <a:pt x="190" y="70"/>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4" name="Line 12">
            <a:extLst>
              <a:ext uri="{FF2B5EF4-FFF2-40B4-BE49-F238E27FC236}">
                <a16:creationId xmlns:a16="http://schemas.microsoft.com/office/drawing/2014/main" id="{F29CF0B1-8E61-47AD-9AF7-83C87C3A5C17}"/>
              </a:ext>
            </a:extLst>
          </p:cNvPr>
          <p:cNvSpPr>
            <a:spLocks noChangeShapeType="1"/>
          </p:cNvSpPr>
          <p:nvPr/>
        </p:nvSpPr>
        <p:spPr bwMode="auto">
          <a:xfrm>
            <a:off x="5830888" y="2909888"/>
            <a:ext cx="1587"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5" name="Freeform 13">
            <a:extLst>
              <a:ext uri="{FF2B5EF4-FFF2-40B4-BE49-F238E27FC236}">
                <a16:creationId xmlns:a16="http://schemas.microsoft.com/office/drawing/2014/main" id="{27AA99BB-D772-4306-A345-14CC298D3D21}"/>
              </a:ext>
            </a:extLst>
          </p:cNvPr>
          <p:cNvSpPr>
            <a:spLocks noChangeArrowheads="1"/>
          </p:cNvSpPr>
          <p:nvPr/>
        </p:nvSpPr>
        <p:spPr bwMode="auto">
          <a:xfrm>
            <a:off x="5778500" y="3119438"/>
            <a:ext cx="76200" cy="76200"/>
          </a:xfrm>
          <a:custGeom>
            <a:avLst/>
            <a:gdLst>
              <a:gd name="T0" fmla="*/ 0 w 213"/>
              <a:gd name="T1" fmla="*/ 0 h 213"/>
              <a:gd name="T2" fmla="*/ 0 w 213"/>
              <a:gd name="T3" fmla="*/ 84 h 213"/>
              <a:gd name="T4" fmla="*/ 17 w 213"/>
              <a:gd name="T5" fmla="*/ 168 h 213"/>
              <a:gd name="T6" fmla="*/ 57 w 213"/>
              <a:gd name="T7" fmla="*/ 212 h 213"/>
              <a:gd name="T8" fmla="*/ 93 w 213"/>
              <a:gd name="T9" fmla="*/ 212 h 213"/>
              <a:gd name="T10" fmla="*/ 132 w 213"/>
              <a:gd name="T11" fmla="*/ 212 h 213"/>
              <a:gd name="T12" fmla="*/ 172 w 213"/>
              <a:gd name="T13" fmla="*/ 168 h 213"/>
              <a:gd name="T14" fmla="*/ 190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84"/>
                </a:lnTo>
                <a:lnTo>
                  <a:pt x="17" y="168"/>
                </a:lnTo>
                <a:lnTo>
                  <a:pt x="57" y="212"/>
                </a:lnTo>
                <a:lnTo>
                  <a:pt x="93" y="212"/>
                </a:lnTo>
                <a:lnTo>
                  <a:pt x="132" y="212"/>
                </a:lnTo>
                <a:lnTo>
                  <a:pt x="172" y="168"/>
                </a:lnTo>
                <a:lnTo>
                  <a:pt x="190"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6" name="Line 14">
            <a:extLst>
              <a:ext uri="{FF2B5EF4-FFF2-40B4-BE49-F238E27FC236}">
                <a16:creationId xmlns:a16="http://schemas.microsoft.com/office/drawing/2014/main" id="{D1A75D2C-144D-4FA9-83F8-5291298839E0}"/>
              </a:ext>
            </a:extLst>
          </p:cNvPr>
          <p:cNvSpPr>
            <a:spLocks noChangeShapeType="1"/>
          </p:cNvSpPr>
          <p:nvPr/>
        </p:nvSpPr>
        <p:spPr bwMode="auto">
          <a:xfrm flipV="1">
            <a:off x="5778500" y="2908300"/>
            <a:ext cx="1588"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7" name="Freeform 15">
            <a:extLst>
              <a:ext uri="{FF2B5EF4-FFF2-40B4-BE49-F238E27FC236}">
                <a16:creationId xmlns:a16="http://schemas.microsoft.com/office/drawing/2014/main" id="{2FC4C97A-55FB-4F05-871B-72E2AA5B943E}"/>
              </a:ext>
            </a:extLst>
          </p:cNvPr>
          <p:cNvSpPr>
            <a:spLocks noChangeArrowheads="1"/>
          </p:cNvSpPr>
          <p:nvPr/>
        </p:nvSpPr>
        <p:spPr bwMode="auto">
          <a:xfrm>
            <a:off x="5778500" y="2886075"/>
            <a:ext cx="76200" cy="76200"/>
          </a:xfrm>
          <a:custGeom>
            <a:avLst/>
            <a:gdLst>
              <a:gd name="T0" fmla="*/ 212 w 213"/>
              <a:gd name="T1" fmla="*/ 212 h 213"/>
              <a:gd name="T2" fmla="*/ 190 w 213"/>
              <a:gd name="T3" fmla="*/ 124 h 213"/>
              <a:gd name="T4" fmla="*/ 172 w 213"/>
              <a:gd name="T5" fmla="*/ 39 h 213"/>
              <a:gd name="T6" fmla="*/ 132 w 213"/>
              <a:gd name="T7" fmla="*/ 0 h 213"/>
              <a:gd name="T8" fmla="*/ 93 w 213"/>
              <a:gd name="T9" fmla="*/ 0 h 213"/>
              <a:gd name="T10" fmla="*/ 57 w 213"/>
              <a:gd name="T11" fmla="*/ 0 h 213"/>
              <a:gd name="T12" fmla="*/ 17 w 213"/>
              <a:gd name="T13" fmla="*/ 39 h 213"/>
              <a:gd name="T14" fmla="*/ 0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190" y="124"/>
                </a:lnTo>
                <a:lnTo>
                  <a:pt x="172" y="39"/>
                </a:lnTo>
                <a:lnTo>
                  <a:pt x="132" y="0"/>
                </a:lnTo>
                <a:lnTo>
                  <a:pt x="93" y="0"/>
                </a:lnTo>
                <a:lnTo>
                  <a:pt x="57" y="0"/>
                </a:lnTo>
                <a:lnTo>
                  <a:pt x="17" y="39"/>
                </a:lnTo>
                <a:lnTo>
                  <a:pt x="0"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8" name="Freeform 16">
            <a:extLst>
              <a:ext uri="{FF2B5EF4-FFF2-40B4-BE49-F238E27FC236}">
                <a16:creationId xmlns:a16="http://schemas.microsoft.com/office/drawing/2014/main" id="{1D9A3EA3-98AF-4642-B959-67149EF447F0}"/>
              </a:ext>
            </a:extLst>
          </p:cNvPr>
          <p:cNvSpPr>
            <a:spLocks noChangeArrowheads="1"/>
          </p:cNvSpPr>
          <p:nvPr/>
        </p:nvSpPr>
        <p:spPr bwMode="auto">
          <a:xfrm>
            <a:off x="5621338" y="3092450"/>
            <a:ext cx="76200" cy="76200"/>
          </a:xfrm>
          <a:custGeom>
            <a:avLst/>
            <a:gdLst>
              <a:gd name="T0" fmla="*/ 212 w 213"/>
              <a:gd name="T1" fmla="*/ 106 h 213"/>
              <a:gd name="T2" fmla="*/ 212 w 213"/>
              <a:gd name="T3" fmla="*/ 212 h 213"/>
              <a:gd name="T4" fmla="*/ 212 w 213"/>
              <a:gd name="T5" fmla="*/ 106 h 213"/>
              <a:gd name="T6" fmla="*/ 172 w 213"/>
              <a:gd name="T7" fmla="*/ 70 h 213"/>
              <a:gd name="T8" fmla="*/ 150 w 213"/>
              <a:gd name="T9" fmla="*/ 35 h 213"/>
              <a:gd name="T10" fmla="*/ 93 w 213"/>
              <a:gd name="T11" fmla="*/ 0 h 213"/>
              <a:gd name="T12" fmla="*/ 57 w 213"/>
              <a:gd name="T13" fmla="*/ 35 h 213"/>
              <a:gd name="T14" fmla="*/ 35 w 213"/>
              <a:gd name="T15" fmla="*/ 70 h 213"/>
              <a:gd name="T16" fmla="*/ 17 w 213"/>
              <a:gd name="T17" fmla="*/ 106 h 213"/>
              <a:gd name="T18" fmla="*/ 0 w 213"/>
              <a:gd name="T19"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212" y="106"/>
                </a:moveTo>
                <a:lnTo>
                  <a:pt x="212" y="212"/>
                </a:lnTo>
                <a:lnTo>
                  <a:pt x="212" y="106"/>
                </a:lnTo>
                <a:lnTo>
                  <a:pt x="172" y="70"/>
                </a:lnTo>
                <a:lnTo>
                  <a:pt x="150" y="35"/>
                </a:lnTo>
                <a:lnTo>
                  <a:pt x="93" y="0"/>
                </a:lnTo>
                <a:lnTo>
                  <a:pt x="57" y="35"/>
                </a:lnTo>
                <a:lnTo>
                  <a:pt x="35" y="70"/>
                </a:lnTo>
                <a:lnTo>
                  <a:pt x="17" y="106"/>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9" name="Freeform 17">
            <a:extLst>
              <a:ext uri="{FF2B5EF4-FFF2-40B4-BE49-F238E27FC236}">
                <a16:creationId xmlns:a16="http://schemas.microsoft.com/office/drawing/2014/main" id="{52CDE840-7909-4540-81D7-E416ECF2E126}"/>
              </a:ext>
            </a:extLst>
          </p:cNvPr>
          <p:cNvSpPr>
            <a:spLocks noChangeArrowheads="1"/>
          </p:cNvSpPr>
          <p:nvPr/>
        </p:nvSpPr>
        <p:spPr bwMode="auto">
          <a:xfrm>
            <a:off x="5621338" y="2909888"/>
            <a:ext cx="76200" cy="76200"/>
          </a:xfrm>
          <a:custGeom>
            <a:avLst/>
            <a:gdLst>
              <a:gd name="T0" fmla="*/ 17 w 213"/>
              <a:gd name="T1" fmla="*/ 70 h 213"/>
              <a:gd name="T2" fmla="*/ 0 w 213"/>
              <a:gd name="T3" fmla="*/ 0 h 213"/>
              <a:gd name="T4" fmla="*/ 17 w 213"/>
              <a:gd name="T5" fmla="*/ 70 h 213"/>
              <a:gd name="T6" fmla="*/ 35 w 213"/>
              <a:gd name="T7" fmla="*/ 141 h 213"/>
              <a:gd name="T8" fmla="*/ 57 w 213"/>
              <a:gd name="T9" fmla="*/ 177 h 213"/>
              <a:gd name="T10" fmla="*/ 93 w 213"/>
              <a:gd name="T11" fmla="*/ 212 h 213"/>
              <a:gd name="T12" fmla="*/ 150 w 213"/>
              <a:gd name="T13" fmla="*/ 177 h 213"/>
              <a:gd name="T14" fmla="*/ 172 w 213"/>
              <a:gd name="T15" fmla="*/ 141 h 213"/>
              <a:gd name="T16" fmla="*/ 212 w 213"/>
              <a:gd name="T17" fmla="*/ 70 h 213"/>
              <a:gd name="T18" fmla="*/ 212 w 213"/>
              <a:gd name="T1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17" y="70"/>
                </a:moveTo>
                <a:lnTo>
                  <a:pt x="0" y="0"/>
                </a:lnTo>
                <a:lnTo>
                  <a:pt x="17" y="70"/>
                </a:lnTo>
                <a:lnTo>
                  <a:pt x="35" y="141"/>
                </a:lnTo>
                <a:lnTo>
                  <a:pt x="57" y="177"/>
                </a:lnTo>
                <a:lnTo>
                  <a:pt x="93" y="212"/>
                </a:lnTo>
                <a:lnTo>
                  <a:pt x="150" y="177"/>
                </a:lnTo>
                <a:lnTo>
                  <a:pt x="172" y="141"/>
                </a:lnTo>
                <a:lnTo>
                  <a:pt x="212" y="70"/>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10" name="Line 18">
            <a:extLst>
              <a:ext uri="{FF2B5EF4-FFF2-40B4-BE49-F238E27FC236}">
                <a16:creationId xmlns:a16="http://schemas.microsoft.com/office/drawing/2014/main" id="{6F3EB908-13C6-4FC2-8545-AD75FDAB437B}"/>
              </a:ext>
            </a:extLst>
          </p:cNvPr>
          <p:cNvSpPr>
            <a:spLocks noChangeShapeType="1"/>
          </p:cNvSpPr>
          <p:nvPr/>
        </p:nvSpPr>
        <p:spPr bwMode="auto">
          <a:xfrm>
            <a:off x="5726113" y="2909888"/>
            <a:ext cx="1587"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11" name="Freeform 19">
            <a:extLst>
              <a:ext uri="{FF2B5EF4-FFF2-40B4-BE49-F238E27FC236}">
                <a16:creationId xmlns:a16="http://schemas.microsoft.com/office/drawing/2014/main" id="{898EE6AA-6BF0-4DF2-AA03-181EFE4FF0AD}"/>
              </a:ext>
            </a:extLst>
          </p:cNvPr>
          <p:cNvSpPr>
            <a:spLocks noChangeArrowheads="1"/>
          </p:cNvSpPr>
          <p:nvPr/>
        </p:nvSpPr>
        <p:spPr bwMode="auto">
          <a:xfrm>
            <a:off x="5673725" y="3119438"/>
            <a:ext cx="76200" cy="76200"/>
          </a:xfrm>
          <a:custGeom>
            <a:avLst/>
            <a:gdLst>
              <a:gd name="T0" fmla="*/ 0 w 213"/>
              <a:gd name="T1" fmla="*/ 0 h 213"/>
              <a:gd name="T2" fmla="*/ 0 w 213"/>
              <a:gd name="T3" fmla="*/ 84 h 213"/>
              <a:gd name="T4" fmla="*/ 35 w 213"/>
              <a:gd name="T5" fmla="*/ 168 h 213"/>
              <a:gd name="T6" fmla="*/ 57 w 213"/>
              <a:gd name="T7" fmla="*/ 212 h 213"/>
              <a:gd name="T8" fmla="*/ 115 w 213"/>
              <a:gd name="T9" fmla="*/ 212 h 213"/>
              <a:gd name="T10" fmla="*/ 150 w 213"/>
              <a:gd name="T11" fmla="*/ 212 h 213"/>
              <a:gd name="T12" fmla="*/ 190 w 213"/>
              <a:gd name="T13" fmla="*/ 168 h 213"/>
              <a:gd name="T14" fmla="*/ 190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84"/>
                </a:lnTo>
                <a:lnTo>
                  <a:pt x="35" y="168"/>
                </a:lnTo>
                <a:lnTo>
                  <a:pt x="57" y="212"/>
                </a:lnTo>
                <a:lnTo>
                  <a:pt x="115" y="212"/>
                </a:lnTo>
                <a:lnTo>
                  <a:pt x="150" y="212"/>
                </a:lnTo>
                <a:lnTo>
                  <a:pt x="190" y="168"/>
                </a:lnTo>
                <a:lnTo>
                  <a:pt x="190"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12" name="Line 20">
            <a:extLst>
              <a:ext uri="{FF2B5EF4-FFF2-40B4-BE49-F238E27FC236}">
                <a16:creationId xmlns:a16="http://schemas.microsoft.com/office/drawing/2014/main" id="{A2AA1D52-C009-471A-8BBC-371D45125367}"/>
              </a:ext>
            </a:extLst>
          </p:cNvPr>
          <p:cNvSpPr>
            <a:spLocks noChangeShapeType="1"/>
          </p:cNvSpPr>
          <p:nvPr/>
        </p:nvSpPr>
        <p:spPr bwMode="auto">
          <a:xfrm flipV="1">
            <a:off x="5673725" y="2908300"/>
            <a:ext cx="1588"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13" name="Freeform 21">
            <a:extLst>
              <a:ext uri="{FF2B5EF4-FFF2-40B4-BE49-F238E27FC236}">
                <a16:creationId xmlns:a16="http://schemas.microsoft.com/office/drawing/2014/main" id="{6BF46303-B47A-4D7E-8225-B7848478C2DB}"/>
              </a:ext>
            </a:extLst>
          </p:cNvPr>
          <p:cNvSpPr>
            <a:spLocks noChangeArrowheads="1"/>
          </p:cNvSpPr>
          <p:nvPr/>
        </p:nvSpPr>
        <p:spPr bwMode="auto">
          <a:xfrm>
            <a:off x="5673725" y="2886075"/>
            <a:ext cx="76200" cy="76200"/>
          </a:xfrm>
          <a:custGeom>
            <a:avLst/>
            <a:gdLst>
              <a:gd name="T0" fmla="*/ 212 w 213"/>
              <a:gd name="T1" fmla="*/ 212 h 213"/>
              <a:gd name="T2" fmla="*/ 190 w 213"/>
              <a:gd name="T3" fmla="*/ 124 h 213"/>
              <a:gd name="T4" fmla="*/ 190 w 213"/>
              <a:gd name="T5" fmla="*/ 39 h 213"/>
              <a:gd name="T6" fmla="*/ 150 w 213"/>
              <a:gd name="T7" fmla="*/ 0 h 213"/>
              <a:gd name="T8" fmla="*/ 115 w 213"/>
              <a:gd name="T9" fmla="*/ 0 h 213"/>
              <a:gd name="T10" fmla="*/ 57 w 213"/>
              <a:gd name="T11" fmla="*/ 0 h 213"/>
              <a:gd name="T12" fmla="*/ 35 w 213"/>
              <a:gd name="T13" fmla="*/ 39 h 213"/>
              <a:gd name="T14" fmla="*/ 0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190" y="124"/>
                </a:lnTo>
                <a:lnTo>
                  <a:pt x="190" y="39"/>
                </a:lnTo>
                <a:lnTo>
                  <a:pt x="150" y="0"/>
                </a:lnTo>
                <a:lnTo>
                  <a:pt x="115" y="0"/>
                </a:lnTo>
                <a:lnTo>
                  <a:pt x="57" y="0"/>
                </a:lnTo>
                <a:lnTo>
                  <a:pt x="35" y="39"/>
                </a:lnTo>
                <a:lnTo>
                  <a:pt x="0"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14" name="Line 22">
            <a:extLst>
              <a:ext uri="{FF2B5EF4-FFF2-40B4-BE49-F238E27FC236}">
                <a16:creationId xmlns:a16="http://schemas.microsoft.com/office/drawing/2014/main" id="{DCAFD091-0E92-4CAB-8244-41BC3DFE36D5}"/>
              </a:ext>
            </a:extLst>
          </p:cNvPr>
          <p:cNvSpPr>
            <a:spLocks noChangeShapeType="1"/>
          </p:cNvSpPr>
          <p:nvPr/>
        </p:nvSpPr>
        <p:spPr bwMode="auto">
          <a:xfrm>
            <a:off x="5621338" y="2909888"/>
            <a:ext cx="1587"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15" name="Freeform 23">
            <a:extLst>
              <a:ext uri="{FF2B5EF4-FFF2-40B4-BE49-F238E27FC236}">
                <a16:creationId xmlns:a16="http://schemas.microsoft.com/office/drawing/2014/main" id="{8A4BA0EE-05A0-4044-9BE3-2AF2634C239F}"/>
              </a:ext>
            </a:extLst>
          </p:cNvPr>
          <p:cNvSpPr>
            <a:spLocks noChangeArrowheads="1"/>
          </p:cNvSpPr>
          <p:nvPr/>
        </p:nvSpPr>
        <p:spPr bwMode="auto">
          <a:xfrm>
            <a:off x="5568950" y="3119438"/>
            <a:ext cx="76200" cy="76200"/>
          </a:xfrm>
          <a:custGeom>
            <a:avLst/>
            <a:gdLst>
              <a:gd name="T0" fmla="*/ 0 w 213"/>
              <a:gd name="T1" fmla="*/ 0 h 213"/>
              <a:gd name="T2" fmla="*/ 17 w 213"/>
              <a:gd name="T3" fmla="*/ 84 h 213"/>
              <a:gd name="T4" fmla="*/ 35 w 213"/>
              <a:gd name="T5" fmla="*/ 168 h 213"/>
              <a:gd name="T6" fmla="*/ 75 w 213"/>
              <a:gd name="T7" fmla="*/ 212 h 213"/>
              <a:gd name="T8" fmla="*/ 115 w 213"/>
              <a:gd name="T9" fmla="*/ 212 h 213"/>
              <a:gd name="T10" fmla="*/ 150 w 213"/>
              <a:gd name="T11" fmla="*/ 212 h 213"/>
              <a:gd name="T12" fmla="*/ 190 w 213"/>
              <a:gd name="T13" fmla="*/ 168 h 213"/>
              <a:gd name="T14" fmla="*/ 212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17" y="84"/>
                </a:lnTo>
                <a:lnTo>
                  <a:pt x="35" y="168"/>
                </a:lnTo>
                <a:lnTo>
                  <a:pt x="75" y="212"/>
                </a:lnTo>
                <a:lnTo>
                  <a:pt x="115" y="212"/>
                </a:lnTo>
                <a:lnTo>
                  <a:pt x="150" y="212"/>
                </a:lnTo>
                <a:lnTo>
                  <a:pt x="190" y="168"/>
                </a:lnTo>
                <a:lnTo>
                  <a:pt x="212"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16" name="Line 24">
            <a:extLst>
              <a:ext uri="{FF2B5EF4-FFF2-40B4-BE49-F238E27FC236}">
                <a16:creationId xmlns:a16="http://schemas.microsoft.com/office/drawing/2014/main" id="{AFAE9754-3CC9-44FC-849B-36964CE99C93}"/>
              </a:ext>
            </a:extLst>
          </p:cNvPr>
          <p:cNvSpPr>
            <a:spLocks noChangeShapeType="1"/>
          </p:cNvSpPr>
          <p:nvPr/>
        </p:nvSpPr>
        <p:spPr bwMode="auto">
          <a:xfrm flipV="1">
            <a:off x="5568950" y="2908300"/>
            <a:ext cx="1588"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17" name="Freeform 25">
            <a:extLst>
              <a:ext uri="{FF2B5EF4-FFF2-40B4-BE49-F238E27FC236}">
                <a16:creationId xmlns:a16="http://schemas.microsoft.com/office/drawing/2014/main" id="{381AB52C-1EA8-47BD-858D-18805108D803}"/>
              </a:ext>
            </a:extLst>
          </p:cNvPr>
          <p:cNvSpPr>
            <a:spLocks noChangeArrowheads="1"/>
          </p:cNvSpPr>
          <p:nvPr/>
        </p:nvSpPr>
        <p:spPr bwMode="auto">
          <a:xfrm>
            <a:off x="5568950" y="2886075"/>
            <a:ext cx="76200" cy="76200"/>
          </a:xfrm>
          <a:custGeom>
            <a:avLst/>
            <a:gdLst>
              <a:gd name="T0" fmla="*/ 212 w 213"/>
              <a:gd name="T1" fmla="*/ 212 h 213"/>
              <a:gd name="T2" fmla="*/ 212 w 213"/>
              <a:gd name="T3" fmla="*/ 124 h 213"/>
              <a:gd name="T4" fmla="*/ 190 w 213"/>
              <a:gd name="T5" fmla="*/ 39 h 213"/>
              <a:gd name="T6" fmla="*/ 150 w 213"/>
              <a:gd name="T7" fmla="*/ 0 h 213"/>
              <a:gd name="T8" fmla="*/ 115 w 213"/>
              <a:gd name="T9" fmla="*/ 0 h 213"/>
              <a:gd name="T10" fmla="*/ 75 w 213"/>
              <a:gd name="T11" fmla="*/ 0 h 213"/>
              <a:gd name="T12" fmla="*/ 35 w 213"/>
              <a:gd name="T13" fmla="*/ 39 h 213"/>
              <a:gd name="T14" fmla="*/ 17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212" y="124"/>
                </a:lnTo>
                <a:lnTo>
                  <a:pt x="190" y="39"/>
                </a:lnTo>
                <a:lnTo>
                  <a:pt x="150" y="0"/>
                </a:lnTo>
                <a:lnTo>
                  <a:pt x="115" y="0"/>
                </a:lnTo>
                <a:lnTo>
                  <a:pt x="75" y="0"/>
                </a:lnTo>
                <a:lnTo>
                  <a:pt x="35" y="39"/>
                </a:lnTo>
                <a:lnTo>
                  <a:pt x="17"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18" name="Freeform 26">
            <a:extLst>
              <a:ext uri="{FF2B5EF4-FFF2-40B4-BE49-F238E27FC236}">
                <a16:creationId xmlns:a16="http://schemas.microsoft.com/office/drawing/2014/main" id="{C72D4427-3EE0-4306-8DC7-9F5331A655F5}"/>
              </a:ext>
            </a:extLst>
          </p:cNvPr>
          <p:cNvSpPr>
            <a:spLocks noChangeArrowheads="1"/>
          </p:cNvSpPr>
          <p:nvPr/>
        </p:nvSpPr>
        <p:spPr bwMode="auto">
          <a:xfrm>
            <a:off x="5441950" y="2968625"/>
            <a:ext cx="90488" cy="90488"/>
          </a:xfrm>
          <a:custGeom>
            <a:avLst/>
            <a:gdLst>
              <a:gd name="T0" fmla="*/ 239 w 253"/>
              <a:gd name="T1" fmla="*/ 93 h 253"/>
              <a:gd name="T2" fmla="*/ 252 w 253"/>
              <a:gd name="T3" fmla="*/ 132 h 253"/>
              <a:gd name="T4" fmla="*/ 239 w 253"/>
              <a:gd name="T5" fmla="*/ 93 h 253"/>
              <a:gd name="T6" fmla="*/ 225 w 253"/>
              <a:gd name="T7" fmla="*/ 53 h 253"/>
              <a:gd name="T8" fmla="*/ 199 w 253"/>
              <a:gd name="T9" fmla="*/ 26 h 253"/>
              <a:gd name="T10" fmla="*/ 159 w 253"/>
              <a:gd name="T11" fmla="*/ 13 h 253"/>
              <a:gd name="T12" fmla="*/ 119 w 253"/>
              <a:gd name="T13" fmla="*/ 0 h 253"/>
              <a:gd name="T14" fmla="*/ 79 w 253"/>
              <a:gd name="T15" fmla="*/ 13 h 253"/>
              <a:gd name="T16" fmla="*/ 53 w 253"/>
              <a:gd name="T17" fmla="*/ 26 h 253"/>
              <a:gd name="T18" fmla="*/ 26 w 253"/>
              <a:gd name="T19" fmla="*/ 53 h 253"/>
              <a:gd name="T20" fmla="*/ 0 w 253"/>
              <a:gd name="T21" fmla="*/ 93 h 253"/>
              <a:gd name="T22" fmla="*/ 0 w 253"/>
              <a:gd name="T23" fmla="*/ 132 h 253"/>
              <a:gd name="T24" fmla="*/ 0 w 253"/>
              <a:gd name="T25" fmla="*/ 172 h 253"/>
              <a:gd name="T26" fmla="*/ 26 w 253"/>
              <a:gd name="T27" fmla="*/ 212 h 253"/>
              <a:gd name="T28" fmla="*/ 53 w 253"/>
              <a:gd name="T29" fmla="*/ 225 h 253"/>
              <a:gd name="T30" fmla="*/ 79 w 253"/>
              <a:gd name="T31" fmla="*/ 252 h 253"/>
              <a:gd name="T32" fmla="*/ 119 w 253"/>
              <a:gd name="T33" fmla="*/ 252 h 253"/>
              <a:gd name="T34" fmla="*/ 159 w 253"/>
              <a:gd name="T35" fmla="*/ 252 h 253"/>
              <a:gd name="T36" fmla="*/ 199 w 253"/>
              <a:gd name="T37" fmla="*/ 225 h 253"/>
              <a:gd name="T38" fmla="*/ 225 w 253"/>
              <a:gd name="T39" fmla="*/ 212 h 253"/>
              <a:gd name="T40" fmla="*/ 239 w 253"/>
              <a:gd name="T41" fmla="*/ 172 h 253"/>
              <a:gd name="T42" fmla="*/ 252 w 253"/>
              <a:gd name="T43" fmla="*/ 13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3" h="253">
                <a:moveTo>
                  <a:pt x="239" y="93"/>
                </a:moveTo>
                <a:lnTo>
                  <a:pt x="252" y="132"/>
                </a:lnTo>
                <a:lnTo>
                  <a:pt x="239" y="93"/>
                </a:lnTo>
                <a:lnTo>
                  <a:pt x="225" y="53"/>
                </a:lnTo>
                <a:lnTo>
                  <a:pt x="199" y="26"/>
                </a:lnTo>
                <a:lnTo>
                  <a:pt x="159" y="13"/>
                </a:lnTo>
                <a:lnTo>
                  <a:pt x="119" y="0"/>
                </a:lnTo>
                <a:lnTo>
                  <a:pt x="79" y="13"/>
                </a:lnTo>
                <a:lnTo>
                  <a:pt x="53" y="26"/>
                </a:lnTo>
                <a:lnTo>
                  <a:pt x="26" y="53"/>
                </a:lnTo>
                <a:lnTo>
                  <a:pt x="0" y="93"/>
                </a:lnTo>
                <a:lnTo>
                  <a:pt x="0" y="132"/>
                </a:lnTo>
                <a:lnTo>
                  <a:pt x="0" y="172"/>
                </a:lnTo>
                <a:lnTo>
                  <a:pt x="26" y="212"/>
                </a:lnTo>
                <a:lnTo>
                  <a:pt x="53" y="225"/>
                </a:lnTo>
                <a:lnTo>
                  <a:pt x="79" y="252"/>
                </a:lnTo>
                <a:lnTo>
                  <a:pt x="119" y="252"/>
                </a:lnTo>
                <a:lnTo>
                  <a:pt x="159" y="252"/>
                </a:lnTo>
                <a:lnTo>
                  <a:pt x="199" y="225"/>
                </a:lnTo>
                <a:lnTo>
                  <a:pt x="225" y="212"/>
                </a:lnTo>
                <a:lnTo>
                  <a:pt x="239" y="172"/>
                </a:lnTo>
                <a:lnTo>
                  <a:pt x="252"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19" name="Line 27">
            <a:extLst>
              <a:ext uri="{FF2B5EF4-FFF2-40B4-BE49-F238E27FC236}">
                <a16:creationId xmlns:a16="http://schemas.microsoft.com/office/drawing/2014/main" id="{C3BA0888-95D3-4014-9452-25CE15ABB7D5}"/>
              </a:ext>
            </a:extLst>
          </p:cNvPr>
          <p:cNvSpPr>
            <a:spLocks noChangeShapeType="1"/>
          </p:cNvSpPr>
          <p:nvPr/>
        </p:nvSpPr>
        <p:spPr bwMode="auto">
          <a:xfrm>
            <a:off x="5556250" y="2917825"/>
            <a:ext cx="14288" cy="142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20" name="Freeform 28">
            <a:extLst>
              <a:ext uri="{FF2B5EF4-FFF2-40B4-BE49-F238E27FC236}">
                <a16:creationId xmlns:a16="http://schemas.microsoft.com/office/drawing/2014/main" id="{1ED2731B-33CE-4860-8324-51EB238730D3}"/>
              </a:ext>
            </a:extLst>
          </p:cNvPr>
          <p:cNvSpPr>
            <a:spLocks noChangeArrowheads="1"/>
          </p:cNvSpPr>
          <p:nvPr/>
        </p:nvSpPr>
        <p:spPr bwMode="auto">
          <a:xfrm>
            <a:off x="5365750" y="2895600"/>
            <a:ext cx="204788" cy="238125"/>
          </a:xfrm>
          <a:custGeom>
            <a:avLst/>
            <a:gdLst>
              <a:gd name="T0" fmla="*/ 530 w 571"/>
              <a:gd name="T1" fmla="*/ 53 h 663"/>
              <a:gd name="T2" fmla="*/ 477 w 571"/>
              <a:gd name="T3" fmla="*/ 26 h 663"/>
              <a:gd name="T4" fmla="*/ 424 w 571"/>
              <a:gd name="T5" fmla="*/ 13 h 663"/>
              <a:gd name="T6" fmla="*/ 371 w 571"/>
              <a:gd name="T7" fmla="*/ 0 h 663"/>
              <a:gd name="T8" fmla="*/ 305 w 571"/>
              <a:gd name="T9" fmla="*/ 0 h 663"/>
              <a:gd name="T10" fmla="*/ 252 w 571"/>
              <a:gd name="T11" fmla="*/ 13 h 663"/>
              <a:gd name="T12" fmla="*/ 185 w 571"/>
              <a:gd name="T13" fmla="*/ 26 h 663"/>
              <a:gd name="T14" fmla="*/ 145 w 571"/>
              <a:gd name="T15" fmla="*/ 53 h 663"/>
              <a:gd name="T16" fmla="*/ 92 w 571"/>
              <a:gd name="T17" fmla="*/ 92 h 663"/>
              <a:gd name="T18" fmla="*/ 53 w 571"/>
              <a:gd name="T19" fmla="*/ 145 h 663"/>
              <a:gd name="T20" fmla="*/ 26 w 571"/>
              <a:gd name="T21" fmla="*/ 185 h 663"/>
              <a:gd name="T22" fmla="*/ 13 w 571"/>
              <a:gd name="T23" fmla="*/ 251 h 663"/>
              <a:gd name="T24" fmla="*/ 0 w 571"/>
              <a:gd name="T25" fmla="*/ 304 h 663"/>
              <a:gd name="T26" fmla="*/ 0 w 571"/>
              <a:gd name="T27" fmla="*/ 357 h 663"/>
              <a:gd name="T28" fmla="*/ 13 w 571"/>
              <a:gd name="T29" fmla="*/ 424 h 663"/>
              <a:gd name="T30" fmla="*/ 26 w 571"/>
              <a:gd name="T31" fmla="*/ 477 h 663"/>
              <a:gd name="T32" fmla="*/ 53 w 571"/>
              <a:gd name="T33" fmla="*/ 530 h 663"/>
              <a:gd name="T34" fmla="*/ 92 w 571"/>
              <a:gd name="T35" fmla="*/ 569 h 663"/>
              <a:gd name="T36" fmla="*/ 145 w 571"/>
              <a:gd name="T37" fmla="*/ 609 h 663"/>
              <a:gd name="T38" fmla="*/ 185 w 571"/>
              <a:gd name="T39" fmla="*/ 636 h 663"/>
              <a:gd name="T40" fmla="*/ 252 w 571"/>
              <a:gd name="T41" fmla="*/ 662 h 663"/>
              <a:gd name="T42" fmla="*/ 305 w 571"/>
              <a:gd name="T43" fmla="*/ 662 h 663"/>
              <a:gd name="T44" fmla="*/ 371 w 571"/>
              <a:gd name="T45" fmla="*/ 662 h 663"/>
              <a:gd name="T46" fmla="*/ 424 w 571"/>
              <a:gd name="T47" fmla="*/ 662 h 663"/>
              <a:gd name="T48" fmla="*/ 477 w 571"/>
              <a:gd name="T49" fmla="*/ 636 h 663"/>
              <a:gd name="T50" fmla="*/ 530 w 571"/>
              <a:gd name="T51" fmla="*/ 609 h 663"/>
              <a:gd name="T52" fmla="*/ 570 w 571"/>
              <a:gd name="T53" fmla="*/ 569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1" h="663">
                <a:moveTo>
                  <a:pt x="530" y="53"/>
                </a:moveTo>
                <a:lnTo>
                  <a:pt x="477" y="26"/>
                </a:lnTo>
                <a:lnTo>
                  <a:pt x="424" y="13"/>
                </a:lnTo>
                <a:lnTo>
                  <a:pt x="371" y="0"/>
                </a:lnTo>
                <a:lnTo>
                  <a:pt x="305" y="0"/>
                </a:lnTo>
                <a:lnTo>
                  <a:pt x="252" y="13"/>
                </a:lnTo>
                <a:lnTo>
                  <a:pt x="185" y="26"/>
                </a:lnTo>
                <a:lnTo>
                  <a:pt x="145" y="53"/>
                </a:lnTo>
                <a:lnTo>
                  <a:pt x="92" y="92"/>
                </a:lnTo>
                <a:lnTo>
                  <a:pt x="53" y="145"/>
                </a:lnTo>
                <a:lnTo>
                  <a:pt x="26" y="185"/>
                </a:lnTo>
                <a:lnTo>
                  <a:pt x="13" y="251"/>
                </a:lnTo>
                <a:lnTo>
                  <a:pt x="0" y="304"/>
                </a:lnTo>
                <a:lnTo>
                  <a:pt x="0" y="357"/>
                </a:lnTo>
                <a:lnTo>
                  <a:pt x="13" y="424"/>
                </a:lnTo>
                <a:lnTo>
                  <a:pt x="26" y="477"/>
                </a:lnTo>
                <a:lnTo>
                  <a:pt x="53" y="530"/>
                </a:lnTo>
                <a:lnTo>
                  <a:pt x="92" y="569"/>
                </a:lnTo>
                <a:lnTo>
                  <a:pt x="145" y="609"/>
                </a:lnTo>
                <a:lnTo>
                  <a:pt x="185" y="636"/>
                </a:lnTo>
                <a:lnTo>
                  <a:pt x="252" y="662"/>
                </a:lnTo>
                <a:lnTo>
                  <a:pt x="305" y="662"/>
                </a:lnTo>
                <a:lnTo>
                  <a:pt x="371" y="662"/>
                </a:lnTo>
                <a:lnTo>
                  <a:pt x="424" y="662"/>
                </a:lnTo>
                <a:lnTo>
                  <a:pt x="477" y="636"/>
                </a:lnTo>
                <a:lnTo>
                  <a:pt x="530" y="609"/>
                </a:lnTo>
                <a:lnTo>
                  <a:pt x="570" y="5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21" name="Freeform 29">
            <a:extLst>
              <a:ext uri="{FF2B5EF4-FFF2-40B4-BE49-F238E27FC236}">
                <a16:creationId xmlns:a16="http://schemas.microsoft.com/office/drawing/2014/main" id="{D5108F6E-C261-473D-9B98-E827F8C611FA}"/>
              </a:ext>
            </a:extLst>
          </p:cNvPr>
          <p:cNvSpPr>
            <a:spLocks noChangeArrowheads="1"/>
          </p:cNvSpPr>
          <p:nvPr/>
        </p:nvSpPr>
        <p:spPr bwMode="auto">
          <a:xfrm>
            <a:off x="7805738" y="2895600"/>
            <a:ext cx="204787" cy="238125"/>
          </a:xfrm>
          <a:custGeom>
            <a:avLst/>
            <a:gdLst>
              <a:gd name="T0" fmla="*/ 0 w 570"/>
              <a:gd name="T1" fmla="*/ 569 h 663"/>
              <a:gd name="T2" fmla="*/ 39 w 570"/>
              <a:gd name="T3" fmla="*/ 609 h 663"/>
              <a:gd name="T4" fmla="*/ 92 w 570"/>
              <a:gd name="T5" fmla="*/ 636 h 663"/>
              <a:gd name="T6" fmla="*/ 145 w 570"/>
              <a:gd name="T7" fmla="*/ 662 h 663"/>
              <a:gd name="T8" fmla="*/ 211 w 570"/>
              <a:gd name="T9" fmla="*/ 662 h 663"/>
              <a:gd name="T10" fmla="*/ 264 w 570"/>
              <a:gd name="T11" fmla="*/ 662 h 663"/>
              <a:gd name="T12" fmla="*/ 317 w 570"/>
              <a:gd name="T13" fmla="*/ 662 h 663"/>
              <a:gd name="T14" fmla="*/ 384 w 570"/>
              <a:gd name="T15" fmla="*/ 636 h 663"/>
              <a:gd name="T16" fmla="*/ 437 w 570"/>
              <a:gd name="T17" fmla="*/ 609 h 663"/>
              <a:gd name="T18" fmla="*/ 476 w 570"/>
              <a:gd name="T19" fmla="*/ 569 h 663"/>
              <a:gd name="T20" fmla="*/ 516 w 570"/>
              <a:gd name="T21" fmla="*/ 530 h 663"/>
              <a:gd name="T22" fmla="*/ 543 w 570"/>
              <a:gd name="T23" fmla="*/ 477 h 663"/>
              <a:gd name="T24" fmla="*/ 556 w 570"/>
              <a:gd name="T25" fmla="*/ 424 h 663"/>
              <a:gd name="T26" fmla="*/ 569 w 570"/>
              <a:gd name="T27" fmla="*/ 357 h 663"/>
              <a:gd name="T28" fmla="*/ 569 w 570"/>
              <a:gd name="T29" fmla="*/ 304 h 663"/>
              <a:gd name="T30" fmla="*/ 556 w 570"/>
              <a:gd name="T31" fmla="*/ 251 h 663"/>
              <a:gd name="T32" fmla="*/ 543 w 570"/>
              <a:gd name="T33" fmla="*/ 185 h 663"/>
              <a:gd name="T34" fmla="*/ 516 w 570"/>
              <a:gd name="T35" fmla="*/ 145 h 663"/>
              <a:gd name="T36" fmla="*/ 476 w 570"/>
              <a:gd name="T37" fmla="*/ 92 h 663"/>
              <a:gd name="T38" fmla="*/ 437 w 570"/>
              <a:gd name="T39" fmla="*/ 53 h 663"/>
              <a:gd name="T40" fmla="*/ 384 w 570"/>
              <a:gd name="T41" fmla="*/ 26 h 663"/>
              <a:gd name="T42" fmla="*/ 317 w 570"/>
              <a:gd name="T43" fmla="*/ 13 h 663"/>
              <a:gd name="T44" fmla="*/ 264 w 570"/>
              <a:gd name="T45" fmla="*/ 0 h 663"/>
              <a:gd name="T46" fmla="*/ 211 w 570"/>
              <a:gd name="T47" fmla="*/ 0 h 663"/>
              <a:gd name="T48" fmla="*/ 145 w 570"/>
              <a:gd name="T49" fmla="*/ 13 h 663"/>
              <a:gd name="T50" fmla="*/ 92 w 570"/>
              <a:gd name="T51" fmla="*/ 26 h 663"/>
              <a:gd name="T52" fmla="*/ 39 w 570"/>
              <a:gd name="T53" fmla="*/ 53 h 663"/>
              <a:gd name="T54" fmla="*/ 0 w 570"/>
              <a:gd name="T55" fmla="*/ 92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0" h="663">
                <a:moveTo>
                  <a:pt x="0" y="569"/>
                </a:moveTo>
                <a:lnTo>
                  <a:pt x="39" y="609"/>
                </a:lnTo>
                <a:lnTo>
                  <a:pt x="92" y="636"/>
                </a:lnTo>
                <a:lnTo>
                  <a:pt x="145" y="662"/>
                </a:lnTo>
                <a:lnTo>
                  <a:pt x="211" y="662"/>
                </a:lnTo>
                <a:lnTo>
                  <a:pt x="264" y="662"/>
                </a:lnTo>
                <a:lnTo>
                  <a:pt x="317" y="662"/>
                </a:lnTo>
                <a:lnTo>
                  <a:pt x="384" y="636"/>
                </a:lnTo>
                <a:lnTo>
                  <a:pt x="437" y="609"/>
                </a:lnTo>
                <a:lnTo>
                  <a:pt x="476" y="569"/>
                </a:lnTo>
                <a:lnTo>
                  <a:pt x="516" y="530"/>
                </a:lnTo>
                <a:lnTo>
                  <a:pt x="543" y="477"/>
                </a:lnTo>
                <a:lnTo>
                  <a:pt x="556" y="424"/>
                </a:lnTo>
                <a:lnTo>
                  <a:pt x="569" y="357"/>
                </a:lnTo>
                <a:lnTo>
                  <a:pt x="569" y="304"/>
                </a:lnTo>
                <a:lnTo>
                  <a:pt x="556" y="251"/>
                </a:lnTo>
                <a:lnTo>
                  <a:pt x="543" y="185"/>
                </a:lnTo>
                <a:lnTo>
                  <a:pt x="516" y="145"/>
                </a:lnTo>
                <a:lnTo>
                  <a:pt x="476" y="92"/>
                </a:lnTo>
                <a:lnTo>
                  <a:pt x="437" y="53"/>
                </a:lnTo>
                <a:lnTo>
                  <a:pt x="384" y="26"/>
                </a:lnTo>
                <a:lnTo>
                  <a:pt x="317" y="13"/>
                </a:lnTo>
                <a:lnTo>
                  <a:pt x="264" y="0"/>
                </a:lnTo>
                <a:lnTo>
                  <a:pt x="211" y="0"/>
                </a:lnTo>
                <a:lnTo>
                  <a:pt x="145" y="13"/>
                </a:lnTo>
                <a:lnTo>
                  <a:pt x="92" y="26"/>
                </a:lnTo>
                <a:lnTo>
                  <a:pt x="39" y="53"/>
                </a:lnTo>
                <a:lnTo>
                  <a:pt x="0" y="9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22" name="Freeform 30">
            <a:extLst>
              <a:ext uri="{FF2B5EF4-FFF2-40B4-BE49-F238E27FC236}">
                <a16:creationId xmlns:a16="http://schemas.microsoft.com/office/drawing/2014/main" id="{D08EDBEA-AFB4-417B-AB82-7D67237DA96F}"/>
              </a:ext>
            </a:extLst>
          </p:cNvPr>
          <p:cNvSpPr>
            <a:spLocks noChangeArrowheads="1"/>
          </p:cNvSpPr>
          <p:nvPr/>
        </p:nvSpPr>
        <p:spPr bwMode="auto">
          <a:xfrm>
            <a:off x="7840663" y="2968625"/>
            <a:ext cx="95250" cy="90488"/>
          </a:xfrm>
          <a:custGeom>
            <a:avLst/>
            <a:gdLst>
              <a:gd name="T0" fmla="*/ 252 w 266"/>
              <a:gd name="T1" fmla="*/ 93 h 253"/>
              <a:gd name="T2" fmla="*/ 265 w 266"/>
              <a:gd name="T3" fmla="*/ 132 h 253"/>
              <a:gd name="T4" fmla="*/ 252 w 266"/>
              <a:gd name="T5" fmla="*/ 93 h 253"/>
              <a:gd name="T6" fmla="*/ 239 w 266"/>
              <a:gd name="T7" fmla="*/ 53 h 253"/>
              <a:gd name="T8" fmla="*/ 212 w 266"/>
              <a:gd name="T9" fmla="*/ 26 h 253"/>
              <a:gd name="T10" fmla="*/ 172 w 266"/>
              <a:gd name="T11" fmla="*/ 13 h 253"/>
              <a:gd name="T12" fmla="*/ 132 w 266"/>
              <a:gd name="T13" fmla="*/ 0 h 253"/>
              <a:gd name="T14" fmla="*/ 92 w 266"/>
              <a:gd name="T15" fmla="*/ 13 h 253"/>
              <a:gd name="T16" fmla="*/ 53 w 266"/>
              <a:gd name="T17" fmla="*/ 26 h 253"/>
              <a:gd name="T18" fmla="*/ 26 w 266"/>
              <a:gd name="T19" fmla="*/ 53 h 253"/>
              <a:gd name="T20" fmla="*/ 13 w 266"/>
              <a:gd name="T21" fmla="*/ 93 h 253"/>
              <a:gd name="T22" fmla="*/ 0 w 266"/>
              <a:gd name="T23" fmla="*/ 132 h 253"/>
              <a:gd name="T24" fmla="*/ 13 w 266"/>
              <a:gd name="T25" fmla="*/ 172 h 253"/>
              <a:gd name="T26" fmla="*/ 26 w 266"/>
              <a:gd name="T27" fmla="*/ 212 h 253"/>
              <a:gd name="T28" fmla="*/ 53 w 266"/>
              <a:gd name="T29" fmla="*/ 225 h 253"/>
              <a:gd name="T30" fmla="*/ 92 w 266"/>
              <a:gd name="T31" fmla="*/ 252 h 253"/>
              <a:gd name="T32" fmla="*/ 132 w 266"/>
              <a:gd name="T33" fmla="*/ 252 h 253"/>
              <a:gd name="T34" fmla="*/ 172 w 266"/>
              <a:gd name="T35" fmla="*/ 252 h 253"/>
              <a:gd name="T36" fmla="*/ 212 w 266"/>
              <a:gd name="T37" fmla="*/ 225 h 253"/>
              <a:gd name="T38" fmla="*/ 239 w 266"/>
              <a:gd name="T39" fmla="*/ 212 h 253"/>
              <a:gd name="T40" fmla="*/ 252 w 266"/>
              <a:gd name="T41" fmla="*/ 172 h 253"/>
              <a:gd name="T42" fmla="*/ 265 w 266"/>
              <a:gd name="T43" fmla="*/ 13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6" h="253">
                <a:moveTo>
                  <a:pt x="252" y="93"/>
                </a:moveTo>
                <a:lnTo>
                  <a:pt x="265" y="132"/>
                </a:lnTo>
                <a:lnTo>
                  <a:pt x="252" y="93"/>
                </a:lnTo>
                <a:lnTo>
                  <a:pt x="239" y="53"/>
                </a:lnTo>
                <a:lnTo>
                  <a:pt x="212" y="26"/>
                </a:lnTo>
                <a:lnTo>
                  <a:pt x="172" y="13"/>
                </a:lnTo>
                <a:lnTo>
                  <a:pt x="132" y="0"/>
                </a:lnTo>
                <a:lnTo>
                  <a:pt x="92" y="13"/>
                </a:lnTo>
                <a:lnTo>
                  <a:pt x="53" y="26"/>
                </a:lnTo>
                <a:lnTo>
                  <a:pt x="26" y="53"/>
                </a:lnTo>
                <a:lnTo>
                  <a:pt x="13" y="93"/>
                </a:lnTo>
                <a:lnTo>
                  <a:pt x="0" y="132"/>
                </a:lnTo>
                <a:lnTo>
                  <a:pt x="13" y="172"/>
                </a:lnTo>
                <a:lnTo>
                  <a:pt x="26" y="212"/>
                </a:lnTo>
                <a:lnTo>
                  <a:pt x="53" y="225"/>
                </a:lnTo>
                <a:lnTo>
                  <a:pt x="92" y="252"/>
                </a:lnTo>
                <a:lnTo>
                  <a:pt x="132" y="252"/>
                </a:lnTo>
                <a:lnTo>
                  <a:pt x="172" y="252"/>
                </a:lnTo>
                <a:lnTo>
                  <a:pt x="212" y="225"/>
                </a:lnTo>
                <a:lnTo>
                  <a:pt x="239" y="212"/>
                </a:lnTo>
                <a:lnTo>
                  <a:pt x="252" y="172"/>
                </a:lnTo>
                <a:lnTo>
                  <a:pt x="265"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23" name="Line 31">
            <a:extLst>
              <a:ext uri="{FF2B5EF4-FFF2-40B4-BE49-F238E27FC236}">
                <a16:creationId xmlns:a16="http://schemas.microsoft.com/office/drawing/2014/main" id="{50D2E5ED-5039-4B3E-99CA-49E105BC9706}"/>
              </a:ext>
            </a:extLst>
          </p:cNvPr>
          <p:cNvSpPr>
            <a:spLocks noChangeShapeType="1"/>
          </p:cNvSpPr>
          <p:nvPr/>
        </p:nvSpPr>
        <p:spPr bwMode="auto">
          <a:xfrm>
            <a:off x="7802563" y="2909888"/>
            <a:ext cx="1587"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24" name="Freeform 32">
            <a:extLst>
              <a:ext uri="{FF2B5EF4-FFF2-40B4-BE49-F238E27FC236}">
                <a16:creationId xmlns:a16="http://schemas.microsoft.com/office/drawing/2014/main" id="{330BDC5B-F30B-4789-97FD-4813300FBAD8}"/>
              </a:ext>
            </a:extLst>
          </p:cNvPr>
          <p:cNvSpPr>
            <a:spLocks noChangeArrowheads="1"/>
          </p:cNvSpPr>
          <p:nvPr/>
        </p:nvSpPr>
        <p:spPr bwMode="auto">
          <a:xfrm>
            <a:off x="7750175" y="3119438"/>
            <a:ext cx="76200" cy="76200"/>
          </a:xfrm>
          <a:custGeom>
            <a:avLst/>
            <a:gdLst>
              <a:gd name="T0" fmla="*/ 0 w 213"/>
              <a:gd name="T1" fmla="*/ 0 h 213"/>
              <a:gd name="T2" fmla="*/ 0 w 213"/>
              <a:gd name="T3" fmla="*/ 84 h 213"/>
              <a:gd name="T4" fmla="*/ 35 w 213"/>
              <a:gd name="T5" fmla="*/ 168 h 213"/>
              <a:gd name="T6" fmla="*/ 75 w 213"/>
              <a:gd name="T7" fmla="*/ 212 h 213"/>
              <a:gd name="T8" fmla="*/ 115 w 213"/>
              <a:gd name="T9" fmla="*/ 212 h 213"/>
              <a:gd name="T10" fmla="*/ 132 w 213"/>
              <a:gd name="T11" fmla="*/ 212 h 213"/>
              <a:gd name="T12" fmla="*/ 172 w 213"/>
              <a:gd name="T13" fmla="*/ 168 h 213"/>
              <a:gd name="T14" fmla="*/ 212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84"/>
                </a:lnTo>
                <a:lnTo>
                  <a:pt x="35" y="168"/>
                </a:lnTo>
                <a:lnTo>
                  <a:pt x="75" y="212"/>
                </a:lnTo>
                <a:lnTo>
                  <a:pt x="115" y="212"/>
                </a:lnTo>
                <a:lnTo>
                  <a:pt x="132" y="212"/>
                </a:lnTo>
                <a:lnTo>
                  <a:pt x="172" y="168"/>
                </a:lnTo>
                <a:lnTo>
                  <a:pt x="212"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25" name="Line 33">
            <a:extLst>
              <a:ext uri="{FF2B5EF4-FFF2-40B4-BE49-F238E27FC236}">
                <a16:creationId xmlns:a16="http://schemas.microsoft.com/office/drawing/2014/main" id="{327A5359-8150-45A6-9552-17CA94E5FDCD}"/>
              </a:ext>
            </a:extLst>
          </p:cNvPr>
          <p:cNvSpPr>
            <a:spLocks noChangeShapeType="1"/>
          </p:cNvSpPr>
          <p:nvPr/>
        </p:nvSpPr>
        <p:spPr bwMode="auto">
          <a:xfrm flipV="1">
            <a:off x="7750175" y="2908300"/>
            <a:ext cx="1588"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26" name="Freeform 34">
            <a:extLst>
              <a:ext uri="{FF2B5EF4-FFF2-40B4-BE49-F238E27FC236}">
                <a16:creationId xmlns:a16="http://schemas.microsoft.com/office/drawing/2014/main" id="{53212CDF-B7C8-4290-AEC2-815AE1D03145}"/>
              </a:ext>
            </a:extLst>
          </p:cNvPr>
          <p:cNvSpPr>
            <a:spLocks noChangeArrowheads="1"/>
          </p:cNvSpPr>
          <p:nvPr/>
        </p:nvSpPr>
        <p:spPr bwMode="auto">
          <a:xfrm>
            <a:off x="7750175" y="2886075"/>
            <a:ext cx="76200" cy="76200"/>
          </a:xfrm>
          <a:custGeom>
            <a:avLst/>
            <a:gdLst>
              <a:gd name="T0" fmla="*/ 212 w 213"/>
              <a:gd name="T1" fmla="*/ 212 h 213"/>
              <a:gd name="T2" fmla="*/ 212 w 213"/>
              <a:gd name="T3" fmla="*/ 124 h 213"/>
              <a:gd name="T4" fmla="*/ 172 w 213"/>
              <a:gd name="T5" fmla="*/ 39 h 213"/>
              <a:gd name="T6" fmla="*/ 132 w 213"/>
              <a:gd name="T7" fmla="*/ 0 h 213"/>
              <a:gd name="T8" fmla="*/ 115 w 213"/>
              <a:gd name="T9" fmla="*/ 0 h 213"/>
              <a:gd name="T10" fmla="*/ 75 w 213"/>
              <a:gd name="T11" fmla="*/ 0 h 213"/>
              <a:gd name="T12" fmla="*/ 35 w 213"/>
              <a:gd name="T13" fmla="*/ 39 h 213"/>
              <a:gd name="T14" fmla="*/ 0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212" y="124"/>
                </a:lnTo>
                <a:lnTo>
                  <a:pt x="172" y="39"/>
                </a:lnTo>
                <a:lnTo>
                  <a:pt x="132" y="0"/>
                </a:lnTo>
                <a:lnTo>
                  <a:pt x="115" y="0"/>
                </a:lnTo>
                <a:lnTo>
                  <a:pt x="75" y="0"/>
                </a:lnTo>
                <a:lnTo>
                  <a:pt x="35" y="39"/>
                </a:lnTo>
                <a:lnTo>
                  <a:pt x="0"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27" name="Freeform 35">
            <a:extLst>
              <a:ext uri="{FF2B5EF4-FFF2-40B4-BE49-F238E27FC236}">
                <a16:creationId xmlns:a16="http://schemas.microsoft.com/office/drawing/2014/main" id="{07638B27-0AAF-440F-8708-A5D46A021282}"/>
              </a:ext>
            </a:extLst>
          </p:cNvPr>
          <p:cNvSpPr>
            <a:spLocks noChangeArrowheads="1"/>
          </p:cNvSpPr>
          <p:nvPr/>
        </p:nvSpPr>
        <p:spPr bwMode="auto">
          <a:xfrm>
            <a:off x="7697788" y="2909888"/>
            <a:ext cx="76200" cy="76200"/>
          </a:xfrm>
          <a:custGeom>
            <a:avLst/>
            <a:gdLst>
              <a:gd name="T0" fmla="*/ 0 w 213"/>
              <a:gd name="T1" fmla="*/ 0 h 213"/>
              <a:gd name="T2" fmla="*/ 17 w 213"/>
              <a:gd name="T3" fmla="*/ 70 h 213"/>
              <a:gd name="T4" fmla="*/ 35 w 213"/>
              <a:gd name="T5" fmla="*/ 141 h 213"/>
              <a:gd name="T6" fmla="*/ 57 w 213"/>
              <a:gd name="T7" fmla="*/ 177 h 213"/>
              <a:gd name="T8" fmla="*/ 115 w 213"/>
              <a:gd name="T9" fmla="*/ 212 h 213"/>
              <a:gd name="T10" fmla="*/ 150 w 213"/>
              <a:gd name="T11" fmla="*/ 177 h 213"/>
              <a:gd name="T12" fmla="*/ 190 w 213"/>
              <a:gd name="T13" fmla="*/ 141 h 213"/>
              <a:gd name="T14" fmla="*/ 212 w 213"/>
              <a:gd name="T15" fmla="*/ 70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17" y="70"/>
                </a:lnTo>
                <a:lnTo>
                  <a:pt x="35" y="141"/>
                </a:lnTo>
                <a:lnTo>
                  <a:pt x="57" y="177"/>
                </a:lnTo>
                <a:lnTo>
                  <a:pt x="115" y="212"/>
                </a:lnTo>
                <a:lnTo>
                  <a:pt x="150" y="177"/>
                </a:lnTo>
                <a:lnTo>
                  <a:pt x="190" y="141"/>
                </a:lnTo>
                <a:lnTo>
                  <a:pt x="212" y="70"/>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28" name="Freeform 36">
            <a:extLst>
              <a:ext uri="{FF2B5EF4-FFF2-40B4-BE49-F238E27FC236}">
                <a16:creationId xmlns:a16="http://schemas.microsoft.com/office/drawing/2014/main" id="{D072B1E0-9D83-484B-8E8A-01A3E8544708}"/>
              </a:ext>
            </a:extLst>
          </p:cNvPr>
          <p:cNvSpPr>
            <a:spLocks noChangeArrowheads="1"/>
          </p:cNvSpPr>
          <p:nvPr/>
        </p:nvSpPr>
        <p:spPr bwMode="auto">
          <a:xfrm>
            <a:off x="7697788" y="3092450"/>
            <a:ext cx="76200" cy="76200"/>
          </a:xfrm>
          <a:custGeom>
            <a:avLst/>
            <a:gdLst>
              <a:gd name="T0" fmla="*/ 212 w 213"/>
              <a:gd name="T1" fmla="*/ 106 h 213"/>
              <a:gd name="T2" fmla="*/ 212 w 213"/>
              <a:gd name="T3" fmla="*/ 212 h 213"/>
              <a:gd name="T4" fmla="*/ 212 w 213"/>
              <a:gd name="T5" fmla="*/ 106 h 213"/>
              <a:gd name="T6" fmla="*/ 190 w 213"/>
              <a:gd name="T7" fmla="*/ 70 h 213"/>
              <a:gd name="T8" fmla="*/ 150 w 213"/>
              <a:gd name="T9" fmla="*/ 35 h 213"/>
              <a:gd name="T10" fmla="*/ 115 w 213"/>
              <a:gd name="T11" fmla="*/ 0 h 213"/>
              <a:gd name="T12" fmla="*/ 57 w 213"/>
              <a:gd name="T13" fmla="*/ 35 h 213"/>
              <a:gd name="T14" fmla="*/ 35 w 213"/>
              <a:gd name="T15" fmla="*/ 70 h 213"/>
              <a:gd name="T16" fmla="*/ 17 w 213"/>
              <a:gd name="T17" fmla="*/ 106 h 213"/>
              <a:gd name="T18" fmla="*/ 0 w 213"/>
              <a:gd name="T19"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212" y="106"/>
                </a:moveTo>
                <a:lnTo>
                  <a:pt x="212" y="212"/>
                </a:lnTo>
                <a:lnTo>
                  <a:pt x="212" y="106"/>
                </a:lnTo>
                <a:lnTo>
                  <a:pt x="190" y="70"/>
                </a:lnTo>
                <a:lnTo>
                  <a:pt x="150" y="35"/>
                </a:lnTo>
                <a:lnTo>
                  <a:pt x="115" y="0"/>
                </a:lnTo>
                <a:lnTo>
                  <a:pt x="57" y="35"/>
                </a:lnTo>
                <a:lnTo>
                  <a:pt x="35" y="70"/>
                </a:lnTo>
                <a:lnTo>
                  <a:pt x="17" y="106"/>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29" name="Freeform 37">
            <a:extLst>
              <a:ext uri="{FF2B5EF4-FFF2-40B4-BE49-F238E27FC236}">
                <a16:creationId xmlns:a16="http://schemas.microsoft.com/office/drawing/2014/main" id="{753BB4AA-F64B-4A62-973A-84D37AD788E3}"/>
              </a:ext>
            </a:extLst>
          </p:cNvPr>
          <p:cNvSpPr>
            <a:spLocks noChangeArrowheads="1"/>
          </p:cNvSpPr>
          <p:nvPr/>
        </p:nvSpPr>
        <p:spPr bwMode="auto">
          <a:xfrm>
            <a:off x="7593013" y="3092450"/>
            <a:ext cx="76200" cy="76200"/>
          </a:xfrm>
          <a:custGeom>
            <a:avLst/>
            <a:gdLst>
              <a:gd name="T0" fmla="*/ 212 w 213"/>
              <a:gd name="T1" fmla="*/ 212 h 213"/>
              <a:gd name="T2" fmla="*/ 212 w 213"/>
              <a:gd name="T3" fmla="*/ 106 h 213"/>
              <a:gd name="T4" fmla="*/ 190 w 213"/>
              <a:gd name="T5" fmla="*/ 70 h 213"/>
              <a:gd name="T6" fmla="*/ 150 w 213"/>
              <a:gd name="T7" fmla="*/ 35 h 213"/>
              <a:gd name="T8" fmla="*/ 115 w 213"/>
              <a:gd name="T9" fmla="*/ 0 h 213"/>
              <a:gd name="T10" fmla="*/ 75 w 213"/>
              <a:gd name="T11" fmla="*/ 35 h 213"/>
              <a:gd name="T12" fmla="*/ 35 w 213"/>
              <a:gd name="T13" fmla="*/ 70 h 213"/>
              <a:gd name="T14" fmla="*/ 17 w 213"/>
              <a:gd name="T15" fmla="*/ 106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212" y="106"/>
                </a:lnTo>
                <a:lnTo>
                  <a:pt x="190" y="70"/>
                </a:lnTo>
                <a:lnTo>
                  <a:pt x="150" y="35"/>
                </a:lnTo>
                <a:lnTo>
                  <a:pt x="115" y="0"/>
                </a:lnTo>
                <a:lnTo>
                  <a:pt x="75" y="35"/>
                </a:lnTo>
                <a:lnTo>
                  <a:pt x="35" y="70"/>
                </a:lnTo>
                <a:lnTo>
                  <a:pt x="17" y="106"/>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30" name="Freeform 38">
            <a:extLst>
              <a:ext uri="{FF2B5EF4-FFF2-40B4-BE49-F238E27FC236}">
                <a16:creationId xmlns:a16="http://schemas.microsoft.com/office/drawing/2014/main" id="{E69FB58A-0A1C-447A-B470-70E5D12234FB}"/>
              </a:ext>
            </a:extLst>
          </p:cNvPr>
          <p:cNvSpPr>
            <a:spLocks noChangeArrowheads="1"/>
          </p:cNvSpPr>
          <p:nvPr/>
        </p:nvSpPr>
        <p:spPr bwMode="auto">
          <a:xfrm>
            <a:off x="7593013" y="2909888"/>
            <a:ext cx="76200" cy="76200"/>
          </a:xfrm>
          <a:custGeom>
            <a:avLst/>
            <a:gdLst>
              <a:gd name="T0" fmla="*/ 17 w 213"/>
              <a:gd name="T1" fmla="*/ 70 h 213"/>
              <a:gd name="T2" fmla="*/ 0 w 213"/>
              <a:gd name="T3" fmla="*/ 0 h 213"/>
              <a:gd name="T4" fmla="*/ 17 w 213"/>
              <a:gd name="T5" fmla="*/ 70 h 213"/>
              <a:gd name="T6" fmla="*/ 35 w 213"/>
              <a:gd name="T7" fmla="*/ 141 h 213"/>
              <a:gd name="T8" fmla="*/ 75 w 213"/>
              <a:gd name="T9" fmla="*/ 177 h 213"/>
              <a:gd name="T10" fmla="*/ 115 w 213"/>
              <a:gd name="T11" fmla="*/ 212 h 213"/>
              <a:gd name="T12" fmla="*/ 150 w 213"/>
              <a:gd name="T13" fmla="*/ 177 h 213"/>
              <a:gd name="T14" fmla="*/ 190 w 213"/>
              <a:gd name="T15" fmla="*/ 141 h 213"/>
              <a:gd name="T16" fmla="*/ 212 w 213"/>
              <a:gd name="T17" fmla="*/ 70 h 213"/>
              <a:gd name="T18" fmla="*/ 212 w 213"/>
              <a:gd name="T1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17" y="70"/>
                </a:moveTo>
                <a:lnTo>
                  <a:pt x="0" y="0"/>
                </a:lnTo>
                <a:lnTo>
                  <a:pt x="17" y="70"/>
                </a:lnTo>
                <a:lnTo>
                  <a:pt x="35" y="141"/>
                </a:lnTo>
                <a:lnTo>
                  <a:pt x="75" y="177"/>
                </a:lnTo>
                <a:lnTo>
                  <a:pt x="115" y="212"/>
                </a:lnTo>
                <a:lnTo>
                  <a:pt x="150" y="177"/>
                </a:lnTo>
                <a:lnTo>
                  <a:pt x="190" y="141"/>
                </a:lnTo>
                <a:lnTo>
                  <a:pt x="212" y="70"/>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31" name="Line 39">
            <a:extLst>
              <a:ext uri="{FF2B5EF4-FFF2-40B4-BE49-F238E27FC236}">
                <a16:creationId xmlns:a16="http://schemas.microsoft.com/office/drawing/2014/main" id="{DB496BF4-1EDE-4A7B-A76C-7F5815B57F6A}"/>
              </a:ext>
            </a:extLst>
          </p:cNvPr>
          <p:cNvSpPr>
            <a:spLocks noChangeShapeType="1"/>
          </p:cNvSpPr>
          <p:nvPr/>
        </p:nvSpPr>
        <p:spPr bwMode="auto">
          <a:xfrm>
            <a:off x="7697788" y="2909888"/>
            <a:ext cx="1587"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32" name="Freeform 40">
            <a:extLst>
              <a:ext uri="{FF2B5EF4-FFF2-40B4-BE49-F238E27FC236}">
                <a16:creationId xmlns:a16="http://schemas.microsoft.com/office/drawing/2014/main" id="{C67BD8B6-3E49-4C38-A56B-9912B6CC5E52}"/>
              </a:ext>
            </a:extLst>
          </p:cNvPr>
          <p:cNvSpPr>
            <a:spLocks noChangeArrowheads="1"/>
          </p:cNvSpPr>
          <p:nvPr/>
        </p:nvSpPr>
        <p:spPr bwMode="auto">
          <a:xfrm>
            <a:off x="7645400" y="3119438"/>
            <a:ext cx="76200" cy="76200"/>
          </a:xfrm>
          <a:custGeom>
            <a:avLst/>
            <a:gdLst>
              <a:gd name="T0" fmla="*/ 0 w 213"/>
              <a:gd name="T1" fmla="*/ 0 h 213"/>
              <a:gd name="T2" fmla="*/ 17 w 213"/>
              <a:gd name="T3" fmla="*/ 84 h 213"/>
              <a:gd name="T4" fmla="*/ 35 w 213"/>
              <a:gd name="T5" fmla="*/ 168 h 213"/>
              <a:gd name="T6" fmla="*/ 75 w 213"/>
              <a:gd name="T7" fmla="*/ 212 h 213"/>
              <a:gd name="T8" fmla="*/ 115 w 213"/>
              <a:gd name="T9" fmla="*/ 212 h 213"/>
              <a:gd name="T10" fmla="*/ 150 w 213"/>
              <a:gd name="T11" fmla="*/ 212 h 213"/>
              <a:gd name="T12" fmla="*/ 190 w 213"/>
              <a:gd name="T13" fmla="*/ 168 h 213"/>
              <a:gd name="T14" fmla="*/ 212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17" y="84"/>
                </a:lnTo>
                <a:lnTo>
                  <a:pt x="35" y="168"/>
                </a:lnTo>
                <a:lnTo>
                  <a:pt x="75" y="212"/>
                </a:lnTo>
                <a:lnTo>
                  <a:pt x="115" y="212"/>
                </a:lnTo>
                <a:lnTo>
                  <a:pt x="150" y="212"/>
                </a:lnTo>
                <a:lnTo>
                  <a:pt x="190" y="168"/>
                </a:lnTo>
                <a:lnTo>
                  <a:pt x="212"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33" name="Line 41">
            <a:extLst>
              <a:ext uri="{FF2B5EF4-FFF2-40B4-BE49-F238E27FC236}">
                <a16:creationId xmlns:a16="http://schemas.microsoft.com/office/drawing/2014/main" id="{AF5A5776-B72D-42F8-B562-FF19443ECDA4}"/>
              </a:ext>
            </a:extLst>
          </p:cNvPr>
          <p:cNvSpPr>
            <a:spLocks noChangeShapeType="1"/>
          </p:cNvSpPr>
          <p:nvPr/>
        </p:nvSpPr>
        <p:spPr bwMode="auto">
          <a:xfrm flipV="1">
            <a:off x="7645400" y="2908300"/>
            <a:ext cx="1588"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34" name="Freeform 42">
            <a:extLst>
              <a:ext uri="{FF2B5EF4-FFF2-40B4-BE49-F238E27FC236}">
                <a16:creationId xmlns:a16="http://schemas.microsoft.com/office/drawing/2014/main" id="{113F9A38-37CA-45A6-8877-A0E7F46104F9}"/>
              </a:ext>
            </a:extLst>
          </p:cNvPr>
          <p:cNvSpPr>
            <a:spLocks noChangeArrowheads="1"/>
          </p:cNvSpPr>
          <p:nvPr/>
        </p:nvSpPr>
        <p:spPr bwMode="auto">
          <a:xfrm>
            <a:off x="7645400" y="2886075"/>
            <a:ext cx="76200" cy="76200"/>
          </a:xfrm>
          <a:custGeom>
            <a:avLst/>
            <a:gdLst>
              <a:gd name="T0" fmla="*/ 212 w 213"/>
              <a:gd name="T1" fmla="*/ 212 h 213"/>
              <a:gd name="T2" fmla="*/ 212 w 213"/>
              <a:gd name="T3" fmla="*/ 124 h 213"/>
              <a:gd name="T4" fmla="*/ 190 w 213"/>
              <a:gd name="T5" fmla="*/ 39 h 213"/>
              <a:gd name="T6" fmla="*/ 150 w 213"/>
              <a:gd name="T7" fmla="*/ 0 h 213"/>
              <a:gd name="T8" fmla="*/ 115 w 213"/>
              <a:gd name="T9" fmla="*/ 0 h 213"/>
              <a:gd name="T10" fmla="*/ 75 w 213"/>
              <a:gd name="T11" fmla="*/ 0 h 213"/>
              <a:gd name="T12" fmla="*/ 35 w 213"/>
              <a:gd name="T13" fmla="*/ 39 h 213"/>
              <a:gd name="T14" fmla="*/ 17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212" y="124"/>
                </a:lnTo>
                <a:lnTo>
                  <a:pt x="190" y="39"/>
                </a:lnTo>
                <a:lnTo>
                  <a:pt x="150" y="0"/>
                </a:lnTo>
                <a:lnTo>
                  <a:pt x="115" y="0"/>
                </a:lnTo>
                <a:lnTo>
                  <a:pt x="75" y="0"/>
                </a:lnTo>
                <a:lnTo>
                  <a:pt x="35" y="39"/>
                </a:lnTo>
                <a:lnTo>
                  <a:pt x="17"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35" name="Freeform 43">
            <a:extLst>
              <a:ext uri="{FF2B5EF4-FFF2-40B4-BE49-F238E27FC236}">
                <a16:creationId xmlns:a16="http://schemas.microsoft.com/office/drawing/2014/main" id="{9BB93597-8F3B-41EF-8147-4E207EAE4019}"/>
              </a:ext>
            </a:extLst>
          </p:cNvPr>
          <p:cNvSpPr>
            <a:spLocks noChangeArrowheads="1"/>
          </p:cNvSpPr>
          <p:nvPr/>
        </p:nvSpPr>
        <p:spPr bwMode="auto">
          <a:xfrm>
            <a:off x="7493000" y="3092450"/>
            <a:ext cx="76200" cy="76200"/>
          </a:xfrm>
          <a:custGeom>
            <a:avLst/>
            <a:gdLst>
              <a:gd name="T0" fmla="*/ 212 w 213"/>
              <a:gd name="T1" fmla="*/ 106 h 213"/>
              <a:gd name="T2" fmla="*/ 212 w 213"/>
              <a:gd name="T3" fmla="*/ 212 h 213"/>
              <a:gd name="T4" fmla="*/ 212 w 213"/>
              <a:gd name="T5" fmla="*/ 106 h 213"/>
              <a:gd name="T6" fmla="*/ 172 w 213"/>
              <a:gd name="T7" fmla="*/ 70 h 213"/>
              <a:gd name="T8" fmla="*/ 132 w 213"/>
              <a:gd name="T9" fmla="*/ 35 h 213"/>
              <a:gd name="T10" fmla="*/ 93 w 213"/>
              <a:gd name="T11" fmla="*/ 0 h 213"/>
              <a:gd name="T12" fmla="*/ 57 w 213"/>
              <a:gd name="T13" fmla="*/ 35 h 213"/>
              <a:gd name="T14" fmla="*/ 17 w 213"/>
              <a:gd name="T15" fmla="*/ 70 h 213"/>
              <a:gd name="T16" fmla="*/ 0 w 213"/>
              <a:gd name="T17" fmla="*/ 106 h 213"/>
              <a:gd name="T18" fmla="*/ 0 w 213"/>
              <a:gd name="T19"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212" y="106"/>
                </a:moveTo>
                <a:lnTo>
                  <a:pt x="212" y="212"/>
                </a:lnTo>
                <a:lnTo>
                  <a:pt x="212" y="106"/>
                </a:lnTo>
                <a:lnTo>
                  <a:pt x="172" y="70"/>
                </a:lnTo>
                <a:lnTo>
                  <a:pt x="132" y="35"/>
                </a:lnTo>
                <a:lnTo>
                  <a:pt x="93" y="0"/>
                </a:lnTo>
                <a:lnTo>
                  <a:pt x="57" y="35"/>
                </a:lnTo>
                <a:lnTo>
                  <a:pt x="17" y="70"/>
                </a:lnTo>
                <a:lnTo>
                  <a:pt x="0" y="106"/>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36" name="Freeform 44">
            <a:extLst>
              <a:ext uri="{FF2B5EF4-FFF2-40B4-BE49-F238E27FC236}">
                <a16:creationId xmlns:a16="http://schemas.microsoft.com/office/drawing/2014/main" id="{9B7E701B-DDCD-4B94-92D1-9500E4C93F81}"/>
              </a:ext>
            </a:extLst>
          </p:cNvPr>
          <p:cNvSpPr>
            <a:spLocks noChangeArrowheads="1"/>
          </p:cNvSpPr>
          <p:nvPr/>
        </p:nvSpPr>
        <p:spPr bwMode="auto">
          <a:xfrm>
            <a:off x="7493000" y="2909888"/>
            <a:ext cx="76200" cy="76200"/>
          </a:xfrm>
          <a:custGeom>
            <a:avLst/>
            <a:gdLst>
              <a:gd name="T0" fmla="*/ 0 w 213"/>
              <a:gd name="T1" fmla="*/ 70 h 213"/>
              <a:gd name="T2" fmla="*/ 0 w 213"/>
              <a:gd name="T3" fmla="*/ 0 h 213"/>
              <a:gd name="T4" fmla="*/ 0 w 213"/>
              <a:gd name="T5" fmla="*/ 70 h 213"/>
              <a:gd name="T6" fmla="*/ 17 w 213"/>
              <a:gd name="T7" fmla="*/ 141 h 213"/>
              <a:gd name="T8" fmla="*/ 57 w 213"/>
              <a:gd name="T9" fmla="*/ 177 h 213"/>
              <a:gd name="T10" fmla="*/ 93 w 213"/>
              <a:gd name="T11" fmla="*/ 212 h 213"/>
              <a:gd name="T12" fmla="*/ 132 w 213"/>
              <a:gd name="T13" fmla="*/ 177 h 213"/>
              <a:gd name="T14" fmla="*/ 172 w 213"/>
              <a:gd name="T15" fmla="*/ 141 h 213"/>
              <a:gd name="T16" fmla="*/ 212 w 213"/>
              <a:gd name="T17" fmla="*/ 70 h 213"/>
              <a:gd name="T18" fmla="*/ 212 w 213"/>
              <a:gd name="T1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0" y="70"/>
                </a:moveTo>
                <a:lnTo>
                  <a:pt x="0" y="0"/>
                </a:lnTo>
                <a:lnTo>
                  <a:pt x="0" y="70"/>
                </a:lnTo>
                <a:lnTo>
                  <a:pt x="17" y="141"/>
                </a:lnTo>
                <a:lnTo>
                  <a:pt x="57" y="177"/>
                </a:lnTo>
                <a:lnTo>
                  <a:pt x="93" y="212"/>
                </a:lnTo>
                <a:lnTo>
                  <a:pt x="132" y="177"/>
                </a:lnTo>
                <a:lnTo>
                  <a:pt x="172" y="141"/>
                </a:lnTo>
                <a:lnTo>
                  <a:pt x="212" y="70"/>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37" name="Line 45">
            <a:extLst>
              <a:ext uri="{FF2B5EF4-FFF2-40B4-BE49-F238E27FC236}">
                <a16:creationId xmlns:a16="http://schemas.microsoft.com/office/drawing/2014/main" id="{BA5498FC-D464-499E-B4FD-BBD92DF2003F}"/>
              </a:ext>
            </a:extLst>
          </p:cNvPr>
          <p:cNvSpPr>
            <a:spLocks noChangeShapeType="1"/>
          </p:cNvSpPr>
          <p:nvPr/>
        </p:nvSpPr>
        <p:spPr bwMode="auto">
          <a:xfrm>
            <a:off x="7593013" y="2909888"/>
            <a:ext cx="1587"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38" name="Freeform 46">
            <a:extLst>
              <a:ext uri="{FF2B5EF4-FFF2-40B4-BE49-F238E27FC236}">
                <a16:creationId xmlns:a16="http://schemas.microsoft.com/office/drawing/2014/main" id="{0D037216-1402-4622-AEA9-920745E77886}"/>
              </a:ext>
            </a:extLst>
          </p:cNvPr>
          <p:cNvSpPr>
            <a:spLocks noChangeArrowheads="1"/>
          </p:cNvSpPr>
          <p:nvPr/>
        </p:nvSpPr>
        <p:spPr bwMode="auto">
          <a:xfrm>
            <a:off x="7545388" y="3119438"/>
            <a:ext cx="76200" cy="76200"/>
          </a:xfrm>
          <a:custGeom>
            <a:avLst/>
            <a:gdLst>
              <a:gd name="T0" fmla="*/ 0 w 213"/>
              <a:gd name="T1" fmla="*/ 0 h 213"/>
              <a:gd name="T2" fmla="*/ 0 w 213"/>
              <a:gd name="T3" fmla="*/ 84 h 213"/>
              <a:gd name="T4" fmla="*/ 17 w 213"/>
              <a:gd name="T5" fmla="*/ 168 h 213"/>
              <a:gd name="T6" fmla="*/ 62 w 213"/>
              <a:gd name="T7" fmla="*/ 212 h 213"/>
              <a:gd name="T8" fmla="*/ 106 w 213"/>
              <a:gd name="T9" fmla="*/ 212 h 213"/>
              <a:gd name="T10" fmla="*/ 146 w 213"/>
              <a:gd name="T11" fmla="*/ 212 h 213"/>
              <a:gd name="T12" fmla="*/ 190 w 213"/>
              <a:gd name="T13" fmla="*/ 168 h 213"/>
              <a:gd name="T14" fmla="*/ 212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84"/>
                </a:lnTo>
                <a:lnTo>
                  <a:pt x="17" y="168"/>
                </a:lnTo>
                <a:lnTo>
                  <a:pt x="62" y="212"/>
                </a:lnTo>
                <a:lnTo>
                  <a:pt x="106" y="212"/>
                </a:lnTo>
                <a:lnTo>
                  <a:pt x="146" y="212"/>
                </a:lnTo>
                <a:lnTo>
                  <a:pt x="190" y="168"/>
                </a:lnTo>
                <a:lnTo>
                  <a:pt x="212"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39" name="Line 47">
            <a:extLst>
              <a:ext uri="{FF2B5EF4-FFF2-40B4-BE49-F238E27FC236}">
                <a16:creationId xmlns:a16="http://schemas.microsoft.com/office/drawing/2014/main" id="{058753D7-9AE2-4768-AAB6-D05081132EA6}"/>
              </a:ext>
            </a:extLst>
          </p:cNvPr>
          <p:cNvSpPr>
            <a:spLocks noChangeShapeType="1"/>
          </p:cNvSpPr>
          <p:nvPr/>
        </p:nvSpPr>
        <p:spPr bwMode="auto">
          <a:xfrm flipV="1">
            <a:off x="7545388" y="2908300"/>
            <a:ext cx="1587"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0" name="Freeform 48">
            <a:extLst>
              <a:ext uri="{FF2B5EF4-FFF2-40B4-BE49-F238E27FC236}">
                <a16:creationId xmlns:a16="http://schemas.microsoft.com/office/drawing/2014/main" id="{D88834E9-BF57-4140-A68F-20B662DA8A5A}"/>
              </a:ext>
            </a:extLst>
          </p:cNvPr>
          <p:cNvSpPr>
            <a:spLocks noChangeArrowheads="1"/>
          </p:cNvSpPr>
          <p:nvPr/>
        </p:nvSpPr>
        <p:spPr bwMode="auto">
          <a:xfrm>
            <a:off x="7545388" y="2886075"/>
            <a:ext cx="76200" cy="76200"/>
          </a:xfrm>
          <a:custGeom>
            <a:avLst/>
            <a:gdLst>
              <a:gd name="T0" fmla="*/ 212 w 213"/>
              <a:gd name="T1" fmla="*/ 212 h 213"/>
              <a:gd name="T2" fmla="*/ 212 w 213"/>
              <a:gd name="T3" fmla="*/ 124 h 213"/>
              <a:gd name="T4" fmla="*/ 190 w 213"/>
              <a:gd name="T5" fmla="*/ 39 h 213"/>
              <a:gd name="T6" fmla="*/ 146 w 213"/>
              <a:gd name="T7" fmla="*/ 0 h 213"/>
              <a:gd name="T8" fmla="*/ 106 w 213"/>
              <a:gd name="T9" fmla="*/ 0 h 213"/>
              <a:gd name="T10" fmla="*/ 62 w 213"/>
              <a:gd name="T11" fmla="*/ 0 h 213"/>
              <a:gd name="T12" fmla="*/ 17 w 213"/>
              <a:gd name="T13" fmla="*/ 39 h 213"/>
              <a:gd name="T14" fmla="*/ 0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212" y="124"/>
                </a:lnTo>
                <a:lnTo>
                  <a:pt x="190" y="39"/>
                </a:lnTo>
                <a:lnTo>
                  <a:pt x="146" y="0"/>
                </a:lnTo>
                <a:lnTo>
                  <a:pt x="106" y="0"/>
                </a:lnTo>
                <a:lnTo>
                  <a:pt x="62" y="0"/>
                </a:lnTo>
                <a:lnTo>
                  <a:pt x="17" y="39"/>
                </a:lnTo>
                <a:lnTo>
                  <a:pt x="0"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41" name="Line 49">
            <a:extLst>
              <a:ext uri="{FF2B5EF4-FFF2-40B4-BE49-F238E27FC236}">
                <a16:creationId xmlns:a16="http://schemas.microsoft.com/office/drawing/2014/main" id="{BDB82685-3456-4D96-9B2C-7922B290F27D}"/>
              </a:ext>
            </a:extLst>
          </p:cNvPr>
          <p:cNvSpPr>
            <a:spLocks noChangeShapeType="1"/>
          </p:cNvSpPr>
          <p:nvPr/>
        </p:nvSpPr>
        <p:spPr bwMode="auto">
          <a:xfrm>
            <a:off x="7493000" y="2909888"/>
            <a:ext cx="1588"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2" name="Freeform 50">
            <a:extLst>
              <a:ext uri="{FF2B5EF4-FFF2-40B4-BE49-F238E27FC236}">
                <a16:creationId xmlns:a16="http://schemas.microsoft.com/office/drawing/2014/main" id="{C3652810-EBD6-474F-A396-4F3F4667171B}"/>
              </a:ext>
            </a:extLst>
          </p:cNvPr>
          <p:cNvSpPr>
            <a:spLocks noChangeArrowheads="1"/>
          </p:cNvSpPr>
          <p:nvPr/>
        </p:nvSpPr>
        <p:spPr bwMode="auto">
          <a:xfrm>
            <a:off x="7440613" y="3119438"/>
            <a:ext cx="76200" cy="76200"/>
          </a:xfrm>
          <a:custGeom>
            <a:avLst/>
            <a:gdLst>
              <a:gd name="T0" fmla="*/ 0 w 213"/>
              <a:gd name="T1" fmla="*/ 0 h 213"/>
              <a:gd name="T2" fmla="*/ 0 w 213"/>
              <a:gd name="T3" fmla="*/ 84 h 213"/>
              <a:gd name="T4" fmla="*/ 35 w 213"/>
              <a:gd name="T5" fmla="*/ 168 h 213"/>
              <a:gd name="T6" fmla="*/ 57 w 213"/>
              <a:gd name="T7" fmla="*/ 212 h 213"/>
              <a:gd name="T8" fmla="*/ 93 w 213"/>
              <a:gd name="T9" fmla="*/ 212 h 213"/>
              <a:gd name="T10" fmla="*/ 150 w 213"/>
              <a:gd name="T11" fmla="*/ 212 h 213"/>
              <a:gd name="T12" fmla="*/ 172 w 213"/>
              <a:gd name="T13" fmla="*/ 168 h 213"/>
              <a:gd name="T14" fmla="*/ 190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84"/>
                </a:lnTo>
                <a:lnTo>
                  <a:pt x="35" y="168"/>
                </a:lnTo>
                <a:lnTo>
                  <a:pt x="57" y="212"/>
                </a:lnTo>
                <a:lnTo>
                  <a:pt x="93" y="212"/>
                </a:lnTo>
                <a:lnTo>
                  <a:pt x="150" y="212"/>
                </a:lnTo>
                <a:lnTo>
                  <a:pt x="172" y="168"/>
                </a:lnTo>
                <a:lnTo>
                  <a:pt x="190"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43" name="Line 51">
            <a:extLst>
              <a:ext uri="{FF2B5EF4-FFF2-40B4-BE49-F238E27FC236}">
                <a16:creationId xmlns:a16="http://schemas.microsoft.com/office/drawing/2014/main" id="{988D527E-0263-4BC1-B9FD-2B7543047F39}"/>
              </a:ext>
            </a:extLst>
          </p:cNvPr>
          <p:cNvSpPr>
            <a:spLocks noChangeShapeType="1"/>
          </p:cNvSpPr>
          <p:nvPr/>
        </p:nvSpPr>
        <p:spPr bwMode="auto">
          <a:xfrm flipV="1">
            <a:off x="7440613" y="2908300"/>
            <a:ext cx="1587"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4" name="Freeform 52">
            <a:extLst>
              <a:ext uri="{FF2B5EF4-FFF2-40B4-BE49-F238E27FC236}">
                <a16:creationId xmlns:a16="http://schemas.microsoft.com/office/drawing/2014/main" id="{FBF60DF2-4D7A-4B61-B2FC-F0DE1A7942A6}"/>
              </a:ext>
            </a:extLst>
          </p:cNvPr>
          <p:cNvSpPr>
            <a:spLocks noChangeArrowheads="1"/>
          </p:cNvSpPr>
          <p:nvPr/>
        </p:nvSpPr>
        <p:spPr bwMode="auto">
          <a:xfrm>
            <a:off x="7440613" y="2886075"/>
            <a:ext cx="76200" cy="76200"/>
          </a:xfrm>
          <a:custGeom>
            <a:avLst/>
            <a:gdLst>
              <a:gd name="T0" fmla="*/ 212 w 213"/>
              <a:gd name="T1" fmla="*/ 212 h 213"/>
              <a:gd name="T2" fmla="*/ 190 w 213"/>
              <a:gd name="T3" fmla="*/ 124 h 213"/>
              <a:gd name="T4" fmla="*/ 172 w 213"/>
              <a:gd name="T5" fmla="*/ 39 h 213"/>
              <a:gd name="T6" fmla="*/ 150 w 213"/>
              <a:gd name="T7" fmla="*/ 0 h 213"/>
              <a:gd name="T8" fmla="*/ 93 w 213"/>
              <a:gd name="T9" fmla="*/ 0 h 213"/>
              <a:gd name="T10" fmla="*/ 57 w 213"/>
              <a:gd name="T11" fmla="*/ 0 h 213"/>
              <a:gd name="T12" fmla="*/ 35 w 213"/>
              <a:gd name="T13" fmla="*/ 39 h 213"/>
              <a:gd name="T14" fmla="*/ 0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190" y="124"/>
                </a:lnTo>
                <a:lnTo>
                  <a:pt x="172" y="39"/>
                </a:lnTo>
                <a:lnTo>
                  <a:pt x="150" y="0"/>
                </a:lnTo>
                <a:lnTo>
                  <a:pt x="93" y="0"/>
                </a:lnTo>
                <a:lnTo>
                  <a:pt x="57" y="0"/>
                </a:lnTo>
                <a:lnTo>
                  <a:pt x="35" y="39"/>
                </a:lnTo>
                <a:lnTo>
                  <a:pt x="0"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45" name="Freeform 53">
            <a:extLst>
              <a:ext uri="{FF2B5EF4-FFF2-40B4-BE49-F238E27FC236}">
                <a16:creationId xmlns:a16="http://schemas.microsoft.com/office/drawing/2014/main" id="{DB95E7BF-AFA6-4831-A0B8-200FDFB7C951}"/>
              </a:ext>
            </a:extLst>
          </p:cNvPr>
          <p:cNvSpPr>
            <a:spLocks noChangeArrowheads="1"/>
          </p:cNvSpPr>
          <p:nvPr/>
        </p:nvSpPr>
        <p:spPr bwMode="auto">
          <a:xfrm>
            <a:off x="7312025" y="2968625"/>
            <a:ext cx="85725" cy="90488"/>
          </a:xfrm>
          <a:custGeom>
            <a:avLst/>
            <a:gdLst>
              <a:gd name="T0" fmla="*/ 238 w 239"/>
              <a:gd name="T1" fmla="*/ 93 h 253"/>
              <a:gd name="T2" fmla="*/ 238 w 239"/>
              <a:gd name="T3" fmla="*/ 132 h 253"/>
              <a:gd name="T4" fmla="*/ 238 w 239"/>
              <a:gd name="T5" fmla="*/ 93 h 253"/>
              <a:gd name="T6" fmla="*/ 225 w 239"/>
              <a:gd name="T7" fmla="*/ 53 h 253"/>
              <a:gd name="T8" fmla="*/ 198 w 239"/>
              <a:gd name="T9" fmla="*/ 26 h 253"/>
              <a:gd name="T10" fmla="*/ 159 w 239"/>
              <a:gd name="T11" fmla="*/ 13 h 253"/>
              <a:gd name="T12" fmla="*/ 119 w 239"/>
              <a:gd name="T13" fmla="*/ 0 h 253"/>
              <a:gd name="T14" fmla="*/ 79 w 239"/>
              <a:gd name="T15" fmla="*/ 13 h 253"/>
              <a:gd name="T16" fmla="*/ 39 w 239"/>
              <a:gd name="T17" fmla="*/ 26 h 253"/>
              <a:gd name="T18" fmla="*/ 13 w 239"/>
              <a:gd name="T19" fmla="*/ 53 h 253"/>
              <a:gd name="T20" fmla="*/ 0 w 239"/>
              <a:gd name="T21" fmla="*/ 93 h 253"/>
              <a:gd name="T22" fmla="*/ 0 w 239"/>
              <a:gd name="T23" fmla="*/ 132 h 253"/>
              <a:gd name="T24" fmla="*/ 0 w 239"/>
              <a:gd name="T25" fmla="*/ 172 h 253"/>
              <a:gd name="T26" fmla="*/ 13 w 239"/>
              <a:gd name="T27" fmla="*/ 212 h 253"/>
              <a:gd name="T28" fmla="*/ 39 w 239"/>
              <a:gd name="T29" fmla="*/ 225 h 253"/>
              <a:gd name="T30" fmla="*/ 79 w 239"/>
              <a:gd name="T31" fmla="*/ 252 h 253"/>
              <a:gd name="T32" fmla="*/ 119 w 239"/>
              <a:gd name="T33" fmla="*/ 252 h 253"/>
              <a:gd name="T34" fmla="*/ 159 w 239"/>
              <a:gd name="T35" fmla="*/ 252 h 253"/>
              <a:gd name="T36" fmla="*/ 198 w 239"/>
              <a:gd name="T37" fmla="*/ 225 h 253"/>
              <a:gd name="T38" fmla="*/ 225 w 239"/>
              <a:gd name="T39" fmla="*/ 212 h 253"/>
              <a:gd name="T40" fmla="*/ 238 w 239"/>
              <a:gd name="T41" fmla="*/ 172 h 253"/>
              <a:gd name="T42" fmla="*/ 238 w 239"/>
              <a:gd name="T43" fmla="*/ 13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9" h="253">
                <a:moveTo>
                  <a:pt x="238" y="93"/>
                </a:moveTo>
                <a:lnTo>
                  <a:pt x="238" y="132"/>
                </a:lnTo>
                <a:lnTo>
                  <a:pt x="238" y="93"/>
                </a:lnTo>
                <a:lnTo>
                  <a:pt x="225" y="53"/>
                </a:lnTo>
                <a:lnTo>
                  <a:pt x="198" y="26"/>
                </a:lnTo>
                <a:lnTo>
                  <a:pt x="159" y="13"/>
                </a:lnTo>
                <a:lnTo>
                  <a:pt x="119" y="0"/>
                </a:lnTo>
                <a:lnTo>
                  <a:pt x="79" y="13"/>
                </a:lnTo>
                <a:lnTo>
                  <a:pt x="39" y="26"/>
                </a:lnTo>
                <a:lnTo>
                  <a:pt x="13" y="53"/>
                </a:lnTo>
                <a:lnTo>
                  <a:pt x="0" y="93"/>
                </a:lnTo>
                <a:lnTo>
                  <a:pt x="0" y="132"/>
                </a:lnTo>
                <a:lnTo>
                  <a:pt x="0" y="172"/>
                </a:lnTo>
                <a:lnTo>
                  <a:pt x="13" y="212"/>
                </a:lnTo>
                <a:lnTo>
                  <a:pt x="39" y="225"/>
                </a:lnTo>
                <a:lnTo>
                  <a:pt x="79" y="252"/>
                </a:lnTo>
                <a:lnTo>
                  <a:pt x="119" y="252"/>
                </a:lnTo>
                <a:lnTo>
                  <a:pt x="159" y="252"/>
                </a:lnTo>
                <a:lnTo>
                  <a:pt x="198" y="225"/>
                </a:lnTo>
                <a:lnTo>
                  <a:pt x="225" y="212"/>
                </a:lnTo>
                <a:lnTo>
                  <a:pt x="238" y="172"/>
                </a:lnTo>
                <a:lnTo>
                  <a:pt x="238"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46" name="Line 54">
            <a:extLst>
              <a:ext uri="{FF2B5EF4-FFF2-40B4-BE49-F238E27FC236}">
                <a16:creationId xmlns:a16="http://schemas.microsoft.com/office/drawing/2014/main" id="{078EF399-93F1-45CD-90D1-02E2050C725B}"/>
              </a:ext>
            </a:extLst>
          </p:cNvPr>
          <p:cNvSpPr>
            <a:spLocks noChangeShapeType="1"/>
          </p:cNvSpPr>
          <p:nvPr/>
        </p:nvSpPr>
        <p:spPr bwMode="auto">
          <a:xfrm>
            <a:off x="7421563" y="2917825"/>
            <a:ext cx="19050" cy="142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7" name="Freeform 55">
            <a:extLst>
              <a:ext uri="{FF2B5EF4-FFF2-40B4-BE49-F238E27FC236}">
                <a16:creationId xmlns:a16="http://schemas.microsoft.com/office/drawing/2014/main" id="{599C5F11-75C5-4E0D-A118-0279D60F17F8}"/>
              </a:ext>
            </a:extLst>
          </p:cNvPr>
          <p:cNvSpPr>
            <a:spLocks noChangeArrowheads="1"/>
          </p:cNvSpPr>
          <p:nvPr/>
        </p:nvSpPr>
        <p:spPr bwMode="auto">
          <a:xfrm>
            <a:off x="7239000" y="2895600"/>
            <a:ext cx="204788" cy="238125"/>
          </a:xfrm>
          <a:custGeom>
            <a:avLst/>
            <a:gdLst>
              <a:gd name="T0" fmla="*/ 516 w 570"/>
              <a:gd name="T1" fmla="*/ 53 h 663"/>
              <a:gd name="T2" fmla="*/ 476 w 570"/>
              <a:gd name="T3" fmla="*/ 26 h 663"/>
              <a:gd name="T4" fmla="*/ 423 w 570"/>
              <a:gd name="T5" fmla="*/ 13 h 663"/>
              <a:gd name="T6" fmla="*/ 370 w 570"/>
              <a:gd name="T7" fmla="*/ 0 h 663"/>
              <a:gd name="T8" fmla="*/ 304 w 570"/>
              <a:gd name="T9" fmla="*/ 0 h 663"/>
              <a:gd name="T10" fmla="*/ 251 w 570"/>
              <a:gd name="T11" fmla="*/ 13 h 663"/>
              <a:gd name="T12" fmla="*/ 185 w 570"/>
              <a:gd name="T13" fmla="*/ 26 h 663"/>
              <a:gd name="T14" fmla="*/ 132 w 570"/>
              <a:gd name="T15" fmla="*/ 53 h 663"/>
              <a:gd name="T16" fmla="*/ 92 w 570"/>
              <a:gd name="T17" fmla="*/ 92 h 663"/>
              <a:gd name="T18" fmla="*/ 52 w 570"/>
              <a:gd name="T19" fmla="*/ 145 h 663"/>
              <a:gd name="T20" fmla="*/ 26 w 570"/>
              <a:gd name="T21" fmla="*/ 185 h 663"/>
              <a:gd name="T22" fmla="*/ 0 w 570"/>
              <a:gd name="T23" fmla="*/ 251 h 663"/>
              <a:gd name="T24" fmla="*/ 0 w 570"/>
              <a:gd name="T25" fmla="*/ 304 h 663"/>
              <a:gd name="T26" fmla="*/ 0 w 570"/>
              <a:gd name="T27" fmla="*/ 357 h 663"/>
              <a:gd name="T28" fmla="*/ 0 w 570"/>
              <a:gd name="T29" fmla="*/ 424 h 663"/>
              <a:gd name="T30" fmla="*/ 26 w 570"/>
              <a:gd name="T31" fmla="*/ 477 h 663"/>
              <a:gd name="T32" fmla="*/ 52 w 570"/>
              <a:gd name="T33" fmla="*/ 530 h 663"/>
              <a:gd name="T34" fmla="*/ 92 w 570"/>
              <a:gd name="T35" fmla="*/ 569 h 663"/>
              <a:gd name="T36" fmla="*/ 132 w 570"/>
              <a:gd name="T37" fmla="*/ 609 h 663"/>
              <a:gd name="T38" fmla="*/ 185 w 570"/>
              <a:gd name="T39" fmla="*/ 636 h 663"/>
              <a:gd name="T40" fmla="*/ 251 w 570"/>
              <a:gd name="T41" fmla="*/ 662 h 663"/>
              <a:gd name="T42" fmla="*/ 304 w 570"/>
              <a:gd name="T43" fmla="*/ 662 h 663"/>
              <a:gd name="T44" fmla="*/ 370 w 570"/>
              <a:gd name="T45" fmla="*/ 662 h 663"/>
              <a:gd name="T46" fmla="*/ 423 w 570"/>
              <a:gd name="T47" fmla="*/ 662 h 663"/>
              <a:gd name="T48" fmla="*/ 476 w 570"/>
              <a:gd name="T49" fmla="*/ 636 h 663"/>
              <a:gd name="T50" fmla="*/ 516 w 570"/>
              <a:gd name="T51" fmla="*/ 609 h 663"/>
              <a:gd name="T52" fmla="*/ 569 w 570"/>
              <a:gd name="T53" fmla="*/ 569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0" h="663">
                <a:moveTo>
                  <a:pt x="516" y="53"/>
                </a:moveTo>
                <a:lnTo>
                  <a:pt x="476" y="26"/>
                </a:lnTo>
                <a:lnTo>
                  <a:pt x="423" y="13"/>
                </a:lnTo>
                <a:lnTo>
                  <a:pt x="370" y="0"/>
                </a:lnTo>
                <a:lnTo>
                  <a:pt x="304" y="0"/>
                </a:lnTo>
                <a:lnTo>
                  <a:pt x="251" y="13"/>
                </a:lnTo>
                <a:lnTo>
                  <a:pt x="185" y="26"/>
                </a:lnTo>
                <a:lnTo>
                  <a:pt x="132" y="53"/>
                </a:lnTo>
                <a:lnTo>
                  <a:pt x="92" y="92"/>
                </a:lnTo>
                <a:lnTo>
                  <a:pt x="52" y="145"/>
                </a:lnTo>
                <a:lnTo>
                  <a:pt x="26" y="185"/>
                </a:lnTo>
                <a:lnTo>
                  <a:pt x="0" y="251"/>
                </a:lnTo>
                <a:lnTo>
                  <a:pt x="0" y="304"/>
                </a:lnTo>
                <a:lnTo>
                  <a:pt x="0" y="357"/>
                </a:lnTo>
                <a:lnTo>
                  <a:pt x="0" y="424"/>
                </a:lnTo>
                <a:lnTo>
                  <a:pt x="26" y="477"/>
                </a:lnTo>
                <a:lnTo>
                  <a:pt x="52" y="530"/>
                </a:lnTo>
                <a:lnTo>
                  <a:pt x="92" y="569"/>
                </a:lnTo>
                <a:lnTo>
                  <a:pt x="132" y="609"/>
                </a:lnTo>
                <a:lnTo>
                  <a:pt x="185" y="636"/>
                </a:lnTo>
                <a:lnTo>
                  <a:pt x="251" y="662"/>
                </a:lnTo>
                <a:lnTo>
                  <a:pt x="304" y="662"/>
                </a:lnTo>
                <a:lnTo>
                  <a:pt x="370" y="662"/>
                </a:lnTo>
                <a:lnTo>
                  <a:pt x="423" y="662"/>
                </a:lnTo>
                <a:lnTo>
                  <a:pt x="476" y="636"/>
                </a:lnTo>
                <a:lnTo>
                  <a:pt x="516" y="609"/>
                </a:lnTo>
                <a:lnTo>
                  <a:pt x="569" y="5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48" name="Line 56">
            <a:extLst>
              <a:ext uri="{FF2B5EF4-FFF2-40B4-BE49-F238E27FC236}">
                <a16:creationId xmlns:a16="http://schemas.microsoft.com/office/drawing/2014/main" id="{91E3C83B-0F99-4B15-8BD8-E4DCFF0215E7}"/>
              </a:ext>
            </a:extLst>
          </p:cNvPr>
          <p:cNvSpPr>
            <a:spLocks noChangeShapeType="1"/>
          </p:cNvSpPr>
          <p:nvPr/>
        </p:nvSpPr>
        <p:spPr bwMode="auto">
          <a:xfrm flipH="1" flipV="1">
            <a:off x="4064000" y="3100388"/>
            <a:ext cx="17463" cy="1746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9" name="Freeform 57">
            <a:extLst>
              <a:ext uri="{FF2B5EF4-FFF2-40B4-BE49-F238E27FC236}">
                <a16:creationId xmlns:a16="http://schemas.microsoft.com/office/drawing/2014/main" id="{0916B073-A865-4FCA-8880-646C6F9EBCDE}"/>
              </a:ext>
            </a:extLst>
          </p:cNvPr>
          <p:cNvSpPr>
            <a:spLocks noChangeArrowheads="1"/>
          </p:cNvSpPr>
          <p:nvPr/>
        </p:nvSpPr>
        <p:spPr bwMode="auto">
          <a:xfrm>
            <a:off x="4065588" y="2895600"/>
            <a:ext cx="204787" cy="238125"/>
          </a:xfrm>
          <a:custGeom>
            <a:avLst/>
            <a:gdLst>
              <a:gd name="T0" fmla="*/ 39 w 570"/>
              <a:gd name="T1" fmla="*/ 609 h 663"/>
              <a:gd name="T2" fmla="*/ 92 w 570"/>
              <a:gd name="T3" fmla="*/ 636 h 663"/>
              <a:gd name="T4" fmla="*/ 145 w 570"/>
              <a:gd name="T5" fmla="*/ 662 h 663"/>
              <a:gd name="T6" fmla="*/ 198 w 570"/>
              <a:gd name="T7" fmla="*/ 662 h 663"/>
              <a:gd name="T8" fmla="*/ 251 w 570"/>
              <a:gd name="T9" fmla="*/ 662 h 663"/>
              <a:gd name="T10" fmla="*/ 317 w 570"/>
              <a:gd name="T11" fmla="*/ 662 h 663"/>
              <a:gd name="T12" fmla="*/ 370 w 570"/>
              <a:gd name="T13" fmla="*/ 636 h 663"/>
              <a:gd name="T14" fmla="*/ 423 w 570"/>
              <a:gd name="T15" fmla="*/ 609 h 663"/>
              <a:gd name="T16" fmla="*/ 463 w 570"/>
              <a:gd name="T17" fmla="*/ 569 h 663"/>
              <a:gd name="T18" fmla="*/ 516 w 570"/>
              <a:gd name="T19" fmla="*/ 530 h 663"/>
              <a:gd name="T20" fmla="*/ 543 w 570"/>
              <a:gd name="T21" fmla="*/ 477 h 663"/>
              <a:gd name="T22" fmla="*/ 556 w 570"/>
              <a:gd name="T23" fmla="*/ 424 h 663"/>
              <a:gd name="T24" fmla="*/ 569 w 570"/>
              <a:gd name="T25" fmla="*/ 357 h 663"/>
              <a:gd name="T26" fmla="*/ 569 w 570"/>
              <a:gd name="T27" fmla="*/ 304 h 663"/>
              <a:gd name="T28" fmla="*/ 556 w 570"/>
              <a:gd name="T29" fmla="*/ 251 h 663"/>
              <a:gd name="T30" fmla="*/ 543 w 570"/>
              <a:gd name="T31" fmla="*/ 185 h 663"/>
              <a:gd name="T32" fmla="*/ 516 w 570"/>
              <a:gd name="T33" fmla="*/ 145 h 663"/>
              <a:gd name="T34" fmla="*/ 463 w 570"/>
              <a:gd name="T35" fmla="*/ 92 h 663"/>
              <a:gd name="T36" fmla="*/ 423 w 570"/>
              <a:gd name="T37" fmla="*/ 53 h 663"/>
              <a:gd name="T38" fmla="*/ 370 w 570"/>
              <a:gd name="T39" fmla="*/ 26 h 663"/>
              <a:gd name="T40" fmla="*/ 317 w 570"/>
              <a:gd name="T41" fmla="*/ 13 h 663"/>
              <a:gd name="T42" fmla="*/ 251 w 570"/>
              <a:gd name="T43" fmla="*/ 0 h 663"/>
              <a:gd name="T44" fmla="*/ 198 w 570"/>
              <a:gd name="T45" fmla="*/ 0 h 663"/>
              <a:gd name="T46" fmla="*/ 145 w 570"/>
              <a:gd name="T47" fmla="*/ 13 h 663"/>
              <a:gd name="T48" fmla="*/ 92 w 570"/>
              <a:gd name="T49" fmla="*/ 26 h 663"/>
              <a:gd name="T50" fmla="*/ 39 w 570"/>
              <a:gd name="T51" fmla="*/ 53 h 663"/>
              <a:gd name="T52" fmla="*/ 0 w 570"/>
              <a:gd name="T53" fmla="*/ 92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0" h="663">
                <a:moveTo>
                  <a:pt x="39" y="609"/>
                </a:moveTo>
                <a:lnTo>
                  <a:pt x="92" y="636"/>
                </a:lnTo>
                <a:lnTo>
                  <a:pt x="145" y="662"/>
                </a:lnTo>
                <a:lnTo>
                  <a:pt x="198" y="662"/>
                </a:lnTo>
                <a:lnTo>
                  <a:pt x="251" y="662"/>
                </a:lnTo>
                <a:lnTo>
                  <a:pt x="317" y="662"/>
                </a:lnTo>
                <a:lnTo>
                  <a:pt x="370" y="636"/>
                </a:lnTo>
                <a:lnTo>
                  <a:pt x="423" y="609"/>
                </a:lnTo>
                <a:lnTo>
                  <a:pt x="463" y="569"/>
                </a:lnTo>
                <a:lnTo>
                  <a:pt x="516" y="530"/>
                </a:lnTo>
                <a:lnTo>
                  <a:pt x="543" y="477"/>
                </a:lnTo>
                <a:lnTo>
                  <a:pt x="556" y="424"/>
                </a:lnTo>
                <a:lnTo>
                  <a:pt x="569" y="357"/>
                </a:lnTo>
                <a:lnTo>
                  <a:pt x="569" y="304"/>
                </a:lnTo>
                <a:lnTo>
                  <a:pt x="556" y="251"/>
                </a:lnTo>
                <a:lnTo>
                  <a:pt x="543" y="185"/>
                </a:lnTo>
                <a:lnTo>
                  <a:pt x="516" y="145"/>
                </a:lnTo>
                <a:lnTo>
                  <a:pt x="463" y="92"/>
                </a:lnTo>
                <a:lnTo>
                  <a:pt x="423" y="53"/>
                </a:lnTo>
                <a:lnTo>
                  <a:pt x="370" y="26"/>
                </a:lnTo>
                <a:lnTo>
                  <a:pt x="317" y="13"/>
                </a:lnTo>
                <a:lnTo>
                  <a:pt x="251" y="0"/>
                </a:lnTo>
                <a:lnTo>
                  <a:pt x="198" y="0"/>
                </a:lnTo>
                <a:lnTo>
                  <a:pt x="145" y="13"/>
                </a:lnTo>
                <a:lnTo>
                  <a:pt x="92" y="26"/>
                </a:lnTo>
                <a:lnTo>
                  <a:pt x="39" y="53"/>
                </a:lnTo>
                <a:lnTo>
                  <a:pt x="0" y="9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50" name="Freeform 58">
            <a:extLst>
              <a:ext uri="{FF2B5EF4-FFF2-40B4-BE49-F238E27FC236}">
                <a16:creationId xmlns:a16="http://schemas.microsoft.com/office/drawing/2014/main" id="{830119F0-3FBC-4CA2-8A88-CAFC6C51D8EB}"/>
              </a:ext>
            </a:extLst>
          </p:cNvPr>
          <p:cNvSpPr>
            <a:spLocks noChangeArrowheads="1"/>
          </p:cNvSpPr>
          <p:nvPr/>
        </p:nvSpPr>
        <p:spPr bwMode="auto">
          <a:xfrm>
            <a:off x="4103688" y="2968625"/>
            <a:ext cx="90487" cy="90488"/>
          </a:xfrm>
          <a:custGeom>
            <a:avLst/>
            <a:gdLst>
              <a:gd name="T0" fmla="*/ 251 w 252"/>
              <a:gd name="T1" fmla="*/ 93 h 253"/>
              <a:gd name="T2" fmla="*/ 251 w 252"/>
              <a:gd name="T3" fmla="*/ 132 h 253"/>
              <a:gd name="T4" fmla="*/ 251 w 252"/>
              <a:gd name="T5" fmla="*/ 93 h 253"/>
              <a:gd name="T6" fmla="*/ 225 w 252"/>
              <a:gd name="T7" fmla="*/ 53 h 253"/>
              <a:gd name="T8" fmla="*/ 198 w 252"/>
              <a:gd name="T9" fmla="*/ 26 h 253"/>
              <a:gd name="T10" fmla="*/ 172 w 252"/>
              <a:gd name="T11" fmla="*/ 13 h 253"/>
              <a:gd name="T12" fmla="*/ 119 w 252"/>
              <a:gd name="T13" fmla="*/ 0 h 253"/>
              <a:gd name="T14" fmla="*/ 92 w 252"/>
              <a:gd name="T15" fmla="*/ 13 h 253"/>
              <a:gd name="T16" fmla="*/ 52 w 252"/>
              <a:gd name="T17" fmla="*/ 26 h 253"/>
              <a:gd name="T18" fmla="*/ 26 w 252"/>
              <a:gd name="T19" fmla="*/ 53 h 253"/>
              <a:gd name="T20" fmla="*/ 13 w 252"/>
              <a:gd name="T21" fmla="*/ 93 h 253"/>
              <a:gd name="T22" fmla="*/ 0 w 252"/>
              <a:gd name="T23" fmla="*/ 132 h 253"/>
              <a:gd name="T24" fmla="*/ 13 w 252"/>
              <a:gd name="T25" fmla="*/ 172 h 253"/>
              <a:gd name="T26" fmla="*/ 26 w 252"/>
              <a:gd name="T27" fmla="*/ 212 h 253"/>
              <a:gd name="T28" fmla="*/ 52 w 252"/>
              <a:gd name="T29" fmla="*/ 225 h 253"/>
              <a:gd name="T30" fmla="*/ 92 w 252"/>
              <a:gd name="T31" fmla="*/ 252 h 253"/>
              <a:gd name="T32" fmla="*/ 119 w 252"/>
              <a:gd name="T33" fmla="*/ 252 h 253"/>
              <a:gd name="T34" fmla="*/ 172 w 252"/>
              <a:gd name="T35" fmla="*/ 252 h 253"/>
              <a:gd name="T36" fmla="*/ 198 w 252"/>
              <a:gd name="T37" fmla="*/ 225 h 253"/>
              <a:gd name="T38" fmla="*/ 225 w 252"/>
              <a:gd name="T39" fmla="*/ 212 h 253"/>
              <a:gd name="T40" fmla="*/ 251 w 252"/>
              <a:gd name="T41" fmla="*/ 172 h 253"/>
              <a:gd name="T42" fmla="*/ 251 w 252"/>
              <a:gd name="T43" fmla="*/ 13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2" h="253">
                <a:moveTo>
                  <a:pt x="251" y="93"/>
                </a:moveTo>
                <a:lnTo>
                  <a:pt x="251" y="132"/>
                </a:lnTo>
                <a:lnTo>
                  <a:pt x="251" y="93"/>
                </a:lnTo>
                <a:lnTo>
                  <a:pt x="225" y="53"/>
                </a:lnTo>
                <a:lnTo>
                  <a:pt x="198" y="26"/>
                </a:lnTo>
                <a:lnTo>
                  <a:pt x="172" y="13"/>
                </a:lnTo>
                <a:lnTo>
                  <a:pt x="119" y="0"/>
                </a:lnTo>
                <a:lnTo>
                  <a:pt x="92" y="13"/>
                </a:lnTo>
                <a:lnTo>
                  <a:pt x="52" y="26"/>
                </a:lnTo>
                <a:lnTo>
                  <a:pt x="26" y="53"/>
                </a:lnTo>
                <a:lnTo>
                  <a:pt x="13" y="93"/>
                </a:lnTo>
                <a:lnTo>
                  <a:pt x="0" y="132"/>
                </a:lnTo>
                <a:lnTo>
                  <a:pt x="13" y="172"/>
                </a:lnTo>
                <a:lnTo>
                  <a:pt x="26" y="212"/>
                </a:lnTo>
                <a:lnTo>
                  <a:pt x="52" y="225"/>
                </a:lnTo>
                <a:lnTo>
                  <a:pt x="92" y="252"/>
                </a:lnTo>
                <a:lnTo>
                  <a:pt x="119" y="252"/>
                </a:lnTo>
                <a:lnTo>
                  <a:pt x="172" y="252"/>
                </a:lnTo>
                <a:lnTo>
                  <a:pt x="198" y="225"/>
                </a:lnTo>
                <a:lnTo>
                  <a:pt x="225" y="212"/>
                </a:lnTo>
                <a:lnTo>
                  <a:pt x="251" y="172"/>
                </a:lnTo>
                <a:lnTo>
                  <a:pt x="251"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51" name="Line 59">
            <a:extLst>
              <a:ext uri="{FF2B5EF4-FFF2-40B4-BE49-F238E27FC236}">
                <a16:creationId xmlns:a16="http://schemas.microsoft.com/office/drawing/2014/main" id="{8C8C95AC-57BD-4805-AC30-51BD0CC5172B}"/>
              </a:ext>
            </a:extLst>
          </p:cNvPr>
          <p:cNvSpPr>
            <a:spLocks noChangeShapeType="1"/>
          </p:cNvSpPr>
          <p:nvPr/>
        </p:nvSpPr>
        <p:spPr bwMode="auto">
          <a:xfrm>
            <a:off x="4064000" y="2909888"/>
            <a:ext cx="1588"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52" name="Freeform 60">
            <a:extLst>
              <a:ext uri="{FF2B5EF4-FFF2-40B4-BE49-F238E27FC236}">
                <a16:creationId xmlns:a16="http://schemas.microsoft.com/office/drawing/2014/main" id="{4976F03C-9B6A-4ED8-8D2C-A35F47FB5795}"/>
              </a:ext>
            </a:extLst>
          </p:cNvPr>
          <p:cNvSpPr>
            <a:spLocks noChangeArrowheads="1"/>
          </p:cNvSpPr>
          <p:nvPr/>
        </p:nvSpPr>
        <p:spPr bwMode="auto">
          <a:xfrm>
            <a:off x="4011613" y="3119438"/>
            <a:ext cx="76200" cy="76200"/>
          </a:xfrm>
          <a:custGeom>
            <a:avLst/>
            <a:gdLst>
              <a:gd name="T0" fmla="*/ 0 w 213"/>
              <a:gd name="T1" fmla="*/ 0 h 213"/>
              <a:gd name="T2" fmla="*/ 0 w 213"/>
              <a:gd name="T3" fmla="*/ 84 h 213"/>
              <a:gd name="T4" fmla="*/ 17 w 213"/>
              <a:gd name="T5" fmla="*/ 168 h 213"/>
              <a:gd name="T6" fmla="*/ 57 w 213"/>
              <a:gd name="T7" fmla="*/ 212 h 213"/>
              <a:gd name="T8" fmla="*/ 93 w 213"/>
              <a:gd name="T9" fmla="*/ 212 h 213"/>
              <a:gd name="T10" fmla="*/ 132 w 213"/>
              <a:gd name="T11" fmla="*/ 212 h 213"/>
              <a:gd name="T12" fmla="*/ 172 w 213"/>
              <a:gd name="T13" fmla="*/ 168 h 213"/>
              <a:gd name="T14" fmla="*/ 190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84"/>
                </a:lnTo>
                <a:lnTo>
                  <a:pt x="17" y="168"/>
                </a:lnTo>
                <a:lnTo>
                  <a:pt x="57" y="212"/>
                </a:lnTo>
                <a:lnTo>
                  <a:pt x="93" y="212"/>
                </a:lnTo>
                <a:lnTo>
                  <a:pt x="132" y="212"/>
                </a:lnTo>
                <a:lnTo>
                  <a:pt x="172" y="168"/>
                </a:lnTo>
                <a:lnTo>
                  <a:pt x="190"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53" name="Line 61">
            <a:extLst>
              <a:ext uri="{FF2B5EF4-FFF2-40B4-BE49-F238E27FC236}">
                <a16:creationId xmlns:a16="http://schemas.microsoft.com/office/drawing/2014/main" id="{404BAD21-1F1B-49CE-8404-292A1F6DA522}"/>
              </a:ext>
            </a:extLst>
          </p:cNvPr>
          <p:cNvSpPr>
            <a:spLocks noChangeShapeType="1"/>
          </p:cNvSpPr>
          <p:nvPr/>
        </p:nvSpPr>
        <p:spPr bwMode="auto">
          <a:xfrm flipV="1">
            <a:off x="4011613" y="2908300"/>
            <a:ext cx="1587"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54" name="Freeform 62">
            <a:extLst>
              <a:ext uri="{FF2B5EF4-FFF2-40B4-BE49-F238E27FC236}">
                <a16:creationId xmlns:a16="http://schemas.microsoft.com/office/drawing/2014/main" id="{0983F46E-AE81-48B8-8317-87AC54BE6D1D}"/>
              </a:ext>
            </a:extLst>
          </p:cNvPr>
          <p:cNvSpPr>
            <a:spLocks noChangeArrowheads="1"/>
          </p:cNvSpPr>
          <p:nvPr/>
        </p:nvSpPr>
        <p:spPr bwMode="auto">
          <a:xfrm>
            <a:off x="4011613" y="2886075"/>
            <a:ext cx="76200" cy="76200"/>
          </a:xfrm>
          <a:custGeom>
            <a:avLst/>
            <a:gdLst>
              <a:gd name="T0" fmla="*/ 212 w 213"/>
              <a:gd name="T1" fmla="*/ 212 h 213"/>
              <a:gd name="T2" fmla="*/ 190 w 213"/>
              <a:gd name="T3" fmla="*/ 124 h 213"/>
              <a:gd name="T4" fmla="*/ 172 w 213"/>
              <a:gd name="T5" fmla="*/ 39 h 213"/>
              <a:gd name="T6" fmla="*/ 132 w 213"/>
              <a:gd name="T7" fmla="*/ 0 h 213"/>
              <a:gd name="T8" fmla="*/ 93 w 213"/>
              <a:gd name="T9" fmla="*/ 0 h 213"/>
              <a:gd name="T10" fmla="*/ 57 w 213"/>
              <a:gd name="T11" fmla="*/ 0 h 213"/>
              <a:gd name="T12" fmla="*/ 17 w 213"/>
              <a:gd name="T13" fmla="*/ 39 h 213"/>
              <a:gd name="T14" fmla="*/ 0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190" y="124"/>
                </a:lnTo>
                <a:lnTo>
                  <a:pt x="172" y="39"/>
                </a:lnTo>
                <a:lnTo>
                  <a:pt x="132" y="0"/>
                </a:lnTo>
                <a:lnTo>
                  <a:pt x="93" y="0"/>
                </a:lnTo>
                <a:lnTo>
                  <a:pt x="57" y="0"/>
                </a:lnTo>
                <a:lnTo>
                  <a:pt x="17" y="39"/>
                </a:lnTo>
                <a:lnTo>
                  <a:pt x="0"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55" name="Freeform 63">
            <a:extLst>
              <a:ext uri="{FF2B5EF4-FFF2-40B4-BE49-F238E27FC236}">
                <a16:creationId xmlns:a16="http://schemas.microsoft.com/office/drawing/2014/main" id="{5AB3FBDE-C3A3-43C7-903D-4434E3E0981F}"/>
              </a:ext>
            </a:extLst>
          </p:cNvPr>
          <p:cNvSpPr>
            <a:spLocks noChangeArrowheads="1"/>
          </p:cNvSpPr>
          <p:nvPr/>
        </p:nvSpPr>
        <p:spPr bwMode="auto">
          <a:xfrm>
            <a:off x="3959225" y="2909888"/>
            <a:ext cx="76200" cy="76200"/>
          </a:xfrm>
          <a:custGeom>
            <a:avLst/>
            <a:gdLst>
              <a:gd name="T0" fmla="*/ 0 w 213"/>
              <a:gd name="T1" fmla="*/ 0 h 213"/>
              <a:gd name="T2" fmla="*/ 0 w 213"/>
              <a:gd name="T3" fmla="*/ 70 h 213"/>
              <a:gd name="T4" fmla="*/ 35 w 213"/>
              <a:gd name="T5" fmla="*/ 141 h 213"/>
              <a:gd name="T6" fmla="*/ 57 w 213"/>
              <a:gd name="T7" fmla="*/ 177 h 213"/>
              <a:gd name="T8" fmla="*/ 93 w 213"/>
              <a:gd name="T9" fmla="*/ 212 h 213"/>
              <a:gd name="T10" fmla="*/ 132 w 213"/>
              <a:gd name="T11" fmla="*/ 177 h 213"/>
              <a:gd name="T12" fmla="*/ 172 w 213"/>
              <a:gd name="T13" fmla="*/ 141 h 213"/>
              <a:gd name="T14" fmla="*/ 190 w 213"/>
              <a:gd name="T15" fmla="*/ 70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70"/>
                </a:lnTo>
                <a:lnTo>
                  <a:pt x="35" y="141"/>
                </a:lnTo>
                <a:lnTo>
                  <a:pt x="57" y="177"/>
                </a:lnTo>
                <a:lnTo>
                  <a:pt x="93" y="212"/>
                </a:lnTo>
                <a:lnTo>
                  <a:pt x="132" y="177"/>
                </a:lnTo>
                <a:lnTo>
                  <a:pt x="172" y="141"/>
                </a:lnTo>
                <a:lnTo>
                  <a:pt x="190" y="70"/>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56" name="Freeform 64">
            <a:extLst>
              <a:ext uri="{FF2B5EF4-FFF2-40B4-BE49-F238E27FC236}">
                <a16:creationId xmlns:a16="http://schemas.microsoft.com/office/drawing/2014/main" id="{E0367C74-9528-4757-9974-BD8B4070645C}"/>
              </a:ext>
            </a:extLst>
          </p:cNvPr>
          <p:cNvSpPr>
            <a:spLocks noChangeArrowheads="1"/>
          </p:cNvSpPr>
          <p:nvPr/>
        </p:nvSpPr>
        <p:spPr bwMode="auto">
          <a:xfrm>
            <a:off x="3959225" y="3092450"/>
            <a:ext cx="76200" cy="76200"/>
          </a:xfrm>
          <a:custGeom>
            <a:avLst/>
            <a:gdLst>
              <a:gd name="T0" fmla="*/ 190 w 213"/>
              <a:gd name="T1" fmla="*/ 106 h 213"/>
              <a:gd name="T2" fmla="*/ 212 w 213"/>
              <a:gd name="T3" fmla="*/ 212 h 213"/>
              <a:gd name="T4" fmla="*/ 190 w 213"/>
              <a:gd name="T5" fmla="*/ 106 h 213"/>
              <a:gd name="T6" fmla="*/ 172 w 213"/>
              <a:gd name="T7" fmla="*/ 70 h 213"/>
              <a:gd name="T8" fmla="*/ 132 w 213"/>
              <a:gd name="T9" fmla="*/ 35 h 213"/>
              <a:gd name="T10" fmla="*/ 93 w 213"/>
              <a:gd name="T11" fmla="*/ 0 h 213"/>
              <a:gd name="T12" fmla="*/ 57 w 213"/>
              <a:gd name="T13" fmla="*/ 35 h 213"/>
              <a:gd name="T14" fmla="*/ 35 w 213"/>
              <a:gd name="T15" fmla="*/ 70 h 213"/>
              <a:gd name="T16" fmla="*/ 0 w 213"/>
              <a:gd name="T17" fmla="*/ 106 h 213"/>
              <a:gd name="T18" fmla="*/ 0 w 213"/>
              <a:gd name="T19"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190" y="106"/>
                </a:moveTo>
                <a:lnTo>
                  <a:pt x="212" y="212"/>
                </a:lnTo>
                <a:lnTo>
                  <a:pt x="190" y="106"/>
                </a:lnTo>
                <a:lnTo>
                  <a:pt x="172" y="70"/>
                </a:lnTo>
                <a:lnTo>
                  <a:pt x="132" y="35"/>
                </a:lnTo>
                <a:lnTo>
                  <a:pt x="93" y="0"/>
                </a:lnTo>
                <a:lnTo>
                  <a:pt x="57" y="35"/>
                </a:lnTo>
                <a:lnTo>
                  <a:pt x="35" y="70"/>
                </a:lnTo>
                <a:lnTo>
                  <a:pt x="0" y="106"/>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57" name="Freeform 65">
            <a:extLst>
              <a:ext uri="{FF2B5EF4-FFF2-40B4-BE49-F238E27FC236}">
                <a16:creationId xmlns:a16="http://schemas.microsoft.com/office/drawing/2014/main" id="{9C5D69DA-6100-42C0-BAF6-A813F56137DF}"/>
              </a:ext>
            </a:extLst>
          </p:cNvPr>
          <p:cNvSpPr>
            <a:spLocks noChangeArrowheads="1"/>
          </p:cNvSpPr>
          <p:nvPr/>
        </p:nvSpPr>
        <p:spPr bwMode="auto">
          <a:xfrm>
            <a:off x="3854450" y="3092450"/>
            <a:ext cx="76200" cy="76200"/>
          </a:xfrm>
          <a:custGeom>
            <a:avLst/>
            <a:gdLst>
              <a:gd name="T0" fmla="*/ 212 w 213"/>
              <a:gd name="T1" fmla="*/ 212 h 213"/>
              <a:gd name="T2" fmla="*/ 212 w 213"/>
              <a:gd name="T3" fmla="*/ 106 h 213"/>
              <a:gd name="T4" fmla="*/ 172 w 213"/>
              <a:gd name="T5" fmla="*/ 70 h 213"/>
              <a:gd name="T6" fmla="*/ 150 w 213"/>
              <a:gd name="T7" fmla="*/ 35 h 213"/>
              <a:gd name="T8" fmla="*/ 115 w 213"/>
              <a:gd name="T9" fmla="*/ 0 h 213"/>
              <a:gd name="T10" fmla="*/ 75 w 213"/>
              <a:gd name="T11" fmla="*/ 35 h 213"/>
              <a:gd name="T12" fmla="*/ 35 w 213"/>
              <a:gd name="T13" fmla="*/ 70 h 213"/>
              <a:gd name="T14" fmla="*/ 17 w 213"/>
              <a:gd name="T15" fmla="*/ 106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212" y="106"/>
                </a:lnTo>
                <a:lnTo>
                  <a:pt x="172" y="70"/>
                </a:lnTo>
                <a:lnTo>
                  <a:pt x="150" y="35"/>
                </a:lnTo>
                <a:lnTo>
                  <a:pt x="115" y="0"/>
                </a:lnTo>
                <a:lnTo>
                  <a:pt x="75" y="35"/>
                </a:lnTo>
                <a:lnTo>
                  <a:pt x="35" y="70"/>
                </a:lnTo>
                <a:lnTo>
                  <a:pt x="17" y="106"/>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58" name="Freeform 66">
            <a:extLst>
              <a:ext uri="{FF2B5EF4-FFF2-40B4-BE49-F238E27FC236}">
                <a16:creationId xmlns:a16="http://schemas.microsoft.com/office/drawing/2014/main" id="{EC3FBC87-2570-4FD3-8918-1B04404A9F8A}"/>
              </a:ext>
            </a:extLst>
          </p:cNvPr>
          <p:cNvSpPr>
            <a:spLocks noChangeArrowheads="1"/>
          </p:cNvSpPr>
          <p:nvPr/>
        </p:nvSpPr>
        <p:spPr bwMode="auto">
          <a:xfrm>
            <a:off x="3854450" y="2909888"/>
            <a:ext cx="76200" cy="76200"/>
          </a:xfrm>
          <a:custGeom>
            <a:avLst/>
            <a:gdLst>
              <a:gd name="T0" fmla="*/ 17 w 213"/>
              <a:gd name="T1" fmla="*/ 70 h 213"/>
              <a:gd name="T2" fmla="*/ 0 w 213"/>
              <a:gd name="T3" fmla="*/ 0 h 213"/>
              <a:gd name="T4" fmla="*/ 17 w 213"/>
              <a:gd name="T5" fmla="*/ 70 h 213"/>
              <a:gd name="T6" fmla="*/ 35 w 213"/>
              <a:gd name="T7" fmla="*/ 141 h 213"/>
              <a:gd name="T8" fmla="*/ 75 w 213"/>
              <a:gd name="T9" fmla="*/ 177 h 213"/>
              <a:gd name="T10" fmla="*/ 115 w 213"/>
              <a:gd name="T11" fmla="*/ 212 h 213"/>
              <a:gd name="T12" fmla="*/ 150 w 213"/>
              <a:gd name="T13" fmla="*/ 177 h 213"/>
              <a:gd name="T14" fmla="*/ 172 w 213"/>
              <a:gd name="T15" fmla="*/ 141 h 213"/>
              <a:gd name="T16" fmla="*/ 212 w 213"/>
              <a:gd name="T17" fmla="*/ 70 h 213"/>
              <a:gd name="T18" fmla="*/ 212 w 213"/>
              <a:gd name="T1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17" y="70"/>
                </a:moveTo>
                <a:lnTo>
                  <a:pt x="0" y="0"/>
                </a:lnTo>
                <a:lnTo>
                  <a:pt x="17" y="70"/>
                </a:lnTo>
                <a:lnTo>
                  <a:pt x="35" y="141"/>
                </a:lnTo>
                <a:lnTo>
                  <a:pt x="75" y="177"/>
                </a:lnTo>
                <a:lnTo>
                  <a:pt x="115" y="212"/>
                </a:lnTo>
                <a:lnTo>
                  <a:pt x="150" y="177"/>
                </a:lnTo>
                <a:lnTo>
                  <a:pt x="172" y="141"/>
                </a:lnTo>
                <a:lnTo>
                  <a:pt x="212" y="70"/>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59" name="Line 67">
            <a:extLst>
              <a:ext uri="{FF2B5EF4-FFF2-40B4-BE49-F238E27FC236}">
                <a16:creationId xmlns:a16="http://schemas.microsoft.com/office/drawing/2014/main" id="{29A7AE7F-3931-44B2-B000-82F98FA9389D}"/>
              </a:ext>
            </a:extLst>
          </p:cNvPr>
          <p:cNvSpPr>
            <a:spLocks noChangeShapeType="1"/>
          </p:cNvSpPr>
          <p:nvPr/>
        </p:nvSpPr>
        <p:spPr bwMode="auto">
          <a:xfrm>
            <a:off x="3959225" y="2909888"/>
            <a:ext cx="1588"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60" name="Freeform 68">
            <a:extLst>
              <a:ext uri="{FF2B5EF4-FFF2-40B4-BE49-F238E27FC236}">
                <a16:creationId xmlns:a16="http://schemas.microsoft.com/office/drawing/2014/main" id="{EF336F1D-BAC1-4DA3-9774-2496F9120B0C}"/>
              </a:ext>
            </a:extLst>
          </p:cNvPr>
          <p:cNvSpPr>
            <a:spLocks noChangeArrowheads="1"/>
          </p:cNvSpPr>
          <p:nvPr/>
        </p:nvSpPr>
        <p:spPr bwMode="auto">
          <a:xfrm>
            <a:off x="3906838" y="3119438"/>
            <a:ext cx="76200" cy="76200"/>
          </a:xfrm>
          <a:custGeom>
            <a:avLst/>
            <a:gdLst>
              <a:gd name="T0" fmla="*/ 0 w 213"/>
              <a:gd name="T1" fmla="*/ 0 h 213"/>
              <a:gd name="T2" fmla="*/ 0 w 213"/>
              <a:gd name="T3" fmla="*/ 84 h 213"/>
              <a:gd name="T4" fmla="*/ 35 w 213"/>
              <a:gd name="T5" fmla="*/ 168 h 213"/>
              <a:gd name="T6" fmla="*/ 75 w 213"/>
              <a:gd name="T7" fmla="*/ 212 h 213"/>
              <a:gd name="T8" fmla="*/ 93 w 213"/>
              <a:gd name="T9" fmla="*/ 212 h 213"/>
              <a:gd name="T10" fmla="*/ 132 w 213"/>
              <a:gd name="T11" fmla="*/ 212 h 213"/>
              <a:gd name="T12" fmla="*/ 172 w 213"/>
              <a:gd name="T13" fmla="*/ 168 h 213"/>
              <a:gd name="T14" fmla="*/ 190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84"/>
                </a:lnTo>
                <a:lnTo>
                  <a:pt x="35" y="168"/>
                </a:lnTo>
                <a:lnTo>
                  <a:pt x="75" y="212"/>
                </a:lnTo>
                <a:lnTo>
                  <a:pt x="93" y="212"/>
                </a:lnTo>
                <a:lnTo>
                  <a:pt x="132" y="212"/>
                </a:lnTo>
                <a:lnTo>
                  <a:pt x="172" y="168"/>
                </a:lnTo>
                <a:lnTo>
                  <a:pt x="190"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61" name="Line 69">
            <a:extLst>
              <a:ext uri="{FF2B5EF4-FFF2-40B4-BE49-F238E27FC236}">
                <a16:creationId xmlns:a16="http://schemas.microsoft.com/office/drawing/2014/main" id="{BC4C1630-0410-4CEB-AC86-E4C5B3F156B4}"/>
              </a:ext>
            </a:extLst>
          </p:cNvPr>
          <p:cNvSpPr>
            <a:spLocks noChangeShapeType="1"/>
          </p:cNvSpPr>
          <p:nvPr/>
        </p:nvSpPr>
        <p:spPr bwMode="auto">
          <a:xfrm flipV="1">
            <a:off x="3906838" y="2908300"/>
            <a:ext cx="1587"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62" name="Freeform 70">
            <a:extLst>
              <a:ext uri="{FF2B5EF4-FFF2-40B4-BE49-F238E27FC236}">
                <a16:creationId xmlns:a16="http://schemas.microsoft.com/office/drawing/2014/main" id="{D380CF2E-3599-4E5B-8E02-7885024A4E88}"/>
              </a:ext>
            </a:extLst>
          </p:cNvPr>
          <p:cNvSpPr>
            <a:spLocks noChangeArrowheads="1"/>
          </p:cNvSpPr>
          <p:nvPr/>
        </p:nvSpPr>
        <p:spPr bwMode="auto">
          <a:xfrm>
            <a:off x="3906838" y="2886075"/>
            <a:ext cx="76200" cy="76200"/>
          </a:xfrm>
          <a:custGeom>
            <a:avLst/>
            <a:gdLst>
              <a:gd name="T0" fmla="*/ 212 w 213"/>
              <a:gd name="T1" fmla="*/ 212 h 213"/>
              <a:gd name="T2" fmla="*/ 190 w 213"/>
              <a:gd name="T3" fmla="*/ 124 h 213"/>
              <a:gd name="T4" fmla="*/ 172 w 213"/>
              <a:gd name="T5" fmla="*/ 39 h 213"/>
              <a:gd name="T6" fmla="*/ 132 w 213"/>
              <a:gd name="T7" fmla="*/ 0 h 213"/>
              <a:gd name="T8" fmla="*/ 93 w 213"/>
              <a:gd name="T9" fmla="*/ 0 h 213"/>
              <a:gd name="T10" fmla="*/ 75 w 213"/>
              <a:gd name="T11" fmla="*/ 0 h 213"/>
              <a:gd name="T12" fmla="*/ 35 w 213"/>
              <a:gd name="T13" fmla="*/ 39 h 213"/>
              <a:gd name="T14" fmla="*/ 0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190" y="124"/>
                </a:lnTo>
                <a:lnTo>
                  <a:pt x="172" y="39"/>
                </a:lnTo>
                <a:lnTo>
                  <a:pt x="132" y="0"/>
                </a:lnTo>
                <a:lnTo>
                  <a:pt x="93" y="0"/>
                </a:lnTo>
                <a:lnTo>
                  <a:pt x="75" y="0"/>
                </a:lnTo>
                <a:lnTo>
                  <a:pt x="35" y="39"/>
                </a:lnTo>
                <a:lnTo>
                  <a:pt x="0"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63" name="Freeform 71">
            <a:extLst>
              <a:ext uri="{FF2B5EF4-FFF2-40B4-BE49-F238E27FC236}">
                <a16:creationId xmlns:a16="http://schemas.microsoft.com/office/drawing/2014/main" id="{0D17ADBD-8F40-47BE-A945-0D97762A89F8}"/>
              </a:ext>
            </a:extLst>
          </p:cNvPr>
          <p:cNvSpPr>
            <a:spLocks noChangeArrowheads="1"/>
          </p:cNvSpPr>
          <p:nvPr/>
        </p:nvSpPr>
        <p:spPr bwMode="auto">
          <a:xfrm>
            <a:off x="3754438" y="3092450"/>
            <a:ext cx="76200" cy="76200"/>
          </a:xfrm>
          <a:custGeom>
            <a:avLst/>
            <a:gdLst>
              <a:gd name="T0" fmla="*/ 212 w 213"/>
              <a:gd name="T1" fmla="*/ 106 h 213"/>
              <a:gd name="T2" fmla="*/ 212 w 213"/>
              <a:gd name="T3" fmla="*/ 212 h 213"/>
              <a:gd name="T4" fmla="*/ 212 w 213"/>
              <a:gd name="T5" fmla="*/ 106 h 213"/>
              <a:gd name="T6" fmla="*/ 190 w 213"/>
              <a:gd name="T7" fmla="*/ 70 h 213"/>
              <a:gd name="T8" fmla="*/ 146 w 213"/>
              <a:gd name="T9" fmla="*/ 35 h 213"/>
              <a:gd name="T10" fmla="*/ 106 w 213"/>
              <a:gd name="T11" fmla="*/ 0 h 213"/>
              <a:gd name="T12" fmla="*/ 62 w 213"/>
              <a:gd name="T13" fmla="*/ 35 h 213"/>
              <a:gd name="T14" fmla="*/ 17 w 213"/>
              <a:gd name="T15" fmla="*/ 70 h 213"/>
              <a:gd name="T16" fmla="*/ 0 w 213"/>
              <a:gd name="T17" fmla="*/ 106 h 213"/>
              <a:gd name="T18" fmla="*/ 0 w 213"/>
              <a:gd name="T19"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212" y="106"/>
                </a:moveTo>
                <a:lnTo>
                  <a:pt x="212" y="212"/>
                </a:lnTo>
                <a:lnTo>
                  <a:pt x="212" y="106"/>
                </a:lnTo>
                <a:lnTo>
                  <a:pt x="190" y="70"/>
                </a:lnTo>
                <a:lnTo>
                  <a:pt x="146" y="35"/>
                </a:lnTo>
                <a:lnTo>
                  <a:pt x="106" y="0"/>
                </a:lnTo>
                <a:lnTo>
                  <a:pt x="62" y="35"/>
                </a:lnTo>
                <a:lnTo>
                  <a:pt x="17" y="70"/>
                </a:lnTo>
                <a:lnTo>
                  <a:pt x="0" y="106"/>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64" name="Freeform 72">
            <a:extLst>
              <a:ext uri="{FF2B5EF4-FFF2-40B4-BE49-F238E27FC236}">
                <a16:creationId xmlns:a16="http://schemas.microsoft.com/office/drawing/2014/main" id="{2AE28786-4CFD-447C-8C83-BC69B785CD06}"/>
              </a:ext>
            </a:extLst>
          </p:cNvPr>
          <p:cNvSpPr>
            <a:spLocks noChangeArrowheads="1"/>
          </p:cNvSpPr>
          <p:nvPr/>
        </p:nvSpPr>
        <p:spPr bwMode="auto">
          <a:xfrm>
            <a:off x="3754438" y="2909888"/>
            <a:ext cx="76200" cy="76200"/>
          </a:xfrm>
          <a:custGeom>
            <a:avLst/>
            <a:gdLst>
              <a:gd name="T0" fmla="*/ 0 w 213"/>
              <a:gd name="T1" fmla="*/ 70 h 213"/>
              <a:gd name="T2" fmla="*/ 0 w 213"/>
              <a:gd name="T3" fmla="*/ 0 h 213"/>
              <a:gd name="T4" fmla="*/ 0 w 213"/>
              <a:gd name="T5" fmla="*/ 70 h 213"/>
              <a:gd name="T6" fmla="*/ 17 w 213"/>
              <a:gd name="T7" fmla="*/ 141 h 213"/>
              <a:gd name="T8" fmla="*/ 62 w 213"/>
              <a:gd name="T9" fmla="*/ 177 h 213"/>
              <a:gd name="T10" fmla="*/ 106 w 213"/>
              <a:gd name="T11" fmla="*/ 212 h 213"/>
              <a:gd name="T12" fmla="*/ 146 w 213"/>
              <a:gd name="T13" fmla="*/ 177 h 213"/>
              <a:gd name="T14" fmla="*/ 190 w 213"/>
              <a:gd name="T15" fmla="*/ 141 h 213"/>
              <a:gd name="T16" fmla="*/ 212 w 213"/>
              <a:gd name="T17" fmla="*/ 70 h 213"/>
              <a:gd name="T18" fmla="*/ 212 w 213"/>
              <a:gd name="T1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13">
                <a:moveTo>
                  <a:pt x="0" y="70"/>
                </a:moveTo>
                <a:lnTo>
                  <a:pt x="0" y="0"/>
                </a:lnTo>
                <a:lnTo>
                  <a:pt x="0" y="70"/>
                </a:lnTo>
                <a:lnTo>
                  <a:pt x="17" y="141"/>
                </a:lnTo>
                <a:lnTo>
                  <a:pt x="62" y="177"/>
                </a:lnTo>
                <a:lnTo>
                  <a:pt x="106" y="212"/>
                </a:lnTo>
                <a:lnTo>
                  <a:pt x="146" y="177"/>
                </a:lnTo>
                <a:lnTo>
                  <a:pt x="190" y="141"/>
                </a:lnTo>
                <a:lnTo>
                  <a:pt x="212" y="70"/>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65" name="Line 73">
            <a:extLst>
              <a:ext uri="{FF2B5EF4-FFF2-40B4-BE49-F238E27FC236}">
                <a16:creationId xmlns:a16="http://schemas.microsoft.com/office/drawing/2014/main" id="{DE64F42D-FD89-4107-994D-EDF481AF4664}"/>
              </a:ext>
            </a:extLst>
          </p:cNvPr>
          <p:cNvSpPr>
            <a:spLocks noChangeShapeType="1"/>
          </p:cNvSpPr>
          <p:nvPr/>
        </p:nvSpPr>
        <p:spPr bwMode="auto">
          <a:xfrm>
            <a:off x="3854450" y="2909888"/>
            <a:ext cx="1588"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66" name="Freeform 74">
            <a:extLst>
              <a:ext uri="{FF2B5EF4-FFF2-40B4-BE49-F238E27FC236}">
                <a16:creationId xmlns:a16="http://schemas.microsoft.com/office/drawing/2014/main" id="{98544471-8D5D-4C55-B7E7-65CA826B9CFA}"/>
              </a:ext>
            </a:extLst>
          </p:cNvPr>
          <p:cNvSpPr>
            <a:spLocks noChangeArrowheads="1"/>
          </p:cNvSpPr>
          <p:nvPr/>
        </p:nvSpPr>
        <p:spPr bwMode="auto">
          <a:xfrm>
            <a:off x="3802063" y="3119438"/>
            <a:ext cx="76200" cy="76200"/>
          </a:xfrm>
          <a:custGeom>
            <a:avLst/>
            <a:gdLst>
              <a:gd name="T0" fmla="*/ 0 w 213"/>
              <a:gd name="T1" fmla="*/ 0 h 213"/>
              <a:gd name="T2" fmla="*/ 0 w 213"/>
              <a:gd name="T3" fmla="*/ 84 h 213"/>
              <a:gd name="T4" fmla="*/ 35 w 213"/>
              <a:gd name="T5" fmla="*/ 168 h 213"/>
              <a:gd name="T6" fmla="*/ 75 w 213"/>
              <a:gd name="T7" fmla="*/ 212 h 213"/>
              <a:gd name="T8" fmla="*/ 115 w 213"/>
              <a:gd name="T9" fmla="*/ 212 h 213"/>
              <a:gd name="T10" fmla="*/ 150 w 213"/>
              <a:gd name="T11" fmla="*/ 212 h 213"/>
              <a:gd name="T12" fmla="*/ 190 w 213"/>
              <a:gd name="T13" fmla="*/ 168 h 213"/>
              <a:gd name="T14" fmla="*/ 212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84"/>
                </a:lnTo>
                <a:lnTo>
                  <a:pt x="35" y="168"/>
                </a:lnTo>
                <a:lnTo>
                  <a:pt x="75" y="212"/>
                </a:lnTo>
                <a:lnTo>
                  <a:pt x="115" y="212"/>
                </a:lnTo>
                <a:lnTo>
                  <a:pt x="150" y="212"/>
                </a:lnTo>
                <a:lnTo>
                  <a:pt x="190" y="168"/>
                </a:lnTo>
                <a:lnTo>
                  <a:pt x="212"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67" name="Line 75">
            <a:extLst>
              <a:ext uri="{FF2B5EF4-FFF2-40B4-BE49-F238E27FC236}">
                <a16:creationId xmlns:a16="http://schemas.microsoft.com/office/drawing/2014/main" id="{66B36D07-F0DE-4605-BF99-09A5E5F902AE}"/>
              </a:ext>
            </a:extLst>
          </p:cNvPr>
          <p:cNvSpPr>
            <a:spLocks noChangeShapeType="1"/>
          </p:cNvSpPr>
          <p:nvPr/>
        </p:nvSpPr>
        <p:spPr bwMode="auto">
          <a:xfrm flipV="1">
            <a:off x="3802063" y="2908300"/>
            <a:ext cx="1587"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68" name="Freeform 76">
            <a:extLst>
              <a:ext uri="{FF2B5EF4-FFF2-40B4-BE49-F238E27FC236}">
                <a16:creationId xmlns:a16="http://schemas.microsoft.com/office/drawing/2014/main" id="{3B3A9320-5052-4DA5-A405-3B33B1785771}"/>
              </a:ext>
            </a:extLst>
          </p:cNvPr>
          <p:cNvSpPr>
            <a:spLocks noChangeArrowheads="1"/>
          </p:cNvSpPr>
          <p:nvPr/>
        </p:nvSpPr>
        <p:spPr bwMode="auto">
          <a:xfrm>
            <a:off x="3802063" y="2886075"/>
            <a:ext cx="76200" cy="76200"/>
          </a:xfrm>
          <a:custGeom>
            <a:avLst/>
            <a:gdLst>
              <a:gd name="T0" fmla="*/ 212 w 213"/>
              <a:gd name="T1" fmla="*/ 212 h 213"/>
              <a:gd name="T2" fmla="*/ 212 w 213"/>
              <a:gd name="T3" fmla="*/ 124 h 213"/>
              <a:gd name="T4" fmla="*/ 190 w 213"/>
              <a:gd name="T5" fmla="*/ 39 h 213"/>
              <a:gd name="T6" fmla="*/ 150 w 213"/>
              <a:gd name="T7" fmla="*/ 0 h 213"/>
              <a:gd name="T8" fmla="*/ 115 w 213"/>
              <a:gd name="T9" fmla="*/ 0 h 213"/>
              <a:gd name="T10" fmla="*/ 75 w 213"/>
              <a:gd name="T11" fmla="*/ 0 h 213"/>
              <a:gd name="T12" fmla="*/ 35 w 213"/>
              <a:gd name="T13" fmla="*/ 39 h 213"/>
              <a:gd name="T14" fmla="*/ 0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212" y="124"/>
                </a:lnTo>
                <a:lnTo>
                  <a:pt x="190" y="39"/>
                </a:lnTo>
                <a:lnTo>
                  <a:pt x="150" y="0"/>
                </a:lnTo>
                <a:lnTo>
                  <a:pt x="115" y="0"/>
                </a:lnTo>
                <a:lnTo>
                  <a:pt x="75" y="0"/>
                </a:lnTo>
                <a:lnTo>
                  <a:pt x="35" y="39"/>
                </a:lnTo>
                <a:lnTo>
                  <a:pt x="0"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69" name="Line 77">
            <a:extLst>
              <a:ext uri="{FF2B5EF4-FFF2-40B4-BE49-F238E27FC236}">
                <a16:creationId xmlns:a16="http://schemas.microsoft.com/office/drawing/2014/main" id="{5746876F-5789-4BBE-B91C-A8DFA6CAAFF8}"/>
              </a:ext>
            </a:extLst>
          </p:cNvPr>
          <p:cNvSpPr>
            <a:spLocks noChangeShapeType="1"/>
          </p:cNvSpPr>
          <p:nvPr/>
        </p:nvSpPr>
        <p:spPr bwMode="auto">
          <a:xfrm>
            <a:off x="3754438" y="2909888"/>
            <a:ext cx="1587" cy="2095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70" name="Freeform 78">
            <a:extLst>
              <a:ext uri="{FF2B5EF4-FFF2-40B4-BE49-F238E27FC236}">
                <a16:creationId xmlns:a16="http://schemas.microsoft.com/office/drawing/2014/main" id="{2B0CDEDD-6109-4736-82DE-EC5D5A0AD839}"/>
              </a:ext>
            </a:extLst>
          </p:cNvPr>
          <p:cNvSpPr>
            <a:spLocks noChangeArrowheads="1"/>
          </p:cNvSpPr>
          <p:nvPr/>
        </p:nvSpPr>
        <p:spPr bwMode="auto">
          <a:xfrm>
            <a:off x="3702050" y="3119438"/>
            <a:ext cx="76200" cy="76200"/>
          </a:xfrm>
          <a:custGeom>
            <a:avLst/>
            <a:gdLst>
              <a:gd name="T0" fmla="*/ 0 w 213"/>
              <a:gd name="T1" fmla="*/ 0 h 213"/>
              <a:gd name="T2" fmla="*/ 0 w 213"/>
              <a:gd name="T3" fmla="*/ 84 h 213"/>
              <a:gd name="T4" fmla="*/ 17 w 213"/>
              <a:gd name="T5" fmla="*/ 168 h 213"/>
              <a:gd name="T6" fmla="*/ 57 w 213"/>
              <a:gd name="T7" fmla="*/ 212 h 213"/>
              <a:gd name="T8" fmla="*/ 93 w 213"/>
              <a:gd name="T9" fmla="*/ 212 h 213"/>
              <a:gd name="T10" fmla="*/ 132 w 213"/>
              <a:gd name="T11" fmla="*/ 212 h 213"/>
              <a:gd name="T12" fmla="*/ 172 w 213"/>
              <a:gd name="T13" fmla="*/ 168 h 213"/>
              <a:gd name="T14" fmla="*/ 190 w 213"/>
              <a:gd name="T15" fmla="*/ 84 h 213"/>
              <a:gd name="T16" fmla="*/ 212 w 213"/>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0" y="0"/>
                </a:moveTo>
                <a:lnTo>
                  <a:pt x="0" y="84"/>
                </a:lnTo>
                <a:lnTo>
                  <a:pt x="17" y="168"/>
                </a:lnTo>
                <a:lnTo>
                  <a:pt x="57" y="212"/>
                </a:lnTo>
                <a:lnTo>
                  <a:pt x="93" y="212"/>
                </a:lnTo>
                <a:lnTo>
                  <a:pt x="132" y="212"/>
                </a:lnTo>
                <a:lnTo>
                  <a:pt x="172" y="168"/>
                </a:lnTo>
                <a:lnTo>
                  <a:pt x="190" y="84"/>
                </a:lnTo>
                <a:lnTo>
                  <a:pt x="21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71" name="Line 79">
            <a:extLst>
              <a:ext uri="{FF2B5EF4-FFF2-40B4-BE49-F238E27FC236}">
                <a16:creationId xmlns:a16="http://schemas.microsoft.com/office/drawing/2014/main" id="{2ECD2817-A354-441E-86F8-6D16D423D33C}"/>
              </a:ext>
            </a:extLst>
          </p:cNvPr>
          <p:cNvSpPr>
            <a:spLocks noChangeShapeType="1"/>
          </p:cNvSpPr>
          <p:nvPr/>
        </p:nvSpPr>
        <p:spPr bwMode="auto">
          <a:xfrm flipV="1">
            <a:off x="3702050" y="2908300"/>
            <a:ext cx="1588" cy="2127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72" name="Freeform 80">
            <a:extLst>
              <a:ext uri="{FF2B5EF4-FFF2-40B4-BE49-F238E27FC236}">
                <a16:creationId xmlns:a16="http://schemas.microsoft.com/office/drawing/2014/main" id="{37A86680-795D-4DD8-825E-4CD625B6AC5B}"/>
              </a:ext>
            </a:extLst>
          </p:cNvPr>
          <p:cNvSpPr>
            <a:spLocks noChangeArrowheads="1"/>
          </p:cNvSpPr>
          <p:nvPr/>
        </p:nvSpPr>
        <p:spPr bwMode="auto">
          <a:xfrm>
            <a:off x="3702050" y="2886075"/>
            <a:ext cx="76200" cy="76200"/>
          </a:xfrm>
          <a:custGeom>
            <a:avLst/>
            <a:gdLst>
              <a:gd name="T0" fmla="*/ 212 w 213"/>
              <a:gd name="T1" fmla="*/ 212 h 213"/>
              <a:gd name="T2" fmla="*/ 190 w 213"/>
              <a:gd name="T3" fmla="*/ 124 h 213"/>
              <a:gd name="T4" fmla="*/ 172 w 213"/>
              <a:gd name="T5" fmla="*/ 39 h 213"/>
              <a:gd name="T6" fmla="*/ 132 w 213"/>
              <a:gd name="T7" fmla="*/ 0 h 213"/>
              <a:gd name="T8" fmla="*/ 93 w 213"/>
              <a:gd name="T9" fmla="*/ 0 h 213"/>
              <a:gd name="T10" fmla="*/ 57 w 213"/>
              <a:gd name="T11" fmla="*/ 0 h 213"/>
              <a:gd name="T12" fmla="*/ 17 w 213"/>
              <a:gd name="T13" fmla="*/ 39 h 213"/>
              <a:gd name="T14" fmla="*/ 0 w 213"/>
              <a:gd name="T15" fmla="*/ 124 h 213"/>
              <a:gd name="T16" fmla="*/ 0 w 213"/>
              <a:gd name="T17"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3">
                <a:moveTo>
                  <a:pt x="212" y="212"/>
                </a:moveTo>
                <a:lnTo>
                  <a:pt x="190" y="124"/>
                </a:lnTo>
                <a:lnTo>
                  <a:pt x="172" y="39"/>
                </a:lnTo>
                <a:lnTo>
                  <a:pt x="132" y="0"/>
                </a:lnTo>
                <a:lnTo>
                  <a:pt x="93" y="0"/>
                </a:lnTo>
                <a:lnTo>
                  <a:pt x="57" y="0"/>
                </a:lnTo>
                <a:lnTo>
                  <a:pt x="17" y="39"/>
                </a:lnTo>
                <a:lnTo>
                  <a:pt x="0" y="124"/>
                </a:lnTo>
                <a:lnTo>
                  <a:pt x="0" y="2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73" name="Freeform 81">
            <a:extLst>
              <a:ext uri="{FF2B5EF4-FFF2-40B4-BE49-F238E27FC236}">
                <a16:creationId xmlns:a16="http://schemas.microsoft.com/office/drawing/2014/main" id="{E408399A-F8CC-4FF7-956D-45D460DC38DF}"/>
              </a:ext>
            </a:extLst>
          </p:cNvPr>
          <p:cNvSpPr>
            <a:spLocks noChangeArrowheads="1"/>
          </p:cNvSpPr>
          <p:nvPr/>
        </p:nvSpPr>
        <p:spPr bwMode="auto">
          <a:xfrm>
            <a:off x="3570288" y="2968625"/>
            <a:ext cx="90487" cy="90488"/>
          </a:xfrm>
          <a:custGeom>
            <a:avLst/>
            <a:gdLst>
              <a:gd name="T0" fmla="*/ 239 w 253"/>
              <a:gd name="T1" fmla="*/ 93 h 253"/>
              <a:gd name="T2" fmla="*/ 252 w 253"/>
              <a:gd name="T3" fmla="*/ 132 h 253"/>
              <a:gd name="T4" fmla="*/ 239 w 253"/>
              <a:gd name="T5" fmla="*/ 93 h 253"/>
              <a:gd name="T6" fmla="*/ 225 w 253"/>
              <a:gd name="T7" fmla="*/ 53 h 253"/>
              <a:gd name="T8" fmla="*/ 199 w 253"/>
              <a:gd name="T9" fmla="*/ 26 h 253"/>
              <a:gd name="T10" fmla="*/ 159 w 253"/>
              <a:gd name="T11" fmla="*/ 13 h 253"/>
              <a:gd name="T12" fmla="*/ 132 w 253"/>
              <a:gd name="T13" fmla="*/ 0 h 253"/>
              <a:gd name="T14" fmla="*/ 79 w 253"/>
              <a:gd name="T15" fmla="*/ 13 h 253"/>
              <a:gd name="T16" fmla="*/ 53 w 253"/>
              <a:gd name="T17" fmla="*/ 26 h 253"/>
              <a:gd name="T18" fmla="*/ 26 w 253"/>
              <a:gd name="T19" fmla="*/ 53 h 253"/>
              <a:gd name="T20" fmla="*/ 0 w 253"/>
              <a:gd name="T21" fmla="*/ 93 h 253"/>
              <a:gd name="T22" fmla="*/ 0 w 253"/>
              <a:gd name="T23" fmla="*/ 132 h 253"/>
              <a:gd name="T24" fmla="*/ 0 w 253"/>
              <a:gd name="T25" fmla="*/ 172 h 253"/>
              <a:gd name="T26" fmla="*/ 26 w 253"/>
              <a:gd name="T27" fmla="*/ 212 h 253"/>
              <a:gd name="T28" fmla="*/ 53 w 253"/>
              <a:gd name="T29" fmla="*/ 225 h 253"/>
              <a:gd name="T30" fmla="*/ 79 w 253"/>
              <a:gd name="T31" fmla="*/ 252 h 253"/>
              <a:gd name="T32" fmla="*/ 132 w 253"/>
              <a:gd name="T33" fmla="*/ 252 h 253"/>
              <a:gd name="T34" fmla="*/ 159 w 253"/>
              <a:gd name="T35" fmla="*/ 252 h 253"/>
              <a:gd name="T36" fmla="*/ 199 w 253"/>
              <a:gd name="T37" fmla="*/ 225 h 253"/>
              <a:gd name="T38" fmla="*/ 225 w 253"/>
              <a:gd name="T39" fmla="*/ 212 h 253"/>
              <a:gd name="T40" fmla="*/ 239 w 253"/>
              <a:gd name="T41" fmla="*/ 172 h 253"/>
              <a:gd name="T42" fmla="*/ 252 w 253"/>
              <a:gd name="T43" fmla="*/ 13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3" h="253">
                <a:moveTo>
                  <a:pt x="239" y="93"/>
                </a:moveTo>
                <a:lnTo>
                  <a:pt x="252" y="132"/>
                </a:lnTo>
                <a:lnTo>
                  <a:pt x="239" y="93"/>
                </a:lnTo>
                <a:lnTo>
                  <a:pt x="225" y="53"/>
                </a:lnTo>
                <a:lnTo>
                  <a:pt x="199" y="26"/>
                </a:lnTo>
                <a:lnTo>
                  <a:pt x="159" y="13"/>
                </a:lnTo>
                <a:lnTo>
                  <a:pt x="132" y="0"/>
                </a:lnTo>
                <a:lnTo>
                  <a:pt x="79" y="13"/>
                </a:lnTo>
                <a:lnTo>
                  <a:pt x="53" y="26"/>
                </a:lnTo>
                <a:lnTo>
                  <a:pt x="26" y="53"/>
                </a:lnTo>
                <a:lnTo>
                  <a:pt x="0" y="93"/>
                </a:lnTo>
                <a:lnTo>
                  <a:pt x="0" y="132"/>
                </a:lnTo>
                <a:lnTo>
                  <a:pt x="0" y="172"/>
                </a:lnTo>
                <a:lnTo>
                  <a:pt x="26" y="212"/>
                </a:lnTo>
                <a:lnTo>
                  <a:pt x="53" y="225"/>
                </a:lnTo>
                <a:lnTo>
                  <a:pt x="79" y="252"/>
                </a:lnTo>
                <a:lnTo>
                  <a:pt x="132" y="252"/>
                </a:lnTo>
                <a:lnTo>
                  <a:pt x="159" y="252"/>
                </a:lnTo>
                <a:lnTo>
                  <a:pt x="199" y="225"/>
                </a:lnTo>
                <a:lnTo>
                  <a:pt x="225" y="212"/>
                </a:lnTo>
                <a:lnTo>
                  <a:pt x="239" y="172"/>
                </a:lnTo>
                <a:lnTo>
                  <a:pt x="252"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74" name="Line 82">
            <a:extLst>
              <a:ext uri="{FF2B5EF4-FFF2-40B4-BE49-F238E27FC236}">
                <a16:creationId xmlns:a16="http://schemas.microsoft.com/office/drawing/2014/main" id="{BAAECA39-00B3-41FB-A8CD-203A4098BF4D}"/>
              </a:ext>
            </a:extLst>
          </p:cNvPr>
          <p:cNvSpPr>
            <a:spLocks noChangeShapeType="1"/>
          </p:cNvSpPr>
          <p:nvPr/>
        </p:nvSpPr>
        <p:spPr bwMode="auto">
          <a:xfrm>
            <a:off x="3683000" y="2917825"/>
            <a:ext cx="19050" cy="142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75" name="Freeform 83">
            <a:extLst>
              <a:ext uri="{FF2B5EF4-FFF2-40B4-BE49-F238E27FC236}">
                <a16:creationId xmlns:a16="http://schemas.microsoft.com/office/drawing/2014/main" id="{9D70C67B-6CC1-456A-8E6E-31D2EEAC0942}"/>
              </a:ext>
            </a:extLst>
          </p:cNvPr>
          <p:cNvSpPr>
            <a:spLocks noChangeArrowheads="1"/>
          </p:cNvSpPr>
          <p:nvPr/>
        </p:nvSpPr>
        <p:spPr bwMode="auto">
          <a:xfrm>
            <a:off x="3498850" y="2895600"/>
            <a:ext cx="204788" cy="238125"/>
          </a:xfrm>
          <a:custGeom>
            <a:avLst/>
            <a:gdLst>
              <a:gd name="T0" fmla="*/ 516 w 570"/>
              <a:gd name="T1" fmla="*/ 53 h 663"/>
              <a:gd name="T2" fmla="*/ 463 w 570"/>
              <a:gd name="T3" fmla="*/ 26 h 663"/>
              <a:gd name="T4" fmla="*/ 410 w 570"/>
              <a:gd name="T5" fmla="*/ 13 h 663"/>
              <a:gd name="T6" fmla="*/ 357 w 570"/>
              <a:gd name="T7" fmla="*/ 0 h 663"/>
              <a:gd name="T8" fmla="*/ 291 w 570"/>
              <a:gd name="T9" fmla="*/ 0 h 663"/>
              <a:gd name="T10" fmla="*/ 238 w 570"/>
              <a:gd name="T11" fmla="*/ 13 h 663"/>
              <a:gd name="T12" fmla="*/ 185 w 570"/>
              <a:gd name="T13" fmla="*/ 26 h 663"/>
              <a:gd name="T14" fmla="*/ 132 w 570"/>
              <a:gd name="T15" fmla="*/ 53 h 663"/>
              <a:gd name="T16" fmla="*/ 92 w 570"/>
              <a:gd name="T17" fmla="*/ 92 h 663"/>
              <a:gd name="T18" fmla="*/ 52 w 570"/>
              <a:gd name="T19" fmla="*/ 145 h 663"/>
              <a:gd name="T20" fmla="*/ 26 w 570"/>
              <a:gd name="T21" fmla="*/ 185 h 663"/>
              <a:gd name="T22" fmla="*/ 0 w 570"/>
              <a:gd name="T23" fmla="*/ 251 h 663"/>
              <a:gd name="T24" fmla="*/ 0 w 570"/>
              <a:gd name="T25" fmla="*/ 304 h 663"/>
              <a:gd name="T26" fmla="*/ 0 w 570"/>
              <a:gd name="T27" fmla="*/ 357 h 663"/>
              <a:gd name="T28" fmla="*/ 0 w 570"/>
              <a:gd name="T29" fmla="*/ 424 h 663"/>
              <a:gd name="T30" fmla="*/ 26 w 570"/>
              <a:gd name="T31" fmla="*/ 477 h 663"/>
              <a:gd name="T32" fmla="*/ 52 w 570"/>
              <a:gd name="T33" fmla="*/ 530 h 663"/>
              <a:gd name="T34" fmla="*/ 92 w 570"/>
              <a:gd name="T35" fmla="*/ 569 h 663"/>
              <a:gd name="T36" fmla="*/ 132 w 570"/>
              <a:gd name="T37" fmla="*/ 609 h 663"/>
              <a:gd name="T38" fmla="*/ 185 w 570"/>
              <a:gd name="T39" fmla="*/ 636 h 663"/>
              <a:gd name="T40" fmla="*/ 238 w 570"/>
              <a:gd name="T41" fmla="*/ 662 h 663"/>
              <a:gd name="T42" fmla="*/ 291 w 570"/>
              <a:gd name="T43" fmla="*/ 662 h 663"/>
              <a:gd name="T44" fmla="*/ 357 w 570"/>
              <a:gd name="T45" fmla="*/ 662 h 663"/>
              <a:gd name="T46" fmla="*/ 410 w 570"/>
              <a:gd name="T47" fmla="*/ 662 h 663"/>
              <a:gd name="T48" fmla="*/ 463 w 570"/>
              <a:gd name="T49" fmla="*/ 636 h 663"/>
              <a:gd name="T50" fmla="*/ 516 w 570"/>
              <a:gd name="T51" fmla="*/ 609 h 663"/>
              <a:gd name="T52" fmla="*/ 569 w 570"/>
              <a:gd name="T53" fmla="*/ 569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0" h="663">
                <a:moveTo>
                  <a:pt x="516" y="53"/>
                </a:moveTo>
                <a:lnTo>
                  <a:pt x="463" y="26"/>
                </a:lnTo>
                <a:lnTo>
                  <a:pt x="410" y="13"/>
                </a:lnTo>
                <a:lnTo>
                  <a:pt x="357" y="0"/>
                </a:lnTo>
                <a:lnTo>
                  <a:pt x="291" y="0"/>
                </a:lnTo>
                <a:lnTo>
                  <a:pt x="238" y="13"/>
                </a:lnTo>
                <a:lnTo>
                  <a:pt x="185" y="26"/>
                </a:lnTo>
                <a:lnTo>
                  <a:pt x="132" y="53"/>
                </a:lnTo>
                <a:lnTo>
                  <a:pt x="92" y="92"/>
                </a:lnTo>
                <a:lnTo>
                  <a:pt x="52" y="145"/>
                </a:lnTo>
                <a:lnTo>
                  <a:pt x="26" y="185"/>
                </a:lnTo>
                <a:lnTo>
                  <a:pt x="0" y="251"/>
                </a:lnTo>
                <a:lnTo>
                  <a:pt x="0" y="304"/>
                </a:lnTo>
                <a:lnTo>
                  <a:pt x="0" y="357"/>
                </a:lnTo>
                <a:lnTo>
                  <a:pt x="0" y="424"/>
                </a:lnTo>
                <a:lnTo>
                  <a:pt x="26" y="477"/>
                </a:lnTo>
                <a:lnTo>
                  <a:pt x="52" y="530"/>
                </a:lnTo>
                <a:lnTo>
                  <a:pt x="92" y="569"/>
                </a:lnTo>
                <a:lnTo>
                  <a:pt x="132" y="609"/>
                </a:lnTo>
                <a:lnTo>
                  <a:pt x="185" y="636"/>
                </a:lnTo>
                <a:lnTo>
                  <a:pt x="238" y="662"/>
                </a:lnTo>
                <a:lnTo>
                  <a:pt x="291" y="662"/>
                </a:lnTo>
                <a:lnTo>
                  <a:pt x="357" y="662"/>
                </a:lnTo>
                <a:lnTo>
                  <a:pt x="410" y="662"/>
                </a:lnTo>
                <a:lnTo>
                  <a:pt x="463" y="636"/>
                </a:lnTo>
                <a:lnTo>
                  <a:pt x="516" y="609"/>
                </a:lnTo>
                <a:lnTo>
                  <a:pt x="569" y="5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76" name="Line 84">
            <a:extLst>
              <a:ext uri="{FF2B5EF4-FFF2-40B4-BE49-F238E27FC236}">
                <a16:creationId xmlns:a16="http://schemas.microsoft.com/office/drawing/2014/main" id="{7EA0BE98-87D0-4589-AA7A-B0AD116C13D0}"/>
              </a:ext>
            </a:extLst>
          </p:cNvPr>
          <p:cNvSpPr>
            <a:spLocks noChangeShapeType="1"/>
          </p:cNvSpPr>
          <p:nvPr/>
        </p:nvSpPr>
        <p:spPr bwMode="auto">
          <a:xfrm flipV="1">
            <a:off x="4192588" y="2270125"/>
            <a:ext cx="1587" cy="6794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77" name="Line 85">
            <a:extLst>
              <a:ext uri="{FF2B5EF4-FFF2-40B4-BE49-F238E27FC236}">
                <a16:creationId xmlns:a16="http://schemas.microsoft.com/office/drawing/2014/main" id="{8B7C0447-1D31-405F-916B-E6B807216846}"/>
              </a:ext>
            </a:extLst>
          </p:cNvPr>
          <p:cNvSpPr>
            <a:spLocks noChangeShapeType="1"/>
          </p:cNvSpPr>
          <p:nvPr/>
        </p:nvSpPr>
        <p:spPr bwMode="auto">
          <a:xfrm>
            <a:off x="7312025" y="2271713"/>
            <a:ext cx="1588" cy="67627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78" name="Line 86">
            <a:extLst>
              <a:ext uri="{FF2B5EF4-FFF2-40B4-BE49-F238E27FC236}">
                <a16:creationId xmlns:a16="http://schemas.microsoft.com/office/drawing/2014/main" id="{D2968D7D-57D6-414F-9D6C-F683D68645D7}"/>
              </a:ext>
            </a:extLst>
          </p:cNvPr>
          <p:cNvSpPr>
            <a:spLocks noChangeShapeType="1"/>
          </p:cNvSpPr>
          <p:nvPr/>
        </p:nvSpPr>
        <p:spPr bwMode="auto">
          <a:xfrm>
            <a:off x="6064250" y="3014663"/>
            <a:ext cx="1247775" cy="158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79" name="Line 87">
            <a:extLst>
              <a:ext uri="{FF2B5EF4-FFF2-40B4-BE49-F238E27FC236}">
                <a16:creationId xmlns:a16="http://schemas.microsoft.com/office/drawing/2014/main" id="{E6714213-EE76-4543-AF2A-558C30E957D8}"/>
              </a:ext>
            </a:extLst>
          </p:cNvPr>
          <p:cNvSpPr>
            <a:spLocks noChangeShapeType="1"/>
          </p:cNvSpPr>
          <p:nvPr/>
        </p:nvSpPr>
        <p:spPr bwMode="auto">
          <a:xfrm flipH="1">
            <a:off x="4191000" y="3014663"/>
            <a:ext cx="1250950" cy="158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80" name="Line 88">
            <a:extLst>
              <a:ext uri="{FF2B5EF4-FFF2-40B4-BE49-F238E27FC236}">
                <a16:creationId xmlns:a16="http://schemas.microsoft.com/office/drawing/2014/main" id="{6C61CAFA-8249-4FC4-B553-032AA826F219}"/>
              </a:ext>
            </a:extLst>
          </p:cNvPr>
          <p:cNvSpPr>
            <a:spLocks noChangeShapeType="1"/>
          </p:cNvSpPr>
          <p:nvPr/>
        </p:nvSpPr>
        <p:spPr bwMode="auto">
          <a:xfrm>
            <a:off x="7935913" y="3014663"/>
            <a:ext cx="542925" cy="158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81" name="Line 89">
            <a:extLst>
              <a:ext uri="{FF2B5EF4-FFF2-40B4-BE49-F238E27FC236}">
                <a16:creationId xmlns:a16="http://schemas.microsoft.com/office/drawing/2014/main" id="{61EF3E65-F0AB-4380-A514-F817BBC58427}"/>
              </a:ext>
            </a:extLst>
          </p:cNvPr>
          <p:cNvSpPr>
            <a:spLocks noChangeShapeType="1"/>
          </p:cNvSpPr>
          <p:nvPr/>
        </p:nvSpPr>
        <p:spPr bwMode="auto">
          <a:xfrm flipH="1">
            <a:off x="3024188" y="3014663"/>
            <a:ext cx="546100" cy="158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82" name="Freeform 90">
            <a:extLst>
              <a:ext uri="{FF2B5EF4-FFF2-40B4-BE49-F238E27FC236}">
                <a16:creationId xmlns:a16="http://schemas.microsoft.com/office/drawing/2014/main" id="{E662984F-6E91-4BBA-A61B-5D7822531AFA}"/>
              </a:ext>
            </a:extLst>
          </p:cNvPr>
          <p:cNvSpPr>
            <a:spLocks noChangeArrowheads="1"/>
          </p:cNvSpPr>
          <p:nvPr/>
        </p:nvSpPr>
        <p:spPr bwMode="auto">
          <a:xfrm>
            <a:off x="5476875" y="3035300"/>
            <a:ext cx="61913" cy="177800"/>
          </a:xfrm>
          <a:custGeom>
            <a:avLst/>
            <a:gdLst>
              <a:gd name="T0" fmla="*/ 170 w 171"/>
              <a:gd name="T1" fmla="*/ 492 h 493"/>
              <a:gd name="T2" fmla="*/ 68 w 171"/>
              <a:gd name="T3" fmla="*/ 305 h 493"/>
              <a:gd name="T4" fmla="*/ 51 w 171"/>
              <a:gd name="T5" fmla="*/ 135 h 493"/>
              <a:gd name="T6" fmla="*/ 0 w 171"/>
              <a:gd name="T7" fmla="*/ 0 h 493"/>
            </a:gdLst>
            <a:ahLst/>
            <a:cxnLst>
              <a:cxn ang="0">
                <a:pos x="T0" y="T1"/>
              </a:cxn>
              <a:cxn ang="0">
                <a:pos x="T2" y="T3"/>
              </a:cxn>
              <a:cxn ang="0">
                <a:pos x="T4" y="T5"/>
              </a:cxn>
              <a:cxn ang="0">
                <a:pos x="T6" y="T7"/>
              </a:cxn>
            </a:cxnLst>
            <a:rect l="0" t="0" r="r" b="b"/>
            <a:pathLst>
              <a:path w="171" h="493">
                <a:moveTo>
                  <a:pt x="170" y="492"/>
                </a:moveTo>
                <a:lnTo>
                  <a:pt x="68" y="305"/>
                </a:lnTo>
                <a:lnTo>
                  <a:pt x="51" y="135"/>
                </a:lnTo>
                <a:lnTo>
                  <a:pt x="0" y="0"/>
                </a:lnTo>
              </a:path>
            </a:pathLst>
          </a:custGeom>
          <a:noFill/>
          <a:ln w="54720">
            <a:solidFill>
              <a:srgbClr val="CC66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83" name="Line 91">
            <a:extLst>
              <a:ext uri="{FF2B5EF4-FFF2-40B4-BE49-F238E27FC236}">
                <a16:creationId xmlns:a16="http://schemas.microsoft.com/office/drawing/2014/main" id="{6DA784F3-7D37-4A0D-A842-F0575B83A6E5}"/>
              </a:ext>
            </a:extLst>
          </p:cNvPr>
          <p:cNvSpPr>
            <a:spLocks noChangeShapeType="1"/>
          </p:cNvSpPr>
          <p:nvPr/>
        </p:nvSpPr>
        <p:spPr bwMode="auto">
          <a:xfrm flipH="1" flipV="1">
            <a:off x="5505450" y="3074988"/>
            <a:ext cx="79375" cy="4127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3884" name="Group 92">
            <a:extLst>
              <a:ext uri="{FF2B5EF4-FFF2-40B4-BE49-F238E27FC236}">
                <a16:creationId xmlns:a16="http://schemas.microsoft.com/office/drawing/2014/main" id="{464156FB-93E0-4A0E-946A-4273BB7A3A02}"/>
              </a:ext>
            </a:extLst>
          </p:cNvPr>
          <p:cNvGrpSpPr>
            <a:grpSpLocks/>
          </p:cNvGrpSpPr>
          <p:nvPr/>
        </p:nvGrpSpPr>
        <p:grpSpPr bwMode="auto">
          <a:xfrm>
            <a:off x="163513" y="3800475"/>
            <a:ext cx="5502275" cy="982663"/>
            <a:chOff x="103" y="2394"/>
            <a:chExt cx="3466" cy="619"/>
          </a:xfrm>
        </p:grpSpPr>
        <p:sp>
          <p:nvSpPr>
            <p:cNvPr id="33885" name="Text Box 93">
              <a:extLst>
                <a:ext uri="{FF2B5EF4-FFF2-40B4-BE49-F238E27FC236}">
                  <a16:creationId xmlns:a16="http://schemas.microsoft.com/office/drawing/2014/main" id="{0837CD07-E189-48C9-8733-7708F43DDABA}"/>
                </a:ext>
              </a:extLst>
            </p:cNvPr>
            <p:cNvSpPr txBox="1">
              <a:spLocks noChangeArrowheads="1"/>
            </p:cNvSpPr>
            <p:nvPr/>
          </p:nvSpPr>
          <p:spPr bwMode="auto">
            <a:xfrm>
              <a:off x="103" y="2493"/>
              <a:ext cx="2941"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Length of dipole in feet = </a:t>
              </a:r>
            </a:p>
          </p:txBody>
        </p:sp>
        <p:sp>
          <p:nvSpPr>
            <p:cNvPr id="33886" name="AutoShape 94">
              <a:extLst>
                <a:ext uri="{FF2B5EF4-FFF2-40B4-BE49-F238E27FC236}">
                  <a16:creationId xmlns:a16="http://schemas.microsoft.com/office/drawing/2014/main" id="{E3A1AE8A-B46F-44B5-A859-6015D770C63E}"/>
                </a:ext>
              </a:extLst>
            </p:cNvPr>
            <p:cNvSpPr>
              <a:spLocks noChangeArrowheads="1"/>
            </p:cNvSpPr>
            <p:nvPr/>
          </p:nvSpPr>
          <p:spPr bwMode="auto">
            <a:xfrm>
              <a:off x="2598" y="2394"/>
              <a:ext cx="972" cy="521"/>
            </a:xfrm>
            <a:prstGeom prst="roundRect">
              <a:avLst>
                <a:gd name="adj" fmla="val 19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u="sng">
                  <a:solidFill>
                    <a:srgbClr val="333333"/>
                  </a:solidFill>
                  <a:latin typeface="Tahoma" panose="020B0604030504040204" pitchFamily="34" charset="0"/>
                </a:rPr>
                <a:t>  468    </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f (MHz)</a:t>
              </a:r>
            </a:p>
          </p:txBody>
        </p:sp>
      </p:grpSp>
      <p:sp>
        <p:nvSpPr>
          <p:cNvPr id="33887" name="Freeform 95">
            <a:extLst>
              <a:ext uri="{FF2B5EF4-FFF2-40B4-BE49-F238E27FC236}">
                <a16:creationId xmlns:a16="http://schemas.microsoft.com/office/drawing/2014/main" id="{2A1B1E1A-19C6-49C5-9120-AC7175D50B5B}"/>
              </a:ext>
            </a:extLst>
          </p:cNvPr>
          <p:cNvSpPr>
            <a:spLocks noChangeArrowheads="1"/>
          </p:cNvSpPr>
          <p:nvPr/>
        </p:nvSpPr>
        <p:spPr bwMode="auto">
          <a:xfrm>
            <a:off x="5537200" y="3200400"/>
            <a:ext cx="293688" cy="323850"/>
          </a:xfrm>
          <a:custGeom>
            <a:avLst/>
            <a:gdLst>
              <a:gd name="T0" fmla="*/ 814 w 815"/>
              <a:gd name="T1" fmla="*/ 899 h 900"/>
              <a:gd name="T2" fmla="*/ 277 w 815"/>
              <a:gd name="T3" fmla="*/ 393 h 900"/>
              <a:gd name="T4" fmla="*/ 103 w 815"/>
              <a:gd name="T5" fmla="*/ 262 h 900"/>
              <a:gd name="T6" fmla="*/ 16 w 815"/>
              <a:gd name="T7" fmla="*/ 56 h 900"/>
              <a:gd name="T8" fmla="*/ 0 w 815"/>
              <a:gd name="T9" fmla="*/ 0 h 900"/>
            </a:gdLst>
            <a:ahLst/>
            <a:cxnLst>
              <a:cxn ang="0">
                <a:pos x="T0" y="T1"/>
              </a:cxn>
              <a:cxn ang="0">
                <a:pos x="T2" y="T3"/>
              </a:cxn>
              <a:cxn ang="0">
                <a:pos x="T4" y="T5"/>
              </a:cxn>
              <a:cxn ang="0">
                <a:pos x="T6" y="T7"/>
              </a:cxn>
              <a:cxn ang="0">
                <a:pos x="T8" y="T9"/>
              </a:cxn>
            </a:cxnLst>
            <a:rect l="0" t="0" r="r" b="b"/>
            <a:pathLst>
              <a:path w="815" h="900">
                <a:moveTo>
                  <a:pt x="814" y="899"/>
                </a:moveTo>
                <a:cubicBezTo>
                  <a:pt x="734" y="613"/>
                  <a:pt x="412" y="627"/>
                  <a:pt x="277" y="393"/>
                </a:cubicBezTo>
                <a:lnTo>
                  <a:pt x="103" y="262"/>
                </a:lnTo>
                <a:lnTo>
                  <a:pt x="16" y="56"/>
                </a:lnTo>
                <a:lnTo>
                  <a:pt x="0" y="0"/>
                </a:lnTo>
              </a:path>
            </a:pathLst>
          </a:custGeom>
          <a:noFill/>
          <a:ln w="91440">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88" name="Line 96">
            <a:extLst>
              <a:ext uri="{FF2B5EF4-FFF2-40B4-BE49-F238E27FC236}">
                <a16:creationId xmlns:a16="http://schemas.microsoft.com/office/drawing/2014/main" id="{AAACF54B-9937-425A-881F-64075B6A0BDE}"/>
              </a:ext>
            </a:extLst>
          </p:cNvPr>
          <p:cNvSpPr>
            <a:spLocks noChangeShapeType="1"/>
          </p:cNvSpPr>
          <p:nvPr/>
        </p:nvSpPr>
        <p:spPr bwMode="auto">
          <a:xfrm>
            <a:off x="5824538" y="3492500"/>
            <a:ext cx="1587" cy="1611313"/>
          </a:xfrm>
          <a:prstGeom prst="line">
            <a:avLst/>
          </a:prstGeom>
          <a:noFill/>
          <a:ln w="1645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89" name="Freeform 97">
            <a:extLst>
              <a:ext uri="{FF2B5EF4-FFF2-40B4-BE49-F238E27FC236}">
                <a16:creationId xmlns:a16="http://schemas.microsoft.com/office/drawing/2014/main" id="{49EC24D3-53F6-4D5A-A69B-6242E11FB51E}"/>
              </a:ext>
            </a:extLst>
          </p:cNvPr>
          <p:cNvSpPr>
            <a:spLocks noChangeArrowheads="1"/>
          </p:cNvSpPr>
          <p:nvPr/>
        </p:nvSpPr>
        <p:spPr bwMode="auto">
          <a:xfrm>
            <a:off x="5745163" y="3059113"/>
            <a:ext cx="287337" cy="427037"/>
          </a:xfrm>
          <a:custGeom>
            <a:avLst/>
            <a:gdLst>
              <a:gd name="T0" fmla="*/ 0 w 798"/>
              <a:gd name="T1" fmla="*/ 1187 h 1188"/>
              <a:gd name="T2" fmla="*/ 441 w 798"/>
              <a:gd name="T3" fmla="*/ 712 h 1188"/>
              <a:gd name="T4" fmla="*/ 577 w 798"/>
              <a:gd name="T5" fmla="*/ 491 h 1188"/>
              <a:gd name="T6" fmla="*/ 679 w 798"/>
              <a:gd name="T7" fmla="*/ 220 h 1188"/>
              <a:gd name="T8" fmla="*/ 729 w 798"/>
              <a:gd name="T9" fmla="*/ 0 h 1188"/>
              <a:gd name="T10" fmla="*/ 780 w 798"/>
              <a:gd name="T11" fmla="*/ 17 h 1188"/>
              <a:gd name="T12" fmla="*/ 797 w 798"/>
              <a:gd name="T13" fmla="*/ 271 h 1188"/>
              <a:gd name="T14" fmla="*/ 763 w 798"/>
              <a:gd name="T15" fmla="*/ 474 h 1188"/>
              <a:gd name="T16" fmla="*/ 628 w 798"/>
              <a:gd name="T17" fmla="*/ 763 h 1188"/>
              <a:gd name="T18" fmla="*/ 509 w 798"/>
              <a:gd name="T19" fmla="*/ 949 h 1188"/>
              <a:gd name="T20" fmla="*/ 475 w 798"/>
              <a:gd name="T21" fmla="*/ 1068 h 1188"/>
              <a:gd name="T22" fmla="*/ 407 w 798"/>
              <a:gd name="T23" fmla="*/ 1187 h 1188"/>
              <a:gd name="T24" fmla="*/ 0 w 798"/>
              <a:gd name="T25" fmla="*/ 1187 h 1188"/>
              <a:gd name="T26" fmla="*/ 17 w 798"/>
              <a:gd name="T27" fmla="*/ 1187 h 1188"/>
              <a:gd name="T28" fmla="*/ 0 w 798"/>
              <a:gd name="T29" fmla="*/ 1187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8" h="1188">
                <a:moveTo>
                  <a:pt x="0" y="1187"/>
                </a:moveTo>
                <a:lnTo>
                  <a:pt x="441" y="712"/>
                </a:lnTo>
                <a:lnTo>
                  <a:pt x="577" y="491"/>
                </a:lnTo>
                <a:lnTo>
                  <a:pt x="679" y="220"/>
                </a:lnTo>
                <a:lnTo>
                  <a:pt x="729" y="0"/>
                </a:lnTo>
                <a:lnTo>
                  <a:pt x="780" y="17"/>
                </a:lnTo>
                <a:lnTo>
                  <a:pt x="797" y="271"/>
                </a:lnTo>
                <a:lnTo>
                  <a:pt x="763" y="474"/>
                </a:lnTo>
                <a:lnTo>
                  <a:pt x="628" y="763"/>
                </a:lnTo>
                <a:lnTo>
                  <a:pt x="509" y="949"/>
                </a:lnTo>
                <a:lnTo>
                  <a:pt x="475" y="1068"/>
                </a:lnTo>
                <a:lnTo>
                  <a:pt x="407" y="1187"/>
                </a:lnTo>
                <a:lnTo>
                  <a:pt x="0" y="1187"/>
                </a:lnTo>
                <a:lnTo>
                  <a:pt x="17" y="1187"/>
                </a:lnTo>
                <a:lnTo>
                  <a:pt x="0" y="1187"/>
                </a:lnTo>
              </a:path>
            </a:pathLst>
          </a:custGeom>
          <a:solidFill>
            <a:srgbClr val="CC6633"/>
          </a:solidFill>
          <a:ln w="9525">
            <a:solidFill>
              <a:srgbClr val="000000"/>
            </a:solidFill>
            <a:round/>
            <a:headEnd/>
            <a:tailEnd/>
          </a:ln>
        </p:spPr>
        <p:txBody>
          <a:bodyPr wrap="none" anchor="ctr"/>
          <a:lstStyle/>
          <a:p>
            <a:endParaRPr lang="en-US"/>
          </a:p>
        </p:txBody>
      </p:sp>
      <p:sp>
        <p:nvSpPr>
          <p:cNvPr id="33890" name="Text Box 98">
            <a:extLst>
              <a:ext uri="{FF2B5EF4-FFF2-40B4-BE49-F238E27FC236}">
                <a16:creationId xmlns:a16="http://schemas.microsoft.com/office/drawing/2014/main" id="{476C73D4-C552-462E-96BD-DFB9A4A97D53}"/>
              </a:ext>
            </a:extLst>
          </p:cNvPr>
          <p:cNvSpPr txBox="1">
            <a:spLocks noChangeArrowheads="1"/>
          </p:cNvSpPr>
          <p:nvPr/>
        </p:nvSpPr>
        <p:spPr bwMode="auto">
          <a:xfrm>
            <a:off x="4310063" y="2173288"/>
            <a:ext cx="2844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800"/>
              <a:t>½ wavelength by formula</a:t>
            </a:r>
          </a:p>
        </p:txBody>
      </p:sp>
      <p:sp>
        <p:nvSpPr>
          <p:cNvPr id="33891" name="Line 99">
            <a:extLst>
              <a:ext uri="{FF2B5EF4-FFF2-40B4-BE49-F238E27FC236}">
                <a16:creationId xmlns:a16="http://schemas.microsoft.com/office/drawing/2014/main" id="{A625898D-1687-4961-89AA-461FFCD2ABE7}"/>
              </a:ext>
            </a:extLst>
          </p:cNvPr>
          <p:cNvSpPr>
            <a:spLocks noChangeShapeType="1"/>
          </p:cNvSpPr>
          <p:nvPr/>
        </p:nvSpPr>
        <p:spPr bwMode="auto">
          <a:xfrm>
            <a:off x="7094538" y="2332038"/>
            <a:ext cx="219075" cy="15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92" name="Line 100">
            <a:extLst>
              <a:ext uri="{FF2B5EF4-FFF2-40B4-BE49-F238E27FC236}">
                <a16:creationId xmlns:a16="http://schemas.microsoft.com/office/drawing/2014/main" id="{87A5AB8A-B2B3-4EE3-B8FC-EEF96A061100}"/>
              </a:ext>
            </a:extLst>
          </p:cNvPr>
          <p:cNvSpPr>
            <a:spLocks noChangeShapeType="1"/>
          </p:cNvSpPr>
          <p:nvPr/>
        </p:nvSpPr>
        <p:spPr bwMode="auto">
          <a:xfrm flipH="1" flipV="1">
            <a:off x="4187825" y="2317750"/>
            <a:ext cx="185738" cy="158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93" name="Text Box 101">
            <a:extLst>
              <a:ext uri="{FF2B5EF4-FFF2-40B4-BE49-F238E27FC236}">
                <a16:creationId xmlns:a16="http://schemas.microsoft.com/office/drawing/2014/main" id="{6C088EBC-835A-4A1B-BDE4-F88EFCCF8EB0}"/>
              </a:ext>
            </a:extLst>
          </p:cNvPr>
          <p:cNvSpPr txBox="1">
            <a:spLocks noChangeArrowheads="1"/>
          </p:cNvSpPr>
          <p:nvPr/>
        </p:nvSpPr>
        <p:spPr bwMode="auto">
          <a:xfrm>
            <a:off x="6008688" y="4725988"/>
            <a:ext cx="793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t>Coax</a:t>
            </a:r>
          </a:p>
        </p:txBody>
      </p:sp>
      <p:sp>
        <p:nvSpPr>
          <p:cNvPr id="33894" name="Line 102">
            <a:extLst>
              <a:ext uri="{FF2B5EF4-FFF2-40B4-BE49-F238E27FC236}">
                <a16:creationId xmlns:a16="http://schemas.microsoft.com/office/drawing/2014/main" id="{0C52B64A-E645-4F1C-96B1-51C0D2F18C31}"/>
              </a:ext>
            </a:extLst>
          </p:cNvPr>
          <p:cNvSpPr>
            <a:spLocks noChangeShapeType="1"/>
          </p:cNvSpPr>
          <p:nvPr/>
        </p:nvSpPr>
        <p:spPr bwMode="auto">
          <a:xfrm flipH="1" flipV="1">
            <a:off x="6110288" y="3384550"/>
            <a:ext cx="1511300" cy="695325"/>
          </a:xfrm>
          <a:prstGeom prst="line">
            <a:avLst/>
          </a:prstGeom>
          <a:noFill/>
          <a:ln w="2736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95" name="Text Box 103">
            <a:extLst>
              <a:ext uri="{FF2B5EF4-FFF2-40B4-BE49-F238E27FC236}">
                <a16:creationId xmlns:a16="http://schemas.microsoft.com/office/drawing/2014/main" id="{1ADD7C28-F2B9-4045-B749-561AACD21879}"/>
              </a:ext>
            </a:extLst>
          </p:cNvPr>
          <p:cNvSpPr txBox="1">
            <a:spLocks noChangeArrowheads="1"/>
          </p:cNvSpPr>
          <p:nvPr/>
        </p:nvSpPr>
        <p:spPr bwMode="auto">
          <a:xfrm>
            <a:off x="7637463" y="3879850"/>
            <a:ext cx="9477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FF0000"/>
                </a:solidFill>
                <a:latin typeface="Tahoma" panose="020B0604030504040204" pitchFamily="34" charset="0"/>
              </a:rPr>
              <a:t>Feed Point</a:t>
            </a:r>
          </a:p>
        </p:txBody>
      </p:sp>
      <p:sp>
        <p:nvSpPr>
          <p:cNvPr id="33896" name="Text Box 104">
            <a:extLst>
              <a:ext uri="{FF2B5EF4-FFF2-40B4-BE49-F238E27FC236}">
                <a16:creationId xmlns:a16="http://schemas.microsoft.com/office/drawing/2014/main" id="{98A5E494-EA0A-4322-83F5-D1074ED630C1}"/>
              </a:ext>
            </a:extLst>
          </p:cNvPr>
          <p:cNvSpPr txBox="1">
            <a:spLocks noChangeArrowheads="1"/>
          </p:cNvSpPr>
          <p:nvPr/>
        </p:nvSpPr>
        <p:spPr bwMode="auto">
          <a:xfrm>
            <a:off x="744538" y="5470525"/>
            <a:ext cx="7523162"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The physical length of a dipole and other antennas can be reduced without changing its resonant frequency by adding a loading coil.</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FB653AA7-6247-47D6-960C-26E2A1BC161B}"/>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The 1/2 Wave Dipole</a:t>
            </a:r>
          </a:p>
        </p:txBody>
      </p:sp>
      <p:grpSp>
        <p:nvGrpSpPr>
          <p:cNvPr id="34818" name="Group 2">
            <a:extLst>
              <a:ext uri="{FF2B5EF4-FFF2-40B4-BE49-F238E27FC236}">
                <a16:creationId xmlns:a16="http://schemas.microsoft.com/office/drawing/2014/main" id="{3069C2AE-F94F-404B-9542-93E062BF2CDB}"/>
              </a:ext>
            </a:extLst>
          </p:cNvPr>
          <p:cNvGrpSpPr>
            <a:grpSpLocks/>
          </p:cNvGrpSpPr>
          <p:nvPr/>
        </p:nvGrpSpPr>
        <p:grpSpPr bwMode="auto">
          <a:xfrm>
            <a:off x="4675188" y="2020888"/>
            <a:ext cx="3587750" cy="3484562"/>
            <a:chOff x="2945" y="1273"/>
            <a:chExt cx="2260" cy="2195"/>
          </a:xfrm>
        </p:grpSpPr>
        <p:sp>
          <p:nvSpPr>
            <p:cNvPr id="34819" name="Freeform 3">
              <a:extLst>
                <a:ext uri="{FF2B5EF4-FFF2-40B4-BE49-F238E27FC236}">
                  <a16:creationId xmlns:a16="http://schemas.microsoft.com/office/drawing/2014/main" id="{0CC4F9C8-EFA3-4FE2-9C10-EA6405142D57}"/>
                </a:ext>
              </a:extLst>
            </p:cNvPr>
            <p:cNvSpPr>
              <a:spLocks noChangeArrowheads="1"/>
            </p:cNvSpPr>
            <p:nvPr/>
          </p:nvSpPr>
          <p:spPr bwMode="auto">
            <a:xfrm>
              <a:off x="4082" y="1273"/>
              <a:ext cx="29" cy="43"/>
            </a:xfrm>
            <a:custGeom>
              <a:avLst/>
              <a:gdLst>
                <a:gd name="T0" fmla="*/ 53 w 129"/>
                <a:gd name="T1" fmla="*/ 0 h 191"/>
                <a:gd name="T2" fmla="*/ 26 w 129"/>
                <a:gd name="T3" fmla="*/ 8 h 191"/>
                <a:gd name="T4" fmla="*/ 8 w 129"/>
                <a:gd name="T5" fmla="*/ 35 h 191"/>
                <a:gd name="T6" fmla="*/ 0 w 129"/>
                <a:gd name="T7" fmla="*/ 79 h 191"/>
                <a:gd name="T8" fmla="*/ 0 w 129"/>
                <a:gd name="T9" fmla="*/ 110 h 191"/>
                <a:gd name="T10" fmla="*/ 8 w 129"/>
                <a:gd name="T11" fmla="*/ 155 h 191"/>
                <a:gd name="T12" fmla="*/ 26 w 129"/>
                <a:gd name="T13" fmla="*/ 186 h 191"/>
                <a:gd name="T14" fmla="*/ 53 w 129"/>
                <a:gd name="T15" fmla="*/ 190 h 191"/>
                <a:gd name="T16" fmla="*/ 75 w 129"/>
                <a:gd name="T17" fmla="*/ 190 h 191"/>
                <a:gd name="T18" fmla="*/ 97 w 129"/>
                <a:gd name="T19" fmla="*/ 186 h 191"/>
                <a:gd name="T20" fmla="*/ 115 w 129"/>
                <a:gd name="T21" fmla="*/ 155 h 191"/>
                <a:gd name="T22" fmla="*/ 128 w 129"/>
                <a:gd name="T23" fmla="*/ 110 h 191"/>
                <a:gd name="T24" fmla="*/ 128 w 129"/>
                <a:gd name="T25" fmla="*/ 79 h 191"/>
                <a:gd name="T26" fmla="*/ 115 w 129"/>
                <a:gd name="T27" fmla="*/ 35 h 191"/>
                <a:gd name="T28" fmla="*/ 97 w 129"/>
                <a:gd name="T29" fmla="*/ 8 h 191"/>
                <a:gd name="T30" fmla="*/ 75 w 129"/>
                <a:gd name="T31" fmla="*/ 0 h 191"/>
                <a:gd name="T32" fmla="*/ 53 w 129"/>
                <a:gd name="T33"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 h="191">
                  <a:moveTo>
                    <a:pt x="53" y="0"/>
                  </a:moveTo>
                  <a:lnTo>
                    <a:pt x="26" y="8"/>
                  </a:lnTo>
                  <a:lnTo>
                    <a:pt x="8" y="35"/>
                  </a:lnTo>
                  <a:lnTo>
                    <a:pt x="0" y="79"/>
                  </a:lnTo>
                  <a:lnTo>
                    <a:pt x="0" y="110"/>
                  </a:lnTo>
                  <a:lnTo>
                    <a:pt x="8" y="155"/>
                  </a:lnTo>
                  <a:lnTo>
                    <a:pt x="26" y="186"/>
                  </a:lnTo>
                  <a:lnTo>
                    <a:pt x="53" y="190"/>
                  </a:lnTo>
                  <a:lnTo>
                    <a:pt x="75" y="190"/>
                  </a:lnTo>
                  <a:lnTo>
                    <a:pt x="97" y="186"/>
                  </a:lnTo>
                  <a:lnTo>
                    <a:pt x="115" y="155"/>
                  </a:lnTo>
                  <a:lnTo>
                    <a:pt x="128" y="110"/>
                  </a:lnTo>
                  <a:lnTo>
                    <a:pt x="128" y="79"/>
                  </a:lnTo>
                  <a:lnTo>
                    <a:pt x="115" y="35"/>
                  </a:lnTo>
                  <a:lnTo>
                    <a:pt x="97" y="8"/>
                  </a:lnTo>
                  <a:lnTo>
                    <a:pt x="75"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0" name="Line 4">
              <a:extLst>
                <a:ext uri="{FF2B5EF4-FFF2-40B4-BE49-F238E27FC236}">
                  <a16:creationId xmlns:a16="http://schemas.microsoft.com/office/drawing/2014/main" id="{2ABC43DE-6683-4816-B688-608E5A9DD7BA}"/>
                </a:ext>
              </a:extLst>
            </p:cNvPr>
            <p:cNvSpPr>
              <a:spLocks noChangeShapeType="1"/>
            </p:cNvSpPr>
            <p:nvPr/>
          </p:nvSpPr>
          <p:spPr bwMode="auto">
            <a:xfrm flipH="1">
              <a:off x="3500" y="1413"/>
              <a:ext cx="2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21" name="Freeform 5">
              <a:extLst>
                <a:ext uri="{FF2B5EF4-FFF2-40B4-BE49-F238E27FC236}">
                  <a16:creationId xmlns:a16="http://schemas.microsoft.com/office/drawing/2014/main" id="{E2CDA187-135F-451C-9200-690FCC198F56}"/>
                </a:ext>
              </a:extLst>
            </p:cNvPr>
            <p:cNvSpPr>
              <a:spLocks noChangeArrowheads="1"/>
            </p:cNvSpPr>
            <p:nvPr/>
          </p:nvSpPr>
          <p:spPr bwMode="auto">
            <a:xfrm>
              <a:off x="3497" y="1413"/>
              <a:ext cx="29" cy="43"/>
            </a:xfrm>
            <a:custGeom>
              <a:avLst/>
              <a:gdLst>
                <a:gd name="T0" fmla="*/ 120 w 130"/>
                <a:gd name="T1" fmla="*/ 0 h 191"/>
                <a:gd name="T2" fmla="*/ 67 w 130"/>
                <a:gd name="T3" fmla="*/ 75 h 191"/>
                <a:gd name="T4" fmla="*/ 93 w 130"/>
                <a:gd name="T5" fmla="*/ 75 h 191"/>
                <a:gd name="T6" fmla="*/ 111 w 130"/>
                <a:gd name="T7" fmla="*/ 79 h 191"/>
                <a:gd name="T8" fmla="*/ 120 w 130"/>
                <a:gd name="T9" fmla="*/ 93 h 191"/>
                <a:gd name="T10" fmla="*/ 129 w 130"/>
                <a:gd name="T11" fmla="*/ 115 h 191"/>
                <a:gd name="T12" fmla="*/ 129 w 130"/>
                <a:gd name="T13" fmla="*/ 137 h 191"/>
                <a:gd name="T14" fmla="*/ 120 w 130"/>
                <a:gd name="T15" fmla="*/ 163 h 191"/>
                <a:gd name="T16" fmla="*/ 102 w 130"/>
                <a:gd name="T17" fmla="*/ 181 h 191"/>
                <a:gd name="T18" fmla="*/ 75 w 130"/>
                <a:gd name="T19" fmla="*/ 190 h 191"/>
                <a:gd name="T20" fmla="*/ 49 w 130"/>
                <a:gd name="T21" fmla="*/ 190 h 191"/>
                <a:gd name="T22" fmla="*/ 17 w 130"/>
                <a:gd name="T23" fmla="*/ 181 h 191"/>
                <a:gd name="T24" fmla="*/ 13 w 130"/>
                <a:gd name="T25" fmla="*/ 172 h 191"/>
                <a:gd name="T26" fmla="*/ 0 w 130"/>
                <a:gd name="T27"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91">
                  <a:moveTo>
                    <a:pt x="120" y="0"/>
                  </a:moveTo>
                  <a:lnTo>
                    <a:pt x="67" y="75"/>
                  </a:lnTo>
                  <a:lnTo>
                    <a:pt x="93" y="75"/>
                  </a:lnTo>
                  <a:lnTo>
                    <a:pt x="111" y="79"/>
                  </a:lnTo>
                  <a:lnTo>
                    <a:pt x="120" y="93"/>
                  </a:lnTo>
                  <a:lnTo>
                    <a:pt x="129" y="115"/>
                  </a:lnTo>
                  <a:lnTo>
                    <a:pt x="129" y="137"/>
                  </a:lnTo>
                  <a:lnTo>
                    <a:pt x="120" y="163"/>
                  </a:lnTo>
                  <a:lnTo>
                    <a:pt x="102" y="181"/>
                  </a:lnTo>
                  <a:lnTo>
                    <a:pt x="75" y="190"/>
                  </a:lnTo>
                  <a:lnTo>
                    <a:pt x="49" y="190"/>
                  </a:lnTo>
                  <a:lnTo>
                    <a:pt x="17" y="181"/>
                  </a:lnTo>
                  <a:lnTo>
                    <a:pt x="13" y="172"/>
                  </a:lnTo>
                  <a:lnTo>
                    <a:pt x="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2" name="Freeform 6">
              <a:extLst>
                <a:ext uri="{FF2B5EF4-FFF2-40B4-BE49-F238E27FC236}">
                  <a16:creationId xmlns:a16="http://schemas.microsoft.com/office/drawing/2014/main" id="{87A061D7-CD7A-4875-9185-EBCFEC8534CF}"/>
                </a:ext>
              </a:extLst>
            </p:cNvPr>
            <p:cNvSpPr>
              <a:spLocks noChangeArrowheads="1"/>
            </p:cNvSpPr>
            <p:nvPr/>
          </p:nvSpPr>
          <p:spPr bwMode="auto">
            <a:xfrm>
              <a:off x="3539" y="1413"/>
              <a:ext cx="30" cy="43"/>
            </a:xfrm>
            <a:custGeom>
              <a:avLst/>
              <a:gdLst>
                <a:gd name="T0" fmla="*/ 22 w 134"/>
                <a:gd name="T1" fmla="*/ 0 h 191"/>
                <a:gd name="T2" fmla="*/ 124 w 134"/>
                <a:gd name="T3" fmla="*/ 0 h 191"/>
                <a:gd name="T4" fmla="*/ 71 w 134"/>
                <a:gd name="T5" fmla="*/ 75 h 191"/>
                <a:gd name="T6" fmla="*/ 97 w 134"/>
                <a:gd name="T7" fmla="*/ 75 h 191"/>
                <a:gd name="T8" fmla="*/ 115 w 134"/>
                <a:gd name="T9" fmla="*/ 79 h 191"/>
                <a:gd name="T10" fmla="*/ 124 w 134"/>
                <a:gd name="T11" fmla="*/ 93 h 191"/>
                <a:gd name="T12" fmla="*/ 133 w 134"/>
                <a:gd name="T13" fmla="*/ 115 h 191"/>
                <a:gd name="T14" fmla="*/ 133 w 134"/>
                <a:gd name="T15" fmla="*/ 137 h 191"/>
                <a:gd name="T16" fmla="*/ 124 w 134"/>
                <a:gd name="T17" fmla="*/ 163 h 191"/>
                <a:gd name="T18" fmla="*/ 106 w 134"/>
                <a:gd name="T19" fmla="*/ 181 h 191"/>
                <a:gd name="T20" fmla="*/ 75 w 134"/>
                <a:gd name="T21" fmla="*/ 190 h 191"/>
                <a:gd name="T22" fmla="*/ 48 w 134"/>
                <a:gd name="T23" fmla="*/ 190 h 191"/>
                <a:gd name="T24" fmla="*/ 22 w 134"/>
                <a:gd name="T25" fmla="*/ 181 h 191"/>
                <a:gd name="T26" fmla="*/ 13 w 134"/>
                <a:gd name="T27" fmla="*/ 172 h 191"/>
                <a:gd name="T28" fmla="*/ 0 w 134"/>
                <a:gd name="T29"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191">
                  <a:moveTo>
                    <a:pt x="22" y="0"/>
                  </a:moveTo>
                  <a:lnTo>
                    <a:pt x="124" y="0"/>
                  </a:lnTo>
                  <a:lnTo>
                    <a:pt x="71" y="75"/>
                  </a:lnTo>
                  <a:lnTo>
                    <a:pt x="97" y="75"/>
                  </a:lnTo>
                  <a:lnTo>
                    <a:pt x="115" y="79"/>
                  </a:lnTo>
                  <a:lnTo>
                    <a:pt x="124" y="93"/>
                  </a:lnTo>
                  <a:lnTo>
                    <a:pt x="133" y="115"/>
                  </a:lnTo>
                  <a:lnTo>
                    <a:pt x="133" y="137"/>
                  </a:lnTo>
                  <a:lnTo>
                    <a:pt x="124" y="163"/>
                  </a:lnTo>
                  <a:lnTo>
                    <a:pt x="106" y="181"/>
                  </a:lnTo>
                  <a:lnTo>
                    <a:pt x="75" y="190"/>
                  </a:lnTo>
                  <a:lnTo>
                    <a:pt x="48" y="190"/>
                  </a:lnTo>
                  <a:lnTo>
                    <a:pt x="22" y="181"/>
                  </a:lnTo>
                  <a:lnTo>
                    <a:pt x="13" y="172"/>
                  </a:lnTo>
                  <a:lnTo>
                    <a:pt x="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3" name="Freeform 7">
              <a:extLst>
                <a:ext uri="{FF2B5EF4-FFF2-40B4-BE49-F238E27FC236}">
                  <a16:creationId xmlns:a16="http://schemas.microsoft.com/office/drawing/2014/main" id="{028310A6-D4C2-43F0-9FC7-7191CFB9EBFB}"/>
                </a:ext>
              </a:extLst>
            </p:cNvPr>
            <p:cNvSpPr>
              <a:spLocks noChangeArrowheads="1"/>
            </p:cNvSpPr>
            <p:nvPr/>
          </p:nvSpPr>
          <p:spPr bwMode="auto">
            <a:xfrm>
              <a:off x="3580" y="1413"/>
              <a:ext cx="29" cy="43"/>
            </a:xfrm>
            <a:custGeom>
              <a:avLst/>
              <a:gdLst>
                <a:gd name="T0" fmla="*/ 26 w 130"/>
                <a:gd name="T1" fmla="*/ 8 h 191"/>
                <a:gd name="T2" fmla="*/ 58 w 130"/>
                <a:gd name="T3" fmla="*/ 0 h 191"/>
                <a:gd name="T4" fmla="*/ 26 w 130"/>
                <a:gd name="T5" fmla="*/ 8 h 191"/>
                <a:gd name="T6" fmla="*/ 8 w 130"/>
                <a:gd name="T7" fmla="*/ 35 h 191"/>
                <a:gd name="T8" fmla="*/ 0 w 130"/>
                <a:gd name="T9" fmla="*/ 79 h 191"/>
                <a:gd name="T10" fmla="*/ 0 w 130"/>
                <a:gd name="T11" fmla="*/ 110 h 191"/>
                <a:gd name="T12" fmla="*/ 8 w 130"/>
                <a:gd name="T13" fmla="*/ 155 h 191"/>
                <a:gd name="T14" fmla="*/ 26 w 130"/>
                <a:gd name="T15" fmla="*/ 181 h 191"/>
                <a:gd name="T16" fmla="*/ 58 w 130"/>
                <a:gd name="T17" fmla="*/ 190 h 191"/>
                <a:gd name="T18" fmla="*/ 75 w 130"/>
                <a:gd name="T19" fmla="*/ 190 h 191"/>
                <a:gd name="T20" fmla="*/ 102 w 130"/>
                <a:gd name="T21" fmla="*/ 181 h 191"/>
                <a:gd name="T22" fmla="*/ 120 w 130"/>
                <a:gd name="T23" fmla="*/ 155 h 191"/>
                <a:gd name="T24" fmla="*/ 129 w 130"/>
                <a:gd name="T25" fmla="*/ 110 h 191"/>
                <a:gd name="T26" fmla="*/ 129 w 130"/>
                <a:gd name="T27" fmla="*/ 79 h 191"/>
                <a:gd name="T28" fmla="*/ 120 w 130"/>
                <a:gd name="T29" fmla="*/ 35 h 191"/>
                <a:gd name="T30" fmla="*/ 102 w 130"/>
                <a:gd name="T31" fmla="*/ 8 h 191"/>
                <a:gd name="T32" fmla="*/ 75 w 130"/>
                <a:gd name="T33" fmla="*/ 0 h 191"/>
                <a:gd name="T34" fmla="*/ 58 w 130"/>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91">
                  <a:moveTo>
                    <a:pt x="26" y="8"/>
                  </a:moveTo>
                  <a:lnTo>
                    <a:pt x="58" y="0"/>
                  </a:lnTo>
                  <a:lnTo>
                    <a:pt x="26" y="8"/>
                  </a:lnTo>
                  <a:lnTo>
                    <a:pt x="8" y="35"/>
                  </a:lnTo>
                  <a:lnTo>
                    <a:pt x="0" y="79"/>
                  </a:lnTo>
                  <a:lnTo>
                    <a:pt x="0" y="110"/>
                  </a:lnTo>
                  <a:lnTo>
                    <a:pt x="8" y="155"/>
                  </a:lnTo>
                  <a:lnTo>
                    <a:pt x="26" y="181"/>
                  </a:lnTo>
                  <a:lnTo>
                    <a:pt x="58" y="190"/>
                  </a:lnTo>
                  <a:lnTo>
                    <a:pt x="75" y="190"/>
                  </a:lnTo>
                  <a:lnTo>
                    <a:pt x="102" y="181"/>
                  </a:lnTo>
                  <a:lnTo>
                    <a:pt x="120" y="155"/>
                  </a:lnTo>
                  <a:lnTo>
                    <a:pt x="129" y="110"/>
                  </a:lnTo>
                  <a:lnTo>
                    <a:pt x="129" y="79"/>
                  </a:lnTo>
                  <a:lnTo>
                    <a:pt x="120" y="35"/>
                  </a:lnTo>
                  <a:lnTo>
                    <a:pt x="102" y="8"/>
                  </a:lnTo>
                  <a:lnTo>
                    <a:pt x="75" y="0"/>
                  </a:lnTo>
                  <a:lnTo>
                    <a:pt x="5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4" name="Line 8">
              <a:extLst>
                <a:ext uri="{FF2B5EF4-FFF2-40B4-BE49-F238E27FC236}">
                  <a16:creationId xmlns:a16="http://schemas.microsoft.com/office/drawing/2014/main" id="{E03F502A-F5A1-4BD4-B5C6-AD66D238BDE4}"/>
                </a:ext>
              </a:extLst>
            </p:cNvPr>
            <p:cNvSpPr>
              <a:spLocks noChangeShapeType="1"/>
            </p:cNvSpPr>
            <p:nvPr/>
          </p:nvSpPr>
          <p:spPr bwMode="auto">
            <a:xfrm flipH="1">
              <a:off x="3092" y="1809"/>
              <a:ext cx="2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25" name="Freeform 9">
              <a:extLst>
                <a:ext uri="{FF2B5EF4-FFF2-40B4-BE49-F238E27FC236}">
                  <a16:creationId xmlns:a16="http://schemas.microsoft.com/office/drawing/2014/main" id="{DF21B781-4EE5-4960-8EEC-9871039FA057}"/>
                </a:ext>
              </a:extLst>
            </p:cNvPr>
            <p:cNvSpPr>
              <a:spLocks noChangeArrowheads="1"/>
            </p:cNvSpPr>
            <p:nvPr/>
          </p:nvSpPr>
          <p:spPr bwMode="auto">
            <a:xfrm>
              <a:off x="3089" y="1809"/>
              <a:ext cx="29" cy="43"/>
            </a:xfrm>
            <a:custGeom>
              <a:avLst/>
              <a:gdLst>
                <a:gd name="T0" fmla="*/ 119 w 129"/>
                <a:gd name="T1" fmla="*/ 0 h 191"/>
                <a:gd name="T2" fmla="*/ 66 w 129"/>
                <a:gd name="T3" fmla="*/ 75 h 191"/>
                <a:gd name="T4" fmla="*/ 93 w 129"/>
                <a:gd name="T5" fmla="*/ 75 h 191"/>
                <a:gd name="T6" fmla="*/ 110 w 129"/>
                <a:gd name="T7" fmla="*/ 84 h 191"/>
                <a:gd name="T8" fmla="*/ 119 w 129"/>
                <a:gd name="T9" fmla="*/ 93 h 191"/>
                <a:gd name="T10" fmla="*/ 128 w 129"/>
                <a:gd name="T11" fmla="*/ 119 h 191"/>
                <a:gd name="T12" fmla="*/ 128 w 129"/>
                <a:gd name="T13" fmla="*/ 137 h 191"/>
                <a:gd name="T14" fmla="*/ 119 w 129"/>
                <a:gd name="T15" fmla="*/ 163 h 191"/>
                <a:gd name="T16" fmla="*/ 101 w 129"/>
                <a:gd name="T17" fmla="*/ 181 h 191"/>
                <a:gd name="T18" fmla="*/ 75 w 129"/>
                <a:gd name="T19" fmla="*/ 190 h 191"/>
                <a:gd name="T20" fmla="*/ 48 w 129"/>
                <a:gd name="T21" fmla="*/ 190 h 191"/>
                <a:gd name="T22" fmla="*/ 17 w 129"/>
                <a:gd name="T23" fmla="*/ 181 h 191"/>
                <a:gd name="T24" fmla="*/ 13 w 129"/>
                <a:gd name="T25" fmla="*/ 172 h 191"/>
                <a:gd name="T26" fmla="*/ 0 w 129"/>
                <a:gd name="T27"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91">
                  <a:moveTo>
                    <a:pt x="119" y="0"/>
                  </a:moveTo>
                  <a:lnTo>
                    <a:pt x="66" y="75"/>
                  </a:lnTo>
                  <a:lnTo>
                    <a:pt x="93" y="75"/>
                  </a:lnTo>
                  <a:lnTo>
                    <a:pt x="110" y="84"/>
                  </a:lnTo>
                  <a:lnTo>
                    <a:pt x="119" y="93"/>
                  </a:lnTo>
                  <a:lnTo>
                    <a:pt x="128" y="119"/>
                  </a:lnTo>
                  <a:lnTo>
                    <a:pt x="128" y="137"/>
                  </a:lnTo>
                  <a:lnTo>
                    <a:pt x="119" y="163"/>
                  </a:lnTo>
                  <a:lnTo>
                    <a:pt x="101" y="181"/>
                  </a:lnTo>
                  <a:lnTo>
                    <a:pt x="75" y="190"/>
                  </a:lnTo>
                  <a:lnTo>
                    <a:pt x="48" y="190"/>
                  </a:lnTo>
                  <a:lnTo>
                    <a:pt x="17" y="181"/>
                  </a:lnTo>
                  <a:lnTo>
                    <a:pt x="13" y="172"/>
                  </a:lnTo>
                  <a:lnTo>
                    <a:pt x="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6" name="Freeform 10">
              <a:extLst>
                <a:ext uri="{FF2B5EF4-FFF2-40B4-BE49-F238E27FC236}">
                  <a16:creationId xmlns:a16="http://schemas.microsoft.com/office/drawing/2014/main" id="{B9C3863B-DF7C-46F5-8D9E-D60AB5D8000A}"/>
                </a:ext>
              </a:extLst>
            </p:cNvPr>
            <p:cNvSpPr>
              <a:spLocks noChangeArrowheads="1"/>
            </p:cNvSpPr>
            <p:nvPr/>
          </p:nvSpPr>
          <p:spPr bwMode="auto">
            <a:xfrm>
              <a:off x="3131" y="1809"/>
              <a:ext cx="29" cy="43"/>
            </a:xfrm>
            <a:custGeom>
              <a:avLst/>
              <a:gdLst>
                <a:gd name="T0" fmla="*/ 26 w 130"/>
                <a:gd name="T1" fmla="*/ 8 h 191"/>
                <a:gd name="T2" fmla="*/ 58 w 130"/>
                <a:gd name="T3" fmla="*/ 0 h 191"/>
                <a:gd name="T4" fmla="*/ 26 w 130"/>
                <a:gd name="T5" fmla="*/ 8 h 191"/>
                <a:gd name="T6" fmla="*/ 8 w 130"/>
                <a:gd name="T7" fmla="*/ 39 h 191"/>
                <a:gd name="T8" fmla="*/ 0 w 130"/>
                <a:gd name="T9" fmla="*/ 84 h 191"/>
                <a:gd name="T10" fmla="*/ 0 w 130"/>
                <a:gd name="T11" fmla="*/ 110 h 191"/>
                <a:gd name="T12" fmla="*/ 8 w 130"/>
                <a:gd name="T13" fmla="*/ 155 h 191"/>
                <a:gd name="T14" fmla="*/ 26 w 130"/>
                <a:gd name="T15" fmla="*/ 181 h 191"/>
                <a:gd name="T16" fmla="*/ 58 w 130"/>
                <a:gd name="T17" fmla="*/ 190 h 191"/>
                <a:gd name="T18" fmla="*/ 75 w 130"/>
                <a:gd name="T19" fmla="*/ 190 h 191"/>
                <a:gd name="T20" fmla="*/ 102 w 130"/>
                <a:gd name="T21" fmla="*/ 181 h 191"/>
                <a:gd name="T22" fmla="*/ 120 w 130"/>
                <a:gd name="T23" fmla="*/ 155 h 191"/>
                <a:gd name="T24" fmla="*/ 129 w 130"/>
                <a:gd name="T25" fmla="*/ 110 h 191"/>
                <a:gd name="T26" fmla="*/ 129 w 130"/>
                <a:gd name="T27" fmla="*/ 84 h 191"/>
                <a:gd name="T28" fmla="*/ 120 w 130"/>
                <a:gd name="T29" fmla="*/ 39 h 191"/>
                <a:gd name="T30" fmla="*/ 102 w 130"/>
                <a:gd name="T31" fmla="*/ 8 h 191"/>
                <a:gd name="T32" fmla="*/ 75 w 130"/>
                <a:gd name="T33" fmla="*/ 0 h 191"/>
                <a:gd name="T34" fmla="*/ 58 w 130"/>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91">
                  <a:moveTo>
                    <a:pt x="26" y="8"/>
                  </a:moveTo>
                  <a:lnTo>
                    <a:pt x="58" y="0"/>
                  </a:lnTo>
                  <a:lnTo>
                    <a:pt x="26" y="8"/>
                  </a:lnTo>
                  <a:lnTo>
                    <a:pt x="8" y="39"/>
                  </a:lnTo>
                  <a:lnTo>
                    <a:pt x="0" y="84"/>
                  </a:lnTo>
                  <a:lnTo>
                    <a:pt x="0" y="110"/>
                  </a:lnTo>
                  <a:lnTo>
                    <a:pt x="8" y="155"/>
                  </a:lnTo>
                  <a:lnTo>
                    <a:pt x="26" y="181"/>
                  </a:lnTo>
                  <a:lnTo>
                    <a:pt x="58" y="190"/>
                  </a:lnTo>
                  <a:lnTo>
                    <a:pt x="75" y="190"/>
                  </a:lnTo>
                  <a:lnTo>
                    <a:pt x="102" y="181"/>
                  </a:lnTo>
                  <a:lnTo>
                    <a:pt x="120" y="155"/>
                  </a:lnTo>
                  <a:lnTo>
                    <a:pt x="129" y="110"/>
                  </a:lnTo>
                  <a:lnTo>
                    <a:pt x="129" y="84"/>
                  </a:lnTo>
                  <a:lnTo>
                    <a:pt x="120" y="39"/>
                  </a:lnTo>
                  <a:lnTo>
                    <a:pt x="102" y="8"/>
                  </a:lnTo>
                  <a:lnTo>
                    <a:pt x="75" y="0"/>
                  </a:lnTo>
                  <a:lnTo>
                    <a:pt x="5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7" name="Freeform 11">
              <a:extLst>
                <a:ext uri="{FF2B5EF4-FFF2-40B4-BE49-F238E27FC236}">
                  <a16:creationId xmlns:a16="http://schemas.microsoft.com/office/drawing/2014/main" id="{776528E5-5359-460F-8057-610D3E4BE6F0}"/>
                </a:ext>
              </a:extLst>
            </p:cNvPr>
            <p:cNvSpPr>
              <a:spLocks noChangeArrowheads="1"/>
            </p:cNvSpPr>
            <p:nvPr/>
          </p:nvSpPr>
          <p:spPr bwMode="auto">
            <a:xfrm>
              <a:off x="3173" y="1809"/>
              <a:ext cx="28" cy="43"/>
            </a:xfrm>
            <a:custGeom>
              <a:avLst/>
              <a:gdLst>
                <a:gd name="T0" fmla="*/ 22 w 124"/>
                <a:gd name="T1" fmla="*/ 8 h 191"/>
                <a:gd name="T2" fmla="*/ 52 w 124"/>
                <a:gd name="T3" fmla="*/ 0 h 191"/>
                <a:gd name="T4" fmla="*/ 22 w 124"/>
                <a:gd name="T5" fmla="*/ 8 h 191"/>
                <a:gd name="T6" fmla="*/ 4 w 124"/>
                <a:gd name="T7" fmla="*/ 39 h 191"/>
                <a:gd name="T8" fmla="*/ 0 w 124"/>
                <a:gd name="T9" fmla="*/ 84 h 191"/>
                <a:gd name="T10" fmla="*/ 0 w 124"/>
                <a:gd name="T11" fmla="*/ 110 h 191"/>
                <a:gd name="T12" fmla="*/ 4 w 124"/>
                <a:gd name="T13" fmla="*/ 155 h 191"/>
                <a:gd name="T14" fmla="*/ 22 w 124"/>
                <a:gd name="T15" fmla="*/ 181 h 191"/>
                <a:gd name="T16" fmla="*/ 52 w 124"/>
                <a:gd name="T17" fmla="*/ 190 h 191"/>
                <a:gd name="T18" fmla="*/ 70 w 124"/>
                <a:gd name="T19" fmla="*/ 190 h 191"/>
                <a:gd name="T20" fmla="*/ 97 w 124"/>
                <a:gd name="T21" fmla="*/ 181 h 191"/>
                <a:gd name="T22" fmla="*/ 114 w 124"/>
                <a:gd name="T23" fmla="*/ 155 h 191"/>
                <a:gd name="T24" fmla="*/ 123 w 124"/>
                <a:gd name="T25" fmla="*/ 110 h 191"/>
                <a:gd name="T26" fmla="*/ 123 w 124"/>
                <a:gd name="T27" fmla="*/ 84 h 191"/>
                <a:gd name="T28" fmla="*/ 114 w 124"/>
                <a:gd name="T29" fmla="*/ 39 h 191"/>
                <a:gd name="T30" fmla="*/ 97 w 124"/>
                <a:gd name="T31" fmla="*/ 8 h 191"/>
                <a:gd name="T32" fmla="*/ 70 w 124"/>
                <a:gd name="T33" fmla="*/ 0 h 191"/>
                <a:gd name="T34" fmla="*/ 52 w 124"/>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191">
                  <a:moveTo>
                    <a:pt x="22" y="8"/>
                  </a:moveTo>
                  <a:lnTo>
                    <a:pt x="52" y="0"/>
                  </a:lnTo>
                  <a:lnTo>
                    <a:pt x="22" y="8"/>
                  </a:lnTo>
                  <a:lnTo>
                    <a:pt x="4" y="39"/>
                  </a:lnTo>
                  <a:lnTo>
                    <a:pt x="0" y="84"/>
                  </a:lnTo>
                  <a:lnTo>
                    <a:pt x="0" y="110"/>
                  </a:lnTo>
                  <a:lnTo>
                    <a:pt x="4" y="155"/>
                  </a:lnTo>
                  <a:lnTo>
                    <a:pt x="22" y="181"/>
                  </a:lnTo>
                  <a:lnTo>
                    <a:pt x="52" y="190"/>
                  </a:lnTo>
                  <a:lnTo>
                    <a:pt x="70" y="190"/>
                  </a:lnTo>
                  <a:lnTo>
                    <a:pt x="97" y="181"/>
                  </a:lnTo>
                  <a:lnTo>
                    <a:pt x="114" y="155"/>
                  </a:lnTo>
                  <a:lnTo>
                    <a:pt x="123" y="110"/>
                  </a:lnTo>
                  <a:lnTo>
                    <a:pt x="123" y="84"/>
                  </a:lnTo>
                  <a:lnTo>
                    <a:pt x="114" y="39"/>
                  </a:lnTo>
                  <a:lnTo>
                    <a:pt x="97" y="8"/>
                  </a:lnTo>
                  <a:lnTo>
                    <a:pt x="70" y="0"/>
                  </a:lnTo>
                  <a:lnTo>
                    <a:pt x="5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8" name="Freeform 12">
              <a:extLst>
                <a:ext uri="{FF2B5EF4-FFF2-40B4-BE49-F238E27FC236}">
                  <a16:creationId xmlns:a16="http://schemas.microsoft.com/office/drawing/2014/main" id="{24912EE8-AC26-4B83-BEA7-9CC7007F87B3}"/>
                </a:ext>
              </a:extLst>
            </p:cNvPr>
            <p:cNvSpPr>
              <a:spLocks noChangeArrowheads="1"/>
            </p:cNvSpPr>
            <p:nvPr/>
          </p:nvSpPr>
          <p:spPr bwMode="auto">
            <a:xfrm>
              <a:off x="2945" y="2346"/>
              <a:ext cx="29" cy="45"/>
            </a:xfrm>
            <a:custGeom>
              <a:avLst/>
              <a:gdLst>
                <a:gd name="T0" fmla="*/ 13 w 129"/>
                <a:gd name="T1" fmla="*/ 40 h 197"/>
                <a:gd name="T2" fmla="*/ 13 w 129"/>
                <a:gd name="T3" fmla="*/ 48 h 197"/>
                <a:gd name="T4" fmla="*/ 13 w 129"/>
                <a:gd name="T5" fmla="*/ 40 h 197"/>
                <a:gd name="T6" fmla="*/ 17 w 129"/>
                <a:gd name="T7" fmla="*/ 22 h 197"/>
                <a:gd name="T8" fmla="*/ 31 w 129"/>
                <a:gd name="T9" fmla="*/ 13 h 197"/>
                <a:gd name="T10" fmla="*/ 48 w 129"/>
                <a:gd name="T11" fmla="*/ 0 h 197"/>
                <a:gd name="T12" fmla="*/ 84 w 129"/>
                <a:gd name="T13" fmla="*/ 0 h 197"/>
                <a:gd name="T14" fmla="*/ 101 w 129"/>
                <a:gd name="T15" fmla="*/ 13 h 197"/>
                <a:gd name="T16" fmla="*/ 110 w 129"/>
                <a:gd name="T17" fmla="*/ 22 h 197"/>
                <a:gd name="T18" fmla="*/ 119 w 129"/>
                <a:gd name="T19" fmla="*/ 40 h 197"/>
                <a:gd name="T20" fmla="*/ 119 w 129"/>
                <a:gd name="T21" fmla="*/ 57 h 197"/>
                <a:gd name="T22" fmla="*/ 110 w 129"/>
                <a:gd name="T23" fmla="*/ 75 h 197"/>
                <a:gd name="T24" fmla="*/ 93 w 129"/>
                <a:gd name="T25" fmla="*/ 106 h 197"/>
                <a:gd name="T26" fmla="*/ 0 w 129"/>
                <a:gd name="T27" fmla="*/ 196 h 197"/>
                <a:gd name="T28" fmla="*/ 128 w 129"/>
                <a:gd name="T29" fmla="*/ 19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 h="197">
                  <a:moveTo>
                    <a:pt x="13" y="40"/>
                  </a:moveTo>
                  <a:lnTo>
                    <a:pt x="13" y="48"/>
                  </a:lnTo>
                  <a:lnTo>
                    <a:pt x="13" y="40"/>
                  </a:lnTo>
                  <a:lnTo>
                    <a:pt x="17" y="22"/>
                  </a:lnTo>
                  <a:lnTo>
                    <a:pt x="31" y="13"/>
                  </a:lnTo>
                  <a:lnTo>
                    <a:pt x="48" y="0"/>
                  </a:lnTo>
                  <a:lnTo>
                    <a:pt x="84" y="0"/>
                  </a:lnTo>
                  <a:lnTo>
                    <a:pt x="101" y="13"/>
                  </a:lnTo>
                  <a:lnTo>
                    <a:pt x="110" y="22"/>
                  </a:lnTo>
                  <a:lnTo>
                    <a:pt x="119" y="40"/>
                  </a:lnTo>
                  <a:lnTo>
                    <a:pt x="119" y="57"/>
                  </a:lnTo>
                  <a:lnTo>
                    <a:pt x="110" y="75"/>
                  </a:lnTo>
                  <a:lnTo>
                    <a:pt x="93" y="106"/>
                  </a:lnTo>
                  <a:lnTo>
                    <a:pt x="0" y="196"/>
                  </a:lnTo>
                  <a:lnTo>
                    <a:pt x="128" y="19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9" name="Freeform 13">
              <a:extLst>
                <a:ext uri="{FF2B5EF4-FFF2-40B4-BE49-F238E27FC236}">
                  <a16:creationId xmlns:a16="http://schemas.microsoft.com/office/drawing/2014/main" id="{55405C93-F0D6-4BA6-8896-0194502CF76D}"/>
                </a:ext>
              </a:extLst>
            </p:cNvPr>
            <p:cNvSpPr>
              <a:spLocks noChangeArrowheads="1"/>
            </p:cNvSpPr>
            <p:nvPr/>
          </p:nvSpPr>
          <p:spPr bwMode="auto">
            <a:xfrm>
              <a:off x="2987" y="2346"/>
              <a:ext cx="29" cy="45"/>
            </a:xfrm>
            <a:custGeom>
              <a:avLst/>
              <a:gdLst>
                <a:gd name="T0" fmla="*/ 0 w 130"/>
                <a:gd name="T1" fmla="*/ 0 h 197"/>
                <a:gd name="T2" fmla="*/ 129 w 130"/>
                <a:gd name="T3" fmla="*/ 0 h 197"/>
                <a:gd name="T4" fmla="*/ 35 w 130"/>
                <a:gd name="T5" fmla="*/ 196 h 197"/>
              </a:gdLst>
              <a:ahLst/>
              <a:cxnLst>
                <a:cxn ang="0">
                  <a:pos x="T0" y="T1"/>
                </a:cxn>
                <a:cxn ang="0">
                  <a:pos x="T2" y="T3"/>
                </a:cxn>
                <a:cxn ang="0">
                  <a:pos x="T4" y="T5"/>
                </a:cxn>
              </a:cxnLst>
              <a:rect l="0" t="0" r="r" b="b"/>
              <a:pathLst>
                <a:path w="130" h="197">
                  <a:moveTo>
                    <a:pt x="0" y="0"/>
                  </a:moveTo>
                  <a:lnTo>
                    <a:pt x="129" y="0"/>
                  </a:lnTo>
                  <a:lnTo>
                    <a:pt x="35" y="19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30" name="Freeform 14">
              <a:extLst>
                <a:ext uri="{FF2B5EF4-FFF2-40B4-BE49-F238E27FC236}">
                  <a16:creationId xmlns:a16="http://schemas.microsoft.com/office/drawing/2014/main" id="{F3340A07-8106-447D-A88F-AEE927179A77}"/>
                </a:ext>
              </a:extLst>
            </p:cNvPr>
            <p:cNvSpPr>
              <a:spLocks noChangeArrowheads="1"/>
            </p:cNvSpPr>
            <p:nvPr/>
          </p:nvSpPr>
          <p:spPr bwMode="auto">
            <a:xfrm>
              <a:off x="3028" y="2346"/>
              <a:ext cx="28" cy="45"/>
            </a:xfrm>
            <a:custGeom>
              <a:avLst/>
              <a:gdLst>
                <a:gd name="T0" fmla="*/ 26 w 125"/>
                <a:gd name="T1" fmla="*/ 13 h 197"/>
                <a:gd name="T2" fmla="*/ 53 w 125"/>
                <a:gd name="T3" fmla="*/ 0 h 197"/>
                <a:gd name="T4" fmla="*/ 26 w 125"/>
                <a:gd name="T5" fmla="*/ 13 h 197"/>
                <a:gd name="T6" fmla="*/ 8 w 125"/>
                <a:gd name="T7" fmla="*/ 40 h 197"/>
                <a:gd name="T8" fmla="*/ 0 w 125"/>
                <a:gd name="T9" fmla="*/ 84 h 197"/>
                <a:gd name="T10" fmla="*/ 0 w 125"/>
                <a:gd name="T11" fmla="*/ 112 h 197"/>
                <a:gd name="T12" fmla="*/ 8 w 125"/>
                <a:gd name="T13" fmla="*/ 161 h 197"/>
                <a:gd name="T14" fmla="*/ 26 w 125"/>
                <a:gd name="T15" fmla="*/ 187 h 197"/>
                <a:gd name="T16" fmla="*/ 53 w 125"/>
                <a:gd name="T17" fmla="*/ 196 h 197"/>
                <a:gd name="T18" fmla="*/ 71 w 125"/>
                <a:gd name="T19" fmla="*/ 196 h 197"/>
                <a:gd name="T20" fmla="*/ 102 w 125"/>
                <a:gd name="T21" fmla="*/ 187 h 197"/>
                <a:gd name="T22" fmla="*/ 120 w 125"/>
                <a:gd name="T23" fmla="*/ 161 h 197"/>
                <a:gd name="T24" fmla="*/ 124 w 125"/>
                <a:gd name="T25" fmla="*/ 112 h 197"/>
                <a:gd name="T26" fmla="*/ 124 w 125"/>
                <a:gd name="T27" fmla="*/ 84 h 197"/>
                <a:gd name="T28" fmla="*/ 120 w 125"/>
                <a:gd name="T29" fmla="*/ 40 h 197"/>
                <a:gd name="T30" fmla="*/ 102 w 125"/>
                <a:gd name="T31" fmla="*/ 13 h 197"/>
                <a:gd name="T32" fmla="*/ 71 w 125"/>
                <a:gd name="T33" fmla="*/ 0 h 197"/>
                <a:gd name="T34" fmla="*/ 53 w 125"/>
                <a:gd name="T35"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97">
                  <a:moveTo>
                    <a:pt x="26" y="13"/>
                  </a:moveTo>
                  <a:lnTo>
                    <a:pt x="53" y="0"/>
                  </a:lnTo>
                  <a:lnTo>
                    <a:pt x="26" y="13"/>
                  </a:lnTo>
                  <a:lnTo>
                    <a:pt x="8" y="40"/>
                  </a:lnTo>
                  <a:lnTo>
                    <a:pt x="0" y="84"/>
                  </a:lnTo>
                  <a:lnTo>
                    <a:pt x="0" y="112"/>
                  </a:lnTo>
                  <a:lnTo>
                    <a:pt x="8" y="161"/>
                  </a:lnTo>
                  <a:lnTo>
                    <a:pt x="26" y="187"/>
                  </a:lnTo>
                  <a:lnTo>
                    <a:pt x="53" y="196"/>
                  </a:lnTo>
                  <a:lnTo>
                    <a:pt x="71" y="196"/>
                  </a:lnTo>
                  <a:lnTo>
                    <a:pt x="102" y="187"/>
                  </a:lnTo>
                  <a:lnTo>
                    <a:pt x="120" y="161"/>
                  </a:lnTo>
                  <a:lnTo>
                    <a:pt x="124" y="112"/>
                  </a:lnTo>
                  <a:lnTo>
                    <a:pt x="124" y="84"/>
                  </a:lnTo>
                  <a:lnTo>
                    <a:pt x="120" y="40"/>
                  </a:lnTo>
                  <a:lnTo>
                    <a:pt x="102" y="13"/>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31" name="Freeform 15">
              <a:extLst>
                <a:ext uri="{FF2B5EF4-FFF2-40B4-BE49-F238E27FC236}">
                  <a16:creationId xmlns:a16="http://schemas.microsoft.com/office/drawing/2014/main" id="{49A4EE05-69B9-4C1C-BE3C-9E5CB7F69B34}"/>
                </a:ext>
              </a:extLst>
            </p:cNvPr>
            <p:cNvSpPr>
              <a:spLocks noChangeArrowheads="1"/>
            </p:cNvSpPr>
            <p:nvPr/>
          </p:nvSpPr>
          <p:spPr bwMode="auto">
            <a:xfrm>
              <a:off x="3104" y="2887"/>
              <a:ext cx="29" cy="43"/>
            </a:xfrm>
            <a:custGeom>
              <a:avLst/>
              <a:gdLst>
                <a:gd name="T0" fmla="*/ 8 w 130"/>
                <a:gd name="T1" fmla="*/ 35 h 191"/>
                <a:gd name="T2" fmla="*/ 8 w 130"/>
                <a:gd name="T3" fmla="*/ 48 h 191"/>
                <a:gd name="T4" fmla="*/ 8 w 130"/>
                <a:gd name="T5" fmla="*/ 35 h 191"/>
                <a:gd name="T6" fmla="*/ 17 w 130"/>
                <a:gd name="T7" fmla="*/ 17 h 191"/>
                <a:gd name="T8" fmla="*/ 26 w 130"/>
                <a:gd name="T9" fmla="*/ 8 h 191"/>
                <a:gd name="T10" fmla="*/ 44 w 130"/>
                <a:gd name="T11" fmla="*/ 0 h 191"/>
                <a:gd name="T12" fmla="*/ 84 w 130"/>
                <a:gd name="T13" fmla="*/ 0 h 191"/>
                <a:gd name="T14" fmla="*/ 102 w 130"/>
                <a:gd name="T15" fmla="*/ 8 h 191"/>
                <a:gd name="T16" fmla="*/ 107 w 130"/>
                <a:gd name="T17" fmla="*/ 17 h 191"/>
                <a:gd name="T18" fmla="*/ 120 w 130"/>
                <a:gd name="T19" fmla="*/ 35 h 191"/>
                <a:gd name="T20" fmla="*/ 120 w 130"/>
                <a:gd name="T21" fmla="*/ 53 h 191"/>
                <a:gd name="T22" fmla="*/ 107 w 130"/>
                <a:gd name="T23" fmla="*/ 70 h 191"/>
                <a:gd name="T24" fmla="*/ 89 w 130"/>
                <a:gd name="T25" fmla="*/ 101 h 191"/>
                <a:gd name="T26" fmla="*/ 0 w 130"/>
                <a:gd name="T27" fmla="*/ 190 h 191"/>
                <a:gd name="T28" fmla="*/ 129 w 130"/>
                <a:gd name="T29"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91">
                  <a:moveTo>
                    <a:pt x="8" y="35"/>
                  </a:moveTo>
                  <a:lnTo>
                    <a:pt x="8" y="48"/>
                  </a:lnTo>
                  <a:lnTo>
                    <a:pt x="8" y="35"/>
                  </a:lnTo>
                  <a:lnTo>
                    <a:pt x="17" y="17"/>
                  </a:lnTo>
                  <a:lnTo>
                    <a:pt x="26" y="8"/>
                  </a:lnTo>
                  <a:lnTo>
                    <a:pt x="44" y="0"/>
                  </a:lnTo>
                  <a:lnTo>
                    <a:pt x="84" y="0"/>
                  </a:lnTo>
                  <a:lnTo>
                    <a:pt x="102" y="8"/>
                  </a:lnTo>
                  <a:lnTo>
                    <a:pt x="107" y="17"/>
                  </a:lnTo>
                  <a:lnTo>
                    <a:pt x="120" y="35"/>
                  </a:lnTo>
                  <a:lnTo>
                    <a:pt x="120" y="53"/>
                  </a:lnTo>
                  <a:lnTo>
                    <a:pt x="107" y="70"/>
                  </a:lnTo>
                  <a:lnTo>
                    <a:pt x="89" y="101"/>
                  </a:lnTo>
                  <a:lnTo>
                    <a:pt x="0" y="190"/>
                  </a:lnTo>
                  <a:lnTo>
                    <a:pt x="129"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32" name="Line 16">
              <a:extLst>
                <a:ext uri="{FF2B5EF4-FFF2-40B4-BE49-F238E27FC236}">
                  <a16:creationId xmlns:a16="http://schemas.microsoft.com/office/drawing/2014/main" id="{D864B80E-A1D8-4E3D-B98D-7908D4CC74A0}"/>
                </a:ext>
              </a:extLst>
            </p:cNvPr>
            <p:cNvSpPr>
              <a:spLocks noChangeShapeType="1"/>
            </p:cNvSpPr>
            <p:nvPr/>
          </p:nvSpPr>
          <p:spPr bwMode="auto">
            <a:xfrm flipV="1">
              <a:off x="3145" y="2885"/>
              <a:ext cx="21"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33" name="Line 17">
              <a:extLst>
                <a:ext uri="{FF2B5EF4-FFF2-40B4-BE49-F238E27FC236}">
                  <a16:creationId xmlns:a16="http://schemas.microsoft.com/office/drawing/2014/main" id="{C343EBB6-6B5A-4D69-B5A5-411EACCC7F49}"/>
                </a:ext>
              </a:extLst>
            </p:cNvPr>
            <p:cNvSpPr>
              <a:spLocks noChangeShapeType="1"/>
            </p:cNvSpPr>
            <p:nvPr/>
          </p:nvSpPr>
          <p:spPr bwMode="auto">
            <a:xfrm flipH="1">
              <a:off x="3144" y="2916"/>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34" name="Line 18">
              <a:extLst>
                <a:ext uri="{FF2B5EF4-FFF2-40B4-BE49-F238E27FC236}">
                  <a16:creationId xmlns:a16="http://schemas.microsoft.com/office/drawing/2014/main" id="{56C26702-FCF8-4D6E-A22D-2651AB69FC74}"/>
                </a:ext>
              </a:extLst>
            </p:cNvPr>
            <p:cNvSpPr>
              <a:spLocks noChangeShapeType="1"/>
            </p:cNvSpPr>
            <p:nvPr/>
          </p:nvSpPr>
          <p:spPr bwMode="auto">
            <a:xfrm flipV="1">
              <a:off x="3166" y="2885"/>
              <a:ext cx="1" cy="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35" name="Freeform 19">
              <a:extLst>
                <a:ext uri="{FF2B5EF4-FFF2-40B4-BE49-F238E27FC236}">
                  <a16:creationId xmlns:a16="http://schemas.microsoft.com/office/drawing/2014/main" id="{6CE93E8A-7D5B-4B0E-993A-7A17DF7509F8}"/>
                </a:ext>
              </a:extLst>
            </p:cNvPr>
            <p:cNvSpPr>
              <a:spLocks noChangeArrowheads="1"/>
            </p:cNvSpPr>
            <p:nvPr/>
          </p:nvSpPr>
          <p:spPr bwMode="auto">
            <a:xfrm>
              <a:off x="3187" y="2887"/>
              <a:ext cx="29" cy="43"/>
            </a:xfrm>
            <a:custGeom>
              <a:avLst/>
              <a:gdLst>
                <a:gd name="T0" fmla="*/ 26 w 130"/>
                <a:gd name="T1" fmla="*/ 8 h 191"/>
                <a:gd name="T2" fmla="*/ 53 w 130"/>
                <a:gd name="T3" fmla="*/ 0 h 191"/>
                <a:gd name="T4" fmla="*/ 26 w 130"/>
                <a:gd name="T5" fmla="*/ 8 h 191"/>
                <a:gd name="T6" fmla="*/ 8 w 130"/>
                <a:gd name="T7" fmla="*/ 35 h 191"/>
                <a:gd name="T8" fmla="*/ 0 w 130"/>
                <a:gd name="T9" fmla="*/ 84 h 191"/>
                <a:gd name="T10" fmla="*/ 0 w 130"/>
                <a:gd name="T11" fmla="*/ 110 h 191"/>
                <a:gd name="T12" fmla="*/ 8 w 130"/>
                <a:gd name="T13" fmla="*/ 155 h 191"/>
                <a:gd name="T14" fmla="*/ 26 w 130"/>
                <a:gd name="T15" fmla="*/ 181 h 191"/>
                <a:gd name="T16" fmla="*/ 53 w 130"/>
                <a:gd name="T17" fmla="*/ 190 h 191"/>
                <a:gd name="T18" fmla="*/ 71 w 130"/>
                <a:gd name="T19" fmla="*/ 190 h 191"/>
                <a:gd name="T20" fmla="*/ 98 w 130"/>
                <a:gd name="T21" fmla="*/ 181 h 191"/>
                <a:gd name="T22" fmla="*/ 120 w 130"/>
                <a:gd name="T23" fmla="*/ 155 h 191"/>
                <a:gd name="T24" fmla="*/ 129 w 130"/>
                <a:gd name="T25" fmla="*/ 110 h 191"/>
                <a:gd name="T26" fmla="*/ 129 w 130"/>
                <a:gd name="T27" fmla="*/ 84 h 191"/>
                <a:gd name="T28" fmla="*/ 120 w 130"/>
                <a:gd name="T29" fmla="*/ 35 h 191"/>
                <a:gd name="T30" fmla="*/ 98 w 130"/>
                <a:gd name="T31" fmla="*/ 8 h 191"/>
                <a:gd name="T32" fmla="*/ 71 w 130"/>
                <a:gd name="T33" fmla="*/ 0 h 191"/>
                <a:gd name="T34" fmla="*/ 53 w 130"/>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91">
                  <a:moveTo>
                    <a:pt x="26" y="8"/>
                  </a:moveTo>
                  <a:lnTo>
                    <a:pt x="53" y="0"/>
                  </a:lnTo>
                  <a:lnTo>
                    <a:pt x="26" y="8"/>
                  </a:lnTo>
                  <a:lnTo>
                    <a:pt x="8" y="35"/>
                  </a:lnTo>
                  <a:lnTo>
                    <a:pt x="0" y="84"/>
                  </a:lnTo>
                  <a:lnTo>
                    <a:pt x="0" y="110"/>
                  </a:lnTo>
                  <a:lnTo>
                    <a:pt x="8" y="155"/>
                  </a:lnTo>
                  <a:lnTo>
                    <a:pt x="26" y="181"/>
                  </a:lnTo>
                  <a:lnTo>
                    <a:pt x="53" y="190"/>
                  </a:lnTo>
                  <a:lnTo>
                    <a:pt x="71" y="190"/>
                  </a:lnTo>
                  <a:lnTo>
                    <a:pt x="98" y="181"/>
                  </a:lnTo>
                  <a:lnTo>
                    <a:pt x="120" y="155"/>
                  </a:lnTo>
                  <a:lnTo>
                    <a:pt x="129" y="110"/>
                  </a:lnTo>
                  <a:lnTo>
                    <a:pt x="129" y="84"/>
                  </a:lnTo>
                  <a:lnTo>
                    <a:pt x="120" y="35"/>
                  </a:lnTo>
                  <a:lnTo>
                    <a:pt x="98" y="8"/>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36" name="Freeform 20">
              <a:extLst>
                <a:ext uri="{FF2B5EF4-FFF2-40B4-BE49-F238E27FC236}">
                  <a16:creationId xmlns:a16="http://schemas.microsoft.com/office/drawing/2014/main" id="{C3D3A06A-86F8-4865-806F-BD6A65A18559}"/>
                </a:ext>
              </a:extLst>
            </p:cNvPr>
            <p:cNvSpPr>
              <a:spLocks noChangeArrowheads="1"/>
            </p:cNvSpPr>
            <p:nvPr/>
          </p:nvSpPr>
          <p:spPr bwMode="auto">
            <a:xfrm>
              <a:off x="3501" y="3282"/>
              <a:ext cx="30" cy="43"/>
            </a:xfrm>
            <a:custGeom>
              <a:avLst/>
              <a:gdLst>
                <a:gd name="T0" fmla="*/ 8 w 133"/>
                <a:gd name="T1" fmla="*/ 35 h 191"/>
                <a:gd name="T2" fmla="*/ 8 w 133"/>
                <a:gd name="T3" fmla="*/ 44 h 191"/>
                <a:gd name="T4" fmla="*/ 8 w 133"/>
                <a:gd name="T5" fmla="*/ 35 h 191"/>
                <a:gd name="T6" fmla="*/ 17 w 133"/>
                <a:gd name="T7" fmla="*/ 17 h 191"/>
                <a:gd name="T8" fmla="*/ 26 w 133"/>
                <a:gd name="T9" fmla="*/ 8 h 191"/>
                <a:gd name="T10" fmla="*/ 44 w 133"/>
                <a:gd name="T11" fmla="*/ 0 h 191"/>
                <a:gd name="T12" fmla="*/ 79 w 133"/>
                <a:gd name="T13" fmla="*/ 0 h 191"/>
                <a:gd name="T14" fmla="*/ 101 w 133"/>
                <a:gd name="T15" fmla="*/ 8 h 191"/>
                <a:gd name="T16" fmla="*/ 110 w 133"/>
                <a:gd name="T17" fmla="*/ 17 h 191"/>
                <a:gd name="T18" fmla="*/ 119 w 133"/>
                <a:gd name="T19" fmla="*/ 35 h 191"/>
                <a:gd name="T20" fmla="*/ 119 w 133"/>
                <a:gd name="T21" fmla="*/ 53 h 191"/>
                <a:gd name="T22" fmla="*/ 110 w 133"/>
                <a:gd name="T23" fmla="*/ 70 h 191"/>
                <a:gd name="T24" fmla="*/ 92 w 133"/>
                <a:gd name="T25" fmla="*/ 97 h 191"/>
                <a:gd name="T26" fmla="*/ 0 w 133"/>
                <a:gd name="T27" fmla="*/ 190 h 191"/>
                <a:gd name="T28" fmla="*/ 132 w 133"/>
                <a:gd name="T29"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91">
                  <a:moveTo>
                    <a:pt x="8" y="35"/>
                  </a:moveTo>
                  <a:lnTo>
                    <a:pt x="8" y="44"/>
                  </a:lnTo>
                  <a:lnTo>
                    <a:pt x="8" y="35"/>
                  </a:lnTo>
                  <a:lnTo>
                    <a:pt x="17" y="17"/>
                  </a:lnTo>
                  <a:lnTo>
                    <a:pt x="26" y="8"/>
                  </a:lnTo>
                  <a:lnTo>
                    <a:pt x="44" y="0"/>
                  </a:lnTo>
                  <a:lnTo>
                    <a:pt x="79" y="0"/>
                  </a:lnTo>
                  <a:lnTo>
                    <a:pt x="101" y="8"/>
                  </a:lnTo>
                  <a:lnTo>
                    <a:pt x="110" y="17"/>
                  </a:lnTo>
                  <a:lnTo>
                    <a:pt x="119" y="35"/>
                  </a:lnTo>
                  <a:lnTo>
                    <a:pt x="119" y="53"/>
                  </a:lnTo>
                  <a:lnTo>
                    <a:pt x="110" y="70"/>
                  </a:lnTo>
                  <a:lnTo>
                    <a:pt x="92" y="97"/>
                  </a:lnTo>
                  <a:lnTo>
                    <a:pt x="0" y="190"/>
                  </a:lnTo>
                  <a:lnTo>
                    <a:pt x="132"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37" name="Freeform 21">
              <a:extLst>
                <a:ext uri="{FF2B5EF4-FFF2-40B4-BE49-F238E27FC236}">
                  <a16:creationId xmlns:a16="http://schemas.microsoft.com/office/drawing/2014/main" id="{6C83A992-98DC-45D3-B609-478A5E5347CE}"/>
                </a:ext>
              </a:extLst>
            </p:cNvPr>
            <p:cNvSpPr>
              <a:spLocks noChangeArrowheads="1"/>
            </p:cNvSpPr>
            <p:nvPr/>
          </p:nvSpPr>
          <p:spPr bwMode="auto">
            <a:xfrm>
              <a:off x="3543" y="3282"/>
              <a:ext cx="16" cy="43"/>
            </a:xfrm>
            <a:custGeom>
              <a:avLst/>
              <a:gdLst>
                <a:gd name="T0" fmla="*/ 0 w 72"/>
                <a:gd name="T1" fmla="*/ 35 h 191"/>
                <a:gd name="T2" fmla="*/ 26 w 72"/>
                <a:gd name="T3" fmla="*/ 26 h 191"/>
                <a:gd name="T4" fmla="*/ 71 w 72"/>
                <a:gd name="T5" fmla="*/ 0 h 191"/>
                <a:gd name="T6" fmla="*/ 71 w 72"/>
                <a:gd name="T7" fmla="*/ 190 h 191"/>
              </a:gdLst>
              <a:ahLst/>
              <a:cxnLst>
                <a:cxn ang="0">
                  <a:pos x="T0" y="T1"/>
                </a:cxn>
                <a:cxn ang="0">
                  <a:pos x="T2" y="T3"/>
                </a:cxn>
                <a:cxn ang="0">
                  <a:pos x="T4" y="T5"/>
                </a:cxn>
                <a:cxn ang="0">
                  <a:pos x="T6" y="T7"/>
                </a:cxn>
              </a:cxnLst>
              <a:rect l="0" t="0" r="r" b="b"/>
              <a:pathLst>
                <a:path w="72" h="191">
                  <a:moveTo>
                    <a:pt x="0" y="35"/>
                  </a:moveTo>
                  <a:lnTo>
                    <a:pt x="26" y="26"/>
                  </a:lnTo>
                  <a:lnTo>
                    <a:pt x="71" y="0"/>
                  </a:lnTo>
                  <a:lnTo>
                    <a:pt x="71"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38" name="Freeform 22">
              <a:extLst>
                <a:ext uri="{FF2B5EF4-FFF2-40B4-BE49-F238E27FC236}">
                  <a16:creationId xmlns:a16="http://schemas.microsoft.com/office/drawing/2014/main" id="{71356CD6-D741-488B-9626-E87F02BED1F2}"/>
                </a:ext>
              </a:extLst>
            </p:cNvPr>
            <p:cNvSpPr>
              <a:spLocks noChangeArrowheads="1"/>
            </p:cNvSpPr>
            <p:nvPr/>
          </p:nvSpPr>
          <p:spPr bwMode="auto">
            <a:xfrm>
              <a:off x="3575" y="3282"/>
              <a:ext cx="29" cy="43"/>
            </a:xfrm>
            <a:custGeom>
              <a:avLst/>
              <a:gdLst>
                <a:gd name="T0" fmla="*/ 31 w 129"/>
                <a:gd name="T1" fmla="*/ 8 h 191"/>
                <a:gd name="T2" fmla="*/ 57 w 129"/>
                <a:gd name="T3" fmla="*/ 0 h 191"/>
                <a:gd name="T4" fmla="*/ 31 w 129"/>
                <a:gd name="T5" fmla="*/ 8 h 191"/>
                <a:gd name="T6" fmla="*/ 13 w 129"/>
                <a:gd name="T7" fmla="*/ 35 h 191"/>
                <a:gd name="T8" fmla="*/ 0 w 129"/>
                <a:gd name="T9" fmla="*/ 79 h 191"/>
                <a:gd name="T10" fmla="*/ 0 w 129"/>
                <a:gd name="T11" fmla="*/ 106 h 191"/>
                <a:gd name="T12" fmla="*/ 13 w 129"/>
                <a:gd name="T13" fmla="*/ 155 h 191"/>
                <a:gd name="T14" fmla="*/ 31 w 129"/>
                <a:gd name="T15" fmla="*/ 181 h 191"/>
                <a:gd name="T16" fmla="*/ 57 w 129"/>
                <a:gd name="T17" fmla="*/ 190 h 191"/>
                <a:gd name="T18" fmla="*/ 75 w 129"/>
                <a:gd name="T19" fmla="*/ 190 h 191"/>
                <a:gd name="T20" fmla="*/ 106 w 129"/>
                <a:gd name="T21" fmla="*/ 181 h 191"/>
                <a:gd name="T22" fmla="*/ 124 w 129"/>
                <a:gd name="T23" fmla="*/ 155 h 191"/>
                <a:gd name="T24" fmla="*/ 128 w 129"/>
                <a:gd name="T25" fmla="*/ 106 h 191"/>
                <a:gd name="T26" fmla="*/ 128 w 129"/>
                <a:gd name="T27" fmla="*/ 79 h 191"/>
                <a:gd name="T28" fmla="*/ 124 w 129"/>
                <a:gd name="T29" fmla="*/ 35 h 191"/>
                <a:gd name="T30" fmla="*/ 106 w 129"/>
                <a:gd name="T31" fmla="*/ 8 h 191"/>
                <a:gd name="T32" fmla="*/ 75 w 129"/>
                <a:gd name="T33" fmla="*/ 0 h 191"/>
                <a:gd name="T34" fmla="*/ 57 w 129"/>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91">
                  <a:moveTo>
                    <a:pt x="31" y="8"/>
                  </a:moveTo>
                  <a:lnTo>
                    <a:pt x="57" y="0"/>
                  </a:lnTo>
                  <a:lnTo>
                    <a:pt x="31" y="8"/>
                  </a:lnTo>
                  <a:lnTo>
                    <a:pt x="13" y="35"/>
                  </a:lnTo>
                  <a:lnTo>
                    <a:pt x="0" y="79"/>
                  </a:lnTo>
                  <a:lnTo>
                    <a:pt x="0" y="106"/>
                  </a:lnTo>
                  <a:lnTo>
                    <a:pt x="13" y="155"/>
                  </a:lnTo>
                  <a:lnTo>
                    <a:pt x="31" y="181"/>
                  </a:lnTo>
                  <a:lnTo>
                    <a:pt x="57" y="190"/>
                  </a:lnTo>
                  <a:lnTo>
                    <a:pt x="75" y="190"/>
                  </a:lnTo>
                  <a:lnTo>
                    <a:pt x="106" y="181"/>
                  </a:lnTo>
                  <a:lnTo>
                    <a:pt x="124" y="155"/>
                  </a:lnTo>
                  <a:lnTo>
                    <a:pt x="128" y="106"/>
                  </a:lnTo>
                  <a:lnTo>
                    <a:pt x="128" y="79"/>
                  </a:lnTo>
                  <a:lnTo>
                    <a:pt x="124" y="35"/>
                  </a:lnTo>
                  <a:lnTo>
                    <a:pt x="106" y="8"/>
                  </a:lnTo>
                  <a:lnTo>
                    <a:pt x="75" y="0"/>
                  </a:lnTo>
                  <a:lnTo>
                    <a:pt x="5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39" name="Freeform 23">
              <a:extLst>
                <a:ext uri="{FF2B5EF4-FFF2-40B4-BE49-F238E27FC236}">
                  <a16:creationId xmlns:a16="http://schemas.microsoft.com/office/drawing/2014/main" id="{8C8D9F9A-E340-43DC-9B7D-77F9B4D3CBFA}"/>
                </a:ext>
              </a:extLst>
            </p:cNvPr>
            <p:cNvSpPr>
              <a:spLocks noChangeArrowheads="1"/>
            </p:cNvSpPr>
            <p:nvPr/>
          </p:nvSpPr>
          <p:spPr bwMode="auto">
            <a:xfrm>
              <a:off x="4044" y="3426"/>
              <a:ext cx="16" cy="43"/>
            </a:xfrm>
            <a:custGeom>
              <a:avLst/>
              <a:gdLst>
                <a:gd name="T0" fmla="*/ 0 w 72"/>
                <a:gd name="T1" fmla="*/ 35 h 191"/>
                <a:gd name="T2" fmla="*/ 22 w 72"/>
                <a:gd name="T3" fmla="*/ 22 h 191"/>
                <a:gd name="T4" fmla="*/ 71 w 72"/>
                <a:gd name="T5" fmla="*/ 0 h 191"/>
                <a:gd name="T6" fmla="*/ 71 w 72"/>
                <a:gd name="T7" fmla="*/ 190 h 191"/>
              </a:gdLst>
              <a:ahLst/>
              <a:cxnLst>
                <a:cxn ang="0">
                  <a:pos x="T0" y="T1"/>
                </a:cxn>
                <a:cxn ang="0">
                  <a:pos x="T2" y="T3"/>
                </a:cxn>
                <a:cxn ang="0">
                  <a:pos x="T4" y="T5"/>
                </a:cxn>
                <a:cxn ang="0">
                  <a:pos x="T6" y="T7"/>
                </a:cxn>
              </a:cxnLst>
              <a:rect l="0" t="0" r="r" b="b"/>
              <a:pathLst>
                <a:path w="72" h="191">
                  <a:moveTo>
                    <a:pt x="0" y="35"/>
                  </a:moveTo>
                  <a:lnTo>
                    <a:pt x="22" y="22"/>
                  </a:lnTo>
                  <a:lnTo>
                    <a:pt x="71" y="0"/>
                  </a:lnTo>
                  <a:lnTo>
                    <a:pt x="71"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40" name="Freeform 24">
              <a:extLst>
                <a:ext uri="{FF2B5EF4-FFF2-40B4-BE49-F238E27FC236}">
                  <a16:creationId xmlns:a16="http://schemas.microsoft.com/office/drawing/2014/main" id="{12E5D6A9-F9AE-4931-B65B-BE9BC4A9D1E4}"/>
                </a:ext>
              </a:extLst>
            </p:cNvPr>
            <p:cNvSpPr>
              <a:spLocks noChangeArrowheads="1"/>
            </p:cNvSpPr>
            <p:nvPr/>
          </p:nvSpPr>
          <p:spPr bwMode="auto">
            <a:xfrm>
              <a:off x="4077" y="3426"/>
              <a:ext cx="30" cy="43"/>
            </a:xfrm>
            <a:custGeom>
              <a:avLst/>
              <a:gdLst>
                <a:gd name="T0" fmla="*/ 17 w 133"/>
                <a:gd name="T1" fmla="*/ 4 h 191"/>
                <a:gd name="T2" fmla="*/ 48 w 133"/>
                <a:gd name="T3" fmla="*/ 0 h 191"/>
                <a:gd name="T4" fmla="*/ 17 w 133"/>
                <a:gd name="T5" fmla="*/ 4 h 191"/>
                <a:gd name="T6" fmla="*/ 13 w 133"/>
                <a:gd name="T7" fmla="*/ 22 h 191"/>
                <a:gd name="T8" fmla="*/ 13 w 133"/>
                <a:gd name="T9" fmla="*/ 44 h 191"/>
                <a:gd name="T10" fmla="*/ 17 w 133"/>
                <a:gd name="T11" fmla="*/ 62 h 191"/>
                <a:gd name="T12" fmla="*/ 35 w 133"/>
                <a:gd name="T13" fmla="*/ 70 h 191"/>
                <a:gd name="T14" fmla="*/ 75 w 133"/>
                <a:gd name="T15" fmla="*/ 79 h 191"/>
                <a:gd name="T16" fmla="*/ 101 w 133"/>
                <a:gd name="T17" fmla="*/ 88 h 191"/>
                <a:gd name="T18" fmla="*/ 119 w 133"/>
                <a:gd name="T19" fmla="*/ 106 h 191"/>
                <a:gd name="T20" fmla="*/ 132 w 133"/>
                <a:gd name="T21" fmla="*/ 124 h 191"/>
                <a:gd name="T22" fmla="*/ 132 w 133"/>
                <a:gd name="T23" fmla="*/ 150 h 191"/>
                <a:gd name="T24" fmla="*/ 119 w 133"/>
                <a:gd name="T25" fmla="*/ 168 h 191"/>
                <a:gd name="T26" fmla="*/ 110 w 133"/>
                <a:gd name="T27" fmla="*/ 177 h 191"/>
                <a:gd name="T28" fmla="*/ 83 w 133"/>
                <a:gd name="T29" fmla="*/ 190 h 191"/>
                <a:gd name="T30" fmla="*/ 48 w 133"/>
                <a:gd name="T31" fmla="*/ 190 h 191"/>
                <a:gd name="T32" fmla="*/ 17 w 133"/>
                <a:gd name="T33" fmla="*/ 177 h 191"/>
                <a:gd name="T34" fmla="*/ 13 w 133"/>
                <a:gd name="T35" fmla="*/ 168 h 191"/>
                <a:gd name="T36" fmla="*/ 0 w 133"/>
                <a:gd name="T37" fmla="*/ 150 h 191"/>
                <a:gd name="T38" fmla="*/ 0 w 133"/>
                <a:gd name="T39" fmla="*/ 124 h 191"/>
                <a:gd name="T40" fmla="*/ 13 w 133"/>
                <a:gd name="T41" fmla="*/ 106 h 191"/>
                <a:gd name="T42" fmla="*/ 30 w 133"/>
                <a:gd name="T43" fmla="*/ 88 h 191"/>
                <a:gd name="T44" fmla="*/ 57 w 133"/>
                <a:gd name="T45" fmla="*/ 79 h 191"/>
                <a:gd name="T46" fmla="*/ 92 w 133"/>
                <a:gd name="T47" fmla="*/ 70 h 191"/>
                <a:gd name="T48" fmla="*/ 110 w 133"/>
                <a:gd name="T49" fmla="*/ 62 h 191"/>
                <a:gd name="T50" fmla="*/ 119 w 133"/>
                <a:gd name="T51" fmla="*/ 44 h 191"/>
                <a:gd name="T52" fmla="*/ 119 w 133"/>
                <a:gd name="T53" fmla="*/ 22 h 191"/>
                <a:gd name="T54" fmla="*/ 110 w 133"/>
                <a:gd name="T55" fmla="*/ 4 h 191"/>
                <a:gd name="T56" fmla="*/ 83 w 133"/>
                <a:gd name="T57" fmla="*/ 0 h 191"/>
                <a:gd name="T58" fmla="*/ 48 w 133"/>
                <a:gd name="T59"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3" h="191">
                  <a:moveTo>
                    <a:pt x="17" y="4"/>
                  </a:moveTo>
                  <a:lnTo>
                    <a:pt x="48" y="0"/>
                  </a:lnTo>
                  <a:lnTo>
                    <a:pt x="17" y="4"/>
                  </a:lnTo>
                  <a:lnTo>
                    <a:pt x="13" y="22"/>
                  </a:lnTo>
                  <a:lnTo>
                    <a:pt x="13" y="44"/>
                  </a:lnTo>
                  <a:lnTo>
                    <a:pt x="17" y="62"/>
                  </a:lnTo>
                  <a:lnTo>
                    <a:pt x="35" y="70"/>
                  </a:lnTo>
                  <a:lnTo>
                    <a:pt x="75" y="79"/>
                  </a:lnTo>
                  <a:lnTo>
                    <a:pt x="101" y="88"/>
                  </a:lnTo>
                  <a:lnTo>
                    <a:pt x="119" y="106"/>
                  </a:lnTo>
                  <a:lnTo>
                    <a:pt x="132" y="124"/>
                  </a:lnTo>
                  <a:lnTo>
                    <a:pt x="132" y="150"/>
                  </a:lnTo>
                  <a:lnTo>
                    <a:pt x="119" y="168"/>
                  </a:lnTo>
                  <a:lnTo>
                    <a:pt x="110" y="177"/>
                  </a:lnTo>
                  <a:lnTo>
                    <a:pt x="83" y="190"/>
                  </a:lnTo>
                  <a:lnTo>
                    <a:pt x="48" y="190"/>
                  </a:lnTo>
                  <a:lnTo>
                    <a:pt x="17" y="177"/>
                  </a:lnTo>
                  <a:lnTo>
                    <a:pt x="13" y="168"/>
                  </a:lnTo>
                  <a:lnTo>
                    <a:pt x="0" y="150"/>
                  </a:lnTo>
                  <a:lnTo>
                    <a:pt x="0" y="124"/>
                  </a:lnTo>
                  <a:lnTo>
                    <a:pt x="13" y="106"/>
                  </a:lnTo>
                  <a:lnTo>
                    <a:pt x="30" y="88"/>
                  </a:lnTo>
                  <a:lnTo>
                    <a:pt x="57" y="79"/>
                  </a:lnTo>
                  <a:lnTo>
                    <a:pt x="92" y="70"/>
                  </a:lnTo>
                  <a:lnTo>
                    <a:pt x="110" y="62"/>
                  </a:lnTo>
                  <a:lnTo>
                    <a:pt x="119" y="44"/>
                  </a:lnTo>
                  <a:lnTo>
                    <a:pt x="119" y="22"/>
                  </a:lnTo>
                  <a:lnTo>
                    <a:pt x="110" y="4"/>
                  </a:lnTo>
                  <a:lnTo>
                    <a:pt x="83" y="0"/>
                  </a:lnTo>
                  <a:lnTo>
                    <a:pt x="4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41" name="Freeform 25">
              <a:extLst>
                <a:ext uri="{FF2B5EF4-FFF2-40B4-BE49-F238E27FC236}">
                  <a16:creationId xmlns:a16="http://schemas.microsoft.com/office/drawing/2014/main" id="{9FAF394A-14BB-4637-A758-77D21679AA94}"/>
                </a:ext>
              </a:extLst>
            </p:cNvPr>
            <p:cNvSpPr>
              <a:spLocks noChangeArrowheads="1"/>
            </p:cNvSpPr>
            <p:nvPr/>
          </p:nvSpPr>
          <p:spPr bwMode="auto">
            <a:xfrm>
              <a:off x="4119" y="3426"/>
              <a:ext cx="29" cy="43"/>
            </a:xfrm>
            <a:custGeom>
              <a:avLst/>
              <a:gdLst>
                <a:gd name="T0" fmla="*/ 26 w 129"/>
                <a:gd name="T1" fmla="*/ 4 h 191"/>
                <a:gd name="T2" fmla="*/ 57 w 129"/>
                <a:gd name="T3" fmla="*/ 0 h 191"/>
                <a:gd name="T4" fmla="*/ 26 w 129"/>
                <a:gd name="T5" fmla="*/ 4 h 191"/>
                <a:gd name="T6" fmla="*/ 8 w 129"/>
                <a:gd name="T7" fmla="*/ 35 h 191"/>
                <a:gd name="T8" fmla="*/ 0 w 129"/>
                <a:gd name="T9" fmla="*/ 79 h 191"/>
                <a:gd name="T10" fmla="*/ 0 w 129"/>
                <a:gd name="T11" fmla="*/ 106 h 191"/>
                <a:gd name="T12" fmla="*/ 8 w 129"/>
                <a:gd name="T13" fmla="*/ 150 h 191"/>
                <a:gd name="T14" fmla="*/ 26 w 129"/>
                <a:gd name="T15" fmla="*/ 177 h 191"/>
                <a:gd name="T16" fmla="*/ 57 w 129"/>
                <a:gd name="T17" fmla="*/ 190 h 191"/>
                <a:gd name="T18" fmla="*/ 75 w 129"/>
                <a:gd name="T19" fmla="*/ 190 h 191"/>
                <a:gd name="T20" fmla="*/ 97 w 129"/>
                <a:gd name="T21" fmla="*/ 177 h 191"/>
                <a:gd name="T22" fmla="*/ 119 w 129"/>
                <a:gd name="T23" fmla="*/ 150 h 191"/>
                <a:gd name="T24" fmla="*/ 128 w 129"/>
                <a:gd name="T25" fmla="*/ 106 h 191"/>
                <a:gd name="T26" fmla="*/ 128 w 129"/>
                <a:gd name="T27" fmla="*/ 79 h 191"/>
                <a:gd name="T28" fmla="*/ 119 w 129"/>
                <a:gd name="T29" fmla="*/ 35 h 191"/>
                <a:gd name="T30" fmla="*/ 97 w 129"/>
                <a:gd name="T31" fmla="*/ 4 h 191"/>
                <a:gd name="T32" fmla="*/ 75 w 129"/>
                <a:gd name="T33" fmla="*/ 0 h 191"/>
                <a:gd name="T34" fmla="*/ 57 w 129"/>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91">
                  <a:moveTo>
                    <a:pt x="26" y="4"/>
                  </a:moveTo>
                  <a:lnTo>
                    <a:pt x="57" y="0"/>
                  </a:lnTo>
                  <a:lnTo>
                    <a:pt x="26" y="4"/>
                  </a:lnTo>
                  <a:lnTo>
                    <a:pt x="8" y="35"/>
                  </a:lnTo>
                  <a:lnTo>
                    <a:pt x="0" y="79"/>
                  </a:lnTo>
                  <a:lnTo>
                    <a:pt x="0" y="106"/>
                  </a:lnTo>
                  <a:lnTo>
                    <a:pt x="8" y="150"/>
                  </a:lnTo>
                  <a:lnTo>
                    <a:pt x="26" y="177"/>
                  </a:lnTo>
                  <a:lnTo>
                    <a:pt x="57" y="190"/>
                  </a:lnTo>
                  <a:lnTo>
                    <a:pt x="75" y="190"/>
                  </a:lnTo>
                  <a:lnTo>
                    <a:pt x="97" y="177"/>
                  </a:lnTo>
                  <a:lnTo>
                    <a:pt x="119" y="150"/>
                  </a:lnTo>
                  <a:lnTo>
                    <a:pt x="128" y="106"/>
                  </a:lnTo>
                  <a:lnTo>
                    <a:pt x="128" y="79"/>
                  </a:lnTo>
                  <a:lnTo>
                    <a:pt x="119" y="35"/>
                  </a:lnTo>
                  <a:lnTo>
                    <a:pt x="97" y="4"/>
                  </a:lnTo>
                  <a:lnTo>
                    <a:pt x="75" y="0"/>
                  </a:lnTo>
                  <a:lnTo>
                    <a:pt x="5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42" name="Freeform 26">
              <a:extLst>
                <a:ext uri="{FF2B5EF4-FFF2-40B4-BE49-F238E27FC236}">
                  <a16:creationId xmlns:a16="http://schemas.microsoft.com/office/drawing/2014/main" id="{E80C8910-F6E3-4E09-BF71-47522FF89699}"/>
                </a:ext>
              </a:extLst>
            </p:cNvPr>
            <p:cNvSpPr>
              <a:spLocks noChangeArrowheads="1"/>
            </p:cNvSpPr>
            <p:nvPr/>
          </p:nvSpPr>
          <p:spPr bwMode="auto">
            <a:xfrm>
              <a:off x="4587" y="3274"/>
              <a:ext cx="16" cy="44"/>
            </a:xfrm>
            <a:custGeom>
              <a:avLst/>
              <a:gdLst>
                <a:gd name="T0" fmla="*/ 0 w 72"/>
                <a:gd name="T1" fmla="*/ 35 h 196"/>
                <a:gd name="T2" fmla="*/ 31 w 72"/>
                <a:gd name="T3" fmla="*/ 26 h 196"/>
                <a:gd name="T4" fmla="*/ 71 w 72"/>
                <a:gd name="T5" fmla="*/ 0 h 196"/>
                <a:gd name="T6" fmla="*/ 71 w 72"/>
                <a:gd name="T7" fmla="*/ 195 h 196"/>
              </a:gdLst>
              <a:ahLst/>
              <a:cxnLst>
                <a:cxn ang="0">
                  <a:pos x="T0" y="T1"/>
                </a:cxn>
                <a:cxn ang="0">
                  <a:pos x="T2" y="T3"/>
                </a:cxn>
                <a:cxn ang="0">
                  <a:pos x="T4" y="T5"/>
                </a:cxn>
                <a:cxn ang="0">
                  <a:pos x="T6" y="T7"/>
                </a:cxn>
              </a:cxnLst>
              <a:rect l="0" t="0" r="r" b="b"/>
              <a:pathLst>
                <a:path w="72" h="196">
                  <a:moveTo>
                    <a:pt x="0" y="35"/>
                  </a:moveTo>
                  <a:lnTo>
                    <a:pt x="31" y="26"/>
                  </a:lnTo>
                  <a:lnTo>
                    <a:pt x="71" y="0"/>
                  </a:lnTo>
                  <a:lnTo>
                    <a:pt x="71" y="1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43" name="Line 27">
              <a:extLst>
                <a:ext uri="{FF2B5EF4-FFF2-40B4-BE49-F238E27FC236}">
                  <a16:creationId xmlns:a16="http://schemas.microsoft.com/office/drawing/2014/main" id="{10DCDBDF-2CD6-4EBB-9C26-E6D4FBD9F36D}"/>
                </a:ext>
              </a:extLst>
            </p:cNvPr>
            <p:cNvSpPr>
              <a:spLocks noChangeShapeType="1"/>
            </p:cNvSpPr>
            <p:nvPr/>
          </p:nvSpPr>
          <p:spPr bwMode="auto">
            <a:xfrm>
              <a:off x="4625" y="3274"/>
              <a:ext cx="2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44" name="Freeform 28">
              <a:extLst>
                <a:ext uri="{FF2B5EF4-FFF2-40B4-BE49-F238E27FC236}">
                  <a16:creationId xmlns:a16="http://schemas.microsoft.com/office/drawing/2014/main" id="{3BA489A6-4C7F-46B6-8A42-994E43E04928}"/>
                </a:ext>
              </a:extLst>
            </p:cNvPr>
            <p:cNvSpPr>
              <a:spLocks noChangeArrowheads="1"/>
            </p:cNvSpPr>
            <p:nvPr/>
          </p:nvSpPr>
          <p:spPr bwMode="auto">
            <a:xfrm>
              <a:off x="4621" y="3274"/>
              <a:ext cx="29" cy="44"/>
            </a:xfrm>
            <a:custGeom>
              <a:avLst/>
              <a:gdLst>
                <a:gd name="T0" fmla="*/ 17 w 130"/>
                <a:gd name="T1" fmla="*/ 0 h 196"/>
                <a:gd name="T2" fmla="*/ 4 w 130"/>
                <a:gd name="T3" fmla="*/ 84 h 196"/>
                <a:gd name="T4" fmla="*/ 17 w 130"/>
                <a:gd name="T5" fmla="*/ 71 h 196"/>
                <a:gd name="T6" fmla="*/ 44 w 130"/>
                <a:gd name="T7" fmla="*/ 66 h 196"/>
                <a:gd name="T8" fmla="*/ 71 w 130"/>
                <a:gd name="T9" fmla="*/ 66 h 196"/>
                <a:gd name="T10" fmla="*/ 98 w 130"/>
                <a:gd name="T11" fmla="*/ 71 h 196"/>
                <a:gd name="T12" fmla="*/ 116 w 130"/>
                <a:gd name="T13" fmla="*/ 88 h 196"/>
                <a:gd name="T14" fmla="*/ 129 w 130"/>
                <a:gd name="T15" fmla="*/ 120 h 196"/>
                <a:gd name="T16" fmla="*/ 129 w 130"/>
                <a:gd name="T17" fmla="*/ 137 h 196"/>
                <a:gd name="T18" fmla="*/ 116 w 130"/>
                <a:gd name="T19" fmla="*/ 164 h 196"/>
                <a:gd name="T20" fmla="*/ 98 w 130"/>
                <a:gd name="T21" fmla="*/ 182 h 196"/>
                <a:gd name="T22" fmla="*/ 71 w 130"/>
                <a:gd name="T23" fmla="*/ 195 h 196"/>
                <a:gd name="T24" fmla="*/ 44 w 130"/>
                <a:gd name="T25" fmla="*/ 195 h 196"/>
                <a:gd name="T26" fmla="*/ 17 w 130"/>
                <a:gd name="T27" fmla="*/ 182 h 196"/>
                <a:gd name="T28" fmla="*/ 4 w 130"/>
                <a:gd name="T29" fmla="*/ 177 h 196"/>
                <a:gd name="T30" fmla="*/ 0 w 130"/>
                <a:gd name="T31" fmla="*/ 15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196">
                  <a:moveTo>
                    <a:pt x="17" y="0"/>
                  </a:moveTo>
                  <a:lnTo>
                    <a:pt x="4" y="84"/>
                  </a:lnTo>
                  <a:lnTo>
                    <a:pt x="17" y="71"/>
                  </a:lnTo>
                  <a:lnTo>
                    <a:pt x="44" y="66"/>
                  </a:lnTo>
                  <a:lnTo>
                    <a:pt x="71" y="66"/>
                  </a:lnTo>
                  <a:lnTo>
                    <a:pt x="98" y="71"/>
                  </a:lnTo>
                  <a:lnTo>
                    <a:pt x="116" y="88"/>
                  </a:lnTo>
                  <a:lnTo>
                    <a:pt x="129" y="120"/>
                  </a:lnTo>
                  <a:lnTo>
                    <a:pt x="129" y="137"/>
                  </a:lnTo>
                  <a:lnTo>
                    <a:pt x="116" y="164"/>
                  </a:lnTo>
                  <a:lnTo>
                    <a:pt x="98" y="182"/>
                  </a:lnTo>
                  <a:lnTo>
                    <a:pt x="71" y="195"/>
                  </a:lnTo>
                  <a:lnTo>
                    <a:pt x="44" y="195"/>
                  </a:lnTo>
                  <a:lnTo>
                    <a:pt x="17" y="182"/>
                  </a:lnTo>
                  <a:lnTo>
                    <a:pt x="4" y="177"/>
                  </a:lnTo>
                  <a:lnTo>
                    <a:pt x="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45" name="Freeform 29">
              <a:extLst>
                <a:ext uri="{FF2B5EF4-FFF2-40B4-BE49-F238E27FC236}">
                  <a16:creationId xmlns:a16="http://schemas.microsoft.com/office/drawing/2014/main" id="{BF74509D-F6EF-443B-8CE0-CB0725A75416}"/>
                </a:ext>
              </a:extLst>
            </p:cNvPr>
            <p:cNvSpPr>
              <a:spLocks noChangeArrowheads="1"/>
            </p:cNvSpPr>
            <p:nvPr/>
          </p:nvSpPr>
          <p:spPr bwMode="auto">
            <a:xfrm>
              <a:off x="4662" y="3274"/>
              <a:ext cx="29" cy="44"/>
            </a:xfrm>
            <a:custGeom>
              <a:avLst/>
              <a:gdLst>
                <a:gd name="T0" fmla="*/ 26 w 130"/>
                <a:gd name="T1" fmla="*/ 8 h 196"/>
                <a:gd name="T2" fmla="*/ 53 w 130"/>
                <a:gd name="T3" fmla="*/ 0 h 196"/>
                <a:gd name="T4" fmla="*/ 26 w 130"/>
                <a:gd name="T5" fmla="*/ 8 h 196"/>
                <a:gd name="T6" fmla="*/ 8 w 130"/>
                <a:gd name="T7" fmla="*/ 35 h 196"/>
                <a:gd name="T8" fmla="*/ 0 w 130"/>
                <a:gd name="T9" fmla="*/ 84 h 196"/>
                <a:gd name="T10" fmla="*/ 0 w 130"/>
                <a:gd name="T11" fmla="*/ 111 h 196"/>
                <a:gd name="T12" fmla="*/ 8 w 130"/>
                <a:gd name="T13" fmla="*/ 155 h 196"/>
                <a:gd name="T14" fmla="*/ 26 w 130"/>
                <a:gd name="T15" fmla="*/ 182 h 196"/>
                <a:gd name="T16" fmla="*/ 53 w 130"/>
                <a:gd name="T17" fmla="*/ 195 h 196"/>
                <a:gd name="T18" fmla="*/ 71 w 130"/>
                <a:gd name="T19" fmla="*/ 195 h 196"/>
                <a:gd name="T20" fmla="*/ 102 w 130"/>
                <a:gd name="T21" fmla="*/ 182 h 196"/>
                <a:gd name="T22" fmla="*/ 120 w 130"/>
                <a:gd name="T23" fmla="*/ 155 h 196"/>
                <a:gd name="T24" fmla="*/ 129 w 130"/>
                <a:gd name="T25" fmla="*/ 111 h 196"/>
                <a:gd name="T26" fmla="*/ 129 w 130"/>
                <a:gd name="T27" fmla="*/ 84 h 196"/>
                <a:gd name="T28" fmla="*/ 120 w 130"/>
                <a:gd name="T29" fmla="*/ 35 h 196"/>
                <a:gd name="T30" fmla="*/ 102 w 130"/>
                <a:gd name="T31" fmla="*/ 8 h 196"/>
                <a:gd name="T32" fmla="*/ 71 w 130"/>
                <a:gd name="T33" fmla="*/ 0 h 196"/>
                <a:gd name="T34" fmla="*/ 53 w 130"/>
                <a:gd name="T3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96">
                  <a:moveTo>
                    <a:pt x="26" y="8"/>
                  </a:moveTo>
                  <a:lnTo>
                    <a:pt x="53" y="0"/>
                  </a:lnTo>
                  <a:lnTo>
                    <a:pt x="26" y="8"/>
                  </a:lnTo>
                  <a:lnTo>
                    <a:pt x="8" y="35"/>
                  </a:lnTo>
                  <a:lnTo>
                    <a:pt x="0" y="84"/>
                  </a:lnTo>
                  <a:lnTo>
                    <a:pt x="0" y="111"/>
                  </a:lnTo>
                  <a:lnTo>
                    <a:pt x="8" y="155"/>
                  </a:lnTo>
                  <a:lnTo>
                    <a:pt x="26" y="182"/>
                  </a:lnTo>
                  <a:lnTo>
                    <a:pt x="53" y="195"/>
                  </a:lnTo>
                  <a:lnTo>
                    <a:pt x="71" y="195"/>
                  </a:lnTo>
                  <a:lnTo>
                    <a:pt x="102" y="182"/>
                  </a:lnTo>
                  <a:lnTo>
                    <a:pt x="120" y="155"/>
                  </a:lnTo>
                  <a:lnTo>
                    <a:pt x="129" y="111"/>
                  </a:lnTo>
                  <a:lnTo>
                    <a:pt x="129" y="84"/>
                  </a:lnTo>
                  <a:lnTo>
                    <a:pt x="120" y="35"/>
                  </a:lnTo>
                  <a:lnTo>
                    <a:pt x="102" y="8"/>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46" name="Freeform 30">
              <a:extLst>
                <a:ext uri="{FF2B5EF4-FFF2-40B4-BE49-F238E27FC236}">
                  <a16:creationId xmlns:a16="http://schemas.microsoft.com/office/drawing/2014/main" id="{7DC6BBDB-479B-49C7-BC6C-B12330F8483B}"/>
                </a:ext>
              </a:extLst>
            </p:cNvPr>
            <p:cNvSpPr>
              <a:spLocks noChangeArrowheads="1"/>
            </p:cNvSpPr>
            <p:nvPr/>
          </p:nvSpPr>
          <p:spPr bwMode="auto">
            <a:xfrm>
              <a:off x="4980" y="2883"/>
              <a:ext cx="16" cy="43"/>
            </a:xfrm>
            <a:custGeom>
              <a:avLst/>
              <a:gdLst>
                <a:gd name="T0" fmla="*/ 0 w 72"/>
                <a:gd name="T1" fmla="*/ 35 h 191"/>
                <a:gd name="T2" fmla="*/ 26 w 72"/>
                <a:gd name="T3" fmla="*/ 22 h 191"/>
                <a:gd name="T4" fmla="*/ 71 w 72"/>
                <a:gd name="T5" fmla="*/ 0 h 191"/>
                <a:gd name="T6" fmla="*/ 71 w 72"/>
                <a:gd name="T7" fmla="*/ 190 h 191"/>
              </a:gdLst>
              <a:ahLst/>
              <a:cxnLst>
                <a:cxn ang="0">
                  <a:pos x="T0" y="T1"/>
                </a:cxn>
                <a:cxn ang="0">
                  <a:pos x="T2" y="T3"/>
                </a:cxn>
                <a:cxn ang="0">
                  <a:pos x="T4" y="T5"/>
                </a:cxn>
                <a:cxn ang="0">
                  <a:pos x="T6" y="T7"/>
                </a:cxn>
              </a:cxnLst>
              <a:rect l="0" t="0" r="r" b="b"/>
              <a:pathLst>
                <a:path w="72" h="191">
                  <a:moveTo>
                    <a:pt x="0" y="35"/>
                  </a:moveTo>
                  <a:lnTo>
                    <a:pt x="26" y="22"/>
                  </a:lnTo>
                  <a:lnTo>
                    <a:pt x="71" y="0"/>
                  </a:lnTo>
                  <a:lnTo>
                    <a:pt x="71"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47" name="Freeform 31">
              <a:extLst>
                <a:ext uri="{FF2B5EF4-FFF2-40B4-BE49-F238E27FC236}">
                  <a16:creationId xmlns:a16="http://schemas.microsoft.com/office/drawing/2014/main" id="{6E3330A5-62C8-4077-9BB9-BF05D4288786}"/>
                </a:ext>
              </a:extLst>
            </p:cNvPr>
            <p:cNvSpPr>
              <a:spLocks noChangeArrowheads="1"/>
            </p:cNvSpPr>
            <p:nvPr/>
          </p:nvSpPr>
          <p:spPr bwMode="auto">
            <a:xfrm>
              <a:off x="5013" y="2883"/>
              <a:ext cx="29" cy="43"/>
            </a:xfrm>
            <a:custGeom>
              <a:avLst/>
              <a:gdLst>
                <a:gd name="T0" fmla="*/ 8 w 129"/>
                <a:gd name="T1" fmla="*/ 44 h 191"/>
                <a:gd name="T2" fmla="*/ 8 w 129"/>
                <a:gd name="T3" fmla="*/ 35 h 191"/>
                <a:gd name="T4" fmla="*/ 17 w 129"/>
                <a:gd name="T5" fmla="*/ 17 h 191"/>
                <a:gd name="T6" fmla="*/ 26 w 129"/>
                <a:gd name="T7" fmla="*/ 4 h 191"/>
                <a:gd name="T8" fmla="*/ 44 w 129"/>
                <a:gd name="T9" fmla="*/ 0 h 191"/>
                <a:gd name="T10" fmla="*/ 79 w 129"/>
                <a:gd name="T11" fmla="*/ 0 h 191"/>
                <a:gd name="T12" fmla="*/ 101 w 129"/>
                <a:gd name="T13" fmla="*/ 4 h 191"/>
                <a:gd name="T14" fmla="*/ 110 w 129"/>
                <a:gd name="T15" fmla="*/ 17 h 191"/>
                <a:gd name="T16" fmla="*/ 119 w 129"/>
                <a:gd name="T17" fmla="*/ 35 h 191"/>
                <a:gd name="T18" fmla="*/ 119 w 129"/>
                <a:gd name="T19" fmla="*/ 53 h 191"/>
                <a:gd name="T20" fmla="*/ 110 w 129"/>
                <a:gd name="T21" fmla="*/ 70 h 191"/>
                <a:gd name="T22" fmla="*/ 93 w 129"/>
                <a:gd name="T23" fmla="*/ 97 h 191"/>
                <a:gd name="T24" fmla="*/ 0 w 129"/>
                <a:gd name="T25" fmla="*/ 190 h 191"/>
                <a:gd name="T26" fmla="*/ 128 w 129"/>
                <a:gd name="T27"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91">
                  <a:moveTo>
                    <a:pt x="8" y="44"/>
                  </a:moveTo>
                  <a:lnTo>
                    <a:pt x="8" y="35"/>
                  </a:lnTo>
                  <a:lnTo>
                    <a:pt x="17" y="17"/>
                  </a:lnTo>
                  <a:lnTo>
                    <a:pt x="26" y="4"/>
                  </a:lnTo>
                  <a:lnTo>
                    <a:pt x="44" y="0"/>
                  </a:lnTo>
                  <a:lnTo>
                    <a:pt x="79" y="0"/>
                  </a:lnTo>
                  <a:lnTo>
                    <a:pt x="101" y="4"/>
                  </a:lnTo>
                  <a:lnTo>
                    <a:pt x="110" y="17"/>
                  </a:lnTo>
                  <a:lnTo>
                    <a:pt x="119" y="35"/>
                  </a:lnTo>
                  <a:lnTo>
                    <a:pt x="119" y="53"/>
                  </a:lnTo>
                  <a:lnTo>
                    <a:pt x="110" y="70"/>
                  </a:lnTo>
                  <a:lnTo>
                    <a:pt x="93" y="97"/>
                  </a:lnTo>
                  <a:lnTo>
                    <a:pt x="0" y="190"/>
                  </a:lnTo>
                  <a:lnTo>
                    <a:pt x="128"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48" name="Freeform 32">
              <a:extLst>
                <a:ext uri="{FF2B5EF4-FFF2-40B4-BE49-F238E27FC236}">
                  <a16:creationId xmlns:a16="http://schemas.microsoft.com/office/drawing/2014/main" id="{4C0BF955-B8ED-4FB2-B546-EAC11306A7CB}"/>
                </a:ext>
              </a:extLst>
            </p:cNvPr>
            <p:cNvSpPr>
              <a:spLocks noChangeArrowheads="1"/>
            </p:cNvSpPr>
            <p:nvPr/>
          </p:nvSpPr>
          <p:spPr bwMode="auto">
            <a:xfrm>
              <a:off x="5055" y="2883"/>
              <a:ext cx="28" cy="43"/>
            </a:xfrm>
            <a:custGeom>
              <a:avLst/>
              <a:gdLst>
                <a:gd name="T0" fmla="*/ 22 w 125"/>
                <a:gd name="T1" fmla="*/ 4 h 191"/>
                <a:gd name="T2" fmla="*/ 53 w 125"/>
                <a:gd name="T3" fmla="*/ 0 h 191"/>
                <a:gd name="T4" fmla="*/ 22 w 125"/>
                <a:gd name="T5" fmla="*/ 4 h 191"/>
                <a:gd name="T6" fmla="*/ 4 w 125"/>
                <a:gd name="T7" fmla="*/ 35 h 191"/>
                <a:gd name="T8" fmla="*/ 0 w 125"/>
                <a:gd name="T9" fmla="*/ 79 h 191"/>
                <a:gd name="T10" fmla="*/ 0 w 125"/>
                <a:gd name="T11" fmla="*/ 106 h 191"/>
                <a:gd name="T12" fmla="*/ 4 w 125"/>
                <a:gd name="T13" fmla="*/ 155 h 191"/>
                <a:gd name="T14" fmla="*/ 22 w 125"/>
                <a:gd name="T15" fmla="*/ 181 h 191"/>
                <a:gd name="T16" fmla="*/ 53 w 125"/>
                <a:gd name="T17" fmla="*/ 190 h 191"/>
                <a:gd name="T18" fmla="*/ 71 w 125"/>
                <a:gd name="T19" fmla="*/ 190 h 191"/>
                <a:gd name="T20" fmla="*/ 97 w 125"/>
                <a:gd name="T21" fmla="*/ 181 h 191"/>
                <a:gd name="T22" fmla="*/ 115 w 125"/>
                <a:gd name="T23" fmla="*/ 155 h 191"/>
                <a:gd name="T24" fmla="*/ 124 w 125"/>
                <a:gd name="T25" fmla="*/ 106 h 191"/>
                <a:gd name="T26" fmla="*/ 124 w 125"/>
                <a:gd name="T27" fmla="*/ 79 h 191"/>
                <a:gd name="T28" fmla="*/ 115 w 125"/>
                <a:gd name="T29" fmla="*/ 35 h 191"/>
                <a:gd name="T30" fmla="*/ 97 w 125"/>
                <a:gd name="T31" fmla="*/ 4 h 191"/>
                <a:gd name="T32" fmla="*/ 71 w 125"/>
                <a:gd name="T33" fmla="*/ 0 h 191"/>
                <a:gd name="T34" fmla="*/ 53 w 125"/>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91">
                  <a:moveTo>
                    <a:pt x="22" y="4"/>
                  </a:moveTo>
                  <a:lnTo>
                    <a:pt x="53" y="0"/>
                  </a:lnTo>
                  <a:lnTo>
                    <a:pt x="22" y="4"/>
                  </a:lnTo>
                  <a:lnTo>
                    <a:pt x="4" y="35"/>
                  </a:lnTo>
                  <a:lnTo>
                    <a:pt x="0" y="79"/>
                  </a:lnTo>
                  <a:lnTo>
                    <a:pt x="0" y="106"/>
                  </a:lnTo>
                  <a:lnTo>
                    <a:pt x="4" y="155"/>
                  </a:lnTo>
                  <a:lnTo>
                    <a:pt x="22" y="181"/>
                  </a:lnTo>
                  <a:lnTo>
                    <a:pt x="53" y="190"/>
                  </a:lnTo>
                  <a:lnTo>
                    <a:pt x="71" y="190"/>
                  </a:lnTo>
                  <a:lnTo>
                    <a:pt x="97" y="181"/>
                  </a:lnTo>
                  <a:lnTo>
                    <a:pt x="115" y="155"/>
                  </a:lnTo>
                  <a:lnTo>
                    <a:pt x="124" y="106"/>
                  </a:lnTo>
                  <a:lnTo>
                    <a:pt x="124" y="79"/>
                  </a:lnTo>
                  <a:lnTo>
                    <a:pt x="115" y="35"/>
                  </a:lnTo>
                  <a:lnTo>
                    <a:pt x="97" y="4"/>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49" name="Freeform 33">
              <a:extLst>
                <a:ext uri="{FF2B5EF4-FFF2-40B4-BE49-F238E27FC236}">
                  <a16:creationId xmlns:a16="http://schemas.microsoft.com/office/drawing/2014/main" id="{222E99FA-8982-467B-994F-D78A317581AA}"/>
                </a:ext>
              </a:extLst>
            </p:cNvPr>
            <p:cNvSpPr>
              <a:spLocks noChangeArrowheads="1"/>
            </p:cNvSpPr>
            <p:nvPr/>
          </p:nvSpPr>
          <p:spPr bwMode="auto">
            <a:xfrm>
              <a:off x="5135" y="2347"/>
              <a:ext cx="27" cy="44"/>
            </a:xfrm>
            <a:custGeom>
              <a:avLst/>
              <a:gdLst>
                <a:gd name="T0" fmla="*/ 111 w 121"/>
                <a:gd name="T1" fmla="*/ 88 h 192"/>
                <a:gd name="T2" fmla="*/ 120 w 121"/>
                <a:gd name="T3" fmla="*/ 66 h 192"/>
                <a:gd name="T4" fmla="*/ 111 w 121"/>
                <a:gd name="T5" fmla="*/ 88 h 192"/>
                <a:gd name="T6" fmla="*/ 89 w 121"/>
                <a:gd name="T7" fmla="*/ 107 h 192"/>
                <a:gd name="T8" fmla="*/ 66 w 121"/>
                <a:gd name="T9" fmla="*/ 120 h 192"/>
                <a:gd name="T10" fmla="*/ 53 w 121"/>
                <a:gd name="T11" fmla="*/ 120 h 192"/>
                <a:gd name="T12" fmla="*/ 26 w 121"/>
                <a:gd name="T13" fmla="*/ 107 h 192"/>
                <a:gd name="T14" fmla="*/ 8 w 121"/>
                <a:gd name="T15" fmla="*/ 88 h 192"/>
                <a:gd name="T16" fmla="*/ 0 w 121"/>
                <a:gd name="T17" fmla="*/ 66 h 192"/>
                <a:gd name="T18" fmla="*/ 0 w 121"/>
                <a:gd name="T19" fmla="*/ 53 h 192"/>
                <a:gd name="T20" fmla="*/ 8 w 121"/>
                <a:gd name="T21" fmla="*/ 26 h 192"/>
                <a:gd name="T22" fmla="*/ 26 w 121"/>
                <a:gd name="T23" fmla="*/ 8 h 192"/>
                <a:gd name="T24" fmla="*/ 53 w 121"/>
                <a:gd name="T25" fmla="*/ 0 h 192"/>
                <a:gd name="T26" fmla="*/ 66 w 121"/>
                <a:gd name="T27" fmla="*/ 0 h 192"/>
                <a:gd name="T28" fmla="*/ 89 w 121"/>
                <a:gd name="T29" fmla="*/ 8 h 192"/>
                <a:gd name="T30" fmla="*/ 111 w 121"/>
                <a:gd name="T31" fmla="*/ 26 h 192"/>
                <a:gd name="T32" fmla="*/ 120 w 121"/>
                <a:gd name="T33" fmla="*/ 66 h 192"/>
                <a:gd name="T34" fmla="*/ 120 w 121"/>
                <a:gd name="T35" fmla="*/ 107 h 192"/>
                <a:gd name="T36" fmla="*/ 111 w 121"/>
                <a:gd name="T37" fmla="*/ 156 h 192"/>
                <a:gd name="T38" fmla="*/ 89 w 121"/>
                <a:gd name="T39" fmla="*/ 182 h 192"/>
                <a:gd name="T40" fmla="*/ 66 w 121"/>
                <a:gd name="T41" fmla="*/ 191 h 192"/>
                <a:gd name="T42" fmla="*/ 49 w 121"/>
                <a:gd name="T43" fmla="*/ 191 h 192"/>
                <a:gd name="T44" fmla="*/ 17 w 121"/>
                <a:gd name="T45" fmla="*/ 182 h 192"/>
                <a:gd name="T46" fmla="*/ 8 w 121"/>
                <a:gd name="T47" fmla="*/ 16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1" h="192">
                  <a:moveTo>
                    <a:pt x="111" y="88"/>
                  </a:moveTo>
                  <a:lnTo>
                    <a:pt x="120" y="66"/>
                  </a:lnTo>
                  <a:lnTo>
                    <a:pt x="111" y="88"/>
                  </a:lnTo>
                  <a:lnTo>
                    <a:pt x="89" y="107"/>
                  </a:lnTo>
                  <a:lnTo>
                    <a:pt x="66" y="120"/>
                  </a:lnTo>
                  <a:lnTo>
                    <a:pt x="53" y="120"/>
                  </a:lnTo>
                  <a:lnTo>
                    <a:pt x="26" y="107"/>
                  </a:lnTo>
                  <a:lnTo>
                    <a:pt x="8" y="88"/>
                  </a:lnTo>
                  <a:lnTo>
                    <a:pt x="0" y="66"/>
                  </a:lnTo>
                  <a:lnTo>
                    <a:pt x="0" y="53"/>
                  </a:lnTo>
                  <a:lnTo>
                    <a:pt x="8" y="26"/>
                  </a:lnTo>
                  <a:lnTo>
                    <a:pt x="26" y="8"/>
                  </a:lnTo>
                  <a:lnTo>
                    <a:pt x="53" y="0"/>
                  </a:lnTo>
                  <a:lnTo>
                    <a:pt x="66" y="0"/>
                  </a:lnTo>
                  <a:lnTo>
                    <a:pt x="89" y="8"/>
                  </a:lnTo>
                  <a:lnTo>
                    <a:pt x="111" y="26"/>
                  </a:lnTo>
                  <a:lnTo>
                    <a:pt x="120" y="66"/>
                  </a:lnTo>
                  <a:lnTo>
                    <a:pt x="120" y="107"/>
                  </a:lnTo>
                  <a:lnTo>
                    <a:pt x="111" y="156"/>
                  </a:lnTo>
                  <a:lnTo>
                    <a:pt x="89" y="182"/>
                  </a:lnTo>
                  <a:lnTo>
                    <a:pt x="66" y="191"/>
                  </a:lnTo>
                  <a:lnTo>
                    <a:pt x="49" y="191"/>
                  </a:lnTo>
                  <a:lnTo>
                    <a:pt x="17" y="182"/>
                  </a:lnTo>
                  <a:lnTo>
                    <a:pt x="8"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50" name="Freeform 34">
              <a:extLst>
                <a:ext uri="{FF2B5EF4-FFF2-40B4-BE49-F238E27FC236}">
                  <a16:creationId xmlns:a16="http://schemas.microsoft.com/office/drawing/2014/main" id="{295DD84D-DE93-4F02-A8D5-61C87D231499}"/>
                </a:ext>
              </a:extLst>
            </p:cNvPr>
            <p:cNvSpPr>
              <a:spLocks noChangeArrowheads="1"/>
            </p:cNvSpPr>
            <p:nvPr/>
          </p:nvSpPr>
          <p:spPr bwMode="auto">
            <a:xfrm>
              <a:off x="5176" y="2347"/>
              <a:ext cx="30" cy="44"/>
            </a:xfrm>
            <a:custGeom>
              <a:avLst/>
              <a:gdLst>
                <a:gd name="T0" fmla="*/ 31 w 134"/>
                <a:gd name="T1" fmla="*/ 8 h 192"/>
                <a:gd name="T2" fmla="*/ 57 w 134"/>
                <a:gd name="T3" fmla="*/ 0 h 192"/>
                <a:gd name="T4" fmla="*/ 31 w 134"/>
                <a:gd name="T5" fmla="*/ 8 h 192"/>
                <a:gd name="T6" fmla="*/ 13 w 134"/>
                <a:gd name="T7" fmla="*/ 35 h 192"/>
                <a:gd name="T8" fmla="*/ 0 w 134"/>
                <a:gd name="T9" fmla="*/ 84 h 192"/>
                <a:gd name="T10" fmla="*/ 0 w 134"/>
                <a:gd name="T11" fmla="*/ 107 h 192"/>
                <a:gd name="T12" fmla="*/ 13 w 134"/>
                <a:gd name="T13" fmla="*/ 156 h 192"/>
                <a:gd name="T14" fmla="*/ 31 w 134"/>
                <a:gd name="T15" fmla="*/ 182 h 192"/>
                <a:gd name="T16" fmla="*/ 57 w 134"/>
                <a:gd name="T17" fmla="*/ 191 h 192"/>
                <a:gd name="T18" fmla="*/ 75 w 134"/>
                <a:gd name="T19" fmla="*/ 191 h 192"/>
                <a:gd name="T20" fmla="*/ 102 w 134"/>
                <a:gd name="T21" fmla="*/ 182 h 192"/>
                <a:gd name="T22" fmla="*/ 120 w 134"/>
                <a:gd name="T23" fmla="*/ 156 h 192"/>
                <a:gd name="T24" fmla="*/ 133 w 134"/>
                <a:gd name="T25" fmla="*/ 107 h 192"/>
                <a:gd name="T26" fmla="*/ 133 w 134"/>
                <a:gd name="T27" fmla="*/ 84 h 192"/>
                <a:gd name="T28" fmla="*/ 120 w 134"/>
                <a:gd name="T29" fmla="*/ 35 h 192"/>
                <a:gd name="T30" fmla="*/ 102 w 134"/>
                <a:gd name="T31" fmla="*/ 8 h 192"/>
                <a:gd name="T32" fmla="*/ 75 w 134"/>
                <a:gd name="T33" fmla="*/ 0 h 192"/>
                <a:gd name="T34" fmla="*/ 57 w 134"/>
                <a:gd name="T3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 h="192">
                  <a:moveTo>
                    <a:pt x="31" y="8"/>
                  </a:moveTo>
                  <a:lnTo>
                    <a:pt x="57" y="0"/>
                  </a:lnTo>
                  <a:lnTo>
                    <a:pt x="31" y="8"/>
                  </a:lnTo>
                  <a:lnTo>
                    <a:pt x="13" y="35"/>
                  </a:lnTo>
                  <a:lnTo>
                    <a:pt x="0" y="84"/>
                  </a:lnTo>
                  <a:lnTo>
                    <a:pt x="0" y="107"/>
                  </a:lnTo>
                  <a:lnTo>
                    <a:pt x="13" y="156"/>
                  </a:lnTo>
                  <a:lnTo>
                    <a:pt x="31" y="182"/>
                  </a:lnTo>
                  <a:lnTo>
                    <a:pt x="57" y="191"/>
                  </a:lnTo>
                  <a:lnTo>
                    <a:pt x="75" y="191"/>
                  </a:lnTo>
                  <a:lnTo>
                    <a:pt x="102" y="182"/>
                  </a:lnTo>
                  <a:lnTo>
                    <a:pt x="120" y="156"/>
                  </a:lnTo>
                  <a:lnTo>
                    <a:pt x="133" y="107"/>
                  </a:lnTo>
                  <a:lnTo>
                    <a:pt x="133" y="84"/>
                  </a:lnTo>
                  <a:lnTo>
                    <a:pt x="120" y="35"/>
                  </a:lnTo>
                  <a:lnTo>
                    <a:pt x="102" y="8"/>
                  </a:lnTo>
                  <a:lnTo>
                    <a:pt x="75" y="0"/>
                  </a:lnTo>
                  <a:lnTo>
                    <a:pt x="5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51" name="Freeform 35">
              <a:extLst>
                <a:ext uri="{FF2B5EF4-FFF2-40B4-BE49-F238E27FC236}">
                  <a16:creationId xmlns:a16="http://schemas.microsoft.com/office/drawing/2014/main" id="{407DE6C0-50FD-4E13-B655-A1D443D5BDCF}"/>
                </a:ext>
              </a:extLst>
            </p:cNvPr>
            <p:cNvSpPr>
              <a:spLocks noChangeArrowheads="1"/>
            </p:cNvSpPr>
            <p:nvPr/>
          </p:nvSpPr>
          <p:spPr bwMode="auto">
            <a:xfrm>
              <a:off x="4997" y="1811"/>
              <a:ext cx="26" cy="44"/>
            </a:xfrm>
            <a:custGeom>
              <a:avLst/>
              <a:gdLst>
                <a:gd name="T0" fmla="*/ 106 w 116"/>
                <a:gd name="T1" fmla="*/ 31 h 196"/>
                <a:gd name="T2" fmla="*/ 97 w 116"/>
                <a:gd name="T3" fmla="*/ 8 h 196"/>
                <a:gd name="T4" fmla="*/ 71 w 116"/>
                <a:gd name="T5" fmla="*/ 0 h 196"/>
                <a:gd name="T6" fmla="*/ 53 w 116"/>
                <a:gd name="T7" fmla="*/ 0 h 196"/>
                <a:gd name="T8" fmla="*/ 22 w 116"/>
                <a:gd name="T9" fmla="*/ 8 h 196"/>
                <a:gd name="T10" fmla="*/ 4 w 116"/>
                <a:gd name="T11" fmla="*/ 35 h 196"/>
                <a:gd name="T12" fmla="*/ 0 w 116"/>
                <a:gd name="T13" fmla="*/ 84 h 196"/>
                <a:gd name="T14" fmla="*/ 0 w 116"/>
                <a:gd name="T15" fmla="*/ 128 h 196"/>
                <a:gd name="T16" fmla="*/ 4 w 116"/>
                <a:gd name="T17" fmla="*/ 168 h 196"/>
                <a:gd name="T18" fmla="*/ 22 w 116"/>
                <a:gd name="T19" fmla="*/ 186 h 196"/>
                <a:gd name="T20" fmla="*/ 53 w 116"/>
                <a:gd name="T21" fmla="*/ 195 h 196"/>
                <a:gd name="T22" fmla="*/ 62 w 116"/>
                <a:gd name="T23" fmla="*/ 195 h 196"/>
                <a:gd name="T24" fmla="*/ 88 w 116"/>
                <a:gd name="T25" fmla="*/ 186 h 196"/>
                <a:gd name="T26" fmla="*/ 106 w 116"/>
                <a:gd name="T27" fmla="*/ 168 h 196"/>
                <a:gd name="T28" fmla="*/ 115 w 116"/>
                <a:gd name="T29" fmla="*/ 137 h 196"/>
                <a:gd name="T30" fmla="*/ 115 w 116"/>
                <a:gd name="T31" fmla="*/ 128 h 196"/>
                <a:gd name="T32" fmla="*/ 106 w 116"/>
                <a:gd name="T33" fmla="*/ 102 h 196"/>
                <a:gd name="T34" fmla="*/ 88 w 116"/>
                <a:gd name="T35" fmla="*/ 84 h 196"/>
                <a:gd name="T36" fmla="*/ 62 w 116"/>
                <a:gd name="T37" fmla="*/ 75 h 196"/>
                <a:gd name="T38" fmla="*/ 53 w 116"/>
                <a:gd name="T39" fmla="*/ 75 h 196"/>
                <a:gd name="T40" fmla="*/ 22 w 116"/>
                <a:gd name="T41" fmla="*/ 84 h 196"/>
                <a:gd name="T42" fmla="*/ 4 w 116"/>
                <a:gd name="T43" fmla="*/ 102 h 196"/>
                <a:gd name="T44" fmla="*/ 0 w 116"/>
                <a:gd name="T45" fmla="*/ 12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 h="196">
                  <a:moveTo>
                    <a:pt x="106" y="31"/>
                  </a:moveTo>
                  <a:lnTo>
                    <a:pt x="97" y="8"/>
                  </a:lnTo>
                  <a:lnTo>
                    <a:pt x="71" y="0"/>
                  </a:lnTo>
                  <a:lnTo>
                    <a:pt x="53" y="0"/>
                  </a:lnTo>
                  <a:lnTo>
                    <a:pt x="22" y="8"/>
                  </a:lnTo>
                  <a:lnTo>
                    <a:pt x="4" y="35"/>
                  </a:lnTo>
                  <a:lnTo>
                    <a:pt x="0" y="84"/>
                  </a:lnTo>
                  <a:lnTo>
                    <a:pt x="0" y="128"/>
                  </a:lnTo>
                  <a:lnTo>
                    <a:pt x="4" y="168"/>
                  </a:lnTo>
                  <a:lnTo>
                    <a:pt x="22" y="186"/>
                  </a:lnTo>
                  <a:lnTo>
                    <a:pt x="53" y="195"/>
                  </a:lnTo>
                  <a:lnTo>
                    <a:pt x="62" y="195"/>
                  </a:lnTo>
                  <a:lnTo>
                    <a:pt x="88" y="186"/>
                  </a:lnTo>
                  <a:lnTo>
                    <a:pt x="106" y="168"/>
                  </a:lnTo>
                  <a:lnTo>
                    <a:pt x="115" y="137"/>
                  </a:lnTo>
                  <a:lnTo>
                    <a:pt x="115" y="128"/>
                  </a:lnTo>
                  <a:lnTo>
                    <a:pt x="106" y="102"/>
                  </a:lnTo>
                  <a:lnTo>
                    <a:pt x="88" y="84"/>
                  </a:lnTo>
                  <a:lnTo>
                    <a:pt x="62" y="75"/>
                  </a:lnTo>
                  <a:lnTo>
                    <a:pt x="53" y="75"/>
                  </a:lnTo>
                  <a:lnTo>
                    <a:pt x="22" y="84"/>
                  </a:lnTo>
                  <a:lnTo>
                    <a:pt x="4" y="102"/>
                  </a:lnTo>
                  <a:lnTo>
                    <a:pt x="0" y="1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52" name="Freeform 36">
              <a:extLst>
                <a:ext uri="{FF2B5EF4-FFF2-40B4-BE49-F238E27FC236}">
                  <a16:creationId xmlns:a16="http://schemas.microsoft.com/office/drawing/2014/main" id="{9E021095-C402-471A-83C0-B602F686DCD8}"/>
                </a:ext>
              </a:extLst>
            </p:cNvPr>
            <p:cNvSpPr>
              <a:spLocks noChangeArrowheads="1"/>
            </p:cNvSpPr>
            <p:nvPr/>
          </p:nvSpPr>
          <p:spPr bwMode="auto">
            <a:xfrm>
              <a:off x="5038" y="1811"/>
              <a:ext cx="29" cy="44"/>
            </a:xfrm>
            <a:custGeom>
              <a:avLst/>
              <a:gdLst>
                <a:gd name="T0" fmla="*/ 26 w 130"/>
                <a:gd name="T1" fmla="*/ 8 h 196"/>
                <a:gd name="T2" fmla="*/ 58 w 130"/>
                <a:gd name="T3" fmla="*/ 0 h 196"/>
                <a:gd name="T4" fmla="*/ 26 w 130"/>
                <a:gd name="T5" fmla="*/ 8 h 196"/>
                <a:gd name="T6" fmla="*/ 8 w 130"/>
                <a:gd name="T7" fmla="*/ 35 h 196"/>
                <a:gd name="T8" fmla="*/ 0 w 130"/>
                <a:gd name="T9" fmla="*/ 84 h 196"/>
                <a:gd name="T10" fmla="*/ 0 w 130"/>
                <a:gd name="T11" fmla="*/ 111 h 196"/>
                <a:gd name="T12" fmla="*/ 8 w 130"/>
                <a:gd name="T13" fmla="*/ 155 h 196"/>
                <a:gd name="T14" fmla="*/ 26 w 130"/>
                <a:gd name="T15" fmla="*/ 186 h 196"/>
                <a:gd name="T16" fmla="*/ 58 w 130"/>
                <a:gd name="T17" fmla="*/ 195 h 196"/>
                <a:gd name="T18" fmla="*/ 75 w 130"/>
                <a:gd name="T19" fmla="*/ 195 h 196"/>
                <a:gd name="T20" fmla="*/ 102 w 130"/>
                <a:gd name="T21" fmla="*/ 186 h 196"/>
                <a:gd name="T22" fmla="*/ 120 w 130"/>
                <a:gd name="T23" fmla="*/ 155 h 196"/>
                <a:gd name="T24" fmla="*/ 129 w 130"/>
                <a:gd name="T25" fmla="*/ 111 h 196"/>
                <a:gd name="T26" fmla="*/ 129 w 130"/>
                <a:gd name="T27" fmla="*/ 84 h 196"/>
                <a:gd name="T28" fmla="*/ 120 w 130"/>
                <a:gd name="T29" fmla="*/ 35 h 196"/>
                <a:gd name="T30" fmla="*/ 102 w 130"/>
                <a:gd name="T31" fmla="*/ 8 h 196"/>
                <a:gd name="T32" fmla="*/ 75 w 130"/>
                <a:gd name="T33" fmla="*/ 0 h 196"/>
                <a:gd name="T34" fmla="*/ 58 w 130"/>
                <a:gd name="T3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96">
                  <a:moveTo>
                    <a:pt x="26" y="8"/>
                  </a:moveTo>
                  <a:lnTo>
                    <a:pt x="58" y="0"/>
                  </a:lnTo>
                  <a:lnTo>
                    <a:pt x="26" y="8"/>
                  </a:lnTo>
                  <a:lnTo>
                    <a:pt x="8" y="35"/>
                  </a:lnTo>
                  <a:lnTo>
                    <a:pt x="0" y="84"/>
                  </a:lnTo>
                  <a:lnTo>
                    <a:pt x="0" y="111"/>
                  </a:lnTo>
                  <a:lnTo>
                    <a:pt x="8" y="155"/>
                  </a:lnTo>
                  <a:lnTo>
                    <a:pt x="26" y="186"/>
                  </a:lnTo>
                  <a:lnTo>
                    <a:pt x="58" y="195"/>
                  </a:lnTo>
                  <a:lnTo>
                    <a:pt x="75" y="195"/>
                  </a:lnTo>
                  <a:lnTo>
                    <a:pt x="102" y="186"/>
                  </a:lnTo>
                  <a:lnTo>
                    <a:pt x="120" y="155"/>
                  </a:lnTo>
                  <a:lnTo>
                    <a:pt x="129" y="111"/>
                  </a:lnTo>
                  <a:lnTo>
                    <a:pt x="129" y="84"/>
                  </a:lnTo>
                  <a:lnTo>
                    <a:pt x="120" y="35"/>
                  </a:lnTo>
                  <a:lnTo>
                    <a:pt x="102" y="8"/>
                  </a:lnTo>
                  <a:lnTo>
                    <a:pt x="75" y="0"/>
                  </a:lnTo>
                  <a:lnTo>
                    <a:pt x="5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53" name="Line 37">
              <a:extLst>
                <a:ext uri="{FF2B5EF4-FFF2-40B4-BE49-F238E27FC236}">
                  <a16:creationId xmlns:a16="http://schemas.microsoft.com/office/drawing/2014/main" id="{251E3B8A-340E-49B3-8125-9A669D259678}"/>
                </a:ext>
              </a:extLst>
            </p:cNvPr>
            <p:cNvSpPr>
              <a:spLocks noChangeShapeType="1"/>
            </p:cNvSpPr>
            <p:nvPr/>
          </p:nvSpPr>
          <p:spPr bwMode="auto">
            <a:xfrm flipH="1">
              <a:off x="4604" y="1416"/>
              <a:ext cx="2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54" name="Freeform 38">
              <a:extLst>
                <a:ext uri="{FF2B5EF4-FFF2-40B4-BE49-F238E27FC236}">
                  <a16:creationId xmlns:a16="http://schemas.microsoft.com/office/drawing/2014/main" id="{6F140D49-A164-45D0-838C-AB4E40370BF2}"/>
                </a:ext>
              </a:extLst>
            </p:cNvPr>
            <p:cNvSpPr>
              <a:spLocks noChangeArrowheads="1"/>
            </p:cNvSpPr>
            <p:nvPr/>
          </p:nvSpPr>
          <p:spPr bwMode="auto">
            <a:xfrm>
              <a:off x="4601" y="1416"/>
              <a:ext cx="29" cy="44"/>
            </a:xfrm>
            <a:custGeom>
              <a:avLst/>
              <a:gdLst>
                <a:gd name="T0" fmla="*/ 120 w 130"/>
                <a:gd name="T1" fmla="*/ 0 h 196"/>
                <a:gd name="T2" fmla="*/ 67 w 130"/>
                <a:gd name="T3" fmla="*/ 75 h 196"/>
                <a:gd name="T4" fmla="*/ 93 w 130"/>
                <a:gd name="T5" fmla="*/ 75 h 196"/>
                <a:gd name="T6" fmla="*/ 111 w 130"/>
                <a:gd name="T7" fmla="*/ 84 h 196"/>
                <a:gd name="T8" fmla="*/ 120 w 130"/>
                <a:gd name="T9" fmla="*/ 93 h 196"/>
                <a:gd name="T10" fmla="*/ 129 w 130"/>
                <a:gd name="T11" fmla="*/ 120 h 196"/>
                <a:gd name="T12" fmla="*/ 129 w 130"/>
                <a:gd name="T13" fmla="*/ 137 h 196"/>
                <a:gd name="T14" fmla="*/ 120 w 130"/>
                <a:gd name="T15" fmla="*/ 168 h 196"/>
                <a:gd name="T16" fmla="*/ 102 w 130"/>
                <a:gd name="T17" fmla="*/ 191 h 196"/>
                <a:gd name="T18" fmla="*/ 75 w 130"/>
                <a:gd name="T19" fmla="*/ 195 h 196"/>
                <a:gd name="T20" fmla="*/ 49 w 130"/>
                <a:gd name="T21" fmla="*/ 195 h 196"/>
                <a:gd name="T22" fmla="*/ 17 w 130"/>
                <a:gd name="T23" fmla="*/ 191 h 196"/>
                <a:gd name="T24" fmla="*/ 13 w 130"/>
                <a:gd name="T25" fmla="*/ 177 h 196"/>
                <a:gd name="T26" fmla="*/ 0 w 130"/>
                <a:gd name="T27" fmla="*/ 16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96">
                  <a:moveTo>
                    <a:pt x="120" y="0"/>
                  </a:moveTo>
                  <a:lnTo>
                    <a:pt x="67" y="75"/>
                  </a:lnTo>
                  <a:lnTo>
                    <a:pt x="93" y="75"/>
                  </a:lnTo>
                  <a:lnTo>
                    <a:pt x="111" y="84"/>
                  </a:lnTo>
                  <a:lnTo>
                    <a:pt x="120" y="93"/>
                  </a:lnTo>
                  <a:lnTo>
                    <a:pt x="129" y="120"/>
                  </a:lnTo>
                  <a:lnTo>
                    <a:pt x="129" y="137"/>
                  </a:lnTo>
                  <a:lnTo>
                    <a:pt x="120" y="168"/>
                  </a:lnTo>
                  <a:lnTo>
                    <a:pt x="102" y="191"/>
                  </a:lnTo>
                  <a:lnTo>
                    <a:pt x="75" y="195"/>
                  </a:lnTo>
                  <a:lnTo>
                    <a:pt x="49" y="195"/>
                  </a:lnTo>
                  <a:lnTo>
                    <a:pt x="17" y="191"/>
                  </a:lnTo>
                  <a:lnTo>
                    <a:pt x="13" y="177"/>
                  </a:lnTo>
                  <a:lnTo>
                    <a:pt x="0" y="16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55" name="Freeform 39">
              <a:extLst>
                <a:ext uri="{FF2B5EF4-FFF2-40B4-BE49-F238E27FC236}">
                  <a16:creationId xmlns:a16="http://schemas.microsoft.com/office/drawing/2014/main" id="{E439A2A0-5624-412E-B1FA-9341270F976E}"/>
                </a:ext>
              </a:extLst>
            </p:cNvPr>
            <p:cNvSpPr>
              <a:spLocks noChangeArrowheads="1"/>
            </p:cNvSpPr>
            <p:nvPr/>
          </p:nvSpPr>
          <p:spPr bwMode="auto">
            <a:xfrm>
              <a:off x="4643" y="1416"/>
              <a:ext cx="29" cy="44"/>
            </a:xfrm>
            <a:custGeom>
              <a:avLst/>
              <a:gdLst>
                <a:gd name="T0" fmla="*/ 31 w 130"/>
                <a:gd name="T1" fmla="*/ 13 h 196"/>
                <a:gd name="T2" fmla="*/ 58 w 130"/>
                <a:gd name="T3" fmla="*/ 0 h 196"/>
                <a:gd name="T4" fmla="*/ 31 w 130"/>
                <a:gd name="T5" fmla="*/ 13 h 196"/>
                <a:gd name="T6" fmla="*/ 8 w 130"/>
                <a:gd name="T7" fmla="*/ 40 h 196"/>
                <a:gd name="T8" fmla="*/ 0 w 130"/>
                <a:gd name="T9" fmla="*/ 84 h 196"/>
                <a:gd name="T10" fmla="*/ 0 w 130"/>
                <a:gd name="T11" fmla="*/ 115 h 196"/>
                <a:gd name="T12" fmla="*/ 8 w 130"/>
                <a:gd name="T13" fmla="*/ 160 h 196"/>
                <a:gd name="T14" fmla="*/ 31 w 130"/>
                <a:gd name="T15" fmla="*/ 191 h 196"/>
                <a:gd name="T16" fmla="*/ 58 w 130"/>
                <a:gd name="T17" fmla="*/ 195 h 196"/>
                <a:gd name="T18" fmla="*/ 75 w 130"/>
                <a:gd name="T19" fmla="*/ 195 h 196"/>
                <a:gd name="T20" fmla="*/ 102 w 130"/>
                <a:gd name="T21" fmla="*/ 191 h 196"/>
                <a:gd name="T22" fmla="*/ 120 w 130"/>
                <a:gd name="T23" fmla="*/ 160 h 196"/>
                <a:gd name="T24" fmla="*/ 129 w 130"/>
                <a:gd name="T25" fmla="*/ 115 h 196"/>
                <a:gd name="T26" fmla="*/ 129 w 130"/>
                <a:gd name="T27" fmla="*/ 84 h 196"/>
                <a:gd name="T28" fmla="*/ 120 w 130"/>
                <a:gd name="T29" fmla="*/ 40 h 196"/>
                <a:gd name="T30" fmla="*/ 102 w 130"/>
                <a:gd name="T31" fmla="*/ 13 h 196"/>
                <a:gd name="T32" fmla="*/ 75 w 130"/>
                <a:gd name="T33" fmla="*/ 0 h 196"/>
                <a:gd name="T34" fmla="*/ 58 w 130"/>
                <a:gd name="T3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96">
                  <a:moveTo>
                    <a:pt x="31" y="13"/>
                  </a:moveTo>
                  <a:lnTo>
                    <a:pt x="58" y="0"/>
                  </a:lnTo>
                  <a:lnTo>
                    <a:pt x="31" y="13"/>
                  </a:lnTo>
                  <a:lnTo>
                    <a:pt x="8" y="40"/>
                  </a:lnTo>
                  <a:lnTo>
                    <a:pt x="0" y="84"/>
                  </a:lnTo>
                  <a:lnTo>
                    <a:pt x="0" y="115"/>
                  </a:lnTo>
                  <a:lnTo>
                    <a:pt x="8" y="160"/>
                  </a:lnTo>
                  <a:lnTo>
                    <a:pt x="31" y="191"/>
                  </a:lnTo>
                  <a:lnTo>
                    <a:pt x="58" y="195"/>
                  </a:lnTo>
                  <a:lnTo>
                    <a:pt x="75" y="195"/>
                  </a:lnTo>
                  <a:lnTo>
                    <a:pt x="102" y="191"/>
                  </a:lnTo>
                  <a:lnTo>
                    <a:pt x="120" y="160"/>
                  </a:lnTo>
                  <a:lnTo>
                    <a:pt x="129" y="115"/>
                  </a:lnTo>
                  <a:lnTo>
                    <a:pt x="129" y="84"/>
                  </a:lnTo>
                  <a:lnTo>
                    <a:pt x="120" y="40"/>
                  </a:lnTo>
                  <a:lnTo>
                    <a:pt x="102" y="13"/>
                  </a:lnTo>
                  <a:lnTo>
                    <a:pt x="75" y="0"/>
                  </a:lnTo>
                  <a:lnTo>
                    <a:pt x="5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56" name="Freeform 40">
              <a:extLst>
                <a:ext uri="{FF2B5EF4-FFF2-40B4-BE49-F238E27FC236}">
                  <a16:creationId xmlns:a16="http://schemas.microsoft.com/office/drawing/2014/main" id="{F3FA3C44-3E99-4A10-B6B1-452C28EEA1DF}"/>
                </a:ext>
              </a:extLst>
            </p:cNvPr>
            <p:cNvSpPr>
              <a:spLocks noChangeArrowheads="1"/>
            </p:cNvSpPr>
            <p:nvPr/>
          </p:nvSpPr>
          <p:spPr bwMode="auto">
            <a:xfrm>
              <a:off x="3087" y="1363"/>
              <a:ext cx="2017" cy="1943"/>
            </a:xfrm>
            <a:custGeom>
              <a:avLst/>
              <a:gdLst>
                <a:gd name="T0" fmla="*/ 8881 w 8895"/>
                <a:gd name="T1" fmla="*/ 4072 h 8570"/>
                <a:gd name="T2" fmla="*/ 8837 w 8895"/>
                <a:gd name="T3" fmla="*/ 3697 h 8570"/>
                <a:gd name="T4" fmla="*/ 8757 w 8895"/>
                <a:gd name="T5" fmla="*/ 3327 h 8570"/>
                <a:gd name="T6" fmla="*/ 8643 w 8895"/>
                <a:gd name="T7" fmla="*/ 2965 h 8570"/>
                <a:gd name="T8" fmla="*/ 8502 w 8895"/>
                <a:gd name="T9" fmla="*/ 2612 h 8570"/>
                <a:gd name="T10" fmla="*/ 8334 w 8895"/>
                <a:gd name="T11" fmla="*/ 2276 h 8570"/>
                <a:gd name="T12" fmla="*/ 8135 w 8895"/>
                <a:gd name="T13" fmla="*/ 1959 h 8570"/>
                <a:gd name="T14" fmla="*/ 7911 w 8895"/>
                <a:gd name="T15" fmla="*/ 1654 h 8570"/>
                <a:gd name="T16" fmla="*/ 7663 w 8895"/>
                <a:gd name="T17" fmla="*/ 1368 h 8570"/>
                <a:gd name="T18" fmla="*/ 7385 w 8895"/>
                <a:gd name="T19" fmla="*/ 1112 h 8570"/>
                <a:gd name="T20" fmla="*/ 7098 w 8895"/>
                <a:gd name="T21" fmla="*/ 869 h 8570"/>
                <a:gd name="T22" fmla="*/ 6780 w 8895"/>
                <a:gd name="T23" fmla="*/ 662 h 8570"/>
                <a:gd name="T24" fmla="*/ 6454 w 8895"/>
                <a:gd name="T25" fmla="*/ 476 h 8570"/>
                <a:gd name="T26" fmla="*/ 6110 w 8895"/>
                <a:gd name="T27" fmla="*/ 317 h 8570"/>
                <a:gd name="T28" fmla="*/ 5753 w 8895"/>
                <a:gd name="T29" fmla="*/ 194 h 8570"/>
                <a:gd name="T30" fmla="*/ 5387 w 8895"/>
                <a:gd name="T31" fmla="*/ 101 h 8570"/>
                <a:gd name="T32" fmla="*/ 5012 w 8895"/>
                <a:gd name="T33" fmla="*/ 35 h 8570"/>
                <a:gd name="T34" fmla="*/ 4637 w 8895"/>
                <a:gd name="T35" fmla="*/ 4 h 8570"/>
                <a:gd name="T36" fmla="*/ 4261 w 8895"/>
                <a:gd name="T37" fmla="*/ 4 h 8570"/>
                <a:gd name="T38" fmla="*/ 3882 w 8895"/>
                <a:gd name="T39" fmla="*/ 35 h 8570"/>
                <a:gd name="T40" fmla="*/ 3511 w 8895"/>
                <a:gd name="T41" fmla="*/ 101 h 8570"/>
                <a:gd name="T42" fmla="*/ 3145 w 8895"/>
                <a:gd name="T43" fmla="*/ 194 h 8570"/>
                <a:gd name="T44" fmla="*/ 2788 w 8895"/>
                <a:gd name="T45" fmla="*/ 317 h 8570"/>
                <a:gd name="T46" fmla="*/ 2448 w 8895"/>
                <a:gd name="T47" fmla="*/ 476 h 8570"/>
                <a:gd name="T48" fmla="*/ 2118 w 8895"/>
                <a:gd name="T49" fmla="*/ 662 h 8570"/>
                <a:gd name="T50" fmla="*/ 1804 w 8895"/>
                <a:gd name="T51" fmla="*/ 869 h 8570"/>
                <a:gd name="T52" fmla="*/ 1509 w 8895"/>
                <a:gd name="T53" fmla="*/ 1112 h 8570"/>
                <a:gd name="T54" fmla="*/ 1235 w 8895"/>
                <a:gd name="T55" fmla="*/ 1368 h 8570"/>
                <a:gd name="T56" fmla="*/ 987 w 8895"/>
                <a:gd name="T57" fmla="*/ 1654 h 8570"/>
                <a:gd name="T58" fmla="*/ 763 w 8895"/>
                <a:gd name="T59" fmla="*/ 1959 h 8570"/>
                <a:gd name="T60" fmla="*/ 564 w 8895"/>
                <a:gd name="T61" fmla="*/ 2276 h 8570"/>
                <a:gd name="T62" fmla="*/ 396 w 8895"/>
                <a:gd name="T63" fmla="*/ 2612 h 8570"/>
                <a:gd name="T64" fmla="*/ 255 w 8895"/>
                <a:gd name="T65" fmla="*/ 2965 h 8570"/>
                <a:gd name="T66" fmla="*/ 145 w 8895"/>
                <a:gd name="T67" fmla="*/ 3327 h 8570"/>
                <a:gd name="T68" fmla="*/ 61 w 8895"/>
                <a:gd name="T69" fmla="*/ 3697 h 8570"/>
                <a:gd name="T70" fmla="*/ 13 w 8895"/>
                <a:gd name="T71" fmla="*/ 4072 h 8570"/>
                <a:gd name="T72" fmla="*/ 0 w 8895"/>
                <a:gd name="T73" fmla="*/ 4443 h 8570"/>
                <a:gd name="T74" fmla="*/ 13 w 8895"/>
                <a:gd name="T75" fmla="*/ 4823 h 8570"/>
                <a:gd name="T76" fmla="*/ 61 w 8895"/>
                <a:gd name="T77" fmla="*/ 5198 h 8570"/>
                <a:gd name="T78" fmla="*/ 145 w 8895"/>
                <a:gd name="T79" fmla="*/ 5568 h 8570"/>
                <a:gd name="T80" fmla="*/ 255 w 8895"/>
                <a:gd name="T81" fmla="*/ 5925 h 8570"/>
                <a:gd name="T82" fmla="*/ 396 w 8895"/>
                <a:gd name="T83" fmla="*/ 6278 h 8570"/>
                <a:gd name="T84" fmla="*/ 564 w 8895"/>
                <a:gd name="T85" fmla="*/ 6614 h 8570"/>
                <a:gd name="T86" fmla="*/ 763 w 8895"/>
                <a:gd name="T87" fmla="*/ 6936 h 8570"/>
                <a:gd name="T88" fmla="*/ 987 w 8895"/>
                <a:gd name="T89" fmla="*/ 7241 h 8570"/>
                <a:gd name="T90" fmla="*/ 1235 w 8895"/>
                <a:gd name="T91" fmla="*/ 7523 h 8570"/>
                <a:gd name="T92" fmla="*/ 1509 w 8895"/>
                <a:gd name="T93" fmla="*/ 7783 h 8570"/>
                <a:gd name="T94" fmla="*/ 1804 w 8895"/>
                <a:gd name="T95" fmla="*/ 8021 h 8570"/>
                <a:gd name="T96" fmla="*/ 2118 w 8895"/>
                <a:gd name="T97" fmla="*/ 8233 h 8570"/>
                <a:gd name="T98" fmla="*/ 2448 w 8895"/>
                <a:gd name="T99" fmla="*/ 8419 h 8570"/>
                <a:gd name="T100" fmla="*/ 2788 w 8895"/>
                <a:gd name="T101" fmla="*/ 8569 h 8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95" h="8570">
                  <a:moveTo>
                    <a:pt x="8894" y="4257"/>
                  </a:moveTo>
                  <a:lnTo>
                    <a:pt x="8881" y="4072"/>
                  </a:lnTo>
                  <a:lnTo>
                    <a:pt x="8863" y="3878"/>
                  </a:lnTo>
                  <a:lnTo>
                    <a:pt x="8837" y="3697"/>
                  </a:lnTo>
                  <a:lnTo>
                    <a:pt x="8801" y="3508"/>
                  </a:lnTo>
                  <a:lnTo>
                    <a:pt x="8757" y="3327"/>
                  </a:lnTo>
                  <a:lnTo>
                    <a:pt x="8704" y="3142"/>
                  </a:lnTo>
                  <a:lnTo>
                    <a:pt x="8643" y="2965"/>
                  </a:lnTo>
                  <a:lnTo>
                    <a:pt x="8577" y="2784"/>
                  </a:lnTo>
                  <a:lnTo>
                    <a:pt x="8502" y="2612"/>
                  </a:lnTo>
                  <a:lnTo>
                    <a:pt x="8422" y="2444"/>
                  </a:lnTo>
                  <a:lnTo>
                    <a:pt x="8334" y="2276"/>
                  </a:lnTo>
                  <a:lnTo>
                    <a:pt x="8237" y="2113"/>
                  </a:lnTo>
                  <a:lnTo>
                    <a:pt x="8135" y="1959"/>
                  </a:lnTo>
                  <a:lnTo>
                    <a:pt x="8025" y="1800"/>
                  </a:lnTo>
                  <a:lnTo>
                    <a:pt x="7911" y="1654"/>
                  </a:lnTo>
                  <a:lnTo>
                    <a:pt x="7791" y="1509"/>
                  </a:lnTo>
                  <a:lnTo>
                    <a:pt x="7663" y="1368"/>
                  </a:lnTo>
                  <a:lnTo>
                    <a:pt x="7526" y="1235"/>
                  </a:lnTo>
                  <a:lnTo>
                    <a:pt x="7385" y="1112"/>
                  </a:lnTo>
                  <a:lnTo>
                    <a:pt x="7244" y="988"/>
                  </a:lnTo>
                  <a:lnTo>
                    <a:pt x="7098" y="869"/>
                  </a:lnTo>
                  <a:lnTo>
                    <a:pt x="6944" y="759"/>
                  </a:lnTo>
                  <a:lnTo>
                    <a:pt x="6780" y="662"/>
                  </a:lnTo>
                  <a:lnTo>
                    <a:pt x="6622" y="564"/>
                  </a:lnTo>
                  <a:lnTo>
                    <a:pt x="6454" y="476"/>
                  </a:lnTo>
                  <a:lnTo>
                    <a:pt x="6282" y="392"/>
                  </a:lnTo>
                  <a:lnTo>
                    <a:pt x="6110" y="317"/>
                  </a:lnTo>
                  <a:lnTo>
                    <a:pt x="5934" y="251"/>
                  </a:lnTo>
                  <a:lnTo>
                    <a:pt x="5753" y="194"/>
                  </a:lnTo>
                  <a:lnTo>
                    <a:pt x="5572" y="141"/>
                  </a:lnTo>
                  <a:lnTo>
                    <a:pt x="5387" y="101"/>
                  </a:lnTo>
                  <a:lnTo>
                    <a:pt x="5201" y="66"/>
                  </a:lnTo>
                  <a:lnTo>
                    <a:pt x="5012" y="35"/>
                  </a:lnTo>
                  <a:lnTo>
                    <a:pt x="4827" y="17"/>
                  </a:lnTo>
                  <a:lnTo>
                    <a:pt x="4637" y="4"/>
                  </a:lnTo>
                  <a:lnTo>
                    <a:pt x="4447" y="0"/>
                  </a:lnTo>
                  <a:lnTo>
                    <a:pt x="4261" y="4"/>
                  </a:lnTo>
                  <a:lnTo>
                    <a:pt x="4071" y="17"/>
                  </a:lnTo>
                  <a:lnTo>
                    <a:pt x="3882" y="35"/>
                  </a:lnTo>
                  <a:lnTo>
                    <a:pt x="3697" y="66"/>
                  </a:lnTo>
                  <a:lnTo>
                    <a:pt x="3511" y="101"/>
                  </a:lnTo>
                  <a:lnTo>
                    <a:pt x="3330" y="141"/>
                  </a:lnTo>
                  <a:lnTo>
                    <a:pt x="3145" y="194"/>
                  </a:lnTo>
                  <a:lnTo>
                    <a:pt x="2969" y="251"/>
                  </a:lnTo>
                  <a:lnTo>
                    <a:pt x="2788" y="317"/>
                  </a:lnTo>
                  <a:lnTo>
                    <a:pt x="2616" y="392"/>
                  </a:lnTo>
                  <a:lnTo>
                    <a:pt x="2448" y="476"/>
                  </a:lnTo>
                  <a:lnTo>
                    <a:pt x="2276" y="564"/>
                  </a:lnTo>
                  <a:lnTo>
                    <a:pt x="2118" y="662"/>
                  </a:lnTo>
                  <a:lnTo>
                    <a:pt x="1954" y="759"/>
                  </a:lnTo>
                  <a:lnTo>
                    <a:pt x="1804" y="869"/>
                  </a:lnTo>
                  <a:lnTo>
                    <a:pt x="1654" y="988"/>
                  </a:lnTo>
                  <a:lnTo>
                    <a:pt x="1509" y="1112"/>
                  </a:lnTo>
                  <a:lnTo>
                    <a:pt x="1368" y="1235"/>
                  </a:lnTo>
                  <a:lnTo>
                    <a:pt x="1235" y="1368"/>
                  </a:lnTo>
                  <a:lnTo>
                    <a:pt x="1108" y="1509"/>
                  </a:lnTo>
                  <a:lnTo>
                    <a:pt x="987" y="1654"/>
                  </a:lnTo>
                  <a:lnTo>
                    <a:pt x="873" y="1800"/>
                  </a:lnTo>
                  <a:lnTo>
                    <a:pt x="763" y="1959"/>
                  </a:lnTo>
                  <a:lnTo>
                    <a:pt x="661" y="2113"/>
                  </a:lnTo>
                  <a:lnTo>
                    <a:pt x="564" y="2276"/>
                  </a:lnTo>
                  <a:lnTo>
                    <a:pt x="476" y="2444"/>
                  </a:lnTo>
                  <a:lnTo>
                    <a:pt x="396" y="2612"/>
                  </a:lnTo>
                  <a:lnTo>
                    <a:pt x="321" y="2784"/>
                  </a:lnTo>
                  <a:lnTo>
                    <a:pt x="255" y="2965"/>
                  </a:lnTo>
                  <a:lnTo>
                    <a:pt x="194" y="3142"/>
                  </a:lnTo>
                  <a:lnTo>
                    <a:pt x="145" y="3327"/>
                  </a:lnTo>
                  <a:lnTo>
                    <a:pt x="97" y="3508"/>
                  </a:lnTo>
                  <a:lnTo>
                    <a:pt x="61" y="3697"/>
                  </a:lnTo>
                  <a:lnTo>
                    <a:pt x="35" y="3878"/>
                  </a:lnTo>
                  <a:lnTo>
                    <a:pt x="13" y="4072"/>
                  </a:lnTo>
                  <a:lnTo>
                    <a:pt x="4" y="4257"/>
                  </a:lnTo>
                  <a:lnTo>
                    <a:pt x="0" y="4443"/>
                  </a:lnTo>
                  <a:lnTo>
                    <a:pt x="4" y="4633"/>
                  </a:lnTo>
                  <a:lnTo>
                    <a:pt x="13" y="4823"/>
                  </a:lnTo>
                  <a:lnTo>
                    <a:pt x="35" y="5008"/>
                  </a:lnTo>
                  <a:lnTo>
                    <a:pt x="61" y="5198"/>
                  </a:lnTo>
                  <a:lnTo>
                    <a:pt x="97" y="5379"/>
                  </a:lnTo>
                  <a:lnTo>
                    <a:pt x="145" y="5568"/>
                  </a:lnTo>
                  <a:lnTo>
                    <a:pt x="194" y="5749"/>
                  </a:lnTo>
                  <a:lnTo>
                    <a:pt x="255" y="5925"/>
                  </a:lnTo>
                  <a:lnTo>
                    <a:pt x="321" y="6102"/>
                  </a:lnTo>
                  <a:lnTo>
                    <a:pt x="396" y="6278"/>
                  </a:lnTo>
                  <a:lnTo>
                    <a:pt x="476" y="6451"/>
                  </a:lnTo>
                  <a:lnTo>
                    <a:pt x="564" y="6614"/>
                  </a:lnTo>
                  <a:lnTo>
                    <a:pt x="661" y="6778"/>
                  </a:lnTo>
                  <a:lnTo>
                    <a:pt x="763" y="6936"/>
                  </a:lnTo>
                  <a:lnTo>
                    <a:pt x="873" y="7091"/>
                  </a:lnTo>
                  <a:lnTo>
                    <a:pt x="987" y="7241"/>
                  </a:lnTo>
                  <a:lnTo>
                    <a:pt x="1108" y="7382"/>
                  </a:lnTo>
                  <a:lnTo>
                    <a:pt x="1235" y="7523"/>
                  </a:lnTo>
                  <a:lnTo>
                    <a:pt x="1368" y="7655"/>
                  </a:lnTo>
                  <a:lnTo>
                    <a:pt x="1509" y="7783"/>
                  </a:lnTo>
                  <a:lnTo>
                    <a:pt x="1654" y="7902"/>
                  </a:lnTo>
                  <a:lnTo>
                    <a:pt x="1804" y="8021"/>
                  </a:lnTo>
                  <a:lnTo>
                    <a:pt x="1954" y="8127"/>
                  </a:lnTo>
                  <a:lnTo>
                    <a:pt x="2118" y="8233"/>
                  </a:lnTo>
                  <a:lnTo>
                    <a:pt x="2276" y="8327"/>
                  </a:lnTo>
                  <a:lnTo>
                    <a:pt x="2448" y="8419"/>
                  </a:lnTo>
                  <a:lnTo>
                    <a:pt x="2616" y="8499"/>
                  </a:lnTo>
                  <a:lnTo>
                    <a:pt x="2788" y="85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57" name="Line 41">
              <a:extLst>
                <a:ext uri="{FF2B5EF4-FFF2-40B4-BE49-F238E27FC236}">
                  <a16:creationId xmlns:a16="http://schemas.microsoft.com/office/drawing/2014/main" id="{1EC807CA-6C0C-443E-80C0-BB033C07D9FD}"/>
                </a:ext>
              </a:extLst>
            </p:cNvPr>
            <p:cNvSpPr>
              <a:spLocks noChangeShapeType="1"/>
            </p:cNvSpPr>
            <p:nvPr/>
          </p:nvSpPr>
          <p:spPr bwMode="auto">
            <a:xfrm>
              <a:off x="5104" y="2328"/>
              <a:ext cx="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58" name="Freeform 42">
              <a:extLst>
                <a:ext uri="{FF2B5EF4-FFF2-40B4-BE49-F238E27FC236}">
                  <a16:creationId xmlns:a16="http://schemas.microsoft.com/office/drawing/2014/main" id="{1F98A30D-0FBA-40F0-A540-40312760A2AB}"/>
                </a:ext>
              </a:extLst>
            </p:cNvPr>
            <p:cNvSpPr>
              <a:spLocks noChangeArrowheads="1"/>
            </p:cNvSpPr>
            <p:nvPr/>
          </p:nvSpPr>
          <p:spPr bwMode="auto">
            <a:xfrm>
              <a:off x="3720" y="2370"/>
              <a:ext cx="1386" cy="1009"/>
            </a:xfrm>
            <a:custGeom>
              <a:avLst/>
              <a:gdLst>
                <a:gd name="T0" fmla="*/ 0 w 6111"/>
                <a:gd name="T1" fmla="*/ 4127 h 4450"/>
                <a:gd name="T2" fmla="*/ 180 w 6111"/>
                <a:gd name="T3" fmla="*/ 4198 h 4450"/>
                <a:gd name="T4" fmla="*/ 357 w 6111"/>
                <a:gd name="T5" fmla="*/ 4255 h 4450"/>
                <a:gd name="T6" fmla="*/ 542 w 6111"/>
                <a:gd name="T7" fmla="*/ 4308 h 4450"/>
                <a:gd name="T8" fmla="*/ 723 w 6111"/>
                <a:gd name="T9" fmla="*/ 4352 h 4450"/>
                <a:gd name="T10" fmla="*/ 908 w 6111"/>
                <a:gd name="T11" fmla="*/ 4387 h 4450"/>
                <a:gd name="T12" fmla="*/ 1093 w 6111"/>
                <a:gd name="T13" fmla="*/ 4414 h 4450"/>
                <a:gd name="T14" fmla="*/ 1283 w 6111"/>
                <a:gd name="T15" fmla="*/ 4436 h 4450"/>
                <a:gd name="T16" fmla="*/ 1473 w 6111"/>
                <a:gd name="T17" fmla="*/ 4445 h 4450"/>
                <a:gd name="T18" fmla="*/ 1659 w 6111"/>
                <a:gd name="T19" fmla="*/ 4449 h 4450"/>
                <a:gd name="T20" fmla="*/ 1849 w 6111"/>
                <a:gd name="T21" fmla="*/ 4445 h 4450"/>
                <a:gd name="T22" fmla="*/ 2038 w 6111"/>
                <a:gd name="T23" fmla="*/ 4436 h 4450"/>
                <a:gd name="T24" fmla="*/ 2223 w 6111"/>
                <a:gd name="T25" fmla="*/ 4414 h 4450"/>
                <a:gd name="T26" fmla="*/ 2413 w 6111"/>
                <a:gd name="T27" fmla="*/ 4387 h 4450"/>
                <a:gd name="T28" fmla="*/ 2598 w 6111"/>
                <a:gd name="T29" fmla="*/ 4352 h 4450"/>
                <a:gd name="T30" fmla="*/ 2784 w 6111"/>
                <a:gd name="T31" fmla="*/ 4308 h 4450"/>
                <a:gd name="T32" fmla="*/ 2964 w 6111"/>
                <a:gd name="T33" fmla="*/ 4255 h 4450"/>
                <a:gd name="T34" fmla="*/ 3145 w 6111"/>
                <a:gd name="T35" fmla="*/ 4198 h 4450"/>
                <a:gd name="T36" fmla="*/ 3322 w 6111"/>
                <a:gd name="T37" fmla="*/ 4127 h 4450"/>
                <a:gd name="T38" fmla="*/ 3494 w 6111"/>
                <a:gd name="T39" fmla="*/ 4056 h 4450"/>
                <a:gd name="T40" fmla="*/ 3666 w 6111"/>
                <a:gd name="T41" fmla="*/ 3977 h 4450"/>
                <a:gd name="T42" fmla="*/ 3833 w 6111"/>
                <a:gd name="T43" fmla="*/ 3884 h 4450"/>
                <a:gd name="T44" fmla="*/ 3992 w 6111"/>
                <a:gd name="T45" fmla="*/ 3791 h 4450"/>
                <a:gd name="T46" fmla="*/ 4155 w 6111"/>
                <a:gd name="T47" fmla="*/ 3685 h 4450"/>
                <a:gd name="T48" fmla="*/ 4310 w 6111"/>
                <a:gd name="T49" fmla="*/ 3579 h 4450"/>
                <a:gd name="T50" fmla="*/ 4455 w 6111"/>
                <a:gd name="T51" fmla="*/ 3460 h 4450"/>
                <a:gd name="T52" fmla="*/ 4596 w 6111"/>
                <a:gd name="T53" fmla="*/ 3341 h 4450"/>
                <a:gd name="T54" fmla="*/ 4737 w 6111"/>
                <a:gd name="T55" fmla="*/ 3213 h 4450"/>
                <a:gd name="T56" fmla="*/ 4874 w 6111"/>
                <a:gd name="T57" fmla="*/ 3081 h 4450"/>
                <a:gd name="T58" fmla="*/ 5003 w 6111"/>
                <a:gd name="T59" fmla="*/ 2939 h 4450"/>
                <a:gd name="T60" fmla="*/ 5122 w 6111"/>
                <a:gd name="T61" fmla="*/ 2798 h 4450"/>
                <a:gd name="T62" fmla="*/ 5237 w 6111"/>
                <a:gd name="T63" fmla="*/ 2648 h 4450"/>
                <a:gd name="T64" fmla="*/ 5347 w 6111"/>
                <a:gd name="T65" fmla="*/ 2494 h 4450"/>
                <a:gd name="T66" fmla="*/ 5449 w 6111"/>
                <a:gd name="T67" fmla="*/ 2335 h 4450"/>
                <a:gd name="T68" fmla="*/ 5546 w 6111"/>
                <a:gd name="T69" fmla="*/ 2172 h 4450"/>
                <a:gd name="T70" fmla="*/ 5634 w 6111"/>
                <a:gd name="T71" fmla="*/ 2009 h 4450"/>
                <a:gd name="T72" fmla="*/ 5713 w 6111"/>
                <a:gd name="T73" fmla="*/ 1836 h 4450"/>
                <a:gd name="T74" fmla="*/ 5788 w 6111"/>
                <a:gd name="T75" fmla="*/ 1659 h 4450"/>
                <a:gd name="T76" fmla="*/ 5854 w 6111"/>
                <a:gd name="T77" fmla="*/ 1483 h 4450"/>
                <a:gd name="T78" fmla="*/ 5916 w 6111"/>
                <a:gd name="T79" fmla="*/ 1306 h 4450"/>
                <a:gd name="T80" fmla="*/ 5969 w 6111"/>
                <a:gd name="T81" fmla="*/ 1125 h 4450"/>
                <a:gd name="T82" fmla="*/ 6013 w 6111"/>
                <a:gd name="T83" fmla="*/ 936 h 4450"/>
                <a:gd name="T84" fmla="*/ 6048 w 6111"/>
                <a:gd name="T85" fmla="*/ 755 h 4450"/>
                <a:gd name="T86" fmla="*/ 6075 w 6111"/>
                <a:gd name="T87" fmla="*/ 565 h 4450"/>
                <a:gd name="T88" fmla="*/ 6092 w 6111"/>
                <a:gd name="T89" fmla="*/ 380 h 4450"/>
                <a:gd name="T90" fmla="*/ 6106 w 6111"/>
                <a:gd name="T91" fmla="*/ 190 h 4450"/>
                <a:gd name="T92" fmla="*/ 6110 w 6111"/>
                <a:gd name="T93" fmla="*/ 0 h 4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11" h="4450">
                  <a:moveTo>
                    <a:pt x="0" y="4127"/>
                  </a:moveTo>
                  <a:lnTo>
                    <a:pt x="180" y="4198"/>
                  </a:lnTo>
                  <a:lnTo>
                    <a:pt x="357" y="4255"/>
                  </a:lnTo>
                  <a:lnTo>
                    <a:pt x="542" y="4308"/>
                  </a:lnTo>
                  <a:lnTo>
                    <a:pt x="723" y="4352"/>
                  </a:lnTo>
                  <a:lnTo>
                    <a:pt x="908" y="4387"/>
                  </a:lnTo>
                  <a:lnTo>
                    <a:pt x="1093" y="4414"/>
                  </a:lnTo>
                  <a:lnTo>
                    <a:pt x="1283" y="4436"/>
                  </a:lnTo>
                  <a:lnTo>
                    <a:pt x="1473" y="4445"/>
                  </a:lnTo>
                  <a:lnTo>
                    <a:pt x="1659" y="4449"/>
                  </a:lnTo>
                  <a:lnTo>
                    <a:pt x="1849" y="4445"/>
                  </a:lnTo>
                  <a:lnTo>
                    <a:pt x="2038" y="4436"/>
                  </a:lnTo>
                  <a:lnTo>
                    <a:pt x="2223" y="4414"/>
                  </a:lnTo>
                  <a:lnTo>
                    <a:pt x="2413" y="4387"/>
                  </a:lnTo>
                  <a:lnTo>
                    <a:pt x="2598" y="4352"/>
                  </a:lnTo>
                  <a:lnTo>
                    <a:pt x="2784" y="4308"/>
                  </a:lnTo>
                  <a:lnTo>
                    <a:pt x="2964" y="4255"/>
                  </a:lnTo>
                  <a:lnTo>
                    <a:pt x="3145" y="4198"/>
                  </a:lnTo>
                  <a:lnTo>
                    <a:pt x="3322" y="4127"/>
                  </a:lnTo>
                  <a:lnTo>
                    <a:pt x="3494" y="4056"/>
                  </a:lnTo>
                  <a:lnTo>
                    <a:pt x="3666" y="3977"/>
                  </a:lnTo>
                  <a:lnTo>
                    <a:pt x="3833" y="3884"/>
                  </a:lnTo>
                  <a:lnTo>
                    <a:pt x="3992" y="3791"/>
                  </a:lnTo>
                  <a:lnTo>
                    <a:pt x="4155" y="3685"/>
                  </a:lnTo>
                  <a:lnTo>
                    <a:pt x="4310" y="3579"/>
                  </a:lnTo>
                  <a:lnTo>
                    <a:pt x="4455" y="3460"/>
                  </a:lnTo>
                  <a:lnTo>
                    <a:pt x="4596" y="3341"/>
                  </a:lnTo>
                  <a:lnTo>
                    <a:pt x="4737" y="3213"/>
                  </a:lnTo>
                  <a:lnTo>
                    <a:pt x="4874" y="3081"/>
                  </a:lnTo>
                  <a:lnTo>
                    <a:pt x="5003" y="2939"/>
                  </a:lnTo>
                  <a:lnTo>
                    <a:pt x="5122" y="2798"/>
                  </a:lnTo>
                  <a:lnTo>
                    <a:pt x="5237" y="2648"/>
                  </a:lnTo>
                  <a:lnTo>
                    <a:pt x="5347" y="2494"/>
                  </a:lnTo>
                  <a:lnTo>
                    <a:pt x="5449" y="2335"/>
                  </a:lnTo>
                  <a:lnTo>
                    <a:pt x="5546" y="2172"/>
                  </a:lnTo>
                  <a:lnTo>
                    <a:pt x="5634" y="2009"/>
                  </a:lnTo>
                  <a:lnTo>
                    <a:pt x="5713" y="1836"/>
                  </a:lnTo>
                  <a:lnTo>
                    <a:pt x="5788" y="1659"/>
                  </a:lnTo>
                  <a:lnTo>
                    <a:pt x="5854" y="1483"/>
                  </a:lnTo>
                  <a:lnTo>
                    <a:pt x="5916" y="1306"/>
                  </a:lnTo>
                  <a:lnTo>
                    <a:pt x="5969" y="1125"/>
                  </a:lnTo>
                  <a:lnTo>
                    <a:pt x="6013" y="936"/>
                  </a:lnTo>
                  <a:lnTo>
                    <a:pt x="6048" y="755"/>
                  </a:lnTo>
                  <a:lnTo>
                    <a:pt x="6075" y="565"/>
                  </a:lnTo>
                  <a:lnTo>
                    <a:pt x="6092" y="380"/>
                  </a:lnTo>
                  <a:lnTo>
                    <a:pt x="6106" y="190"/>
                  </a:lnTo>
                  <a:lnTo>
                    <a:pt x="611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59" name="Line 43">
              <a:extLst>
                <a:ext uri="{FF2B5EF4-FFF2-40B4-BE49-F238E27FC236}">
                  <a16:creationId xmlns:a16="http://schemas.microsoft.com/office/drawing/2014/main" id="{8E830BC1-EC85-4195-8328-6DEEB11509BF}"/>
                </a:ext>
              </a:extLst>
            </p:cNvPr>
            <p:cNvSpPr>
              <a:spLocks noChangeShapeType="1"/>
            </p:cNvSpPr>
            <p:nvPr/>
          </p:nvSpPr>
          <p:spPr bwMode="auto">
            <a:xfrm flipH="1">
              <a:off x="4062" y="1523"/>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60" name="Freeform 44">
              <a:extLst>
                <a:ext uri="{FF2B5EF4-FFF2-40B4-BE49-F238E27FC236}">
                  <a16:creationId xmlns:a16="http://schemas.microsoft.com/office/drawing/2014/main" id="{E22FBE45-BB1F-4DE8-AB98-04F847437D8B}"/>
                </a:ext>
              </a:extLst>
            </p:cNvPr>
            <p:cNvSpPr>
              <a:spLocks noChangeArrowheads="1"/>
            </p:cNvSpPr>
            <p:nvPr/>
          </p:nvSpPr>
          <p:spPr bwMode="auto">
            <a:xfrm>
              <a:off x="4111" y="1503"/>
              <a:ext cx="24" cy="36"/>
            </a:xfrm>
            <a:custGeom>
              <a:avLst/>
              <a:gdLst>
                <a:gd name="T0" fmla="*/ 13 w 107"/>
                <a:gd name="T1" fmla="*/ 0 h 160"/>
                <a:gd name="T2" fmla="*/ 102 w 107"/>
                <a:gd name="T3" fmla="*/ 0 h 160"/>
                <a:gd name="T4" fmla="*/ 53 w 107"/>
                <a:gd name="T5" fmla="*/ 62 h 160"/>
                <a:gd name="T6" fmla="*/ 75 w 107"/>
                <a:gd name="T7" fmla="*/ 62 h 160"/>
                <a:gd name="T8" fmla="*/ 93 w 107"/>
                <a:gd name="T9" fmla="*/ 70 h 160"/>
                <a:gd name="T10" fmla="*/ 102 w 107"/>
                <a:gd name="T11" fmla="*/ 75 h 160"/>
                <a:gd name="T12" fmla="*/ 106 w 107"/>
                <a:gd name="T13" fmla="*/ 97 h 160"/>
                <a:gd name="T14" fmla="*/ 106 w 107"/>
                <a:gd name="T15" fmla="*/ 115 h 160"/>
                <a:gd name="T16" fmla="*/ 102 w 107"/>
                <a:gd name="T17" fmla="*/ 141 h 160"/>
                <a:gd name="T18" fmla="*/ 84 w 107"/>
                <a:gd name="T19" fmla="*/ 155 h 160"/>
                <a:gd name="T20" fmla="*/ 57 w 107"/>
                <a:gd name="T21" fmla="*/ 159 h 160"/>
                <a:gd name="T22" fmla="*/ 35 w 107"/>
                <a:gd name="T23" fmla="*/ 159 h 160"/>
                <a:gd name="T24" fmla="*/ 13 w 107"/>
                <a:gd name="T25" fmla="*/ 155 h 160"/>
                <a:gd name="T26" fmla="*/ 4 w 107"/>
                <a:gd name="T27" fmla="*/ 146 h 160"/>
                <a:gd name="T28" fmla="*/ 0 w 107"/>
                <a:gd name="T29" fmla="*/ 12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 h="160">
                  <a:moveTo>
                    <a:pt x="13" y="0"/>
                  </a:moveTo>
                  <a:lnTo>
                    <a:pt x="102" y="0"/>
                  </a:lnTo>
                  <a:lnTo>
                    <a:pt x="53" y="62"/>
                  </a:lnTo>
                  <a:lnTo>
                    <a:pt x="75" y="62"/>
                  </a:lnTo>
                  <a:lnTo>
                    <a:pt x="93" y="70"/>
                  </a:lnTo>
                  <a:lnTo>
                    <a:pt x="102" y="75"/>
                  </a:lnTo>
                  <a:lnTo>
                    <a:pt x="106" y="97"/>
                  </a:lnTo>
                  <a:lnTo>
                    <a:pt x="106" y="115"/>
                  </a:lnTo>
                  <a:lnTo>
                    <a:pt x="102" y="141"/>
                  </a:lnTo>
                  <a:lnTo>
                    <a:pt x="84" y="155"/>
                  </a:lnTo>
                  <a:lnTo>
                    <a:pt x="57" y="159"/>
                  </a:lnTo>
                  <a:lnTo>
                    <a:pt x="35" y="159"/>
                  </a:lnTo>
                  <a:lnTo>
                    <a:pt x="13" y="155"/>
                  </a:lnTo>
                  <a:lnTo>
                    <a:pt x="4" y="146"/>
                  </a:lnTo>
                  <a:lnTo>
                    <a:pt x="0" y="1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61" name="Line 45">
              <a:extLst>
                <a:ext uri="{FF2B5EF4-FFF2-40B4-BE49-F238E27FC236}">
                  <a16:creationId xmlns:a16="http://schemas.microsoft.com/office/drawing/2014/main" id="{DA48B5A8-DE0F-49D8-A144-1B5DA661ACCF}"/>
                </a:ext>
              </a:extLst>
            </p:cNvPr>
            <p:cNvSpPr>
              <a:spLocks noChangeShapeType="1"/>
            </p:cNvSpPr>
            <p:nvPr/>
          </p:nvSpPr>
          <p:spPr bwMode="auto">
            <a:xfrm flipH="1">
              <a:off x="4064" y="1657"/>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62" name="Freeform 46">
              <a:extLst>
                <a:ext uri="{FF2B5EF4-FFF2-40B4-BE49-F238E27FC236}">
                  <a16:creationId xmlns:a16="http://schemas.microsoft.com/office/drawing/2014/main" id="{673B5009-5746-4F3A-90A1-CEF478965FBF}"/>
                </a:ext>
              </a:extLst>
            </p:cNvPr>
            <p:cNvSpPr>
              <a:spLocks noChangeArrowheads="1"/>
            </p:cNvSpPr>
            <p:nvPr/>
          </p:nvSpPr>
          <p:spPr bwMode="auto">
            <a:xfrm>
              <a:off x="4112" y="1635"/>
              <a:ext cx="22" cy="38"/>
            </a:xfrm>
            <a:custGeom>
              <a:avLst/>
              <a:gdLst>
                <a:gd name="T0" fmla="*/ 88 w 98"/>
                <a:gd name="T1" fmla="*/ 26 h 169"/>
                <a:gd name="T2" fmla="*/ 84 w 98"/>
                <a:gd name="T3" fmla="*/ 8 h 169"/>
                <a:gd name="T4" fmla="*/ 57 w 98"/>
                <a:gd name="T5" fmla="*/ 0 h 169"/>
                <a:gd name="T6" fmla="*/ 44 w 98"/>
                <a:gd name="T7" fmla="*/ 0 h 169"/>
                <a:gd name="T8" fmla="*/ 17 w 98"/>
                <a:gd name="T9" fmla="*/ 8 h 169"/>
                <a:gd name="T10" fmla="*/ 4 w 98"/>
                <a:gd name="T11" fmla="*/ 35 h 169"/>
                <a:gd name="T12" fmla="*/ 0 w 98"/>
                <a:gd name="T13" fmla="*/ 75 h 169"/>
                <a:gd name="T14" fmla="*/ 0 w 98"/>
                <a:gd name="T15" fmla="*/ 110 h 169"/>
                <a:gd name="T16" fmla="*/ 4 w 98"/>
                <a:gd name="T17" fmla="*/ 141 h 169"/>
                <a:gd name="T18" fmla="*/ 17 w 98"/>
                <a:gd name="T19" fmla="*/ 159 h 169"/>
                <a:gd name="T20" fmla="*/ 44 w 98"/>
                <a:gd name="T21" fmla="*/ 168 h 169"/>
                <a:gd name="T22" fmla="*/ 53 w 98"/>
                <a:gd name="T23" fmla="*/ 168 h 169"/>
                <a:gd name="T24" fmla="*/ 75 w 98"/>
                <a:gd name="T25" fmla="*/ 159 h 169"/>
                <a:gd name="T26" fmla="*/ 88 w 98"/>
                <a:gd name="T27" fmla="*/ 141 h 169"/>
                <a:gd name="T28" fmla="*/ 97 w 98"/>
                <a:gd name="T29" fmla="*/ 124 h 169"/>
                <a:gd name="T30" fmla="*/ 97 w 98"/>
                <a:gd name="T31" fmla="*/ 110 h 169"/>
                <a:gd name="T32" fmla="*/ 88 w 98"/>
                <a:gd name="T33" fmla="*/ 88 h 169"/>
                <a:gd name="T34" fmla="*/ 75 w 98"/>
                <a:gd name="T35" fmla="*/ 75 h 169"/>
                <a:gd name="T36" fmla="*/ 53 w 98"/>
                <a:gd name="T37" fmla="*/ 66 h 169"/>
                <a:gd name="T38" fmla="*/ 44 w 98"/>
                <a:gd name="T39" fmla="*/ 66 h 169"/>
                <a:gd name="T40" fmla="*/ 17 w 98"/>
                <a:gd name="T41" fmla="*/ 75 h 169"/>
                <a:gd name="T42" fmla="*/ 4 w 98"/>
                <a:gd name="T43" fmla="*/ 88 h 169"/>
                <a:gd name="T44" fmla="*/ 0 w 98"/>
                <a:gd name="T45" fmla="*/ 11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69">
                  <a:moveTo>
                    <a:pt x="88" y="26"/>
                  </a:moveTo>
                  <a:lnTo>
                    <a:pt x="84" y="8"/>
                  </a:lnTo>
                  <a:lnTo>
                    <a:pt x="57" y="0"/>
                  </a:lnTo>
                  <a:lnTo>
                    <a:pt x="44" y="0"/>
                  </a:lnTo>
                  <a:lnTo>
                    <a:pt x="17" y="8"/>
                  </a:lnTo>
                  <a:lnTo>
                    <a:pt x="4" y="35"/>
                  </a:lnTo>
                  <a:lnTo>
                    <a:pt x="0" y="75"/>
                  </a:lnTo>
                  <a:lnTo>
                    <a:pt x="0" y="110"/>
                  </a:lnTo>
                  <a:lnTo>
                    <a:pt x="4" y="141"/>
                  </a:lnTo>
                  <a:lnTo>
                    <a:pt x="17" y="159"/>
                  </a:lnTo>
                  <a:lnTo>
                    <a:pt x="44" y="168"/>
                  </a:lnTo>
                  <a:lnTo>
                    <a:pt x="53" y="168"/>
                  </a:lnTo>
                  <a:lnTo>
                    <a:pt x="75" y="159"/>
                  </a:lnTo>
                  <a:lnTo>
                    <a:pt x="88" y="141"/>
                  </a:lnTo>
                  <a:lnTo>
                    <a:pt x="97" y="124"/>
                  </a:lnTo>
                  <a:lnTo>
                    <a:pt x="97" y="110"/>
                  </a:lnTo>
                  <a:lnTo>
                    <a:pt x="88" y="88"/>
                  </a:lnTo>
                  <a:lnTo>
                    <a:pt x="75" y="75"/>
                  </a:lnTo>
                  <a:lnTo>
                    <a:pt x="53" y="66"/>
                  </a:lnTo>
                  <a:lnTo>
                    <a:pt x="44" y="66"/>
                  </a:lnTo>
                  <a:lnTo>
                    <a:pt x="17" y="75"/>
                  </a:lnTo>
                  <a:lnTo>
                    <a:pt x="4" y="88"/>
                  </a:lnTo>
                  <a:lnTo>
                    <a:pt x="0"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63" name="Line 47">
              <a:extLst>
                <a:ext uri="{FF2B5EF4-FFF2-40B4-BE49-F238E27FC236}">
                  <a16:creationId xmlns:a16="http://schemas.microsoft.com/office/drawing/2014/main" id="{1039C3BC-DEF3-40BD-B0EE-2179FD4B275F}"/>
                </a:ext>
              </a:extLst>
            </p:cNvPr>
            <p:cNvSpPr>
              <a:spLocks noChangeShapeType="1"/>
            </p:cNvSpPr>
            <p:nvPr/>
          </p:nvSpPr>
          <p:spPr bwMode="auto">
            <a:xfrm flipH="1">
              <a:off x="4064" y="1775"/>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64" name="Freeform 48">
              <a:extLst>
                <a:ext uri="{FF2B5EF4-FFF2-40B4-BE49-F238E27FC236}">
                  <a16:creationId xmlns:a16="http://schemas.microsoft.com/office/drawing/2014/main" id="{45FDE7B7-F6C5-4CFD-8F74-67890B77E0F5}"/>
                </a:ext>
              </a:extLst>
            </p:cNvPr>
            <p:cNvSpPr>
              <a:spLocks noChangeArrowheads="1"/>
            </p:cNvSpPr>
            <p:nvPr/>
          </p:nvSpPr>
          <p:spPr bwMode="auto">
            <a:xfrm>
              <a:off x="4112" y="1754"/>
              <a:ext cx="22" cy="37"/>
            </a:xfrm>
            <a:custGeom>
              <a:avLst/>
              <a:gdLst>
                <a:gd name="T0" fmla="*/ 88 w 98"/>
                <a:gd name="T1" fmla="*/ 75 h 164"/>
                <a:gd name="T2" fmla="*/ 97 w 98"/>
                <a:gd name="T3" fmla="*/ 53 h 164"/>
                <a:gd name="T4" fmla="*/ 88 w 98"/>
                <a:gd name="T5" fmla="*/ 75 h 164"/>
                <a:gd name="T6" fmla="*/ 75 w 98"/>
                <a:gd name="T7" fmla="*/ 92 h 164"/>
                <a:gd name="T8" fmla="*/ 53 w 98"/>
                <a:gd name="T9" fmla="*/ 97 h 164"/>
                <a:gd name="T10" fmla="*/ 44 w 98"/>
                <a:gd name="T11" fmla="*/ 97 h 164"/>
                <a:gd name="T12" fmla="*/ 17 w 98"/>
                <a:gd name="T13" fmla="*/ 92 h 164"/>
                <a:gd name="T14" fmla="*/ 4 w 98"/>
                <a:gd name="T15" fmla="*/ 75 h 164"/>
                <a:gd name="T16" fmla="*/ 0 w 98"/>
                <a:gd name="T17" fmla="*/ 53 h 164"/>
                <a:gd name="T18" fmla="*/ 0 w 98"/>
                <a:gd name="T19" fmla="*/ 44 h 164"/>
                <a:gd name="T20" fmla="*/ 4 w 98"/>
                <a:gd name="T21" fmla="*/ 22 h 164"/>
                <a:gd name="T22" fmla="*/ 17 w 98"/>
                <a:gd name="T23" fmla="*/ 4 h 164"/>
                <a:gd name="T24" fmla="*/ 44 w 98"/>
                <a:gd name="T25" fmla="*/ 0 h 164"/>
                <a:gd name="T26" fmla="*/ 53 w 98"/>
                <a:gd name="T27" fmla="*/ 0 h 164"/>
                <a:gd name="T28" fmla="*/ 75 w 98"/>
                <a:gd name="T29" fmla="*/ 4 h 164"/>
                <a:gd name="T30" fmla="*/ 88 w 98"/>
                <a:gd name="T31" fmla="*/ 22 h 164"/>
                <a:gd name="T32" fmla="*/ 97 w 98"/>
                <a:gd name="T33" fmla="*/ 53 h 164"/>
                <a:gd name="T34" fmla="*/ 97 w 98"/>
                <a:gd name="T35" fmla="*/ 92 h 164"/>
                <a:gd name="T36" fmla="*/ 88 w 98"/>
                <a:gd name="T37" fmla="*/ 132 h 164"/>
                <a:gd name="T38" fmla="*/ 75 w 98"/>
                <a:gd name="T39" fmla="*/ 154 h 164"/>
                <a:gd name="T40" fmla="*/ 53 w 98"/>
                <a:gd name="T41" fmla="*/ 163 h 164"/>
                <a:gd name="T42" fmla="*/ 35 w 98"/>
                <a:gd name="T43" fmla="*/ 163 h 164"/>
                <a:gd name="T44" fmla="*/ 13 w 98"/>
                <a:gd name="T45" fmla="*/ 154 h 164"/>
                <a:gd name="T46" fmla="*/ 4 w 98"/>
                <a:gd name="T47" fmla="*/ 14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164">
                  <a:moveTo>
                    <a:pt x="88" y="75"/>
                  </a:moveTo>
                  <a:lnTo>
                    <a:pt x="97" y="53"/>
                  </a:lnTo>
                  <a:lnTo>
                    <a:pt x="88" y="75"/>
                  </a:lnTo>
                  <a:lnTo>
                    <a:pt x="75" y="92"/>
                  </a:lnTo>
                  <a:lnTo>
                    <a:pt x="53" y="97"/>
                  </a:lnTo>
                  <a:lnTo>
                    <a:pt x="44" y="97"/>
                  </a:lnTo>
                  <a:lnTo>
                    <a:pt x="17" y="92"/>
                  </a:lnTo>
                  <a:lnTo>
                    <a:pt x="4" y="75"/>
                  </a:lnTo>
                  <a:lnTo>
                    <a:pt x="0" y="53"/>
                  </a:lnTo>
                  <a:lnTo>
                    <a:pt x="0" y="44"/>
                  </a:lnTo>
                  <a:lnTo>
                    <a:pt x="4" y="22"/>
                  </a:lnTo>
                  <a:lnTo>
                    <a:pt x="17" y="4"/>
                  </a:lnTo>
                  <a:lnTo>
                    <a:pt x="44" y="0"/>
                  </a:lnTo>
                  <a:lnTo>
                    <a:pt x="53" y="0"/>
                  </a:lnTo>
                  <a:lnTo>
                    <a:pt x="75" y="4"/>
                  </a:lnTo>
                  <a:lnTo>
                    <a:pt x="88" y="22"/>
                  </a:lnTo>
                  <a:lnTo>
                    <a:pt x="97" y="53"/>
                  </a:lnTo>
                  <a:lnTo>
                    <a:pt x="97" y="92"/>
                  </a:lnTo>
                  <a:lnTo>
                    <a:pt x="88" y="132"/>
                  </a:lnTo>
                  <a:lnTo>
                    <a:pt x="75" y="154"/>
                  </a:lnTo>
                  <a:lnTo>
                    <a:pt x="53" y="163"/>
                  </a:lnTo>
                  <a:lnTo>
                    <a:pt x="35" y="163"/>
                  </a:lnTo>
                  <a:lnTo>
                    <a:pt x="13" y="154"/>
                  </a:lnTo>
                  <a:lnTo>
                    <a:pt x="4"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65" name="Line 49">
              <a:extLst>
                <a:ext uri="{FF2B5EF4-FFF2-40B4-BE49-F238E27FC236}">
                  <a16:creationId xmlns:a16="http://schemas.microsoft.com/office/drawing/2014/main" id="{21C43423-46FC-4C9D-9C2D-4552CEE905D0}"/>
                </a:ext>
              </a:extLst>
            </p:cNvPr>
            <p:cNvSpPr>
              <a:spLocks noChangeShapeType="1"/>
            </p:cNvSpPr>
            <p:nvPr/>
          </p:nvSpPr>
          <p:spPr bwMode="auto">
            <a:xfrm flipH="1">
              <a:off x="4049" y="1874"/>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66" name="Freeform 50">
              <a:extLst>
                <a:ext uri="{FF2B5EF4-FFF2-40B4-BE49-F238E27FC236}">
                  <a16:creationId xmlns:a16="http://schemas.microsoft.com/office/drawing/2014/main" id="{8F325DC8-A450-4778-A9E6-0C438402FB14}"/>
                </a:ext>
              </a:extLst>
            </p:cNvPr>
            <p:cNvSpPr>
              <a:spLocks noChangeArrowheads="1"/>
            </p:cNvSpPr>
            <p:nvPr/>
          </p:nvSpPr>
          <p:spPr bwMode="auto">
            <a:xfrm>
              <a:off x="4096" y="1853"/>
              <a:ext cx="16" cy="37"/>
            </a:xfrm>
            <a:custGeom>
              <a:avLst/>
              <a:gdLst>
                <a:gd name="T0" fmla="*/ 0 w 72"/>
                <a:gd name="T1" fmla="*/ 31 h 165"/>
                <a:gd name="T2" fmla="*/ 31 w 72"/>
                <a:gd name="T3" fmla="*/ 22 h 165"/>
                <a:gd name="T4" fmla="*/ 71 w 72"/>
                <a:gd name="T5" fmla="*/ 0 h 165"/>
                <a:gd name="T6" fmla="*/ 71 w 72"/>
                <a:gd name="T7" fmla="*/ 164 h 165"/>
              </a:gdLst>
              <a:ahLst/>
              <a:cxnLst>
                <a:cxn ang="0">
                  <a:pos x="T0" y="T1"/>
                </a:cxn>
                <a:cxn ang="0">
                  <a:pos x="T2" y="T3"/>
                </a:cxn>
                <a:cxn ang="0">
                  <a:pos x="T4" y="T5"/>
                </a:cxn>
                <a:cxn ang="0">
                  <a:pos x="T6" y="T7"/>
                </a:cxn>
              </a:cxnLst>
              <a:rect l="0" t="0" r="r" b="b"/>
              <a:pathLst>
                <a:path w="72" h="165">
                  <a:moveTo>
                    <a:pt x="0" y="31"/>
                  </a:moveTo>
                  <a:lnTo>
                    <a:pt x="31" y="22"/>
                  </a:lnTo>
                  <a:lnTo>
                    <a:pt x="71" y="0"/>
                  </a:lnTo>
                  <a:lnTo>
                    <a:pt x="71"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67" name="Freeform 51">
              <a:extLst>
                <a:ext uri="{FF2B5EF4-FFF2-40B4-BE49-F238E27FC236}">
                  <a16:creationId xmlns:a16="http://schemas.microsoft.com/office/drawing/2014/main" id="{E62B2FFD-65F3-45DF-8C78-25CCF123416A}"/>
                </a:ext>
              </a:extLst>
            </p:cNvPr>
            <p:cNvSpPr>
              <a:spLocks noChangeArrowheads="1"/>
            </p:cNvSpPr>
            <p:nvPr/>
          </p:nvSpPr>
          <p:spPr bwMode="auto">
            <a:xfrm>
              <a:off x="4124" y="1853"/>
              <a:ext cx="25" cy="37"/>
            </a:xfrm>
            <a:custGeom>
              <a:avLst/>
              <a:gdLst>
                <a:gd name="T0" fmla="*/ 8 w 112"/>
                <a:gd name="T1" fmla="*/ 40 h 165"/>
                <a:gd name="T2" fmla="*/ 8 w 112"/>
                <a:gd name="T3" fmla="*/ 31 h 165"/>
                <a:gd name="T4" fmla="*/ 17 w 112"/>
                <a:gd name="T5" fmla="*/ 13 h 165"/>
                <a:gd name="T6" fmla="*/ 26 w 112"/>
                <a:gd name="T7" fmla="*/ 4 h 165"/>
                <a:gd name="T8" fmla="*/ 44 w 112"/>
                <a:gd name="T9" fmla="*/ 0 h 165"/>
                <a:gd name="T10" fmla="*/ 71 w 112"/>
                <a:gd name="T11" fmla="*/ 0 h 165"/>
                <a:gd name="T12" fmla="*/ 89 w 112"/>
                <a:gd name="T13" fmla="*/ 4 h 165"/>
                <a:gd name="T14" fmla="*/ 98 w 112"/>
                <a:gd name="T15" fmla="*/ 13 h 165"/>
                <a:gd name="T16" fmla="*/ 107 w 112"/>
                <a:gd name="T17" fmla="*/ 31 h 165"/>
                <a:gd name="T18" fmla="*/ 107 w 112"/>
                <a:gd name="T19" fmla="*/ 44 h 165"/>
                <a:gd name="T20" fmla="*/ 98 w 112"/>
                <a:gd name="T21" fmla="*/ 57 h 165"/>
                <a:gd name="T22" fmla="*/ 80 w 112"/>
                <a:gd name="T23" fmla="*/ 84 h 165"/>
                <a:gd name="T24" fmla="*/ 0 w 112"/>
                <a:gd name="T25" fmla="*/ 164 h 165"/>
                <a:gd name="T26" fmla="*/ 111 w 112"/>
                <a:gd name="T27" fmla="*/ 16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65">
                  <a:moveTo>
                    <a:pt x="8" y="40"/>
                  </a:moveTo>
                  <a:lnTo>
                    <a:pt x="8" y="31"/>
                  </a:lnTo>
                  <a:lnTo>
                    <a:pt x="17" y="13"/>
                  </a:lnTo>
                  <a:lnTo>
                    <a:pt x="26" y="4"/>
                  </a:lnTo>
                  <a:lnTo>
                    <a:pt x="44" y="0"/>
                  </a:lnTo>
                  <a:lnTo>
                    <a:pt x="71" y="0"/>
                  </a:lnTo>
                  <a:lnTo>
                    <a:pt x="89" y="4"/>
                  </a:lnTo>
                  <a:lnTo>
                    <a:pt x="98" y="13"/>
                  </a:lnTo>
                  <a:lnTo>
                    <a:pt x="107" y="31"/>
                  </a:lnTo>
                  <a:lnTo>
                    <a:pt x="107" y="44"/>
                  </a:lnTo>
                  <a:lnTo>
                    <a:pt x="98" y="57"/>
                  </a:lnTo>
                  <a:lnTo>
                    <a:pt x="80" y="84"/>
                  </a:lnTo>
                  <a:lnTo>
                    <a:pt x="0" y="164"/>
                  </a:lnTo>
                  <a:lnTo>
                    <a:pt x="111"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68" name="Line 52">
              <a:extLst>
                <a:ext uri="{FF2B5EF4-FFF2-40B4-BE49-F238E27FC236}">
                  <a16:creationId xmlns:a16="http://schemas.microsoft.com/office/drawing/2014/main" id="{22783E1D-B1D8-4F5F-AE82-5327A1D45C80}"/>
                </a:ext>
              </a:extLst>
            </p:cNvPr>
            <p:cNvSpPr>
              <a:spLocks noChangeShapeType="1"/>
            </p:cNvSpPr>
            <p:nvPr/>
          </p:nvSpPr>
          <p:spPr bwMode="auto">
            <a:xfrm flipH="1">
              <a:off x="4049" y="2022"/>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69" name="Freeform 53">
              <a:extLst>
                <a:ext uri="{FF2B5EF4-FFF2-40B4-BE49-F238E27FC236}">
                  <a16:creationId xmlns:a16="http://schemas.microsoft.com/office/drawing/2014/main" id="{DFA0D789-AE0A-46D8-AE1C-893C24BF3DF7}"/>
                </a:ext>
              </a:extLst>
            </p:cNvPr>
            <p:cNvSpPr>
              <a:spLocks noChangeArrowheads="1"/>
            </p:cNvSpPr>
            <p:nvPr/>
          </p:nvSpPr>
          <p:spPr bwMode="auto">
            <a:xfrm>
              <a:off x="4096" y="2002"/>
              <a:ext cx="16" cy="37"/>
            </a:xfrm>
            <a:custGeom>
              <a:avLst/>
              <a:gdLst>
                <a:gd name="T0" fmla="*/ 0 w 72"/>
                <a:gd name="T1" fmla="*/ 31 h 161"/>
                <a:gd name="T2" fmla="*/ 31 w 72"/>
                <a:gd name="T3" fmla="*/ 17 h 161"/>
                <a:gd name="T4" fmla="*/ 71 w 72"/>
                <a:gd name="T5" fmla="*/ 0 h 161"/>
                <a:gd name="T6" fmla="*/ 71 w 72"/>
                <a:gd name="T7" fmla="*/ 160 h 161"/>
              </a:gdLst>
              <a:ahLst/>
              <a:cxnLst>
                <a:cxn ang="0">
                  <a:pos x="T0" y="T1"/>
                </a:cxn>
                <a:cxn ang="0">
                  <a:pos x="T2" y="T3"/>
                </a:cxn>
                <a:cxn ang="0">
                  <a:pos x="T4" y="T5"/>
                </a:cxn>
                <a:cxn ang="0">
                  <a:pos x="T6" y="T7"/>
                </a:cxn>
              </a:cxnLst>
              <a:rect l="0" t="0" r="r" b="b"/>
              <a:pathLst>
                <a:path w="72" h="161">
                  <a:moveTo>
                    <a:pt x="0" y="31"/>
                  </a:moveTo>
                  <a:lnTo>
                    <a:pt x="31" y="17"/>
                  </a:lnTo>
                  <a:lnTo>
                    <a:pt x="71" y="0"/>
                  </a:lnTo>
                  <a:lnTo>
                    <a:pt x="71" y="16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70" name="Freeform 54">
              <a:extLst>
                <a:ext uri="{FF2B5EF4-FFF2-40B4-BE49-F238E27FC236}">
                  <a16:creationId xmlns:a16="http://schemas.microsoft.com/office/drawing/2014/main" id="{2C7F3850-FAB0-4DDE-8DEF-096C7BBC3BAD}"/>
                </a:ext>
              </a:extLst>
            </p:cNvPr>
            <p:cNvSpPr>
              <a:spLocks noChangeArrowheads="1"/>
            </p:cNvSpPr>
            <p:nvPr/>
          </p:nvSpPr>
          <p:spPr bwMode="auto">
            <a:xfrm>
              <a:off x="4124" y="2002"/>
              <a:ext cx="25" cy="37"/>
            </a:xfrm>
            <a:custGeom>
              <a:avLst/>
              <a:gdLst>
                <a:gd name="T0" fmla="*/ 17 w 112"/>
                <a:gd name="T1" fmla="*/ 4 h 161"/>
                <a:gd name="T2" fmla="*/ 44 w 112"/>
                <a:gd name="T3" fmla="*/ 0 h 161"/>
                <a:gd name="T4" fmla="*/ 17 w 112"/>
                <a:gd name="T5" fmla="*/ 4 h 161"/>
                <a:gd name="T6" fmla="*/ 8 w 112"/>
                <a:gd name="T7" fmla="*/ 17 h 161"/>
                <a:gd name="T8" fmla="*/ 8 w 112"/>
                <a:gd name="T9" fmla="*/ 35 h 161"/>
                <a:gd name="T10" fmla="*/ 17 w 112"/>
                <a:gd name="T11" fmla="*/ 53 h 161"/>
                <a:gd name="T12" fmla="*/ 35 w 112"/>
                <a:gd name="T13" fmla="*/ 62 h 161"/>
                <a:gd name="T14" fmla="*/ 66 w 112"/>
                <a:gd name="T15" fmla="*/ 71 h 161"/>
                <a:gd name="T16" fmla="*/ 89 w 112"/>
                <a:gd name="T17" fmla="*/ 75 h 161"/>
                <a:gd name="T18" fmla="*/ 107 w 112"/>
                <a:gd name="T19" fmla="*/ 89 h 161"/>
                <a:gd name="T20" fmla="*/ 111 w 112"/>
                <a:gd name="T21" fmla="*/ 107 h 161"/>
                <a:gd name="T22" fmla="*/ 111 w 112"/>
                <a:gd name="T23" fmla="*/ 133 h 161"/>
                <a:gd name="T24" fmla="*/ 107 w 112"/>
                <a:gd name="T25" fmla="*/ 147 h 161"/>
                <a:gd name="T26" fmla="*/ 98 w 112"/>
                <a:gd name="T27" fmla="*/ 156 h 161"/>
                <a:gd name="T28" fmla="*/ 71 w 112"/>
                <a:gd name="T29" fmla="*/ 160 h 161"/>
                <a:gd name="T30" fmla="*/ 44 w 112"/>
                <a:gd name="T31" fmla="*/ 160 h 161"/>
                <a:gd name="T32" fmla="*/ 17 w 112"/>
                <a:gd name="T33" fmla="*/ 156 h 161"/>
                <a:gd name="T34" fmla="*/ 8 w 112"/>
                <a:gd name="T35" fmla="*/ 147 h 161"/>
                <a:gd name="T36" fmla="*/ 0 w 112"/>
                <a:gd name="T37" fmla="*/ 133 h 161"/>
                <a:gd name="T38" fmla="*/ 0 w 112"/>
                <a:gd name="T39" fmla="*/ 107 h 161"/>
                <a:gd name="T40" fmla="*/ 8 w 112"/>
                <a:gd name="T41" fmla="*/ 89 h 161"/>
                <a:gd name="T42" fmla="*/ 26 w 112"/>
                <a:gd name="T43" fmla="*/ 75 h 161"/>
                <a:gd name="T44" fmla="*/ 49 w 112"/>
                <a:gd name="T45" fmla="*/ 71 h 161"/>
                <a:gd name="T46" fmla="*/ 80 w 112"/>
                <a:gd name="T47" fmla="*/ 62 h 161"/>
                <a:gd name="T48" fmla="*/ 98 w 112"/>
                <a:gd name="T49" fmla="*/ 53 h 161"/>
                <a:gd name="T50" fmla="*/ 107 w 112"/>
                <a:gd name="T51" fmla="*/ 35 h 161"/>
                <a:gd name="T52" fmla="*/ 107 w 112"/>
                <a:gd name="T53" fmla="*/ 17 h 161"/>
                <a:gd name="T54" fmla="*/ 98 w 112"/>
                <a:gd name="T55" fmla="*/ 4 h 161"/>
                <a:gd name="T56" fmla="*/ 71 w 112"/>
                <a:gd name="T57" fmla="*/ 0 h 161"/>
                <a:gd name="T58" fmla="*/ 44 w 112"/>
                <a:gd name="T5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161">
                  <a:moveTo>
                    <a:pt x="17" y="4"/>
                  </a:moveTo>
                  <a:lnTo>
                    <a:pt x="44" y="0"/>
                  </a:lnTo>
                  <a:lnTo>
                    <a:pt x="17" y="4"/>
                  </a:lnTo>
                  <a:lnTo>
                    <a:pt x="8" y="17"/>
                  </a:lnTo>
                  <a:lnTo>
                    <a:pt x="8" y="35"/>
                  </a:lnTo>
                  <a:lnTo>
                    <a:pt x="17" y="53"/>
                  </a:lnTo>
                  <a:lnTo>
                    <a:pt x="35" y="62"/>
                  </a:lnTo>
                  <a:lnTo>
                    <a:pt x="66" y="71"/>
                  </a:lnTo>
                  <a:lnTo>
                    <a:pt x="89" y="75"/>
                  </a:lnTo>
                  <a:lnTo>
                    <a:pt x="107" y="89"/>
                  </a:lnTo>
                  <a:lnTo>
                    <a:pt x="111" y="107"/>
                  </a:lnTo>
                  <a:lnTo>
                    <a:pt x="111" y="133"/>
                  </a:lnTo>
                  <a:lnTo>
                    <a:pt x="107" y="147"/>
                  </a:lnTo>
                  <a:lnTo>
                    <a:pt x="98" y="156"/>
                  </a:lnTo>
                  <a:lnTo>
                    <a:pt x="71" y="160"/>
                  </a:lnTo>
                  <a:lnTo>
                    <a:pt x="44" y="160"/>
                  </a:lnTo>
                  <a:lnTo>
                    <a:pt x="17" y="156"/>
                  </a:lnTo>
                  <a:lnTo>
                    <a:pt x="8" y="147"/>
                  </a:lnTo>
                  <a:lnTo>
                    <a:pt x="0" y="133"/>
                  </a:lnTo>
                  <a:lnTo>
                    <a:pt x="0" y="107"/>
                  </a:lnTo>
                  <a:lnTo>
                    <a:pt x="8" y="89"/>
                  </a:lnTo>
                  <a:lnTo>
                    <a:pt x="26" y="75"/>
                  </a:lnTo>
                  <a:lnTo>
                    <a:pt x="49" y="71"/>
                  </a:lnTo>
                  <a:lnTo>
                    <a:pt x="80" y="62"/>
                  </a:lnTo>
                  <a:lnTo>
                    <a:pt x="98" y="53"/>
                  </a:lnTo>
                  <a:lnTo>
                    <a:pt x="107" y="35"/>
                  </a:lnTo>
                  <a:lnTo>
                    <a:pt x="107" y="17"/>
                  </a:lnTo>
                  <a:lnTo>
                    <a:pt x="98" y="4"/>
                  </a:lnTo>
                  <a:lnTo>
                    <a:pt x="71" y="0"/>
                  </a:lnTo>
                  <a:lnTo>
                    <a:pt x="4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71" name="Line 55">
              <a:extLst>
                <a:ext uri="{FF2B5EF4-FFF2-40B4-BE49-F238E27FC236}">
                  <a16:creationId xmlns:a16="http://schemas.microsoft.com/office/drawing/2014/main" id="{F3E1D82F-8499-4F90-8770-BCDBCF688305}"/>
                </a:ext>
              </a:extLst>
            </p:cNvPr>
            <p:cNvSpPr>
              <a:spLocks noChangeShapeType="1"/>
            </p:cNvSpPr>
            <p:nvPr/>
          </p:nvSpPr>
          <p:spPr bwMode="auto">
            <a:xfrm flipH="1">
              <a:off x="4045" y="2125"/>
              <a:ext cx="3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72" name="Freeform 56">
              <a:extLst>
                <a:ext uri="{FF2B5EF4-FFF2-40B4-BE49-F238E27FC236}">
                  <a16:creationId xmlns:a16="http://schemas.microsoft.com/office/drawing/2014/main" id="{0DD5B039-10B7-4C8F-8C47-7173CA22F1FC}"/>
                </a:ext>
              </a:extLst>
            </p:cNvPr>
            <p:cNvSpPr>
              <a:spLocks noChangeArrowheads="1"/>
            </p:cNvSpPr>
            <p:nvPr/>
          </p:nvSpPr>
          <p:spPr bwMode="auto">
            <a:xfrm>
              <a:off x="4092" y="2104"/>
              <a:ext cx="24" cy="37"/>
            </a:xfrm>
            <a:custGeom>
              <a:avLst/>
              <a:gdLst>
                <a:gd name="T0" fmla="*/ 8 w 107"/>
                <a:gd name="T1" fmla="*/ 40 h 165"/>
                <a:gd name="T2" fmla="*/ 8 w 107"/>
                <a:gd name="T3" fmla="*/ 31 h 165"/>
                <a:gd name="T4" fmla="*/ 17 w 107"/>
                <a:gd name="T5" fmla="*/ 13 h 165"/>
                <a:gd name="T6" fmla="*/ 22 w 107"/>
                <a:gd name="T7" fmla="*/ 8 h 165"/>
                <a:gd name="T8" fmla="*/ 35 w 107"/>
                <a:gd name="T9" fmla="*/ 0 h 165"/>
                <a:gd name="T10" fmla="*/ 71 w 107"/>
                <a:gd name="T11" fmla="*/ 0 h 165"/>
                <a:gd name="T12" fmla="*/ 88 w 107"/>
                <a:gd name="T13" fmla="*/ 8 h 165"/>
                <a:gd name="T14" fmla="*/ 93 w 107"/>
                <a:gd name="T15" fmla="*/ 13 h 165"/>
                <a:gd name="T16" fmla="*/ 102 w 107"/>
                <a:gd name="T17" fmla="*/ 31 h 165"/>
                <a:gd name="T18" fmla="*/ 102 w 107"/>
                <a:gd name="T19" fmla="*/ 44 h 165"/>
                <a:gd name="T20" fmla="*/ 93 w 107"/>
                <a:gd name="T21" fmla="*/ 62 h 165"/>
                <a:gd name="T22" fmla="*/ 75 w 107"/>
                <a:gd name="T23" fmla="*/ 84 h 165"/>
                <a:gd name="T24" fmla="*/ 0 w 107"/>
                <a:gd name="T25" fmla="*/ 164 h 165"/>
                <a:gd name="T26" fmla="*/ 106 w 107"/>
                <a:gd name="T27" fmla="*/ 16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165">
                  <a:moveTo>
                    <a:pt x="8" y="40"/>
                  </a:moveTo>
                  <a:lnTo>
                    <a:pt x="8" y="31"/>
                  </a:lnTo>
                  <a:lnTo>
                    <a:pt x="17" y="13"/>
                  </a:lnTo>
                  <a:lnTo>
                    <a:pt x="22" y="8"/>
                  </a:lnTo>
                  <a:lnTo>
                    <a:pt x="35" y="0"/>
                  </a:lnTo>
                  <a:lnTo>
                    <a:pt x="71" y="0"/>
                  </a:lnTo>
                  <a:lnTo>
                    <a:pt x="88" y="8"/>
                  </a:lnTo>
                  <a:lnTo>
                    <a:pt x="93" y="13"/>
                  </a:lnTo>
                  <a:lnTo>
                    <a:pt x="102" y="31"/>
                  </a:lnTo>
                  <a:lnTo>
                    <a:pt x="102" y="44"/>
                  </a:lnTo>
                  <a:lnTo>
                    <a:pt x="93" y="62"/>
                  </a:lnTo>
                  <a:lnTo>
                    <a:pt x="75" y="84"/>
                  </a:lnTo>
                  <a:lnTo>
                    <a:pt x="0" y="164"/>
                  </a:lnTo>
                  <a:lnTo>
                    <a:pt x="106"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73" name="Line 57">
              <a:extLst>
                <a:ext uri="{FF2B5EF4-FFF2-40B4-BE49-F238E27FC236}">
                  <a16:creationId xmlns:a16="http://schemas.microsoft.com/office/drawing/2014/main" id="{BBCF841C-9F72-4E3A-9C0B-611938FFE8B8}"/>
                </a:ext>
              </a:extLst>
            </p:cNvPr>
            <p:cNvSpPr>
              <a:spLocks noChangeShapeType="1"/>
            </p:cNvSpPr>
            <p:nvPr/>
          </p:nvSpPr>
          <p:spPr bwMode="auto">
            <a:xfrm flipV="1">
              <a:off x="4128" y="2103"/>
              <a:ext cx="17" cy="2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74" name="Line 58">
              <a:extLst>
                <a:ext uri="{FF2B5EF4-FFF2-40B4-BE49-F238E27FC236}">
                  <a16:creationId xmlns:a16="http://schemas.microsoft.com/office/drawing/2014/main" id="{2B54EE36-C93C-498F-9533-E2DF4B2E5791}"/>
                </a:ext>
              </a:extLst>
            </p:cNvPr>
            <p:cNvSpPr>
              <a:spLocks noChangeShapeType="1"/>
            </p:cNvSpPr>
            <p:nvPr/>
          </p:nvSpPr>
          <p:spPr bwMode="auto">
            <a:xfrm flipH="1">
              <a:off x="4127" y="2129"/>
              <a:ext cx="2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75" name="Line 59">
              <a:extLst>
                <a:ext uri="{FF2B5EF4-FFF2-40B4-BE49-F238E27FC236}">
                  <a16:creationId xmlns:a16="http://schemas.microsoft.com/office/drawing/2014/main" id="{C9F9F017-8013-4D62-AF9D-BE2FBFBA02E1}"/>
                </a:ext>
              </a:extLst>
            </p:cNvPr>
            <p:cNvSpPr>
              <a:spLocks noChangeShapeType="1"/>
            </p:cNvSpPr>
            <p:nvPr/>
          </p:nvSpPr>
          <p:spPr bwMode="auto">
            <a:xfrm flipV="1">
              <a:off x="4145" y="2103"/>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76" name="Freeform 60">
              <a:extLst>
                <a:ext uri="{FF2B5EF4-FFF2-40B4-BE49-F238E27FC236}">
                  <a16:creationId xmlns:a16="http://schemas.microsoft.com/office/drawing/2014/main" id="{BC162B84-B747-417B-B5CD-526E3327BCF9}"/>
                </a:ext>
              </a:extLst>
            </p:cNvPr>
            <p:cNvSpPr>
              <a:spLocks noChangeArrowheads="1"/>
            </p:cNvSpPr>
            <p:nvPr/>
          </p:nvSpPr>
          <p:spPr bwMode="auto">
            <a:xfrm>
              <a:off x="4096" y="2363"/>
              <a:ext cx="21" cy="17"/>
            </a:xfrm>
            <a:custGeom>
              <a:avLst/>
              <a:gdLst>
                <a:gd name="T0" fmla="*/ 0 w 94"/>
                <a:gd name="T1" fmla="*/ 8 h 73"/>
                <a:gd name="T2" fmla="*/ 89 w 94"/>
                <a:gd name="T3" fmla="*/ 0 h 73"/>
                <a:gd name="T4" fmla="*/ 93 w 94"/>
                <a:gd name="T5" fmla="*/ 54 h 73"/>
                <a:gd name="T6" fmla="*/ 4 w 94"/>
                <a:gd name="T7" fmla="*/ 72 h 73"/>
                <a:gd name="T8" fmla="*/ 0 w 94"/>
                <a:gd name="T9" fmla="*/ 8 h 73"/>
              </a:gdLst>
              <a:ahLst/>
              <a:cxnLst>
                <a:cxn ang="0">
                  <a:pos x="T0" y="T1"/>
                </a:cxn>
                <a:cxn ang="0">
                  <a:pos x="T2" y="T3"/>
                </a:cxn>
                <a:cxn ang="0">
                  <a:pos x="T4" y="T5"/>
                </a:cxn>
                <a:cxn ang="0">
                  <a:pos x="T6" y="T7"/>
                </a:cxn>
                <a:cxn ang="0">
                  <a:pos x="T8" y="T9"/>
                </a:cxn>
              </a:cxnLst>
              <a:rect l="0" t="0" r="r" b="b"/>
              <a:pathLst>
                <a:path w="94" h="73">
                  <a:moveTo>
                    <a:pt x="0" y="8"/>
                  </a:moveTo>
                  <a:lnTo>
                    <a:pt x="89" y="0"/>
                  </a:lnTo>
                  <a:lnTo>
                    <a:pt x="93" y="54"/>
                  </a:lnTo>
                  <a:lnTo>
                    <a:pt x="4" y="72"/>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77" name="Freeform 61">
              <a:extLst>
                <a:ext uri="{FF2B5EF4-FFF2-40B4-BE49-F238E27FC236}">
                  <a16:creationId xmlns:a16="http://schemas.microsoft.com/office/drawing/2014/main" id="{53CAD907-B14D-4042-B504-4350F7B4D198}"/>
                </a:ext>
              </a:extLst>
            </p:cNvPr>
            <p:cNvSpPr>
              <a:spLocks noChangeArrowheads="1"/>
            </p:cNvSpPr>
            <p:nvPr/>
          </p:nvSpPr>
          <p:spPr bwMode="auto">
            <a:xfrm>
              <a:off x="4116" y="2361"/>
              <a:ext cx="20" cy="17"/>
            </a:xfrm>
            <a:custGeom>
              <a:avLst/>
              <a:gdLst>
                <a:gd name="T0" fmla="*/ 0 w 89"/>
                <a:gd name="T1" fmla="*/ 8 h 73"/>
                <a:gd name="T2" fmla="*/ 84 w 89"/>
                <a:gd name="T3" fmla="*/ 0 h 73"/>
                <a:gd name="T4" fmla="*/ 88 w 89"/>
                <a:gd name="T5" fmla="*/ 63 h 73"/>
                <a:gd name="T6" fmla="*/ 4 w 89"/>
                <a:gd name="T7" fmla="*/ 72 h 73"/>
                <a:gd name="T8" fmla="*/ 0 w 89"/>
                <a:gd name="T9" fmla="*/ 8 h 73"/>
              </a:gdLst>
              <a:ahLst/>
              <a:cxnLst>
                <a:cxn ang="0">
                  <a:pos x="T0" y="T1"/>
                </a:cxn>
                <a:cxn ang="0">
                  <a:pos x="T2" y="T3"/>
                </a:cxn>
                <a:cxn ang="0">
                  <a:pos x="T4" y="T5"/>
                </a:cxn>
                <a:cxn ang="0">
                  <a:pos x="T6" y="T7"/>
                </a:cxn>
                <a:cxn ang="0">
                  <a:pos x="T8" y="T9"/>
                </a:cxn>
              </a:cxnLst>
              <a:rect l="0" t="0" r="r" b="b"/>
              <a:pathLst>
                <a:path w="89" h="73">
                  <a:moveTo>
                    <a:pt x="0" y="8"/>
                  </a:moveTo>
                  <a:lnTo>
                    <a:pt x="84" y="0"/>
                  </a:lnTo>
                  <a:lnTo>
                    <a:pt x="88" y="63"/>
                  </a:lnTo>
                  <a:lnTo>
                    <a:pt x="4" y="72"/>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78" name="Freeform 62">
              <a:extLst>
                <a:ext uri="{FF2B5EF4-FFF2-40B4-BE49-F238E27FC236}">
                  <a16:creationId xmlns:a16="http://schemas.microsoft.com/office/drawing/2014/main" id="{8B1CA9FD-697C-4C74-A5E0-EBE5E5C66808}"/>
                </a:ext>
              </a:extLst>
            </p:cNvPr>
            <p:cNvSpPr>
              <a:spLocks noChangeArrowheads="1"/>
            </p:cNvSpPr>
            <p:nvPr/>
          </p:nvSpPr>
          <p:spPr bwMode="auto">
            <a:xfrm>
              <a:off x="4135" y="2360"/>
              <a:ext cx="18" cy="17"/>
            </a:xfrm>
            <a:custGeom>
              <a:avLst/>
              <a:gdLst>
                <a:gd name="T0" fmla="*/ 0 w 81"/>
                <a:gd name="T1" fmla="*/ 4 h 73"/>
                <a:gd name="T2" fmla="*/ 76 w 81"/>
                <a:gd name="T3" fmla="*/ 0 h 73"/>
                <a:gd name="T4" fmla="*/ 80 w 81"/>
                <a:gd name="T5" fmla="*/ 59 h 73"/>
                <a:gd name="T6" fmla="*/ 4 w 81"/>
                <a:gd name="T7" fmla="*/ 72 h 73"/>
                <a:gd name="T8" fmla="*/ 0 w 81"/>
                <a:gd name="T9" fmla="*/ 4 h 73"/>
              </a:gdLst>
              <a:ahLst/>
              <a:cxnLst>
                <a:cxn ang="0">
                  <a:pos x="T0" y="T1"/>
                </a:cxn>
                <a:cxn ang="0">
                  <a:pos x="T2" y="T3"/>
                </a:cxn>
                <a:cxn ang="0">
                  <a:pos x="T4" y="T5"/>
                </a:cxn>
                <a:cxn ang="0">
                  <a:pos x="T6" y="T7"/>
                </a:cxn>
                <a:cxn ang="0">
                  <a:pos x="T8" y="T9"/>
                </a:cxn>
              </a:cxnLst>
              <a:rect l="0" t="0" r="r" b="b"/>
              <a:pathLst>
                <a:path w="81" h="73">
                  <a:moveTo>
                    <a:pt x="0" y="4"/>
                  </a:moveTo>
                  <a:lnTo>
                    <a:pt x="76" y="0"/>
                  </a:lnTo>
                  <a:lnTo>
                    <a:pt x="80" y="59"/>
                  </a:lnTo>
                  <a:lnTo>
                    <a:pt x="4" y="72"/>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4879" name="Freeform 63">
              <a:extLst>
                <a:ext uri="{FF2B5EF4-FFF2-40B4-BE49-F238E27FC236}">
                  <a16:creationId xmlns:a16="http://schemas.microsoft.com/office/drawing/2014/main" id="{1DA0E9A8-71DA-44AC-AFAF-AD1D1783CBF5}"/>
                </a:ext>
              </a:extLst>
            </p:cNvPr>
            <p:cNvSpPr>
              <a:spLocks noChangeArrowheads="1"/>
            </p:cNvSpPr>
            <p:nvPr/>
          </p:nvSpPr>
          <p:spPr bwMode="auto">
            <a:xfrm>
              <a:off x="4152" y="2358"/>
              <a:ext cx="17" cy="17"/>
            </a:xfrm>
            <a:custGeom>
              <a:avLst/>
              <a:gdLst>
                <a:gd name="T0" fmla="*/ 0 w 77"/>
                <a:gd name="T1" fmla="*/ 8 h 73"/>
                <a:gd name="T2" fmla="*/ 72 w 77"/>
                <a:gd name="T3" fmla="*/ 0 h 73"/>
                <a:gd name="T4" fmla="*/ 76 w 77"/>
                <a:gd name="T5" fmla="*/ 63 h 73"/>
                <a:gd name="T6" fmla="*/ 4 w 77"/>
                <a:gd name="T7" fmla="*/ 72 h 73"/>
                <a:gd name="T8" fmla="*/ 0 w 77"/>
                <a:gd name="T9" fmla="*/ 8 h 73"/>
              </a:gdLst>
              <a:ahLst/>
              <a:cxnLst>
                <a:cxn ang="0">
                  <a:pos x="T0" y="T1"/>
                </a:cxn>
                <a:cxn ang="0">
                  <a:pos x="T2" y="T3"/>
                </a:cxn>
                <a:cxn ang="0">
                  <a:pos x="T4" y="T5"/>
                </a:cxn>
                <a:cxn ang="0">
                  <a:pos x="T6" y="T7"/>
                </a:cxn>
                <a:cxn ang="0">
                  <a:pos x="T8" y="T9"/>
                </a:cxn>
              </a:cxnLst>
              <a:rect l="0" t="0" r="r" b="b"/>
              <a:pathLst>
                <a:path w="77" h="73">
                  <a:moveTo>
                    <a:pt x="0" y="8"/>
                  </a:moveTo>
                  <a:lnTo>
                    <a:pt x="72" y="0"/>
                  </a:lnTo>
                  <a:lnTo>
                    <a:pt x="76" y="63"/>
                  </a:lnTo>
                  <a:lnTo>
                    <a:pt x="4" y="72"/>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80" name="Freeform 64">
              <a:extLst>
                <a:ext uri="{FF2B5EF4-FFF2-40B4-BE49-F238E27FC236}">
                  <a16:creationId xmlns:a16="http://schemas.microsoft.com/office/drawing/2014/main" id="{6B4961E2-5961-4285-A80D-C6AFCB302BA9}"/>
                </a:ext>
              </a:extLst>
            </p:cNvPr>
            <p:cNvSpPr>
              <a:spLocks noChangeArrowheads="1"/>
            </p:cNvSpPr>
            <p:nvPr/>
          </p:nvSpPr>
          <p:spPr bwMode="auto">
            <a:xfrm>
              <a:off x="4168" y="2357"/>
              <a:ext cx="16" cy="17"/>
            </a:xfrm>
            <a:custGeom>
              <a:avLst/>
              <a:gdLst>
                <a:gd name="T0" fmla="*/ 0 w 72"/>
                <a:gd name="T1" fmla="*/ 4 h 73"/>
                <a:gd name="T2" fmla="*/ 67 w 72"/>
                <a:gd name="T3" fmla="*/ 0 h 73"/>
                <a:gd name="T4" fmla="*/ 71 w 72"/>
                <a:gd name="T5" fmla="*/ 58 h 73"/>
                <a:gd name="T6" fmla="*/ 4 w 72"/>
                <a:gd name="T7" fmla="*/ 72 h 73"/>
                <a:gd name="T8" fmla="*/ 0 w 72"/>
                <a:gd name="T9" fmla="*/ 4 h 73"/>
              </a:gdLst>
              <a:ahLst/>
              <a:cxnLst>
                <a:cxn ang="0">
                  <a:pos x="T0" y="T1"/>
                </a:cxn>
                <a:cxn ang="0">
                  <a:pos x="T2" y="T3"/>
                </a:cxn>
                <a:cxn ang="0">
                  <a:pos x="T4" y="T5"/>
                </a:cxn>
                <a:cxn ang="0">
                  <a:pos x="T6" y="T7"/>
                </a:cxn>
                <a:cxn ang="0">
                  <a:pos x="T8" y="T9"/>
                </a:cxn>
              </a:cxnLst>
              <a:rect l="0" t="0" r="r" b="b"/>
              <a:pathLst>
                <a:path w="72" h="73">
                  <a:moveTo>
                    <a:pt x="0" y="4"/>
                  </a:moveTo>
                  <a:lnTo>
                    <a:pt x="67" y="0"/>
                  </a:lnTo>
                  <a:lnTo>
                    <a:pt x="71" y="58"/>
                  </a:lnTo>
                  <a:lnTo>
                    <a:pt x="4" y="72"/>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4881" name="Freeform 65">
              <a:extLst>
                <a:ext uri="{FF2B5EF4-FFF2-40B4-BE49-F238E27FC236}">
                  <a16:creationId xmlns:a16="http://schemas.microsoft.com/office/drawing/2014/main" id="{EDBDF00B-10CE-4CC3-9D4C-663FFF0CD188}"/>
                </a:ext>
              </a:extLst>
            </p:cNvPr>
            <p:cNvSpPr>
              <a:spLocks noChangeArrowheads="1"/>
            </p:cNvSpPr>
            <p:nvPr/>
          </p:nvSpPr>
          <p:spPr bwMode="auto">
            <a:xfrm>
              <a:off x="4183" y="2355"/>
              <a:ext cx="16" cy="17"/>
            </a:xfrm>
            <a:custGeom>
              <a:avLst/>
              <a:gdLst>
                <a:gd name="T0" fmla="*/ 0 w 72"/>
                <a:gd name="T1" fmla="*/ 8 h 73"/>
                <a:gd name="T2" fmla="*/ 71 w 72"/>
                <a:gd name="T3" fmla="*/ 0 h 73"/>
                <a:gd name="T4" fmla="*/ 71 w 72"/>
                <a:gd name="T5" fmla="*/ 62 h 73"/>
                <a:gd name="T6" fmla="*/ 4 w 72"/>
                <a:gd name="T7" fmla="*/ 72 h 73"/>
                <a:gd name="T8" fmla="*/ 0 w 72"/>
                <a:gd name="T9" fmla="*/ 8 h 73"/>
              </a:gdLst>
              <a:ahLst/>
              <a:cxnLst>
                <a:cxn ang="0">
                  <a:pos x="T0" y="T1"/>
                </a:cxn>
                <a:cxn ang="0">
                  <a:pos x="T2" y="T3"/>
                </a:cxn>
                <a:cxn ang="0">
                  <a:pos x="T4" y="T5"/>
                </a:cxn>
                <a:cxn ang="0">
                  <a:pos x="T6" y="T7"/>
                </a:cxn>
                <a:cxn ang="0">
                  <a:pos x="T8" y="T9"/>
                </a:cxn>
              </a:cxnLst>
              <a:rect l="0" t="0" r="r" b="b"/>
              <a:pathLst>
                <a:path w="72" h="73">
                  <a:moveTo>
                    <a:pt x="0" y="8"/>
                  </a:moveTo>
                  <a:lnTo>
                    <a:pt x="71" y="0"/>
                  </a:lnTo>
                  <a:lnTo>
                    <a:pt x="71" y="62"/>
                  </a:lnTo>
                  <a:lnTo>
                    <a:pt x="4" y="72"/>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82" name="Freeform 66">
              <a:extLst>
                <a:ext uri="{FF2B5EF4-FFF2-40B4-BE49-F238E27FC236}">
                  <a16:creationId xmlns:a16="http://schemas.microsoft.com/office/drawing/2014/main" id="{15B15EE3-6C1C-4091-9EB6-6FE3CA9F6D23}"/>
                </a:ext>
              </a:extLst>
            </p:cNvPr>
            <p:cNvSpPr>
              <a:spLocks noChangeArrowheads="1"/>
            </p:cNvSpPr>
            <p:nvPr/>
          </p:nvSpPr>
          <p:spPr bwMode="auto">
            <a:xfrm>
              <a:off x="4196" y="2354"/>
              <a:ext cx="16" cy="16"/>
            </a:xfrm>
            <a:custGeom>
              <a:avLst/>
              <a:gdLst>
                <a:gd name="T0" fmla="*/ 0 w 72"/>
                <a:gd name="T1" fmla="*/ 4 h 72"/>
                <a:gd name="T2" fmla="*/ 62 w 72"/>
                <a:gd name="T3" fmla="*/ 0 h 72"/>
                <a:gd name="T4" fmla="*/ 71 w 72"/>
                <a:gd name="T5" fmla="*/ 62 h 72"/>
                <a:gd name="T6" fmla="*/ 0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62" y="0"/>
                  </a:lnTo>
                  <a:lnTo>
                    <a:pt x="71" y="62"/>
                  </a:lnTo>
                  <a:lnTo>
                    <a:pt x="0"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4883" name="Freeform 67">
              <a:extLst>
                <a:ext uri="{FF2B5EF4-FFF2-40B4-BE49-F238E27FC236}">
                  <a16:creationId xmlns:a16="http://schemas.microsoft.com/office/drawing/2014/main" id="{C19A0877-E2DF-42E0-9866-B11754B87230}"/>
                </a:ext>
              </a:extLst>
            </p:cNvPr>
            <p:cNvSpPr>
              <a:spLocks noChangeArrowheads="1"/>
            </p:cNvSpPr>
            <p:nvPr/>
          </p:nvSpPr>
          <p:spPr bwMode="auto">
            <a:xfrm>
              <a:off x="4208" y="2354"/>
              <a:ext cx="16" cy="16"/>
            </a:xfrm>
            <a:custGeom>
              <a:avLst/>
              <a:gdLst>
                <a:gd name="T0" fmla="*/ 0 w 72"/>
                <a:gd name="T1" fmla="*/ 0 h 72"/>
                <a:gd name="T2" fmla="*/ 71 w 72"/>
                <a:gd name="T3" fmla="*/ 0 h 72"/>
                <a:gd name="T4" fmla="*/ 71 w 72"/>
                <a:gd name="T5" fmla="*/ 62 h 72"/>
                <a:gd name="T6" fmla="*/ 4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71" y="0"/>
                  </a:lnTo>
                  <a:lnTo>
                    <a:pt x="71" y="62"/>
                  </a:lnTo>
                  <a:lnTo>
                    <a:pt x="4"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4884" name="Freeform 68">
              <a:extLst>
                <a:ext uri="{FF2B5EF4-FFF2-40B4-BE49-F238E27FC236}">
                  <a16:creationId xmlns:a16="http://schemas.microsoft.com/office/drawing/2014/main" id="{5FC93B45-8673-4780-B4FE-105336C94DDF}"/>
                </a:ext>
              </a:extLst>
            </p:cNvPr>
            <p:cNvSpPr>
              <a:spLocks noChangeArrowheads="1"/>
            </p:cNvSpPr>
            <p:nvPr/>
          </p:nvSpPr>
          <p:spPr bwMode="auto">
            <a:xfrm>
              <a:off x="4220" y="2352"/>
              <a:ext cx="16" cy="16"/>
            </a:xfrm>
            <a:custGeom>
              <a:avLst/>
              <a:gdLst>
                <a:gd name="T0" fmla="*/ 0 w 72"/>
                <a:gd name="T1" fmla="*/ 8 h 72"/>
                <a:gd name="T2" fmla="*/ 62 w 72"/>
                <a:gd name="T3" fmla="*/ 0 h 72"/>
                <a:gd name="T4" fmla="*/ 71 w 72"/>
                <a:gd name="T5" fmla="*/ 62 h 72"/>
                <a:gd name="T6" fmla="*/ 0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62" y="0"/>
                  </a:lnTo>
                  <a:lnTo>
                    <a:pt x="71" y="62"/>
                  </a:lnTo>
                  <a:lnTo>
                    <a:pt x="0"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85" name="Freeform 69">
              <a:extLst>
                <a:ext uri="{FF2B5EF4-FFF2-40B4-BE49-F238E27FC236}">
                  <a16:creationId xmlns:a16="http://schemas.microsoft.com/office/drawing/2014/main" id="{7155B5A6-F410-444C-A9E9-4293048AB337}"/>
                </a:ext>
              </a:extLst>
            </p:cNvPr>
            <p:cNvSpPr>
              <a:spLocks noChangeArrowheads="1"/>
            </p:cNvSpPr>
            <p:nvPr/>
          </p:nvSpPr>
          <p:spPr bwMode="auto">
            <a:xfrm>
              <a:off x="4230" y="2351"/>
              <a:ext cx="16" cy="16"/>
            </a:xfrm>
            <a:custGeom>
              <a:avLst/>
              <a:gdLst>
                <a:gd name="T0" fmla="*/ 0 w 72"/>
                <a:gd name="T1" fmla="*/ 4 h 72"/>
                <a:gd name="T2" fmla="*/ 71 w 72"/>
                <a:gd name="T3" fmla="*/ 0 h 72"/>
                <a:gd name="T4" fmla="*/ 71 w 72"/>
                <a:gd name="T5" fmla="*/ 62 h 72"/>
                <a:gd name="T6" fmla="*/ 4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71" y="0"/>
                  </a:lnTo>
                  <a:lnTo>
                    <a:pt x="71" y="62"/>
                  </a:lnTo>
                  <a:lnTo>
                    <a:pt x="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4886" name="Freeform 70">
              <a:extLst>
                <a:ext uri="{FF2B5EF4-FFF2-40B4-BE49-F238E27FC236}">
                  <a16:creationId xmlns:a16="http://schemas.microsoft.com/office/drawing/2014/main" id="{A2C161FA-498B-46A7-A99C-F3A48EFA8F15}"/>
                </a:ext>
              </a:extLst>
            </p:cNvPr>
            <p:cNvSpPr>
              <a:spLocks noChangeArrowheads="1"/>
            </p:cNvSpPr>
            <p:nvPr/>
          </p:nvSpPr>
          <p:spPr bwMode="auto">
            <a:xfrm>
              <a:off x="4240" y="2350"/>
              <a:ext cx="16" cy="16"/>
            </a:xfrm>
            <a:custGeom>
              <a:avLst/>
              <a:gdLst>
                <a:gd name="T0" fmla="*/ 0 w 72"/>
                <a:gd name="T1" fmla="*/ 4 h 72"/>
                <a:gd name="T2" fmla="*/ 53 w 72"/>
                <a:gd name="T3" fmla="*/ 0 h 72"/>
                <a:gd name="T4" fmla="*/ 71 w 72"/>
                <a:gd name="T5" fmla="*/ 62 h 72"/>
                <a:gd name="T6" fmla="*/ 0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53" y="0"/>
                  </a:lnTo>
                  <a:lnTo>
                    <a:pt x="71" y="62"/>
                  </a:lnTo>
                  <a:lnTo>
                    <a:pt x="0"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4887" name="Freeform 71">
              <a:extLst>
                <a:ext uri="{FF2B5EF4-FFF2-40B4-BE49-F238E27FC236}">
                  <a16:creationId xmlns:a16="http://schemas.microsoft.com/office/drawing/2014/main" id="{F7E8F778-17EB-408C-A274-C66981279524}"/>
                </a:ext>
              </a:extLst>
            </p:cNvPr>
            <p:cNvSpPr>
              <a:spLocks noChangeArrowheads="1"/>
            </p:cNvSpPr>
            <p:nvPr/>
          </p:nvSpPr>
          <p:spPr bwMode="auto">
            <a:xfrm>
              <a:off x="4248" y="2350"/>
              <a:ext cx="16" cy="16"/>
            </a:xfrm>
            <a:custGeom>
              <a:avLst/>
              <a:gdLst>
                <a:gd name="T0" fmla="*/ 0 w 72"/>
                <a:gd name="T1" fmla="*/ 0 h 72"/>
                <a:gd name="T2" fmla="*/ 62 w 72"/>
                <a:gd name="T3" fmla="*/ 0 h 72"/>
                <a:gd name="T4" fmla="*/ 71 w 72"/>
                <a:gd name="T5" fmla="*/ 71 h 72"/>
                <a:gd name="T6" fmla="*/ 13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62" y="0"/>
                  </a:lnTo>
                  <a:lnTo>
                    <a:pt x="71" y="71"/>
                  </a:lnTo>
                  <a:lnTo>
                    <a:pt x="13"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4888" name="Freeform 72">
              <a:extLst>
                <a:ext uri="{FF2B5EF4-FFF2-40B4-BE49-F238E27FC236}">
                  <a16:creationId xmlns:a16="http://schemas.microsoft.com/office/drawing/2014/main" id="{6741F580-7897-479D-9E63-147B28B61745}"/>
                </a:ext>
              </a:extLst>
            </p:cNvPr>
            <p:cNvSpPr>
              <a:spLocks noChangeArrowheads="1"/>
            </p:cNvSpPr>
            <p:nvPr/>
          </p:nvSpPr>
          <p:spPr bwMode="auto">
            <a:xfrm>
              <a:off x="4257" y="2350"/>
              <a:ext cx="16" cy="16"/>
            </a:xfrm>
            <a:custGeom>
              <a:avLst/>
              <a:gdLst>
                <a:gd name="T0" fmla="*/ 0 w 72"/>
                <a:gd name="T1" fmla="*/ 0 h 72"/>
                <a:gd name="T2" fmla="*/ 62 w 72"/>
                <a:gd name="T3" fmla="*/ 0 h 72"/>
                <a:gd name="T4" fmla="*/ 71 w 72"/>
                <a:gd name="T5" fmla="*/ 62 h 72"/>
                <a:gd name="T6" fmla="*/ 4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62" y="0"/>
                  </a:lnTo>
                  <a:lnTo>
                    <a:pt x="71" y="62"/>
                  </a:lnTo>
                  <a:lnTo>
                    <a:pt x="4"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4889" name="Freeform 73">
              <a:extLst>
                <a:ext uri="{FF2B5EF4-FFF2-40B4-BE49-F238E27FC236}">
                  <a16:creationId xmlns:a16="http://schemas.microsoft.com/office/drawing/2014/main" id="{BB774B33-58D6-4D4F-82C5-AE52BBFD52EC}"/>
                </a:ext>
              </a:extLst>
            </p:cNvPr>
            <p:cNvSpPr>
              <a:spLocks noChangeArrowheads="1"/>
            </p:cNvSpPr>
            <p:nvPr/>
          </p:nvSpPr>
          <p:spPr bwMode="auto">
            <a:xfrm>
              <a:off x="4266" y="2348"/>
              <a:ext cx="16" cy="16"/>
            </a:xfrm>
            <a:custGeom>
              <a:avLst/>
              <a:gdLst>
                <a:gd name="T0" fmla="*/ 0 w 72"/>
                <a:gd name="T1" fmla="*/ 8 h 72"/>
                <a:gd name="T2" fmla="*/ 62 w 72"/>
                <a:gd name="T3" fmla="*/ 0 h 72"/>
                <a:gd name="T4" fmla="*/ 71 w 72"/>
                <a:gd name="T5" fmla="*/ 62 h 72"/>
                <a:gd name="T6" fmla="*/ 4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62" y="0"/>
                  </a:lnTo>
                  <a:lnTo>
                    <a:pt x="71" y="62"/>
                  </a:lnTo>
                  <a:lnTo>
                    <a:pt x="4"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90" name="Freeform 74">
              <a:extLst>
                <a:ext uri="{FF2B5EF4-FFF2-40B4-BE49-F238E27FC236}">
                  <a16:creationId xmlns:a16="http://schemas.microsoft.com/office/drawing/2014/main" id="{63AFF90F-D0FF-470C-8A05-A2D382004AE4}"/>
                </a:ext>
              </a:extLst>
            </p:cNvPr>
            <p:cNvSpPr>
              <a:spLocks noChangeArrowheads="1"/>
            </p:cNvSpPr>
            <p:nvPr/>
          </p:nvSpPr>
          <p:spPr bwMode="auto">
            <a:xfrm>
              <a:off x="4274" y="2347"/>
              <a:ext cx="16" cy="16"/>
            </a:xfrm>
            <a:custGeom>
              <a:avLst/>
              <a:gdLst>
                <a:gd name="T0" fmla="*/ 0 w 72"/>
                <a:gd name="T1" fmla="*/ 4 h 72"/>
                <a:gd name="T2" fmla="*/ 53 w 72"/>
                <a:gd name="T3" fmla="*/ 0 h 72"/>
                <a:gd name="T4" fmla="*/ 71 w 72"/>
                <a:gd name="T5" fmla="*/ 58 h 72"/>
                <a:gd name="T6" fmla="*/ 4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53" y="0"/>
                  </a:lnTo>
                  <a:lnTo>
                    <a:pt x="71" y="58"/>
                  </a:lnTo>
                  <a:lnTo>
                    <a:pt x="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4891" name="Freeform 75">
              <a:extLst>
                <a:ext uri="{FF2B5EF4-FFF2-40B4-BE49-F238E27FC236}">
                  <a16:creationId xmlns:a16="http://schemas.microsoft.com/office/drawing/2014/main" id="{DA6FA50B-D0FF-4494-8DEE-B55E7C468035}"/>
                </a:ext>
              </a:extLst>
            </p:cNvPr>
            <p:cNvSpPr>
              <a:spLocks noChangeArrowheads="1"/>
            </p:cNvSpPr>
            <p:nvPr/>
          </p:nvSpPr>
          <p:spPr bwMode="auto">
            <a:xfrm>
              <a:off x="4282" y="2346"/>
              <a:ext cx="16" cy="16"/>
            </a:xfrm>
            <a:custGeom>
              <a:avLst/>
              <a:gdLst>
                <a:gd name="T0" fmla="*/ 0 w 72"/>
                <a:gd name="T1" fmla="*/ 4 h 72"/>
                <a:gd name="T2" fmla="*/ 53 w 72"/>
                <a:gd name="T3" fmla="*/ 0 h 72"/>
                <a:gd name="T4" fmla="*/ 71 w 72"/>
                <a:gd name="T5" fmla="*/ 71 h 72"/>
                <a:gd name="T6" fmla="*/ 13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53" y="0"/>
                  </a:lnTo>
                  <a:lnTo>
                    <a:pt x="71" y="71"/>
                  </a:lnTo>
                  <a:lnTo>
                    <a:pt x="13"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4892" name="Freeform 76">
              <a:extLst>
                <a:ext uri="{FF2B5EF4-FFF2-40B4-BE49-F238E27FC236}">
                  <a16:creationId xmlns:a16="http://schemas.microsoft.com/office/drawing/2014/main" id="{E00232CE-F917-4CD1-82EC-7A908D0450E4}"/>
                </a:ext>
              </a:extLst>
            </p:cNvPr>
            <p:cNvSpPr>
              <a:spLocks noChangeArrowheads="1"/>
            </p:cNvSpPr>
            <p:nvPr/>
          </p:nvSpPr>
          <p:spPr bwMode="auto">
            <a:xfrm>
              <a:off x="4290" y="2345"/>
              <a:ext cx="16" cy="16"/>
            </a:xfrm>
            <a:custGeom>
              <a:avLst/>
              <a:gdLst>
                <a:gd name="T0" fmla="*/ 0 w 72"/>
                <a:gd name="T1" fmla="*/ 4 h 72"/>
                <a:gd name="T2" fmla="*/ 58 w 72"/>
                <a:gd name="T3" fmla="*/ 0 h 72"/>
                <a:gd name="T4" fmla="*/ 71 w 72"/>
                <a:gd name="T5" fmla="*/ 58 h 72"/>
                <a:gd name="T6" fmla="*/ 8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58" y="0"/>
                  </a:lnTo>
                  <a:lnTo>
                    <a:pt x="71" y="58"/>
                  </a:lnTo>
                  <a:lnTo>
                    <a:pt x="8"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4893" name="Freeform 77">
              <a:extLst>
                <a:ext uri="{FF2B5EF4-FFF2-40B4-BE49-F238E27FC236}">
                  <a16:creationId xmlns:a16="http://schemas.microsoft.com/office/drawing/2014/main" id="{5F60F000-624B-4DC5-BE44-2B92A5E5A22A}"/>
                </a:ext>
              </a:extLst>
            </p:cNvPr>
            <p:cNvSpPr>
              <a:spLocks noChangeArrowheads="1"/>
            </p:cNvSpPr>
            <p:nvPr/>
          </p:nvSpPr>
          <p:spPr bwMode="auto">
            <a:xfrm>
              <a:off x="4299" y="2343"/>
              <a:ext cx="16" cy="16"/>
            </a:xfrm>
            <a:custGeom>
              <a:avLst/>
              <a:gdLst>
                <a:gd name="T0" fmla="*/ 0 w 72"/>
                <a:gd name="T1" fmla="*/ 8 h 72"/>
                <a:gd name="T2" fmla="*/ 58 w 72"/>
                <a:gd name="T3" fmla="*/ 0 h 72"/>
                <a:gd name="T4" fmla="*/ 71 w 72"/>
                <a:gd name="T5" fmla="*/ 58 h 72"/>
                <a:gd name="T6" fmla="*/ 8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8" y="0"/>
                  </a:lnTo>
                  <a:lnTo>
                    <a:pt x="71" y="58"/>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94" name="Freeform 78">
              <a:extLst>
                <a:ext uri="{FF2B5EF4-FFF2-40B4-BE49-F238E27FC236}">
                  <a16:creationId xmlns:a16="http://schemas.microsoft.com/office/drawing/2014/main" id="{F0A0BF04-C6BE-4827-B9AB-FA9D814F512D}"/>
                </a:ext>
              </a:extLst>
            </p:cNvPr>
            <p:cNvSpPr>
              <a:spLocks noChangeArrowheads="1"/>
            </p:cNvSpPr>
            <p:nvPr/>
          </p:nvSpPr>
          <p:spPr bwMode="auto">
            <a:xfrm>
              <a:off x="4308" y="2341"/>
              <a:ext cx="16" cy="16"/>
            </a:xfrm>
            <a:custGeom>
              <a:avLst/>
              <a:gdLst>
                <a:gd name="T0" fmla="*/ 0 w 72"/>
                <a:gd name="T1" fmla="*/ 8 h 72"/>
                <a:gd name="T2" fmla="*/ 58 w 72"/>
                <a:gd name="T3" fmla="*/ 0 h 72"/>
                <a:gd name="T4" fmla="*/ 71 w 72"/>
                <a:gd name="T5" fmla="*/ 58 h 72"/>
                <a:gd name="T6" fmla="*/ 8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8" y="0"/>
                  </a:lnTo>
                  <a:lnTo>
                    <a:pt x="71" y="58"/>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95" name="Freeform 79">
              <a:extLst>
                <a:ext uri="{FF2B5EF4-FFF2-40B4-BE49-F238E27FC236}">
                  <a16:creationId xmlns:a16="http://schemas.microsoft.com/office/drawing/2014/main" id="{43E3A976-C54A-49FA-A54B-D1DD8242F560}"/>
                </a:ext>
              </a:extLst>
            </p:cNvPr>
            <p:cNvSpPr>
              <a:spLocks noChangeArrowheads="1"/>
            </p:cNvSpPr>
            <p:nvPr/>
          </p:nvSpPr>
          <p:spPr bwMode="auto">
            <a:xfrm>
              <a:off x="4317" y="2339"/>
              <a:ext cx="16" cy="16"/>
            </a:xfrm>
            <a:custGeom>
              <a:avLst/>
              <a:gdLst>
                <a:gd name="T0" fmla="*/ 0 w 72"/>
                <a:gd name="T1" fmla="*/ 8 h 72"/>
                <a:gd name="T2" fmla="*/ 44 w 72"/>
                <a:gd name="T3" fmla="*/ 0 h 72"/>
                <a:gd name="T4" fmla="*/ 71 w 72"/>
                <a:gd name="T5" fmla="*/ 58 h 72"/>
                <a:gd name="T6" fmla="*/ 8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44" y="0"/>
                  </a:lnTo>
                  <a:lnTo>
                    <a:pt x="71" y="58"/>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96" name="Freeform 80">
              <a:extLst>
                <a:ext uri="{FF2B5EF4-FFF2-40B4-BE49-F238E27FC236}">
                  <a16:creationId xmlns:a16="http://schemas.microsoft.com/office/drawing/2014/main" id="{B1D974B4-EAE8-4CDC-A6B1-6B0625819D43}"/>
                </a:ext>
              </a:extLst>
            </p:cNvPr>
            <p:cNvSpPr>
              <a:spLocks noChangeArrowheads="1"/>
            </p:cNvSpPr>
            <p:nvPr/>
          </p:nvSpPr>
          <p:spPr bwMode="auto">
            <a:xfrm>
              <a:off x="4325" y="2337"/>
              <a:ext cx="16" cy="16"/>
            </a:xfrm>
            <a:custGeom>
              <a:avLst/>
              <a:gdLst>
                <a:gd name="T0" fmla="*/ 0 w 72"/>
                <a:gd name="T1" fmla="*/ 8 h 72"/>
                <a:gd name="T2" fmla="*/ 53 w 72"/>
                <a:gd name="T3" fmla="*/ 0 h 72"/>
                <a:gd name="T4" fmla="*/ 71 w 72"/>
                <a:gd name="T5" fmla="*/ 58 h 72"/>
                <a:gd name="T6" fmla="*/ 17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3" y="0"/>
                  </a:lnTo>
                  <a:lnTo>
                    <a:pt x="71" y="58"/>
                  </a:lnTo>
                  <a:lnTo>
                    <a:pt x="17"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97" name="Freeform 81">
              <a:extLst>
                <a:ext uri="{FF2B5EF4-FFF2-40B4-BE49-F238E27FC236}">
                  <a16:creationId xmlns:a16="http://schemas.microsoft.com/office/drawing/2014/main" id="{7B93971F-C762-448B-B57A-CF48229C1EAD}"/>
                </a:ext>
              </a:extLst>
            </p:cNvPr>
            <p:cNvSpPr>
              <a:spLocks noChangeArrowheads="1"/>
            </p:cNvSpPr>
            <p:nvPr/>
          </p:nvSpPr>
          <p:spPr bwMode="auto">
            <a:xfrm>
              <a:off x="4335" y="2334"/>
              <a:ext cx="16" cy="16"/>
            </a:xfrm>
            <a:custGeom>
              <a:avLst/>
              <a:gdLst>
                <a:gd name="T0" fmla="*/ 0 w 72"/>
                <a:gd name="T1" fmla="*/ 13 h 72"/>
                <a:gd name="T2" fmla="*/ 53 w 72"/>
                <a:gd name="T3" fmla="*/ 0 h 72"/>
                <a:gd name="T4" fmla="*/ 71 w 72"/>
                <a:gd name="T5" fmla="*/ 58 h 72"/>
                <a:gd name="T6" fmla="*/ 13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53" y="0"/>
                  </a:lnTo>
                  <a:lnTo>
                    <a:pt x="71" y="58"/>
                  </a:lnTo>
                  <a:lnTo>
                    <a:pt x="13"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4898" name="Freeform 82">
              <a:extLst>
                <a:ext uri="{FF2B5EF4-FFF2-40B4-BE49-F238E27FC236}">
                  <a16:creationId xmlns:a16="http://schemas.microsoft.com/office/drawing/2014/main" id="{6E22995D-2BAC-4931-8EEC-2DFF1E85E511}"/>
                </a:ext>
              </a:extLst>
            </p:cNvPr>
            <p:cNvSpPr>
              <a:spLocks noChangeArrowheads="1"/>
            </p:cNvSpPr>
            <p:nvPr/>
          </p:nvSpPr>
          <p:spPr bwMode="auto">
            <a:xfrm>
              <a:off x="4345" y="2332"/>
              <a:ext cx="16" cy="16"/>
            </a:xfrm>
            <a:custGeom>
              <a:avLst/>
              <a:gdLst>
                <a:gd name="T0" fmla="*/ 0 w 72"/>
                <a:gd name="T1" fmla="*/ 8 h 72"/>
                <a:gd name="T2" fmla="*/ 44 w 72"/>
                <a:gd name="T3" fmla="*/ 0 h 72"/>
                <a:gd name="T4" fmla="*/ 71 w 72"/>
                <a:gd name="T5" fmla="*/ 53 h 72"/>
                <a:gd name="T6" fmla="*/ 17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44" y="0"/>
                  </a:lnTo>
                  <a:lnTo>
                    <a:pt x="71" y="53"/>
                  </a:lnTo>
                  <a:lnTo>
                    <a:pt x="17"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899" name="Freeform 83">
              <a:extLst>
                <a:ext uri="{FF2B5EF4-FFF2-40B4-BE49-F238E27FC236}">
                  <a16:creationId xmlns:a16="http://schemas.microsoft.com/office/drawing/2014/main" id="{F0E8D749-EE42-4CBC-9E60-8DD81D062CE9}"/>
                </a:ext>
              </a:extLst>
            </p:cNvPr>
            <p:cNvSpPr>
              <a:spLocks noChangeArrowheads="1"/>
            </p:cNvSpPr>
            <p:nvPr/>
          </p:nvSpPr>
          <p:spPr bwMode="auto">
            <a:xfrm>
              <a:off x="4353" y="2330"/>
              <a:ext cx="16" cy="16"/>
            </a:xfrm>
            <a:custGeom>
              <a:avLst/>
              <a:gdLst>
                <a:gd name="T0" fmla="*/ 0 w 72"/>
                <a:gd name="T1" fmla="*/ 8 h 72"/>
                <a:gd name="T2" fmla="*/ 49 w 72"/>
                <a:gd name="T3" fmla="*/ 0 h 72"/>
                <a:gd name="T4" fmla="*/ 71 w 72"/>
                <a:gd name="T5" fmla="*/ 53 h 72"/>
                <a:gd name="T6" fmla="*/ 17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49" y="0"/>
                  </a:lnTo>
                  <a:lnTo>
                    <a:pt x="71" y="53"/>
                  </a:lnTo>
                  <a:lnTo>
                    <a:pt x="17"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4900" name="Freeform 84">
              <a:extLst>
                <a:ext uri="{FF2B5EF4-FFF2-40B4-BE49-F238E27FC236}">
                  <a16:creationId xmlns:a16="http://schemas.microsoft.com/office/drawing/2014/main" id="{CF8A22DE-A0A9-4E6B-8876-FBE50B1390A3}"/>
                </a:ext>
              </a:extLst>
            </p:cNvPr>
            <p:cNvSpPr>
              <a:spLocks noChangeArrowheads="1"/>
            </p:cNvSpPr>
            <p:nvPr/>
          </p:nvSpPr>
          <p:spPr bwMode="auto">
            <a:xfrm>
              <a:off x="4363" y="2326"/>
              <a:ext cx="16" cy="16"/>
            </a:xfrm>
            <a:custGeom>
              <a:avLst/>
              <a:gdLst>
                <a:gd name="T0" fmla="*/ 0 w 72"/>
                <a:gd name="T1" fmla="*/ 17 h 72"/>
                <a:gd name="T2" fmla="*/ 49 w 72"/>
                <a:gd name="T3" fmla="*/ 0 h 72"/>
                <a:gd name="T4" fmla="*/ 71 w 72"/>
                <a:gd name="T5" fmla="*/ 53 h 72"/>
                <a:gd name="T6" fmla="*/ 17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9" y="0"/>
                  </a:lnTo>
                  <a:lnTo>
                    <a:pt x="71" y="53"/>
                  </a:lnTo>
                  <a:lnTo>
                    <a:pt x="17"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01" name="Freeform 85">
              <a:extLst>
                <a:ext uri="{FF2B5EF4-FFF2-40B4-BE49-F238E27FC236}">
                  <a16:creationId xmlns:a16="http://schemas.microsoft.com/office/drawing/2014/main" id="{59CA09BD-EB8A-4B49-9815-0908841B8EE3}"/>
                </a:ext>
              </a:extLst>
            </p:cNvPr>
            <p:cNvSpPr>
              <a:spLocks noChangeArrowheads="1"/>
            </p:cNvSpPr>
            <p:nvPr/>
          </p:nvSpPr>
          <p:spPr bwMode="auto">
            <a:xfrm>
              <a:off x="4373" y="2323"/>
              <a:ext cx="16" cy="16"/>
            </a:xfrm>
            <a:custGeom>
              <a:avLst/>
              <a:gdLst>
                <a:gd name="T0" fmla="*/ 0 w 72"/>
                <a:gd name="T1" fmla="*/ 13 h 72"/>
                <a:gd name="T2" fmla="*/ 49 w 72"/>
                <a:gd name="T3" fmla="*/ 0 h 72"/>
                <a:gd name="T4" fmla="*/ 71 w 72"/>
                <a:gd name="T5" fmla="*/ 53 h 72"/>
                <a:gd name="T6" fmla="*/ 17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9" y="0"/>
                  </a:lnTo>
                  <a:lnTo>
                    <a:pt x="71" y="53"/>
                  </a:lnTo>
                  <a:lnTo>
                    <a:pt x="17"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4902" name="Freeform 86">
              <a:extLst>
                <a:ext uri="{FF2B5EF4-FFF2-40B4-BE49-F238E27FC236}">
                  <a16:creationId xmlns:a16="http://schemas.microsoft.com/office/drawing/2014/main" id="{73467047-7D15-4FF5-8E07-7899D8F1AB24}"/>
                </a:ext>
              </a:extLst>
            </p:cNvPr>
            <p:cNvSpPr>
              <a:spLocks noChangeArrowheads="1"/>
            </p:cNvSpPr>
            <p:nvPr/>
          </p:nvSpPr>
          <p:spPr bwMode="auto">
            <a:xfrm>
              <a:off x="4382" y="2320"/>
              <a:ext cx="16" cy="16"/>
            </a:xfrm>
            <a:custGeom>
              <a:avLst/>
              <a:gdLst>
                <a:gd name="T0" fmla="*/ 0 w 72"/>
                <a:gd name="T1" fmla="*/ 13 h 72"/>
                <a:gd name="T2" fmla="*/ 49 w 72"/>
                <a:gd name="T3" fmla="*/ 0 h 72"/>
                <a:gd name="T4" fmla="*/ 71 w 72"/>
                <a:gd name="T5" fmla="*/ 49 h 72"/>
                <a:gd name="T6" fmla="*/ 17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9" y="0"/>
                  </a:lnTo>
                  <a:lnTo>
                    <a:pt x="71" y="49"/>
                  </a:lnTo>
                  <a:lnTo>
                    <a:pt x="17"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4903" name="Freeform 87">
              <a:extLst>
                <a:ext uri="{FF2B5EF4-FFF2-40B4-BE49-F238E27FC236}">
                  <a16:creationId xmlns:a16="http://schemas.microsoft.com/office/drawing/2014/main" id="{BD57B59F-14D6-4B05-950D-B931A8AB5CF0}"/>
                </a:ext>
              </a:extLst>
            </p:cNvPr>
            <p:cNvSpPr>
              <a:spLocks noChangeArrowheads="1"/>
            </p:cNvSpPr>
            <p:nvPr/>
          </p:nvSpPr>
          <p:spPr bwMode="auto">
            <a:xfrm>
              <a:off x="4392" y="2316"/>
              <a:ext cx="16" cy="16"/>
            </a:xfrm>
            <a:custGeom>
              <a:avLst/>
              <a:gdLst>
                <a:gd name="T0" fmla="*/ 0 w 72"/>
                <a:gd name="T1" fmla="*/ 17 h 72"/>
                <a:gd name="T2" fmla="*/ 49 w 72"/>
                <a:gd name="T3" fmla="*/ 0 h 72"/>
                <a:gd name="T4" fmla="*/ 71 w 72"/>
                <a:gd name="T5" fmla="*/ 53 h 72"/>
                <a:gd name="T6" fmla="*/ 17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9" y="0"/>
                  </a:lnTo>
                  <a:lnTo>
                    <a:pt x="71" y="53"/>
                  </a:lnTo>
                  <a:lnTo>
                    <a:pt x="17"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04" name="Freeform 88">
              <a:extLst>
                <a:ext uri="{FF2B5EF4-FFF2-40B4-BE49-F238E27FC236}">
                  <a16:creationId xmlns:a16="http://schemas.microsoft.com/office/drawing/2014/main" id="{0E69DFAE-B4DD-4E45-A8A5-7E94D11F1BA0}"/>
                </a:ext>
              </a:extLst>
            </p:cNvPr>
            <p:cNvSpPr>
              <a:spLocks noChangeArrowheads="1"/>
            </p:cNvSpPr>
            <p:nvPr/>
          </p:nvSpPr>
          <p:spPr bwMode="auto">
            <a:xfrm>
              <a:off x="4401" y="2313"/>
              <a:ext cx="16" cy="16"/>
            </a:xfrm>
            <a:custGeom>
              <a:avLst/>
              <a:gdLst>
                <a:gd name="T0" fmla="*/ 0 w 72"/>
                <a:gd name="T1" fmla="*/ 13 h 72"/>
                <a:gd name="T2" fmla="*/ 40 w 72"/>
                <a:gd name="T3" fmla="*/ 0 h 72"/>
                <a:gd name="T4" fmla="*/ 71 w 72"/>
                <a:gd name="T5" fmla="*/ 49 h 72"/>
                <a:gd name="T6" fmla="*/ 17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0" y="0"/>
                  </a:lnTo>
                  <a:lnTo>
                    <a:pt x="71" y="49"/>
                  </a:lnTo>
                  <a:lnTo>
                    <a:pt x="17"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4905" name="Freeform 89">
              <a:extLst>
                <a:ext uri="{FF2B5EF4-FFF2-40B4-BE49-F238E27FC236}">
                  <a16:creationId xmlns:a16="http://schemas.microsoft.com/office/drawing/2014/main" id="{E3934A23-3B84-4D75-80AB-D7465AEC34C9}"/>
                </a:ext>
              </a:extLst>
            </p:cNvPr>
            <p:cNvSpPr>
              <a:spLocks noChangeArrowheads="1"/>
            </p:cNvSpPr>
            <p:nvPr/>
          </p:nvSpPr>
          <p:spPr bwMode="auto">
            <a:xfrm>
              <a:off x="4409" y="2309"/>
              <a:ext cx="16" cy="16"/>
            </a:xfrm>
            <a:custGeom>
              <a:avLst/>
              <a:gdLst>
                <a:gd name="T0" fmla="*/ 0 w 72"/>
                <a:gd name="T1" fmla="*/ 17 h 72"/>
                <a:gd name="T2" fmla="*/ 49 w 72"/>
                <a:gd name="T3" fmla="*/ 0 h 72"/>
                <a:gd name="T4" fmla="*/ 71 w 72"/>
                <a:gd name="T5" fmla="*/ 53 h 72"/>
                <a:gd name="T6" fmla="*/ 22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9" y="0"/>
                  </a:lnTo>
                  <a:lnTo>
                    <a:pt x="71" y="53"/>
                  </a:lnTo>
                  <a:lnTo>
                    <a:pt x="22"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06" name="Freeform 90">
              <a:extLst>
                <a:ext uri="{FF2B5EF4-FFF2-40B4-BE49-F238E27FC236}">
                  <a16:creationId xmlns:a16="http://schemas.microsoft.com/office/drawing/2014/main" id="{DA69100E-D459-4A29-AE26-8ED7DCF354E0}"/>
                </a:ext>
              </a:extLst>
            </p:cNvPr>
            <p:cNvSpPr>
              <a:spLocks noChangeArrowheads="1"/>
            </p:cNvSpPr>
            <p:nvPr/>
          </p:nvSpPr>
          <p:spPr bwMode="auto">
            <a:xfrm>
              <a:off x="4419" y="2306"/>
              <a:ext cx="16" cy="16"/>
            </a:xfrm>
            <a:custGeom>
              <a:avLst/>
              <a:gdLst>
                <a:gd name="T0" fmla="*/ 0 w 72"/>
                <a:gd name="T1" fmla="*/ 13 h 72"/>
                <a:gd name="T2" fmla="*/ 40 w 72"/>
                <a:gd name="T3" fmla="*/ 0 h 72"/>
                <a:gd name="T4" fmla="*/ 71 w 72"/>
                <a:gd name="T5" fmla="*/ 49 h 72"/>
                <a:gd name="T6" fmla="*/ 17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0" y="0"/>
                  </a:lnTo>
                  <a:lnTo>
                    <a:pt x="71" y="49"/>
                  </a:lnTo>
                  <a:lnTo>
                    <a:pt x="17"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4907" name="Freeform 91">
              <a:extLst>
                <a:ext uri="{FF2B5EF4-FFF2-40B4-BE49-F238E27FC236}">
                  <a16:creationId xmlns:a16="http://schemas.microsoft.com/office/drawing/2014/main" id="{A8B83C0A-3012-4123-83DB-D6130CCA2113}"/>
                </a:ext>
              </a:extLst>
            </p:cNvPr>
            <p:cNvSpPr>
              <a:spLocks noChangeArrowheads="1"/>
            </p:cNvSpPr>
            <p:nvPr/>
          </p:nvSpPr>
          <p:spPr bwMode="auto">
            <a:xfrm>
              <a:off x="4427" y="2301"/>
              <a:ext cx="16" cy="16"/>
            </a:xfrm>
            <a:custGeom>
              <a:avLst/>
              <a:gdLst>
                <a:gd name="T0" fmla="*/ 0 w 72"/>
                <a:gd name="T1" fmla="*/ 22 h 72"/>
                <a:gd name="T2" fmla="*/ 44 w 72"/>
                <a:gd name="T3" fmla="*/ 0 h 72"/>
                <a:gd name="T4" fmla="*/ 71 w 72"/>
                <a:gd name="T5" fmla="*/ 44 h 72"/>
                <a:gd name="T6" fmla="*/ 22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4" y="0"/>
                  </a:lnTo>
                  <a:lnTo>
                    <a:pt x="71" y="44"/>
                  </a:lnTo>
                  <a:lnTo>
                    <a:pt x="22"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4908" name="Freeform 92">
              <a:extLst>
                <a:ext uri="{FF2B5EF4-FFF2-40B4-BE49-F238E27FC236}">
                  <a16:creationId xmlns:a16="http://schemas.microsoft.com/office/drawing/2014/main" id="{4FF96805-D672-474A-BF5B-318D630A972E}"/>
                </a:ext>
              </a:extLst>
            </p:cNvPr>
            <p:cNvSpPr>
              <a:spLocks noChangeArrowheads="1"/>
            </p:cNvSpPr>
            <p:nvPr/>
          </p:nvSpPr>
          <p:spPr bwMode="auto">
            <a:xfrm>
              <a:off x="4436" y="2297"/>
              <a:ext cx="16" cy="16"/>
            </a:xfrm>
            <a:custGeom>
              <a:avLst/>
              <a:gdLst>
                <a:gd name="T0" fmla="*/ 0 w 72"/>
                <a:gd name="T1" fmla="*/ 17 h 72"/>
                <a:gd name="T2" fmla="*/ 49 w 72"/>
                <a:gd name="T3" fmla="*/ 0 h 72"/>
                <a:gd name="T4" fmla="*/ 71 w 72"/>
                <a:gd name="T5" fmla="*/ 49 h 72"/>
                <a:gd name="T6" fmla="*/ 26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9" y="0"/>
                  </a:lnTo>
                  <a:lnTo>
                    <a:pt x="71" y="49"/>
                  </a:lnTo>
                  <a:lnTo>
                    <a:pt x="26"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09" name="Freeform 93">
              <a:extLst>
                <a:ext uri="{FF2B5EF4-FFF2-40B4-BE49-F238E27FC236}">
                  <a16:creationId xmlns:a16="http://schemas.microsoft.com/office/drawing/2014/main" id="{BE5F9B94-A3DC-4BB0-9E79-C4BD7C65EAB6}"/>
                </a:ext>
              </a:extLst>
            </p:cNvPr>
            <p:cNvSpPr>
              <a:spLocks noChangeArrowheads="1"/>
            </p:cNvSpPr>
            <p:nvPr/>
          </p:nvSpPr>
          <p:spPr bwMode="auto">
            <a:xfrm>
              <a:off x="4445" y="2293"/>
              <a:ext cx="16" cy="16"/>
            </a:xfrm>
            <a:custGeom>
              <a:avLst/>
              <a:gdLst>
                <a:gd name="T0" fmla="*/ 0 w 72"/>
                <a:gd name="T1" fmla="*/ 17 h 72"/>
                <a:gd name="T2" fmla="*/ 44 w 72"/>
                <a:gd name="T3" fmla="*/ 0 h 72"/>
                <a:gd name="T4" fmla="*/ 71 w 72"/>
                <a:gd name="T5" fmla="*/ 49 h 72"/>
                <a:gd name="T6" fmla="*/ 22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4" y="0"/>
                  </a:lnTo>
                  <a:lnTo>
                    <a:pt x="71" y="49"/>
                  </a:lnTo>
                  <a:lnTo>
                    <a:pt x="22"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10" name="Freeform 94">
              <a:extLst>
                <a:ext uri="{FF2B5EF4-FFF2-40B4-BE49-F238E27FC236}">
                  <a16:creationId xmlns:a16="http://schemas.microsoft.com/office/drawing/2014/main" id="{EDD3CD92-B84C-4478-9433-4F066E87D831}"/>
                </a:ext>
              </a:extLst>
            </p:cNvPr>
            <p:cNvSpPr>
              <a:spLocks noChangeArrowheads="1"/>
            </p:cNvSpPr>
            <p:nvPr/>
          </p:nvSpPr>
          <p:spPr bwMode="auto">
            <a:xfrm>
              <a:off x="4453" y="2289"/>
              <a:ext cx="16" cy="16"/>
            </a:xfrm>
            <a:custGeom>
              <a:avLst/>
              <a:gdLst>
                <a:gd name="T0" fmla="*/ 0 w 72"/>
                <a:gd name="T1" fmla="*/ 17 h 72"/>
                <a:gd name="T2" fmla="*/ 40 w 72"/>
                <a:gd name="T3" fmla="*/ 0 h 72"/>
                <a:gd name="T4" fmla="*/ 71 w 72"/>
                <a:gd name="T5" fmla="*/ 49 h 72"/>
                <a:gd name="T6" fmla="*/ 17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0" y="0"/>
                  </a:lnTo>
                  <a:lnTo>
                    <a:pt x="71" y="49"/>
                  </a:lnTo>
                  <a:lnTo>
                    <a:pt x="17"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11" name="Freeform 95">
              <a:extLst>
                <a:ext uri="{FF2B5EF4-FFF2-40B4-BE49-F238E27FC236}">
                  <a16:creationId xmlns:a16="http://schemas.microsoft.com/office/drawing/2014/main" id="{800A8EE5-B873-4568-ACA7-9D6A6997E72B}"/>
                </a:ext>
              </a:extLst>
            </p:cNvPr>
            <p:cNvSpPr>
              <a:spLocks noChangeArrowheads="1"/>
            </p:cNvSpPr>
            <p:nvPr/>
          </p:nvSpPr>
          <p:spPr bwMode="auto">
            <a:xfrm>
              <a:off x="4461" y="2285"/>
              <a:ext cx="16" cy="16"/>
            </a:xfrm>
            <a:custGeom>
              <a:avLst/>
              <a:gdLst>
                <a:gd name="T0" fmla="*/ 0 w 72"/>
                <a:gd name="T1" fmla="*/ 17 h 72"/>
                <a:gd name="T2" fmla="*/ 40 w 72"/>
                <a:gd name="T3" fmla="*/ 0 h 72"/>
                <a:gd name="T4" fmla="*/ 71 w 72"/>
                <a:gd name="T5" fmla="*/ 44 h 72"/>
                <a:gd name="T6" fmla="*/ 26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0" y="0"/>
                  </a:lnTo>
                  <a:lnTo>
                    <a:pt x="71" y="44"/>
                  </a:lnTo>
                  <a:lnTo>
                    <a:pt x="26"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12" name="Freeform 96">
              <a:extLst>
                <a:ext uri="{FF2B5EF4-FFF2-40B4-BE49-F238E27FC236}">
                  <a16:creationId xmlns:a16="http://schemas.microsoft.com/office/drawing/2014/main" id="{F520298A-B750-4808-81D2-E3A27E9F7AF3}"/>
                </a:ext>
              </a:extLst>
            </p:cNvPr>
            <p:cNvSpPr>
              <a:spLocks noChangeArrowheads="1"/>
            </p:cNvSpPr>
            <p:nvPr/>
          </p:nvSpPr>
          <p:spPr bwMode="auto">
            <a:xfrm>
              <a:off x="4469" y="2280"/>
              <a:ext cx="16" cy="16"/>
            </a:xfrm>
            <a:custGeom>
              <a:avLst/>
              <a:gdLst>
                <a:gd name="T0" fmla="*/ 0 w 72"/>
                <a:gd name="T1" fmla="*/ 22 h 72"/>
                <a:gd name="T2" fmla="*/ 40 w 72"/>
                <a:gd name="T3" fmla="*/ 0 h 72"/>
                <a:gd name="T4" fmla="*/ 71 w 72"/>
                <a:gd name="T5" fmla="*/ 49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0" y="0"/>
                  </a:lnTo>
                  <a:lnTo>
                    <a:pt x="71" y="49"/>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4913" name="Freeform 97">
              <a:extLst>
                <a:ext uri="{FF2B5EF4-FFF2-40B4-BE49-F238E27FC236}">
                  <a16:creationId xmlns:a16="http://schemas.microsoft.com/office/drawing/2014/main" id="{16F29B0E-EAF4-42CD-A9EE-E9C08A2532CC}"/>
                </a:ext>
              </a:extLst>
            </p:cNvPr>
            <p:cNvSpPr>
              <a:spLocks noChangeArrowheads="1"/>
            </p:cNvSpPr>
            <p:nvPr/>
          </p:nvSpPr>
          <p:spPr bwMode="auto">
            <a:xfrm>
              <a:off x="4477" y="2276"/>
              <a:ext cx="16" cy="16"/>
            </a:xfrm>
            <a:custGeom>
              <a:avLst/>
              <a:gdLst>
                <a:gd name="T0" fmla="*/ 0 w 72"/>
                <a:gd name="T1" fmla="*/ 17 h 72"/>
                <a:gd name="T2" fmla="*/ 40 w 72"/>
                <a:gd name="T3" fmla="*/ 0 h 72"/>
                <a:gd name="T4" fmla="*/ 71 w 72"/>
                <a:gd name="T5" fmla="*/ 49 h 72"/>
                <a:gd name="T6" fmla="*/ 26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0" y="0"/>
                  </a:lnTo>
                  <a:lnTo>
                    <a:pt x="71" y="49"/>
                  </a:lnTo>
                  <a:lnTo>
                    <a:pt x="26"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14" name="Freeform 98">
              <a:extLst>
                <a:ext uri="{FF2B5EF4-FFF2-40B4-BE49-F238E27FC236}">
                  <a16:creationId xmlns:a16="http://schemas.microsoft.com/office/drawing/2014/main" id="{FDD396ED-9857-45C3-8FBE-AD9E059851A8}"/>
                </a:ext>
              </a:extLst>
            </p:cNvPr>
            <p:cNvSpPr>
              <a:spLocks noChangeArrowheads="1"/>
            </p:cNvSpPr>
            <p:nvPr/>
          </p:nvSpPr>
          <p:spPr bwMode="auto">
            <a:xfrm>
              <a:off x="4484" y="2271"/>
              <a:ext cx="16" cy="16"/>
            </a:xfrm>
            <a:custGeom>
              <a:avLst/>
              <a:gdLst>
                <a:gd name="T0" fmla="*/ 0 w 72"/>
                <a:gd name="T1" fmla="*/ 22 h 72"/>
                <a:gd name="T2" fmla="*/ 35 w 72"/>
                <a:gd name="T3" fmla="*/ 0 h 72"/>
                <a:gd name="T4" fmla="*/ 71 w 72"/>
                <a:gd name="T5" fmla="*/ 44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35" y="0"/>
                  </a:lnTo>
                  <a:lnTo>
                    <a:pt x="71" y="44"/>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4915" name="Freeform 99">
              <a:extLst>
                <a:ext uri="{FF2B5EF4-FFF2-40B4-BE49-F238E27FC236}">
                  <a16:creationId xmlns:a16="http://schemas.microsoft.com/office/drawing/2014/main" id="{404A3D43-F02F-4B72-9536-B228A87DC82C}"/>
                </a:ext>
              </a:extLst>
            </p:cNvPr>
            <p:cNvSpPr>
              <a:spLocks noChangeArrowheads="1"/>
            </p:cNvSpPr>
            <p:nvPr/>
          </p:nvSpPr>
          <p:spPr bwMode="auto">
            <a:xfrm>
              <a:off x="4491" y="2266"/>
              <a:ext cx="16" cy="16"/>
            </a:xfrm>
            <a:custGeom>
              <a:avLst/>
              <a:gdLst>
                <a:gd name="T0" fmla="*/ 0 w 72"/>
                <a:gd name="T1" fmla="*/ 22 h 72"/>
                <a:gd name="T2" fmla="*/ 35 w 72"/>
                <a:gd name="T3" fmla="*/ 0 h 72"/>
                <a:gd name="T4" fmla="*/ 71 w 72"/>
                <a:gd name="T5" fmla="*/ 44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35" y="0"/>
                  </a:lnTo>
                  <a:lnTo>
                    <a:pt x="71" y="44"/>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4916" name="Freeform 100">
              <a:extLst>
                <a:ext uri="{FF2B5EF4-FFF2-40B4-BE49-F238E27FC236}">
                  <a16:creationId xmlns:a16="http://schemas.microsoft.com/office/drawing/2014/main" id="{C0FA0A31-4531-473F-BD61-C53182FD93C3}"/>
                </a:ext>
              </a:extLst>
            </p:cNvPr>
            <p:cNvSpPr>
              <a:spLocks noChangeArrowheads="1"/>
            </p:cNvSpPr>
            <p:nvPr/>
          </p:nvSpPr>
          <p:spPr bwMode="auto">
            <a:xfrm>
              <a:off x="4498" y="2262"/>
              <a:ext cx="16" cy="16"/>
            </a:xfrm>
            <a:custGeom>
              <a:avLst/>
              <a:gdLst>
                <a:gd name="T0" fmla="*/ 0 w 72"/>
                <a:gd name="T1" fmla="*/ 17 h 72"/>
                <a:gd name="T2" fmla="*/ 35 w 72"/>
                <a:gd name="T3" fmla="*/ 0 h 72"/>
                <a:gd name="T4" fmla="*/ 71 w 72"/>
                <a:gd name="T5" fmla="*/ 44 h 72"/>
                <a:gd name="T6" fmla="*/ 35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35" y="0"/>
                  </a:lnTo>
                  <a:lnTo>
                    <a:pt x="71" y="44"/>
                  </a:lnTo>
                  <a:lnTo>
                    <a:pt x="35"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17" name="Freeform 101">
              <a:extLst>
                <a:ext uri="{FF2B5EF4-FFF2-40B4-BE49-F238E27FC236}">
                  <a16:creationId xmlns:a16="http://schemas.microsoft.com/office/drawing/2014/main" id="{60D2A3F4-7681-436A-A85E-6FD00C75503D}"/>
                </a:ext>
              </a:extLst>
            </p:cNvPr>
            <p:cNvSpPr>
              <a:spLocks noChangeArrowheads="1"/>
            </p:cNvSpPr>
            <p:nvPr/>
          </p:nvSpPr>
          <p:spPr bwMode="auto">
            <a:xfrm>
              <a:off x="4505" y="2257"/>
              <a:ext cx="16" cy="16"/>
            </a:xfrm>
            <a:custGeom>
              <a:avLst/>
              <a:gdLst>
                <a:gd name="T0" fmla="*/ 0 w 72"/>
                <a:gd name="T1" fmla="*/ 22 h 72"/>
                <a:gd name="T2" fmla="*/ 35 w 72"/>
                <a:gd name="T3" fmla="*/ 0 h 72"/>
                <a:gd name="T4" fmla="*/ 71 w 72"/>
                <a:gd name="T5" fmla="*/ 44 h 72"/>
                <a:gd name="T6" fmla="*/ 35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35" y="0"/>
                  </a:lnTo>
                  <a:lnTo>
                    <a:pt x="71" y="44"/>
                  </a:lnTo>
                  <a:lnTo>
                    <a:pt x="35"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4918" name="Freeform 102">
              <a:extLst>
                <a:ext uri="{FF2B5EF4-FFF2-40B4-BE49-F238E27FC236}">
                  <a16:creationId xmlns:a16="http://schemas.microsoft.com/office/drawing/2014/main" id="{715A7D13-9C06-463E-8A55-D20A67E44990}"/>
                </a:ext>
              </a:extLst>
            </p:cNvPr>
            <p:cNvSpPr>
              <a:spLocks noChangeArrowheads="1"/>
            </p:cNvSpPr>
            <p:nvPr/>
          </p:nvSpPr>
          <p:spPr bwMode="auto">
            <a:xfrm>
              <a:off x="4512" y="2252"/>
              <a:ext cx="16" cy="16"/>
            </a:xfrm>
            <a:custGeom>
              <a:avLst/>
              <a:gdLst>
                <a:gd name="T0" fmla="*/ 0 w 72"/>
                <a:gd name="T1" fmla="*/ 22 h 72"/>
                <a:gd name="T2" fmla="*/ 31 w 72"/>
                <a:gd name="T3" fmla="*/ 0 h 72"/>
                <a:gd name="T4" fmla="*/ 71 w 72"/>
                <a:gd name="T5" fmla="*/ 44 h 72"/>
                <a:gd name="T6" fmla="*/ 31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31" y="0"/>
                  </a:lnTo>
                  <a:lnTo>
                    <a:pt x="71" y="44"/>
                  </a:lnTo>
                  <a:lnTo>
                    <a:pt x="31"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4919" name="Freeform 103">
              <a:extLst>
                <a:ext uri="{FF2B5EF4-FFF2-40B4-BE49-F238E27FC236}">
                  <a16:creationId xmlns:a16="http://schemas.microsoft.com/office/drawing/2014/main" id="{CFF3139F-CADB-418F-8D60-773763D2C84B}"/>
                </a:ext>
              </a:extLst>
            </p:cNvPr>
            <p:cNvSpPr>
              <a:spLocks noChangeArrowheads="1"/>
            </p:cNvSpPr>
            <p:nvPr/>
          </p:nvSpPr>
          <p:spPr bwMode="auto">
            <a:xfrm>
              <a:off x="4518" y="2246"/>
              <a:ext cx="16" cy="16"/>
            </a:xfrm>
            <a:custGeom>
              <a:avLst/>
              <a:gdLst>
                <a:gd name="T0" fmla="*/ 0 w 72"/>
                <a:gd name="T1" fmla="*/ 26 h 72"/>
                <a:gd name="T2" fmla="*/ 35 w 72"/>
                <a:gd name="T3" fmla="*/ 0 h 72"/>
                <a:gd name="T4" fmla="*/ 71 w 72"/>
                <a:gd name="T5" fmla="*/ 44 h 72"/>
                <a:gd name="T6" fmla="*/ 35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5" y="0"/>
                  </a:lnTo>
                  <a:lnTo>
                    <a:pt x="71" y="44"/>
                  </a:lnTo>
                  <a:lnTo>
                    <a:pt x="35"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4920" name="Freeform 104">
              <a:extLst>
                <a:ext uri="{FF2B5EF4-FFF2-40B4-BE49-F238E27FC236}">
                  <a16:creationId xmlns:a16="http://schemas.microsoft.com/office/drawing/2014/main" id="{E3F13290-C9EE-4C84-9B22-EF1FF5492C9C}"/>
                </a:ext>
              </a:extLst>
            </p:cNvPr>
            <p:cNvSpPr>
              <a:spLocks noChangeArrowheads="1"/>
            </p:cNvSpPr>
            <p:nvPr/>
          </p:nvSpPr>
          <p:spPr bwMode="auto">
            <a:xfrm>
              <a:off x="4525" y="2242"/>
              <a:ext cx="16" cy="16"/>
            </a:xfrm>
            <a:custGeom>
              <a:avLst/>
              <a:gdLst>
                <a:gd name="T0" fmla="*/ 0 w 72"/>
                <a:gd name="T1" fmla="*/ 17 h 72"/>
                <a:gd name="T2" fmla="*/ 31 w 72"/>
                <a:gd name="T3" fmla="*/ 0 h 72"/>
                <a:gd name="T4" fmla="*/ 71 w 72"/>
                <a:gd name="T5" fmla="*/ 40 h 72"/>
                <a:gd name="T6" fmla="*/ 35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31" y="0"/>
                  </a:lnTo>
                  <a:lnTo>
                    <a:pt x="71" y="40"/>
                  </a:lnTo>
                  <a:lnTo>
                    <a:pt x="35"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4921" name="Freeform 105">
              <a:extLst>
                <a:ext uri="{FF2B5EF4-FFF2-40B4-BE49-F238E27FC236}">
                  <a16:creationId xmlns:a16="http://schemas.microsoft.com/office/drawing/2014/main" id="{522F1E26-F166-4510-B081-6A5EC19E7BEB}"/>
                </a:ext>
              </a:extLst>
            </p:cNvPr>
            <p:cNvSpPr>
              <a:spLocks noChangeArrowheads="1"/>
            </p:cNvSpPr>
            <p:nvPr/>
          </p:nvSpPr>
          <p:spPr bwMode="auto">
            <a:xfrm>
              <a:off x="4531" y="2236"/>
              <a:ext cx="16" cy="16"/>
            </a:xfrm>
            <a:custGeom>
              <a:avLst/>
              <a:gdLst>
                <a:gd name="T0" fmla="*/ 0 w 72"/>
                <a:gd name="T1" fmla="*/ 26 h 72"/>
                <a:gd name="T2" fmla="*/ 26 w 72"/>
                <a:gd name="T3" fmla="*/ 0 h 72"/>
                <a:gd name="T4" fmla="*/ 71 w 72"/>
                <a:gd name="T5" fmla="*/ 44 h 72"/>
                <a:gd name="T6" fmla="*/ 35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26" y="0"/>
                  </a:lnTo>
                  <a:lnTo>
                    <a:pt x="71" y="44"/>
                  </a:lnTo>
                  <a:lnTo>
                    <a:pt x="35"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4922" name="Freeform 106">
              <a:extLst>
                <a:ext uri="{FF2B5EF4-FFF2-40B4-BE49-F238E27FC236}">
                  <a16:creationId xmlns:a16="http://schemas.microsoft.com/office/drawing/2014/main" id="{DB4C4425-0422-4208-9E8F-769160AE7091}"/>
                </a:ext>
              </a:extLst>
            </p:cNvPr>
            <p:cNvSpPr>
              <a:spLocks noChangeArrowheads="1"/>
            </p:cNvSpPr>
            <p:nvPr/>
          </p:nvSpPr>
          <p:spPr bwMode="auto">
            <a:xfrm>
              <a:off x="4537" y="2231"/>
              <a:ext cx="16" cy="16"/>
            </a:xfrm>
            <a:custGeom>
              <a:avLst/>
              <a:gdLst>
                <a:gd name="T0" fmla="*/ 0 w 72"/>
                <a:gd name="T1" fmla="*/ 22 h 72"/>
                <a:gd name="T2" fmla="*/ 26 w 72"/>
                <a:gd name="T3" fmla="*/ 0 h 72"/>
                <a:gd name="T4" fmla="*/ 71 w 72"/>
                <a:gd name="T5" fmla="*/ 40 h 72"/>
                <a:gd name="T6" fmla="*/ 40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26" y="0"/>
                  </a:lnTo>
                  <a:lnTo>
                    <a:pt x="71" y="40"/>
                  </a:lnTo>
                  <a:lnTo>
                    <a:pt x="40"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4923" name="Freeform 107">
              <a:extLst>
                <a:ext uri="{FF2B5EF4-FFF2-40B4-BE49-F238E27FC236}">
                  <a16:creationId xmlns:a16="http://schemas.microsoft.com/office/drawing/2014/main" id="{EF73CEBC-0121-4553-A011-68278229815B}"/>
                </a:ext>
              </a:extLst>
            </p:cNvPr>
            <p:cNvSpPr>
              <a:spLocks noChangeArrowheads="1"/>
            </p:cNvSpPr>
            <p:nvPr/>
          </p:nvSpPr>
          <p:spPr bwMode="auto">
            <a:xfrm>
              <a:off x="4543" y="2226"/>
              <a:ext cx="16" cy="16"/>
            </a:xfrm>
            <a:custGeom>
              <a:avLst/>
              <a:gdLst>
                <a:gd name="T0" fmla="*/ 0 w 71"/>
                <a:gd name="T1" fmla="*/ 26 h 72"/>
                <a:gd name="T2" fmla="*/ 26 w 71"/>
                <a:gd name="T3" fmla="*/ 0 h 72"/>
                <a:gd name="T4" fmla="*/ 70 w 71"/>
                <a:gd name="T5" fmla="*/ 40 h 72"/>
                <a:gd name="T6" fmla="*/ 39 w 71"/>
                <a:gd name="T7" fmla="*/ 71 h 72"/>
                <a:gd name="T8" fmla="*/ 0 w 71"/>
                <a:gd name="T9" fmla="*/ 26 h 72"/>
              </a:gdLst>
              <a:ahLst/>
              <a:cxnLst>
                <a:cxn ang="0">
                  <a:pos x="T0" y="T1"/>
                </a:cxn>
                <a:cxn ang="0">
                  <a:pos x="T2" y="T3"/>
                </a:cxn>
                <a:cxn ang="0">
                  <a:pos x="T4" y="T5"/>
                </a:cxn>
                <a:cxn ang="0">
                  <a:pos x="T6" y="T7"/>
                </a:cxn>
                <a:cxn ang="0">
                  <a:pos x="T8" y="T9"/>
                </a:cxn>
              </a:cxnLst>
              <a:rect l="0" t="0" r="r" b="b"/>
              <a:pathLst>
                <a:path w="71" h="72">
                  <a:moveTo>
                    <a:pt x="0" y="26"/>
                  </a:moveTo>
                  <a:lnTo>
                    <a:pt x="26" y="0"/>
                  </a:lnTo>
                  <a:lnTo>
                    <a:pt x="70" y="40"/>
                  </a:lnTo>
                  <a:lnTo>
                    <a:pt x="39"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4924" name="Freeform 108">
              <a:extLst>
                <a:ext uri="{FF2B5EF4-FFF2-40B4-BE49-F238E27FC236}">
                  <a16:creationId xmlns:a16="http://schemas.microsoft.com/office/drawing/2014/main" id="{514AB404-3782-46C9-A6EB-F8765FFB71F9}"/>
                </a:ext>
              </a:extLst>
            </p:cNvPr>
            <p:cNvSpPr>
              <a:spLocks noChangeArrowheads="1"/>
            </p:cNvSpPr>
            <p:nvPr/>
          </p:nvSpPr>
          <p:spPr bwMode="auto">
            <a:xfrm>
              <a:off x="4549" y="2220"/>
              <a:ext cx="16" cy="16"/>
            </a:xfrm>
            <a:custGeom>
              <a:avLst/>
              <a:gdLst>
                <a:gd name="T0" fmla="*/ 0 w 72"/>
                <a:gd name="T1" fmla="*/ 26 h 72"/>
                <a:gd name="T2" fmla="*/ 26 w 72"/>
                <a:gd name="T3" fmla="*/ 0 h 72"/>
                <a:gd name="T4" fmla="*/ 71 w 72"/>
                <a:gd name="T5" fmla="*/ 40 h 72"/>
                <a:gd name="T6" fmla="*/ 40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26" y="0"/>
                  </a:lnTo>
                  <a:lnTo>
                    <a:pt x="71" y="40"/>
                  </a:lnTo>
                  <a:lnTo>
                    <a:pt x="40"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4925" name="Freeform 109">
              <a:extLst>
                <a:ext uri="{FF2B5EF4-FFF2-40B4-BE49-F238E27FC236}">
                  <a16:creationId xmlns:a16="http://schemas.microsoft.com/office/drawing/2014/main" id="{108AC864-DC03-497B-8305-35D1BFA76F63}"/>
                </a:ext>
              </a:extLst>
            </p:cNvPr>
            <p:cNvSpPr>
              <a:spLocks noChangeArrowheads="1"/>
            </p:cNvSpPr>
            <p:nvPr/>
          </p:nvSpPr>
          <p:spPr bwMode="auto">
            <a:xfrm>
              <a:off x="4554" y="2214"/>
              <a:ext cx="16" cy="16"/>
            </a:xfrm>
            <a:custGeom>
              <a:avLst/>
              <a:gdLst>
                <a:gd name="T0" fmla="*/ 0 w 72"/>
                <a:gd name="T1" fmla="*/ 26 h 72"/>
                <a:gd name="T2" fmla="*/ 26 w 72"/>
                <a:gd name="T3" fmla="*/ 0 h 72"/>
                <a:gd name="T4" fmla="*/ 71 w 72"/>
                <a:gd name="T5" fmla="*/ 40 h 72"/>
                <a:gd name="T6" fmla="*/ 35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26" y="0"/>
                  </a:lnTo>
                  <a:lnTo>
                    <a:pt x="71" y="40"/>
                  </a:lnTo>
                  <a:lnTo>
                    <a:pt x="35"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4926" name="Freeform 110">
              <a:extLst>
                <a:ext uri="{FF2B5EF4-FFF2-40B4-BE49-F238E27FC236}">
                  <a16:creationId xmlns:a16="http://schemas.microsoft.com/office/drawing/2014/main" id="{78E75816-FA3A-41C1-9A61-2D72468FC1A3}"/>
                </a:ext>
              </a:extLst>
            </p:cNvPr>
            <p:cNvSpPr>
              <a:spLocks noChangeArrowheads="1"/>
            </p:cNvSpPr>
            <p:nvPr/>
          </p:nvSpPr>
          <p:spPr bwMode="auto">
            <a:xfrm>
              <a:off x="4560" y="2209"/>
              <a:ext cx="16" cy="16"/>
            </a:xfrm>
            <a:custGeom>
              <a:avLst/>
              <a:gdLst>
                <a:gd name="T0" fmla="*/ 0 w 72"/>
                <a:gd name="T1" fmla="*/ 26 h 72"/>
                <a:gd name="T2" fmla="*/ 26 w 72"/>
                <a:gd name="T3" fmla="*/ 0 h 72"/>
                <a:gd name="T4" fmla="*/ 71 w 72"/>
                <a:gd name="T5" fmla="*/ 35 h 72"/>
                <a:gd name="T6" fmla="*/ 49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26" y="0"/>
                  </a:lnTo>
                  <a:lnTo>
                    <a:pt x="71" y="35"/>
                  </a:lnTo>
                  <a:lnTo>
                    <a:pt x="49"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4927" name="Freeform 111">
              <a:extLst>
                <a:ext uri="{FF2B5EF4-FFF2-40B4-BE49-F238E27FC236}">
                  <a16:creationId xmlns:a16="http://schemas.microsoft.com/office/drawing/2014/main" id="{52B7D101-956F-4A36-96DB-A778E666A6E9}"/>
                </a:ext>
              </a:extLst>
            </p:cNvPr>
            <p:cNvSpPr>
              <a:spLocks noChangeArrowheads="1"/>
            </p:cNvSpPr>
            <p:nvPr/>
          </p:nvSpPr>
          <p:spPr bwMode="auto">
            <a:xfrm>
              <a:off x="4565" y="2202"/>
              <a:ext cx="16" cy="16"/>
            </a:xfrm>
            <a:custGeom>
              <a:avLst/>
              <a:gdLst>
                <a:gd name="T0" fmla="*/ 0 w 72"/>
                <a:gd name="T1" fmla="*/ 35 h 72"/>
                <a:gd name="T2" fmla="*/ 22 w 72"/>
                <a:gd name="T3" fmla="*/ 0 h 72"/>
                <a:gd name="T4" fmla="*/ 71 w 72"/>
                <a:gd name="T5" fmla="*/ 40 h 72"/>
                <a:gd name="T6" fmla="*/ 35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2" y="0"/>
                  </a:lnTo>
                  <a:lnTo>
                    <a:pt x="71" y="40"/>
                  </a:lnTo>
                  <a:lnTo>
                    <a:pt x="35"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4928" name="Freeform 112">
              <a:extLst>
                <a:ext uri="{FF2B5EF4-FFF2-40B4-BE49-F238E27FC236}">
                  <a16:creationId xmlns:a16="http://schemas.microsoft.com/office/drawing/2014/main" id="{0B34FEB0-AE2F-47F4-A9E7-DF02F0A1EE39}"/>
                </a:ext>
              </a:extLst>
            </p:cNvPr>
            <p:cNvSpPr>
              <a:spLocks noChangeArrowheads="1"/>
            </p:cNvSpPr>
            <p:nvPr/>
          </p:nvSpPr>
          <p:spPr bwMode="auto">
            <a:xfrm>
              <a:off x="4570" y="2196"/>
              <a:ext cx="16" cy="16"/>
            </a:xfrm>
            <a:custGeom>
              <a:avLst/>
              <a:gdLst>
                <a:gd name="T0" fmla="*/ 0 w 72"/>
                <a:gd name="T1" fmla="*/ 26 h 72"/>
                <a:gd name="T2" fmla="*/ 26 w 72"/>
                <a:gd name="T3" fmla="*/ 0 h 72"/>
                <a:gd name="T4" fmla="*/ 71 w 72"/>
                <a:gd name="T5" fmla="*/ 35 h 72"/>
                <a:gd name="T6" fmla="*/ 44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26" y="0"/>
                  </a:lnTo>
                  <a:lnTo>
                    <a:pt x="71" y="35"/>
                  </a:lnTo>
                  <a:lnTo>
                    <a:pt x="44"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4929" name="Freeform 113">
              <a:extLst>
                <a:ext uri="{FF2B5EF4-FFF2-40B4-BE49-F238E27FC236}">
                  <a16:creationId xmlns:a16="http://schemas.microsoft.com/office/drawing/2014/main" id="{B3DB47E1-92D1-4C4C-B462-93BCE08977EC}"/>
                </a:ext>
              </a:extLst>
            </p:cNvPr>
            <p:cNvSpPr>
              <a:spLocks noChangeArrowheads="1"/>
            </p:cNvSpPr>
            <p:nvPr/>
          </p:nvSpPr>
          <p:spPr bwMode="auto">
            <a:xfrm>
              <a:off x="4576" y="2189"/>
              <a:ext cx="16" cy="16"/>
            </a:xfrm>
            <a:custGeom>
              <a:avLst/>
              <a:gdLst>
                <a:gd name="T0" fmla="*/ 0 w 72"/>
                <a:gd name="T1" fmla="*/ 35 h 72"/>
                <a:gd name="T2" fmla="*/ 22 w 72"/>
                <a:gd name="T3" fmla="*/ 0 h 72"/>
                <a:gd name="T4" fmla="*/ 71 w 72"/>
                <a:gd name="T5" fmla="*/ 35 h 72"/>
                <a:gd name="T6" fmla="*/ 44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2" y="0"/>
                  </a:lnTo>
                  <a:lnTo>
                    <a:pt x="71" y="35"/>
                  </a:lnTo>
                  <a:lnTo>
                    <a:pt x="44"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4930" name="Freeform 114">
              <a:extLst>
                <a:ext uri="{FF2B5EF4-FFF2-40B4-BE49-F238E27FC236}">
                  <a16:creationId xmlns:a16="http://schemas.microsoft.com/office/drawing/2014/main" id="{AF93D94C-EFDD-4587-8F93-A78D45779AA5}"/>
                </a:ext>
              </a:extLst>
            </p:cNvPr>
            <p:cNvSpPr>
              <a:spLocks noChangeArrowheads="1"/>
            </p:cNvSpPr>
            <p:nvPr/>
          </p:nvSpPr>
          <p:spPr bwMode="auto">
            <a:xfrm>
              <a:off x="4581" y="2182"/>
              <a:ext cx="16" cy="16"/>
            </a:xfrm>
            <a:custGeom>
              <a:avLst/>
              <a:gdLst>
                <a:gd name="T0" fmla="*/ 0 w 72"/>
                <a:gd name="T1" fmla="*/ 35 h 72"/>
                <a:gd name="T2" fmla="*/ 26 w 72"/>
                <a:gd name="T3" fmla="*/ 0 h 72"/>
                <a:gd name="T4" fmla="*/ 71 w 72"/>
                <a:gd name="T5" fmla="*/ 35 h 72"/>
                <a:gd name="T6" fmla="*/ 40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6" y="0"/>
                  </a:lnTo>
                  <a:lnTo>
                    <a:pt x="71" y="35"/>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4931" name="Freeform 115">
              <a:extLst>
                <a:ext uri="{FF2B5EF4-FFF2-40B4-BE49-F238E27FC236}">
                  <a16:creationId xmlns:a16="http://schemas.microsoft.com/office/drawing/2014/main" id="{12F7EC19-B028-4C21-BCB1-D1E20DDE805F}"/>
                </a:ext>
              </a:extLst>
            </p:cNvPr>
            <p:cNvSpPr>
              <a:spLocks noChangeArrowheads="1"/>
            </p:cNvSpPr>
            <p:nvPr/>
          </p:nvSpPr>
          <p:spPr bwMode="auto">
            <a:xfrm>
              <a:off x="4587" y="2174"/>
              <a:ext cx="16" cy="16"/>
            </a:xfrm>
            <a:custGeom>
              <a:avLst/>
              <a:gdLst>
                <a:gd name="T0" fmla="*/ 0 w 72"/>
                <a:gd name="T1" fmla="*/ 35 h 72"/>
                <a:gd name="T2" fmla="*/ 22 w 72"/>
                <a:gd name="T3" fmla="*/ 0 h 72"/>
                <a:gd name="T4" fmla="*/ 71 w 72"/>
                <a:gd name="T5" fmla="*/ 31 h 72"/>
                <a:gd name="T6" fmla="*/ 44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2" y="0"/>
                  </a:lnTo>
                  <a:lnTo>
                    <a:pt x="71" y="31"/>
                  </a:lnTo>
                  <a:lnTo>
                    <a:pt x="44"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4932" name="Freeform 116">
              <a:extLst>
                <a:ext uri="{FF2B5EF4-FFF2-40B4-BE49-F238E27FC236}">
                  <a16:creationId xmlns:a16="http://schemas.microsoft.com/office/drawing/2014/main" id="{9050E000-7C23-4439-B7F3-DF3BBAD6E72D}"/>
                </a:ext>
              </a:extLst>
            </p:cNvPr>
            <p:cNvSpPr>
              <a:spLocks noChangeArrowheads="1"/>
            </p:cNvSpPr>
            <p:nvPr/>
          </p:nvSpPr>
          <p:spPr bwMode="auto">
            <a:xfrm>
              <a:off x="4592" y="2166"/>
              <a:ext cx="16" cy="16"/>
            </a:xfrm>
            <a:custGeom>
              <a:avLst/>
              <a:gdLst>
                <a:gd name="T0" fmla="*/ 0 w 72"/>
                <a:gd name="T1" fmla="*/ 35 h 72"/>
                <a:gd name="T2" fmla="*/ 26 w 72"/>
                <a:gd name="T3" fmla="*/ 0 h 72"/>
                <a:gd name="T4" fmla="*/ 71 w 72"/>
                <a:gd name="T5" fmla="*/ 26 h 72"/>
                <a:gd name="T6" fmla="*/ 40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6" y="0"/>
                  </a:lnTo>
                  <a:lnTo>
                    <a:pt x="71" y="26"/>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4933" name="Freeform 117">
              <a:extLst>
                <a:ext uri="{FF2B5EF4-FFF2-40B4-BE49-F238E27FC236}">
                  <a16:creationId xmlns:a16="http://schemas.microsoft.com/office/drawing/2014/main" id="{16D76C71-354E-4A27-9439-994B4750E535}"/>
                </a:ext>
              </a:extLst>
            </p:cNvPr>
            <p:cNvSpPr>
              <a:spLocks noChangeArrowheads="1"/>
            </p:cNvSpPr>
            <p:nvPr/>
          </p:nvSpPr>
          <p:spPr bwMode="auto">
            <a:xfrm>
              <a:off x="4598" y="2158"/>
              <a:ext cx="16" cy="16"/>
            </a:xfrm>
            <a:custGeom>
              <a:avLst/>
              <a:gdLst>
                <a:gd name="T0" fmla="*/ 0 w 72"/>
                <a:gd name="T1" fmla="*/ 40 h 72"/>
                <a:gd name="T2" fmla="*/ 22 w 72"/>
                <a:gd name="T3" fmla="*/ 0 h 72"/>
                <a:gd name="T4" fmla="*/ 71 w 72"/>
                <a:gd name="T5" fmla="*/ 22 h 72"/>
                <a:gd name="T6" fmla="*/ 40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2" y="0"/>
                  </a:lnTo>
                  <a:lnTo>
                    <a:pt x="71" y="22"/>
                  </a:lnTo>
                  <a:lnTo>
                    <a:pt x="40"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4934" name="Freeform 118">
              <a:extLst>
                <a:ext uri="{FF2B5EF4-FFF2-40B4-BE49-F238E27FC236}">
                  <a16:creationId xmlns:a16="http://schemas.microsoft.com/office/drawing/2014/main" id="{6973E941-0224-4776-8BF8-9E0F762C6ABC}"/>
                </a:ext>
              </a:extLst>
            </p:cNvPr>
            <p:cNvSpPr>
              <a:spLocks noChangeArrowheads="1"/>
            </p:cNvSpPr>
            <p:nvPr/>
          </p:nvSpPr>
          <p:spPr bwMode="auto">
            <a:xfrm>
              <a:off x="4603" y="2148"/>
              <a:ext cx="16" cy="16"/>
            </a:xfrm>
            <a:custGeom>
              <a:avLst/>
              <a:gdLst>
                <a:gd name="T0" fmla="*/ 0 w 72"/>
                <a:gd name="T1" fmla="*/ 44 h 72"/>
                <a:gd name="T2" fmla="*/ 26 w 72"/>
                <a:gd name="T3" fmla="*/ 0 h 72"/>
                <a:gd name="T4" fmla="*/ 71 w 72"/>
                <a:gd name="T5" fmla="*/ 26 h 72"/>
                <a:gd name="T6" fmla="*/ 44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26" y="0"/>
                  </a:lnTo>
                  <a:lnTo>
                    <a:pt x="71" y="26"/>
                  </a:lnTo>
                  <a:lnTo>
                    <a:pt x="44"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4935" name="Freeform 119">
              <a:extLst>
                <a:ext uri="{FF2B5EF4-FFF2-40B4-BE49-F238E27FC236}">
                  <a16:creationId xmlns:a16="http://schemas.microsoft.com/office/drawing/2014/main" id="{547C2479-B7EA-4C72-B08A-D508FA4EB183}"/>
                </a:ext>
              </a:extLst>
            </p:cNvPr>
            <p:cNvSpPr>
              <a:spLocks noChangeArrowheads="1"/>
            </p:cNvSpPr>
            <p:nvPr/>
          </p:nvSpPr>
          <p:spPr bwMode="auto">
            <a:xfrm>
              <a:off x="4609" y="2139"/>
              <a:ext cx="16" cy="16"/>
            </a:xfrm>
            <a:custGeom>
              <a:avLst/>
              <a:gdLst>
                <a:gd name="T0" fmla="*/ 0 w 72"/>
                <a:gd name="T1" fmla="*/ 40 h 72"/>
                <a:gd name="T2" fmla="*/ 17 w 72"/>
                <a:gd name="T3" fmla="*/ 0 h 72"/>
                <a:gd name="T4" fmla="*/ 71 w 72"/>
                <a:gd name="T5" fmla="*/ 26 h 72"/>
                <a:gd name="T6" fmla="*/ 40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7" y="0"/>
                  </a:lnTo>
                  <a:lnTo>
                    <a:pt x="71" y="26"/>
                  </a:lnTo>
                  <a:lnTo>
                    <a:pt x="40"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4936" name="Freeform 120">
              <a:extLst>
                <a:ext uri="{FF2B5EF4-FFF2-40B4-BE49-F238E27FC236}">
                  <a16:creationId xmlns:a16="http://schemas.microsoft.com/office/drawing/2014/main" id="{B255AC86-05DF-4200-860B-8BD17BF9B157}"/>
                </a:ext>
              </a:extLst>
            </p:cNvPr>
            <p:cNvSpPr>
              <a:spLocks noChangeArrowheads="1"/>
            </p:cNvSpPr>
            <p:nvPr/>
          </p:nvSpPr>
          <p:spPr bwMode="auto">
            <a:xfrm>
              <a:off x="4613" y="2130"/>
              <a:ext cx="16" cy="16"/>
            </a:xfrm>
            <a:custGeom>
              <a:avLst/>
              <a:gdLst>
                <a:gd name="T0" fmla="*/ 0 w 72"/>
                <a:gd name="T1" fmla="*/ 40 h 72"/>
                <a:gd name="T2" fmla="*/ 26 w 72"/>
                <a:gd name="T3" fmla="*/ 0 h 72"/>
                <a:gd name="T4" fmla="*/ 71 w 72"/>
                <a:gd name="T5" fmla="*/ 26 h 72"/>
                <a:gd name="T6" fmla="*/ 49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6" y="0"/>
                  </a:lnTo>
                  <a:lnTo>
                    <a:pt x="71" y="26"/>
                  </a:lnTo>
                  <a:lnTo>
                    <a:pt x="49"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4937" name="Freeform 121">
              <a:extLst>
                <a:ext uri="{FF2B5EF4-FFF2-40B4-BE49-F238E27FC236}">
                  <a16:creationId xmlns:a16="http://schemas.microsoft.com/office/drawing/2014/main" id="{0F070ECD-A6B1-4650-A6D2-6D9FC4981E14}"/>
                </a:ext>
              </a:extLst>
            </p:cNvPr>
            <p:cNvSpPr>
              <a:spLocks noChangeArrowheads="1"/>
            </p:cNvSpPr>
            <p:nvPr/>
          </p:nvSpPr>
          <p:spPr bwMode="auto">
            <a:xfrm>
              <a:off x="4619" y="2122"/>
              <a:ext cx="16" cy="16"/>
            </a:xfrm>
            <a:custGeom>
              <a:avLst/>
              <a:gdLst>
                <a:gd name="T0" fmla="*/ 0 w 72"/>
                <a:gd name="T1" fmla="*/ 40 h 72"/>
                <a:gd name="T2" fmla="*/ 22 w 72"/>
                <a:gd name="T3" fmla="*/ 0 h 72"/>
                <a:gd name="T4" fmla="*/ 71 w 72"/>
                <a:gd name="T5" fmla="*/ 17 h 72"/>
                <a:gd name="T6" fmla="*/ 44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2" y="0"/>
                  </a:lnTo>
                  <a:lnTo>
                    <a:pt x="71" y="17"/>
                  </a:lnTo>
                  <a:lnTo>
                    <a:pt x="44"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4938" name="Freeform 122">
              <a:extLst>
                <a:ext uri="{FF2B5EF4-FFF2-40B4-BE49-F238E27FC236}">
                  <a16:creationId xmlns:a16="http://schemas.microsoft.com/office/drawing/2014/main" id="{60135DC1-9051-42BA-8CE2-AEFC019C8CC7}"/>
                </a:ext>
              </a:extLst>
            </p:cNvPr>
            <p:cNvSpPr>
              <a:spLocks noChangeArrowheads="1"/>
            </p:cNvSpPr>
            <p:nvPr/>
          </p:nvSpPr>
          <p:spPr bwMode="auto">
            <a:xfrm>
              <a:off x="4624" y="2113"/>
              <a:ext cx="16" cy="16"/>
            </a:xfrm>
            <a:custGeom>
              <a:avLst/>
              <a:gdLst>
                <a:gd name="T0" fmla="*/ 0 w 72"/>
                <a:gd name="T1" fmla="*/ 49 h 72"/>
                <a:gd name="T2" fmla="*/ 17 w 72"/>
                <a:gd name="T3" fmla="*/ 0 h 72"/>
                <a:gd name="T4" fmla="*/ 71 w 72"/>
                <a:gd name="T5" fmla="*/ 26 h 72"/>
                <a:gd name="T6" fmla="*/ 44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7" y="0"/>
                  </a:lnTo>
                  <a:lnTo>
                    <a:pt x="71" y="26"/>
                  </a:lnTo>
                  <a:lnTo>
                    <a:pt x="44"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4939" name="Freeform 123">
              <a:extLst>
                <a:ext uri="{FF2B5EF4-FFF2-40B4-BE49-F238E27FC236}">
                  <a16:creationId xmlns:a16="http://schemas.microsoft.com/office/drawing/2014/main" id="{69B4F3B9-EA62-4538-8E62-1B13B4BD9473}"/>
                </a:ext>
              </a:extLst>
            </p:cNvPr>
            <p:cNvSpPr>
              <a:spLocks noChangeArrowheads="1"/>
            </p:cNvSpPr>
            <p:nvPr/>
          </p:nvSpPr>
          <p:spPr bwMode="auto">
            <a:xfrm>
              <a:off x="4628" y="2104"/>
              <a:ext cx="16" cy="16"/>
            </a:xfrm>
            <a:custGeom>
              <a:avLst/>
              <a:gdLst>
                <a:gd name="T0" fmla="*/ 0 w 72"/>
                <a:gd name="T1" fmla="*/ 44 h 72"/>
                <a:gd name="T2" fmla="*/ 22 w 72"/>
                <a:gd name="T3" fmla="*/ 0 h 72"/>
                <a:gd name="T4" fmla="*/ 71 w 72"/>
                <a:gd name="T5" fmla="*/ 26 h 72"/>
                <a:gd name="T6" fmla="*/ 49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22" y="0"/>
                  </a:lnTo>
                  <a:lnTo>
                    <a:pt x="71" y="26"/>
                  </a:lnTo>
                  <a:lnTo>
                    <a:pt x="49"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4940" name="Freeform 124">
              <a:extLst>
                <a:ext uri="{FF2B5EF4-FFF2-40B4-BE49-F238E27FC236}">
                  <a16:creationId xmlns:a16="http://schemas.microsoft.com/office/drawing/2014/main" id="{AB13E922-98BA-4E00-B0D1-04483AECA84E}"/>
                </a:ext>
              </a:extLst>
            </p:cNvPr>
            <p:cNvSpPr>
              <a:spLocks noChangeArrowheads="1"/>
            </p:cNvSpPr>
            <p:nvPr/>
          </p:nvSpPr>
          <p:spPr bwMode="auto">
            <a:xfrm>
              <a:off x="4633" y="2097"/>
              <a:ext cx="16" cy="16"/>
            </a:xfrm>
            <a:custGeom>
              <a:avLst/>
              <a:gdLst>
                <a:gd name="T0" fmla="*/ 0 w 72"/>
                <a:gd name="T1" fmla="*/ 35 h 72"/>
                <a:gd name="T2" fmla="*/ 17 w 72"/>
                <a:gd name="T3" fmla="*/ 0 h 72"/>
                <a:gd name="T4" fmla="*/ 71 w 72"/>
                <a:gd name="T5" fmla="*/ 26 h 72"/>
                <a:gd name="T6" fmla="*/ 49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17" y="0"/>
                  </a:lnTo>
                  <a:lnTo>
                    <a:pt x="71" y="26"/>
                  </a:lnTo>
                  <a:lnTo>
                    <a:pt x="49"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4941" name="Freeform 125">
              <a:extLst>
                <a:ext uri="{FF2B5EF4-FFF2-40B4-BE49-F238E27FC236}">
                  <a16:creationId xmlns:a16="http://schemas.microsoft.com/office/drawing/2014/main" id="{D27533E8-E342-4866-9415-72C8E80B1521}"/>
                </a:ext>
              </a:extLst>
            </p:cNvPr>
            <p:cNvSpPr>
              <a:spLocks noChangeArrowheads="1"/>
            </p:cNvSpPr>
            <p:nvPr/>
          </p:nvSpPr>
          <p:spPr bwMode="auto">
            <a:xfrm>
              <a:off x="4637" y="2090"/>
              <a:ext cx="16" cy="16"/>
            </a:xfrm>
            <a:custGeom>
              <a:avLst/>
              <a:gdLst>
                <a:gd name="T0" fmla="*/ 0 w 72"/>
                <a:gd name="T1" fmla="*/ 40 h 72"/>
                <a:gd name="T2" fmla="*/ 13 w 72"/>
                <a:gd name="T3" fmla="*/ 0 h 72"/>
                <a:gd name="T4" fmla="*/ 71 w 72"/>
                <a:gd name="T5" fmla="*/ 22 h 72"/>
                <a:gd name="T6" fmla="*/ 53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3" y="0"/>
                  </a:lnTo>
                  <a:lnTo>
                    <a:pt x="71" y="22"/>
                  </a:lnTo>
                  <a:lnTo>
                    <a:pt x="53"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4942" name="Freeform 126">
              <a:extLst>
                <a:ext uri="{FF2B5EF4-FFF2-40B4-BE49-F238E27FC236}">
                  <a16:creationId xmlns:a16="http://schemas.microsoft.com/office/drawing/2014/main" id="{270D5B7D-3B70-4485-B05C-32DF957DBDC3}"/>
                </a:ext>
              </a:extLst>
            </p:cNvPr>
            <p:cNvSpPr>
              <a:spLocks noChangeArrowheads="1"/>
            </p:cNvSpPr>
            <p:nvPr/>
          </p:nvSpPr>
          <p:spPr bwMode="auto">
            <a:xfrm>
              <a:off x="4640" y="2082"/>
              <a:ext cx="16" cy="16"/>
            </a:xfrm>
            <a:custGeom>
              <a:avLst/>
              <a:gdLst>
                <a:gd name="T0" fmla="*/ 0 w 72"/>
                <a:gd name="T1" fmla="*/ 44 h 72"/>
                <a:gd name="T2" fmla="*/ 8 w 72"/>
                <a:gd name="T3" fmla="*/ 0 h 72"/>
                <a:gd name="T4" fmla="*/ 71 w 72"/>
                <a:gd name="T5" fmla="*/ 26 h 72"/>
                <a:gd name="T6" fmla="*/ 49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8" y="0"/>
                  </a:lnTo>
                  <a:lnTo>
                    <a:pt x="71" y="26"/>
                  </a:lnTo>
                  <a:lnTo>
                    <a:pt x="49"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4943" name="Freeform 127">
              <a:extLst>
                <a:ext uri="{FF2B5EF4-FFF2-40B4-BE49-F238E27FC236}">
                  <a16:creationId xmlns:a16="http://schemas.microsoft.com/office/drawing/2014/main" id="{0C23DBD3-77A5-4824-B074-2BEF98D892DA}"/>
                </a:ext>
              </a:extLst>
            </p:cNvPr>
            <p:cNvSpPr>
              <a:spLocks noChangeArrowheads="1"/>
            </p:cNvSpPr>
            <p:nvPr/>
          </p:nvSpPr>
          <p:spPr bwMode="auto">
            <a:xfrm>
              <a:off x="4642" y="2076"/>
              <a:ext cx="16" cy="16"/>
            </a:xfrm>
            <a:custGeom>
              <a:avLst/>
              <a:gdLst>
                <a:gd name="T0" fmla="*/ 0 w 72"/>
                <a:gd name="T1" fmla="*/ 35 h 72"/>
                <a:gd name="T2" fmla="*/ 13 w 72"/>
                <a:gd name="T3" fmla="*/ 0 h 72"/>
                <a:gd name="T4" fmla="*/ 71 w 72"/>
                <a:gd name="T5" fmla="*/ 22 h 72"/>
                <a:gd name="T6" fmla="*/ 58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13" y="0"/>
                  </a:lnTo>
                  <a:lnTo>
                    <a:pt x="71" y="22"/>
                  </a:lnTo>
                  <a:lnTo>
                    <a:pt x="58"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4944" name="Freeform 128">
              <a:extLst>
                <a:ext uri="{FF2B5EF4-FFF2-40B4-BE49-F238E27FC236}">
                  <a16:creationId xmlns:a16="http://schemas.microsoft.com/office/drawing/2014/main" id="{29893E28-0048-4BCC-9654-E96EC32D94EF}"/>
                </a:ext>
              </a:extLst>
            </p:cNvPr>
            <p:cNvSpPr>
              <a:spLocks noChangeArrowheads="1"/>
            </p:cNvSpPr>
            <p:nvPr/>
          </p:nvSpPr>
          <p:spPr bwMode="auto">
            <a:xfrm>
              <a:off x="4645" y="2070"/>
              <a:ext cx="16" cy="16"/>
            </a:xfrm>
            <a:custGeom>
              <a:avLst/>
              <a:gdLst>
                <a:gd name="T0" fmla="*/ 0 w 72"/>
                <a:gd name="T1" fmla="*/ 40 h 72"/>
                <a:gd name="T2" fmla="*/ 13 w 72"/>
                <a:gd name="T3" fmla="*/ 0 h 72"/>
                <a:gd name="T4" fmla="*/ 71 w 72"/>
                <a:gd name="T5" fmla="*/ 26 h 72"/>
                <a:gd name="T6" fmla="*/ 58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3" y="0"/>
                  </a:lnTo>
                  <a:lnTo>
                    <a:pt x="71" y="26"/>
                  </a:lnTo>
                  <a:lnTo>
                    <a:pt x="58"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4945" name="Freeform 129">
              <a:extLst>
                <a:ext uri="{FF2B5EF4-FFF2-40B4-BE49-F238E27FC236}">
                  <a16:creationId xmlns:a16="http://schemas.microsoft.com/office/drawing/2014/main" id="{37AA094D-7CD1-4C2F-9410-8C43691AF1D8}"/>
                </a:ext>
              </a:extLst>
            </p:cNvPr>
            <p:cNvSpPr>
              <a:spLocks noChangeArrowheads="1"/>
            </p:cNvSpPr>
            <p:nvPr/>
          </p:nvSpPr>
          <p:spPr bwMode="auto">
            <a:xfrm>
              <a:off x="4648" y="2063"/>
              <a:ext cx="16" cy="16"/>
            </a:xfrm>
            <a:custGeom>
              <a:avLst/>
              <a:gdLst>
                <a:gd name="T0" fmla="*/ 0 w 72"/>
                <a:gd name="T1" fmla="*/ 44 h 72"/>
                <a:gd name="T2" fmla="*/ 8 w 72"/>
                <a:gd name="T3" fmla="*/ 0 h 72"/>
                <a:gd name="T4" fmla="*/ 71 w 72"/>
                <a:gd name="T5" fmla="*/ 17 h 72"/>
                <a:gd name="T6" fmla="*/ 53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8" y="0"/>
                  </a:lnTo>
                  <a:lnTo>
                    <a:pt x="71" y="17"/>
                  </a:lnTo>
                  <a:lnTo>
                    <a:pt x="53"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4946" name="Freeform 130">
              <a:extLst>
                <a:ext uri="{FF2B5EF4-FFF2-40B4-BE49-F238E27FC236}">
                  <a16:creationId xmlns:a16="http://schemas.microsoft.com/office/drawing/2014/main" id="{2542FC16-404A-4E33-8A9B-47DD10CC66DA}"/>
                </a:ext>
              </a:extLst>
            </p:cNvPr>
            <p:cNvSpPr>
              <a:spLocks noChangeArrowheads="1"/>
            </p:cNvSpPr>
            <p:nvPr/>
          </p:nvSpPr>
          <p:spPr bwMode="auto">
            <a:xfrm>
              <a:off x="4650" y="2056"/>
              <a:ext cx="16" cy="16"/>
            </a:xfrm>
            <a:custGeom>
              <a:avLst/>
              <a:gdLst>
                <a:gd name="T0" fmla="*/ 0 w 72"/>
                <a:gd name="T1" fmla="*/ 48 h 71"/>
                <a:gd name="T2" fmla="*/ 8 w 72"/>
                <a:gd name="T3" fmla="*/ 0 h 71"/>
                <a:gd name="T4" fmla="*/ 71 w 72"/>
                <a:gd name="T5" fmla="*/ 26 h 71"/>
                <a:gd name="T6" fmla="*/ 58 w 72"/>
                <a:gd name="T7" fmla="*/ 70 h 71"/>
                <a:gd name="T8" fmla="*/ 0 w 72"/>
                <a:gd name="T9" fmla="*/ 48 h 71"/>
              </a:gdLst>
              <a:ahLst/>
              <a:cxnLst>
                <a:cxn ang="0">
                  <a:pos x="T0" y="T1"/>
                </a:cxn>
                <a:cxn ang="0">
                  <a:pos x="T2" y="T3"/>
                </a:cxn>
                <a:cxn ang="0">
                  <a:pos x="T4" y="T5"/>
                </a:cxn>
                <a:cxn ang="0">
                  <a:pos x="T6" y="T7"/>
                </a:cxn>
                <a:cxn ang="0">
                  <a:pos x="T8" y="T9"/>
                </a:cxn>
              </a:cxnLst>
              <a:rect l="0" t="0" r="r" b="b"/>
              <a:pathLst>
                <a:path w="72" h="71">
                  <a:moveTo>
                    <a:pt x="0" y="48"/>
                  </a:moveTo>
                  <a:lnTo>
                    <a:pt x="8" y="0"/>
                  </a:lnTo>
                  <a:lnTo>
                    <a:pt x="71" y="26"/>
                  </a:lnTo>
                  <a:lnTo>
                    <a:pt x="58" y="70"/>
                  </a:lnTo>
                  <a:lnTo>
                    <a:pt x="0" y="48"/>
                  </a:lnTo>
                </a:path>
              </a:pathLst>
            </a:custGeom>
            <a:solidFill>
              <a:srgbClr val="000000"/>
            </a:solidFill>
            <a:ln w="12600">
              <a:solidFill>
                <a:srgbClr val="333333"/>
              </a:solidFill>
              <a:round/>
              <a:headEnd/>
              <a:tailEnd/>
            </a:ln>
          </p:spPr>
          <p:txBody>
            <a:bodyPr wrap="none" anchor="ctr"/>
            <a:lstStyle/>
            <a:p>
              <a:endParaRPr lang="en-US"/>
            </a:p>
          </p:txBody>
        </p:sp>
        <p:sp>
          <p:nvSpPr>
            <p:cNvPr id="34947" name="Freeform 131">
              <a:extLst>
                <a:ext uri="{FF2B5EF4-FFF2-40B4-BE49-F238E27FC236}">
                  <a16:creationId xmlns:a16="http://schemas.microsoft.com/office/drawing/2014/main" id="{D62CD9DD-2285-471F-A311-00F0077257B8}"/>
                </a:ext>
              </a:extLst>
            </p:cNvPr>
            <p:cNvSpPr>
              <a:spLocks noChangeArrowheads="1"/>
            </p:cNvSpPr>
            <p:nvPr/>
          </p:nvSpPr>
          <p:spPr bwMode="auto">
            <a:xfrm>
              <a:off x="4652" y="2050"/>
              <a:ext cx="16" cy="16"/>
            </a:xfrm>
            <a:custGeom>
              <a:avLst/>
              <a:gdLst>
                <a:gd name="T0" fmla="*/ 0 w 72"/>
                <a:gd name="T1" fmla="*/ 40 h 72"/>
                <a:gd name="T2" fmla="*/ 8 w 72"/>
                <a:gd name="T3" fmla="*/ 0 h 72"/>
                <a:gd name="T4" fmla="*/ 71 w 72"/>
                <a:gd name="T5" fmla="*/ 17 h 72"/>
                <a:gd name="T6" fmla="*/ 58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8" y="0"/>
                  </a:lnTo>
                  <a:lnTo>
                    <a:pt x="71" y="17"/>
                  </a:lnTo>
                  <a:lnTo>
                    <a:pt x="58"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4948" name="Freeform 132">
              <a:extLst>
                <a:ext uri="{FF2B5EF4-FFF2-40B4-BE49-F238E27FC236}">
                  <a16:creationId xmlns:a16="http://schemas.microsoft.com/office/drawing/2014/main" id="{5BD52A6B-4A2C-469F-81A5-8A96AC9FF1F0}"/>
                </a:ext>
              </a:extLst>
            </p:cNvPr>
            <p:cNvSpPr>
              <a:spLocks noChangeArrowheads="1"/>
            </p:cNvSpPr>
            <p:nvPr/>
          </p:nvSpPr>
          <p:spPr bwMode="auto">
            <a:xfrm>
              <a:off x="4654" y="2042"/>
              <a:ext cx="16" cy="16"/>
            </a:xfrm>
            <a:custGeom>
              <a:avLst/>
              <a:gdLst>
                <a:gd name="T0" fmla="*/ 0 w 72"/>
                <a:gd name="T1" fmla="*/ 49 h 72"/>
                <a:gd name="T2" fmla="*/ 8 w 72"/>
                <a:gd name="T3" fmla="*/ 0 h 72"/>
                <a:gd name="T4" fmla="*/ 71 w 72"/>
                <a:gd name="T5" fmla="*/ 22 h 72"/>
                <a:gd name="T6" fmla="*/ 58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8" y="0"/>
                  </a:lnTo>
                  <a:lnTo>
                    <a:pt x="71" y="22"/>
                  </a:lnTo>
                  <a:lnTo>
                    <a:pt x="58"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4949" name="Freeform 133">
              <a:extLst>
                <a:ext uri="{FF2B5EF4-FFF2-40B4-BE49-F238E27FC236}">
                  <a16:creationId xmlns:a16="http://schemas.microsoft.com/office/drawing/2014/main" id="{81D7C734-F231-44B2-90E5-B4A99E97B96E}"/>
                </a:ext>
              </a:extLst>
            </p:cNvPr>
            <p:cNvSpPr>
              <a:spLocks noChangeArrowheads="1"/>
            </p:cNvSpPr>
            <p:nvPr/>
          </p:nvSpPr>
          <p:spPr bwMode="auto">
            <a:xfrm>
              <a:off x="4656" y="2035"/>
              <a:ext cx="16" cy="16"/>
            </a:xfrm>
            <a:custGeom>
              <a:avLst/>
              <a:gdLst>
                <a:gd name="T0" fmla="*/ 0 w 72"/>
                <a:gd name="T1" fmla="*/ 44 h 72"/>
                <a:gd name="T2" fmla="*/ 8 w 72"/>
                <a:gd name="T3" fmla="*/ 0 h 72"/>
                <a:gd name="T4" fmla="*/ 71 w 72"/>
                <a:gd name="T5" fmla="*/ 17 h 72"/>
                <a:gd name="T6" fmla="*/ 53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8" y="0"/>
                  </a:lnTo>
                  <a:lnTo>
                    <a:pt x="71" y="17"/>
                  </a:lnTo>
                  <a:lnTo>
                    <a:pt x="53"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4950" name="Freeform 134">
              <a:extLst>
                <a:ext uri="{FF2B5EF4-FFF2-40B4-BE49-F238E27FC236}">
                  <a16:creationId xmlns:a16="http://schemas.microsoft.com/office/drawing/2014/main" id="{B3CCEE81-9B3E-47E7-AC28-AD4ABF9B2B31}"/>
                </a:ext>
              </a:extLst>
            </p:cNvPr>
            <p:cNvSpPr>
              <a:spLocks noChangeArrowheads="1"/>
            </p:cNvSpPr>
            <p:nvPr/>
          </p:nvSpPr>
          <p:spPr bwMode="auto">
            <a:xfrm>
              <a:off x="4658" y="2028"/>
              <a:ext cx="16" cy="16"/>
            </a:xfrm>
            <a:custGeom>
              <a:avLst/>
              <a:gdLst>
                <a:gd name="T0" fmla="*/ 0 w 72"/>
                <a:gd name="T1" fmla="*/ 49 h 72"/>
                <a:gd name="T2" fmla="*/ 8 w 72"/>
                <a:gd name="T3" fmla="*/ 0 h 72"/>
                <a:gd name="T4" fmla="*/ 71 w 72"/>
                <a:gd name="T5" fmla="*/ 13 h 72"/>
                <a:gd name="T6" fmla="*/ 62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8" y="0"/>
                  </a:lnTo>
                  <a:lnTo>
                    <a:pt x="71" y="13"/>
                  </a:lnTo>
                  <a:lnTo>
                    <a:pt x="62"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4951" name="Freeform 135">
              <a:extLst>
                <a:ext uri="{FF2B5EF4-FFF2-40B4-BE49-F238E27FC236}">
                  <a16:creationId xmlns:a16="http://schemas.microsoft.com/office/drawing/2014/main" id="{6993CE4D-2FEA-421C-A0A5-84BD2C30839B}"/>
                </a:ext>
              </a:extLst>
            </p:cNvPr>
            <p:cNvSpPr>
              <a:spLocks noChangeArrowheads="1"/>
            </p:cNvSpPr>
            <p:nvPr/>
          </p:nvSpPr>
          <p:spPr bwMode="auto">
            <a:xfrm>
              <a:off x="4660" y="2020"/>
              <a:ext cx="16" cy="16"/>
            </a:xfrm>
            <a:custGeom>
              <a:avLst/>
              <a:gdLst>
                <a:gd name="T0" fmla="*/ 0 w 72"/>
                <a:gd name="T1" fmla="*/ 53 h 72"/>
                <a:gd name="T2" fmla="*/ 8 w 72"/>
                <a:gd name="T3" fmla="*/ 0 h 72"/>
                <a:gd name="T4" fmla="*/ 71 w 72"/>
                <a:gd name="T5" fmla="*/ 13 h 72"/>
                <a:gd name="T6" fmla="*/ 53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8" y="0"/>
                  </a:lnTo>
                  <a:lnTo>
                    <a:pt x="71" y="13"/>
                  </a:lnTo>
                  <a:lnTo>
                    <a:pt x="53"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4952" name="Freeform 136">
              <a:extLst>
                <a:ext uri="{FF2B5EF4-FFF2-40B4-BE49-F238E27FC236}">
                  <a16:creationId xmlns:a16="http://schemas.microsoft.com/office/drawing/2014/main" id="{C4394B8A-F666-4589-B252-10345E2F42D5}"/>
                </a:ext>
              </a:extLst>
            </p:cNvPr>
            <p:cNvSpPr>
              <a:spLocks noChangeArrowheads="1"/>
            </p:cNvSpPr>
            <p:nvPr/>
          </p:nvSpPr>
          <p:spPr bwMode="auto">
            <a:xfrm>
              <a:off x="4662" y="2012"/>
              <a:ext cx="16" cy="16"/>
            </a:xfrm>
            <a:custGeom>
              <a:avLst/>
              <a:gdLst>
                <a:gd name="T0" fmla="*/ 0 w 72"/>
                <a:gd name="T1" fmla="*/ 52 h 71"/>
                <a:gd name="T2" fmla="*/ 8 w 72"/>
                <a:gd name="T3" fmla="*/ 0 h 71"/>
                <a:gd name="T4" fmla="*/ 71 w 72"/>
                <a:gd name="T5" fmla="*/ 13 h 71"/>
                <a:gd name="T6" fmla="*/ 62 w 72"/>
                <a:gd name="T7" fmla="*/ 70 h 71"/>
                <a:gd name="T8" fmla="*/ 0 w 72"/>
                <a:gd name="T9" fmla="*/ 52 h 71"/>
              </a:gdLst>
              <a:ahLst/>
              <a:cxnLst>
                <a:cxn ang="0">
                  <a:pos x="T0" y="T1"/>
                </a:cxn>
                <a:cxn ang="0">
                  <a:pos x="T2" y="T3"/>
                </a:cxn>
                <a:cxn ang="0">
                  <a:pos x="T4" y="T5"/>
                </a:cxn>
                <a:cxn ang="0">
                  <a:pos x="T6" y="T7"/>
                </a:cxn>
                <a:cxn ang="0">
                  <a:pos x="T8" y="T9"/>
                </a:cxn>
              </a:cxnLst>
              <a:rect l="0" t="0" r="r" b="b"/>
              <a:pathLst>
                <a:path w="72" h="71">
                  <a:moveTo>
                    <a:pt x="0" y="52"/>
                  </a:moveTo>
                  <a:lnTo>
                    <a:pt x="8" y="0"/>
                  </a:lnTo>
                  <a:lnTo>
                    <a:pt x="71" y="13"/>
                  </a:lnTo>
                  <a:lnTo>
                    <a:pt x="62" y="70"/>
                  </a:lnTo>
                  <a:lnTo>
                    <a:pt x="0" y="52"/>
                  </a:lnTo>
                </a:path>
              </a:pathLst>
            </a:custGeom>
            <a:solidFill>
              <a:srgbClr val="000000"/>
            </a:solidFill>
            <a:ln w="12600">
              <a:solidFill>
                <a:srgbClr val="333333"/>
              </a:solidFill>
              <a:round/>
              <a:headEnd/>
              <a:tailEnd/>
            </a:ln>
          </p:spPr>
          <p:txBody>
            <a:bodyPr wrap="none" anchor="ctr"/>
            <a:lstStyle/>
            <a:p>
              <a:endParaRPr lang="en-US"/>
            </a:p>
          </p:txBody>
        </p:sp>
        <p:sp>
          <p:nvSpPr>
            <p:cNvPr id="34953" name="Freeform 137">
              <a:extLst>
                <a:ext uri="{FF2B5EF4-FFF2-40B4-BE49-F238E27FC236}">
                  <a16:creationId xmlns:a16="http://schemas.microsoft.com/office/drawing/2014/main" id="{90626DB4-B32D-4856-8594-0CEB27AD1674}"/>
                </a:ext>
              </a:extLst>
            </p:cNvPr>
            <p:cNvSpPr>
              <a:spLocks noChangeArrowheads="1"/>
            </p:cNvSpPr>
            <p:nvPr/>
          </p:nvSpPr>
          <p:spPr bwMode="auto">
            <a:xfrm>
              <a:off x="4664" y="2004"/>
              <a:ext cx="16" cy="16"/>
            </a:xfrm>
            <a:custGeom>
              <a:avLst/>
              <a:gdLst>
                <a:gd name="T0" fmla="*/ 0 w 72"/>
                <a:gd name="T1" fmla="*/ 53 h 72"/>
                <a:gd name="T2" fmla="*/ 4 w 72"/>
                <a:gd name="T3" fmla="*/ 0 h 72"/>
                <a:gd name="T4" fmla="*/ 71 w 72"/>
                <a:gd name="T5" fmla="*/ 13 h 72"/>
                <a:gd name="T6" fmla="*/ 58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4" y="0"/>
                  </a:lnTo>
                  <a:lnTo>
                    <a:pt x="71" y="13"/>
                  </a:lnTo>
                  <a:lnTo>
                    <a:pt x="58"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4954" name="Freeform 138">
              <a:extLst>
                <a:ext uri="{FF2B5EF4-FFF2-40B4-BE49-F238E27FC236}">
                  <a16:creationId xmlns:a16="http://schemas.microsoft.com/office/drawing/2014/main" id="{6A3D486D-A3CA-48A1-8CCE-FDC7F01EF77A}"/>
                </a:ext>
              </a:extLst>
            </p:cNvPr>
            <p:cNvSpPr>
              <a:spLocks noChangeArrowheads="1"/>
            </p:cNvSpPr>
            <p:nvPr/>
          </p:nvSpPr>
          <p:spPr bwMode="auto">
            <a:xfrm>
              <a:off x="4665" y="1995"/>
              <a:ext cx="16" cy="16"/>
            </a:xfrm>
            <a:custGeom>
              <a:avLst/>
              <a:gdLst>
                <a:gd name="T0" fmla="*/ 0 w 71"/>
                <a:gd name="T1" fmla="*/ 58 h 72"/>
                <a:gd name="T2" fmla="*/ 8 w 71"/>
                <a:gd name="T3" fmla="*/ 0 h 72"/>
                <a:gd name="T4" fmla="*/ 70 w 71"/>
                <a:gd name="T5" fmla="*/ 17 h 72"/>
                <a:gd name="T6" fmla="*/ 61 w 71"/>
                <a:gd name="T7" fmla="*/ 71 h 72"/>
                <a:gd name="T8" fmla="*/ 0 w 71"/>
                <a:gd name="T9" fmla="*/ 58 h 72"/>
              </a:gdLst>
              <a:ahLst/>
              <a:cxnLst>
                <a:cxn ang="0">
                  <a:pos x="T0" y="T1"/>
                </a:cxn>
                <a:cxn ang="0">
                  <a:pos x="T2" y="T3"/>
                </a:cxn>
                <a:cxn ang="0">
                  <a:pos x="T4" y="T5"/>
                </a:cxn>
                <a:cxn ang="0">
                  <a:pos x="T6" y="T7"/>
                </a:cxn>
                <a:cxn ang="0">
                  <a:pos x="T8" y="T9"/>
                </a:cxn>
              </a:cxnLst>
              <a:rect l="0" t="0" r="r" b="b"/>
              <a:pathLst>
                <a:path w="71" h="72">
                  <a:moveTo>
                    <a:pt x="0" y="58"/>
                  </a:moveTo>
                  <a:lnTo>
                    <a:pt x="8" y="0"/>
                  </a:lnTo>
                  <a:lnTo>
                    <a:pt x="70" y="17"/>
                  </a:lnTo>
                  <a:lnTo>
                    <a:pt x="61" y="71"/>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34955" name="Freeform 139">
              <a:extLst>
                <a:ext uri="{FF2B5EF4-FFF2-40B4-BE49-F238E27FC236}">
                  <a16:creationId xmlns:a16="http://schemas.microsoft.com/office/drawing/2014/main" id="{A9CFAC91-BE5E-4670-95B4-2F14CADD6D50}"/>
                </a:ext>
              </a:extLst>
            </p:cNvPr>
            <p:cNvSpPr>
              <a:spLocks noChangeArrowheads="1"/>
            </p:cNvSpPr>
            <p:nvPr/>
          </p:nvSpPr>
          <p:spPr bwMode="auto">
            <a:xfrm>
              <a:off x="4667" y="1986"/>
              <a:ext cx="16" cy="16"/>
            </a:xfrm>
            <a:custGeom>
              <a:avLst/>
              <a:gdLst>
                <a:gd name="T0" fmla="*/ 0 w 72"/>
                <a:gd name="T1" fmla="*/ 53 h 72"/>
                <a:gd name="T2" fmla="*/ 4 w 72"/>
                <a:gd name="T3" fmla="*/ 0 h 72"/>
                <a:gd name="T4" fmla="*/ 71 w 72"/>
                <a:gd name="T5" fmla="*/ 8 h 72"/>
                <a:gd name="T6" fmla="*/ 58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4" y="0"/>
                  </a:lnTo>
                  <a:lnTo>
                    <a:pt x="71" y="8"/>
                  </a:lnTo>
                  <a:lnTo>
                    <a:pt x="58"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4956" name="Freeform 140">
              <a:extLst>
                <a:ext uri="{FF2B5EF4-FFF2-40B4-BE49-F238E27FC236}">
                  <a16:creationId xmlns:a16="http://schemas.microsoft.com/office/drawing/2014/main" id="{4A09E175-F54B-4760-BD82-404DC994FD6C}"/>
                </a:ext>
              </a:extLst>
            </p:cNvPr>
            <p:cNvSpPr>
              <a:spLocks noChangeArrowheads="1"/>
            </p:cNvSpPr>
            <p:nvPr/>
          </p:nvSpPr>
          <p:spPr bwMode="auto">
            <a:xfrm>
              <a:off x="4668" y="1978"/>
              <a:ext cx="16" cy="16"/>
            </a:xfrm>
            <a:custGeom>
              <a:avLst/>
              <a:gdLst>
                <a:gd name="T0" fmla="*/ 0 w 72"/>
                <a:gd name="T1" fmla="*/ 53 h 72"/>
                <a:gd name="T2" fmla="*/ 8 w 72"/>
                <a:gd name="T3" fmla="*/ 0 h 72"/>
                <a:gd name="T4" fmla="*/ 71 w 72"/>
                <a:gd name="T5" fmla="*/ 4 h 72"/>
                <a:gd name="T6" fmla="*/ 62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8" y="0"/>
                  </a:lnTo>
                  <a:lnTo>
                    <a:pt x="71" y="4"/>
                  </a:lnTo>
                  <a:lnTo>
                    <a:pt x="62"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4957" name="Freeform 141">
              <a:extLst>
                <a:ext uri="{FF2B5EF4-FFF2-40B4-BE49-F238E27FC236}">
                  <a16:creationId xmlns:a16="http://schemas.microsoft.com/office/drawing/2014/main" id="{BF72CBF3-3CA8-4F5F-A6A5-76B60511EBAF}"/>
                </a:ext>
              </a:extLst>
            </p:cNvPr>
            <p:cNvSpPr>
              <a:spLocks noChangeArrowheads="1"/>
            </p:cNvSpPr>
            <p:nvPr/>
          </p:nvSpPr>
          <p:spPr bwMode="auto">
            <a:xfrm>
              <a:off x="4670" y="1969"/>
              <a:ext cx="16" cy="16"/>
            </a:xfrm>
            <a:custGeom>
              <a:avLst/>
              <a:gdLst>
                <a:gd name="T0" fmla="*/ 0 w 72"/>
                <a:gd name="T1" fmla="*/ 62 h 72"/>
                <a:gd name="T2" fmla="*/ 0 w 72"/>
                <a:gd name="T3" fmla="*/ 0 h 72"/>
                <a:gd name="T4" fmla="*/ 71 w 72"/>
                <a:gd name="T5" fmla="*/ 4 h 72"/>
                <a:gd name="T6" fmla="*/ 62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0" y="0"/>
                  </a:lnTo>
                  <a:lnTo>
                    <a:pt x="71" y="4"/>
                  </a:lnTo>
                  <a:lnTo>
                    <a:pt x="62"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34958" name="Freeform 142">
              <a:extLst>
                <a:ext uri="{FF2B5EF4-FFF2-40B4-BE49-F238E27FC236}">
                  <a16:creationId xmlns:a16="http://schemas.microsoft.com/office/drawing/2014/main" id="{51E07DD0-0E74-4356-BBB0-56A8AADEA60B}"/>
                </a:ext>
              </a:extLst>
            </p:cNvPr>
            <p:cNvSpPr>
              <a:spLocks noChangeArrowheads="1"/>
            </p:cNvSpPr>
            <p:nvPr/>
          </p:nvSpPr>
          <p:spPr bwMode="auto">
            <a:xfrm>
              <a:off x="4670" y="1960"/>
              <a:ext cx="16" cy="16"/>
            </a:xfrm>
            <a:custGeom>
              <a:avLst/>
              <a:gdLst>
                <a:gd name="T0" fmla="*/ 0 w 72"/>
                <a:gd name="T1" fmla="*/ 62 h 72"/>
                <a:gd name="T2" fmla="*/ 4 w 72"/>
                <a:gd name="T3" fmla="*/ 0 h 72"/>
                <a:gd name="T4" fmla="*/ 71 w 72"/>
                <a:gd name="T5" fmla="*/ 4 h 72"/>
                <a:gd name="T6" fmla="*/ 62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4" y="0"/>
                  </a:lnTo>
                  <a:lnTo>
                    <a:pt x="71" y="4"/>
                  </a:lnTo>
                  <a:lnTo>
                    <a:pt x="62"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34959" name="Freeform 143">
              <a:extLst>
                <a:ext uri="{FF2B5EF4-FFF2-40B4-BE49-F238E27FC236}">
                  <a16:creationId xmlns:a16="http://schemas.microsoft.com/office/drawing/2014/main" id="{42A5F346-56F5-4C99-8C68-6C643206477A}"/>
                </a:ext>
              </a:extLst>
            </p:cNvPr>
            <p:cNvSpPr>
              <a:spLocks noChangeArrowheads="1"/>
            </p:cNvSpPr>
            <p:nvPr/>
          </p:nvSpPr>
          <p:spPr bwMode="auto">
            <a:xfrm>
              <a:off x="4671" y="1950"/>
              <a:ext cx="16" cy="16"/>
            </a:xfrm>
            <a:custGeom>
              <a:avLst/>
              <a:gdLst>
                <a:gd name="T0" fmla="*/ 0 w 72"/>
                <a:gd name="T1" fmla="*/ 62 h 72"/>
                <a:gd name="T2" fmla="*/ 4 w 72"/>
                <a:gd name="T3" fmla="*/ 0 h 72"/>
                <a:gd name="T4" fmla="*/ 71 w 72"/>
                <a:gd name="T5" fmla="*/ 4 h 72"/>
                <a:gd name="T6" fmla="*/ 71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4" y="0"/>
                  </a:lnTo>
                  <a:lnTo>
                    <a:pt x="71" y="4"/>
                  </a:lnTo>
                  <a:lnTo>
                    <a:pt x="71"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34960" name="Freeform 144">
              <a:extLst>
                <a:ext uri="{FF2B5EF4-FFF2-40B4-BE49-F238E27FC236}">
                  <a16:creationId xmlns:a16="http://schemas.microsoft.com/office/drawing/2014/main" id="{AB865966-6799-46FC-89AE-9A9047CD6FA4}"/>
                </a:ext>
              </a:extLst>
            </p:cNvPr>
            <p:cNvSpPr>
              <a:spLocks noChangeArrowheads="1"/>
            </p:cNvSpPr>
            <p:nvPr/>
          </p:nvSpPr>
          <p:spPr bwMode="auto">
            <a:xfrm>
              <a:off x="4672" y="1942"/>
              <a:ext cx="16" cy="16"/>
            </a:xfrm>
            <a:custGeom>
              <a:avLst/>
              <a:gdLst>
                <a:gd name="T0" fmla="*/ 0 w 72"/>
                <a:gd name="T1" fmla="*/ 62 h 72"/>
                <a:gd name="T2" fmla="*/ 0 w 72"/>
                <a:gd name="T3" fmla="*/ 0 h 72"/>
                <a:gd name="T4" fmla="*/ 71 w 72"/>
                <a:gd name="T5" fmla="*/ 0 h 72"/>
                <a:gd name="T6" fmla="*/ 62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0" y="0"/>
                  </a:lnTo>
                  <a:lnTo>
                    <a:pt x="71" y="0"/>
                  </a:lnTo>
                  <a:lnTo>
                    <a:pt x="62"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34961" name="Freeform 145">
              <a:extLst>
                <a:ext uri="{FF2B5EF4-FFF2-40B4-BE49-F238E27FC236}">
                  <a16:creationId xmlns:a16="http://schemas.microsoft.com/office/drawing/2014/main" id="{56AED872-4AD5-4194-AD63-A0FA5E45A8F2}"/>
                </a:ext>
              </a:extLst>
            </p:cNvPr>
            <p:cNvSpPr>
              <a:spLocks noChangeArrowheads="1"/>
            </p:cNvSpPr>
            <p:nvPr/>
          </p:nvSpPr>
          <p:spPr bwMode="auto">
            <a:xfrm>
              <a:off x="4672" y="1933"/>
              <a:ext cx="16" cy="16"/>
            </a:xfrm>
            <a:custGeom>
              <a:avLst/>
              <a:gdLst>
                <a:gd name="T0" fmla="*/ 0 w 72"/>
                <a:gd name="T1" fmla="*/ 71 h 72"/>
                <a:gd name="T2" fmla="*/ 0 w 72"/>
                <a:gd name="T3" fmla="*/ 0 h 72"/>
                <a:gd name="T4" fmla="*/ 71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4962" name="Freeform 146">
              <a:extLst>
                <a:ext uri="{FF2B5EF4-FFF2-40B4-BE49-F238E27FC236}">
                  <a16:creationId xmlns:a16="http://schemas.microsoft.com/office/drawing/2014/main" id="{48682186-65C6-4F65-BE86-15511B1ED2F3}"/>
                </a:ext>
              </a:extLst>
            </p:cNvPr>
            <p:cNvSpPr>
              <a:spLocks noChangeArrowheads="1"/>
            </p:cNvSpPr>
            <p:nvPr/>
          </p:nvSpPr>
          <p:spPr bwMode="auto">
            <a:xfrm>
              <a:off x="4672" y="1924"/>
              <a:ext cx="16" cy="17"/>
            </a:xfrm>
            <a:custGeom>
              <a:avLst/>
              <a:gdLst>
                <a:gd name="T0" fmla="*/ 0 w 72"/>
                <a:gd name="T1" fmla="*/ 72 h 73"/>
                <a:gd name="T2" fmla="*/ 4 w 72"/>
                <a:gd name="T3" fmla="*/ 0 h 73"/>
                <a:gd name="T4" fmla="*/ 71 w 72"/>
                <a:gd name="T5" fmla="*/ 0 h 73"/>
                <a:gd name="T6" fmla="*/ 71 w 72"/>
                <a:gd name="T7" fmla="*/ 72 h 73"/>
                <a:gd name="T8" fmla="*/ 0 w 72"/>
                <a:gd name="T9" fmla="*/ 72 h 73"/>
              </a:gdLst>
              <a:ahLst/>
              <a:cxnLst>
                <a:cxn ang="0">
                  <a:pos x="T0" y="T1"/>
                </a:cxn>
                <a:cxn ang="0">
                  <a:pos x="T2" y="T3"/>
                </a:cxn>
                <a:cxn ang="0">
                  <a:pos x="T4" y="T5"/>
                </a:cxn>
                <a:cxn ang="0">
                  <a:pos x="T6" y="T7"/>
                </a:cxn>
                <a:cxn ang="0">
                  <a:pos x="T8" y="T9"/>
                </a:cxn>
              </a:cxnLst>
              <a:rect l="0" t="0" r="r" b="b"/>
              <a:pathLst>
                <a:path w="72" h="73">
                  <a:moveTo>
                    <a:pt x="0" y="72"/>
                  </a:moveTo>
                  <a:lnTo>
                    <a:pt x="4" y="0"/>
                  </a:lnTo>
                  <a:lnTo>
                    <a:pt x="71" y="0"/>
                  </a:lnTo>
                  <a:lnTo>
                    <a:pt x="71" y="72"/>
                  </a:lnTo>
                  <a:lnTo>
                    <a:pt x="0" y="72"/>
                  </a:lnTo>
                </a:path>
              </a:pathLst>
            </a:custGeom>
            <a:solidFill>
              <a:srgbClr val="000000"/>
            </a:solidFill>
            <a:ln w="12600">
              <a:solidFill>
                <a:srgbClr val="333333"/>
              </a:solidFill>
              <a:round/>
              <a:headEnd/>
              <a:tailEnd/>
            </a:ln>
          </p:spPr>
          <p:txBody>
            <a:bodyPr wrap="none" anchor="ctr"/>
            <a:lstStyle/>
            <a:p>
              <a:endParaRPr lang="en-US"/>
            </a:p>
          </p:txBody>
        </p:sp>
        <p:sp>
          <p:nvSpPr>
            <p:cNvPr id="34963" name="Freeform 147">
              <a:extLst>
                <a:ext uri="{FF2B5EF4-FFF2-40B4-BE49-F238E27FC236}">
                  <a16:creationId xmlns:a16="http://schemas.microsoft.com/office/drawing/2014/main" id="{51B3E159-05E4-464C-8120-B4A40BCC5E7A}"/>
                </a:ext>
              </a:extLst>
            </p:cNvPr>
            <p:cNvSpPr>
              <a:spLocks noChangeArrowheads="1"/>
            </p:cNvSpPr>
            <p:nvPr/>
          </p:nvSpPr>
          <p:spPr bwMode="auto">
            <a:xfrm>
              <a:off x="4673" y="1914"/>
              <a:ext cx="16" cy="16"/>
            </a:xfrm>
            <a:custGeom>
              <a:avLst/>
              <a:gdLst>
                <a:gd name="T0" fmla="*/ 0 w 72"/>
                <a:gd name="T1" fmla="*/ 71 h 72"/>
                <a:gd name="T2" fmla="*/ 0 w 72"/>
                <a:gd name="T3" fmla="*/ 4 h 72"/>
                <a:gd name="T4" fmla="*/ 71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4"/>
                  </a:lnTo>
                  <a:lnTo>
                    <a:pt x="71"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4964" name="Freeform 148">
              <a:extLst>
                <a:ext uri="{FF2B5EF4-FFF2-40B4-BE49-F238E27FC236}">
                  <a16:creationId xmlns:a16="http://schemas.microsoft.com/office/drawing/2014/main" id="{3E6FE105-3DA5-46A0-B6DE-20975A60264F}"/>
                </a:ext>
              </a:extLst>
            </p:cNvPr>
            <p:cNvSpPr>
              <a:spLocks noChangeArrowheads="1"/>
            </p:cNvSpPr>
            <p:nvPr/>
          </p:nvSpPr>
          <p:spPr bwMode="auto">
            <a:xfrm>
              <a:off x="4672" y="1906"/>
              <a:ext cx="16" cy="16"/>
            </a:xfrm>
            <a:custGeom>
              <a:avLst/>
              <a:gdLst>
                <a:gd name="T0" fmla="*/ 4 w 72"/>
                <a:gd name="T1" fmla="*/ 71 h 72"/>
                <a:gd name="T2" fmla="*/ 0 w 72"/>
                <a:gd name="T3" fmla="*/ 4 h 72"/>
                <a:gd name="T4" fmla="*/ 71 w 72"/>
                <a:gd name="T5" fmla="*/ 0 h 72"/>
                <a:gd name="T6" fmla="*/ 71 w 72"/>
                <a:gd name="T7" fmla="*/ 62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4"/>
                  </a:lnTo>
                  <a:lnTo>
                    <a:pt x="71" y="0"/>
                  </a:lnTo>
                  <a:lnTo>
                    <a:pt x="71" y="62"/>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4965" name="Freeform 149">
              <a:extLst>
                <a:ext uri="{FF2B5EF4-FFF2-40B4-BE49-F238E27FC236}">
                  <a16:creationId xmlns:a16="http://schemas.microsoft.com/office/drawing/2014/main" id="{064EB812-B1F0-418E-9AFB-0B243D2F35AD}"/>
                </a:ext>
              </a:extLst>
            </p:cNvPr>
            <p:cNvSpPr>
              <a:spLocks noChangeArrowheads="1"/>
            </p:cNvSpPr>
            <p:nvPr/>
          </p:nvSpPr>
          <p:spPr bwMode="auto">
            <a:xfrm>
              <a:off x="4672" y="1898"/>
              <a:ext cx="16" cy="16"/>
            </a:xfrm>
            <a:custGeom>
              <a:avLst/>
              <a:gdLst>
                <a:gd name="T0" fmla="*/ 0 w 72"/>
                <a:gd name="T1" fmla="*/ 71 h 72"/>
                <a:gd name="T2" fmla="*/ 0 w 72"/>
                <a:gd name="T3" fmla="*/ 4 h 72"/>
                <a:gd name="T4" fmla="*/ 62 w 72"/>
                <a:gd name="T5" fmla="*/ 0 h 72"/>
                <a:gd name="T6" fmla="*/ 71 w 72"/>
                <a:gd name="T7" fmla="*/ 62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4"/>
                  </a:lnTo>
                  <a:lnTo>
                    <a:pt x="62" y="0"/>
                  </a:lnTo>
                  <a:lnTo>
                    <a:pt x="71" y="62"/>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4966" name="Freeform 150">
              <a:extLst>
                <a:ext uri="{FF2B5EF4-FFF2-40B4-BE49-F238E27FC236}">
                  <a16:creationId xmlns:a16="http://schemas.microsoft.com/office/drawing/2014/main" id="{597CFB52-2983-4D09-B537-786BBFBE5AAC}"/>
                </a:ext>
              </a:extLst>
            </p:cNvPr>
            <p:cNvSpPr>
              <a:spLocks noChangeArrowheads="1"/>
            </p:cNvSpPr>
            <p:nvPr/>
          </p:nvSpPr>
          <p:spPr bwMode="auto">
            <a:xfrm>
              <a:off x="4671" y="1890"/>
              <a:ext cx="16" cy="16"/>
            </a:xfrm>
            <a:custGeom>
              <a:avLst/>
              <a:gdLst>
                <a:gd name="T0" fmla="*/ 4 w 72"/>
                <a:gd name="T1" fmla="*/ 70 h 71"/>
                <a:gd name="T2" fmla="*/ 0 w 72"/>
                <a:gd name="T3" fmla="*/ 0 h 71"/>
                <a:gd name="T4" fmla="*/ 71 w 72"/>
                <a:gd name="T5" fmla="*/ 0 h 71"/>
                <a:gd name="T6" fmla="*/ 71 w 72"/>
                <a:gd name="T7" fmla="*/ 61 h 71"/>
                <a:gd name="T8" fmla="*/ 4 w 72"/>
                <a:gd name="T9" fmla="*/ 70 h 71"/>
              </a:gdLst>
              <a:ahLst/>
              <a:cxnLst>
                <a:cxn ang="0">
                  <a:pos x="T0" y="T1"/>
                </a:cxn>
                <a:cxn ang="0">
                  <a:pos x="T2" y="T3"/>
                </a:cxn>
                <a:cxn ang="0">
                  <a:pos x="T4" y="T5"/>
                </a:cxn>
                <a:cxn ang="0">
                  <a:pos x="T6" y="T7"/>
                </a:cxn>
                <a:cxn ang="0">
                  <a:pos x="T8" y="T9"/>
                </a:cxn>
              </a:cxnLst>
              <a:rect l="0" t="0" r="r" b="b"/>
              <a:pathLst>
                <a:path w="72" h="71">
                  <a:moveTo>
                    <a:pt x="4" y="70"/>
                  </a:moveTo>
                  <a:lnTo>
                    <a:pt x="0" y="0"/>
                  </a:lnTo>
                  <a:lnTo>
                    <a:pt x="71" y="0"/>
                  </a:lnTo>
                  <a:lnTo>
                    <a:pt x="71" y="61"/>
                  </a:lnTo>
                  <a:lnTo>
                    <a:pt x="4" y="70"/>
                  </a:lnTo>
                </a:path>
              </a:pathLst>
            </a:custGeom>
            <a:solidFill>
              <a:srgbClr val="000000"/>
            </a:solidFill>
            <a:ln w="12600">
              <a:solidFill>
                <a:srgbClr val="333333"/>
              </a:solidFill>
              <a:round/>
              <a:headEnd/>
              <a:tailEnd/>
            </a:ln>
          </p:spPr>
          <p:txBody>
            <a:bodyPr wrap="none" anchor="ctr"/>
            <a:lstStyle/>
            <a:p>
              <a:endParaRPr lang="en-US"/>
            </a:p>
          </p:txBody>
        </p:sp>
        <p:sp>
          <p:nvSpPr>
            <p:cNvPr id="34967" name="Freeform 151">
              <a:extLst>
                <a:ext uri="{FF2B5EF4-FFF2-40B4-BE49-F238E27FC236}">
                  <a16:creationId xmlns:a16="http://schemas.microsoft.com/office/drawing/2014/main" id="{A2123411-9E39-4D40-BF04-9F9AD632C85F}"/>
                </a:ext>
              </a:extLst>
            </p:cNvPr>
            <p:cNvSpPr>
              <a:spLocks noChangeArrowheads="1"/>
            </p:cNvSpPr>
            <p:nvPr/>
          </p:nvSpPr>
          <p:spPr bwMode="auto">
            <a:xfrm>
              <a:off x="4670" y="1882"/>
              <a:ext cx="16" cy="16"/>
            </a:xfrm>
            <a:custGeom>
              <a:avLst/>
              <a:gdLst>
                <a:gd name="T0" fmla="*/ 4 w 72"/>
                <a:gd name="T1" fmla="*/ 71 h 72"/>
                <a:gd name="T2" fmla="*/ 0 w 72"/>
                <a:gd name="T3" fmla="*/ 8 h 72"/>
                <a:gd name="T4" fmla="*/ 62 w 72"/>
                <a:gd name="T5" fmla="*/ 0 h 72"/>
                <a:gd name="T6" fmla="*/ 71 w 72"/>
                <a:gd name="T7" fmla="*/ 71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8"/>
                  </a:lnTo>
                  <a:lnTo>
                    <a:pt x="62" y="0"/>
                  </a:lnTo>
                  <a:lnTo>
                    <a:pt x="71" y="71"/>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4968" name="Freeform 152">
              <a:extLst>
                <a:ext uri="{FF2B5EF4-FFF2-40B4-BE49-F238E27FC236}">
                  <a16:creationId xmlns:a16="http://schemas.microsoft.com/office/drawing/2014/main" id="{C730F6B2-8619-415F-BBD8-7251BACDDD76}"/>
                </a:ext>
              </a:extLst>
            </p:cNvPr>
            <p:cNvSpPr>
              <a:spLocks noChangeArrowheads="1"/>
            </p:cNvSpPr>
            <p:nvPr/>
          </p:nvSpPr>
          <p:spPr bwMode="auto">
            <a:xfrm>
              <a:off x="4670" y="1874"/>
              <a:ext cx="16" cy="16"/>
            </a:xfrm>
            <a:custGeom>
              <a:avLst/>
              <a:gdLst>
                <a:gd name="T0" fmla="*/ 0 w 72"/>
                <a:gd name="T1" fmla="*/ 71 h 72"/>
                <a:gd name="T2" fmla="*/ 0 w 72"/>
                <a:gd name="T3" fmla="*/ 4 h 72"/>
                <a:gd name="T4" fmla="*/ 62 w 72"/>
                <a:gd name="T5" fmla="*/ 0 h 72"/>
                <a:gd name="T6" fmla="*/ 71 w 72"/>
                <a:gd name="T7" fmla="*/ 62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4"/>
                  </a:lnTo>
                  <a:lnTo>
                    <a:pt x="62" y="0"/>
                  </a:lnTo>
                  <a:lnTo>
                    <a:pt x="71" y="62"/>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4969" name="Freeform 153">
              <a:extLst>
                <a:ext uri="{FF2B5EF4-FFF2-40B4-BE49-F238E27FC236}">
                  <a16:creationId xmlns:a16="http://schemas.microsoft.com/office/drawing/2014/main" id="{B1D53771-89B3-4A44-B070-DE6811E1034E}"/>
                </a:ext>
              </a:extLst>
            </p:cNvPr>
            <p:cNvSpPr>
              <a:spLocks noChangeArrowheads="1"/>
            </p:cNvSpPr>
            <p:nvPr/>
          </p:nvSpPr>
          <p:spPr bwMode="auto">
            <a:xfrm>
              <a:off x="4668" y="1866"/>
              <a:ext cx="16" cy="16"/>
            </a:xfrm>
            <a:custGeom>
              <a:avLst/>
              <a:gdLst>
                <a:gd name="T0" fmla="*/ 8 w 72"/>
                <a:gd name="T1" fmla="*/ 71 h 72"/>
                <a:gd name="T2" fmla="*/ 0 w 72"/>
                <a:gd name="T3" fmla="*/ 4 h 72"/>
                <a:gd name="T4" fmla="*/ 62 w 72"/>
                <a:gd name="T5" fmla="*/ 0 h 72"/>
                <a:gd name="T6" fmla="*/ 71 w 72"/>
                <a:gd name="T7" fmla="*/ 62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4"/>
                  </a:lnTo>
                  <a:lnTo>
                    <a:pt x="62" y="0"/>
                  </a:lnTo>
                  <a:lnTo>
                    <a:pt x="71" y="62"/>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4970" name="Freeform 154">
              <a:extLst>
                <a:ext uri="{FF2B5EF4-FFF2-40B4-BE49-F238E27FC236}">
                  <a16:creationId xmlns:a16="http://schemas.microsoft.com/office/drawing/2014/main" id="{61446FEB-58B2-4EC5-B810-E0CC5D28B0E6}"/>
                </a:ext>
              </a:extLst>
            </p:cNvPr>
            <p:cNvSpPr>
              <a:spLocks noChangeArrowheads="1"/>
            </p:cNvSpPr>
            <p:nvPr/>
          </p:nvSpPr>
          <p:spPr bwMode="auto">
            <a:xfrm>
              <a:off x="4667" y="1857"/>
              <a:ext cx="16" cy="16"/>
            </a:xfrm>
            <a:custGeom>
              <a:avLst/>
              <a:gdLst>
                <a:gd name="T0" fmla="*/ 4 w 72"/>
                <a:gd name="T1" fmla="*/ 71 h 72"/>
                <a:gd name="T2" fmla="*/ 0 w 72"/>
                <a:gd name="T3" fmla="*/ 13 h 72"/>
                <a:gd name="T4" fmla="*/ 58 w 72"/>
                <a:gd name="T5" fmla="*/ 0 h 72"/>
                <a:gd name="T6" fmla="*/ 71 w 72"/>
                <a:gd name="T7" fmla="*/ 62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13"/>
                  </a:lnTo>
                  <a:lnTo>
                    <a:pt x="58" y="0"/>
                  </a:lnTo>
                  <a:lnTo>
                    <a:pt x="71" y="62"/>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4971" name="Freeform 155">
              <a:extLst>
                <a:ext uri="{FF2B5EF4-FFF2-40B4-BE49-F238E27FC236}">
                  <a16:creationId xmlns:a16="http://schemas.microsoft.com/office/drawing/2014/main" id="{F29CECC1-6FB9-4A71-8F8A-3860CACCCBB4}"/>
                </a:ext>
              </a:extLst>
            </p:cNvPr>
            <p:cNvSpPr>
              <a:spLocks noChangeArrowheads="1"/>
            </p:cNvSpPr>
            <p:nvPr/>
          </p:nvSpPr>
          <p:spPr bwMode="auto">
            <a:xfrm>
              <a:off x="4666" y="1849"/>
              <a:ext cx="16" cy="16"/>
            </a:xfrm>
            <a:custGeom>
              <a:avLst/>
              <a:gdLst>
                <a:gd name="T0" fmla="*/ 4 w 72"/>
                <a:gd name="T1" fmla="*/ 71 h 72"/>
                <a:gd name="T2" fmla="*/ 0 w 72"/>
                <a:gd name="T3" fmla="*/ 4 h 72"/>
                <a:gd name="T4" fmla="*/ 62 w 72"/>
                <a:gd name="T5" fmla="*/ 0 h 72"/>
                <a:gd name="T6" fmla="*/ 71 w 72"/>
                <a:gd name="T7" fmla="*/ 53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4"/>
                  </a:lnTo>
                  <a:lnTo>
                    <a:pt x="62" y="0"/>
                  </a:lnTo>
                  <a:lnTo>
                    <a:pt x="71" y="53"/>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4972" name="Freeform 156">
              <a:extLst>
                <a:ext uri="{FF2B5EF4-FFF2-40B4-BE49-F238E27FC236}">
                  <a16:creationId xmlns:a16="http://schemas.microsoft.com/office/drawing/2014/main" id="{6B120971-0F0E-4E2C-B291-0EEDDE91558D}"/>
                </a:ext>
              </a:extLst>
            </p:cNvPr>
            <p:cNvSpPr>
              <a:spLocks noChangeArrowheads="1"/>
            </p:cNvSpPr>
            <p:nvPr/>
          </p:nvSpPr>
          <p:spPr bwMode="auto">
            <a:xfrm>
              <a:off x="4664" y="1839"/>
              <a:ext cx="16" cy="16"/>
            </a:xfrm>
            <a:custGeom>
              <a:avLst/>
              <a:gdLst>
                <a:gd name="T0" fmla="*/ 8 w 72"/>
                <a:gd name="T1" fmla="*/ 71 h 72"/>
                <a:gd name="T2" fmla="*/ 0 w 72"/>
                <a:gd name="T3" fmla="*/ 17 h 72"/>
                <a:gd name="T4" fmla="*/ 58 w 72"/>
                <a:gd name="T5" fmla="*/ 0 h 72"/>
                <a:gd name="T6" fmla="*/ 71 w 72"/>
                <a:gd name="T7" fmla="*/ 62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17"/>
                  </a:lnTo>
                  <a:lnTo>
                    <a:pt x="58" y="0"/>
                  </a:lnTo>
                  <a:lnTo>
                    <a:pt x="71" y="62"/>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4973" name="Freeform 157">
              <a:extLst>
                <a:ext uri="{FF2B5EF4-FFF2-40B4-BE49-F238E27FC236}">
                  <a16:creationId xmlns:a16="http://schemas.microsoft.com/office/drawing/2014/main" id="{0DD7ADE4-F52A-4CC4-907C-7035A2F457BD}"/>
                </a:ext>
              </a:extLst>
            </p:cNvPr>
            <p:cNvSpPr>
              <a:spLocks noChangeArrowheads="1"/>
            </p:cNvSpPr>
            <p:nvPr/>
          </p:nvSpPr>
          <p:spPr bwMode="auto">
            <a:xfrm>
              <a:off x="4662" y="1830"/>
              <a:ext cx="16" cy="16"/>
            </a:xfrm>
            <a:custGeom>
              <a:avLst/>
              <a:gdLst>
                <a:gd name="T0" fmla="*/ 8 w 72"/>
                <a:gd name="T1" fmla="*/ 71 h 72"/>
                <a:gd name="T2" fmla="*/ 0 w 72"/>
                <a:gd name="T3" fmla="*/ 17 h 72"/>
                <a:gd name="T4" fmla="*/ 62 w 72"/>
                <a:gd name="T5" fmla="*/ 0 h 72"/>
                <a:gd name="T6" fmla="*/ 71 w 72"/>
                <a:gd name="T7" fmla="*/ 53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17"/>
                  </a:lnTo>
                  <a:lnTo>
                    <a:pt x="62" y="0"/>
                  </a:lnTo>
                  <a:lnTo>
                    <a:pt x="71" y="53"/>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4974" name="Freeform 158">
              <a:extLst>
                <a:ext uri="{FF2B5EF4-FFF2-40B4-BE49-F238E27FC236}">
                  <a16:creationId xmlns:a16="http://schemas.microsoft.com/office/drawing/2014/main" id="{6A355DB6-DC13-480B-8143-A77ED043ED7F}"/>
                </a:ext>
              </a:extLst>
            </p:cNvPr>
            <p:cNvSpPr>
              <a:spLocks noChangeArrowheads="1"/>
            </p:cNvSpPr>
            <p:nvPr/>
          </p:nvSpPr>
          <p:spPr bwMode="auto">
            <a:xfrm>
              <a:off x="4660" y="1821"/>
              <a:ext cx="16" cy="16"/>
            </a:xfrm>
            <a:custGeom>
              <a:avLst/>
              <a:gdLst>
                <a:gd name="T0" fmla="*/ 8 w 72"/>
                <a:gd name="T1" fmla="*/ 71 h 72"/>
                <a:gd name="T2" fmla="*/ 0 w 72"/>
                <a:gd name="T3" fmla="*/ 8 h 72"/>
                <a:gd name="T4" fmla="*/ 53 w 72"/>
                <a:gd name="T5" fmla="*/ 0 h 72"/>
                <a:gd name="T6" fmla="*/ 71 w 72"/>
                <a:gd name="T7" fmla="*/ 53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53" y="0"/>
                  </a:lnTo>
                  <a:lnTo>
                    <a:pt x="71" y="53"/>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4975" name="Freeform 159">
              <a:extLst>
                <a:ext uri="{FF2B5EF4-FFF2-40B4-BE49-F238E27FC236}">
                  <a16:creationId xmlns:a16="http://schemas.microsoft.com/office/drawing/2014/main" id="{623DC41A-8EE2-44B8-A252-E0A54CD0D0BC}"/>
                </a:ext>
              </a:extLst>
            </p:cNvPr>
            <p:cNvSpPr>
              <a:spLocks noChangeArrowheads="1"/>
            </p:cNvSpPr>
            <p:nvPr/>
          </p:nvSpPr>
          <p:spPr bwMode="auto">
            <a:xfrm>
              <a:off x="4658" y="1811"/>
              <a:ext cx="16" cy="16"/>
            </a:xfrm>
            <a:custGeom>
              <a:avLst/>
              <a:gdLst>
                <a:gd name="T0" fmla="*/ 8 w 72"/>
                <a:gd name="T1" fmla="*/ 71 h 72"/>
                <a:gd name="T2" fmla="*/ 0 w 72"/>
                <a:gd name="T3" fmla="*/ 22 h 72"/>
                <a:gd name="T4" fmla="*/ 58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22"/>
                  </a:lnTo>
                  <a:lnTo>
                    <a:pt x="58"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4976" name="Freeform 160">
              <a:extLst>
                <a:ext uri="{FF2B5EF4-FFF2-40B4-BE49-F238E27FC236}">
                  <a16:creationId xmlns:a16="http://schemas.microsoft.com/office/drawing/2014/main" id="{4B308415-92B9-4B51-A182-0E915CBF76E2}"/>
                </a:ext>
              </a:extLst>
            </p:cNvPr>
            <p:cNvSpPr>
              <a:spLocks noChangeArrowheads="1"/>
            </p:cNvSpPr>
            <p:nvPr/>
          </p:nvSpPr>
          <p:spPr bwMode="auto">
            <a:xfrm>
              <a:off x="4655" y="1802"/>
              <a:ext cx="16" cy="16"/>
            </a:xfrm>
            <a:custGeom>
              <a:avLst/>
              <a:gdLst>
                <a:gd name="T0" fmla="*/ 13 w 72"/>
                <a:gd name="T1" fmla="*/ 71 h 72"/>
                <a:gd name="T2" fmla="*/ 0 w 72"/>
                <a:gd name="T3" fmla="*/ 13 h 72"/>
                <a:gd name="T4" fmla="*/ 53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3"/>
                  </a:lnTo>
                  <a:lnTo>
                    <a:pt x="53"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4977" name="Freeform 161">
              <a:extLst>
                <a:ext uri="{FF2B5EF4-FFF2-40B4-BE49-F238E27FC236}">
                  <a16:creationId xmlns:a16="http://schemas.microsoft.com/office/drawing/2014/main" id="{78AF6DE1-D7ED-490A-9592-1946AC61792D}"/>
                </a:ext>
              </a:extLst>
            </p:cNvPr>
            <p:cNvSpPr>
              <a:spLocks noChangeArrowheads="1"/>
            </p:cNvSpPr>
            <p:nvPr/>
          </p:nvSpPr>
          <p:spPr bwMode="auto">
            <a:xfrm>
              <a:off x="4653" y="1791"/>
              <a:ext cx="16" cy="16"/>
            </a:xfrm>
            <a:custGeom>
              <a:avLst/>
              <a:gdLst>
                <a:gd name="T0" fmla="*/ 8 w 72"/>
                <a:gd name="T1" fmla="*/ 71 h 72"/>
                <a:gd name="T2" fmla="*/ 0 w 72"/>
                <a:gd name="T3" fmla="*/ 17 h 72"/>
                <a:gd name="T4" fmla="*/ 58 w 72"/>
                <a:gd name="T5" fmla="*/ 0 h 72"/>
                <a:gd name="T6" fmla="*/ 71 w 72"/>
                <a:gd name="T7" fmla="*/ 53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17"/>
                  </a:lnTo>
                  <a:lnTo>
                    <a:pt x="58" y="0"/>
                  </a:lnTo>
                  <a:lnTo>
                    <a:pt x="71" y="53"/>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4978" name="Freeform 162">
              <a:extLst>
                <a:ext uri="{FF2B5EF4-FFF2-40B4-BE49-F238E27FC236}">
                  <a16:creationId xmlns:a16="http://schemas.microsoft.com/office/drawing/2014/main" id="{B87D3ED2-D178-4246-9033-41ACB37F18EC}"/>
                </a:ext>
              </a:extLst>
            </p:cNvPr>
            <p:cNvSpPr>
              <a:spLocks noChangeArrowheads="1"/>
            </p:cNvSpPr>
            <p:nvPr/>
          </p:nvSpPr>
          <p:spPr bwMode="auto">
            <a:xfrm>
              <a:off x="4650" y="1782"/>
              <a:ext cx="16" cy="16"/>
            </a:xfrm>
            <a:custGeom>
              <a:avLst/>
              <a:gdLst>
                <a:gd name="T0" fmla="*/ 13 w 72"/>
                <a:gd name="T1" fmla="*/ 71 h 72"/>
                <a:gd name="T2" fmla="*/ 0 w 72"/>
                <a:gd name="T3" fmla="*/ 13 h 72"/>
                <a:gd name="T4" fmla="*/ 53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3"/>
                  </a:lnTo>
                  <a:lnTo>
                    <a:pt x="53"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4979" name="Freeform 163">
              <a:extLst>
                <a:ext uri="{FF2B5EF4-FFF2-40B4-BE49-F238E27FC236}">
                  <a16:creationId xmlns:a16="http://schemas.microsoft.com/office/drawing/2014/main" id="{642E0821-692D-4351-A032-3B61235425B8}"/>
                </a:ext>
              </a:extLst>
            </p:cNvPr>
            <p:cNvSpPr>
              <a:spLocks noChangeArrowheads="1"/>
            </p:cNvSpPr>
            <p:nvPr/>
          </p:nvSpPr>
          <p:spPr bwMode="auto">
            <a:xfrm>
              <a:off x="4646" y="1771"/>
              <a:ext cx="16" cy="16"/>
            </a:xfrm>
            <a:custGeom>
              <a:avLst/>
              <a:gdLst>
                <a:gd name="T0" fmla="*/ 17 w 72"/>
                <a:gd name="T1" fmla="*/ 71 h 72"/>
                <a:gd name="T2" fmla="*/ 0 w 72"/>
                <a:gd name="T3" fmla="*/ 17 h 72"/>
                <a:gd name="T4" fmla="*/ 53 w 72"/>
                <a:gd name="T5" fmla="*/ 0 h 72"/>
                <a:gd name="T6" fmla="*/ 71 w 72"/>
                <a:gd name="T7" fmla="*/ 53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17"/>
                  </a:lnTo>
                  <a:lnTo>
                    <a:pt x="53" y="0"/>
                  </a:lnTo>
                  <a:lnTo>
                    <a:pt x="71" y="53"/>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4980" name="Freeform 164">
              <a:extLst>
                <a:ext uri="{FF2B5EF4-FFF2-40B4-BE49-F238E27FC236}">
                  <a16:creationId xmlns:a16="http://schemas.microsoft.com/office/drawing/2014/main" id="{BB9BA915-9033-493A-97BE-56F35B332471}"/>
                </a:ext>
              </a:extLst>
            </p:cNvPr>
            <p:cNvSpPr>
              <a:spLocks noChangeArrowheads="1"/>
            </p:cNvSpPr>
            <p:nvPr/>
          </p:nvSpPr>
          <p:spPr bwMode="auto">
            <a:xfrm>
              <a:off x="4643" y="1761"/>
              <a:ext cx="16" cy="16"/>
            </a:xfrm>
            <a:custGeom>
              <a:avLst/>
              <a:gdLst>
                <a:gd name="T0" fmla="*/ 13 w 72"/>
                <a:gd name="T1" fmla="*/ 71 h 72"/>
                <a:gd name="T2" fmla="*/ 0 w 72"/>
                <a:gd name="T3" fmla="*/ 17 h 72"/>
                <a:gd name="T4" fmla="*/ 49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7"/>
                  </a:lnTo>
                  <a:lnTo>
                    <a:pt x="49"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4981" name="Freeform 165">
              <a:extLst>
                <a:ext uri="{FF2B5EF4-FFF2-40B4-BE49-F238E27FC236}">
                  <a16:creationId xmlns:a16="http://schemas.microsoft.com/office/drawing/2014/main" id="{6451F9CE-4F5E-4532-BE7E-34EB9198C884}"/>
                </a:ext>
              </a:extLst>
            </p:cNvPr>
            <p:cNvSpPr>
              <a:spLocks noChangeArrowheads="1"/>
            </p:cNvSpPr>
            <p:nvPr/>
          </p:nvSpPr>
          <p:spPr bwMode="auto">
            <a:xfrm>
              <a:off x="4640" y="1751"/>
              <a:ext cx="16" cy="16"/>
            </a:xfrm>
            <a:custGeom>
              <a:avLst/>
              <a:gdLst>
                <a:gd name="T0" fmla="*/ 13 w 72"/>
                <a:gd name="T1" fmla="*/ 71 h 72"/>
                <a:gd name="T2" fmla="*/ 0 w 72"/>
                <a:gd name="T3" fmla="*/ 17 h 72"/>
                <a:gd name="T4" fmla="*/ 53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7"/>
                  </a:lnTo>
                  <a:lnTo>
                    <a:pt x="53"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4982" name="Freeform 166">
              <a:extLst>
                <a:ext uri="{FF2B5EF4-FFF2-40B4-BE49-F238E27FC236}">
                  <a16:creationId xmlns:a16="http://schemas.microsoft.com/office/drawing/2014/main" id="{A5F6331D-979F-405B-B0BF-B1728D20A219}"/>
                </a:ext>
              </a:extLst>
            </p:cNvPr>
            <p:cNvSpPr>
              <a:spLocks noChangeArrowheads="1"/>
            </p:cNvSpPr>
            <p:nvPr/>
          </p:nvSpPr>
          <p:spPr bwMode="auto">
            <a:xfrm>
              <a:off x="4637" y="1741"/>
              <a:ext cx="16" cy="16"/>
            </a:xfrm>
            <a:custGeom>
              <a:avLst/>
              <a:gdLst>
                <a:gd name="T0" fmla="*/ 13 w 72"/>
                <a:gd name="T1" fmla="*/ 71 h 72"/>
                <a:gd name="T2" fmla="*/ 0 w 72"/>
                <a:gd name="T3" fmla="*/ 13 h 72"/>
                <a:gd name="T4" fmla="*/ 49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3"/>
                  </a:lnTo>
                  <a:lnTo>
                    <a:pt x="49"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4983" name="Freeform 167">
              <a:extLst>
                <a:ext uri="{FF2B5EF4-FFF2-40B4-BE49-F238E27FC236}">
                  <a16:creationId xmlns:a16="http://schemas.microsoft.com/office/drawing/2014/main" id="{F7764FE8-596C-4ECA-8852-9C40BA2E0D36}"/>
                </a:ext>
              </a:extLst>
            </p:cNvPr>
            <p:cNvSpPr>
              <a:spLocks noChangeArrowheads="1"/>
            </p:cNvSpPr>
            <p:nvPr/>
          </p:nvSpPr>
          <p:spPr bwMode="auto">
            <a:xfrm>
              <a:off x="4633" y="1731"/>
              <a:ext cx="16" cy="16"/>
            </a:xfrm>
            <a:custGeom>
              <a:avLst/>
              <a:gdLst>
                <a:gd name="T0" fmla="*/ 17 w 72"/>
                <a:gd name="T1" fmla="*/ 71 h 72"/>
                <a:gd name="T2" fmla="*/ 0 w 72"/>
                <a:gd name="T3" fmla="*/ 17 h 72"/>
                <a:gd name="T4" fmla="*/ 49 w 72"/>
                <a:gd name="T5" fmla="*/ 0 h 72"/>
                <a:gd name="T6" fmla="*/ 71 w 72"/>
                <a:gd name="T7" fmla="*/ 53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17"/>
                  </a:lnTo>
                  <a:lnTo>
                    <a:pt x="49" y="0"/>
                  </a:lnTo>
                  <a:lnTo>
                    <a:pt x="71" y="53"/>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4984" name="Freeform 168">
              <a:extLst>
                <a:ext uri="{FF2B5EF4-FFF2-40B4-BE49-F238E27FC236}">
                  <a16:creationId xmlns:a16="http://schemas.microsoft.com/office/drawing/2014/main" id="{EC023083-CF2F-4EF1-B576-A10E3EBC27B6}"/>
                </a:ext>
              </a:extLst>
            </p:cNvPr>
            <p:cNvSpPr>
              <a:spLocks noChangeArrowheads="1"/>
            </p:cNvSpPr>
            <p:nvPr/>
          </p:nvSpPr>
          <p:spPr bwMode="auto">
            <a:xfrm>
              <a:off x="4629" y="1720"/>
              <a:ext cx="16" cy="16"/>
            </a:xfrm>
            <a:custGeom>
              <a:avLst/>
              <a:gdLst>
                <a:gd name="T0" fmla="*/ 17 w 72"/>
                <a:gd name="T1" fmla="*/ 71 h 72"/>
                <a:gd name="T2" fmla="*/ 0 w 72"/>
                <a:gd name="T3" fmla="*/ 17 h 72"/>
                <a:gd name="T4" fmla="*/ 49 w 72"/>
                <a:gd name="T5" fmla="*/ 0 h 72"/>
                <a:gd name="T6" fmla="*/ 71 w 72"/>
                <a:gd name="T7" fmla="*/ 49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17"/>
                  </a:lnTo>
                  <a:lnTo>
                    <a:pt x="49" y="0"/>
                  </a:lnTo>
                  <a:lnTo>
                    <a:pt x="71" y="49"/>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4985" name="Freeform 169">
              <a:extLst>
                <a:ext uri="{FF2B5EF4-FFF2-40B4-BE49-F238E27FC236}">
                  <a16:creationId xmlns:a16="http://schemas.microsoft.com/office/drawing/2014/main" id="{77B3F441-4DBC-4CC4-B9BF-C747D9E3DBEB}"/>
                </a:ext>
              </a:extLst>
            </p:cNvPr>
            <p:cNvSpPr>
              <a:spLocks noChangeArrowheads="1"/>
            </p:cNvSpPr>
            <p:nvPr/>
          </p:nvSpPr>
          <p:spPr bwMode="auto">
            <a:xfrm>
              <a:off x="4625" y="1710"/>
              <a:ext cx="16" cy="16"/>
            </a:xfrm>
            <a:custGeom>
              <a:avLst/>
              <a:gdLst>
                <a:gd name="T0" fmla="*/ 17 w 72"/>
                <a:gd name="T1" fmla="*/ 71 h 72"/>
                <a:gd name="T2" fmla="*/ 0 w 72"/>
                <a:gd name="T3" fmla="*/ 17 h 72"/>
                <a:gd name="T4" fmla="*/ 49 w 72"/>
                <a:gd name="T5" fmla="*/ 0 h 72"/>
                <a:gd name="T6" fmla="*/ 71 w 72"/>
                <a:gd name="T7" fmla="*/ 49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17"/>
                  </a:lnTo>
                  <a:lnTo>
                    <a:pt x="49" y="0"/>
                  </a:lnTo>
                  <a:lnTo>
                    <a:pt x="71" y="49"/>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4986" name="Freeform 170">
              <a:extLst>
                <a:ext uri="{FF2B5EF4-FFF2-40B4-BE49-F238E27FC236}">
                  <a16:creationId xmlns:a16="http://schemas.microsoft.com/office/drawing/2014/main" id="{AFD4FD2B-A65A-4FAC-BF99-185A17049AE0}"/>
                </a:ext>
              </a:extLst>
            </p:cNvPr>
            <p:cNvSpPr>
              <a:spLocks noChangeArrowheads="1"/>
            </p:cNvSpPr>
            <p:nvPr/>
          </p:nvSpPr>
          <p:spPr bwMode="auto">
            <a:xfrm>
              <a:off x="4620" y="1699"/>
              <a:ext cx="16" cy="16"/>
            </a:xfrm>
            <a:custGeom>
              <a:avLst/>
              <a:gdLst>
                <a:gd name="T0" fmla="*/ 22 w 72"/>
                <a:gd name="T1" fmla="*/ 71 h 72"/>
                <a:gd name="T2" fmla="*/ 0 w 72"/>
                <a:gd name="T3" fmla="*/ 22 h 72"/>
                <a:gd name="T4" fmla="*/ 44 w 72"/>
                <a:gd name="T5" fmla="*/ 0 h 72"/>
                <a:gd name="T6" fmla="*/ 71 w 72"/>
                <a:gd name="T7" fmla="*/ 49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2"/>
                  </a:lnTo>
                  <a:lnTo>
                    <a:pt x="44" y="0"/>
                  </a:lnTo>
                  <a:lnTo>
                    <a:pt x="71" y="49"/>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4987" name="Freeform 171">
              <a:extLst>
                <a:ext uri="{FF2B5EF4-FFF2-40B4-BE49-F238E27FC236}">
                  <a16:creationId xmlns:a16="http://schemas.microsoft.com/office/drawing/2014/main" id="{82643EEE-9114-4B38-AB1D-707393B59AA8}"/>
                </a:ext>
              </a:extLst>
            </p:cNvPr>
            <p:cNvSpPr>
              <a:spLocks noChangeArrowheads="1"/>
            </p:cNvSpPr>
            <p:nvPr/>
          </p:nvSpPr>
          <p:spPr bwMode="auto">
            <a:xfrm>
              <a:off x="4616" y="1689"/>
              <a:ext cx="16" cy="16"/>
            </a:xfrm>
            <a:custGeom>
              <a:avLst/>
              <a:gdLst>
                <a:gd name="T0" fmla="*/ 17 w 72"/>
                <a:gd name="T1" fmla="*/ 71 h 72"/>
                <a:gd name="T2" fmla="*/ 0 w 72"/>
                <a:gd name="T3" fmla="*/ 22 h 72"/>
                <a:gd name="T4" fmla="*/ 49 w 72"/>
                <a:gd name="T5" fmla="*/ 0 h 72"/>
                <a:gd name="T6" fmla="*/ 71 w 72"/>
                <a:gd name="T7" fmla="*/ 44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2"/>
                  </a:lnTo>
                  <a:lnTo>
                    <a:pt x="49" y="0"/>
                  </a:lnTo>
                  <a:lnTo>
                    <a:pt x="71" y="44"/>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4988" name="Freeform 172">
              <a:extLst>
                <a:ext uri="{FF2B5EF4-FFF2-40B4-BE49-F238E27FC236}">
                  <a16:creationId xmlns:a16="http://schemas.microsoft.com/office/drawing/2014/main" id="{69E7E5C4-DBA4-49CA-ADD7-670839FD784E}"/>
                </a:ext>
              </a:extLst>
            </p:cNvPr>
            <p:cNvSpPr>
              <a:spLocks noChangeArrowheads="1"/>
            </p:cNvSpPr>
            <p:nvPr/>
          </p:nvSpPr>
          <p:spPr bwMode="auto">
            <a:xfrm>
              <a:off x="4610" y="1679"/>
              <a:ext cx="16" cy="16"/>
            </a:xfrm>
            <a:custGeom>
              <a:avLst/>
              <a:gdLst>
                <a:gd name="T0" fmla="*/ 26 w 72"/>
                <a:gd name="T1" fmla="*/ 71 h 72"/>
                <a:gd name="T2" fmla="*/ 0 w 72"/>
                <a:gd name="T3" fmla="*/ 22 h 72"/>
                <a:gd name="T4" fmla="*/ 49 w 72"/>
                <a:gd name="T5" fmla="*/ 0 h 72"/>
                <a:gd name="T6" fmla="*/ 71 w 72"/>
                <a:gd name="T7" fmla="*/ 44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22"/>
                  </a:lnTo>
                  <a:lnTo>
                    <a:pt x="49" y="0"/>
                  </a:lnTo>
                  <a:lnTo>
                    <a:pt x="71" y="44"/>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4989" name="Freeform 173">
              <a:extLst>
                <a:ext uri="{FF2B5EF4-FFF2-40B4-BE49-F238E27FC236}">
                  <a16:creationId xmlns:a16="http://schemas.microsoft.com/office/drawing/2014/main" id="{226B4D44-2014-4F7F-A51F-4A9147A2151C}"/>
                </a:ext>
              </a:extLst>
            </p:cNvPr>
            <p:cNvSpPr>
              <a:spLocks noChangeArrowheads="1"/>
            </p:cNvSpPr>
            <p:nvPr/>
          </p:nvSpPr>
          <p:spPr bwMode="auto">
            <a:xfrm>
              <a:off x="4605" y="1669"/>
              <a:ext cx="16" cy="16"/>
            </a:xfrm>
            <a:custGeom>
              <a:avLst/>
              <a:gdLst>
                <a:gd name="T0" fmla="*/ 22 w 72"/>
                <a:gd name="T1" fmla="*/ 71 h 72"/>
                <a:gd name="T2" fmla="*/ 0 w 72"/>
                <a:gd name="T3" fmla="*/ 26 h 72"/>
                <a:gd name="T4" fmla="*/ 49 w 72"/>
                <a:gd name="T5" fmla="*/ 0 h 72"/>
                <a:gd name="T6" fmla="*/ 71 w 72"/>
                <a:gd name="T7" fmla="*/ 44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6"/>
                  </a:lnTo>
                  <a:lnTo>
                    <a:pt x="49" y="0"/>
                  </a:lnTo>
                  <a:lnTo>
                    <a:pt x="71" y="44"/>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4990" name="Freeform 174">
              <a:extLst>
                <a:ext uri="{FF2B5EF4-FFF2-40B4-BE49-F238E27FC236}">
                  <a16:creationId xmlns:a16="http://schemas.microsoft.com/office/drawing/2014/main" id="{A441E11C-7116-4B00-8BAE-23A702D9A44D}"/>
                </a:ext>
              </a:extLst>
            </p:cNvPr>
            <p:cNvSpPr>
              <a:spLocks noChangeArrowheads="1"/>
            </p:cNvSpPr>
            <p:nvPr/>
          </p:nvSpPr>
          <p:spPr bwMode="auto">
            <a:xfrm>
              <a:off x="4600" y="1659"/>
              <a:ext cx="16" cy="16"/>
            </a:xfrm>
            <a:custGeom>
              <a:avLst/>
              <a:gdLst>
                <a:gd name="T0" fmla="*/ 22 w 72"/>
                <a:gd name="T1" fmla="*/ 71 h 72"/>
                <a:gd name="T2" fmla="*/ 0 w 72"/>
                <a:gd name="T3" fmla="*/ 22 h 72"/>
                <a:gd name="T4" fmla="*/ 44 w 72"/>
                <a:gd name="T5" fmla="*/ 0 h 72"/>
                <a:gd name="T6" fmla="*/ 71 w 72"/>
                <a:gd name="T7" fmla="*/ 44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2"/>
                  </a:lnTo>
                  <a:lnTo>
                    <a:pt x="44" y="0"/>
                  </a:lnTo>
                  <a:lnTo>
                    <a:pt x="71" y="44"/>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4991" name="Freeform 175">
              <a:extLst>
                <a:ext uri="{FF2B5EF4-FFF2-40B4-BE49-F238E27FC236}">
                  <a16:creationId xmlns:a16="http://schemas.microsoft.com/office/drawing/2014/main" id="{7DB57A3C-5B29-45A3-ADAB-DA9A7E4AABDC}"/>
                </a:ext>
              </a:extLst>
            </p:cNvPr>
            <p:cNvSpPr>
              <a:spLocks noChangeArrowheads="1"/>
            </p:cNvSpPr>
            <p:nvPr/>
          </p:nvSpPr>
          <p:spPr bwMode="auto">
            <a:xfrm>
              <a:off x="4595" y="1649"/>
              <a:ext cx="16" cy="16"/>
            </a:xfrm>
            <a:custGeom>
              <a:avLst/>
              <a:gdLst>
                <a:gd name="T0" fmla="*/ 22 w 72"/>
                <a:gd name="T1" fmla="*/ 71 h 72"/>
                <a:gd name="T2" fmla="*/ 0 w 72"/>
                <a:gd name="T3" fmla="*/ 26 h 72"/>
                <a:gd name="T4" fmla="*/ 44 w 72"/>
                <a:gd name="T5" fmla="*/ 0 h 72"/>
                <a:gd name="T6" fmla="*/ 71 w 72"/>
                <a:gd name="T7" fmla="*/ 44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6"/>
                  </a:lnTo>
                  <a:lnTo>
                    <a:pt x="44" y="0"/>
                  </a:lnTo>
                  <a:lnTo>
                    <a:pt x="71" y="44"/>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4992" name="Freeform 176">
              <a:extLst>
                <a:ext uri="{FF2B5EF4-FFF2-40B4-BE49-F238E27FC236}">
                  <a16:creationId xmlns:a16="http://schemas.microsoft.com/office/drawing/2014/main" id="{1F28A576-EC5D-4D7E-A489-943364499E3F}"/>
                </a:ext>
              </a:extLst>
            </p:cNvPr>
            <p:cNvSpPr>
              <a:spLocks noChangeArrowheads="1"/>
            </p:cNvSpPr>
            <p:nvPr/>
          </p:nvSpPr>
          <p:spPr bwMode="auto">
            <a:xfrm>
              <a:off x="4589" y="1639"/>
              <a:ext cx="16" cy="16"/>
            </a:xfrm>
            <a:custGeom>
              <a:avLst/>
              <a:gdLst>
                <a:gd name="T0" fmla="*/ 26 w 72"/>
                <a:gd name="T1" fmla="*/ 71 h 72"/>
                <a:gd name="T2" fmla="*/ 0 w 72"/>
                <a:gd name="T3" fmla="*/ 26 h 72"/>
                <a:gd name="T4" fmla="*/ 44 w 72"/>
                <a:gd name="T5" fmla="*/ 0 h 72"/>
                <a:gd name="T6" fmla="*/ 71 w 72"/>
                <a:gd name="T7" fmla="*/ 44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26"/>
                  </a:lnTo>
                  <a:lnTo>
                    <a:pt x="44" y="0"/>
                  </a:lnTo>
                  <a:lnTo>
                    <a:pt x="71" y="44"/>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4993" name="Freeform 177">
              <a:extLst>
                <a:ext uri="{FF2B5EF4-FFF2-40B4-BE49-F238E27FC236}">
                  <a16:creationId xmlns:a16="http://schemas.microsoft.com/office/drawing/2014/main" id="{12DB935A-7A79-484B-AF5A-2FEB35DE2B0A}"/>
                </a:ext>
              </a:extLst>
            </p:cNvPr>
            <p:cNvSpPr>
              <a:spLocks noChangeArrowheads="1"/>
            </p:cNvSpPr>
            <p:nvPr/>
          </p:nvSpPr>
          <p:spPr bwMode="auto">
            <a:xfrm>
              <a:off x="4583" y="1630"/>
              <a:ext cx="16" cy="16"/>
            </a:xfrm>
            <a:custGeom>
              <a:avLst/>
              <a:gdLst>
                <a:gd name="T0" fmla="*/ 26 w 72"/>
                <a:gd name="T1" fmla="*/ 71 h 72"/>
                <a:gd name="T2" fmla="*/ 0 w 72"/>
                <a:gd name="T3" fmla="*/ 22 h 72"/>
                <a:gd name="T4" fmla="*/ 44 w 72"/>
                <a:gd name="T5" fmla="*/ 0 h 72"/>
                <a:gd name="T6" fmla="*/ 71 w 72"/>
                <a:gd name="T7" fmla="*/ 40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22"/>
                  </a:lnTo>
                  <a:lnTo>
                    <a:pt x="44" y="0"/>
                  </a:lnTo>
                  <a:lnTo>
                    <a:pt x="71" y="40"/>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4994" name="Freeform 178">
              <a:extLst>
                <a:ext uri="{FF2B5EF4-FFF2-40B4-BE49-F238E27FC236}">
                  <a16:creationId xmlns:a16="http://schemas.microsoft.com/office/drawing/2014/main" id="{6C04FA77-8117-4E76-AF78-3D29425FEB28}"/>
                </a:ext>
              </a:extLst>
            </p:cNvPr>
            <p:cNvSpPr>
              <a:spLocks noChangeArrowheads="1"/>
            </p:cNvSpPr>
            <p:nvPr/>
          </p:nvSpPr>
          <p:spPr bwMode="auto">
            <a:xfrm>
              <a:off x="4577" y="1620"/>
              <a:ext cx="16" cy="16"/>
            </a:xfrm>
            <a:custGeom>
              <a:avLst/>
              <a:gdLst>
                <a:gd name="T0" fmla="*/ 26 w 72"/>
                <a:gd name="T1" fmla="*/ 71 h 72"/>
                <a:gd name="T2" fmla="*/ 0 w 72"/>
                <a:gd name="T3" fmla="*/ 31 h 72"/>
                <a:gd name="T4" fmla="*/ 44 w 72"/>
                <a:gd name="T5" fmla="*/ 0 h 72"/>
                <a:gd name="T6" fmla="*/ 71 w 72"/>
                <a:gd name="T7" fmla="*/ 44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1"/>
                  </a:lnTo>
                  <a:lnTo>
                    <a:pt x="44" y="0"/>
                  </a:lnTo>
                  <a:lnTo>
                    <a:pt x="71" y="44"/>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4995" name="Freeform 179">
              <a:extLst>
                <a:ext uri="{FF2B5EF4-FFF2-40B4-BE49-F238E27FC236}">
                  <a16:creationId xmlns:a16="http://schemas.microsoft.com/office/drawing/2014/main" id="{553CA098-8B4E-4C57-AFF7-3BDC56AD040C}"/>
                </a:ext>
              </a:extLst>
            </p:cNvPr>
            <p:cNvSpPr>
              <a:spLocks noChangeArrowheads="1"/>
            </p:cNvSpPr>
            <p:nvPr/>
          </p:nvSpPr>
          <p:spPr bwMode="auto">
            <a:xfrm>
              <a:off x="4572" y="1611"/>
              <a:ext cx="16" cy="16"/>
            </a:xfrm>
            <a:custGeom>
              <a:avLst/>
              <a:gdLst>
                <a:gd name="T0" fmla="*/ 22 w 72"/>
                <a:gd name="T1" fmla="*/ 71 h 72"/>
                <a:gd name="T2" fmla="*/ 0 w 72"/>
                <a:gd name="T3" fmla="*/ 26 h 72"/>
                <a:gd name="T4" fmla="*/ 40 w 72"/>
                <a:gd name="T5" fmla="*/ 0 h 72"/>
                <a:gd name="T6" fmla="*/ 71 w 72"/>
                <a:gd name="T7" fmla="*/ 40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6"/>
                  </a:lnTo>
                  <a:lnTo>
                    <a:pt x="40" y="0"/>
                  </a:lnTo>
                  <a:lnTo>
                    <a:pt x="71" y="40"/>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4996" name="Freeform 180">
              <a:extLst>
                <a:ext uri="{FF2B5EF4-FFF2-40B4-BE49-F238E27FC236}">
                  <a16:creationId xmlns:a16="http://schemas.microsoft.com/office/drawing/2014/main" id="{5AADC850-9B64-42DD-83F2-3B2AD196D191}"/>
                </a:ext>
              </a:extLst>
            </p:cNvPr>
            <p:cNvSpPr>
              <a:spLocks noChangeArrowheads="1"/>
            </p:cNvSpPr>
            <p:nvPr/>
          </p:nvSpPr>
          <p:spPr bwMode="auto">
            <a:xfrm>
              <a:off x="4565" y="1601"/>
              <a:ext cx="16" cy="16"/>
            </a:xfrm>
            <a:custGeom>
              <a:avLst/>
              <a:gdLst>
                <a:gd name="T0" fmla="*/ 31 w 72"/>
                <a:gd name="T1" fmla="*/ 71 h 72"/>
                <a:gd name="T2" fmla="*/ 0 w 72"/>
                <a:gd name="T3" fmla="*/ 31 h 72"/>
                <a:gd name="T4" fmla="*/ 44 w 72"/>
                <a:gd name="T5" fmla="*/ 0 h 72"/>
                <a:gd name="T6" fmla="*/ 71 w 72"/>
                <a:gd name="T7" fmla="*/ 44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31"/>
                  </a:lnTo>
                  <a:lnTo>
                    <a:pt x="44" y="0"/>
                  </a:lnTo>
                  <a:lnTo>
                    <a:pt x="71" y="44"/>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4997" name="Freeform 181">
              <a:extLst>
                <a:ext uri="{FF2B5EF4-FFF2-40B4-BE49-F238E27FC236}">
                  <a16:creationId xmlns:a16="http://schemas.microsoft.com/office/drawing/2014/main" id="{A19F38A5-644B-404B-B0CB-3CD142404537}"/>
                </a:ext>
              </a:extLst>
            </p:cNvPr>
            <p:cNvSpPr>
              <a:spLocks noChangeArrowheads="1"/>
            </p:cNvSpPr>
            <p:nvPr/>
          </p:nvSpPr>
          <p:spPr bwMode="auto">
            <a:xfrm>
              <a:off x="4558" y="1592"/>
              <a:ext cx="17" cy="16"/>
            </a:xfrm>
            <a:custGeom>
              <a:avLst/>
              <a:gdLst>
                <a:gd name="T0" fmla="*/ 31 w 76"/>
                <a:gd name="T1" fmla="*/ 71 h 72"/>
                <a:gd name="T2" fmla="*/ 0 w 76"/>
                <a:gd name="T3" fmla="*/ 31 h 72"/>
                <a:gd name="T4" fmla="*/ 44 w 76"/>
                <a:gd name="T5" fmla="*/ 0 h 72"/>
                <a:gd name="T6" fmla="*/ 75 w 76"/>
                <a:gd name="T7" fmla="*/ 40 h 72"/>
                <a:gd name="T8" fmla="*/ 31 w 76"/>
                <a:gd name="T9" fmla="*/ 71 h 72"/>
              </a:gdLst>
              <a:ahLst/>
              <a:cxnLst>
                <a:cxn ang="0">
                  <a:pos x="T0" y="T1"/>
                </a:cxn>
                <a:cxn ang="0">
                  <a:pos x="T2" y="T3"/>
                </a:cxn>
                <a:cxn ang="0">
                  <a:pos x="T4" y="T5"/>
                </a:cxn>
                <a:cxn ang="0">
                  <a:pos x="T6" y="T7"/>
                </a:cxn>
                <a:cxn ang="0">
                  <a:pos x="T8" y="T9"/>
                </a:cxn>
              </a:cxnLst>
              <a:rect l="0" t="0" r="r" b="b"/>
              <a:pathLst>
                <a:path w="76" h="72">
                  <a:moveTo>
                    <a:pt x="31" y="71"/>
                  </a:moveTo>
                  <a:lnTo>
                    <a:pt x="0" y="31"/>
                  </a:lnTo>
                  <a:lnTo>
                    <a:pt x="44" y="0"/>
                  </a:lnTo>
                  <a:lnTo>
                    <a:pt x="75" y="40"/>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4998" name="Freeform 182">
              <a:extLst>
                <a:ext uri="{FF2B5EF4-FFF2-40B4-BE49-F238E27FC236}">
                  <a16:creationId xmlns:a16="http://schemas.microsoft.com/office/drawing/2014/main" id="{A7373916-4B76-47C8-BAC1-FC89FEDEF7E3}"/>
                </a:ext>
              </a:extLst>
            </p:cNvPr>
            <p:cNvSpPr>
              <a:spLocks noChangeArrowheads="1"/>
            </p:cNvSpPr>
            <p:nvPr/>
          </p:nvSpPr>
          <p:spPr bwMode="auto">
            <a:xfrm>
              <a:off x="4552" y="1583"/>
              <a:ext cx="16" cy="16"/>
            </a:xfrm>
            <a:custGeom>
              <a:avLst/>
              <a:gdLst>
                <a:gd name="T0" fmla="*/ 26 w 72"/>
                <a:gd name="T1" fmla="*/ 71 h 72"/>
                <a:gd name="T2" fmla="*/ 0 w 72"/>
                <a:gd name="T3" fmla="*/ 31 h 72"/>
                <a:gd name="T4" fmla="*/ 40 w 72"/>
                <a:gd name="T5" fmla="*/ 0 h 72"/>
                <a:gd name="T6" fmla="*/ 71 w 72"/>
                <a:gd name="T7" fmla="*/ 40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1"/>
                  </a:lnTo>
                  <a:lnTo>
                    <a:pt x="40" y="0"/>
                  </a:lnTo>
                  <a:lnTo>
                    <a:pt x="71" y="40"/>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4999" name="Freeform 183">
              <a:extLst>
                <a:ext uri="{FF2B5EF4-FFF2-40B4-BE49-F238E27FC236}">
                  <a16:creationId xmlns:a16="http://schemas.microsoft.com/office/drawing/2014/main" id="{8456A941-9B90-4FFA-AA39-70296C552D6C}"/>
                </a:ext>
              </a:extLst>
            </p:cNvPr>
            <p:cNvSpPr>
              <a:spLocks noChangeArrowheads="1"/>
            </p:cNvSpPr>
            <p:nvPr/>
          </p:nvSpPr>
          <p:spPr bwMode="auto">
            <a:xfrm>
              <a:off x="4545" y="1574"/>
              <a:ext cx="16" cy="16"/>
            </a:xfrm>
            <a:custGeom>
              <a:avLst/>
              <a:gdLst>
                <a:gd name="T0" fmla="*/ 31 w 72"/>
                <a:gd name="T1" fmla="*/ 71 h 72"/>
                <a:gd name="T2" fmla="*/ 0 w 72"/>
                <a:gd name="T3" fmla="*/ 31 h 72"/>
                <a:gd name="T4" fmla="*/ 40 w 72"/>
                <a:gd name="T5" fmla="*/ 0 h 72"/>
                <a:gd name="T6" fmla="*/ 71 w 72"/>
                <a:gd name="T7" fmla="*/ 40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31"/>
                  </a:lnTo>
                  <a:lnTo>
                    <a:pt x="40" y="0"/>
                  </a:lnTo>
                  <a:lnTo>
                    <a:pt x="71" y="40"/>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5000" name="Freeform 184">
              <a:extLst>
                <a:ext uri="{FF2B5EF4-FFF2-40B4-BE49-F238E27FC236}">
                  <a16:creationId xmlns:a16="http://schemas.microsoft.com/office/drawing/2014/main" id="{74088547-5D88-436F-86FE-7F9205FE13F3}"/>
                </a:ext>
              </a:extLst>
            </p:cNvPr>
            <p:cNvSpPr>
              <a:spLocks noChangeArrowheads="1"/>
            </p:cNvSpPr>
            <p:nvPr/>
          </p:nvSpPr>
          <p:spPr bwMode="auto">
            <a:xfrm>
              <a:off x="4538" y="1565"/>
              <a:ext cx="16" cy="16"/>
            </a:xfrm>
            <a:custGeom>
              <a:avLst/>
              <a:gdLst>
                <a:gd name="T0" fmla="*/ 31 w 72"/>
                <a:gd name="T1" fmla="*/ 71 h 72"/>
                <a:gd name="T2" fmla="*/ 0 w 72"/>
                <a:gd name="T3" fmla="*/ 31 h 72"/>
                <a:gd name="T4" fmla="*/ 40 w 72"/>
                <a:gd name="T5" fmla="*/ 0 h 72"/>
                <a:gd name="T6" fmla="*/ 71 w 72"/>
                <a:gd name="T7" fmla="*/ 40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31"/>
                  </a:lnTo>
                  <a:lnTo>
                    <a:pt x="40" y="0"/>
                  </a:lnTo>
                  <a:lnTo>
                    <a:pt x="71" y="40"/>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5001" name="Freeform 185">
              <a:extLst>
                <a:ext uri="{FF2B5EF4-FFF2-40B4-BE49-F238E27FC236}">
                  <a16:creationId xmlns:a16="http://schemas.microsoft.com/office/drawing/2014/main" id="{862F9E9D-CB2F-4F01-8D2F-256DE9FD5EE6}"/>
                </a:ext>
              </a:extLst>
            </p:cNvPr>
            <p:cNvSpPr>
              <a:spLocks noChangeArrowheads="1"/>
            </p:cNvSpPr>
            <p:nvPr/>
          </p:nvSpPr>
          <p:spPr bwMode="auto">
            <a:xfrm>
              <a:off x="4531" y="1556"/>
              <a:ext cx="16" cy="16"/>
            </a:xfrm>
            <a:custGeom>
              <a:avLst/>
              <a:gdLst>
                <a:gd name="T0" fmla="*/ 31 w 72"/>
                <a:gd name="T1" fmla="*/ 71 h 72"/>
                <a:gd name="T2" fmla="*/ 0 w 72"/>
                <a:gd name="T3" fmla="*/ 35 h 72"/>
                <a:gd name="T4" fmla="*/ 40 w 72"/>
                <a:gd name="T5" fmla="*/ 0 h 72"/>
                <a:gd name="T6" fmla="*/ 71 w 72"/>
                <a:gd name="T7" fmla="*/ 40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35"/>
                  </a:lnTo>
                  <a:lnTo>
                    <a:pt x="40" y="0"/>
                  </a:lnTo>
                  <a:lnTo>
                    <a:pt x="71" y="40"/>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5002" name="Freeform 186">
              <a:extLst>
                <a:ext uri="{FF2B5EF4-FFF2-40B4-BE49-F238E27FC236}">
                  <a16:creationId xmlns:a16="http://schemas.microsoft.com/office/drawing/2014/main" id="{13677A66-2DB9-45EA-A4A9-9575E23429CB}"/>
                </a:ext>
              </a:extLst>
            </p:cNvPr>
            <p:cNvSpPr>
              <a:spLocks noChangeArrowheads="1"/>
            </p:cNvSpPr>
            <p:nvPr/>
          </p:nvSpPr>
          <p:spPr bwMode="auto">
            <a:xfrm>
              <a:off x="4524" y="1547"/>
              <a:ext cx="16" cy="17"/>
            </a:xfrm>
            <a:custGeom>
              <a:avLst/>
              <a:gdLst>
                <a:gd name="T0" fmla="*/ 31 w 72"/>
                <a:gd name="T1" fmla="*/ 75 h 76"/>
                <a:gd name="T2" fmla="*/ 0 w 72"/>
                <a:gd name="T3" fmla="*/ 35 h 76"/>
                <a:gd name="T4" fmla="*/ 35 w 72"/>
                <a:gd name="T5" fmla="*/ 0 h 76"/>
                <a:gd name="T6" fmla="*/ 71 w 72"/>
                <a:gd name="T7" fmla="*/ 40 h 76"/>
                <a:gd name="T8" fmla="*/ 31 w 72"/>
                <a:gd name="T9" fmla="*/ 75 h 76"/>
              </a:gdLst>
              <a:ahLst/>
              <a:cxnLst>
                <a:cxn ang="0">
                  <a:pos x="T0" y="T1"/>
                </a:cxn>
                <a:cxn ang="0">
                  <a:pos x="T2" y="T3"/>
                </a:cxn>
                <a:cxn ang="0">
                  <a:pos x="T4" y="T5"/>
                </a:cxn>
                <a:cxn ang="0">
                  <a:pos x="T6" y="T7"/>
                </a:cxn>
                <a:cxn ang="0">
                  <a:pos x="T8" y="T9"/>
                </a:cxn>
              </a:cxnLst>
              <a:rect l="0" t="0" r="r" b="b"/>
              <a:pathLst>
                <a:path w="72" h="76">
                  <a:moveTo>
                    <a:pt x="31" y="75"/>
                  </a:moveTo>
                  <a:lnTo>
                    <a:pt x="0" y="35"/>
                  </a:lnTo>
                  <a:lnTo>
                    <a:pt x="35" y="0"/>
                  </a:lnTo>
                  <a:lnTo>
                    <a:pt x="71" y="40"/>
                  </a:lnTo>
                  <a:lnTo>
                    <a:pt x="31" y="75"/>
                  </a:lnTo>
                </a:path>
              </a:pathLst>
            </a:custGeom>
            <a:solidFill>
              <a:srgbClr val="000000"/>
            </a:solidFill>
            <a:ln w="12600">
              <a:solidFill>
                <a:srgbClr val="333333"/>
              </a:solidFill>
              <a:round/>
              <a:headEnd/>
              <a:tailEnd/>
            </a:ln>
          </p:spPr>
          <p:txBody>
            <a:bodyPr wrap="none" anchor="ctr"/>
            <a:lstStyle/>
            <a:p>
              <a:endParaRPr lang="en-US"/>
            </a:p>
          </p:txBody>
        </p:sp>
        <p:sp>
          <p:nvSpPr>
            <p:cNvPr id="35003" name="Freeform 187">
              <a:extLst>
                <a:ext uri="{FF2B5EF4-FFF2-40B4-BE49-F238E27FC236}">
                  <a16:creationId xmlns:a16="http://schemas.microsoft.com/office/drawing/2014/main" id="{14A83363-3E67-422C-9060-9717C40F20FA}"/>
                </a:ext>
              </a:extLst>
            </p:cNvPr>
            <p:cNvSpPr>
              <a:spLocks noChangeArrowheads="1"/>
            </p:cNvSpPr>
            <p:nvPr/>
          </p:nvSpPr>
          <p:spPr bwMode="auto">
            <a:xfrm>
              <a:off x="4516" y="1539"/>
              <a:ext cx="16" cy="16"/>
            </a:xfrm>
            <a:custGeom>
              <a:avLst/>
              <a:gdLst>
                <a:gd name="T0" fmla="*/ 35 w 72"/>
                <a:gd name="T1" fmla="*/ 71 h 72"/>
                <a:gd name="T2" fmla="*/ 0 w 72"/>
                <a:gd name="T3" fmla="*/ 35 h 72"/>
                <a:gd name="T4" fmla="*/ 40 w 72"/>
                <a:gd name="T5" fmla="*/ 0 h 72"/>
                <a:gd name="T6" fmla="*/ 71 w 72"/>
                <a:gd name="T7" fmla="*/ 35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35"/>
                  </a:lnTo>
                  <a:lnTo>
                    <a:pt x="40" y="0"/>
                  </a:lnTo>
                  <a:lnTo>
                    <a:pt x="71" y="35"/>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004" name="Freeform 188">
              <a:extLst>
                <a:ext uri="{FF2B5EF4-FFF2-40B4-BE49-F238E27FC236}">
                  <a16:creationId xmlns:a16="http://schemas.microsoft.com/office/drawing/2014/main" id="{88632EE3-0DBD-4D7D-BA39-40E184ED7486}"/>
                </a:ext>
              </a:extLst>
            </p:cNvPr>
            <p:cNvSpPr>
              <a:spLocks noChangeArrowheads="1"/>
            </p:cNvSpPr>
            <p:nvPr/>
          </p:nvSpPr>
          <p:spPr bwMode="auto">
            <a:xfrm>
              <a:off x="4508" y="1531"/>
              <a:ext cx="17" cy="16"/>
            </a:xfrm>
            <a:custGeom>
              <a:avLst/>
              <a:gdLst>
                <a:gd name="T0" fmla="*/ 36 w 77"/>
                <a:gd name="T1" fmla="*/ 71 h 72"/>
                <a:gd name="T2" fmla="*/ 0 w 77"/>
                <a:gd name="T3" fmla="*/ 35 h 72"/>
                <a:gd name="T4" fmla="*/ 36 w 77"/>
                <a:gd name="T5" fmla="*/ 0 h 72"/>
                <a:gd name="T6" fmla="*/ 76 w 77"/>
                <a:gd name="T7" fmla="*/ 35 h 72"/>
                <a:gd name="T8" fmla="*/ 36 w 77"/>
                <a:gd name="T9" fmla="*/ 71 h 72"/>
              </a:gdLst>
              <a:ahLst/>
              <a:cxnLst>
                <a:cxn ang="0">
                  <a:pos x="T0" y="T1"/>
                </a:cxn>
                <a:cxn ang="0">
                  <a:pos x="T2" y="T3"/>
                </a:cxn>
                <a:cxn ang="0">
                  <a:pos x="T4" y="T5"/>
                </a:cxn>
                <a:cxn ang="0">
                  <a:pos x="T6" y="T7"/>
                </a:cxn>
                <a:cxn ang="0">
                  <a:pos x="T8" y="T9"/>
                </a:cxn>
              </a:cxnLst>
              <a:rect l="0" t="0" r="r" b="b"/>
              <a:pathLst>
                <a:path w="77" h="72">
                  <a:moveTo>
                    <a:pt x="36" y="71"/>
                  </a:moveTo>
                  <a:lnTo>
                    <a:pt x="0" y="35"/>
                  </a:lnTo>
                  <a:lnTo>
                    <a:pt x="36" y="0"/>
                  </a:lnTo>
                  <a:lnTo>
                    <a:pt x="76" y="35"/>
                  </a:lnTo>
                  <a:lnTo>
                    <a:pt x="36" y="71"/>
                  </a:lnTo>
                </a:path>
              </a:pathLst>
            </a:custGeom>
            <a:solidFill>
              <a:srgbClr val="000000"/>
            </a:solidFill>
            <a:ln w="12600">
              <a:solidFill>
                <a:srgbClr val="333333"/>
              </a:solidFill>
              <a:round/>
              <a:headEnd/>
              <a:tailEnd/>
            </a:ln>
          </p:spPr>
          <p:txBody>
            <a:bodyPr wrap="none" anchor="ctr"/>
            <a:lstStyle/>
            <a:p>
              <a:endParaRPr lang="en-US"/>
            </a:p>
          </p:txBody>
        </p:sp>
        <p:sp>
          <p:nvSpPr>
            <p:cNvPr id="35005" name="Freeform 189">
              <a:extLst>
                <a:ext uri="{FF2B5EF4-FFF2-40B4-BE49-F238E27FC236}">
                  <a16:creationId xmlns:a16="http://schemas.microsoft.com/office/drawing/2014/main" id="{F110D570-7BDA-4F6D-BF52-69E6FB9C3E95}"/>
                </a:ext>
              </a:extLst>
            </p:cNvPr>
            <p:cNvSpPr>
              <a:spLocks noChangeArrowheads="1"/>
            </p:cNvSpPr>
            <p:nvPr/>
          </p:nvSpPr>
          <p:spPr bwMode="auto">
            <a:xfrm>
              <a:off x="4499" y="1522"/>
              <a:ext cx="17" cy="17"/>
            </a:xfrm>
            <a:custGeom>
              <a:avLst/>
              <a:gdLst>
                <a:gd name="T0" fmla="*/ 40 w 77"/>
                <a:gd name="T1" fmla="*/ 75 h 76"/>
                <a:gd name="T2" fmla="*/ 0 w 77"/>
                <a:gd name="T3" fmla="*/ 40 h 76"/>
                <a:gd name="T4" fmla="*/ 40 w 77"/>
                <a:gd name="T5" fmla="*/ 0 h 76"/>
                <a:gd name="T6" fmla="*/ 76 w 77"/>
                <a:gd name="T7" fmla="*/ 40 h 76"/>
                <a:gd name="T8" fmla="*/ 40 w 77"/>
                <a:gd name="T9" fmla="*/ 75 h 76"/>
              </a:gdLst>
              <a:ahLst/>
              <a:cxnLst>
                <a:cxn ang="0">
                  <a:pos x="T0" y="T1"/>
                </a:cxn>
                <a:cxn ang="0">
                  <a:pos x="T2" y="T3"/>
                </a:cxn>
                <a:cxn ang="0">
                  <a:pos x="T4" y="T5"/>
                </a:cxn>
                <a:cxn ang="0">
                  <a:pos x="T6" y="T7"/>
                </a:cxn>
                <a:cxn ang="0">
                  <a:pos x="T8" y="T9"/>
                </a:cxn>
              </a:cxnLst>
              <a:rect l="0" t="0" r="r" b="b"/>
              <a:pathLst>
                <a:path w="77" h="76">
                  <a:moveTo>
                    <a:pt x="40" y="75"/>
                  </a:moveTo>
                  <a:lnTo>
                    <a:pt x="0" y="40"/>
                  </a:lnTo>
                  <a:lnTo>
                    <a:pt x="40" y="0"/>
                  </a:lnTo>
                  <a:lnTo>
                    <a:pt x="76" y="40"/>
                  </a:lnTo>
                  <a:lnTo>
                    <a:pt x="40" y="75"/>
                  </a:lnTo>
                </a:path>
              </a:pathLst>
            </a:custGeom>
            <a:solidFill>
              <a:srgbClr val="000000"/>
            </a:solidFill>
            <a:ln w="12600">
              <a:solidFill>
                <a:srgbClr val="333333"/>
              </a:solidFill>
              <a:round/>
              <a:headEnd/>
              <a:tailEnd/>
            </a:ln>
          </p:spPr>
          <p:txBody>
            <a:bodyPr wrap="none" anchor="ctr"/>
            <a:lstStyle/>
            <a:p>
              <a:endParaRPr lang="en-US"/>
            </a:p>
          </p:txBody>
        </p:sp>
        <p:sp>
          <p:nvSpPr>
            <p:cNvPr id="35006" name="Freeform 190">
              <a:extLst>
                <a:ext uri="{FF2B5EF4-FFF2-40B4-BE49-F238E27FC236}">
                  <a16:creationId xmlns:a16="http://schemas.microsoft.com/office/drawing/2014/main" id="{9E8E8A94-51E3-44EA-A4AD-6C654E2517C7}"/>
                </a:ext>
              </a:extLst>
            </p:cNvPr>
            <p:cNvSpPr>
              <a:spLocks noChangeArrowheads="1"/>
            </p:cNvSpPr>
            <p:nvPr/>
          </p:nvSpPr>
          <p:spPr bwMode="auto">
            <a:xfrm>
              <a:off x="4491" y="1514"/>
              <a:ext cx="17" cy="17"/>
            </a:xfrm>
            <a:custGeom>
              <a:avLst/>
              <a:gdLst>
                <a:gd name="T0" fmla="*/ 36 w 77"/>
                <a:gd name="T1" fmla="*/ 76 h 77"/>
                <a:gd name="T2" fmla="*/ 0 w 77"/>
                <a:gd name="T3" fmla="*/ 36 h 77"/>
                <a:gd name="T4" fmla="*/ 36 w 77"/>
                <a:gd name="T5" fmla="*/ 0 h 77"/>
                <a:gd name="T6" fmla="*/ 76 w 77"/>
                <a:gd name="T7" fmla="*/ 36 h 77"/>
                <a:gd name="T8" fmla="*/ 36 w 77"/>
                <a:gd name="T9" fmla="*/ 76 h 77"/>
              </a:gdLst>
              <a:ahLst/>
              <a:cxnLst>
                <a:cxn ang="0">
                  <a:pos x="T0" y="T1"/>
                </a:cxn>
                <a:cxn ang="0">
                  <a:pos x="T2" y="T3"/>
                </a:cxn>
                <a:cxn ang="0">
                  <a:pos x="T4" y="T5"/>
                </a:cxn>
                <a:cxn ang="0">
                  <a:pos x="T6" y="T7"/>
                </a:cxn>
                <a:cxn ang="0">
                  <a:pos x="T8" y="T9"/>
                </a:cxn>
              </a:cxnLst>
              <a:rect l="0" t="0" r="r" b="b"/>
              <a:pathLst>
                <a:path w="77" h="77">
                  <a:moveTo>
                    <a:pt x="36" y="76"/>
                  </a:moveTo>
                  <a:lnTo>
                    <a:pt x="0" y="36"/>
                  </a:lnTo>
                  <a:lnTo>
                    <a:pt x="36" y="0"/>
                  </a:lnTo>
                  <a:lnTo>
                    <a:pt x="76" y="36"/>
                  </a:lnTo>
                  <a:lnTo>
                    <a:pt x="36" y="76"/>
                  </a:lnTo>
                </a:path>
              </a:pathLst>
            </a:custGeom>
            <a:solidFill>
              <a:srgbClr val="000000"/>
            </a:solidFill>
            <a:ln w="12600">
              <a:solidFill>
                <a:srgbClr val="333333"/>
              </a:solidFill>
              <a:round/>
              <a:headEnd/>
              <a:tailEnd/>
            </a:ln>
          </p:spPr>
          <p:txBody>
            <a:bodyPr wrap="none" anchor="ctr"/>
            <a:lstStyle/>
            <a:p>
              <a:endParaRPr lang="en-US"/>
            </a:p>
          </p:txBody>
        </p:sp>
        <p:sp>
          <p:nvSpPr>
            <p:cNvPr id="35007" name="Freeform 191">
              <a:extLst>
                <a:ext uri="{FF2B5EF4-FFF2-40B4-BE49-F238E27FC236}">
                  <a16:creationId xmlns:a16="http://schemas.microsoft.com/office/drawing/2014/main" id="{13444364-FE51-4158-B034-00FEFD110ED8}"/>
                </a:ext>
              </a:extLst>
            </p:cNvPr>
            <p:cNvSpPr>
              <a:spLocks noChangeArrowheads="1"/>
            </p:cNvSpPr>
            <p:nvPr/>
          </p:nvSpPr>
          <p:spPr bwMode="auto">
            <a:xfrm>
              <a:off x="4483" y="1506"/>
              <a:ext cx="16" cy="16"/>
            </a:xfrm>
            <a:custGeom>
              <a:avLst/>
              <a:gdLst>
                <a:gd name="T0" fmla="*/ 35 w 72"/>
                <a:gd name="T1" fmla="*/ 71 h 72"/>
                <a:gd name="T2" fmla="*/ 0 w 72"/>
                <a:gd name="T3" fmla="*/ 40 h 72"/>
                <a:gd name="T4" fmla="*/ 31 w 72"/>
                <a:gd name="T5" fmla="*/ 0 h 72"/>
                <a:gd name="T6" fmla="*/ 71 w 72"/>
                <a:gd name="T7" fmla="*/ 35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0"/>
                  </a:lnTo>
                  <a:lnTo>
                    <a:pt x="31" y="0"/>
                  </a:lnTo>
                  <a:lnTo>
                    <a:pt x="71" y="35"/>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008" name="Freeform 192">
              <a:extLst>
                <a:ext uri="{FF2B5EF4-FFF2-40B4-BE49-F238E27FC236}">
                  <a16:creationId xmlns:a16="http://schemas.microsoft.com/office/drawing/2014/main" id="{F7B429E2-AD20-4EBA-B809-55964042B443}"/>
                </a:ext>
              </a:extLst>
            </p:cNvPr>
            <p:cNvSpPr>
              <a:spLocks noChangeArrowheads="1"/>
            </p:cNvSpPr>
            <p:nvPr/>
          </p:nvSpPr>
          <p:spPr bwMode="auto">
            <a:xfrm>
              <a:off x="4473" y="1498"/>
              <a:ext cx="17" cy="17"/>
            </a:xfrm>
            <a:custGeom>
              <a:avLst/>
              <a:gdLst>
                <a:gd name="T0" fmla="*/ 44 w 76"/>
                <a:gd name="T1" fmla="*/ 75 h 76"/>
                <a:gd name="T2" fmla="*/ 0 w 76"/>
                <a:gd name="T3" fmla="*/ 40 h 76"/>
                <a:gd name="T4" fmla="*/ 35 w 76"/>
                <a:gd name="T5" fmla="*/ 0 h 76"/>
                <a:gd name="T6" fmla="*/ 75 w 76"/>
                <a:gd name="T7" fmla="*/ 35 h 76"/>
                <a:gd name="T8" fmla="*/ 44 w 76"/>
                <a:gd name="T9" fmla="*/ 75 h 76"/>
              </a:gdLst>
              <a:ahLst/>
              <a:cxnLst>
                <a:cxn ang="0">
                  <a:pos x="T0" y="T1"/>
                </a:cxn>
                <a:cxn ang="0">
                  <a:pos x="T2" y="T3"/>
                </a:cxn>
                <a:cxn ang="0">
                  <a:pos x="T4" y="T5"/>
                </a:cxn>
                <a:cxn ang="0">
                  <a:pos x="T6" y="T7"/>
                </a:cxn>
                <a:cxn ang="0">
                  <a:pos x="T8" y="T9"/>
                </a:cxn>
              </a:cxnLst>
              <a:rect l="0" t="0" r="r" b="b"/>
              <a:pathLst>
                <a:path w="76" h="76">
                  <a:moveTo>
                    <a:pt x="44" y="75"/>
                  </a:moveTo>
                  <a:lnTo>
                    <a:pt x="0" y="40"/>
                  </a:lnTo>
                  <a:lnTo>
                    <a:pt x="35" y="0"/>
                  </a:lnTo>
                  <a:lnTo>
                    <a:pt x="75" y="35"/>
                  </a:lnTo>
                  <a:lnTo>
                    <a:pt x="44" y="75"/>
                  </a:lnTo>
                </a:path>
              </a:pathLst>
            </a:custGeom>
            <a:solidFill>
              <a:srgbClr val="000000"/>
            </a:solidFill>
            <a:ln w="12600">
              <a:solidFill>
                <a:srgbClr val="333333"/>
              </a:solidFill>
              <a:round/>
              <a:headEnd/>
              <a:tailEnd/>
            </a:ln>
          </p:spPr>
          <p:txBody>
            <a:bodyPr wrap="none" anchor="ctr"/>
            <a:lstStyle/>
            <a:p>
              <a:endParaRPr lang="en-US"/>
            </a:p>
          </p:txBody>
        </p:sp>
        <p:sp>
          <p:nvSpPr>
            <p:cNvPr id="35009" name="Freeform 193">
              <a:extLst>
                <a:ext uri="{FF2B5EF4-FFF2-40B4-BE49-F238E27FC236}">
                  <a16:creationId xmlns:a16="http://schemas.microsoft.com/office/drawing/2014/main" id="{C8DCDA37-E57C-4BC6-95C4-24526A3095DA}"/>
                </a:ext>
              </a:extLst>
            </p:cNvPr>
            <p:cNvSpPr>
              <a:spLocks noChangeArrowheads="1"/>
            </p:cNvSpPr>
            <p:nvPr/>
          </p:nvSpPr>
          <p:spPr bwMode="auto">
            <a:xfrm>
              <a:off x="4465" y="1491"/>
              <a:ext cx="16" cy="17"/>
            </a:xfrm>
            <a:custGeom>
              <a:avLst/>
              <a:gdLst>
                <a:gd name="T0" fmla="*/ 35 w 72"/>
                <a:gd name="T1" fmla="*/ 72 h 73"/>
                <a:gd name="T2" fmla="*/ 0 w 72"/>
                <a:gd name="T3" fmla="*/ 36 h 73"/>
                <a:gd name="T4" fmla="*/ 31 w 72"/>
                <a:gd name="T5" fmla="*/ 0 h 73"/>
                <a:gd name="T6" fmla="*/ 71 w 72"/>
                <a:gd name="T7" fmla="*/ 32 h 73"/>
                <a:gd name="T8" fmla="*/ 35 w 72"/>
                <a:gd name="T9" fmla="*/ 72 h 73"/>
              </a:gdLst>
              <a:ahLst/>
              <a:cxnLst>
                <a:cxn ang="0">
                  <a:pos x="T0" y="T1"/>
                </a:cxn>
                <a:cxn ang="0">
                  <a:pos x="T2" y="T3"/>
                </a:cxn>
                <a:cxn ang="0">
                  <a:pos x="T4" y="T5"/>
                </a:cxn>
                <a:cxn ang="0">
                  <a:pos x="T6" y="T7"/>
                </a:cxn>
                <a:cxn ang="0">
                  <a:pos x="T8" y="T9"/>
                </a:cxn>
              </a:cxnLst>
              <a:rect l="0" t="0" r="r" b="b"/>
              <a:pathLst>
                <a:path w="72" h="73">
                  <a:moveTo>
                    <a:pt x="35" y="72"/>
                  </a:moveTo>
                  <a:lnTo>
                    <a:pt x="0" y="36"/>
                  </a:lnTo>
                  <a:lnTo>
                    <a:pt x="31" y="0"/>
                  </a:lnTo>
                  <a:lnTo>
                    <a:pt x="71" y="32"/>
                  </a:lnTo>
                  <a:lnTo>
                    <a:pt x="35" y="72"/>
                  </a:lnTo>
                </a:path>
              </a:pathLst>
            </a:custGeom>
            <a:solidFill>
              <a:srgbClr val="000000"/>
            </a:solidFill>
            <a:ln w="12600">
              <a:solidFill>
                <a:srgbClr val="333333"/>
              </a:solidFill>
              <a:round/>
              <a:headEnd/>
              <a:tailEnd/>
            </a:ln>
          </p:spPr>
          <p:txBody>
            <a:bodyPr wrap="none" anchor="ctr"/>
            <a:lstStyle/>
            <a:p>
              <a:endParaRPr lang="en-US"/>
            </a:p>
          </p:txBody>
        </p:sp>
        <p:sp>
          <p:nvSpPr>
            <p:cNvPr id="35010" name="Freeform 194">
              <a:extLst>
                <a:ext uri="{FF2B5EF4-FFF2-40B4-BE49-F238E27FC236}">
                  <a16:creationId xmlns:a16="http://schemas.microsoft.com/office/drawing/2014/main" id="{2E406774-B677-48BF-9827-A971021497FF}"/>
                </a:ext>
              </a:extLst>
            </p:cNvPr>
            <p:cNvSpPr>
              <a:spLocks noChangeArrowheads="1"/>
            </p:cNvSpPr>
            <p:nvPr/>
          </p:nvSpPr>
          <p:spPr bwMode="auto">
            <a:xfrm>
              <a:off x="4455" y="1483"/>
              <a:ext cx="17" cy="17"/>
            </a:xfrm>
            <a:custGeom>
              <a:avLst/>
              <a:gdLst>
                <a:gd name="T0" fmla="*/ 45 w 77"/>
                <a:gd name="T1" fmla="*/ 72 h 73"/>
                <a:gd name="T2" fmla="*/ 0 w 77"/>
                <a:gd name="T3" fmla="*/ 35 h 73"/>
                <a:gd name="T4" fmla="*/ 31 w 77"/>
                <a:gd name="T5" fmla="*/ 0 h 73"/>
                <a:gd name="T6" fmla="*/ 76 w 77"/>
                <a:gd name="T7" fmla="*/ 35 h 73"/>
                <a:gd name="T8" fmla="*/ 45 w 77"/>
                <a:gd name="T9" fmla="*/ 72 h 73"/>
              </a:gdLst>
              <a:ahLst/>
              <a:cxnLst>
                <a:cxn ang="0">
                  <a:pos x="T0" y="T1"/>
                </a:cxn>
                <a:cxn ang="0">
                  <a:pos x="T2" y="T3"/>
                </a:cxn>
                <a:cxn ang="0">
                  <a:pos x="T4" y="T5"/>
                </a:cxn>
                <a:cxn ang="0">
                  <a:pos x="T6" y="T7"/>
                </a:cxn>
                <a:cxn ang="0">
                  <a:pos x="T8" y="T9"/>
                </a:cxn>
              </a:cxnLst>
              <a:rect l="0" t="0" r="r" b="b"/>
              <a:pathLst>
                <a:path w="77" h="73">
                  <a:moveTo>
                    <a:pt x="45" y="72"/>
                  </a:moveTo>
                  <a:lnTo>
                    <a:pt x="0" y="35"/>
                  </a:lnTo>
                  <a:lnTo>
                    <a:pt x="31" y="0"/>
                  </a:lnTo>
                  <a:lnTo>
                    <a:pt x="76" y="35"/>
                  </a:lnTo>
                  <a:lnTo>
                    <a:pt x="45" y="72"/>
                  </a:lnTo>
                </a:path>
              </a:pathLst>
            </a:custGeom>
            <a:solidFill>
              <a:srgbClr val="000000"/>
            </a:solidFill>
            <a:ln w="12600">
              <a:solidFill>
                <a:srgbClr val="333333"/>
              </a:solidFill>
              <a:round/>
              <a:headEnd/>
              <a:tailEnd/>
            </a:ln>
          </p:spPr>
          <p:txBody>
            <a:bodyPr wrap="none" anchor="ctr"/>
            <a:lstStyle/>
            <a:p>
              <a:endParaRPr lang="en-US"/>
            </a:p>
          </p:txBody>
        </p:sp>
        <p:sp>
          <p:nvSpPr>
            <p:cNvPr id="35011" name="Freeform 195">
              <a:extLst>
                <a:ext uri="{FF2B5EF4-FFF2-40B4-BE49-F238E27FC236}">
                  <a16:creationId xmlns:a16="http://schemas.microsoft.com/office/drawing/2014/main" id="{11D1210D-A65E-4CEB-98AE-F15D18E86F47}"/>
                </a:ext>
              </a:extLst>
            </p:cNvPr>
            <p:cNvSpPr>
              <a:spLocks noChangeArrowheads="1"/>
            </p:cNvSpPr>
            <p:nvPr/>
          </p:nvSpPr>
          <p:spPr bwMode="auto">
            <a:xfrm>
              <a:off x="4446" y="1475"/>
              <a:ext cx="16" cy="16"/>
            </a:xfrm>
            <a:custGeom>
              <a:avLst/>
              <a:gdLst>
                <a:gd name="T0" fmla="*/ 40 w 72"/>
                <a:gd name="T1" fmla="*/ 71 h 72"/>
                <a:gd name="T2" fmla="*/ 0 w 72"/>
                <a:gd name="T3" fmla="*/ 44 h 72"/>
                <a:gd name="T4" fmla="*/ 31 w 72"/>
                <a:gd name="T5" fmla="*/ 0 h 72"/>
                <a:gd name="T6" fmla="*/ 71 w 72"/>
                <a:gd name="T7" fmla="*/ 35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4"/>
                  </a:lnTo>
                  <a:lnTo>
                    <a:pt x="31" y="0"/>
                  </a:lnTo>
                  <a:lnTo>
                    <a:pt x="71" y="35"/>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012" name="Freeform 196">
              <a:extLst>
                <a:ext uri="{FF2B5EF4-FFF2-40B4-BE49-F238E27FC236}">
                  <a16:creationId xmlns:a16="http://schemas.microsoft.com/office/drawing/2014/main" id="{8C204842-FE39-470E-9D39-236FF0F74D96}"/>
                </a:ext>
              </a:extLst>
            </p:cNvPr>
            <p:cNvSpPr>
              <a:spLocks noChangeArrowheads="1"/>
            </p:cNvSpPr>
            <p:nvPr/>
          </p:nvSpPr>
          <p:spPr bwMode="auto">
            <a:xfrm>
              <a:off x="4437" y="1469"/>
              <a:ext cx="16" cy="16"/>
            </a:xfrm>
            <a:custGeom>
              <a:avLst/>
              <a:gdLst>
                <a:gd name="T0" fmla="*/ 40 w 72"/>
                <a:gd name="T1" fmla="*/ 71 h 72"/>
                <a:gd name="T2" fmla="*/ 0 w 72"/>
                <a:gd name="T3" fmla="*/ 40 h 72"/>
                <a:gd name="T4" fmla="*/ 26 w 72"/>
                <a:gd name="T5" fmla="*/ 0 h 72"/>
                <a:gd name="T6" fmla="*/ 71 w 72"/>
                <a:gd name="T7" fmla="*/ 26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0"/>
                  </a:lnTo>
                  <a:lnTo>
                    <a:pt x="26" y="0"/>
                  </a:lnTo>
                  <a:lnTo>
                    <a:pt x="71" y="26"/>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013" name="Freeform 197">
              <a:extLst>
                <a:ext uri="{FF2B5EF4-FFF2-40B4-BE49-F238E27FC236}">
                  <a16:creationId xmlns:a16="http://schemas.microsoft.com/office/drawing/2014/main" id="{26A646A9-3437-4BBC-90DC-8217C953E0C5}"/>
                </a:ext>
              </a:extLst>
            </p:cNvPr>
            <p:cNvSpPr>
              <a:spLocks noChangeArrowheads="1"/>
            </p:cNvSpPr>
            <p:nvPr/>
          </p:nvSpPr>
          <p:spPr bwMode="auto">
            <a:xfrm>
              <a:off x="4426" y="1462"/>
              <a:ext cx="17" cy="16"/>
            </a:xfrm>
            <a:custGeom>
              <a:avLst/>
              <a:gdLst>
                <a:gd name="T0" fmla="*/ 48 w 76"/>
                <a:gd name="T1" fmla="*/ 71 h 72"/>
                <a:gd name="T2" fmla="*/ 0 w 76"/>
                <a:gd name="T3" fmla="*/ 44 h 72"/>
                <a:gd name="T4" fmla="*/ 31 w 76"/>
                <a:gd name="T5" fmla="*/ 0 h 72"/>
                <a:gd name="T6" fmla="*/ 75 w 76"/>
                <a:gd name="T7" fmla="*/ 31 h 72"/>
                <a:gd name="T8" fmla="*/ 48 w 76"/>
                <a:gd name="T9" fmla="*/ 71 h 72"/>
              </a:gdLst>
              <a:ahLst/>
              <a:cxnLst>
                <a:cxn ang="0">
                  <a:pos x="T0" y="T1"/>
                </a:cxn>
                <a:cxn ang="0">
                  <a:pos x="T2" y="T3"/>
                </a:cxn>
                <a:cxn ang="0">
                  <a:pos x="T4" y="T5"/>
                </a:cxn>
                <a:cxn ang="0">
                  <a:pos x="T6" y="T7"/>
                </a:cxn>
                <a:cxn ang="0">
                  <a:pos x="T8" y="T9"/>
                </a:cxn>
              </a:cxnLst>
              <a:rect l="0" t="0" r="r" b="b"/>
              <a:pathLst>
                <a:path w="76" h="72">
                  <a:moveTo>
                    <a:pt x="48" y="71"/>
                  </a:moveTo>
                  <a:lnTo>
                    <a:pt x="0" y="44"/>
                  </a:lnTo>
                  <a:lnTo>
                    <a:pt x="31" y="0"/>
                  </a:lnTo>
                  <a:lnTo>
                    <a:pt x="75" y="31"/>
                  </a:lnTo>
                  <a:lnTo>
                    <a:pt x="48" y="71"/>
                  </a:lnTo>
                </a:path>
              </a:pathLst>
            </a:custGeom>
            <a:solidFill>
              <a:srgbClr val="000000"/>
            </a:solidFill>
            <a:ln w="12600">
              <a:solidFill>
                <a:srgbClr val="333333"/>
              </a:solidFill>
              <a:round/>
              <a:headEnd/>
              <a:tailEnd/>
            </a:ln>
          </p:spPr>
          <p:txBody>
            <a:bodyPr wrap="none" anchor="ctr"/>
            <a:lstStyle/>
            <a:p>
              <a:endParaRPr lang="en-US"/>
            </a:p>
          </p:txBody>
        </p:sp>
        <p:sp>
          <p:nvSpPr>
            <p:cNvPr id="35014" name="Freeform 198">
              <a:extLst>
                <a:ext uri="{FF2B5EF4-FFF2-40B4-BE49-F238E27FC236}">
                  <a16:creationId xmlns:a16="http://schemas.microsoft.com/office/drawing/2014/main" id="{11A1EA14-618A-4953-9C39-9B214A232425}"/>
                </a:ext>
              </a:extLst>
            </p:cNvPr>
            <p:cNvSpPr>
              <a:spLocks noChangeArrowheads="1"/>
            </p:cNvSpPr>
            <p:nvPr/>
          </p:nvSpPr>
          <p:spPr bwMode="auto">
            <a:xfrm>
              <a:off x="4417" y="1455"/>
              <a:ext cx="16" cy="17"/>
            </a:xfrm>
            <a:custGeom>
              <a:avLst/>
              <a:gdLst>
                <a:gd name="T0" fmla="*/ 40 w 72"/>
                <a:gd name="T1" fmla="*/ 76 h 77"/>
                <a:gd name="T2" fmla="*/ 0 w 72"/>
                <a:gd name="T3" fmla="*/ 49 h 77"/>
                <a:gd name="T4" fmla="*/ 22 w 72"/>
                <a:gd name="T5" fmla="*/ 0 h 77"/>
                <a:gd name="T6" fmla="*/ 71 w 72"/>
                <a:gd name="T7" fmla="*/ 31 h 77"/>
                <a:gd name="T8" fmla="*/ 40 w 72"/>
                <a:gd name="T9" fmla="*/ 76 h 77"/>
              </a:gdLst>
              <a:ahLst/>
              <a:cxnLst>
                <a:cxn ang="0">
                  <a:pos x="T0" y="T1"/>
                </a:cxn>
                <a:cxn ang="0">
                  <a:pos x="T2" y="T3"/>
                </a:cxn>
                <a:cxn ang="0">
                  <a:pos x="T4" y="T5"/>
                </a:cxn>
                <a:cxn ang="0">
                  <a:pos x="T6" y="T7"/>
                </a:cxn>
                <a:cxn ang="0">
                  <a:pos x="T8" y="T9"/>
                </a:cxn>
              </a:cxnLst>
              <a:rect l="0" t="0" r="r" b="b"/>
              <a:pathLst>
                <a:path w="72" h="77">
                  <a:moveTo>
                    <a:pt x="40" y="76"/>
                  </a:moveTo>
                  <a:lnTo>
                    <a:pt x="0" y="49"/>
                  </a:lnTo>
                  <a:lnTo>
                    <a:pt x="22" y="0"/>
                  </a:lnTo>
                  <a:lnTo>
                    <a:pt x="71" y="31"/>
                  </a:lnTo>
                  <a:lnTo>
                    <a:pt x="40" y="76"/>
                  </a:lnTo>
                </a:path>
              </a:pathLst>
            </a:custGeom>
            <a:solidFill>
              <a:srgbClr val="000000"/>
            </a:solidFill>
            <a:ln w="12600">
              <a:solidFill>
                <a:srgbClr val="333333"/>
              </a:solidFill>
              <a:round/>
              <a:headEnd/>
              <a:tailEnd/>
            </a:ln>
          </p:spPr>
          <p:txBody>
            <a:bodyPr wrap="none" anchor="ctr"/>
            <a:lstStyle/>
            <a:p>
              <a:endParaRPr lang="en-US"/>
            </a:p>
          </p:txBody>
        </p:sp>
        <p:sp>
          <p:nvSpPr>
            <p:cNvPr id="35015" name="Freeform 199">
              <a:extLst>
                <a:ext uri="{FF2B5EF4-FFF2-40B4-BE49-F238E27FC236}">
                  <a16:creationId xmlns:a16="http://schemas.microsoft.com/office/drawing/2014/main" id="{B085B290-B731-4329-8374-628CE2C4247D}"/>
                </a:ext>
              </a:extLst>
            </p:cNvPr>
            <p:cNvSpPr>
              <a:spLocks noChangeArrowheads="1"/>
            </p:cNvSpPr>
            <p:nvPr/>
          </p:nvSpPr>
          <p:spPr bwMode="auto">
            <a:xfrm>
              <a:off x="4406" y="1450"/>
              <a:ext cx="16" cy="16"/>
            </a:xfrm>
            <a:custGeom>
              <a:avLst/>
              <a:gdLst>
                <a:gd name="T0" fmla="*/ 49 w 72"/>
                <a:gd name="T1" fmla="*/ 71 h 72"/>
                <a:gd name="T2" fmla="*/ 0 w 72"/>
                <a:gd name="T3" fmla="*/ 40 h 72"/>
                <a:gd name="T4" fmla="*/ 31 w 72"/>
                <a:gd name="T5" fmla="*/ 0 h 72"/>
                <a:gd name="T6" fmla="*/ 71 w 72"/>
                <a:gd name="T7" fmla="*/ 22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0"/>
                  </a:lnTo>
                  <a:lnTo>
                    <a:pt x="31" y="0"/>
                  </a:lnTo>
                  <a:lnTo>
                    <a:pt x="71" y="22"/>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16" name="Freeform 200">
              <a:extLst>
                <a:ext uri="{FF2B5EF4-FFF2-40B4-BE49-F238E27FC236}">
                  <a16:creationId xmlns:a16="http://schemas.microsoft.com/office/drawing/2014/main" id="{16186921-97BD-4616-A410-1700547E6165}"/>
                </a:ext>
              </a:extLst>
            </p:cNvPr>
            <p:cNvSpPr>
              <a:spLocks noChangeArrowheads="1"/>
            </p:cNvSpPr>
            <p:nvPr/>
          </p:nvSpPr>
          <p:spPr bwMode="auto">
            <a:xfrm>
              <a:off x="4396" y="1443"/>
              <a:ext cx="17" cy="16"/>
            </a:xfrm>
            <a:custGeom>
              <a:avLst/>
              <a:gdLst>
                <a:gd name="T0" fmla="*/ 45 w 77"/>
                <a:gd name="T1" fmla="*/ 71 h 72"/>
                <a:gd name="T2" fmla="*/ 0 w 77"/>
                <a:gd name="T3" fmla="*/ 49 h 72"/>
                <a:gd name="T4" fmla="*/ 27 w 77"/>
                <a:gd name="T5" fmla="*/ 0 h 72"/>
                <a:gd name="T6" fmla="*/ 76 w 77"/>
                <a:gd name="T7" fmla="*/ 31 h 72"/>
                <a:gd name="T8" fmla="*/ 45 w 77"/>
                <a:gd name="T9" fmla="*/ 71 h 72"/>
              </a:gdLst>
              <a:ahLst/>
              <a:cxnLst>
                <a:cxn ang="0">
                  <a:pos x="T0" y="T1"/>
                </a:cxn>
                <a:cxn ang="0">
                  <a:pos x="T2" y="T3"/>
                </a:cxn>
                <a:cxn ang="0">
                  <a:pos x="T4" y="T5"/>
                </a:cxn>
                <a:cxn ang="0">
                  <a:pos x="T6" y="T7"/>
                </a:cxn>
                <a:cxn ang="0">
                  <a:pos x="T8" y="T9"/>
                </a:cxn>
              </a:cxnLst>
              <a:rect l="0" t="0" r="r" b="b"/>
              <a:pathLst>
                <a:path w="77" h="72">
                  <a:moveTo>
                    <a:pt x="45" y="71"/>
                  </a:moveTo>
                  <a:lnTo>
                    <a:pt x="0" y="49"/>
                  </a:lnTo>
                  <a:lnTo>
                    <a:pt x="27" y="0"/>
                  </a:lnTo>
                  <a:lnTo>
                    <a:pt x="76" y="31"/>
                  </a:lnTo>
                  <a:lnTo>
                    <a:pt x="45" y="71"/>
                  </a:lnTo>
                </a:path>
              </a:pathLst>
            </a:custGeom>
            <a:solidFill>
              <a:srgbClr val="000000"/>
            </a:solidFill>
            <a:ln w="12600">
              <a:solidFill>
                <a:srgbClr val="333333"/>
              </a:solidFill>
              <a:round/>
              <a:headEnd/>
              <a:tailEnd/>
            </a:ln>
          </p:spPr>
          <p:txBody>
            <a:bodyPr wrap="none" anchor="ctr"/>
            <a:lstStyle/>
            <a:p>
              <a:endParaRPr lang="en-US"/>
            </a:p>
          </p:txBody>
        </p:sp>
        <p:sp>
          <p:nvSpPr>
            <p:cNvPr id="35017" name="Freeform 201">
              <a:extLst>
                <a:ext uri="{FF2B5EF4-FFF2-40B4-BE49-F238E27FC236}">
                  <a16:creationId xmlns:a16="http://schemas.microsoft.com/office/drawing/2014/main" id="{F4239184-C432-40D3-99B8-5911964912E5}"/>
                </a:ext>
              </a:extLst>
            </p:cNvPr>
            <p:cNvSpPr>
              <a:spLocks noChangeArrowheads="1"/>
            </p:cNvSpPr>
            <p:nvPr/>
          </p:nvSpPr>
          <p:spPr bwMode="auto">
            <a:xfrm>
              <a:off x="4386" y="1438"/>
              <a:ext cx="16" cy="16"/>
            </a:xfrm>
            <a:custGeom>
              <a:avLst/>
              <a:gdLst>
                <a:gd name="T0" fmla="*/ 44 w 72"/>
                <a:gd name="T1" fmla="*/ 71 h 72"/>
                <a:gd name="T2" fmla="*/ 0 w 72"/>
                <a:gd name="T3" fmla="*/ 40 h 72"/>
                <a:gd name="T4" fmla="*/ 26 w 72"/>
                <a:gd name="T5" fmla="*/ 0 h 72"/>
                <a:gd name="T6" fmla="*/ 71 w 72"/>
                <a:gd name="T7" fmla="*/ 22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40"/>
                  </a:lnTo>
                  <a:lnTo>
                    <a:pt x="26" y="0"/>
                  </a:lnTo>
                  <a:lnTo>
                    <a:pt x="71" y="22"/>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018" name="Freeform 202">
              <a:extLst>
                <a:ext uri="{FF2B5EF4-FFF2-40B4-BE49-F238E27FC236}">
                  <a16:creationId xmlns:a16="http://schemas.microsoft.com/office/drawing/2014/main" id="{DA9112C9-81CE-41E4-BF27-D512BDAE5D05}"/>
                </a:ext>
              </a:extLst>
            </p:cNvPr>
            <p:cNvSpPr>
              <a:spLocks noChangeArrowheads="1"/>
            </p:cNvSpPr>
            <p:nvPr/>
          </p:nvSpPr>
          <p:spPr bwMode="auto">
            <a:xfrm>
              <a:off x="4376" y="1432"/>
              <a:ext cx="16" cy="16"/>
            </a:xfrm>
            <a:custGeom>
              <a:avLst/>
              <a:gdLst>
                <a:gd name="T0" fmla="*/ 44 w 72"/>
                <a:gd name="T1" fmla="*/ 71 h 72"/>
                <a:gd name="T2" fmla="*/ 0 w 72"/>
                <a:gd name="T3" fmla="*/ 49 h 72"/>
                <a:gd name="T4" fmla="*/ 22 w 72"/>
                <a:gd name="T5" fmla="*/ 0 h 72"/>
                <a:gd name="T6" fmla="*/ 71 w 72"/>
                <a:gd name="T7" fmla="*/ 26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49"/>
                  </a:lnTo>
                  <a:lnTo>
                    <a:pt x="22" y="0"/>
                  </a:lnTo>
                  <a:lnTo>
                    <a:pt x="71" y="26"/>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019" name="Freeform 203">
              <a:extLst>
                <a:ext uri="{FF2B5EF4-FFF2-40B4-BE49-F238E27FC236}">
                  <a16:creationId xmlns:a16="http://schemas.microsoft.com/office/drawing/2014/main" id="{F2DE7A72-1B10-4A07-8585-6AB59733F62A}"/>
                </a:ext>
              </a:extLst>
            </p:cNvPr>
            <p:cNvSpPr>
              <a:spLocks noChangeArrowheads="1"/>
            </p:cNvSpPr>
            <p:nvPr/>
          </p:nvSpPr>
          <p:spPr bwMode="auto">
            <a:xfrm>
              <a:off x="4365" y="1427"/>
              <a:ext cx="16" cy="16"/>
            </a:xfrm>
            <a:custGeom>
              <a:avLst/>
              <a:gdLst>
                <a:gd name="T0" fmla="*/ 49 w 72"/>
                <a:gd name="T1" fmla="*/ 71 h 72"/>
                <a:gd name="T2" fmla="*/ 0 w 72"/>
                <a:gd name="T3" fmla="*/ 44 h 72"/>
                <a:gd name="T4" fmla="*/ 22 w 72"/>
                <a:gd name="T5" fmla="*/ 0 h 72"/>
                <a:gd name="T6" fmla="*/ 71 w 72"/>
                <a:gd name="T7" fmla="*/ 22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4"/>
                  </a:lnTo>
                  <a:lnTo>
                    <a:pt x="22" y="0"/>
                  </a:lnTo>
                  <a:lnTo>
                    <a:pt x="71" y="22"/>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20" name="Freeform 204">
              <a:extLst>
                <a:ext uri="{FF2B5EF4-FFF2-40B4-BE49-F238E27FC236}">
                  <a16:creationId xmlns:a16="http://schemas.microsoft.com/office/drawing/2014/main" id="{107738C6-F616-4997-B5F0-400B388AE606}"/>
                </a:ext>
              </a:extLst>
            </p:cNvPr>
            <p:cNvSpPr>
              <a:spLocks noChangeArrowheads="1"/>
            </p:cNvSpPr>
            <p:nvPr/>
          </p:nvSpPr>
          <p:spPr bwMode="auto">
            <a:xfrm>
              <a:off x="4355" y="1422"/>
              <a:ext cx="16" cy="16"/>
            </a:xfrm>
            <a:custGeom>
              <a:avLst/>
              <a:gdLst>
                <a:gd name="T0" fmla="*/ 44 w 72"/>
                <a:gd name="T1" fmla="*/ 71 h 72"/>
                <a:gd name="T2" fmla="*/ 0 w 72"/>
                <a:gd name="T3" fmla="*/ 44 h 72"/>
                <a:gd name="T4" fmla="*/ 22 w 72"/>
                <a:gd name="T5" fmla="*/ 0 h 72"/>
                <a:gd name="T6" fmla="*/ 71 w 72"/>
                <a:gd name="T7" fmla="*/ 22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44"/>
                  </a:lnTo>
                  <a:lnTo>
                    <a:pt x="22" y="0"/>
                  </a:lnTo>
                  <a:lnTo>
                    <a:pt x="71" y="22"/>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021" name="Freeform 205">
              <a:extLst>
                <a:ext uri="{FF2B5EF4-FFF2-40B4-BE49-F238E27FC236}">
                  <a16:creationId xmlns:a16="http://schemas.microsoft.com/office/drawing/2014/main" id="{1CDB770E-04E0-4CCF-9E38-2CF0F00A6117}"/>
                </a:ext>
              </a:extLst>
            </p:cNvPr>
            <p:cNvSpPr>
              <a:spLocks noChangeArrowheads="1"/>
            </p:cNvSpPr>
            <p:nvPr/>
          </p:nvSpPr>
          <p:spPr bwMode="auto">
            <a:xfrm>
              <a:off x="4345" y="1416"/>
              <a:ext cx="16" cy="16"/>
            </a:xfrm>
            <a:custGeom>
              <a:avLst/>
              <a:gdLst>
                <a:gd name="T0" fmla="*/ 44 w 72"/>
                <a:gd name="T1" fmla="*/ 71 h 72"/>
                <a:gd name="T2" fmla="*/ 0 w 72"/>
                <a:gd name="T3" fmla="*/ 49 h 72"/>
                <a:gd name="T4" fmla="*/ 17 w 72"/>
                <a:gd name="T5" fmla="*/ 0 h 72"/>
                <a:gd name="T6" fmla="*/ 71 w 72"/>
                <a:gd name="T7" fmla="*/ 26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49"/>
                  </a:lnTo>
                  <a:lnTo>
                    <a:pt x="17" y="0"/>
                  </a:lnTo>
                  <a:lnTo>
                    <a:pt x="71" y="26"/>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022" name="Freeform 206">
              <a:extLst>
                <a:ext uri="{FF2B5EF4-FFF2-40B4-BE49-F238E27FC236}">
                  <a16:creationId xmlns:a16="http://schemas.microsoft.com/office/drawing/2014/main" id="{DF0551AE-7703-4D40-99F7-B642F0F01DE1}"/>
                </a:ext>
              </a:extLst>
            </p:cNvPr>
            <p:cNvSpPr>
              <a:spLocks noChangeArrowheads="1"/>
            </p:cNvSpPr>
            <p:nvPr/>
          </p:nvSpPr>
          <p:spPr bwMode="auto">
            <a:xfrm>
              <a:off x="4334" y="1411"/>
              <a:ext cx="16" cy="16"/>
            </a:xfrm>
            <a:custGeom>
              <a:avLst/>
              <a:gdLst>
                <a:gd name="T0" fmla="*/ 49 w 72"/>
                <a:gd name="T1" fmla="*/ 71 h 72"/>
                <a:gd name="T2" fmla="*/ 0 w 72"/>
                <a:gd name="T3" fmla="*/ 49 h 72"/>
                <a:gd name="T4" fmla="*/ 22 w 72"/>
                <a:gd name="T5" fmla="*/ 0 h 72"/>
                <a:gd name="T6" fmla="*/ 71 w 72"/>
                <a:gd name="T7" fmla="*/ 22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22" y="0"/>
                  </a:lnTo>
                  <a:lnTo>
                    <a:pt x="71" y="22"/>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23" name="Freeform 207">
              <a:extLst>
                <a:ext uri="{FF2B5EF4-FFF2-40B4-BE49-F238E27FC236}">
                  <a16:creationId xmlns:a16="http://schemas.microsoft.com/office/drawing/2014/main" id="{4F8804B4-0044-47B8-9092-53A964F4F029}"/>
                </a:ext>
              </a:extLst>
            </p:cNvPr>
            <p:cNvSpPr>
              <a:spLocks noChangeArrowheads="1"/>
            </p:cNvSpPr>
            <p:nvPr/>
          </p:nvSpPr>
          <p:spPr bwMode="auto">
            <a:xfrm>
              <a:off x="4324" y="1407"/>
              <a:ext cx="16" cy="16"/>
            </a:xfrm>
            <a:custGeom>
              <a:avLst/>
              <a:gdLst>
                <a:gd name="T0" fmla="*/ 44 w 72"/>
                <a:gd name="T1" fmla="*/ 71 h 72"/>
                <a:gd name="T2" fmla="*/ 0 w 72"/>
                <a:gd name="T3" fmla="*/ 44 h 72"/>
                <a:gd name="T4" fmla="*/ 17 w 72"/>
                <a:gd name="T5" fmla="*/ 0 h 72"/>
                <a:gd name="T6" fmla="*/ 71 w 72"/>
                <a:gd name="T7" fmla="*/ 17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44"/>
                  </a:lnTo>
                  <a:lnTo>
                    <a:pt x="17" y="0"/>
                  </a:lnTo>
                  <a:lnTo>
                    <a:pt x="71" y="17"/>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024" name="Freeform 208">
              <a:extLst>
                <a:ext uri="{FF2B5EF4-FFF2-40B4-BE49-F238E27FC236}">
                  <a16:creationId xmlns:a16="http://schemas.microsoft.com/office/drawing/2014/main" id="{1B00EBFC-A6BA-41AE-AE6A-1017F75C5598}"/>
                </a:ext>
              </a:extLst>
            </p:cNvPr>
            <p:cNvSpPr>
              <a:spLocks noChangeArrowheads="1"/>
            </p:cNvSpPr>
            <p:nvPr/>
          </p:nvSpPr>
          <p:spPr bwMode="auto">
            <a:xfrm>
              <a:off x="4313" y="1403"/>
              <a:ext cx="16" cy="16"/>
            </a:xfrm>
            <a:custGeom>
              <a:avLst/>
              <a:gdLst>
                <a:gd name="T0" fmla="*/ 49 w 72"/>
                <a:gd name="T1" fmla="*/ 71 h 72"/>
                <a:gd name="T2" fmla="*/ 0 w 72"/>
                <a:gd name="T3" fmla="*/ 49 h 72"/>
                <a:gd name="T4" fmla="*/ 17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17"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25" name="Freeform 209">
              <a:extLst>
                <a:ext uri="{FF2B5EF4-FFF2-40B4-BE49-F238E27FC236}">
                  <a16:creationId xmlns:a16="http://schemas.microsoft.com/office/drawing/2014/main" id="{BD7180CD-BF24-4731-A605-B9C059D180D2}"/>
                </a:ext>
              </a:extLst>
            </p:cNvPr>
            <p:cNvSpPr>
              <a:spLocks noChangeArrowheads="1"/>
            </p:cNvSpPr>
            <p:nvPr/>
          </p:nvSpPr>
          <p:spPr bwMode="auto">
            <a:xfrm>
              <a:off x="4303" y="1399"/>
              <a:ext cx="16" cy="16"/>
            </a:xfrm>
            <a:custGeom>
              <a:avLst/>
              <a:gdLst>
                <a:gd name="T0" fmla="*/ 49 w 72"/>
                <a:gd name="T1" fmla="*/ 71 h 72"/>
                <a:gd name="T2" fmla="*/ 0 w 72"/>
                <a:gd name="T3" fmla="*/ 49 h 72"/>
                <a:gd name="T4" fmla="*/ 17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17"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26" name="Freeform 210">
              <a:extLst>
                <a:ext uri="{FF2B5EF4-FFF2-40B4-BE49-F238E27FC236}">
                  <a16:creationId xmlns:a16="http://schemas.microsoft.com/office/drawing/2014/main" id="{B3903128-863B-4CB6-9C8D-01BE9C0E1BE5}"/>
                </a:ext>
              </a:extLst>
            </p:cNvPr>
            <p:cNvSpPr>
              <a:spLocks noChangeArrowheads="1"/>
            </p:cNvSpPr>
            <p:nvPr/>
          </p:nvSpPr>
          <p:spPr bwMode="auto">
            <a:xfrm>
              <a:off x="4293" y="1395"/>
              <a:ext cx="16" cy="16"/>
            </a:xfrm>
            <a:custGeom>
              <a:avLst/>
              <a:gdLst>
                <a:gd name="T0" fmla="*/ 49 w 72"/>
                <a:gd name="T1" fmla="*/ 71 h 72"/>
                <a:gd name="T2" fmla="*/ 0 w 72"/>
                <a:gd name="T3" fmla="*/ 49 h 72"/>
                <a:gd name="T4" fmla="*/ 17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17"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27" name="Freeform 211">
              <a:extLst>
                <a:ext uri="{FF2B5EF4-FFF2-40B4-BE49-F238E27FC236}">
                  <a16:creationId xmlns:a16="http://schemas.microsoft.com/office/drawing/2014/main" id="{CB9464F9-31AB-438D-8A2A-516724420C22}"/>
                </a:ext>
              </a:extLst>
            </p:cNvPr>
            <p:cNvSpPr>
              <a:spLocks noChangeArrowheads="1"/>
            </p:cNvSpPr>
            <p:nvPr/>
          </p:nvSpPr>
          <p:spPr bwMode="auto">
            <a:xfrm>
              <a:off x="4283" y="1391"/>
              <a:ext cx="16" cy="16"/>
            </a:xfrm>
            <a:custGeom>
              <a:avLst/>
              <a:gdLst>
                <a:gd name="T0" fmla="*/ 49 w 72"/>
                <a:gd name="T1" fmla="*/ 71 h 72"/>
                <a:gd name="T2" fmla="*/ 0 w 72"/>
                <a:gd name="T3" fmla="*/ 53 h 72"/>
                <a:gd name="T4" fmla="*/ 17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53"/>
                  </a:lnTo>
                  <a:lnTo>
                    <a:pt x="17"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28" name="Freeform 212">
              <a:extLst>
                <a:ext uri="{FF2B5EF4-FFF2-40B4-BE49-F238E27FC236}">
                  <a16:creationId xmlns:a16="http://schemas.microsoft.com/office/drawing/2014/main" id="{3BA2B1C8-B7E4-4E71-BCCB-BADDCDC4368B}"/>
                </a:ext>
              </a:extLst>
            </p:cNvPr>
            <p:cNvSpPr>
              <a:spLocks noChangeArrowheads="1"/>
            </p:cNvSpPr>
            <p:nvPr/>
          </p:nvSpPr>
          <p:spPr bwMode="auto">
            <a:xfrm>
              <a:off x="4273" y="1387"/>
              <a:ext cx="16" cy="16"/>
            </a:xfrm>
            <a:custGeom>
              <a:avLst/>
              <a:gdLst>
                <a:gd name="T0" fmla="*/ 49 w 72"/>
                <a:gd name="T1" fmla="*/ 71 h 72"/>
                <a:gd name="T2" fmla="*/ 0 w 72"/>
                <a:gd name="T3" fmla="*/ 53 h 72"/>
                <a:gd name="T4" fmla="*/ 17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53"/>
                  </a:lnTo>
                  <a:lnTo>
                    <a:pt x="17"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29" name="Freeform 213">
              <a:extLst>
                <a:ext uri="{FF2B5EF4-FFF2-40B4-BE49-F238E27FC236}">
                  <a16:creationId xmlns:a16="http://schemas.microsoft.com/office/drawing/2014/main" id="{C7F8D58B-6DA6-42FF-AF2B-C4CBB7B69036}"/>
                </a:ext>
              </a:extLst>
            </p:cNvPr>
            <p:cNvSpPr>
              <a:spLocks noChangeArrowheads="1"/>
            </p:cNvSpPr>
            <p:nvPr/>
          </p:nvSpPr>
          <p:spPr bwMode="auto">
            <a:xfrm>
              <a:off x="4264" y="1384"/>
              <a:ext cx="16" cy="16"/>
            </a:xfrm>
            <a:custGeom>
              <a:avLst/>
              <a:gdLst>
                <a:gd name="T0" fmla="*/ 49 w 72"/>
                <a:gd name="T1" fmla="*/ 71 h 72"/>
                <a:gd name="T2" fmla="*/ 0 w 72"/>
                <a:gd name="T3" fmla="*/ 49 h 72"/>
                <a:gd name="T4" fmla="*/ 13 w 72"/>
                <a:gd name="T5" fmla="*/ 0 h 72"/>
                <a:gd name="T6" fmla="*/ 71 w 72"/>
                <a:gd name="T7" fmla="*/ 13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13" y="0"/>
                  </a:lnTo>
                  <a:lnTo>
                    <a:pt x="71" y="13"/>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30" name="Freeform 214">
              <a:extLst>
                <a:ext uri="{FF2B5EF4-FFF2-40B4-BE49-F238E27FC236}">
                  <a16:creationId xmlns:a16="http://schemas.microsoft.com/office/drawing/2014/main" id="{AD243405-1ADB-4C65-B338-B5EDBA700487}"/>
                </a:ext>
              </a:extLst>
            </p:cNvPr>
            <p:cNvSpPr>
              <a:spLocks noChangeArrowheads="1"/>
            </p:cNvSpPr>
            <p:nvPr/>
          </p:nvSpPr>
          <p:spPr bwMode="auto">
            <a:xfrm>
              <a:off x="4254" y="1381"/>
              <a:ext cx="16" cy="16"/>
            </a:xfrm>
            <a:custGeom>
              <a:avLst/>
              <a:gdLst>
                <a:gd name="T0" fmla="*/ 53 w 72"/>
                <a:gd name="T1" fmla="*/ 71 h 72"/>
                <a:gd name="T2" fmla="*/ 0 w 72"/>
                <a:gd name="T3" fmla="*/ 53 h 72"/>
                <a:gd name="T4" fmla="*/ 13 w 72"/>
                <a:gd name="T5" fmla="*/ 0 h 72"/>
                <a:gd name="T6" fmla="*/ 71 w 72"/>
                <a:gd name="T7" fmla="*/ 13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13" y="0"/>
                  </a:lnTo>
                  <a:lnTo>
                    <a:pt x="71" y="13"/>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031" name="Freeform 215">
              <a:extLst>
                <a:ext uri="{FF2B5EF4-FFF2-40B4-BE49-F238E27FC236}">
                  <a16:creationId xmlns:a16="http://schemas.microsoft.com/office/drawing/2014/main" id="{3765C39E-06A7-4F07-9E4E-68641B24D740}"/>
                </a:ext>
              </a:extLst>
            </p:cNvPr>
            <p:cNvSpPr>
              <a:spLocks noChangeArrowheads="1"/>
            </p:cNvSpPr>
            <p:nvPr/>
          </p:nvSpPr>
          <p:spPr bwMode="auto">
            <a:xfrm>
              <a:off x="4244" y="1379"/>
              <a:ext cx="16" cy="16"/>
            </a:xfrm>
            <a:custGeom>
              <a:avLst/>
              <a:gdLst>
                <a:gd name="T0" fmla="*/ 53 w 72"/>
                <a:gd name="T1" fmla="*/ 71 h 72"/>
                <a:gd name="T2" fmla="*/ 0 w 72"/>
                <a:gd name="T3" fmla="*/ 58 h 72"/>
                <a:gd name="T4" fmla="*/ 17 w 72"/>
                <a:gd name="T5" fmla="*/ 0 h 72"/>
                <a:gd name="T6" fmla="*/ 71 w 72"/>
                <a:gd name="T7" fmla="*/ 8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8"/>
                  </a:lnTo>
                  <a:lnTo>
                    <a:pt x="17" y="0"/>
                  </a:lnTo>
                  <a:lnTo>
                    <a:pt x="71" y="8"/>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032" name="Freeform 216">
              <a:extLst>
                <a:ext uri="{FF2B5EF4-FFF2-40B4-BE49-F238E27FC236}">
                  <a16:creationId xmlns:a16="http://schemas.microsoft.com/office/drawing/2014/main" id="{221204B1-D4CF-404E-8021-EA6B9AA5C8E0}"/>
                </a:ext>
              </a:extLst>
            </p:cNvPr>
            <p:cNvSpPr>
              <a:spLocks noChangeArrowheads="1"/>
            </p:cNvSpPr>
            <p:nvPr/>
          </p:nvSpPr>
          <p:spPr bwMode="auto">
            <a:xfrm>
              <a:off x="4235" y="1376"/>
              <a:ext cx="16" cy="16"/>
            </a:xfrm>
            <a:custGeom>
              <a:avLst/>
              <a:gdLst>
                <a:gd name="T0" fmla="*/ 49 w 72"/>
                <a:gd name="T1" fmla="*/ 71 h 72"/>
                <a:gd name="T2" fmla="*/ 0 w 72"/>
                <a:gd name="T3" fmla="*/ 53 h 72"/>
                <a:gd name="T4" fmla="*/ 8 w 72"/>
                <a:gd name="T5" fmla="*/ 0 h 72"/>
                <a:gd name="T6" fmla="*/ 71 w 72"/>
                <a:gd name="T7" fmla="*/ 13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53"/>
                  </a:lnTo>
                  <a:lnTo>
                    <a:pt x="8" y="0"/>
                  </a:lnTo>
                  <a:lnTo>
                    <a:pt x="71" y="13"/>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033" name="Freeform 217">
              <a:extLst>
                <a:ext uri="{FF2B5EF4-FFF2-40B4-BE49-F238E27FC236}">
                  <a16:creationId xmlns:a16="http://schemas.microsoft.com/office/drawing/2014/main" id="{0A430589-35D4-4A35-A552-E47C1E98ED87}"/>
                </a:ext>
              </a:extLst>
            </p:cNvPr>
            <p:cNvSpPr>
              <a:spLocks noChangeArrowheads="1"/>
            </p:cNvSpPr>
            <p:nvPr/>
          </p:nvSpPr>
          <p:spPr bwMode="auto">
            <a:xfrm>
              <a:off x="4225" y="1374"/>
              <a:ext cx="16" cy="16"/>
            </a:xfrm>
            <a:custGeom>
              <a:avLst/>
              <a:gdLst>
                <a:gd name="T0" fmla="*/ 58 w 72"/>
                <a:gd name="T1" fmla="*/ 71 h 72"/>
                <a:gd name="T2" fmla="*/ 0 w 72"/>
                <a:gd name="T3" fmla="*/ 58 h 72"/>
                <a:gd name="T4" fmla="*/ 17 w 72"/>
                <a:gd name="T5" fmla="*/ 0 h 72"/>
                <a:gd name="T6" fmla="*/ 71 w 72"/>
                <a:gd name="T7" fmla="*/ 8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17" y="0"/>
                  </a:lnTo>
                  <a:lnTo>
                    <a:pt x="71" y="8"/>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034" name="Freeform 218">
              <a:extLst>
                <a:ext uri="{FF2B5EF4-FFF2-40B4-BE49-F238E27FC236}">
                  <a16:creationId xmlns:a16="http://schemas.microsoft.com/office/drawing/2014/main" id="{5BCE2FE2-0440-4ADC-B4FD-758F9C32AE2D}"/>
                </a:ext>
              </a:extLst>
            </p:cNvPr>
            <p:cNvSpPr>
              <a:spLocks noChangeArrowheads="1"/>
            </p:cNvSpPr>
            <p:nvPr/>
          </p:nvSpPr>
          <p:spPr bwMode="auto">
            <a:xfrm>
              <a:off x="4216" y="1371"/>
              <a:ext cx="16" cy="16"/>
            </a:xfrm>
            <a:custGeom>
              <a:avLst/>
              <a:gdLst>
                <a:gd name="T0" fmla="*/ 53 w 72"/>
                <a:gd name="T1" fmla="*/ 71 h 72"/>
                <a:gd name="T2" fmla="*/ 0 w 72"/>
                <a:gd name="T3" fmla="*/ 58 h 72"/>
                <a:gd name="T4" fmla="*/ 17 w 72"/>
                <a:gd name="T5" fmla="*/ 0 h 72"/>
                <a:gd name="T6" fmla="*/ 71 w 72"/>
                <a:gd name="T7" fmla="*/ 13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8"/>
                  </a:lnTo>
                  <a:lnTo>
                    <a:pt x="17" y="0"/>
                  </a:lnTo>
                  <a:lnTo>
                    <a:pt x="71" y="13"/>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035" name="Freeform 219">
              <a:extLst>
                <a:ext uri="{FF2B5EF4-FFF2-40B4-BE49-F238E27FC236}">
                  <a16:creationId xmlns:a16="http://schemas.microsoft.com/office/drawing/2014/main" id="{74FA7B60-E9AE-4BF6-9691-64AD7E32AD98}"/>
                </a:ext>
              </a:extLst>
            </p:cNvPr>
            <p:cNvSpPr>
              <a:spLocks noChangeArrowheads="1"/>
            </p:cNvSpPr>
            <p:nvPr/>
          </p:nvSpPr>
          <p:spPr bwMode="auto">
            <a:xfrm>
              <a:off x="4207" y="1370"/>
              <a:ext cx="16" cy="16"/>
            </a:xfrm>
            <a:custGeom>
              <a:avLst/>
              <a:gdLst>
                <a:gd name="T0" fmla="*/ 53 w 72"/>
                <a:gd name="T1" fmla="*/ 71 h 72"/>
                <a:gd name="T2" fmla="*/ 0 w 72"/>
                <a:gd name="T3" fmla="*/ 58 h 72"/>
                <a:gd name="T4" fmla="*/ 8 w 72"/>
                <a:gd name="T5" fmla="*/ 0 h 72"/>
                <a:gd name="T6" fmla="*/ 71 w 72"/>
                <a:gd name="T7" fmla="*/ 4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8"/>
                  </a:lnTo>
                  <a:lnTo>
                    <a:pt x="8" y="0"/>
                  </a:lnTo>
                  <a:lnTo>
                    <a:pt x="71" y="4"/>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036" name="Freeform 220">
              <a:extLst>
                <a:ext uri="{FF2B5EF4-FFF2-40B4-BE49-F238E27FC236}">
                  <a16:creationId xmlns:a16="http://schemas.microsoft.com/office/drawing/2014/main" id="{B44C794F-6029-48D8-974D-FB2413310257}"/>
                </a:ext>
              </a:extLst>
            </p:cNvPr>
            <p:cNvSpPr>
              <a:spLocks noChangeArrowheads="1"/>
            </p:cNvSpPr>
            <p:nvPr/>
          </p:nvSpPr>
          <p:spPr bwMode="auto">
            <a:xfrm>
              <a:off x="4197" y="1367"/>
              <a:ext cx="16" cy="16"/>
            </a:xfrm>
            <a:custGeom>
              <a:avLst/>
              <a:gdLst>
                <a:gd name="T0" fmla="*/ 58 w 72"/>
                <a:gd name="T1" fmla="*/ 71 h 72"/>
                <a:gd name="T2" fmla="*/ 0 w 72"/>
                <a:gd name="T3" fmla="*/ 58 h 72"/>
                <a:gd name="T4" fmla="*/ 17 w 72"/>
                <a:gd name="T5" fmla="*/ 0 h 72"/>
                <a:gd name="T6" fmla="*/ 71 w 72"/>
                <a:gd name="T7" fmla="*/ 13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17" y="0"/>
                  </a:lnTo>
                  <a:lnTo>
                    <a:pt x="71" y="13"/>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037" name="Freeform 221">
              <a:extLst>
                <a:ext uri="{FF2B5EF4-FFF2-40B4-BE49-F238E27FC236}">
                  <a16:creationId xmlns:a16="http://schemas.microsoft.com/office/drawing/2014/main" id="{1E69B0D4-50F5-411E-91CE-31CE33EEC5FA}"/>
                </a:ext>
              </a:extLst>
            </p:cNvPr>
            <p:cNvSpPr>
              <a:spLocks noChangeArrowheads="1"/>
            </p:cNvSpPr>
            <p:nvPr/>
          </p:nvSpPr>
          <p:spPr bwMode="auto">
            <a:xfrm>
              <a:off x="4188" y="1366"/>
              <a:ext cx="16" cy="16"/>
            </a:xfrm>
            <a:custGeom>
              <a:avLst/>
              <a:gdLst>
                <a:gd name="T0" fmla="*/ 53 w 72"/>
                <a:gd name="T1" fmla="*/ 71 h 72"/>
                <a:gd name="T2" fmla="*/ 0 w 72"/>
                <a:gd name="T3" fmla="*/ 58 h 72"/>
                <a:gd name="T4" fmla="*/ 8 w 72"/>
                <a:gd name="T5" fmla="*/ 0 h 72"/>
                <a:gd name="T6" fmla="*/ 71 w 72"/>
                <a:gd name="T7" fmla="*/ 4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8"/>
                  </a:lnTo>
                  <a:lnTo>
                    <a:pt x="8" y="0"/>
                  </a:lnTo>
                  <a:lnTo>
                    <a:pt x="71" y="4"/>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038" name="Freeform 222">
              <a:extLst>
                <a:ext uri="{FF2B5EF4-FFF2-40B4-BE49-F238E27FC236}">
                  <a16:creationId xmlns:a16="http://schemas.microsoft.com/office/drawing/2014/main" id="{AE045F13-A30F-4327-AFB2-CF30D87F5F17}"/>
                </a:ext>
              </a:extLst>
            </p:cNvPr>
            <p:cNvSpPr>
              <a:spLocks noChangeArrowheads="1"/>
            </p:cNvSpPr>
            <p:nvPr/>
          </p:nvSpPr>
          <p:spPr bwMode="auto">
            <a:xfrm>
              <a:off x="4178" y="1364"/>
              <a:ext cx="16" cy="16"/>
            </a:xfrm>
            <a:custGeom>
              <a:avLst/>
              <a:gdLst>
                <a:gd name="T0" fmla="*/ 58 w 72"/>
                <a:gd name="T1" fmla="*/ 71 h 72"/>
                <a:gd name="T2" fmla="*/ 0 w 72"/>
                <a:gd name="T3" fmla="*/ 58 h 72"/>
                <a:gd name="T4" fmla="*/ 8 w 72"/>
                <a:gd name="T5" fmla="*/ 0 h 72"/>
                <a:gd name="T6" fmla="*/ 71 w 72"/>
                <a:gd name="T7" fmla="*/ 8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8" y="0"/>
                  </a:lnTo>
                  <a:lnTo>
                    <a:pt x="71" y="8"/>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039" name="Freeform 223">
              <a:extLst>
                <a:ext uri="{FF2B5EF4-FFF2-40B4-BE49-F238E27FC236}">
                  <a16:creationId xmlns:a16="http://schemas.microsoft.com/office/drawing/2014/main" id="{FEE0110C-81BA-49DC-ABB7-D210E7E3DA94}"/>
                </a:ext>
              </a:extLst>
            </p:cNvPr>
            <p:cNvSpPr>
              <a:spLocks noChangeArrowheads="1"/>
            </p:cNvSpPr>
            <p:nvPr/>
          </p:nvSpPr>
          <p:spPr bwMode="auto">
            <a:xfrm>
              <a:off x="4168" y="1363"/>
              <a:ext cx="16" cy="16"/>
            </a:xfrm>
            <a:custGeom>
              <a:avLst/>
              <a:gdLst>
                <a:gd name="T0" fmla="*/ 58 w 72"/>
                <a:gd name="T1" fmla="*/ 71 h 72"/>
                <a:gd name="T2" fmla="*/ 0 w 72"/>
                <a:gd name="T3" fmla="*/ 62 h 72"/>
                <a:gd name="T4" fmla="*/ 8 w 72"/>
                <a:gd name="T5" fmla="*/ 0 h 72"/>
                <a:gd name="T6" fmla="*/ 71 w 72"/>
                <a:gd name="T7" fmla="*/ 4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62"/>
                  </a:lnTo>
                  <a:lnTo>
                    <a:pt x="8" y="0"/>
                  </a:lnTo>
                  <a:lnTo>
                    <a:pt x="71" y="4"/>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040" name="Freeform 224">
              <a:extLst>
                <a:ext uri="{FF2B5EF4-FFF2-40B4-BE49-F238E27FC236}">
                  <a16:creationId xmlns:a16="http://schemas.microsoft.com/office/drawing/2014/main" id="{B5E169E1-37FE-44BA-AE1E-B686697E5D33}"/>
                </a:ext>
              </a:extLst>
            </p:cNvPr>
            <p:cNvSpPr>
              <a:spLocks noChangeArrowheads="1"/>
            </p:cNvSpPr>
            <p:nvPr/>
          </p:nvSpPr>
          <p:spPr bwMode="auto">
            <a:xfrm>
              <a:off x="4159" y="1361"/>
              <a:ext cx="16" cy="16"/>
            </a:xfrm>
            <a:custGeom>
              <a:avLst/>
              <a:gdLst>
                <a:gd name="T0" fmla="*/ 58 w 72"/>
                <a:gd name="T1" fmla="*/ 71 h 72"/>
                <a:gd name="T2" fmla="*/ 0 w 72"/>
                <a:gd name="T3" fmla="*/ 58 h 72"/>
                <a:gd name="T4" fmla="*/ 4 w 72"/>
                <a:gd name="T5" fmla="*/ 0 h 72"/>
                <a:gd name="T6" fmla="*/ 71 w 72"/>
                <a:gd name="T7" fmla="*/ 8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4" y="0"/>
                  </a:lnTo>
                  <a:lnTo>
                    <a:pt x="71" y="8"/>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041" name="Freeform 225">
              <a:extLst>
                <a:ext uri="{FF2B5EF4-FFF2-40B4-BE49-F238E27FC236}">
                  <a16:creationId xmlns:a16="http://schemas.microsoft.com/office/drawing/2014/main" id="{2E4C1B42-97AC-40F4-943E-84D98E197002}"/>
                </a:ext>
              </a:extLst>
            </p:cNvPr>
            <p:cNvSpPr>
              <a:spLocks noChangeArrowheads="1"/>
            </p:cNvSpPr>
            <p:nvPr/>
          </p:nvSpPr>
          <p:spPr bwMode="auto">
            <a:xfrm>
              <a:off x="4149" y="1359"/>
              <a:ext cx="16" cy="16"/>
            </a:xfrm>
            <a:custGeom>
              <a:avLst/>
              <a:gdLst>
                <a:gd name="T0" fmla="*/ 62 w 72"/>
                <a:gd name="T1" fmla="*/ 71 h 72"/>
                <a:gd name="T2" fmla="*/ 0 w 72"/>
                <a:gd name="T3" fmla="*/ 62 h 72"/>
                <a:gd name="T4" fmla="*/ 8 w 72"/>
                <a:gd name="T5" fmla="*/ 0 h 72"/>
                <a:gd name="T6" fmla="*/ 71 w 72"/>
                <a:gd name="T7" fmla="*/ 8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62"/>
                  </a:lnTo>
                  <a:lnTo>
                    <a:pt x="8" y="0"/>
                  </a:lnTo>
                  <a:lnTo>
                    <a:pt x="71" y="8"/>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042" name="Freeform 226">
              <a:extLst>
                <a:ext uri="{FF2B5EF4-FFF2-40B4-BE49-F238E27FC236}">
                  <a16:creationId xmlns:a16="http://schemas.microsoft.com/office/drawing/2014/main" id="{1951541C-577F-40BE-9319-27F0900A5859}"/>
                </a:ext>
              </a:extLst>
            </p:cNvPr>
            <p:cNvSpPr>
              <a:spLocks noChangeArrowheads="1"/>
            </p:cNvSpPr>
            <p:nvPr/>
          </p:nvSpPr>
          <p:spPr bwMode="auto">
            <a:xfrm>
              <a:off x="4140" y="1359"/>
              <a:ext cx="16" cy="16"/>
            </a:xfrm>
            <a:custGeom>
              <a:avLst/>
              <a:gdLst>
                <a:gd name="T0" fmla="*/ 58 w 72"/>
                <a:gd name="T1" fmla="*/ 71 h 72"/>
                <a:gd name="T2" fmla="*/ 0 w 72"/>
                <a:gd name="T3" fmla="*/ 71 h 72"/>
                <a:gd name="T4" fmla="*/ 4 w 72"/>
                <a:gd name="T5" fmla="*/ 0 h 72"/>
                <a:gd name="T6" fmla="*/ 71 w 72"/>
                <a:gd name="T7" fmla="*/ 0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71"/>
                  </a:lnTo>
                  <a:lnTo>
                    <a:pt x="4" y="0"/>
                  </a:lnTo>
                  <a:lnTo>
                    <a:pt x="71" y="0"/>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043" name="Freeform 227">
              <a:extLst>
                <a:ext uri="{FF2B5EF4-FFF2-40B4-BE49-F238E27FC236}">
                  <a16:creationId xmlns:a16="http://schemas.microsoft.com/office/drawing/2014/main" id="{F1363E13-6B26-4A81-A87F-3CA489BCE24A}"/>
                </a:ext>
              </a:extLst>
            </p:cNvPr>
            <p:cNvSpPr>
              <a:spLocks noChangeArrowheads="1"/>
            </p:cNvSpPr>
            <p:nvPr/>
          </p:nvSpPr>
          <p:spPr bwMode="auto">
            <a:xfrm>
              <a:off x="4131" y="1358"/>
              <a:ext cx="16" cy="16"/>
            </a:xfrm>
            <a:custGeom>
              <a:avLst/>
              <a:gdLst>
                <a:gd name="T0" fmla="*/ 62 w 72"/>
                <a:gd name="T1" fmla="*/ 71 h 72"/>
                <a:gd name="T2" fmla="*/ 0 w 72"/>
                <a:gd name="T3" fmla="*/ 58 h 72"/>
                <a:gd name="T4" fmla="*/ 4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58"/>
                  </a:lnTo>
                  <a:lnTo>
                    <a:pt x="4"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044" name="Freeform 228">
              <a:extLst>
                <a:ext uri="{FF2B5EF4-FFF2-40B4-BE49-F238E27FC236}">
                  <a16:creationId xmlns:a16="http://schemas.microsoft.com/office/drawing/2014/main" id="{E0B03593-43EC-4E8D-8393-4511FC35FB49}"/>
                </a:ext>
              </a:extLst>
            </p:cNvPr>
            <p:cNvSpPr>
              <a:spLocks noChangeArrowheads="1"/>
            </p:cNvSpPr>
            <p:nvPr/>
          </p:nvSpPr>
          <p:spPr bwMode="auto">
            <a:xfrm>
              <a:off x="4121" y="1357"/>
              <a:ext cx="16" cy="16"/>
            </a:xfrm>
            <a:custGeom>
              <a:avLst/>
              <a:gdLst>
                <a:gd name="T0" fmla="*/ 62 w 72"/>
                <a:gd name="T1" fmla="*/ 71 h 72"/>
                <a:gd name="T2" fmla="*/ 0 w 72"/>
                <a:gd name="T3" fmla="*/ 71 h 72"/>
                <a:gd name="T4" fmla="*/ 0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71"/>
                  </a:lnTo>
                  <a:lnTo>
                    <a:pt x="0"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045" name="Freeform 229">
              <a:extLst>
                <a:ext uri="{FF2B5EF4-FFF2-40B4-BE49-F238E27FC236}">
                  <a16:creationId xmlns:a16="http://schemas.microsoft.com/office/drawing/2014/main" id="{E1EFFE3E-54DE-4901-9795-4DBA082CB49B}"/>
                </a:ext>
              </a:extLst>
            </p:cNvPr>
            <p:cNvSpPr>
              <a:spLocks noChangeArrowheads="1"/>
            </p:cNvSpPr>
            <p:nvPr/>
          </p:nvSpPr>
          <p:spPr bwMode="auto">
            <a:xfrm>
              <a:off x="4112" y="1357"/>
              <a:ext cx="16" cy="16"/>
            </a:xfrm>
            <a:custGeom>
              <a:avLst/>
              <a:gdLst>
                <a:gd name="T0" fmla="*/ 71 w 72"/>
                <a:gd name="T1" fmla="*/ 71 h 72"/>
                <a:gd name="T2" fmla="*/ 0 w 72"/>
                <a:gd name="T3" fmla="*/ 62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62"/>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046" name="Freeform 230">
              <a:extLst>
                <a:ext uri="{FF2B5EF4-FFF2-40B4-BE49-F238E27FC236}">
                  <a16:creationId xmlns:a16="http://schemas.microsoft.com/office/drawing/2014/main" id="{1899A72F-02BC-42A9-BE0A-0C1D629D23E3}"/>
                </a:ext>
              </a:extLst>
            </p:cNvPr>
            <p:cNvSpPr>
              <a:spLocks noChangeArrowheads="1"/>
            </p:cNvSpPr>
            <p:nvPr/>
          </p:nvSpPr>
          <p:spPr bwMode="auto">
            <a:xfrm>
              <a:off x="4102" y="1357"/>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047" name="Freeform 231">
              <a:extLst>
                <a:ext uri="{FF2B5EF4-FFF2-40B4-BE49-F238E27FC236}">
                  <a16:creationId xmlns:a16="http://schemas.microsoft.com/office/drawing/2014/main" id="{6C9A7A22-5FD1-4AB9-A5FF-1C91F42FEE54}"/>
                </a:ext>
              </a:extLst>
            </p:cNvPr>
            <p:cNvSpPr>
              <a:spLocks noChangeArrowheads="1"/>
            </p:cNvSpPr>
            <p:nvPr/>
          </p:nvSpPr>
          <p:spPr bwMode="auto">
            <a:xfrm>
              <a:off x="4092" y="1357"/>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048" name="Freeform 232">
              <a:extLst>
                <a:ext uri="{FF2B5EF4-FFF2-40B4-BE49-F238E27FC236}">
                  <a16:creationId xmlns:a16="http://schemas.microsoft.com/office/drawing/2014/main" id="{7B1E7ED6-F6D0-41B9-A55E-4EFABBE0033D}"/>
                </a:ext>
              </a:extLst>
            </p:cNvPr>
            <p:cNvSpPr>
              <a:spLocks noChangeArrowheads="1"/>
            </p:cNvSpPr>
            <p:nvPr/>
          </p:nvSpPr>
          <p:spPr bwMode="auto">
            <a:xfrm>
              <a:off x="4082" y="1357"/>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049" name="Freeform 233">
              <a:extLst>
                <a:ext uri="{FF2B5EF4-FFF2-40B4-BE49-F238E27FC236}">
                  <a16:creationId xmlns:a16="http://schemas.microsoft.com/office/drawing/2014/main" id="{609C1440-FFCB-42BF-AB13-2D58F2F489C4}"/>
                </a:ext>
              </a:extLst>
            </p:cNvPr>
            <p:cNvSpPr>
              <a:spLocks noChangeArrowheads="1"/>
            </p:cNvSpPr>
            <p:nvPr/>
          </p:nvSpPr>
          <p:spPr bwMode="auto">
            <a:xfrm>
              <a:off x="4072" y="1357"/>
              <a:ext cx="17" cy="16"/>
            </a:xfrm>
            <a:custGeom>
              <a:avLst/>
              <a:gdLst>
                <a:gd name="T0" fmla="*/ 72 w 73"/>
                <a:gd name="T1" fmla="*/ 71 h 72"/>
                <a:gd name="T2" fmla="*/ 4 w 73"/>
                <a:gd name="T3" fmla="*/ 71 h 72"/>
                <a:gd name="T4" fmla="*/ 0 w 73"/>
                <a:gd name="T5" fmla="*/ 0 h 72"/>
                <a:gd name="T6" fmla="*/ 72 w 73"/>
                <a:gd name="T7" fmla="*/ 0 h 72"/>
                <a:gd name="T8" fmla="*/ 72 w 73"/>
                <a:gd name="T9" fmla="*/ 71 h 72"/>
              </a:gdLst>
              <a:ahLst/>
              <a:cxnLst>
                <a:cxn ang="0">
                  <a:pos x="T0" y="T1"/>
                </a:cxn>
                <a:cxn ang="0">
                  <a:pos x="T2" y="T3"/>
                </a:cxn>
                <a:cxn ang="0">
                  <a:pos x="T4" y="T5"/>
                </a:cxn>
                <a:cxn ang="0">
                  <a:pos x="T6" y="T7"/>
                </a:cxn>
                <a:cxn ang="0">
                  <a:pos x="T8" y="T9"/>
                </a:cxn>
              </a:cxnLst>
              <a:rect l="0" t="0" r="r" b="b"/>
              <a:pathLst>
                <a:path w="73" h="72">
                  <a:moveTo>
                    <a:pt x="72" y="71"/>
                  </a:moveTo>
                  <a:lnTo>
                    <a:pt x="4" y="71"/>
                  </a:lnTo>
                  <a:lnTo>
                    <a:pt x="0" y="0"/>
                  </a:lnTo>
                  <a:lnTo>
                    <a:pt x="72" y="0"/>
                  </a:lnTo>
                  <a:lnTo>
                    <a:pt x="72" y="71"/>
                  </a:lnTo>
                </a:path>
              </a:pathLst>
            </a:custGeom>
            <a:solidFill>
              <a:srgbClr val="000000"/>
            </a:solidFill>
            <a:ln w="12600">
              <a:solidFill>
                <a:srgbClr val="333333"/>
              </a:solidFill>
              <a:round/>
              <a:headEnd/>
              <a:tailEnd/>
            </a:ln>
          </p:spPr>
          <p:txBody>
            <a:bodyPr wrap="none" anchor="ctr"/>
            <a:lstStyle/>
            <a:p>
              <a:endParaRPr lang="en-US"/>
            </a:p>
          </p:txBody>
        </p:sp>
        <p:sp>
          <p:nvSpPr>
            <p:cNvPr id="35050" name="Freeform 234">
              <a:extLst>
                <a:ext uri="{FF2B5EF4-FFF2-40B4-BE49-F238E27FC236}">
                  <a16:creationId xmlns:a16="http://schemas.microsoft.com/office/drawing/2014/main" id="{F3A512BE-EA24-4E2A-8B54-9FC62F38883F}"/>
                </a:ext>
              </a:extLst>
            </p:cNvPr>
            <p:cNvSpPr>
              <a:spLocks noChangeArrowheads="1"/>
            </p:cNvSpPr>
            <p:nvPr/>
          </p:nvSpPr>
          <p:spPr bwMode="auto">
            <a:xfrm>
              <a:off x="4061" y="1357"/>
              <a:ext cx="17" cy="16"/>
            </a:xfrm>
            <a:custGeom>
              <a:avLst/>
              <a:gdLst>
                <a:gd name="T0" fmla="*/ 72 w 73"/>
                <a:gd name="T1" fmla="*/ 62 h 72"/>
                <a:gd name="T2" fmla="*/ 4 w 73"/>
                <a:gd name="T3" fmla="*/ 71 h 72"/>
                <a:gd name="T4" fmla="*/ 0 w 73"/>
                <a:gd name="T5" fmla="*/ 4 h 72"/>
                <a:gd name="T6" fmla="*/ 62 w 73"/>
                <a:gd name="T7" fmla="*/ 0 h 72"/>
                <a:gd name="T8" fmla="*/ 72 w 73"/>
                <a:gd name="T9" fmla="*/ 62 h 72"/>
              </a:gdLst>
              <a:ahLst/>
              <a:cxnLst>
                <a:cxn ang="0">
                  <a:pos x="T0" y="T1"/>
                </a:cxn>
                <a:cxn ang="0">
                  <a:pos x="T2" y="T3"/>
                </a:cxn>
                <a:cxn ang="0">
                  <a:pos x="T4" y="T5"/>
                </a:cxn>
                <a:cxn ang="0">
                  <a:pos x="T6" y="T7"/>
                </a:cxn>
                <a:cxn ang="0">
                  <a:pos x="T8" y="T9"/>
                </a:cxn>
              </a:cxnLst>
              <a:rect l="0" t="0" r="r" b="b"/>
              <a:pathLst>
                <a:path w="73" h="72">
                  <a:moveTo>
                    <a:pt x="72" y="62"/>
                  </a:moveTo>
                  <a:lnTo>
                    <a:pt x="4" y="71"/>
                  </a:lnTo>
                  <a:lnTo>
                    <a:pt x="0" y="4"/>
                  </a:lnTo>
                  <a:lnTo>
                    <a:pt x="62" y="0"/>
                  </a:lnTo>
                  <a:lnTo>
                    <a:pt x="72" y="62"/>
                  </a:lnTo>
                </a:path>
              </a:pathLst>
            </a:custGeom>
            <a:solidFill>
              <a:srgbClr val="000000"/>
            </a:solidFill>
            <a:ln w="12600">
              <a:solidFill>
                <a:srgbClr val="333333"/>
              </a:solidFill>
              <a:round/>
              <a:headEnd/>
              <a:tailEnd/>
            </a:ln>
          </p:spPr>
          <p:txBody>
            <a:bodyPr wrap="none" anchor="ctr"/>
            <a:lstStyle/>
            <a:p>
              <a:endParaRPr lang="en-US"/>
            </a:p>
          </p:txBody>
        </p:sp>
        <p:sp>
          <p:nvSpPr>
            <p:cNvPr id="35051" name="Freeform 235">
              <a:extLst>
                <a:ext uri="{FF2B5EF4-FFF2-40B4-BE49-F238E27FC236}">
                  <a16:creationId xmlns:a16="http://schemas.microsoft.com/office/drawing/2014/main" id="{E015DA98-1C16-4C9C-B2E2-10B2E042D6E9}"/>
                </a:ext>
              </a:extLst>
            </p:cNvPr>
            <p:cNvSpPr>
              <a:spLocks noChangeArrowheads="1"/>
            </p:cNvSpPr>
            <p:nvPr/>
          </p:nvSpPr>
          <p:spPr bwMode="auto">
            <a:xfrm>
              <a:off x="4052" y="1358"/>
              <a:ext cx="16" cy="16"/>
            </a:xfrm>
            <a:custGeom>
              <a:avLst/>
              <a:gdLst>
                <a:gd name="T0" fmla="*/ 71 w 72"/>
                <a:gd name="T1" fmla="*/ 62 h 72"/>
                <a:gd name="T2" fmla="*/ 4 w 72"/>
                <a:gd name="T3" fmla="*/ 71 h 72"/>
                <a:gd name="T4" fmla="*/ 0 w 72"/>
                <a:gd name="T5" fmla="*/ 0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4" y="71"/>
                  </a:lnTo>
                  <a:lnTo>
                    <a:pt x="0" y="0"/>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052" name="Freeform 236">
              <a:extLst>
                <a:ext uri="{FF2B5EF4-FFF2-40B4-BE49-F238E27FC236}">
                  <a16:creationId xmlns:a16="http://schemas.microsoft.com/office/drawing/2014/main" id="{6D3A5F78-8F60-4C70-824F-4E9314EBD28C}"/>
                </a:ext>
              </a:extLst>
            </p:cNvPr>
            <p:cNvSpPr>
              <a:spLocks noChangeArrowheads="1"/>
            </p:cNvSpPr>
            <p:nvPr/>
          </p:nvSpPr>
          <p:spPr bwMode="auto">
            <a:xfrm>
              <a:off x="4041" y="1358"/>
              <a:ext cx="16" cy="16"/>
            </a:xfrm>
            <a:custGeom>
              <a:avLst/>
              <a:gdLst>
                <a:gd name="T0" fmla="*/ 71 w 72"/>
                <a:gd name="T1" fmla="*/ 62 h 72"/>
                <a:gd name="T2" fmla="*/ 8 w 72"/>
                <a:gd name="T3" fmla="*/ 71 h 72"/>
                <a:gd name="T4" fmla="*/ 0 w 72"/>
                <a:gd name="T5" fmla="*/ 4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8" y="71"/>
                  </a:lnTo>
                  <a:lnTo>
                    <a:pt x="0" y="4"/>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053" name="Freeform 237">
              <a:extLst>
                <a:ext uri="{FF2B5EF4-FFF2-40B4-BE49-F238E27FC236}">
                  <a16:creationId xmlns:a16="http://schemas.microsoft.com/office/drawing/2014/main" id="{76692E7F-21A2-4F9F-A822-B00F6EF039B9}"/>
                </a:ext>
              </a:extLst>
            </p:cNvPr>
            <p:cNvSpPr>
              <a:spLocks noChangeArrowheads="1"/>
            </p:cNvSpPr>
            <p:nvPr/>
          </p:nvSpPr>
          <p:spPr bwMode="auto">
            <a:xfrm>
              <a:off x="4031" y="1359"/>
              <a:ext cx="16" cy="16"/>
            </a:xfrm>
            <a:custGeom>
              <a:avLst/>
              <a:gdLst>
                <a:gd name="T0" fmla="*/ 71 w 72"/>
                <a:gd name="T1" fmla="*/ 71 h 72"/>
                <a:gd name="T2" fmla="*/ 4 w 72"/>
                <a:gd name="T3" fmla="*/ 71 h 72"/>
                <a:gd name="T4" fmla="*/ 0 w 72"/>
                <a:gd name="T5" fmla="*/ 0 h 72"/>
                <a:gd name="T6" fmla="*/ 58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4" y="71"/>
                  </a:lnTo>
                  <a:lnTo>
                    <a:pt x="0" y="0"/>
                  </a:lnTo>
                  <a:lnTo>
                    <a:pt x="58"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054" name="Freeform 238">
              <a:extLst>
                <a:ext uri="{FF2B5EF4-FFF2-40B4-BE49-F238E27FC236}">
                  <a16:creationId xmlns:a16="http://schemas.microsoft.com/office/drawing/2014/main" id="{389F86B1-DA59-4389-AD1E-40B12D8FBE5F}"/>
                </a:ext>
              </a:extLst>
            </p:cNvPr>
            <p:cNvSpPr>
              <a:spLocks noChangeArrowheads="1"/>
            </p:cNvSpPr>
            <p:nvPr/>
          </p:nvSpPr>
          <p:spPr bwMode="auto">
            <a:xfrm>
              <a:off x="4020" y="1359"/>
              <a:ext cx="16" cy="16"/>
            </a:xfrm>
            <a:custGeom>
              <a:avLst/>
              <a:gdLst>
                <a:gd name="T0" fmla="*/ 71 w 72"/>
                <a:gd name="T1" fmla="*/ 62 h 72"/>
                <a:gd name="T2" fmla="*/ 8 w 72"/>
                <a:gd name="T3" fmla="*/ 71 h 72"/>
                <a:gd name="T4" fmla="*/ 0 w 72"/>
                <a:gd name="T5" fmla="*/ 8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8" y="71"/>
                  </a:lnTo>
                  <a:lnTo>
                    <a:pt x="0" y="8"/>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055" name="Freeform 239">
              <a:extLst>
                <a:ext uri="{FF2B5EF4-FFF2-40B4-BE49-F238E27FC236}">
                  <a16:creationId xmlns:a16="http://schemas.microsoft.com/office/drawing/2014/main" id="{3D456649-C370-4FD8-A513-D88F7205B4F1}"/>
                </a:ext>
              </a:extLst>
            </p:cNvPr>
            <p:cNvSpPr>
              <a:spLocks noChangeArrowheads="1"/>
            </p:cNvSpPr>
            <p:nvPr/>
          </p:nvSpPr>
          <p:spPr bwMode="auto">
            <a:xfrm>
              <a:off x="4010" y="1361"/>
              <a:ext cx="16" cy="16"/>
            </a:xfrm>
            <a:custGeom>
              <a:avLst/>
              <a:gdLst>
                <a:gd name="T0" fmla="*/ 71 w 72"/>
                <a:gd name="T1" fmla="*/ 62 h 72"/>
                <a:gd name="T2" fmla="*/ 8 w 72"/>
                <a:gd name="T3" fmla="*/ 71 h 72"/>
                <a:gd name="T4" fmla="*/ 0 w 72"/>
                <a:gd name="T5" fmla="*/ 4 h 72"/>
                <a:gd name="T6" fmla="*/ 58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8" y="71"/>
                  </a:lnTo>
                  <a:lnTo>
                    <a:pt x="0" y="4"/>
                  </a:lnTo>
                  <a:lnTo>
                    <a:pt x="58"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056" name="Freeform 240">
              <a:extLst>
                <a:ext uri="{FF2B5EF4-FFF2-40B4-BE49-F238E27FC236}">
                  <a16:creationId xmlns:a16="http://schemas.microsoft.com/office/drawing/2014/main" id="{6F148536-55A0-4D90-9ADB-479FDB6541A3}"/>
                </a:ext>
              </a:extLst>
            </p:cNvPr>
            <p:cNvSpPr>
              <a:spLocks noChangeArrowheads="1"/>
            </p:cNvSpPr>
            <p:nvPr/>
          </p:nvSpPr>
          <p:spPr bwMode="auto">
            <a:xfrm>
              <a:off x="4000" y="1362"/>
              <a:ext cx="16" cy="16"/>
            </a:xfrm>
            <a:custGeom>
              <a:avLst/>
              <a:gdLst>
                <a:gd name="T0" fmla="*/ 71 w 72"/>
                <a:gd name="T1" fmla="*/ 58 h 72"/>
                <a:gd name="T2" fmla="*/ 4 w 72"/>
                <a:gd name="T3" fmla="*/ 71 h 72"/>
                <a:gd name="T4" fmla="*/ 0 w 72"/>
                <a:gd name="T5" fmla="*/ 4 h 72"/>
                <a:gd name="T6" fmla="*/ 58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4" y="71"/>
                  </a:lnTo>
                  <a:lnTo>
                    <a:pt x="0" y="4"/>
                  </a:lnTo>
                  <a:lnTo>
                    <a:pt x="58"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057" name="Freeform 241">
              <a:extLst>
                <a:ext uri="{FF2B5EF4-FFF2-40B4-BE49-F238E27FC236}">
                  <a16:creationId xmlns:a16="http://schemas.microsoft.com/office/drawing/2014/main" id="{58283DB7-4C81-4F4A-AD51-8C7B7B23508E}"/>
                </a:ext>
              </a:extLst>
            </p:cNvPr>
            <p:cNvSpPr>
              <a:spLocks noChangeArrowheads="1"/>
            </p:cNvSpPr>
            <p:nvPr/>
          </p:nvSpPr>
          <p:spPr bwMode="auto">
            <a:xfrm>
              <a:off x="3989" y="1363"/>
              <a:ext cx="16" cy="16"/>
            </a:xfrm>
            <a:custGeom>
              <a:avLst/>
              <a:gdLst>
                <a:gd name="T0" fmla="*/ 71 w 72"/>
                <a:gd name="T1" fmla="*/ 62 h 72"/>
                <a:gd name="T2" fmla="*/ 8 w 72"/>
                <a:gd name="T3" fmla="*/ 71 h 72"/>
                <a:gd name="T4" fmla="*/ 0 w 72"/>
                <a:gd name="T5" fmla="*/ 8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8" y="71"/>
                  </a:lnTo>
                  <a:lnTo>
                    <a:pt x="0" y="8"/>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058" name="Freeform 242">
              <a:extLst>
                <a:ext uri="{FF2B5EF4-FFF2-40B4-BE49-F238E27FC236}">
                  <a16:creationId xmlns:a16="http://schemas.microsoft.com/office/drawing/2014/main" id="{88471853-0DF3-4AC5-9E99-7B0A64090FB4}"/>
                </a:ext>
              </a:extLst>
            </p:cNvPr>
            <p:cNvSpPr>
              <a:spLocks noChangeArrowheads="1"/>
            </p:cNvSpPr>
            <p:nvPr/>
          </p:nvSpPr>
          <p:spPr bwMode="auto">
            <a:xfrm>
              <a:off x="3978" y="1365"/>
              <a:ext cx="16" cy="16"/>
            </a:xfrm>
            <a:custGeom>
              <a:avLst/>
              <a:gdLst>
                <a:gd name="T0" fmla="*/ 71 w 72"/>
                <a:gd name="T1" fmla="*/ 58 h 72"/>
                <a:gd name="T2" fmla="*/ 4 w 72"/>
                <a:gd name="T3" fmla="*/ 71 h 72"/>
                <a:gd name="T4" fmla="*/ 0 w 72"/>
                <a:gd name="T5" fmla="*/ 8 h 72"/>
                <a:gd name="T6" fmla="*/ 58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4" y="71"/>
                  </a:lnTo>
                  <a:lnTo>
                    <a:pt x="0" y="8"/>
                  </a:lnTo>
                  <a:lnTo>
                    <a:pt x="58"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059" name="Freeform 243">
              <a:extLst>
                <a:ext uri="{FF2B5EF4-FFF2-40B4-BE49-F238E27FC236}">
                  <a16:creationId xmlns:a16="http://schemas.microsoft.com/office/drawing/2014/main" id="{51F9272D-273E-4F4A-8F0E-07DE5A19099B}"/>
                </a:ext>
              </a:extLst>
            </p:cNvPr>
            <p:cNvSpPr>
              <a:spLocks noChangeArrowheads="1"/>
            </p:cNvSpPr>
            <p:nvPr/>
          </p:nvSpPr>
          <p:spPr bwMode="auto">
            <a:xfrm>
              <a:off x="3969" y="1367"/>
              <a:ext cx="16" cy="16"/>
            </a:xfrm>
            <a:custGeom>
              <a:avLst/>
              <a:gdLst>
                <a:gd name="T0" fmla="*/ 71 w 72"/>
                <a:gd name="T1" fmla="*/ 62 h 72"/>
                <a:gd name="T2" fmla="*/ 8 w 72"/>
                <a:gd name="T3" fmla="*/ 71 h 72"/>
                <a:gd name="T4" fmla="*/ 0 w 72"/>
                <a:gd name="T5" fmla="*/ 4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8" y="71"/>
                  </a:lnTo>
                  <a:lnTo>
                    <a:pt x="0" y="4"/>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060" name="Freeform 244">
              <a:extLst>
                <a:ext uri="{FF2B5EF4-FFF2-40B4-BE49-F238E27FC236}">
                  <a16:creationId xmlns:a16="http://schemas.microsoft.com/office/drawing/2014/main" id="{1BB5ABBC-3F31-46AE-A675-B1858A88541B}"/>
                </a:ext>
              </a:extLst>
            </p:cNvPr>
            <p:cNvSpPr>
              <a:spLocks noChangeArrowheads="1"/>
            </p:cNvSpPr>
            <p:nvPr/>
          </p:nvSpPr>
          <p:spPr bwMode="auto">
            <a:xfrm>
              <a:off x="3959" y="1368"/>
              <a:ext cx="16" cy="16"/>
            </a:xfrm>
            <a:custGeom>
              <a:avLst/>
              <a:gdLst>
                <a:gd name="T0" fmla="*/ 71 w 72"/>
                <a:gd name="T1" fmla="*/ 53 h 72"/>
                <a:gd name="T2" fmla="*/ 8 w 72"/>
                <a:gd name="T3" fmla="*/ 71 h 72"/>
                <a:gd name="T4" fmla="*/ 0 w 72"/>
                <a:gd name="T5" fmla="*/ 13 h 72"/>
                <a:gd name="T6" fmla="*/ 58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8" y="71"/>
                  </a:lnTo>
                  <a:lnTo>
                    <a:pt x="0" y="13"/>
                  </a:lnTo>
                  <a:lnTo>
                    <a:pt x="58"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061" name="Freeform 245">
              <a:extLst>
                <a:ext uri="{FF2B5EF4-FFF2-40B4-BE49-F238E27FC236}">
                  <a16:creationId xmlns:a16="http://schemas.microsoft.com/office/drawing/2014/main" id="{F79E6B6E-A6AC-4028-8F47-304251C120B3}"/>
                </a:ext>
              </a:extLst>
            </p:cNvPr>
            <p:cNvSpPr>
              <a:spLocks noChangeArrowheads="1"/>
            </p:cNvSpPr>
            <p:nvPr/>
          </p:nvSpPr>
          <p:spPr bwMode="auto">
            <a:xfrm>
              <a:off x="3949" y="1371"/>
              <a:ext cx="16" cy="16"/>
            </a:xfrm>
            <a:custGeom>
              <a:avLst/>
              <a:gdLst>
                <a:gd name="T0" fmla="*/ 71 w 72"/>
                <a:gd name="T1" fmla="*/ 58 h 72"/>
                <a:gd name="T2" fmla="*/ 17 w 72"/>
                <a:gd name="T3" fmla="*/ 71 h 72"/>
                <a:gd name="T4" fmla="*/ 0 w 72"/>
                <a:gd name="T5" fmla="*/ 4 h 72"/>
                <a:gd name="T6" fmla="*/ 58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7" y="71"/>
                  </a:lnTo>
                  <a:lnTo>
                    <a:pt x="0" y="4"/>
                  </a:lnTo>
                  <a:lnTo>
                    <a:pt x="58"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062" name="Freeform 246">
              <a:extLst>
                <a:ext uri="{FF2B5EF4-FFF2-40B4-BE49-F238E27FC236}">
                  <a16:creationId xmlns:a16="http://schemas.microsoft.com/office/drawing/2014/main" id="{5CF4E13A-A860-45BF-ADE4-3A8B9471DF2B}"/>
                </a:ext>
              </a:extLst>
            </p:cNvPr>
            <p:cNvSpPr>
              <a:spLocks noChangeArrowheads="1"/>
            </p:cNvSpPr>
            <p:nvPr/>
          </p:nvSpPr>
          <p:spPr bwMode="auto">
            <a:xfrm>
              <a:off x="3939" y="1372"/>
              <a:ext cx="16" cy="16"/>
            </a:xfrm>
            <a:custGeom>
              <a:avLst/>
              <a:gdLst>
                <a:gd name="T0" fmla="*/ 71 w 72"/>
                <a:gd name="T1" fmla="*/ 58 h 72"/>
                <a:gd name="T2" fmla="*/ 8 w 72"/>
                <a:gd name="T3" fmla="*/ 71 h 72"/>
                <a:gd name="T4" fmla="*/ 0 w 72"/>
                <a:gd name="T5" fmla="*/ 13 h 72"/>
                <a:gd name="T6" fmla="*/ 53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8" y="71"/>
                  </a:lnTo>
                  <a:lnTo>
                    <a:pt x="0" y="13"/>
                  </a:lnTo>
                  <a:lnTo>
                    <a:pt x="53"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063" name="Freeform 247">
              <a:extLst>
                <a:ext uri="{FF2B5EF4-FFF2-40B4-BE49-F238E27FC236}">
                  <a16:creationId xmlns:a16="http://schemas.microsoft.com/office/drawing/2014/main" id="{F7CC1138-E1C7-4A9D-8F0D-629E7FB8E53F}"/>
                </a:ext>
              </a:extLst>
            </p:cNvPr>
            <p:cNvSpPr>
              <a:spLocks noChangeArrowheads="1"/>
            </p:cNvSpPr>
            <p:nvPr/>
          </p:nvSpPr>
          <p:spPr bwMode="auto">
            <a:xfrm>
              <a:off x="3929" y="1375"/>
              <a:ext cx="16" cy="16"/>
            </a:xfrm>
            <a:custGeom>
              <a:avLst/>
              <a:gdLst>
                <a:gd name="T0" fmla="*/ 71 w 72"/>
                <a:gd name="T1" fmla="*/ 57 h 71"/>
                <a:gd name="T2" fmla="*/ 17 w 72"/>
                <a:gd name="T3" fmla="*/ 70 h 71"/>
                <a:gd name="T4" fmla="*/ 0 w 72"/>
                <a:gd name="T5" fmla="*/ 13 h 71"/>
                <a:gd name="T6" fmla="*/ 58 w 72"/>
                <a:gd name="T7" fmla="*/ 0 h 71"/>
                <a:gd name="T8" fmla="*/ 71 w 72"/>
                <a:gd name="T9" fmla="*/ 57 h 71"/>
              </a:gdLst>
              <a:ahLst/>
              <a:cxnLst>
                <a:cxn ang="0">
                  <a:pos x="T0" y="T1"/>
                </a:cxn>
                <a:cxn ang="0">
                  <a:pos x="T2" y="T3"/>
                </a:cxn>
                <a:cxn ang="0">
                  <a:pos x="T4" y="T5"/>
                </a:cxn>
                <a:cxn ang="0">
                  <a:pos x="T6" y="T7"/>
                </a:cxn>
                <a:cxn ang="0">
                  <a:pos x="T8" y="T9"/>
                </a:cxn>
              </a:cxnLst>
              <a:rect l="0" t="0" r="r" b="b"/>
              <a:pathLst>
                <a:path w="72" h="71">
                  <a:moveTo>
                    <a:pt x="71" y="57"/>
                  </a:moveTo>
                  <a:lnTo>
                    <a:pt x="17" y="70"/>
                  </a:lnTo>
                  <a:lnTo>
                    <a:pt x="0" y="13"/>
                  </a:lnTo>
                  <a:lnTo>
                    <a:pt x="58" y="0"/>
                  </a:lnTo>
                  <a:lnTo>
                    <a:pt x="71" y="57"/>
                  </a:lnTo>
                </a:path>
              </a:pathLst>
            </a:custGeom>
            <a:solidFill>
              <a:srgbClr val="000000"/>
            </a:solidFill>
            <a:ln w="12600">
              <a:solidFill>
                <a:srgbClr val="333333"/>
              </a:solidFill>
              <a:round/>
              <a:headEnd/>
              <a:tailEnd/>
            </a:ln>
          </p:spPr>
          <p:txBody>
            <a:bodyPr wrap="none" anchor="ctr"/>
            <a:lstStyle/>
            <a:p>
              <a:endParaRPr lang="en-US"/>
            </a:p>
          </p:txBody>
        </p:sp>
        <p:sp>
          <p:nvSpPr>
            <p:cNvPr id="35064" name="Freeform 248">
              <a:extLst>
                <a:ext uri="{FF2B5EF4-FFF2-40B4-BE49-F238E27FC236}">
                  <a16:creationId xmlns:a16="http://schemas.microsoft.com/office/drawing/2014/main" id="{96110779-71B2-468A-8429-A96C86EE848C}"/>
                </a:ext>
              </a:extLst>
            </p:cNvPr>
            <p:cNvSpPr>
              <a:spLocks noChangeArrowheads="1"/>
            </p:cNvSpPr>
            <p:nvPr/>
          </p:nvSpPr>
          <p:spPr bwMode="auto">
            <a:xfrm>
              <a:off x="3921" y="1378"/>
              <a:ext cx="16" cy="16"/>
            </a:xfrm>
            <a:custGeom>
              <a:avLst/>
              <a:gdLst>
                <a:gd name="T0" fmla="*/ 71 w 72"/>
                <a:gd name="T1" fmla="*/ 53 h 72"/>
                <a:gd name="T2" fmla="*/ 17 w 72"/>
                <a:gd name="T3" fmla="*/ 71 h 72"/>
                <a:gd name="T4" fmla="*/ 0 w 72"/>
                <a:gd name="T5" fmla="*/ 4 h 72"/>
                <a:gd name="T6" fmla="*/ 53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7" y="71"/>
                  </a:lnTo>
                  <a:lnTo>
                    <a:pt x="0" y="4"/>
                  </a:lnTo>
                  <a:lnTo>
                    <a:pt x="53"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065" name="Freeform 249">
              <a:extLst>
                <a:ext uri="{FF2B5EF4-FFF2-40B4-BE49-F238E27FC236}">
                  <a16:creationId xmlns:a16="http://schemas.microsoft.com/office/drawing/2014/main" id="{43E9DDAD-08F2-4C70-9F37-7F45510EC719}"/>
                </a:ext>
              </a:extLst>
            </p:cNvPr>
            <p:cNvSpPr>
              <a:spLocks noChangeArrowheads="1"/>
            </p:cNvSpPr>
            <p:nvPr/>
          </p:nvSpPr>
          <p:spPr bwMode="auto">
            <a:xfrm>
              <a:off x="3912" y="1379"/>
              <a:ext cx="16" cy="16"/>
            </a:xfrm>
            <a:custGeom>
              <a:avLst/>
              <a:gdLst>
                <a:gd name="T0" fmla="*/ 71 w 72"/>
                <a:gd name="T1" fmla="*/ 58 h 72"/>
                <a:gd name="T2" fmla="*/ 17 w 72"/>
                <a:gd name="T3" fmla="*/ 71 h 72"/>
                <a:gd name="T4" fmla="*/ 0 w 72"/>
                <a:gd name="T5" fmla="*/ 17 h 72"/>
                <a:gd name="T6" fmla="*/ 53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7" y="71"/>
                  </a:lnTo>
                  <a:lnTo>
                    <a:pt x="0" y="17"/>
                  </a:lnTo>
                  <a:lnTo>
                    <a:pt x="53"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066" name="Freeform 250">
              <a:extLst>
                <a:ext uri="{FF2B5EF4-FFF2-40B4-BE49-F238E27FC236}">
                  <a16:creationId xmlns:a16="http://schemas.microsoft.com/office/drawing/2014/main" id="{0E159B58-4CEF-4B4F-8D8D-718767771672}"/>
                </a:ext>
              </a:extLst>
            </p:cNvPr>
            <p:cNvSpPr>
              <a:spLocks noChangeArrowheads="1"/>
            </p:cNvSpPr>
            <p:nvPr/>
          </p:nvSpPr>
          <p:spPr bwMode="auto">
            <a:xfrm>
              <a:off x="3903" y="1383"/>
              <a:ext cx="16" cy="16"/>
            </a:xfrm>
            <a:custGeom>
              <a:avLst/>
              <a:gdLst>
                <a:gd name="T0" fmla="*/ 71 w 72"/>
                <a:gd name="T1" fmla="*/ 53 h 72"/>
                <a:gd name="T2" fmla="*/ 22 w 72"/>
                <a:gd name="T3" fmla="*/ 71 h 72"/>
                <a:gd name="T4" fmla="*/ 0 w 72"/>
                <a:gd name="T5" fmla="*/ 8 h 72"/>
                <a:gd name="T6" fmla="*/ 53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22" y="71"/>
                  </a:lnTo>
                  <a:lnTo>
                    <a:pt x="0" y="8"/>
                  </a:lnTo>
                  <a:lnTo>
                    <a:pt x="53"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067" name="Freeform 251">
              <a:extLst>
                <a:ext uri="{FF2B5EF4-FFF2-40B4-BE49-F238E27FC236}">
                  <a16:creationId xmlns:a16="http://schemas.microsoft.com/office/drawing/2014/main" id="{922BDC44-741F-4439-9410-CA1CC803833E}"/>
                </a:ext>
              </a:extLst>
            </p:cNvPr>
            <p:cNvSpPr>
              <a:spLocks noChangeArrowheads="1"/>
            </p:cNvSpPr>
            <p:nvPr/>
          </p:nvSpPr>
          <p:spPr bwMode="auto">
            <a:xfrm>
              <a:off x="3894" y="1385"/>
              <a:ext cx="16" cy="16"/>
            </a:xfrm>
            <a:custGeom>
              <a:avLst/>
              <a:gdLst>
                <a:gd name="T0" fmla="*/ 71 w 72"/>
                <a:gd name="T1" fmla="*/ 53 h 72"/>
                <a:gd name="T2" fmla="*/ 13 w 72"/>
                <a:gd name="T3" fmla="*/ 71 h 72"/>
                <a:gd name="T4" fmla="*/ 0 w 72"/>
                <a:gd name="T5" fmla="*/ 13 h 72"/>
                <a:gd name="T6" fmla="*/ 49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3" y="71"/>
                  </a:lnTo>
                  <a:lnTo>
                    <a:pt x="0" y="13"/>
                  </a:lnTo>
                  <a:lnTo>
                    <a:pt x="49"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068" name="Freeform 252">
              <a:extLst>
                <a:ext uri="{FF2B5EF4-FFF2-40B4-BE49-F238E27FC236}">
                  <a16:creationId xmlns:a16="http://schemas.microsoft.com/office/drawing/2014/main" id="{44E60469-DE78-4FA0-9BBF-C3222B62B160}"/>
                </a:ext>
              </a:extLst>
            </p:cNvPr>
            <p:cNvSpPr>
              <a:spLocks noChangeArrowheads="1"/>
            </p:cNvSpPr>
            <p:nvPr/>
          </p:nvSpPr>
          <p:spPr bwMode="auto">
            <a:xfrm>
              <a:off x="3885" y="1388"/>
              <a:ext cx="16" cy="16"/>
            </a:xfrm>
            <a:custGeom>
              <a:avLst/>
              <a:gdLst>
                <a:gd name="T0" fmla="*/ 71 w 72"/>
                <a:gd name="T1" fmla="*/ 49 h 72"/>
                <a:gd name="T2" fmla="*/ 17 w 72"/>
                <a:gd name="T3" fmla="*/ 71 h 72"/>
                <a:gd name="T4" fmla="*/ 0 w 72"/>
                <a:gd name="T5" fmla="*/ 13 h 72"/>
                <a:gd name="T6" fmla="*/ 53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7" y="71"/>
                  </a:lnTo>
                  <a:lnTo>
                    <a:pt x="0" y="13"/>
                  </a:lnTo>
                  <a:lnTo>
                    <a:pt x="53"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69" name="Freeform 253">
              <a:extLst>
                <a:ext uri="{FF2B5EF4-FFF2-40B4-BE49-F238E27FC236}">
                  <a16:creationId xmlns:a16="http://schemas.microsoft.com/office/drawing/2014/main" id="{AC081DE3-7927-4674-AE43-BD71524CF958}"/>
                </a:ext>
              </a:extLst>
            </p:cNvPr>
            <p:cNvSpPr>
              <a:spLocks noChangeArrowheads="1"/>
            </p:cNvSpPr>
            <p:nvPr/>
          </p:nvSpPr>
          <p:spPr bwMode="auto">
            <a:xfrm>
              <a:off x="3876" y="1391"/>
              <a:ext cx="16" cy="16"/>
            </a:xfrm>
            <a:custGeom>
              <a:avLst/>
              <a:gdLst>
                <a:gd name="T0" fmla="*/ 71 w 72"/>
                <a:gd name="T1" fmla="*/ 58 h 72"/>
                <a:gd name="T2" fmla="*/ 22 w 72"/>
                <a:gd name="T3" fmla="*/ 71 h 72"/>
                <a:gd name="T4" fmla="*/ 0 w 72"/>
                <a:gd name="T5" fmla="*/ 17 h 72"/>
                <a:gd name="T6" fmla="*/ 53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22" y="71"/>
                  </a:lnTo>
                  <a:lnTo>
                    <a:pt x="0" y="17"/>
                  </a:lnTo>
                  <a:lnTo>
                    <a:pt x="53"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070" name="Freeform 254">
              <a:extLst>
                <a:ext uri="{FF2B5EF4-FFF2-40B4-BE49-F238E27FC236}">
                  <a16:creationId xmlns:a16="http://schemas.microsoft.com/office/drawing/2014/main" id="{26089596-DB73-4F6D-9C05-F2C6B4FD5891}"/>
                </a:ext>
              </a:extLst>
            </p:cNvPr>
            <p:cNvSpPr>
              <a:spLocks noChangeArrowheads="1"/>
            </p:cNvSpPr>
            <p:nvPr/>
          </p:nvSpPr>
          <p:spPr bwMode="auto">
            <a:xfrm>
              <a:off x="3867" y="1395"/>
              <a:ext cx="16" cy="16"/>
            </a:xfrm>
            <a:custGeom>
              <a:avLst/>
              <a:gdLst>
                <a:gd name="T0" fmla="*/ 71 w 72"/>
                <a:gd name="T1" fmla="*/ 53 h 72"/>
                <a:gd name="T2" fmla="*/ 17 w 72"/>
                <a:gd name="T3" fmla="*/ 71 h 72"/>
                <a:gd name="T4" fmla="*/ 0 w 72"/>
                <a:gd name="T5" fmla="*/ 13 h 72"/>
                <a:gd name="T6" fmla="*/ 49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7" y="71"/>
                  </a:lnTo>
                  <a:lnTo>
                    <a:pt x="0" y="13"/>
                  </a:lnTo>
                  <a:lnTo>
                    <a:pt x="49"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071" name="Freeform 255">
              <a:extLst>
                <a:ext uri="{FF2B5EF4-FFF2-40B4-BE49-F238E27FC236}">
                  <a16:creationId xmlns:a16="http://schemas.microsoft.com/office/drawing/2014/main" id="{29B51C93-541F-4AF1-86D7-90DD3B4B8984}"/>
                </a:ext>
              </a:extLst>
            </p:cNvPr>
            <p:cNvSpPr>
              <a:spLocks noChangeArrowheads="1"/>
            </p:cNvSpPr>
            <p:nvPr/>
          </p:nvSpPr>
          <p:spPr bwMode="auto">
            <a:xfrm>
              <a:off x="3858" y="1398"/>
              <a:ext cx="16" cy="16"/>
            </a:xfrm>
            <a:custGeom>
              <a:avLst/>
              <a:gdLst>
                <a:gd name="T0" fmla="*/ 71 w 72"/>
                <a:gd name="T1" fmla="*/ 49 h 72"/>
                <a:gd name="T2" fmla="*/ 26 w 72"/>
                <a:gd name="T3" fmla="*/ 71 h 72"/>
                <a:gd name="T4" fmla="*/ 0 w 72"/>
                <a:gd name="T5" fmla="*/ 13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6" y="71"/>
                  </a:lnTo>
                  <a:lnTo>
                    <a:pt x="0" y="13"/>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72" name="Freeform 256">
              <a:extLst>
                <a:ext uri="{FF2B5EF4-FFF2-40B4-BE49-F238E27FC236}">
                  <a16:creationId xmlns:a16="http://schemas.microsoft.com/office/drawing/2014/main" id="{9F132677-2C2F-4E79-8A08-D909C7F2C6CD}"/>
                </a:ext>
              </a:extLst>
            </p:cNvPr>
            <p:cNvSpPr>
              <a:spLocks noChangeArrowheads="1"/>
            </p:cNvSpPr>
            <p:nvPr/>
          </p:nvSpPr>
          <p:spPr bwMode="auto">
            <a:xfrm>
              <a:off x="3850" y="1401"/>
              <a:ext cx="16" cy="16"/>
            </a:xfrm>
            <a:custGeom>
              <a:avLst/>
              <a:gdLst>
                <a:gd name="T0" fmla="*/ 71 w 72"/>
                <a:gd name="T1" fmla="*/ 53 h 72"/>
                <a:gd name="T2" fmla="*/ 17 w 72"/>
                <a:gd name="T3" fmla="*/ 71 h 72"/>
                <a:gd name="T4" fmla="*/ 0 w 72"/>
                <a:gd name="T5" fmla="*/ 17 h 72"/>
                <a:gd name="T6" fmla="*/ 40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7" y="71"/>
                  </a:lnTo>
                  <a:lnTo>
                    <a:pt x="0" y="17"/>
                  </a:lnTo>
                  <a:lnTo>
                    <a:pt x="40"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073" name="Freeform 257">
              <a:extLst>
                <a:ext uri="{FF2B5EF4-FFF2-40B4-BE49-F238E27FC236}">
                  <a16:creationId xmlns:a16="http://schemas.microsoft.com/office/drawing/2014/main" id="{0FDBE6F2-8943-4A6E-A50A-015367783D49}"/>
                </a:ext>
              </a:extLst>
            </p:cNvPr>
            <p:cNvSpPr>
              <a:spLocks noChangeArrowheads="1"/>
            </p:cNvSpPr>
            <p:nvPr/>
          </p:nvSpPr>
          <p:spPr bwMode="auto">
            <a:xfrm>
              <a:off x="3841" y="1405"/>
              <a:ext cx="16" cy="16"/>
            </a:xfrm>
            <a:custGeom>
              <a:avLst/>
              <a:gdLst>
                <a:gd name="T0" fmla="*/ 71 w 72"/>
                <a:gd name="T1" fmla="*/ 49 h 72"/>
                <a:gd name="T2" fmla="*/ 26 w 72"/>
                <a:gd name="T3" fmla="*/ 71 h 72"/>
                <a:gd name="T4" fmla="*/ 0 w 72"/>
                <a:gd name="T5" fmla="*/ 13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6" y="71"/>
                  </a:lnTo>
                  <a:lnTo>
                    <a:pt x="0" y="13"/>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74" name="Freeform 258">
              <a:extLst>
                <a:ext uri="{FF2B5EF4-FFF2-40B4-BE49-F238E27FC236}">
                  <a16:creationId xmlns:a16="http://schemas.microsoft.com/office/drawing/2014/main" id="{BB50FE04-7825-4967-AAF7-3982AB18C03B}"/>
                </a:ext>
              </a:extLst>
            </p:cNvPr>
            <p:cNvSpPr>
              <a:spLocks noChangeArrowheads="1"/>
            </p:cNvSpPr>
            <p:nvPr/>
          </p:nvSpPr>
          <p:spPr bwMode="auto">
            <a:xfrm>
              <a:off x="3832" y="1408"/>
              <a:ext cx="16" cy="16"/>
            </a:xfrm>
            <a:custGeom>
              <a:avLst/>
              <a:gdLst>
                <a:gd name="T0" fmla="*/ 71 w 72"/>
                <a:gd name="T1" fmla="*/ 49 h 72"/>
                <a:gd name="T2" fmla="*/ 22 w 72"/>
                <a:gd name="T3" fmla="*/ 71 h 72"/>
                <a:gd name="T4" fmla="*/ 0 w 72"/>
                <a:gd name="T5" fmla="*/ 17 h 72"/>
                <a:gd name="T6" fmla="*/ 44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2" y="71"/>
                  </a:lnTo>
                  <a:lnTo>
                    <a:pt x="0" y="17"/>
                  </a:lnTo>
                  <a:lnTo>
                    <a:pt x="44"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75" name="Freeform 259">
              <a:extLst>
                <a:ext uri="{FF2B5EF4-FFF2-40B4-BE49-F238E27FC236}">
                  <a16:creationId xmlns:a16="http://schemas.microsoft.com/office/drawing/2014/main" id="{6BA0D757-33B1-4088-8A95-8C526512AE47}"/>
                </a:ext>
              </a:extLst>
            </p:cNvPr>
            <p:cNvSpPr>
              <a:spLocks noChangeArrowheads="1"/>
            </p:cNvSpPr>
            <p:nvPr/>
          </p:nvSpPr>
          <p:spPr bwMode="auto">
            <a:xfrm>
              <a:off x="3824" y="1412"/>
              <a:ext cx="16" cy="16"/>
            </a:xfrm>
            <a:custGeom>
              <a:avLst/>
              <a:gdLst>
                <a:gd name="T0" fmla="*/ 71 w 72"/>
                <a:gd name="T1" fmla="*/ 49 h 72"/>
                <a:gd name="T2" fmla="*/ 26 w 72"/>
                <a:gd name="T3" fmla="*/ 71 h 72"/>
                <a:gd name="T4" fmla="*/ 0 w 72"/>
                <a:gd name="T5" fmla="*/ 17 h 72"/>
                <a:gd name="T6" fmla="*/ 40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6" y="71"/>
                  </a:lnTo>
                  <a:lnTo>
                    <a:pt x="0" y="17"/>
                  </a:lnTo>
                  <a:lnTo>
                    <a:pt x="40"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76" name="Freeform 260">
              <a:extLst>
                <a:ext uri="{FF2B5EF4-FFF2-40B4-BE49-F238E27FC236}">
                  <a16:creationId xmlns:a16="http://schemas.microsoft.com/office/drawing/2014/main" id="{E9159617-A602-47A8-9585-86718A8C3CE1}"/>
                </a:ext>
              </a:extLst>
            </p:cNvPr>
            <p:cNvSpPr>
              <a:spLocks noChangeArrowheads="1"/>
            </p:cNvSpPr>
            <p:nvPr/>
          </p:nvSpPr>
          <p:spPr bwMode="auto">
            <a:xfrm>
              <a:off x="3816" y="1416"/>
              <a:ext cx="16" cy="16"/>
            </a:xfrm>
            <a:custGeom>
              <a:avLst/>
              <a:gdLst>
                <a:gd name="T0" fmla="*/ 71 w 72"/>
                <a:gd name="T1" fmla="*/ 49 h 72"/>
                <a:gd name="T2" fmla="*/ 26 w 72"/>
                <a:gd name="T3" fmla="*/ 71 h 72"/>
                <a:gd name="T4" fmla="*/ 0 w 72"/>
                <a:gd name="T5" fmla="*/ 17 h 72"/>
                <a:gd name="T6" fmla="*/ 40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6" y="71"/>
                  </a:lnTo>
                  <a:lnTo>
                    <a:pt x="0" y="17"/>
                  </a:lnTo>
                  <a:lnTo>
                    <a:pt x="40"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77" name="Freeform 261">
              <a:extLst>
                <a:ext uri="{FF2B5EF4-FFF2-40B4-BE49-F238E27FC236}">
                  <a16:creationId xmlns:a16="http://schemas.microsoft.com/office/drawing/2014/main" id="{A9F42C6F-E9F5-4D47-85B2-328BE614DC09}"/>
                </a:ext>
              </a:extLst>
            </p:cNvPr>
            <p:cNvSpPr>
              <a:spLocks noChangeArrowheads="1"/>
            </p:cNvSpPr>
            <p:nvPr/>
          </p:nvSpPr>
          <p:spPr bwMode="auto">
            <a:xfrm>
              <a:off x="3807" y="1420"/>
              <a:ext cx="16" cy="16"/>
            </a:xfrm>
            <a:custGeom>
              <a:avLst/>
              <a:gdLst>
                <a:gd name="T0" fmla="*/ 71 w 72"/>
                <a:gd name="T1" fmla="*/ 49 h 72"/>
                <a:gd name="T2" fmla="*/ 26 w 72"/>
                <a:gd name="T3" fmla="*/ 71 h 72"/>
                <a:gd name="T4" fmla="*/ 0 w 72"/>
                <a:gd name="T5" fmla="*/ 17 h 72"/>
                <a:gd name="T6" fmla="*/ 44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6" y="71"/>
                  </a:lnTo>
                  <a:lnTo>
                    <a:pt x="0" y="17"/>
                  </a:lnTo>
                  <a:lnTo>
                    <a:pt x="44"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78" name="Freeform 262">
              <a:extLst>
                <a:ext uri="{FF2B5EF4-FFF2-40B4-BE49-F238E27FC236}">
                  <a16:creationId xmlns:a16="http://schemas.microsoft.com/office/drawing/2014/main" id="{E38BC5F0-97CC-4574-991A-C1BD03C34C12}"/>
                </a:ext>
              </a:extLst>
            </p:cNvPr>
            <p:cNvSpPr>
              <a:spLocks noChangeArrowheads="1"/>
            </p:cNvSpPr>
            <p:nvPr/>
          </p:nvSpPr>
          <p:spPr bwMode="auto">
            <a:xfrm>
              <a:off x="3799" y="1424"/>
              <a:ext cx="16" cy="16"/>
            </a:xfrm>
            <a:custGeom>
              <a:avLst/>
              <a:gdLst>
                <a:gd name="T0" fmla="*/ 71 w 72"/>
                <a:gd name="T1" fmla="*/ 49 h 72"/>
                <a:gd name="T2" fmla="*/ 26 w 72"/>
                <a:gd name="T3" fmla="*/ 71 h 72"/>
                <a:gd name="T4" fmla="*/ 0 w 72"/>
                <a:gd name="T5" fmla="*/ 22 h 72"/>
                <a:gd name="T6" fmla="*/ 40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6" y="71"/>
                  </a:lnTo>
                  <a:lnTo>
                    <a:pt x="0" y="22"/>
                  </a:lnTo>
                  <a:lnTo>
                    <a:pt x="40"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79" name="Freeform 263">
              <a:extLst>
                <a:ext uri="{FF2B5EF4-FFF2-40B4-BE49-F238E27FC236}">
                  <a16:creationId xmlns:a16="http://schemas.microsoft.com/office/drawing/2014/main" id="{56FDBC5E-626A-4E15-8B87-734B20E49EA1}"/>
                </a:ext>
              </a:extLst>
            </p:cNvPr>
            <p:cNvSpPr>
              <a:spLocks noChangeArrowheads="1"/>
            </p:cNvSpPr>
            <p:nvPr/>
          </p:nvSpPr>
          <p:spPr bwMode="auto">
            <a:xfrm>
              <a:off x="3790" y="1429"/>
              <a:ext cx="16" cy="16"/>
            </a:xfrm>
            <a:custGeom>
              <a:avLst/>
              <a:gdLst>
                <a:gd name="T0" fmla="*/ 71 w 72"/>
                <a:gd name="T1" fmla="*/ 49 h 72"/>
                <a:gd name="T2" fmla="*/ 26 w 72"/>
                <a:gd name="T3" fmla="*/ 71 h 72"/>
                <a:gd name="T4" fmla="*/ 0 w 72"/>
                <a:gd name="T5" fmla="*/ 17 h 72"/>
                <a:gd name="T6" fmla="*/ 40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6" y="71"/>
                  </a:lnTo>
                  <a:lnTo>
                    <a:pt x="0" y="17"/>
                  </a:lnTo>
                  <a:lnTo>
                    <a:pt x="40"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80" name="Freeform 264">
              <a:extLst>
                <a:ext uri="{FF2B5EF4-FFF2-40B4-BE49-F238E27FC236}">
                  <a16:creationId xmlns:a16="http://schemas.microsoft.com/office/drawing/2014/main" id="{1B61017C-59E8-4862-A2D6-F9FE08BE5806}"/>
                </a:ext>
              </a:extLst>
            </p:cNvPr>
            <p:cNvSpPr>
              <a:spLocks noChangeArrowheads="1"/>
            </p:cNvSpPr>
            <p:nvPr/>
          </p:nvSpPr>
          <p:spPr bwMode="auto">
            <a:xfrm>
              <a:off x="3783" y="1433"/>
              <a:ext cx="16" cy="16"/>
            </a:xfrm>
            <a:custGeom>
              <a:avLst/>
              <a:gdLst>
                <a:gd name="T0" fmla="*/ 71 w 72"/>
                <a:gd name="T1" fmla="*/ 49 h 72"/>
                <a:gd name="T2" fmla="*/ 35 w 72"/>
                <a:gd name="T3" fmla="*/ 71 h 72"/>
                <a:gd name="T4" fmla="*/ 0 w 72"/>
                <a:gd name="T5" fmla="*/ 22 h 72"/>
                <a:gd name="T6" fmla="*/ 40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35" y="71"/>
                  </a:lnTo>
                  <a:lnTo>
                    <a:pt x="0" y="22"/>
                  </a:lnTo>
                  <a:lnTo>
                    <a:pt x="40"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81" name="Freeform 265">
              <a:extLst>
                <a:ext uri="{FF2B5EF4-FFF2-40B4-BE49-F238E27FC236}">
                  <a16:creationId xmlns:a16="http://schemas.microsoft.com/office/drawing/2014/main" id="{95252D72-ABD5-4664-8871-45EA07E265E1}"/>
                </a:ext>
              </a:extLst>
            </p:cNvPr>
            <p:cNvSpPr>
              <a:spLocks noChangeArrowheads="1"/>
            </p:cNvSpPr>
            <p:nvPr/>
          </p:nvSpPr>
          <p:spPr bwMode="auto">
            <a:xfrm>
              <a:off x="3776" y="1438"/>
              <a:ext cx="16" cy="16"/>
            </a:xfrm>
            <a:custGeom>
              <a:avLst/>
              <a:gdLst>
                <a:gd name="T0" fmla="*/ 71 w 72"/>
                <a:gd name="T1" fmla="*/ 44 h 72"/>
                <a:gd name="T2" fmla="*/ 26 w 72"/>
                <a:gd name="T3" fmla="*/ 71 h 72"/>
                <a:gd name="T4" fmla="*/ 0 w 72"/>
                <a:gd name="T5" fmla="*/ 22 h 72"/>
                <a:gd name="T6" fmla="*/ 35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26" y="71"/>
                  </a:lnTo>
                  <a:lnTo>
                    <a:pt x="0" y="22"/>
                  </a:lnTo>
                  <a:lnTo>
                    <a:pt x="35"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082" name="Freeform 266">
              <a:extLst>
                <a:ext uri="{FF2B5EF4-FFF2-40B4-BE49-F238E27FC236}">
                  <a16:creationId xmlns:a16="http://schemas.microsoft.com/office/drawing/2014/main" id="{27CBF7EF-75D6-4854-8CAB-DF9A91F3EFC2}"/>
                </a:ext>
              </a:extLst>
            </p:cNvPr>
            <p:cNvSpPr>
              <a:spLocks noChangeArrowheads="1"/>
            </p:cNvSpPr>
            <p:nvPr/>
          </p:nvSpPr>
          <p:spPr bwMode="auto">
            <a:xfrm>
              <a:off x="3768" y="1443"/>
              <a:ext cx="16" cy="16"/>
            </a:xfrm>
            <a:custGeom>
              <a:avLst/>
              <a:gdLst>
                <a:gd name="T0" fmla="*/ 71 w 72"/>
                <a:gd name="T1" fmla="*/ 44 h 72"/>
                <a:gd name="T2" fmla="*/ 35 w 72"/>
                <a:gd name="T3" fmla="*/ 71 h 72"/>
                <a:gd name="T4" fmla="*/ 0 w 72"/>
                <a:gd name="T5" fmla="*/ 17 h 72"/>
                <a:gd name="T6" fmla="*/ 40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35" y="71"/>
                  </a:lnTo>
                  <a:lnTo>
                    <a:pt x="0" y="17"/>
                  </a:lnTo>
                  <a:lnTo>
                    <a:pt x="40"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083" name="Freeform 267">
              <a:extLst>
                <a:ext uri="{FF2B5EF4-FFF2-40B4-BE49-F238E27FC236}">
                  <a16:creationId xmlns:a16="http://schemas.microsoft.com/office/drawing/2014/main" id="{A4FA0FE9-DFF6-4134-AEF5-322D6FD30BA2}"/>
                </a:ext>
              </a:extLst>
            </p:cNvPr>
            <p:cNvSpPr>
              <a:spLocks noChangeArrowheads="1"/>
            </p:cNvSpPr>
            <p:nvPr/>
          </p:nvSpPr>
          <p:spPr bwMode="auto">
            <a:xfrm>
              <a:off x="3760" y="1447"/>
              <a:ext cx="16" cy="16"/>
            </a:xfrm>
            <a:custGeom>
              <a:avLst/>
              <a:gdLst>
                <a:gd name="T0" fmla="*/ 71 w 72"/>
                <a:gd name="T1" fmla="*/ 44 h 72"/>
                <a:gd name="T2" fmla="*/ 31 w 72"/>
                <a:gd name="T3" fmla="*/ 71 h 72"/>
                <a:gd name="T4" fmla="*/ 0 w 72"/>
                <a:gd name="T5" fmla="*/ 26 h 72"/>
                <a:gd name="T6" fmla="*/ 35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31" y="71"/>
                  </a:lnTo>
                  <a:lnTo>
                    <a:pt x="0" y="26"/>
                  </a:lnTo>
                  <a:lnTo>
                    <a:pt x="35"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084" name="Freeform 268">
              <a:extLst>
                <a:ext uri="{FF2B5EF4-FFF2-40B4-BE49-F238E27FC236}">
                  <a16:creationId xmlns:a16="http://schemas.microsoft.com/office/drawing/2014/main" id="{3F9D2ABB-CDCF-4F67-BB2C-92D0E870A897}"/>
                </a:ext>
              </a:extLst>
            </p:cNvPr>
            <p:cNvSpPr>
              <a:spLocks noChangeArrowheads="1"/>
            </p:cNvSpPr>
            <p:nvPr/>
          </p:nvSpPr>
          <p:spPr bwMode="auto">
            <a:xfrm>
              <a:off x="3751" y="1453"/>
              <a:ext cx="16" cy="16"/>
            </a:xfrm>
            <a:custGeom>
              <a:avLst/>
              <a:gdLst>
                <a:gd name="T0" fmla="*/ 71 w 72"/>
                <a:gd name="T1" fmla="*/ 49 h 72"/>
                <a:gd name="T2" fmla="*/ 31 w 72"/>
                <a:gd name="T3" fmla="*/ 71 h 72"/>
                <a:gd name="T4" fmla="*/ 0 w 72"/>
                <a:gd name="T5" fmla="*/ 22 h 72"/>
                <a:gd name="T6" fmla="*/ 35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31" y="71"/>
                  </a:lnTo>
                  <a:lnTo>
                    <a:pt x="0" y="22"/>
                  </a:lnTo>
                  <a:lnTo>
                    <a:pt x="35"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085" name="Freeform 269">
              <a:extLst>
                <a:ext uri="{FF2B5EF4-FFF2-40B4-BE49-F238E27FC236}">
                  <a16:creationId xmlns:a16="http://schemas.microsoft.com/office/drawing/2014/main" id="{FEABA821-9553-4158-8CC4-02EC55EBADFF}"/>
                </a:ext>
              </a:extLst>
            </p:cNvPr>
            <p:cNvSpPr>
              <a:spLocks noChangeArrowheads="1"/>
            </p:cNvSpPr>
            <p:nvPr/>
          </p:nvSpPr>
          <p:spPr bwMode="auto">
            <a:xfrm>
              <a:off x="3745" y="1458"/>
              <a:ext cx="16" cy="16"/>
            </a:xfrm>
            <a:custGeom>
              <a:avLst/>
              <a:gdLst>
                <a:gd name="T0" fmla="*/ 71 w 72"/>
                <a:gd name="T1" fmla="*/ 44 h 71"/>
                <a:gd name="T2" fmla="*/ 26 w 72"/>
                <a:gd name="T3" fmla="*/ 70 h 71"/>
                <a:gd name="T4" fmla="*/ 0 w 72"/>
                <a:gd name="T5" fmla="*/ 22 h 71"/>
                <a:gd name="T6" fmla="*/ 35 w 72"/>
                <a:gd name="T7" fmla="*/ 0 h 71"/>
                <a:gd name="T8" fmla="*/ 71 w 72"/>
                <a:gd name="T9" fmla="*/ 44 h 71"/>
              </a:gdLst>
              <a:ahLst/>
              <a:cxnLst>
                <a:cxn ang="0">
                  <a:pos x="T0" y="T1"/>
                </a:cxn>
                <a:cxn ang="0">
                  <a:pos x="T2" y="T3"/>
                </a:cxn>
                <a:cxn ang="0">
                  <a:pos x="T4" y="T5"/>
                </a:cxn>
                <a:cxn ang="0">
                  <a:pos x="T6" y="T7"/>
                </a:cxn>
                <a:cxn ang="0">
                  <a:pos x="T8" y="T9"/>
                </a:cxn>
              </a:cxnLst>
              <a:rect l="0" t="0" r="r" b="b"/>
              <a:pathLst>
                <a:path w="72" h="71">
                  <a:moveTo>
                    <a:pt x="71" y="44"/>
                  </a:moveTo>
                  <a:lnTo>
                    <a:pt x="26" y="70"/>
                  </a:lnTo>
                  <a:lnTo>
                    <a:pt x="0" y="22"/>
                  </a:lnTo>
                  <a:lnTo>
                    <a:pt x="35"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086" name="Freeform 270">
              <a:extLst>
                <a:ext uri="{FF2B5EF4-FFF2-40B4-BE49-F238E27FC236}">
                  <a16:creationId xmlns:a16="http://schemas.microsoft.com/office/drawing/2014/main" id="{D804D458-7271-408E-BCAF-3F9D97AFA0D4}"/>
                </a:ext>
              </a:extLst>
            </p:cNvPr>
            <p:cNvSpPr>
              <a:spLocks noChangeArrowheads="1"/>
            </p:cNvSpPr>
            <p:nvPr/>
          </p:nvSpPr>
          <p:spPr bwMode="auto">
            <a:xfrm>
              <a:off x="3738" y="1463"/>
              <a:ext cx="16" cy="16"/>
            </a:xfrm>
            <a:custGeom>
              <a:avLst/>
              <a:gdLst>
                <a:gd name="T0" fmla="*/ 71 w 72"/>
                <a:gd name="T1" fmla="*/ 40 h 72"/>
                <a:gd name="T2" fmla="*/ 31 w 72"/>
                <a:gd name="T3" fmla="*/ 71 h 72"/>
                <a:gd name="T4" fmla="*/ 0 w 72"/>
                <a:gd name="T5" fmla="*/ 22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1" y="71"/>
                  </a:lnTo>
                  <a:lnTo>
                    <a:pt x="0" y="22"/>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087" name="Freeform 271">
              <a:extLst>
                <a:ext uri="{FF2B5EF4-FFF2-40B4-BE49-F238E27FC236}">
                  <a16:creationId xmlns:a16="http://schemas.microsoft.com/office/drawing/2014/main" id="{3F56422E-AA06-44F6-A801-2AC5E04B6A9E}"/>
                </a:ext>
              </a:extLst>
            </p:cNvPr>
            <p:cNvSpPr>
              <a:spLocks noChangeArrowheads="1"/>
            </p:cNvSpPr>
            <p:nvPr/>
          </p:nvSpPr>
          <p:spPr bwMode="auto">
            <a:xfrm>
              <a:off x="3731" y="1468"/>
              <a:ext cx="16" cy="16"/>
            </a:xfrm>
            <a:custGeom>
              <a:avLst/>
              <a:gdLst>
                <a:gd name="T0" fmla="*/ 71 w 72"/>
                <a:gd name="T1" fmla="*/ 44 h 72"/>
                <a:gd name="T2" fmla="*/ 31 w 72"/>
                <a:gd name="T3" fmla="*/ 71 h 72"/>
                <a:gd name="T4" fmla="*/ 0 w 72"/>
                <a:gd name="T5" fmla="*/ 26 h 72"/>
                <a:gd name="T6" fmla="*/ 35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31" y="71"/>
                  </a:lnTo>
                  <a:lnTo>
                    <a:pt x="0" y="26"/>
                  </a:lnTo>
                  <a:lnTo>
                    <a:pt x="35"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088" name="Freeform 272">
              <a:extLst>
                <a:ext uri="{FF2B5EF4-FFF2-40B4-BE49-F238E27FC236}">
                  <a16:creationId xmlns:a16="http://schemas.microsoft.com/office/drawing/2014/main" id="{1ED5D1BF-D776-4ED9-9D71-F2582A0F9563}"/>
                </a:ext>
              </a:extLst>
            </p:cNvPr>
            <p:cNvSpPr>
              <a:spLocks noChangeArrowheads="1"/>
            </p:cNvSpPr>
            <p:nvPr/>
          </p:nvSpPr>
          <p:spPr bwMode="auto">
            <a:xfrm>
              <a:off x="3723" y="1474"/>
              <a:ext cx="16" cy="16"/>
            </a:xfrm>
            <a:custGeom>
              <a:avLst/>
              <a:gdLst>
                <a:gd name="T0" fmla="*/ 71 w 72"/>
                <a:gd name="T1" fmla="*/ 44 h 72"/>
                <a:gd name="T2" fmla="*/ 35 w 72"/>
                <a:gd name="T3" fmla="*/ 71 h 72"/>
                <a:gd name="T4" fmla="*/ 0 w 72"/>
                <a:gd name="T5" fmla="*/ 22 h 72"/>
                <a:gd name="T6" fmla="*/ 40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35" y="71"/>
                  </a:lnTo>
                  <a:lnTo>
                    <a:pt x="0" y="22"/>
                  </a:lnTo>
                  <a:lnTo>
                    <a:pt x="40"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089" name="Freeform 273">
              <a:extLst>
                <a:ext uri="{FF2B5EF4-FFF2-40B4-BE49-F238E27FC236}">
                  <a16:creationId xmlns:a16="http://schemas.microsoft.com/office/drawing/2014/main" id="{F01EBD55-F96A-4D34-A239-1A0C2F281F6E}"/>
                </a:ext>
              </a:extLst>
            </p:cNvPr>
            <p:cNvSpPr>
              <a:spLocks noChangeArrowheads="1"/>
            </p:cNvSpPr>
            <p:nvPr/>
          </p:nvSpPr>
          <p:spPr bwMode="auto">
            <a:xfrm>
              <a:off x="3715" y="1479"/>
              <a:ext cx="16" cy="17"/>
            </a:xfrm>
            <a:custGeom>
              <a:avLst/>
              <a:gdLst>
                <a:gd name="T0" fmla="*/ 71 w 72"/>
                <a:gd name="T1" fmla="*/ 40 h 73"/>
                <a:gd name="T2" fmla="*/ 35 w 72"/>
                <a:gd name="T3" fmla="*/ 72 h 73"/>
                <a:gd name="T4" fmla="*/ 0 w 72"/>
                <a:gd name="T5" fmla="*/ 26 h 73"/>
                <a:gd name="T6" fmla="*/ 35 w 72"/>
                <a:gd name="T7" fmla="*/ 0 h 73"/>
                <a:gd name="T8" fmla="*/ 71 w 72"/>
                <a:gd name="T9" fmla="*/ 40 h 73"/>
              </a:gdLst>
              <a:ahLst/>
              <a:cxnLst>
                <a:cxn ang="0">
                  <a:pos x="T0" y="T1"/>
                </a:cxn>
                <a:cxn ang="0">
                  <a:pos x="T2" y="T3"/>
                </a:cxn>
                <a:cxn ang="0">
                  <a:pos x="T4" y="T5"/>
                </a:cxn>
                <a:cxn ang="0">
                  <a:pos x="T6" y="T7"/>
                </a:cxn>
                <a:cxn ang="0">
                  <a:pos x="T8" y="T9"/>
                </a:cxn>
              </a:cxnLst>
              <a:rect l="0" t="0" r="r" b="b"/>
              <a:pathLst>
                <a:path w="72" h="73">
                  <a:moveTo>
                    <a:pt x="71" y="40"/>
                  </a:moveTo>
                  <a:lnTo>
                    <a:pt x="35" y="72"/>
                  </a:lnTo>
                  <a:lnTo>
                    <a:pt x="0" y="26"/>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090" name="Freeform 274">
              <a:extLst>
                <a:ext uri="{FF2B5EF4-FFF2-40B4-BE49-F238E27FC236}">
                  <a16:creationId xmlns:a16="http://schemas.microsoft.com/office/drawing/2014/main" id="{F55978B8-208F-4163-924A-C4943BB4A6AE}"/>
                </a:ext>
              </a:extLst>
            </p:cNvPr>
            <p:cNvSpPr>
              <a:spLocks noChangeArrowheads="1"/>
            </p:cNvSpPr>
            <p:nvPr/>
          </p:nvSpPr>
          <p:spPr bwMode="auto">
            <a:xfrm>
              <a:off x="3707" y="1485"/>
              <a:ext cx="16" cy="17"/>
            </a:xfrm>
            <a:custGeom>
              <a:avLst/>
              <a:gdLst>
                <a:gd name="T0" fmla="*/ 71 w 72"/>
                <a:gd name="T1" fmla="*/ 45 h 73"/>
                <a:gd name="T2" fmla="*/ 35 w 72"/>
                <a:gd name="T3" fmla="*/ 72 h 73"/>
                <a:gd name="T4" fmla="*/ 0 w 72"/>
                <a:gd name="T5" fmla="*/ 26 h 73"/>
                <a:gd name="T6" fmla="*/ 31 w 72"/>
                <a:gd name="T7" fmla="*/ 0 h 73"/>
                <a:gd name="T8" fmla="*/ 71 w 72"/>
                <a:gd name="T9" fmla="*/ 45 h 73"/>
              </a:gdLst>
              <a:ahLst/>
              <a:cxnLst>
                <a:cxn ang="0">
                  <a:pos x="T0" y="T1"/>
                </a:cxn>
                <a:cxn ang="0">
                  <a:pos x="T2" y="T3"/>
                </a:cxn>
                <a:cxn ang="0">
                  <a:pos x="T4" y="T5"/>
                </a:cxn>
                <a:cxn ang="0">
                  <a:pos x="T6" y="T7"/>
                </a:cxn>
                <a:cxn ang="0">
                  <a:pos x="T8" y="T9"/>
                </a:cxn>
              </a:cxnLst>
              <a:rect l="0" t="0" r="r" b="b"/>
              <a:pathLst>
                <a:path w="72" h="73">
                  <a:moveTo>
                    <a:pt x="71" y="45"/>
                  </a:moveTo>
                  <a:lnTo>
                    <a:pt x="35" y="72"/>
                  </a:lnTo>
                  <a:lnTo>
                    <a:pt x="0" y="26"/>
                  </a:lnTo>
                  <a:lnTo>
                    <a:pt x="31" y="0"/>
                  </a:lnTo>
                  <a:lnTo>
                    <a:pt x="71" y="45"/>
                  </a:lnTo>
                </a:path>
              </a:pathLst>
            </a:custGeom>
            <a:solidFill>
              <a:srgbClr val="000000"/>
            </a:solidFill>
            <a:ln w="12600">
              <a:solidFill>
                <a:srgbClr val="333333"/>
              </a:solidFill>
              <a:round/>
              <a:headEnd/>
              <a:tailEnd/>
            </a:ln>
          </p:spPr>
          <p:txBody>
            <a:bodyPr wrap="none" anchor="ctr"/>
            <a:lstStyle/>
            <a:p>
              <a:endParaRPr lang="en-US"/>
            </a:p>
          </p:txBody>
        </p:sp>
        <p:sp>
          <p:nvSpPr>
            <p:cNvPr id="35091" name="Freeform 275">
              <a:extLst>
                <a:ext uri="{FF2B5EF4-FFF2-40B4-BE49-F238E27FC236}">
                  <a16:creationId xmlns:a16="http://schemas.microsoft.com/office/drawing/2014/main" id="{46CAB52E-5394-4E81-B6A4-2A3A4FC6D84F}"/>
                </a:ext>
              </a:extLst>
            </p:cNvPr>
            <p:cNvSpPr>
              <a:spLocks noChangeArrowheads="1"/>
            </p:cNvSpPr>
            <p:nvPr/>
          </p:nvSpPr>
          <p:spPr bwMode="auto">
            <a:xfrm>
              <a:off x="3702" y="1491"/>
              <a:ext cx="16" cy="17"/>
            </a:xfrm>
            <a:custGeom>
              <a:avLst/>
              <a:gdLst>
                <a:gd name="T0" fmla="*/ 71 w 72"/>
                <a:gd name="T1" fmla="*/ 41 h 73"/>
                <a:gd name="T2" fmla="*/ 35 w 72"/>
                <a:gd name="T3" fmla="*/ 72 h 73"/>
                <a:gd name="T4" fmla="*/ 0 w 72"/>
                <a:gd name="T5" fmla="*/ 23 h 73"/>
                <a:gd name="T6" fmla="*/ 26 w 72"/>
                <a:gd name="T7" fmla="*/ 0 h 73"/>
                <a:gd name="T8" fmla="*/ 71 w 72"/>
                <a:gd name="T9" fmla="*/ 41 h 73"/>
              </a:gdLst>
              <a:ahLst/>
              <a:cxnLst>
                <a:cxn ang="0">
                  <a:pos x="T0" y="T1"/>
                </a:cxn>
                <a:cxn ang="0">
                  <a:pos x="T2" y="T3"/>
                </a:cxn>
                <a:cxn ang="0">
                  <a:pos x="T4" y="T5"/>
                </a:cxn>
                <a:cxn ang="0">
                  <a:pos x="T6" y="T7"/>
                </a:cxn>
                <a:cxn ang="0">
                  <a:pos x="T8" y="T9"/>
                </a:cxn>
              </a:cxnLst>
              <a:rect l="0" t="0" r="r" b="b"/>
              <a:pathLst>
                <a:path w="72" h="73">
                  <a:moveTo>
                    <a:pt x="71" y="41"/>
                  </a:moveTo>
                  <a:lnTo>
                    <a:pt x="35" y="72"/>
                  </a:lnTo>
                  <a:lnTo>
                    <a:pt x="0" y="23"/>
                  </a:lnTo>
                  <a:lnTo>
                    <a:pt x="26" y="0"/>
                  </a:lnTo>
                  <a:lnTo>
                    <a:pt x="71" y="41"/>
                  </a:lnTo>
                </a:path>
              </a:pathLst>
            </a:custGeom>
            <a:solidFill>
              <a:srgbClr val="000000"/>
            </a:solidFill>
            <a:ln w="12600">
              <a:solidFill>
                <a:srgbClr val="333333"/>
              </a:solidFill>
              <a:round/>
              <a:headEnd/>
              <a:tailEnd/>
            </a:ln>
          </p:spPr>
          <p:txBody>
            <a:bodyPr wrap="none" anchor="ctr"/>
            <a:lstStyle/>
            <a:p>
              <a:endParaRPr lang="en-US"/>
            </a:p>
          </p:txBody>
        </p:sp>
        <p:sp>
          <p:nvSpPr>
            <p:cNvPr id="35092" name="Freeform 276">
              <a:extLst>
                <a:ext uri="{FF2B5EF4-FFF2-40B4-BE49-F238E27FC236}">
                  <a16:creationId xmlns:a16="http://schemas.microsoft.com/office/drawing/2014/main" id="{B79D6D9E-E3CD-449F-A875-D9C90EE2AF58}"/>
                </a:ext>
              </a:extLst>
            </p:cNvPr>
            <p:cNvSpPr>
              <a:spLocks noChangeArrowheads="1"/>
            </p:cNvSpPr>
            <p:nvPr/>
          </p:nvSpPr>
          <p:spPr bwMode="auto">
            <a:xfrm>
              <a:off x="3695" y="1496"/>
              <a:ext cx="16" cy="16"/>
            </a:xfrm>
            <a:custGeom>
              <a:avLst/>
              <a:gdLst>
                <a:gd name="T0" fmla="*/ 71 w 72"/>
                <a:gd name="T1" fmla="*/ 40 h 72"/>
                <a:gd name="T2" fmla="*/ 40 w 72"/>
                <a:gd name="T3" fmla="*/ 71 h 72"/>
                <a:gd name="T4" fmla="*/ 0 w 72"/>
                <a:gd name="T5" fmla="*/ 31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40" y="71"/>
                  </a:lnTo>
                  <a:lnTo>
                    <a:pt x="0" y="31"/>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093" name="Freeform 277">
              <a:extLst>
                <a:ext uri="{FF2B5EF4-FFF2-40B4-BE49-F238E27FC236}">
                  <a16:creationId xmlns:a16="http://schemas.microsoft.com/office/drawing/2014/main" id="{F02F215C-92C8-49E3-9ED6-CCA4306DE409}"/>
                </a:ext>
              </a:extLst>
            </p:cNvPr>
            <p:cNvSpPr>
              <a:spLocks noChangeArrowheads="1"/>
            </p:cNvSpPr>
            <p:nvPr/>
          </p:nvSpPr>
          <p:spPr bwMode="auto">
            <a:xfrm>
              <a:off x="3690" y="1503"/>
              <a:ext cx="16" cy="16"/>
            </a:xfrm>
            <a:custGeom>
              <a:avLst/>
              <a:gdLst>
                <a:gd name="T0" fmla="*/ 71 w 72"/>
                <a:gd name="T1" fmla="*/ 40 h 72"/>
                <a:gd name="T2" fmla="*/ 35 w 72"/>
                <a:gd name="T3" fmla="*/ 71 h 72"/>
                <a:gd name="T4" fmla="*/ 0 w 72"/>
                <a:gd name="T5" fmla="*/ 22 h 72"/>
                <a:gd name="T6" fmla="*/ 26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5" y="71"/>
                  </a:lnTo>
                  <a:lnTo>
                    <a:pt x="0" y="22"/>
                  </a:lnTo>
                  <a:lnTo>
                    <a:pt x="26"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094" name="Freeform 278">
              <a:extLst>
                <a:ext uri="{FF2B5EF4-FFF2-40B4-BE49-F238E27FC236}">
                  <a16:creationId xmlns:a16="http://schemas.microsoft.com/office/drawing/2014/main" id="{FFD7A88B-A76D-4329-88C3-CBAF60193498}"/>
                </a:ext>
              </a:extLst>
            </p:cNvPr>
            <p:cNvSpPr>
              <a:spLocks noChangeArrowheads="1"/>
            </p:cNvSpPr>
            <p:nvPr/>
          </p:nvSpPr>
          <p:spPr bwMode="auto">
            <a:xfrm>
              <a:off x="3683" y="1508"/>
              <a:ext cx="16" cy="16"/>
            </a:xfrm>
            <a:custGeom>
              <a:avLst/>
              <a:gdLst>
                <a:gd name="T0" fmla="*/ 71 w 72"/>
                <a:gd name="T1" fmla="*/ 44 h 72"/>
                <a:gd name="T2" fmla="*/ 40 w 72"/>
                <a:gd name="T3" fmla="*/ 71 h 72"/>
                <a:gd name="T4" fmla="*/ 0 w 72"/>
                <a:gd name="T5" fmla="*/ 35 h 72"/>
                <a:gd name="T6" fmla="*/ 35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40" y="71"/>
                  </a:lnTo>
                  <a:lnTo>
                    <a:pt x="0" y="35"/>
                  </a:lnTo>
                  <a:lnTo>
                    <a:pt x="35"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095" name="Freeform 279">
              <a:extLst>
                <a:ext uri="{FF2B5EF4-FFF2-40B4-BE49-F238E27FC236}">
                  <a16:creationId xmlns:a16="http://schemas.microsoft.com/office/drawing/2014/main" id="{4B4D726D-9162-4BB3-82ED-BCB2D9476C74}"/>
                </a:ext>
              </a:extLst>
            </p:cNvPr>
            <p:cNvSpPr>
              <a:spLocks noChangeArrowheads="1"/>
            </p:cNvSpPr>
            <p:nvPr/>
          </p:nvSpPr>
          <p:spPr bwMode="auto">
            <a:xfrm>
              <a:off x="3677" y="1515"/>
              <a:ext cx="16" cy="16"/>
            </a:xfrm>
            <a:custGeom>
              <a:avLst/>
              <a:gdLst>
                <a:gd name="T0" fmla="*/ 71 w 72"/>
                <a:gd name="T1" fmla="*/ 35 h 72"/>
                <a:gd name="T2" fmla="*/ 44 w 72"/>
                <a:gd name="T3" fmla="*/ 71 h 72"/>
                <a:gd name="T4" fmla="*/ 0 w 72"/>
                <a:gd name="T5" fmla="*/ 26 h 72"/>
                <a:gd name="T6" fmla="*/ 26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26"/>
                  </a:lnTo>
                  <a:lnTo>
                    <a:pt x="26"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096" name="Freeform 280">
              <a:extLst>
                <a:ext uri="{FF2B5EF4-FFF2-40B4-BE49-F238E27FC236}">
                  <a16:creationId xmlns:a16="http://schemas.microsoft.com/office/drawing/2014/main" id="{41F43E5A-D0DF-4867-A104-8AC8EF007A9A}"/>
                </a:ext>
              </a:extLst>
            </p:cNvPr>
            <p:cNvSpPr>
              <a:spLocks noChangeArrowheads="1"/>
            </p:cNvSpPr>
            <p:nvPr/>
          </p:nvSpPr>
          <p:spPr bwMode="auto">
            <a:xfrm>
              <a:off x="3671" y="1520"/>
              <a:ext cx="16" cy="16"/>
            </a:xfrm>
            <a:custGeom>
              <a:avLst/>
              <a:gdLst>
                <a:gd name="T0" fmla="*/ 71 w 72"/>
                <a:gd name="T1" fmla="*/ 35 h 72"/>
                <a:gd name="T2" fmla="*/ 40 w 72"/>
                <a:gd name="T3" fmla="*/ 71 h 72"/>
                <a:gd name="T4" fmla="*/ 0 w 72"/>
                <a:gd name="T5" fmla="*/ 31 h 72"/>
                <a:gd name="T6" fmla="*/ 26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0" y="71"/>
                  </a:lnTo>
                  <a:lnTo>
                    <a:pt x="0" y="31"/>
                  </a:lnTo>
                  <a:lnTo>
                    <a:pt x="26"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097" name="Freeform 281">
              <a:extLst>
                <a:ext uri="{FF2B5EF4-FFF2-40B4-BE49-F238E27FC236}">
                  <a16:creationId xmlns:a16="http://schemas.microsoft.com/office/drawing/2014/main" id="{1B4C3A4E-97B4-45CE-8C78-E93D1A0C6D1C}"/>
                </a:ext>
              </a:extLst>
            </p:cNvPr>
            <p:cNvSpPr>
              <a:spLocks noChangeArrowheads="1"/>
            </p:cNvSpPr>
            <p:nvPr/>
          </p:nvSpPr>
          <p:spPr bwMode="auto">
            <a:xfrm>
              <a:off x="3666" y="1527"/>
              <a:ext cx="16" cy="16"/>
            </a:xfrm>
            <a:custGeom>
              <a:avLst/>
              <a:gdLst>
                <a:gd name="T0" fmla="*/ 71 w 72"/>
                <a:gd name="T1" fmla="*/ 40 h 72"/>
                <a:gd name="T2" fmla="*/ 44 w 72"/>
                <a:gd name="T3" fmla="*/ 71 h 72"/>
                <a:gd name="T4" fmla="*/ 0 w 72"/>
                <a:gd name="T5" fmla="*/ 31 h 72"/>
                <a:gd name="T6" fmla="*/ 22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44" y="71"/>
                  </a:lnTo>
                  <a:lnTo>
                    <a:pt x="0" y="31"/>
                  </a:lnTo>
                  <a:lnTo>
                    <a:pt x="22"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098" name="Freeform 282">
              <a:extLst>
                <a:ext uri="{FF2B5EF4-FFF2-40B4-BE49-F238E27FC236}">
                  <a16:creationId xmlns:a16="http://schemas.microsoft.com/office/drawing/2014/main" id="{0864E460-6F21-4E12-A4F0-BE7CEEA4C09B}"/>
                </a:ext>
              </a:extLst>
            </p:cNvPr>
            <p:cNvSpPr>
              <a:spLocks noChangeArrowheads="1"/>
            </p:cNvSpPr>
            <p:nvPr/>
          </p:nvSpPr>
          <p:spPr bwMode="auto">
            <a:xfrm>
              <a:off x="3660" y="1533"/>
              <a:ext cx="16" cy="16"/>
            </a:xfrm>
            <a:custGeom>
              <a:avLst/>
              <a:gdLst>
                <a:gd name="T0" fmla="*/ 71 w 72"/>
                <a:gd name="T1" fmla="*/ 35 h 72"/>
                <a:gd name="T2" fmla="*/ 44 w 72"/>
                <a:gd name="T3" fmla="*/ 71 h 72"/>
                <a:gd name="T4" fmla="*/ 0 w 72"/>
                <a:gd name="T5" fmla="*/ 26 h 72"/>
                <a:gd name="T6" fmla="*/ 26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26"/>
                  </a:lnTo>
                  <a:lnTo>
                    <a:pt x="26"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099" name="Freeform 283">
              <a:extLst>
                <a:ext uri="{FF2B5EF4-FFF2-40B4-BE49-F238E27FC236}">
                  <a16:creationId xmlns:a16="http://schemas.microsoft.com/office/drawing/2014/main" id="{EB0297C4-48B2-4424-859F-B8D8A128F2ED}"/>
                </a:ext>
              </a:extLst>
            </p:cNvPr>
            <p:cNvSpPr>
              <a:spLocks noChangeArrowheads="1"/>
            </p:cNvSpPr>
            <p:nvPr/>
          </p:nvSpPr>
          <p:spPr bwMode="auto">
            <a:xfrm>
              <a:off x="3655" y="1539"/>
              <a:ext cx="16" cy="16"/>
            </a:xfrm>
            <a:custGeom>
              <a:avLst/>
              <a:gdLst>
                <a:gd name="T0" fmla="*/ 71 w 72"/>
                <a:gd name="T1" fmla="*/ 35 h 72"/>
                <a:gd name="T2" fmla="*/ 40 w 72"/>
                <a:gd name="T3" fmla="*/ 71 h 72"/>
                <a:gd name="T4" fmla="*/ 0 w 72"/>
                <a:gd name="T5" fmla="*/ 31 h 72"/>
                <a:gd name="T6" fmla="*/ 22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0" y="71"/>
                  </a:lnTo>
                  <a:lnTo>
                    <a:pt x="0" y="31"/>
                  </a:lnTo>
                  <a:lnTo>
                    <a:pt x="22"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100" name="Freeform 284">
              <a:extLst>
                <a:ext uri="{FF2B5EF4-FFF2-40B4-BE49-F238E27FC236}">
                  <a16:creationId xmlns:a16="http://schemas.microsoft.com/office/drawing/2014/main" id="{99148742-9DA2-4957-AD40-2FD166E636C1}"/>
                </a:ext>
              </a:extLst>
            </p:cNvPr>
            <p:cNvSpPr>
              <a:spLocks noChangeArrowheads="1"/>
            </p:cNvSpPr>
            <p:nvPr/>
          </p:nvSpPr>
          <p:spPr bwMode="auto">
            <a:xfrm>
              <a:off x="3650" y="1546"/>
              <a:ext cx="16" cy="16"/>
            </a:xfrm>
            <a:custGeom>
              <a:avLst/>
              <a:gdLst>
                <a:gd name="T0" fmla="*/ 71 w 72"/>
                <a:gd name="T1" fmla="*/ 40 h 72"/>
                <a:gd name="T2" fmla="*/ 44 w 72"/>
                <a:gd name="T3" fmla="*/ 71 h 72"/>
                <a:gd name="T4" fmla="*/ 0 w 72"/>
                <a:gd name="T5" fmla="*/ 35 h 72"/>
                <a:gd name="T6" fmla="*/ 22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44" y="71"/>
                  </a:lnTo>
                  <a:lnTo>
                    <a:pt x="0" y="35"/>
                  </a:lnTo>
                  <a:lnTo>
                    <a:pt x="22"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101" name="Freeform 285">
              <a:extLst>
                <a:ext uri="{FF2B5EF4-FFF2-40B4-BE49-F238E27FC236}">
                  <a16:creationId xmlns:a16="http://schemas.microsoft.com/office/drawing/2014/main" id="{F1729A98-1269-4C0A-A6F4-78EA33F4DF32}"/>
                </a:ext>
              </a:extLst>
            </p:cNvPr>
            <p:cNvSpPr>
              <a:spLocks noChangeArrowheads="1"/>
            </p:cNvSpPr>
            <p:nvPr/>
          </p:nvSpPr>
          <p:spPr bwMode="auto">
            <a:xfrm>
              <a:off x="3644" y="1553"/>
              <a:ext cx="16" cy="16"/>
            </a:xfrm>
            <a:custGeom>
              <a:avLst/>
              <a:gdLst>
                <a:gd name="T0" fmla="*/ 71 w 72"/>
                <a:gd name="T1" fmla="*/ 35 h 72"/>
                <a:gd name="T2" fmla="*/ 44 w 72"/>
                <a:gd name="T3" fmla="*/ 71 h 72"/>
                <a:gd name="T4" fmla="*/ 0 w 72"/>
                <a:gd name="T5" fmla="*/ 35 h 72"/>
                <a:gd name="T6" fmla="*/ 26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35"/>
                  </a:lnTo>
                  <a:lnTo>
                    <a:pt x="26"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102" name="Freeform 286">
              <a:extLst>
                <a:ext uri="{FF2B5EF4-FFF2-40B4-BE49-F238E27FC236}">
                  <a16:creationId xmlns:a16="http://schemas.microsoft.com/office/drawing/2014/main" id="{B9A509BB-DB07-42C6-AED4-D9146DA2DF04}"/>
                </a:ext>
              </a:extLst>
            </p:cNvPr>
            <p:cNvSpPr>
              <a:spLocks noChangeArrowheads="1"/>
            </p:cNvSpPr>
            <p:nvPr/>
          </p:nvSpPr>
          <p:spPr bwMode="auto">
            <a:xfrm>
              <a:off x="3639" y="1560"/>
              <a:ext cx="16" cy="16"/>
            </a:xfrm>
            <a:custGeom>
              <a:avLst/>
              <a:gdLst>
                <a:gd name="T0" fmla="*/ 71 w 72"/>
                <a:gd name="T1" fmla="*/ 31 h 72"/>
                <a:gd name="T2" fmla="*/ 40 w 72"/>
                <a:gd name="T3" fmla="*/ 71 h 72"/>
                <a:gd name="T4" fmla="*/ 0 w 72"/>
                <a:gd name="T5" fmla="*/ 31 h 72"/>
                <a:gd name="T6" fmla="*/ 22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0" y="71"/>
                  </a:lnTo>
                  <a:lnTo>
                    <a:pt x="0" y="31"/>
                  </a:lnTo>
                  <a:lnTo>
                    <a:pt x="22"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103" name="Freeform 287">
              <a:extLst>
                <a:ext uri="{FF2B5EF4-FFF2-40B4-BE49-F238E27FC236}">
                  <a16:creationId xmlns:a16="http://schemas.microsoft.com/office/drawing/2014/main" id="{0E263B7E-ACAB-405F-99C4-CB188637B074}"/>
                </a:ext>
              </a:extLst>
            </p:cNvPr>
            <p:cNvSpPr>
              <a:spLocks noChangeArrowheads="1"/>
            </p:cNvSpPr>
            <p:nvPr/>
          </p:nvSpPr>
          <p:spPr bwMode="auto">
            <a:xfrm>
              <a:off x="3634" y="1567"/>
              <a:ext cx="16" cy="16"/>
            </a:xfrm>
            <a:custGeom>
              <a:avLst/>
              <a:gdLst>
                <a:gd name="T0" fmla="*/ 71 w 72"/>
                <a:gd name="T1" fmla="*/ 35 h 72"/>
                <a:gd name="T2" fmla="*/ 44 w 72"/>
                <a:gd name="T3" fmla="*/ 71 h 72"/>
                <a:gd name="T4" fmla="*/ 0 w 72"/>
                <a:gd name="T5" fmla="*/ 35 h 72"/>
                <a:gd name="T6" fmla="*/ 22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35"/>
                  </a:lnTo>
                  <a:lnTo>
                    <a:pt x="22"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104" name="Freeform 288">
              <a:extLst>
                <a:ext uri="{FF2B5EF4-FFF2-40B4-BE49-F238E27FC236}">
                  <a16:creationId xmlns:a16="http://schemas.microsoft.com/office/drawing/2014/main" id="{A696186F-D1D3-4228-96E6-81C9B5D69843}"/>
                </a:ext>
              </a:extLst>
            </p:cNvPr>
            <p:cNvSpPr>
              <a:spLocks noChangeArrowheads="1"/>
            </p:cNvSpPr>
            <p:nvPr/>
          </p:nvSpPr>
          <p:spPr bwMode="auto">
            <a:xfrm>
              <a:off x="3628" y="1575"/>
              <a:ext cx="16" cy="16"/>
            </a:xfrm>
            <a:custGeom>
              <a:avLst/>
              <a:gdLst>
                <a:gd name="T0" fmla="*/ 71 w 72"/>
                <a:gd name="T1" fmla="*/ 35 h 72"/>
                <a:gd name="T2" fmla="*/ 44 w 72"/>
                <a:gd name="T3" fmla="*/ 71 h 72"/>
                <a:gd name="T4" fmla="*/ 0 w 72"/>
                <a:gd name="T5" fmla="*/ 35 h 72"/>
                <a:gd name="T6" fmla="*/ 26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35"/>
                  </a:lnTo>
                  <a:lnTo>
                    <a:pt x="26"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105" name="Freeform 289">
              <a:extLst>
                <a:ext uri="{FF2B5EF4-FFF2-40B4-BE49-F238E27FC236}">
                  <a16:creationId xmlns:a16="http://schemas.microsoft.com/office/drawing/2014/main" id="{77D8A632-74FE-43EF-837C-5E8080B79BB9}"/>
                </a:ext>
              </a:extLst>
            </p:cNvPr>
            <p:cNvSpPr>
              <a:spLocks noChangeArrowheads="1"/>
            </p:cNvSpPr>
            <p:nvPr/>
          </p:nvSpPr>
          <p:spPr bwMode="auto">
            <a:xfrm>
              <a:off x="3623" y="1582"/>
              <a:ext cx="16" cy="16"/>
            </a:xfrm>
            <a:custGeom>
              <a:avLst/>
              <a:gdLst>
                <a:gd name="T0" fmla="*/ 71 w 72"/>
                <a:gd name="T1" fmla="*/ 35 h 72"/>
                <a:gd name="T2" fmla="*/ 44 w 72"/>
                <a:gd name="T3" fmla="*/ 71 h 72"/>
                <a:gd name="T4" fmla="*/ 0 w 72"/>
                <a:gd name="T5" fmla="*/ 35 h 72"/>
                <a:gd name="T6" fmla="*/ 22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35"/>
                  </a:lnTo>
                  <a:lnTo>
                    <a:pt x="22"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106" name="Freeform 290">
              <a:extLst>
                <a:ext uri="{FF2B5EF4-FFF2-40B4-BE49-F238E27FC236}">
                  <a16:creationId xmlns:a16="http://schemas.microsoft.com/office/drawing/2014/main" id="{531EB4EA-14DD-4209-B72B-BFF0E5DE6BC7}"/>
                </a:ext>
              </a:extLst>
            </p:cNvPr>
            <p:cNvSpPr>
              <a:spLocks noChangeArrowheads="1"/>
            </p:cNvSpPr>
            <p:nvPr/>
          </p:nvSpPr>
          <p:spPr bwMode="auto">
            <a:xfrm>
              <a:off x="3619" y="1589"/>
              <a:ext cx="16" cy="16"/>
            </a:xfrm>
            <a:custGeom>
              <a:avLst/>
              <a:gdLst>
                <a:gd name="T0" fmla="*/ 71 w 72"/>
                <a:gd name="T1" fmla="*/ 35 h 72"/>
                <a:gd name="T2" fmla="*/ 40 w 72"/>
                <a:gd name="T3" fmla="*/ 71 h 72"/>
                <a:gd name="T4" fmla="*/ 0 w 72"/>
                <a:gd name="T5" fmla="*/ 40 h 72"/>
                <a:gd name="T6" fmla="*/ 17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0" y="71"/>
                  </a:lnTo>
                  <a:lnTo>
                    <a:pt x="0" y="40"/>
                  </a:lnTo>
                  <a:lnTo>
                    <a:pt x="17"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107" name="Freeform 291">
              <a:extLst>
                <a:ext uri="{FF2B5EF4-FFF2-40B4-BE49-F238E27FC236}">
                  <a16:creationId xmlns:a16="http://schemas.microsoft.com/office/drawing/2014/main" id="{860321DA-3C7C-43A7-B097-A04CCF33303D}"/>
                </a:ext>
              </a:extLst>
            </p:cNvPr>
            <p:cNvSpPr>
              <a:spLocks noChangeArrowheads="1"/>
            </p:cNvSpPr>
            <p:nvPr/>
          </p:nvSpPr>
          <p:spPr bwMode="auto">
            <a:xfrm>
              <a:off x="3612" y="1597"/>
              <a:ext cx="16" cy="16"/>
            </a:xfrm>
            <a:custGeom>
              <a:avLst/>
              <a:gdLst>
                <a:gd name="T0" fmla="*/ 71 w 72"/>
                <a:gd name="T1" fmla="*/ 26 h 72"/>
                <a:gd name="T2" fmla="*/ 49 w 72"/>
                <a:gd name="T3" fmla="*/ 71 h 72"/>
                <a:gd name="T4" fmla="*/ 0 w 72"/>
                <a:gd name="T5" fmla="*/ 35 h 72"/>
                <a:gd name="T6" fmla="*/ 26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9" y="71"/>
                  </a:lnTo>
                  <a:lnTo>
                    <a:pt x="0" y="35"/>
                  </a:lnTo>
                  <a:lnTo>
                    <a:pt x="26"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108" name="Freeform 292">
              <a:extLst>
                <a:ext uri="{FF2B5EF4-FFF2-40B4-BE49-F238E27FC236}">
                  <a16:creationId xmlns:a16="http://schemas.microsoft.com/office/drawing/2014/main" id="{87AA8D36-19CD-4FA2-AB4B-FF424464A1C2}"/>
                </a:ext>
              </a:extLst>
            </p:cNvPr>
            <p:cNvSpPr>
              <a:spLocks noChangeArrowheads="1"/>
            </p:cNvSpPr>
            <p:nvPr/>
          </p:nvSpPr>
          <p:spPr bwMode="auto">
            <a:xfrm>
              <a:off x="3607" y="1604"/>
              <a:ext cx="16" cy="16"/>
            </a:xfrm>
            <a:custGeom>
              <a:avLst/>
              <a:gdLst>
                <a:gd name="T0" fmla="*/ 71 w 72"/>
                <a:gd name="T1" fmla="*/ 35 h 72"/>
                <a:gd name="T2" fmla="*/ 44 w 72"/>
                <a:gd name="T3" fmla="*/ 71 h 72"/>
                <a:gd name="T4" fmla="*/ 0 w 72"/>
                <a:gd name="T5" fmla="*/ 35 h 72"/>
                <a:gd name="T6" fmla="*/ 22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35"/>
                  </a:lnTo>
                  <a:lnTo>
                    <a:pt x="22"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109" name="Freeform 293">
              <a:extLst>
                <a:ext uri="{FF2B5EF4-FFF2-40B4-BE49-F238E27FC236}">
                  <a16:creationId xmlns:a16="http://schemas.microsoft.com/office/drawing/2014/main" id="{11712E86-15B1-4D14-AD5F-016B3F3833E2}"/>
                </a:ext>
              </a:extLst>
            </p:cNvPr>
            <p:cNvSpPr>
              <a:spLocks noChangeArrowheads="1"/>
            </p:cNvSpPr>
            <p:nvPr/>
          </p:nvSpPr>
          <p:spPr bwMode="auto">
            <a:xfrm>
              <a:off x="3602" y="1611"/>
              <a:ext cx="16" cy="16"/>
            </a:xfrm>
            <a:custGeom>
              <a:avLst/>
              <a:gdLst>
                <a:gd name="T0" fmla="*/ 71 w 72"/>
                <a:gd name="T1" fmla="*/ 35 h 72"/>
                <a:gd name="T2" fmla="*/ 44 w 72"/>
                <a:gd name="T3" fmla="*/ 71 h 72"/>
                <a:gd name="T4" fmla="*/ 0 w 72"/>
                <a:gd name="T5" fmla="*/ 40 h 72"/>
                <a:gd name="T6" fmla="*/ 22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40"/>
                  </a:lnTo>
                  <a:lnTo>
                    <a:pt x="22"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110" name="Freeform 294">
              <a:extLst>
                <a:ext uri="{FF2B5EF4-FFF2-40B4-BE49-F238E27FC236}">
                  <a16:creationId xmlns:a16="http://schemas.microsoft.com/office/drawing/2014/main" id="{9DE8F047-875C-4F0E-A327-55A65647C1C6}"/>
                </a:ext>
              </a:extLst>
            </p:cNvPr>
            <p:cNvSpPr>
              <a:spLocks noChangeArrowheads="1"/>
            </p:cNvSpPr>
            <p:nvPr/>
          </p:nvSpPr>
          <p:spPr bwMode="auto">
            <a:xfrm>
              <a:off x="3599" y="1619"/>
              <a:ext cx="16" cy="16"/>
            </a:xfrm>
            <a:custGeom>
              <a:avLst/>
              <a:gdLst>
                <a:gd name="T0" fmla="*/ 71 w 72"/>
                <a:gd name="T1" fmla="*/ 31 h 72"/>
                <a:gd name="T2" fmla="*/ 44 w 72"/>
                <a:gd name="T3" fmla="*/ 71 h 72"/>
                <a:gd name="T4" fmla="*/ 0 w 72"/>
                <a:gd name="T5" fmla="*/ 40 h 72"/>
                <a:gd name="T6" fmla="*/ 17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4" y="71"/>
                  </a:lnTo>
                  <a:lnTo>
                    <a:pt x="0" y="40"/>
                  </a:lnTo>
                  <a:lnTo>
                    <a:pt x="17"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111" name="Freeform 295">
              <a:extLst>
                <a:ext uri="{FF2B5EF4-FFF2-40B4-BE49-F238E27FC236}">
                  <a16:creationId xmlns:a16="http://schemas.microsoft.com/office/drawing/2014/main" id="{9600A633-67B9-48FD-B2CD-D73361E59EF9}"/>
                </a:ext>
              </a:extLst>
            </p:cNvPr>
            <p:cNvSpPr>
              <a:spLocks noChangeArrowheads="1"/>
            </p:cNvSpPr>
            <p:nvPr/>
          </p:nvSpPr>
          <p:spPr bwMode="auto">
            <a:xfrm>
              <a:off x="3594" y="1627"/>
              <a:ext cx="16" cy="16"/>
            </a:xfrm>
            <a:custGeom>
              <a:avLst/>
              <a:gdLst>
                <a:gd name="T0" fmla="*/ 71 w 72"/>
                <a:gd name="T1" fmla="*/ 26 h 72"/>
                <a:gd name="T2" fmla="*/ 44 w 72"/>
                <a:gd name="T3" fmla="*/ 71 h 72"/>
                <a:gd name="T4" fmla="*/ 0 w 72"/>
                <a:gd name="T5" fmla="*/ 40 h 72"/>
                <a:gd name="T6" fmla="*/ 22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4" y="71"/>
                  </a:lnTo>
                  <a:lnTo>
                    <a:pt x="0" y="40"/>
                  </a:lnTo>
                  <a:lnTo>
                    <a:pt x="22"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112" name="Freeform 296">
              <a:extLst>
                <a:ext uri="{FF2B5EF4-FFF2-40B4-BE49-F238E27FC236}">
                  <a16:creationId xmlns:a16="http://schemas.microsoft.com/office/drawing/2014/main" id="{B8B3A64E-A39B-4F6D-8682-20C3287CCA45}"/>
                </a:ext>
              </a:extLst>
            </p:cNvPr>
            <p:cNvSpPr>
              <a:spLocks noChangeArrowheads="1"/>
            </p:cNvSpPr>
            <p:nvPr/>
          </p:nvSpPr>
          <p:spPr bwMode="auto">
            <a:xfrm>
              <a:off x="3590" y="1634"/>
              <a:ext cx="16" cy="16"/>
            </a:xfrm>
            <a:custGeom>
              <a:avLst/>
              <a:gdLst>
                <a:gd name="T0" fmla="*/ 71 w 72"/>
                <a:gd name="T1" fmla="*/ 26 h 72"/>
                <a:gd name="T2" fmla="*/ 49 w 72"/>
                <a:gd name="T3" fmla="*/ 71 h 72"/>
                <a:gd name="T4" fmla="*/ 0 w 72"/>
                <a:gd name="T5" fmla="*/ 35 h 72"/>
                <a:gd name="T6" fmla="*/ 17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9" y="71"/>
                  </a:lnTo>
                  <a:lnTo>
                    <a:pt x="0" y="35"/>
                  </a:lnTo>
                  <a:lnTo>
                    <a:pt x="17"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113" name="Freeform 297">
              <a:extLst>
                <a:ext uri="{FF2B5EF4-FFF2-40B4-BE49-F238E27FC236}">
                  <a16:creationId xmlns:a16="http://schemas.microsoft.com/office/drawing/2014/main" id="{CFF0F635-319D-48C2-AEDC-12C47CE56024}"/>
                </a:ext>
              </a:extLst>
            </p:cNvPr>
            <p:cNvSpPr>
              <a:spLocks noChangeArrowheads="1"/>
            </p:cNvSpPr>
            <p:nvPr/>
          </p:nvSpPr>
          <p:spPr bwMode="auto">
            <a:xfrm>
              <a:off x="3585" y="1641"/>
              <a:ext cx="16" cy="16"/>
            </a:xfrm>
            <a:custGeom>
              <a:avLst/>
              <a:gdLst>
                <a:gd name="T0" fmla="*/ 71 w 72"/>
                <a:gd name="T1" fmla="*/ 31 h 72"/>
                <a:gd name="T2" fmla="*/ 49 w 72"/>
                <a:gd name="T3" fmla="*/ 71 h 72"/>
                <a:gd name="T4" fmla="*/ 0 w 72"/>
                <a:gd name="T5" fmla="*/ 35 h 72"/>
                <a:gd name="T6" fmla="*/ 22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9" y="71"/>
                  </a:lnTo>
                  <a:lnTo>
                    <a:pt x="0" y="35"/>
                  </a:lnTo>
                  <a:lnTo>
                    <a:pt x="22"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114" name="Freeform 298">
              <a:extLst>
                <a:ext uri="{FF2B5EF4-FFF2-40B4-BE49-F238E27FC236}">
                  <a16:creationId xmlns:a16="http://schemas.microsoft.com/office/drawing/2014/main" id="{B4C896C1-17CF-480A-AECD-D1688B60E6DD}"/>
                </a:ext>
              </a:extLst>
            </p:cNvPr>
            <p:cNvSpPr>
              <a:spLocks noChangeArrowheads="1"/>
            </p:cNvSpPr>
            <p:nvPr/>
          </p:nvSpPr>
          <p:spPr bwMode="auto">
            <a:xfrm>
              <a:off x="3580" y="1648"/>
              <a:ext cx="16" cy="16"/>
            </a:xfrm>
            <a:custGeom>
              <a:avLst/>
              <a:gdLst>
                <a:gd name="T0" fmla="*/ 71 w 72"/>
                <a:gd name="T1" fmla="*/ 31 h 72"/>
                <a:gd name="T2" fmla="*/ 49 w 72"/>
                <a:gd name="T3" fmla="*/ 71 h 72"/>
                <a:gd name="T4" fmla="*/ 0 w 72"/>
                <a:gd name="T5" fmla="*/ 40 h 72"/>
                <a:gd name="T6" fmla="*/ 17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9" y="71"/>
                  </a:lnTo>
                  <a:lnTo>
                    <a:pt x="0" y="40"/>
                  </a:lnTo>
                  <a:lnTo>
                    <a:pt x="17"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115" name="Freeform 299">
              <a:extLst>
                <a:ext uri="{FF2B5EF4-FFF2-40B4-BE49-F238E27FC236}">
                  <a16:creationId xmlns:a16="http://schemas.microsoft.com/office/drawing/2014/main" id="{46A0D185-C498-4D80-845E-0215B2AA7018}"/>
                </a:ext>
              </a:extLst>
            </p:cNvPr>
            <p:cNvSpPr>
              <a:spLocks noChangeArrowheads="1"/>
            </p:cNvSpPr>
            <p:nvPr/>
          </p:nvSpPr>
          <p:spPr bwMode="auto">
            <a:xfrm>
              <a:off x="3577" y="1656"/>
              <a:ext cx="16" cy="16"/>
            </a:xfrm>
            <a:custGeom>
              <a:avLst/>
              <a:gdLst>
                <a:gd name="T0" fmla="*/ 71 w 72"/>
                <a:gd name="T1" fmla="*/ 26 h 72"/>
                <a:gd name="T2" fmla="*/ 49 w 72"/>
                <a:gd name="T3" fmla="*/ 71 h 72"/>
                <a:gd name="T4" fmla="*/ 0 w 72"/>
                <a:gd name="T5" fmla="*/ 35 h 72"/>
                <a:gd name="T6" fmla="*/ 17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9" y="71"/>
                  </a:lnTo>
                  <a:lnTo>
                    <a:pt x="0" y="35"/>
                  </a:lnTo>
                  <a:lnTo>
                    <a:pt x="17"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116" name="Freeform 300">
              <a:extLst>
                <a:ext uri="{FF2B5EF4-FFF2-40B4-BE49-F238E27FC236}">
                  <a16:creationId xmlns:a16="http://schemas.microsoft.com/office/drawing/2014/main" id="{7A56D4DF-8731-4E35-8373-6A1681301DE9}"/>
                </a:ext>
              </a:extLst>
            </p:cNvPr>
            <p:cNvSpPr>
              <a:spLocks noChangeArrowheads="1"/>
            </p:cNvSpPr>
            <p:nvPr/>
          </p:nvSpPr>
          <p:spPr bwMode="auto">
            <a:xfrm>
              <a:off x="3573" y="1663"/>
              <a:ext cx="16" cy="16"/>
            </a:xfrm>
            <a:custGeom>
              <a:avLst/>
              <a:gdLst>
                <a:gd name="T0" fmla="*/ 71 w 72"/>
                <a:gd name="T1" fmla="*/ 30 h 71"/>
                <a:gd name="T2" fmla="*/ 49 w 72"/>
                <a:gd name="T3" fmla="*/ 70 h 71"/>
                <a:gd name="T4" fmla="*/ 0 w 72"/>
                <a:gd name="T5" fmla="*/ 39 h 71"/>
                <a:gd name="T6" fmla="*/ 17 w 72"/>
                <a:gd name="T7" fmla="*/ 0 h 71"/>
                <a:gd name="T8" fmla="*/ 71 w 72"/>
                <a:gd name="T9" fmla="*/ 30 h 71"/>
              </a:gdLst>
              <a:ahLst/>
              <a:cxnLst>
                <a:cxn ang="0">
                  <a:pos x="T0" y="T1"/>
                </a:cxn>
                <a:cxn ang="0">
                  <a:pos x="T2" y="T3"/>
                </a:cxn>
                <a:cxn ang="0">
                  <a:pos x="T4" y="T5"/>
                </a:cxn>
                <a:cxn ang="0">
                  <a:pos x="T6" y="T7"/>
                </a:cxn>
                <a:cxn ang="0">
                  <a:pos x="T8" y="T9"/>
                </a:cxn>
              </a:cxnLst>
              <a:rect l="0" t="0" r="r" b="b"/>
              <a:pathLst>
                <a:path w="72" h="71">
                  <a:moveTo>
                    <a:pt x="71" y="30"/>
                  </a:moveTo>
                  <a:lnTo>
                    <a:pt x="49" y="70"/>
                  </a:lnTo>
                  <a:lnTo>
                    <a:pt x="0" y="39"/>
                  </a:lnTo>
                  <a:lnTo>
                    <a:pt x="17" y="0"/>
                  </a:lnTo>
                  <a:lnTo>
                    <a:pt x="71" y="30"/>
                  </a:lnTo>
                </a:path>
              </a:pathLst>
            </a:custGeom>
            <a:solidFill>
              <a:srgbClr val="000000"/>
            </a:solidFill>
            <a:ln w="12600">
              <a:solidFill>
                <a:srgbClr val="333333"/>
              </a:solidFill>
              <a:round/>
              <a:headEnd/>
              <a:tailEnd/>
            </a:ln>
          </p:spPr>
          <p:txBody>
            <a:bodyPr wrap="none" anchor="ctr"/>
            <a:lstStyle/>
            <a:p>
              <a:endParaRPr lang="en-US"/>
            </a:p>
          </p:txBody>
        </p:sp>
        <p:sp>
          <p:nvSpPr>
            <p:cNvPr id="35117" name="Freeform 301">
              <a:extLst>
                <a:ext uri="{FF2B5EF4-FFF2-40B4-BE49-F238E27FC236}">
                  <a16:creationId xmlns:a16="http://schemas.microsoft.com/office/drawing/2014/main" id="{06DA1312-5E27-48EA-B834-2B0DEC9E1006}"/>
                </a:ext>
              </a:extLst>
            </p:cNvPr>
            <p:cNvSpPr>
              <a:spLocks noChangeArrowheads="1"/>
            </p:cNvSpPr>
            <p:nvPr/>
          </p:nvSpPr>
          <p:spPr bwMode="auto">
            <a:xfrm>
              <a:off x="3568" y="1671"/>
              <a:ext cx="16" cy="16"/>
            </a:xfrm>
            <a:custGeom>
              <a:avLst/>
              <a:gdLst>
                <a:gd name="T0" fmla="*/ 71 w 72"/>
                <a:gd name="T1" fmla="*/ 26 h 72"/>
                <a:gd name="T2" fmla="*/ 49 w 72"/>
                <a:gd name="T3" fmla="*/ 71 h 72"/>
                <a:gd name="T4" fmla="*/ 0 w 72"/>
                <a:gd name="T5" fmla="*/ 44 h 72"/>
                <a:gd name="T6" fmla="*/ 17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9" y="71"/>
                  </a:lnTo>
                  <a:lnTo>
                    <a:pt x="0" y="44"/>
                  </a:lnTo>
                  <a:lnTo>
                    <a:pt x="17"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118" name="Freeform 302">
              <a:extLst>
                <a:ext uri="{FF2B5EF4-FFF2-40B4-BE49-F238E27FC236}">
                  <a16:creationId xmlns:a16="http://schemas.microsoft.com/office/drawing/2014/main" id="{C24A5352-7D48-49D1-A426-92DF1BEEE269}"/>
                </a:ext>
              </a:extLst>
            </p:cNvPr>
            <p:cNvSpPr>
              <a:spLocks noChangeArrowheads="1"/>
            </p:cNvSpPr>
            <p:nvPr/>
          </p:nvSpPr>
          <p:spPr bwMode="auto">
            <a:xfrm>
              <a:off x="3565" y="1679"/>
              <a:ext cx="16" cy="16"/>
            </a:xfrm>
            <a:custGeom>
              <a:avLst/>
              <a:gdLst>
                <a:gd name="T0" fmla="*/ 71 w 72"/>
                <a:gd name="T1" fmla="*/ 22 h 72"/>
                <a:gd name="T2" fmla="*/ 49 w 72"/>
                <a:gd name="T3" fmla="*/ 71 h 72"/>
                <a:gd name="T4" fmla="*/ 0 w 72"/>
                <a:gd name="T5" fmla="*/ 44 h 72"/>
                <a:gd name="T6" fmla="*/ 17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9" y="71"/>
                  </a:lnTo>
                  <a:lnTo>
                    <a:pt x="0" y="44"/>
                  </a:lnTo>
                  <a:lnTo>
                    <a:pt x="17"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119" name="Freeform 303">
              <a:extLst>
                <a:ext uri="{FF2B5EF4-FFF2-40B4-BE49-F238E27FC236}">
                  <a16:creationId xmlns:a16="http://schemas.microsoft.com/office/drawing/2014/main" id="{4C07FFEA-CF9A-4F7B-96C4-3A69D2075A9E}"/>
                </a:ext>
              </a:extLst>
            </p:cNvPr>
            <p:cNvSpPr>
              <a:spLocks noChangeArrowheads="1"/>
            </p:cNvSpPr>
            <p:nvPr/>
          </p:nvSpPr>
          <p:spPr bwMode="auto">
            <a:xfrm>
              <a:off x="3562" y="1687"/>
              <a:ext cx="16" cy="16"/>
            </a:xfrm>
            <a:custGeom>
              <a:avLst/>
              <a:gdLst>
                <a:gd name="T0" fmla="*/ 71 w 72"/>
                <a:gd name="T1" fmla="*/ 22 h 72"/>
                <a:gd name="T2" fmla="*/ 53 w 72"/>
                <a:gd name="T3" fmla="*/ 71 h 72"/>
                <a:gd name="T4" fmla="*/ 0 w 72"/>
                <a:gd name="T5" fmla="*/ 40 h 72"/>
                <a:gd name="T6" fmla="*/ 13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53" y="71"/>
                  </a:lnTo>
                  <a:lnTo>
                    <a:pt x="0" y="40"/>
                  </a:lnTo>
                  <a:lnTo>
                    <a:pt x="13"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120" name="Freeform 304">
              <a:extLst>
                <a:ext uri="{FF2B5EF4-FFF2-40B4-BE49-F238E27FC236}">
                  <a16:creationId xmlns:a16="http://schemas.microsoft.com/office/drawing/2014/main" id="{B3E535D8-328F-4A57-9B99-A530789CFE5C}"/>
                </a:ext>
              </a:extLst>
            </p:cNvPr>
            <p:cNvSpPr>
              <a:spLocks noChangeArrowheads="1"/>
            </p:cNvSpPr>
            <p:nvPr/>
          </p:nvSpPr>
          <p:spPr bwMode="auto">
            <a:xfrm>
              <a:off x="3558" y="1694"/>
              <a:ext cx="16" cy="16"/>
            </a:xfrm>
            <a:custGeom>
              <a:avLst/>
              <a:gdLst>
                <a:gd name="T0" fmla="*/ 71 w 72"/>
                <a:gd name="T1" fmla="*/ 26 h 72"/>
                <a:gd name="T2" fmla="*/ 53 w 72"/>
                <a:gd name="T3" fmla="*/ 71 h 72"/>
                <a:gd name="T4" fmla="*/ 0 w 72"/>
                <a:gd name="T5" fmla="*/ 40 h 72"/>
                <a:gd name="T6" fmla="*/ 17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53" y="71"/>
                  </a:lnTo>
                  <a:lnTo>
                    <a:pt x="0" y="40"/>
                  </a:lnTo>
                  <a:lnTo>
                    <a:pt x="17"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121" name="Freeform 305">
              <a:extLst>
                <a:ext uri="{FF2B5EF4-FFF2-40B4-BE49-F238E27FC236}">
                  <a16:creationId xmlns:a16="http://schemas.microsoft.com/office/drawing/2014/main" id="{3ED13D1F-9D10-437D-9F64-63561B91AE03}"/>
                </a:ext>
              </a:extLst>
            </p:cNvPr>
            <p:cNvSpPr>
              <a:spLocks noChangeArrowheads="1"/>
            </p:cNvSpPr>
            <p:nvPr/>
          </p:nvSpPr>
          <p:spPr bwMode="auto">
            <a:xfrm>
              <a:off x="3555" y="1702"/>
              <a:ext cx="16" cy="16"/>
            </a:xfrm>
            <a:custGeom>
              <a:avLst/>
              <a:gdLst>
                <a:gd name="T0" fmla="*/ 71 w 72"/>
                <a:gd name="T1" fmla="*/ 26 h 72"/>
                <a:gd name="T2" fmla="*/ 49 w 72"/>
                <a:gd name="T3" fmla="*/ 71 h 72"/>
                <a:gd name="T4" fmla="*/ 0 w 72"/>
                <a:gd name="T5" fmla="*/ 40 h 72"/>
                <a:gd name="T6" fmla="*/ 13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9" y="71"/>
                  </a:lnTo>
                  <a:lnTo>
                    <a:pt x="0" y="40"/>
                  </a:lnTo>
                  <a:lnTo>
                    <a:pt x="13"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122" name="Freeform 306">
              <a:extLst>
                <a:ext uri="{FF2B5EF4-FFF2-40B4-BE49-F238E27FC236}">
                  <a16:creationId xmlns:a16="http://schemas.microsoft.com/office/drawing/2014/main" id="{9B041A19-5EDD-4BA8-8485-2DDC80B40256}"/>
                </a:ext>
              </a:extLst>
            </p:cNvPr>
            <p:cNvSpPr>
              <a:spLocks noChangeArrowheads="1"/>
            </p:cNvSpPr>
            <p:nvPr/>
          </p:nvSpPr>
          <p:spPr bwMode="auto">
            <a:xfrm>
              <a:off x="3551" y="1710"/>
              <a:ext cx="16" cy="16"/>
            </a:xfrm>
            <a:custGeom>
              <a:avLst/>
              <a:gdLst>
                <a:gd name="T0" fmla="*/ 71 w 72"/>
                <a:gd name="T1" fmla="*/ 26 h 72"/>
                <a:gd name="T2" fmla="*/ 53 w 72"/>
                <a:gd name="T3" fmla="*/ 71 h 72"/>
                <a:gd name="T4" fmla="*/ 0 w 72"/>
                <a:gd name="T5" fmla="*/ 44 h 72"/>
                <a:gd name="T6" fmla="*/ 17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53" y="71"/>
                  </a:lnTo>
                  <a:lnTo>
                    <a:pt x="0" y="44"/>
                  </a:lnTo>
                  <a:lnTo>
                    <a:pt x="17"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123" name="Freeform 307">
              <a:extLst>
                <a:ext uri="{FF2B5EF4-FFF2-40B4-BE49-F238E27FC236}">
                  <a16:creationId xmlns:a16="http://schemas.microsoft.com/office/drawing/2014/main" id="{3EA3FF4C-DF28-445B-B239-8BE8C8C0B7E4}"/>
                </a:ext>
              </a:extLst>
            </p:cNvPr>
            <p:cNvSpPr>
              <a:spLocks noChangeArrowheads="1"/>
            </p:cNvSpPr>
            <p:nvPr/>
          </p:nvSpPr>
          <p:spPr bwMode="auto">
            <a:xfrm>
              <a:off x="3548" y="1718"/>
              <a:ext cx="16" cy="16"/>
            </a:xfrm>
            <a:custGeom>
              <a:avLst/>
              <a:gdLst>
                <a:gd name="T0" fmla="*/ 71 w 72"/>
                <a:gd name="T1" fmla="*/ 22 h 72"/>
                <a:gd name="T2" fmla="*/ 53 w 72"/>
                <a:gd name="T3" fmla="*/ 71 h 72"/>
                <a:gd name="T4" fmla="*/ 0 w 72"/>
                <a:gd name="T5" fmla="*/ 40 h 72"/>
                <a:gd name="T6" fmla="*/ 13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53" y="71"/>
                  </a:lnTo>
                  <a:lnTo>
                    <a:pt x="0" y="40"/>
                  </a:lnTo>
                  <a:lnTo>
                    <a:pt x="13"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124" name="Freeform 308">
              <a:extLst>
                <a:ext uri="{FF2B5EF4-FFF2-40B4-BE49-F238E27FC236}">
                  <a16:creationId xmlns:a16="http://schemas.microsoft.com/office/drawing/2014/main" id="{22A7E6A9-7DF9-46B7-B127-1C7363A09328}"/>
                </a:ext>
              </a:extLst>
            </p:cNvPr>
            <p:cNvSpPr>
              <a:spLocks noChangeArrowheads="1"/>
            </p:cNvSpPr>
            <p:nvPr/>
          </p:nvSpPr>
          <p:spPr bwMode="auto">
            <a:xfrm>
              <a:off x="3545" y="1725"/>
              <a:ext cx="16" cy="16"/>
            </a:xfrm>
            <a:custGeom>
              <a:avLst/>
              <a:gdLst>
                <a:gd name="T0" fmla="*/ 71 w 72"/>
                <a:gd name="T1" fmla="*/ 26 h 72"/>
                <a:gd name="T2" fmla="*/ 53 w 72"/>
                <a:gd name="T3" fmla="*/ 71 h 72"/>
                <a:gd name="T4" fmla="*/ 0 w 72"/>
                <a:gd name="T5" fmla="*/ 49 h 72"/>
                <a:gd name="T6" fmla="*/ 13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53" y="71"/>
                  </a:lnTo>
                  <a:lnTo>
                    <a:pt x="0" y="49"/>
                  </a:lnTo>
                  <a:lnTo>
                    <a:pt x="13"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125" name="Freeform 309">
              <a:extLst>
                <a:ext uri="{FF2B5EF4-FFF2-40B4-BE49-F238E27FC236}">
                  <a16:creationId xmlns:a16="http://schemas.microsoft.com/office/drawing/2014/main" id="{D3AEC65E-2C5E-46A7-8921-ECF4FF7AB379}"/>
                </a:ext>
              </a:extLst>
            </p:cNvPr>
            <p:cNvSpPr>
              <a:spLocks noChangeArrowheads="1"/>
            </p:cNvSpPr>
            <p:nvPr/>
          </p:nvSpPr>
          <p:spPr bwMode="auto">
            <a:xfrm>
              <a:off x="3541" y="1734"/>
              <a:ext cx="16" cy="16"/>
            </a:xfrm>
            <a:custGeom>
              <a:avLst/>
              <a:gdLst>
                <a:gd name="T0" fmla="*/ 71 w 72"/>
                <a:gd name="T1" fmla="*/ 22 h 72"/>
                <a:gd name="T2" fmla="*/ 53 w 72"/>
                <a:gd name="T3" fmla="*/ 71 h 72"/>
                <a:gd name="T4" fmla="*/ 0 w 72"/>
                <a:gd name="T5" fmla="*/ 49 h 72"/>
                <a:gd name="T6" fmla="*/ 13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53" y="71"/>
                  </a:lnTo>
                  <a:lnTo>
                    <a:pt x="0" y="49"/>
                  </a:lnTo>
                  <a:lnTo>
                    <a:pt x="13"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126" name="Freeform 310">
              <a:extLst>
                <a:ext uri="{FF2B5EF4-FFF2-40B4-BE49-F238E27FC236}">
                  <a16:creationId xmlns:a16="http://schemas.microsoft.com/office/drawing/2014/main" id="{2B2871F4-2C67-4C30-AF8F-535654432E5B}"/>
                </a:ext>
              </a:extLst>
            </p:cNvPr>
            <p:cNvSpPr>
              <a:spLocks noChangeArrowheads="1"/>
            </p:cNvSpPr>
            <p:nvPr/>
          </p:nvSpPr>
          <p:spPr bwMode="auto">
            <a:xfrm>
              <a:off x="3539" y="1742"/>
              <a:ext cx="16" cy="16"/>
            </a:xfrm>
            <a:custGeom>
              <a:avLst/>
              <a:gdLst>
                <a:gd name="T0" fmla="*/ 71 w 72"/>
                <a:gd name="T1" fmla="*/ 17 h 72"/>
                <a:gd name="T2" fmla="*/ 53 w 72"/>
                <a:gd name="T3" fmla="*/ 71 h 72"/>
                <a:gd name="T4" fmla="*/ 0 w 72"/>
                <a:gd name="T5" fmla="*/ 44 h 72"/>
                <a:gd name="T6" fmla="*/ 13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53" y="71"/>
                  </a:lnTo>
                  <a:lnTo>
                    <a:pt x="0" y="44"/>
                  </a:lnTo>
                  <a:lnTo>
                    <a:pt x="13"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127" name="Freeform 311">
              <a:extLst>
                <a:ext uri="{FF2B5EF4-FFF2-40B4-BE49-F238E27FC236}">
                  <a16:creationId xmlns:a16="http://schemas.microsoft.com/office/drawing/2014/main" id="{A31871E5-DBB5-4CFD-A82F-8D87E07F8DB1}"/>
                </a:ext>
              </a:extLst>
            </p:cNvPr>
            <p:cNvSpPr>
              <a:spLocks noChangeArrowheads="1"/>
            </p:cNvSpPr>
            <p:nvPr/>
          </p:nvSpPr>
          <p:spPr bwMode="auto">
            <a:xfrm>
              <a:off x="3536" y="1750"/>
              <a:ext cx="16" cy="16"/>
            </a:xfrm>
            <a:custGeom>
              <a:avLst/>
              <a:gdLst>
                <a:gd name="T0" fmla="*/ 71 w 72"/>
                <a:gd name="T1" fmla="*/ 22 h 72"/>
                <a:gd name="T2" fmla="*/ 53 w 72"/>
                <a:gd name="T3" fmla="*/ 71 h 72"/>
                <a:gd name="T4" fmla="*/ 0 w 72"/>
                <a:gd name="T5" fmla="*/ 44 h 72"/>
                <a:gd name="T6" fmla="*/ 13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53" y="71"/>
                  </a:lnTo>
                  <a:lnTo>
                    <a:pt x="0" y="44"/>
                  </a:lnTo>
                  <a:lnTo>
                    <a:pt x="13"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128" name="Freeform 312">
              <a:extLst>
                <a:ext uri="{FF2B5EF4-FFF2-40B4-BE49-F238E27FC236}">
                  <a16:creationId xmlns:a16="http://schemas.microsoft.com/office/drawing/2014/main" id="{BC8205D9-02E7-4A16-8629-D051785C25A1}"/>
                </a:ext>
              </a:extLst>
            </p:cNvPr>
            <p:cNvSpPr>
              <a:spLocks noChangeArrowheads="1"/>
            </p:cNvSpPr>
            <p:nvPr/>
          </p:nvSpPr>
          <p:spPr bwMode="auto">
            <a:xfrm>
              <a:off x="3534" y="1758"/>
              <a:ext cx="16" cy="16"/>
            </a:xfrm>
            <a:custGeom>
              <a:avLst/>
              <a:gdLst>
                <a:gd name="T0" fmla="*/ 71 w 72"/>
                <a:gd name="T1" fmla="*/ 22 h 72"/>
                <a:gd name="T2" fmla="*/ 58 w 72"/>
                <a:gd name="T3" fmla="*/ 71 h 72"/>
                <a:gd name="T4" fmla="*/ 0 w 72"/>
                <a:gd name="T5" fmla="*/ 53 h 72"/>
                <a:gd name="T6" fmla="*/ 8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58" y="71"/>
                  </a:lnTo>
                  <a:lnTo>
                    <a:pt x="0" y="53"/>
                  </a:lnTo>
                  <a:lnTo>
                    <a:pt x="8"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129" name="Freeform 313">
              <a:extLst>
                <a:ext uri="{FF2B5EF4-FFF2-40B4-BE49-F238E27FC236}">
                  <a16:creationId xmlns:a16="http://schemas.microsoft.com/office/drawing/2014/main" id="{93DD8DDA-3F79-4117-8168-FC56D5FD1542}"/>
                </a:ext>
              </a:extLst>
            </p:cNvPr>
            <p:cNvSpPr>
              <a:spLocks noChangeArrowheads="1"/>
            </p:cNvSpPr>
            <p:nvPr/>
          </p:nvSpPr>
          <p:spPr bwMode="auto">
            <a:xfrm>
              <a:off x="3531" y="1767"/>
              <a:ext cx="16" cy="16"/>
            </a:xfrm>
            <a:custGeom>
              <a:avLst/>
              <a:gdLst>
                <a:gd name="T0" fmla="*/ 71 w 72"/>
                <a:gd name="T1" fmla="*/ 17 h 72"/>
                <a:gd name="T2" fmla="*/ 58 w 72"/>
                <a:gd name="T3" fmla="*/ 71 h 72"/>
                <a:gd name="T4" fmla="*/ 0 w 72"/>
                <a:gd name="T5" fmla="*/ 44 h 72"/>
                <a:gd name="T6" fmla="*/ 13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58" y="71"/>
                  </a:lnTo>
                  <a:lnTo>
                    <a:pt x="0" y="44"/>
                  </a:lnTo>
                  <a:lnTo>
                    <a:pt x="13"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130" name="Freeform 314">
              <a:extLst>
                <a:ext uri="{FF2B5EF4-FFF2-40B4-BE49-F238E27FC236}">
                  <a16:creationId xmlns:a16="http://schemas.microsoft.com/office/drawing/2014/main" id="{4B07CD5E-0357-44F0-918B-3E2290EAFA36}"/>
                </a:ext>
              </a:extLst>
            </p:cNvPr>
            <p:cNvSpPr>
              <a:spLocks noChangeArrowheads="1"/>
            </p:cNvSpPr>
            <p:nvPr/>
          </p:nvSpPr>
          <p:spPr bwMode="auto">
            <a:xfrm>
              <a:off x="3529" y="1775"/>
              <a:ext cx="16" cy="16"/>
            </a:xfrm>
            <a:custGeom>
              <a:avLst/>
              <a:gdLst>
                <a:gd name="T0" fmla="*/ 71 w 72"/>
                <a:gd name="T1" fmla="*/ 22 h 72"/>
                <a:gd name="T2" fmla="*/ 53 w 72"/>
                <a:gd name="T3" fmla="*/ 71 h 72"/>
                <a:gd name="T4" fmla="*/ 0 w 72"/>
                <a:gd name="T5" fmla="*/ 58 h 72"/>
                <a:gd name="T6" fmla="*/ 8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53" y="71"/>
                  </a:lnTo>
                  <a:lnTo>
                    <a:pt x="0" y="58"/>
                  </a:lnTo>
                  <a:lnTo>
                    <a:pt x="8"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131" name="Freeform 315">
              <a:extLst>
                <a:ext uri="{FF2B5EF4-FFF2-40B4-BE49-F238E27FC236}">
                  <a16:creationId xmlns:a16="http://schemas.microsoft.com/office/drawing/2014/main" id="{F955503C-085E-459A-BBE1-657D247DE5D2}"/>
                </a:ext>
              </a:extLst>
            </p:cNvPr>
            <p:cNvSpPr>
              <a:spLocks noChangeArrowheads="1"/>
            </p:cNvSpPr>
            <p:nvPr/>
          </p:nvSpPr>
          <p:spPr bwMode="auto">
            <a:xfrm>
              <a:off x="3527" y="1785"/>
              <a:ext cx="16" cy="16"/>
            </a:xfrm>
            <a:custGeom>
              <a:avLst/>
              <a:gdLst>
                <a:gd name="T0" fmla="*/ 71 w 72"/>
                <a:gd name="T1" fmla="*/ 8 h 72"/>
                <a:gd name="T2" fmla="*/ 58 w 72"/>
                <a:gd name="T3" fmla="*/ 71 h 72"/>
                <a:gd name="T4" fmla="*/ 0 w 72"/>
                <a:gd name="T5" fmla="*/ 62 h 72"/>
                <a:gd name="T6" fmla="*/ 8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58" y="71"/>
                  </a:lnTo>
                  <a:lnTo>
                    <a:pt x="0" y="62"/>
                  </a:lnTo>
                  <a:lnTo>
                    <a:pt x="8"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132" name="Freeform 316">
              <a:extLst>
                <a:ext uri="{FF2B5EF4-FFF2-40B4-BE49-F238E27FC236}">
                  <a16:creationId xmlns:a16="http://schemas.microsoft.com/office/drawing/2014/main" id="{0F0C7D9B-0A9B-429F-9E25-CF410D8F9407}"/>
                </a:ext>
              </a:extLst>
            </p:cNvPr>
            <p:cNvSpPr>
              <a:spLocks noChangeArrowheads="1"/>
            </p:cNvSpPr>
            <p:nvPr/>
          </p:nvSpPr>
          <p:spPr bwMode="auto">
            <a:xfrm>
              <a:off x="3524" y="1795"/>
              <a:ext cx="16" cy="16"/>
            </a:xfrm>
            <a:custGeom>
              <a:avLst/>
              <a:gdLst>
                <a:gd name="T0" fmla="*/ 71 w 72"/>
                <a:gd name="T1" fmla="*/ 4 h 72"/>
                <a:gd name="T2" fmla="*/ 58 w 72"/>
                <a:gd name="T3" fmla="*/ 71 h 72"/>
                <a:gd name="T4" fmla="*/ 0 w 72"/>
                <a:gd name="T5" fmla="*/ 53 h 72"/>
                <a:gd name="T6" fmla="*/ 8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58" y="71"/>
                  </a:lnTo>
                  <a:lnTo>
                    <a:pt x="0" y="53"/>
                  </a:lnTo>
                  <a:lnTo>
                    <a:pt x="8"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133" name="Freeform 317">
              <a:extLst>
                <a:ext uri="{FF2B5EF4-FFF2-40B4-BE49-F238E27FC236}">
                  <a16:creationId xmlns:a16="http://schemas.microsoft.com/office/drawing/2014/main" id="{F48E8E47-C987-436E-BCAA-D0C1D7E9DD59}"/>
                </a:ext>
              </a:extLst>
            </p:cNvPr>
            <p:cNvSpPr>
              <a:spLocks noChangeArrowheads="1"/>
            </p:cNvSpPr>
            <p:nvPr/>
          </p:nvSpPr>
          <p:spPr bwMode="auto">
            <a:xfrm>
              <a:off x="3523" y="1804"/>
              <a:ext cx="16" cy="16"/>
            </a:xfrm>
            <a:custGeom>
              <a:avLst/>
              <a:gdLst>
                <a:gd name="T0" fmla="*/ 71 w 72"/>
                <a:gd name="T1" fmla="*/ 17 h 72"/>
                <a:gd name="T2" fmla="*/ 58 w 72"/>
                <a:gd name="T3" fmla="*/ 71 h 72"/>
                <a:gd name="T4" fmla="*/ 0 w 72"/>
                <a:gd name="T5" fmla="*/ 62 h 72"/>
                <a:gd name="T6" fmla="*/ 8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58" y="71"/>
                  </a:lnTo>
                  <a:lnTo>
                    <a:pt x="0" y="62"/>
                  </a:lnTo>
                  <a:lnTo>
                    <a:pt x="8"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134" name="Freeform 318">
              <a:extLst>
                <a:ext uri="{FF2B5EF4-FFF2-40B4-BE49-F238E27FC236}">
                  <a16:creationId xmlns:a16="http://schemas.microsoft.com/office/drawing/2014/main" id="{4A7C6808-EF6D-4C36-B9B8-382AF041B6F1}"/>
                </a:ext>
              </a:extLst>
            </p:cNvPr>
            <p:cNvSpPr>
              <a:spLocks noChangeArrowheads="1"/>
            </p:cNvSpPr>
            <p:nvPr/>
          </p:nvSpPr>
          <p:spPr bwMode="auto">
            <a:xfrm>
              <a:off x="3521" y="1815"/>
              <a:ext cx="16" cy="16"/>
            </a:xfrm>
            <a:custGeom>
              <a:avLst/>
              <a:gdLst>
                <a:gd name="T0" fmla="*/ 71 w 72"/>
                <a:gd name="T1" fmla="*/ 4 h 72"/>
                <a:gd name="T2" fmla="*/ 58 w 72"/>
                <a:gd name="T3" fmla="*/ 71 h 72"/>
                <a:gd name="T4" fmla="*/ 0 w 72"/>
                <a:gd name="T5" fmla="*/ 62 h 72"/>
                <a:gd name="T6" fmla="*/ 8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58" y="71"/>
                  </a:lnTo>
                  <a:lnTo>
                    <a:pt x="0" y="62"/>
                  </a:lnTo>
                  <a:lnTo>
                    <a:pt x="8"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135" name="Freeform 319">
              <a:extLst>
                <a:ext uri="{FF2B5EF4-FFF2-40B4-BE49-F238E27FC236}">
                  <a16:creationId xmlns:a16="http://schemas.microsoft.com/office/drawing/2014/main" id="{FC4B7782-8998-4AF3-9E17-DF7C693E03C9}"/>
                </a:ext>
              </a:extLst>
            </p:cNvPr>
            <p:cNvSpPr>
              <a:spLocks noChangeArrowheads="1"/>
            </p:cNvSpPr>
            <p:nvPr/>
          </p:nvSpPr>
          <p:spPr bwMode="auto">
            <a:xfrm>
              <a:off x="3519" y="1825"/>
              <a:ext cx="16" cy="16"/>
            </a:xfrm>
            <a:custGeom>
              <a:avLst/>
              <a:gdLst>
                <a:gd name="T0" fmla="*/ 71 w 72"/>
                <a:gd name="T1" fmla="*/ 4 h 72"/>
                <a:gd name="T2" fmla="*/ 62 w 72"/>
                <a:gd name="T3" fmla="*/ 71 h 72"/>
                <a:gd name="T4" fmla="*/ 0 w 72"/>
                <a:gd name="T5" fmla="*/ 58 h 72"/>
                <a:gd name="T6" fmla="*/ 8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62" y="71"/>
                  </a:lnTo>
                  <a:lnTo>
                    <a:pt x="0" y="58"/>
                  </a:lnTo>
                  <a:lnTo>
                    <a:pt x="8"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136" name="Freeform 320">
              <a:extLst>
                <a:ext uri="{FF2B5EF4-FFF2-40B4-BE49-F238E27FC236}">
                  <a16:creationId xmlns:a16="http://schemas.microsoft.com/office/drawing/2014/main" id="{2E430D92-7F4C-4D73-8326-82DC6223B8F4}"/>
                </a:ext>
              </a:extLst>
            </p:cNvPr>
            <p:cNvSpPr>
              <a:spLocks noChangeArrowheads="1"/>
            </p:cNvSpPr>
            <p:nvPr/>
          </p:nvSpPr>
          <p:spPr bwMode="auto">
            <a:xfrm>
              <a:off x="3518" y="1835"/>
              <a:ext cx="16" cy="16"/>
            </a:xfrm>
            <a:custGeom>
              <a:avLst/>
              <a:gdLst>
                <a:gd name="T0" fmla="*/ 71 w 72"/>
                <a:gd name="T1" fmla="*/ 8 h 72"/>
                <a:gd name="T2" fmla="*/ 58 w 72"/>
                <a:gd name="T3" fmla="*/ 71 h 72"/>
                <a:gd name="T4" fmla="*/ 0 w 72"/>
                <a:gd name="T5" fmla="*/ 62 h 72"/>
                <a:gd name="T6" fmla="*/ 4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58" y="71"/>
                  </a:lnTo>
                  <a:lnTo>
                    <a:pt x="0" y="62"/>
                  </a:lnTo>
                  <a:lnTo>
                    <a:pt x="4"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137" name="Freeform 321">
              <a:extLst>
                <a:ext uri="{FF2B5EF4-FFF2-40B4-BE49-F238E27FC236}">
                  <a16:creationId xmlns:a16="http://schemas.microsoft.com/office/drawing/2014/main" id="{EC1E5312-D7ED-4CFF-AA45-8A9E4A7270ED}"/>
                </a:ext>
              </a:extLst>
            </p:cNvPr>
            <p:cNvSpPr>
              <a:spLocks noChangeArrowheads="1"/>
            </p:cNvSpPr>
            <p:nvPr/>
          </p:nvSpPr>
          <p:spPr bwMode="auto">
            <a:xfrm>
              <a:off x="3516" y="1846"/>
              <a:ext cx="16" cy="16"/>
            </a:xfrm>
            <a:custGeom>
              <a:avLst/>
              <a:gdLst>
                <a:gd name="T0" fmla="*/ 71 w 72"/>
                <a:gd name="T1" fmla="*/ 4 h 72"/>
                <a:gd name="T2" fmla="*/ 58 w 72"/>
                <a:gd name="T3" fmla="*/ 71 h 72"/>
                <a:gd name="T4" fmla="*/ 0 w 72"/>
                <a:gd name="T5" fmla="*/ 58 h 72"/>
                <a:gd name="T6" fmla="*/ 8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58" y="71"/>
                  </a:lnTo>
                  <a:lnTo>
                    <a:pt x="0" y="58"/>
                  </a:lnTo>
                  <a:lnTo>
                    <a:pt x="8"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138" name="Freeform 322">
              <a:extLst>
                <a:ext uri="{FF2B5EF4-FFF2-40B4-BE49-F238E27FC236}">
                  <a16:creationId xmlns:a16="http://schemas.microsoft.com/office/drawing/2014/main" id="{D3E3881C-37B5-4873-8192-EBA3AF71943C}"/>
                </a:ext>
              </a:extLst>
            </p:cNvPr>
            <p:cNvSpPr>
              <a:spLocks noChangeArrowheads="1"/>
            </p:cNvSpPr>
            <p:nvPr/>
          </p:nvSpPr>
          <p:spPr bwMode="auto">
            <a:xfrm>
              <a:off x="3515" y="1856"/>
              <a:ext cx="16" cy="16"/>
            </a:xfrm>
            <a:custGeom>
              <a:avLst/>
              <a:gdLst>
                <a:gd name="T0" fmla="*/ 71 w 72"/>
                <a:gd name="T1" fmla="*/ 8 h 72"/>
                <a:gd name="T2" fmla="*/ 62 w 72"/>
                <a:gd name="T3" fmla="*/ 71 h 72"/>
                <a:gd name="T4" fmla="*/ 0 w 72"/>
                <a:gd name="T5" fmla="*/ 58 h 72"/>
                <a:gd name="T6" fmla="*/ 4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62" y="71"/>
                  </a:lnTo>
                  <a:lnTo>
                    <a:pt x="0" y="58"/>
                  </a:lnTo>
                  <a:lnTo>
                    <a:pt x="4"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139" name="Freeform 323">
              <a:extLst>
                <a:ext uri="{FF2B5EF4-FFF2-40B4-BE49-F238E27FC236}">
                  <a16:creationId xmlns:a16="http://schemas.microsoft.com/office/drawing/2014/main" id="{B2C13A2F-E018-45C1-85D1-2B3FACCDE35A}"/>
                </a:ext>
              </a:extLst>
            </p:cNvPr>
            <p:cNvSpPr>
              <a:spLocks noChangeArrowheads="1"/>
            </p:cNvSpPr>
            <p:nvPr/>
          </p:nvSpPr>
          <p:spPr bwMode="auto">
            <a:xfrm>
              <a:off x="3514" y="1867"/>
              <a:ext cx="16" cy="16"/>
            </a:xfrm>
            <a:custGeom>
              <a:avLst/>
              <a:gdLst>
                <a:gd name="T0" fmla="*/ 71 w 72"/>
                <a:gd name="T1" fmla="*/ 8 h 72"/>
                <a:gd name="T2" fmla="*/ 62 w 72"/>
                <a:gd name="T3" fmla="*/ 71 h 72"/>
                <a:gd name="T4" fmla="*/ 0 w 72"/>
                <a:gd name="T5" fmla="*/ 62 h 72"/>
                <a:gd name="T6" fmla="*/ 4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62" y="71"/>
                  </a:lnTo>
                  <a:lnTo>
                    <a:pt x="0" y="62"/>
                  </a:lnTo>
                  <a:lnTo>
                    <a:pt x="4"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140" name="Freeform 324">
              <a:extLst>
                <a:ext uri="{FF2B5EF4-FFF2-40B4-BE49-F238E27FC236}">
                  <a16:creationId xmlns:a16="http://schemas.microsoft.com/office/drawing/2014/main" id="{BCBB4814-DE7F-4845-A820-BE402F208816}"/>
                </a:ext>
              </a:extLst>
            </p:cNvPr>
            <p:cNvSpPr>
              <a:spLocks noChangeArrowheads="1"/>
            </p:cNvSpPr>
            <p:nvPr/>
          </p:nvSpPr>
          <p:spPr bwMode="auto">
            <a:xfrm>
              <a:off x="3512" y="1878"/>
              <a:ext cx="16" cy="16"/>
            </a:xfrm>
            <a:custGeom>
              <a:avLst/>
              <a:gdLst>
                <a:gd name="T0" fmla="*/ 71 w 72"/>
                <a:gd name="T1" fmla="*/ 4 h 72"/>
                <a:gd name="T2" fmla="*/ 62 w 72"/>
                <a:gd name="T3" fmla="*/ 71 h 72"/>
                <a:gd name="T4" fmla="*/ 0 w 72"/>
                <a:gd name="T5" fmla="*/ 58 h 72"/>
                <a:gd name="T6" fmla="*/ 8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62" y="71"/>
                  </a:lnTo>
                  <a:lnTo>
                    <a:pt x="0" y="58"/>
                  </a:lnTo>
                  <a:lnTo>
                    <a:pt x="8"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141" name="Freeform 325">
              <a:extLst>
                <a:ext uri="{FF2B5EF4-FFF2-40B4-BE49-F238E27FC236}">
                  <a16:creationId xmlns:a16="http://schemas.microsoft.com/office/drawing/2014/main" id="{85939E18-E7C3-43A1-9560-8962A63A2216}"/>
                </a:ext>
              </a:extLst>
            </p:cNvPr>
            <p:cNvSpPr>
              <a:spLocks noChangeArrowheads="1"/>
            </p:cNvSpPr>
            <p:nvPr/>
          </p:nvSpPr>
          <p:spPr bwMode="auto">
            <a:xfrm>
              <a:off x="3511" y="1888"/>
              <a:ext cx="16" cy="16"/>
            </a:xfrm>
            <a:custGeom>
              <a:avLst/>
              <a:gdLst>
                <a:gd name="T0" fmla="*/ 71 w 72"/>
                <a:gd name="T1" fmla="*/ 8 h 72"/>
                <a:gd name="T2" fmla="*/ 62 w 72"/>
                <a:gd name="T3" fmla="*/ 71 h 72"/>
                <a:gd name="T4" fmla="*/ 0 w 72"/>
                <a:gd name="T5" fmla="*/ 62 h 72"/>
                <a:gd name="T6" fmla="*/ 4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62" y="71"/>
                  </a:lnTo>
                  <a:lnTo>
                    <a:pt x="0" y="62"/>
                  </a:lnTo>
                  <a:lnTo>
                    <a:pt x="4"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142" name="Freeform 326">
              <a:extLst>
                <a:ext uri="{FF2B5EF4-FFF2-40B4-BE49-F238E27FC236}">
                  <a16:creationId xmlns:a16="http://schemas.microsoft.com/office/drawing/2014/main" id="{B8211827-CC84-4D42-819D-518965C037A5}"/>
                </a:ext>
              </a:extLst>
            </p:cNvPr>
            <p:cNvSpPr>
              <a:spLocks noChangeArrowheads="1"/>
            </p:cNvSpPr>
            <p:nvPr/>
          </p:nvSpPr>
          <p:spPr bwMode="auto">
            <a:xfrm>
              <a:off x="3511" y="1898"/>
              <a:ext cx="16" cy="16"/>
            </a:xfrm>
            <a:custGeom>
              <a:avLst/>
              <a:gdLst>
                <a:gd name="T0" fmla="*/ 71 w 72"/>
                <a:gd name="T1" fmla="*/ 4 h 72"/>
                <a:gd name="T2" fmla="*/ 62 w 72"/>
                <a:gd name="T3" fmla="*/ 71 h 72"/>
                <a:gd name="T4" fmla="*/ 0 w 72"/>
                <a:gd name="T5" fmla="*/ 62 h 72"/>
                <a:gd name="T6" fmla="*/ 0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62" y="71"/>
                  </a:lnTo>
                  <a:lnTo>
                    <a:pt x="0" y="62"/>
                  </a:lnTo>
                  <a:lnTo>
                    <a:pt x="0"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143" name="Freeform 327">
              <a:extLst>
                <a:ext uri="{FF2B5EF4-FFF2-40B4-BE49-F238E27FC236}">
                  <a16:creationId xmlns:a16="http://schemas.microsoft.com/office/drawing/2014/main" id="{5E31B707-2F7B-4EED-9AC0-487208A27BF3}"/>
                </a:ext>
              </a:extLst>
            </p:cNvPr>
            <p:cNvSpPr>
              <a:spLocks noChangeArrowheads="1"/>
            </p:cNvSpPr>
            <p:nvPr/>
          </p:nvSpPr>
          <p:spPr bwMode="auto">
            <a:xfrm>
              <a:off x="3511" y="1909"/>
              <a:ext cx="16" cy="16"/>
            </a:xfrm>
            <a:custGeom>
              <a:avLst/>
              <a:gdLst>
                <a:gd name="T0" fmla="*/ 71 w 72"/>
                <a:gd name="T1" fmla="*/ 4 h 72"/>
                <a:gd name="T2" fmla="*/ 71 w 72"/>
                <a:gd name="T3" fmla="*/ 71 h 72"/>
                <a:gd name="T4" fmla="*/ 0 w 72"/>
                <a:gd name="T5" fmla="*/ 62 h 72"/>
                <a:gd name="T6" fmla="*/ 0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71" y="71"/>
                  </a:lnTo>
                  <a:lnTo>
                    <a:pt x="0" y="62"/>
                  </a:lnTo>
                  <a:lnTo>
                    <a:pt x="0"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144" name="Freeform 328">
              <a:extLst>
                <a:ext uri="{FF2B5EF4-FFF2-40B4-BE49-F238E27FC236}">
                  <a16:creationId xmlns:a16="http://schemas.microsoft.com/office/drawing/2014/main" id="{D9B48822-616C-4254-8D97-CDDEC2C9052B}"/>
                </a:ext>
              </a:extLst>
            </p:cNvPr>
            <p:cNvSpPr>
              <a:spLocks noChangeArrowheads="1"/>
            </p:cNvSpPr>
            <p:nvPr/>
          </p:nvSpPr>
          <p:spPr bwMode="auto">
            <a:xfrm>
              <a:off x="3510" y="1919"/>
              <a:ext cx="16" cy="17"/>
            </a:xfrm>
            <a:custGeom>
              <a:avLst/>
              <a:gdLst>
                <a:gd name="T0" fmla="*/ 71 w 72"/>
                <a:gd name="T1" fmla="*/ 4 h 73"/>
                <a:gd name="T2" fmla="*/ 62 w 72"/>
                <a:gd name="T3" fmla="*/ 72 h 73"/>
                <a:gd name="T4" fmla="*/ 0 w 72"/>
                <a:gd name="T5" fmla="*/ 72 h 73"/>
                <a:gd name="T6" fmla="*/ 4 w 72"/>
                <a:gd name="T7" fmla="*/ 0 h 73"/>
                <a:gd name="T8" fmla="*/ 71 w 72"/>
                <a:gd name="T9" fmla="*/ 4 h 73"/>
              </a:gdLst>
              <a:ahLst/>
              <a:cxnLst>
                <a:cxn ang="0">
                  <a:pos x="T0" y="T1"/>
                </a:cxn>
                <a:cxn ang="0">
                  <a:pos x="T2" y="T3"/>
                </a:cxn>
                <a:cxn ang="0">
                  <a:pos x="T4" y="T5"/>
                </a:cxn>
                <a:cxn ang="0">
                  <a:pos x="T6" y="T7"/>
                </a:cxn>
                <a:cxn ang="0">
                  <a:pos x="T8" y="T9"/>
                </a:cxn>
              </a:cxnLst>
              <a:rect l="0" t="0" r="r" b="b"/>
              <a:pathLst>
                <a:path w="72" h="73">
                  <a:moveTo>
                    <a:pt x="71" y="4"/>
                  </a:moveTo>
                  <a:lnTo>
                    <a:pt x="62" y="72"/>
                  </a:lnTo>
                  <a:lnTo>
                    <a:pt x="0" y="72"/>
                  </a:lnTo>
                  <a:lnTo>
                    <a:pt x="4"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145" name="Freeform 329">
              <a:extLst>
                <a:ext uri="{FF2B5EF4-FFF2-40B4-BE49-F238E27FC236}">
                  <a16:creationId xmlns:a16="http://schemas.microsoft.com/office/drawing/2014/main" id="{7257F88D-5B56-44BC-807C-30B6DC2C7D2A}"/>
                </a:ext>
              </a:extLst>
            </p:cNvPr>
            <p:cNvSpPr>
              <a:spLocks noChangeArrowheads="1"/>
            </p:cNvSpPr>
            <p:nvPr/>
          </p:nvSpPr>
          <p:spPr bwMode="auto">
            <a:xfrm>
              <a:off x="3510" y="1930"/>
              <a:ext cx="16" cy="17"/>
            </a:xfrm>
            <a:custGeom>
              <a:avLst/>
              <a:gdLst>
                <a:gd name="T0" fmla="*/ 71 w 72"/>
                <a:gd name="T1" fmla="*/ 0 h 73"/>
                <a:gd name="T2" fmla="*/ 71 w 72"/>
                <a:gd name="T3" fmla="*/ 72 h 73"/>
                <a:gd name="T4" fmla="*/ 0 w 72"/>
                <a:gd name="T5" fmla="*/ 72 h 73"/>
                <a:gd name="T6" fmla="*/ 0 w 72"/>
                <a:gd name="T7" fmla="*/ 0 h 73"/>
                <a:gd name="T8" fmla="*/ 71 w 72"/>
                <a:gd name="T9" fmla="*/ 0 h 73"/>
              </a:gdLst>
              <a:ahLst/>
              <a:cxnLst>
                <a:cxn ang="0">
                  <a:pos x="T0" y="T1"/>
                </a:cxn>
                <a:cxn ang="0">
                  <a:pos x="T2" y="T3"/>
                </a:cxn>
                <a:cxn ang="0">
                  <a:pos x="T4" y="T5"/>
                </a:cxn>
                <a:cxn ang="0">
                  <a:pos x="T6" y="T7"/>
                </a:cxn>
                <a:cxn ang="0">
                  <a:pos x="T8" y="T9"/>
                </a:cxn>
              </a:cxnLst>
              <a:rect l="0" t="0" r="r" b="b"/>
              <a:pathLst>
                <a:path w="72" h="73">
                  <a:moveTo>
                    <a:pt x="71" y="0"/>
                  </a:moveTo>
                  <a:lnTo>
                    <a:pt x="71" y="72"/>
                  </a:lnTo>
                  <a:lnTo>
                    <a:pt x="0" y="72"/>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146" name="Freeform 330">
              <a:extLst>
                <a:ext uri="{FF2B5EF4-FFF2-40B4-BE49-F238E27FC236}">
                  <a16:creationId xmlns:a16="http://schemas.microsoft.com/office/drawing/2014/main" id="{0E6C5CB1-2777-473E-87DA-AF3263ECCF2F}"/>
                </a:ext>
              </a:extLst>
            </p:cNvPr>
            <p:cNvSpPr>
              <a:spLocks noChangeArrowheads="1"/>
            </p:cNvSpPr>
            <p:nvPr/>
          </p:nvSpPr>
          <p:spPr bwMode="auto">
            <a:xfrm>
              <a:off x="3510" y="1940"/>
              <a:ext cx="16" cy="16"/>
            </a:xfrm>
            <a:custGeom>
              <a:avLst/>
              <a:gdLst>
                <a:gd name="T0" fmla="*/ 62 w 72"/>
                <a:gd name="T1" fmla="*/ 0 h 72"/>
                <a:gd name="T2" fmla="*/ 71 w 72"/>
                <a:gd name="T3" fmla="*/ 71 h 72"/>
                <a:gd name="T4" fmla="*/ 0 w 72"/>
                <a:gd name="T5" fmla="*/ 71 h 72"/>
                <a:gd name="T6" fmla="*/ 0 w 72"/>
                <a:gd name="T7" fmla="*/ 0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71"/>
                  </a:lnTo>
                  <a:lnTo>
                    <a:pt x="0" y="71"/>
                  </a:lnTo>
                  <a:lnTo>
                    <a:pt x="0" y="0"/>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147" name="Freeform 331">
              <a:extLst>
                <a:ext uri="{FF2B5EF4-FFF2-40B4-BE49-F238E27FC236}">
                  <a16:creationId xmlns:a16="http://schemas.microsoft.com/office/drawing/2014/main" id="{C687AD75-D7D1-4739-9629-064B983D38F3}"/>
                </a:ext>
              </a:extLst>
            </p:cNvPr>
            <p:cNvSpPr>
              <a:spLocks noChangeArrowheads="1"/>
            </p:cNvSpPr>
            <p:nvPr/>
          </p:nvSpPr>
          <p:spPr bwMode="auto">
            <a:xfrm>
              <a:off x="3510" y="1950"/>
              <a:ext cx="16" cy="16"/>
            </a:xfrm>
            <a:custGeom>
              <a:avLst/>
              <a:gdLst>
                <a:gd name="T0" fmla="*/ 71 w 72"/>
                <a:gd name="T1" fmla="*/ 0 h 72"/>
                <a:gd name="T2" fmla="*/ 71 w 72"/>
                <a:gd name="T3" fmla="*/ 62 h 72"/>
                <a:gd name="T4" fmla="*/ 4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62"/>
                  </a:lnTo>
                  <a:lnTo>
                    <a:pt x="4"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148" name="Freeform 332">
              <a:extLst>
                <a:ext uri="{FF2B5EF4-FFF2-40B4-BE49-F238E27FC236}">
                  <a16:creationId xmlns:a16="http://schemas.microsoft.com/office/drawing/2014/main" id="{8656E511-00CE-45A8-A0FE-BB470A938121}"/>
                </a:ext>
              </a:extLst>
            </p:cNvPr>
            <p:cNvSpPr>
              <a:spLocks noChangeArrowheads="1"/>
            </p:cNvSpPr>
            <p:nvPr/>
          </p:nvSpPr>
          <p:spPr bwMode="auto">
            <a:xfrm>
              <a:off x="3511" y="1960"/>
              <a:ext cx="16" cy="16"/>
            </a:xfrm>
            <a:custGeom>
              <a:avLst/>
              <a:gdLst>
                <a:gd name="T0" fmla="*/ 62 w 72"/>
                <a:gd name="T1" fmla="*/ 0 h 72"/>
                <a:gd name="T2" fmla="*/ 71 w 72"/>
                <a:gd name="T3" fmla="*/ 62 h 72"/>
                <a:gd name="T4" fmla="*/ 0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0"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149" name="Freeform 333">
              <a:extLst>
                <a:ext uri="{FF2B5EF4-FFF2-40B4-BE49-F238E27FC236}">
                  <a16:creationId xmlns:a16="http://schemas.microsoft.com/office/drawing/2014/main" id="{2DE4F215-A26B-4D00-BE49-8121DA2E65A4}"/>
                </a:ext>
              </a:extLst>
            </p:cNvPr>
            <p:cNvSpPr>
              <a:spLocks noChangeArrowheads="1"/>
            </p:cNvSpPr>
            <p:nvPr/>
          </p:nvSpPr>
          <p:spPr bwMode="auto">
            <a:xfrm>
              <a:off x="3511" y="1970"/>
              <a:ext cx="16" cy="16"/>
            </a:xfrm>
            <a:custGeom>
              <a:avLst/>
              <a:gdLst>
                <a:gd name="T0" fmla="*/ 62 w 72"/>
                <a:gd name="T1" fmla="*/ 0 h 72"/>
                <a:gd name="T2" fmla="*/ 71 w 72"/>
                <a:gd name="T3" fmla="*/ 62 h 72"/>
                <a:gd name="T4" fmla="*/ 4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4"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150" name="Freeform 334">
              <a:extLst>
                <a:ext uri="{FF2B5EF4-FFF2-40B4-BE49-F238E27FC236}">
                  <a16:creationId xmlns:a16="http://schemas.microsoft.com/office/drawing/2014/main" id="{BCC3BA00-6DFB-4BF1-BAC6-DAA8990D4FCD}"/>
                </a:ext>
              </a:extLst>
            </p:cNvPr>
            <p:cNvSpPr>
              <a:spLocks noChangeArrowheads="1"/>
            </p:cNvSpPr>
            <p:nvPr/>
          </p:nvSpPr>
          <p:spPr bwMode="auto">
            <a:xfrm>
              <a:off x="3512" y="1981"/>
              <a:ext cx="16" cy="16"/>
            </a:xfrm>
            <a:custGeom>
              <a:avLst/>
              <a:gdLst>
                <a:gd name="T0" fmla="*/ 62 w 72"/>
                <a:gd name="T1" fmla="*/ 0 h 72"/>
                <a:gd name="T2" fmla="*/ 71 w 72"/>
                <a:gd name="T3" fmla="*/ 58 h 72"/>
                <a:gd name="T4" fmla="*/ 8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58"/>
                  </a:lnTo>
                  <a:lnTo>
                    <a:pt x="8"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151" name="Freeform 335">
              <a:extLst>
                <a:ext uri="{FF2B5EF4-FFF2-40B4-BE49-F238E27FC236}">
                  <a16:creationId xmlns:a16="http://schemas.microsoft.com/office/drawing/2014/main" id="{CBD1456A-9753-47B0-829B-B679C3C46BCC}"/>
                </a:ext>
              </a:extLst>
            </p:cNvPr>
            <p:cNvSpPr>
              <a:spLocks noChangeArrowheads="1"/>
            </p:cNvSpPr>
            <p:nvPr/>
          </p:nvSpPr>
          <p:spPr bwMode="auto">
            <a:xfrm>
              <a:off x="3514" y="1991"/>
              <a:ext cx="16" cy="16"/>
            </a:xfrm>
            <a:custGeom>
              <a:avLst/>
              <a:gdLst>
                <a:gd name="T0" fmla="*/ 58 w 72"/>
                <a:gd name="T1" fmla="*/ 0 h 72"/>
                <a:gd name="T2" fmla="*/ 71 w 72"/>
                <a:gd name="T3" fmla="*/ 58 h 72"/>
                <a:gd name="T4" fmla="*/ 4 w 72"/>
                <a:gd name="T5" fmla="*/ 71 h 72"/>
                <a:gd name="T6" fmla="*/ 0 w 72"/>
                <a:gd name="T7" fmla="*/ 8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58"/>
                  </a:lnTo>
                  <a:lnTo>
                    <a:pt x="4" y="71"/>
                  </a:lnTo>
                  <a:lnTo>
                    <a:pt x="0" y="8"/>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152" name="Freeform 336">
              <a:extLst>
                <a:ext uri="{FF2B5EF4-FFF2-40B4-BE49-F238E27FC236}">
                  <a16:creationId xmlns:a16="http://schemas.microsoft.com/office/drawing/2014/main" id="{A349BBCA-C06E-480D-80AB-2C25F1529CBB}"/>
                </a:ext>
              </a:extLst>
            </p:cNvPr>
            <p:cNvSpPr>
              <a:spLocks noChangeArrowheads="1"/>
            </p:cNvSpPr>
            <p:nvPr/>
          </p:nvSpPr>
          <p:spPr bwMode="auto">
            <a:xfrm>
              <a:off x="3515" y="2002"/>
              <a:ext cx="16" cy="16"/>
            </a:xfrm>
            <a:custGeom>
              <a:avLst/>
              <a:gdLst>
                <a:gd name="T0" fmla="*/ 58 w 72"/>
                <a:gd name="T1" fmla="*/ 0 h 72"/>
                <a:gd name="T2" fmla="*/ 71 w 72"/>
                <a:gd name="T3" fmla="*/ 58 h 72"/>
                <a:gd name="T4" fmla="*/ 13 w 72"/>
                <a:gd name="T5" fmla="*/ 71 h 72"/>
                <a:gd name="T6" fmla="*/ 0 w 72"/>
                <a:gd name="T7" fmla="*/ 8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58"/>
                  </a:lnTo>
                  <a:lnTo>
                    <a:pt x="13" y="71"/>
                  </a:lnTo>
                  <a:lnTo>
                    <a:pt x="0" y="8"/>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153" name="Freeform 337">
              <a:extLst>
                <a:ext uri="{FF2B5EF4-FFF2-40B4-BE49-F238E27FC236}">
                  <a16:creationId xmlns:a16="http://schemas.microsoft.com/office/drawing/2014/main" id="{BA7977A3-5C41-4ACD-B7CD-A3E4DE6F2CAF}"/>
                </a:ext>
              </a:extLst>
            </p:cNvPr>
            <p:cNvSpPr>
              <a:spLocks noChangeArrowheads="1"/>
            </p:cNvSpPr>
            <p:nvPr/>
          </p:nvSpPr>
          <p:spPr bwMode="auto">
            <a:xfrm>
              <a:off x="3518" y="2013"/>
              <a:ext cx="16" cy="16"/>
            </a:xfrm>
            <a:custGeom>
              <a:avLst/>
              <a:gdLst>
                <a:gd name="T0" fmla="*/ 58 w 72"/>
                <a:gd name="T1" fmla="*/ 0 h 72"/>
                <a:gd name="T2" fmla="*/ 71 w 72"/>
                <a:gd name="T3" fmla="*/ 53 h 72"/>
                <a:gd name="T4" fmla="*/ 8 w 72"/>
                <a:gd name="T5" fmla="*/ 71 h 72"/>
                <a:gd name="T6" fmla="*/ 0 w 72"/>
                <a:gd name="T7" fmla="*/ 8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53"/>
                  </a:lnTo>
                  <a:lnTo>
                    <a:pt x="8" y="71"/>
                  </a:lnTo>
                  <a:lnTo>
                    <a:pt x="0" y="8"/>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154" name="Freeform 338">
              <a:extLst>
                <a:ext uri="{FF2B5EF4-FFF2-40B4-BE49-F238E27FC236}">
                  <a16:creationId xmlns:a16="http://schemas.microsoft.com/office/drawing/2014/main" id="{E94CD3A3-DCBB-4B05-8108-1FCC4855F17C}"/>
                </a:ext>
              </a:extLst>
            </p:cNvPr>
            <p:cNvSpPr>
              <a:spLocks noChangeArrowheads="1"/>
            </p:cNvSpPr>
            <p:nvPr/>
          </p:nvSpPr>
          <p:spPr bwMode="auto">
            <a:xfrm>
              <a:off x="3519" y="2023"/>
              <a:ext cx="16" cy="16"/>
            </a:xfrm>
            <a:custGeom>
              <a:avLst/>
              <a:gdLst>
                <a:gd name="T0" fmla="*/ 53 w 72"/>
                <a:gd name="T1" fmla="*/ 0 h 72"/>
                <a:gd name="T2" fmla="*/ 71 w 72"/>
                <a:gd name="T3" fmla="*/ 53 h 72"/>
                <a:gd name="T4" fmla="*/ 13 w 72"/>
                <a:gd name="T5" fmla="*/ 71 h 72"/>
                <a:gd name="T6" fmla="*/ 0 w 72"/>
                <a:gd name="T7" fmla="*/ 13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53"/>
                  </a:lnTo>
                  <a:lnTo>
                    <a:pt x="13" y="71"/>
                  </a:lnTo>
                  <a:lnTo>
                    <a:pt x="0" y="13"/>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155" name="Freeform 339">
              <a:extLst>
                <a:ext uri="{FF2B5EF4-FFF2-40B4-BE49-F238E27FC236}">
                  <a16:creationId xmlns:a16="http://schemas.microsoft.com/office/drawing/2014/main" id="{A390F1DB-E21D-49FF-96D6-3A8A2ABFC924}"/>
                </a:ext>
              </a:extLst>
            </p:cNvPr>
            <p:cNvSpPr>
              <a:spLocks noChangeArrowheads="1"/>
            </p:cNvSpPr>
            <p:nvPr/>
          </p:nvSpPr>
          <p:spPr bwMode="auto">
            <a:xfrm>
              <a:off x="3523" y="2034"/>
              <a:ext cx="16" cy="16"/>
            </a:xfrm>
            <a:custGeom>
              <a:avLst/>
              <a:gdLst>
                <a:gd name="T0" fmla="*/ 58 w 72"/>
                <a:gd name="T1" fmla="*/ 0 h 71"/>
                <a:gd name="T2" fmla="*/ 71 w 72"/>
                <a:gd name="T3" fmla="*/ 52 h 71"/>
                <a:gd name="T4" fmla="*/ 13 w 72"/>
                <a:gd name="T5" fmla="*/ 70 h 71"/>
                <a:gd name="T6" fmla="*/ 0 w 72"/>
                <a:gd name="T7" fmla="*/ 13 h 71"/>
                <a:gd name="T8" fmla="*/ 58 w 72"/>
                <a:gd name="T9" fmla="*/ 0 h 71"/>
              </a:gdLst>
              <a:ahLst/>
              <a:cxnLst>
                <a:cxn ang="0">
                  <a:pos x="T0" y="T1"/>
                </a:cxn>
                <a:cxn ang="0">
                  <a:pos x="T2" y="T3"/>
                </a:cxn>
                <a:cxn ang="0">
                  <a:pos x="T4" y="T5"/>
                </a:cxn>
                <a:cxn ang="0">
                  <a:pos x="T6" y="T7"/>
                </a:cxn>
                <a:cxn ang="0">
                  <a:pos x="T8" y="T9"/>
                </a:cxn>
              </a:cxnLst>
              <a:rect l="0" t="0" r="r" b="b"/>
              <a:pathLst>
                <a:path w="72" h="71">
                  <a:moveTo>
                    <a:pt x="58" y="0"/>
                  </a:moveTo>
                  <a:lnTo>
                    <a:pt x="71" y="52"/>
                  </a:lnTo>
                  <a:lnTo>
                    <a:pt x="13" y="70"/>
                  </a:lnTo>
                  <a:lnTo>
                    <a:pt x="0" y="13"/>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156" name="Freeform 340">
              <a:extLst>
                <a:ext uri="{FF2B5EF4-FFF2-40B4-BE49-F238E27FC236}">
                  <a16:creationId xmlns:a16="http://schemas.microsoft.com/office/drawing/2014/main" id="{1745C2DF-E707-40EC-B040-F77B1145A0D4}"/>
                </a:ext>
              </a:extLst>
            </p:cNvPr>
            <p:cNvSpPr>
              <a:spLocks noChangeArrowheads="1"/>
            </p:cNvSpPr>
            <p:nvPr/>
          </p:nvSpPr>
          <p:spPr bwMode="auto">
            <a:xfrm>
              <a:off x="3526" y="2045"/>
              <a:ext cx="16" cy="16"/>
            </a:xfrm>
            <a:custGeom>
              <a:avLst/>
              <a:gdLst>
                <a:gd name="T0" fmla="*/ 53 w 72"/>
                <a:gd name="T1" fmla="*/ 0 h 72"/>
                <a:gd name="T2" fmla="*/ 71 w 72"/>
                <a:gd name="T3" fmla="*/ 49 h 72"/>
                <a:gd name="T4" fmla="*/ 13 w 72"/>
                <a:gd name="T5" fmla="*/ 71 h 72"/>
                <a:gd name="T6" fmla="*/ 0 w 72"/>
                <a:gd name="T7" fmla="*/ 13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9"/>
                  </a:lnTo>
                  <a:lnTo>
                    <a:pt x="13" y="71"/>
                  </a:lnTo>
                  <a:lnTo>
                    <a:pt x="0" y="13"/>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157" name="Freeform 341">
              <a:extLst>
                <a:ext uri="{FF2B5EF4-FFF2-40B4-BE49-F238E27FC236}">
                  <a16:creationId xmlns:a16="http://schemas.microsoft.com/office/drawing/2014/main" id="{23C1E364-2498-4374-AED0-2D9A6637D6C1}"/>
                </a:ext>
              </a:extLst>
            </p:cNvPr>
            <p:cNvSpPr>
              <a:spLocks noChangeArrowheads="1"/>
            </p:cNvSpPr>
            <p:nvPr/>
          </p:nvSpPr>
          <p:spPr bwMode="auto">
            <a:xfrm>
              <a:off x="3529" y="2055"/>
              <a:ext cx="16" cy="16"/>
            </a:xfrm>
            <a:custGeom>
              <a:avLst/>
              <a:gdLst>
                <a:gd name="T0" fmla="*/ 49 w 72"/>
                <a:gd name="T1" fmla="*/ 0 h 72"/>
                <a:gd name="T2" fmla="*/ 71 w 72"/>
                <a:gd name="T3" fmla="*/ 49 h 72"/>
                <a:gd name="T4" fmla="*/ 13 w 72"/>
                <a:gd name="T5" fmla="*/ 71 h 72"/>
                <a:gd name="T6" fmla="*/ 0 w 72"/>
                <a:gd name="T7" fmla="*/ 17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9"/>
                  </a:lnTo>
                  <a:lnTo>
                    <a:pt x="13" y="71"/>
                  </a:lnTo>
                  <a:lnTo>
                    <a:pt x="0" y="17"/>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158" name="Freeform 342">
              <a:extLst>
                <a:ext uri="{FF2B5EF4-FFF2-40B4-BE49-F238E27FC236}">
                  <a16:creationId xmlns:a16="http://schemas.microsoft.com/office/drawing/2014/main" id="{2F4305BE-CF76-4E46-8C90-2AB5F09EBAC3}"/>
                </a:ext>
              </a:extLst>
            </p:cNvPr>
            <p:cNvSpPr>
              <a:spLocks noChangeArrowheads="1"/>
            </p:cNvSpPr>
            <p:nvPr/>
          </p:nvSpPr>
          <p:spPr bwMode="auto">
            <a:xfrm>
              <a:off x="3532" y="2066"/>
              <a:ext cx="16" cy="16"/>
            </a:xfrm>
            <a:custGeom>
              <a:avLst/>
              <a:gdLst>
                <a:gd name="T0" fmla="*/ 49 w 72"/>
                <a:gd name="T1" fmla="*/ 0 h 72"/>
                <a:gd name="T2" fmla="*/ 71 w 72"/>
                <a:gd name="T3" fmla="*/ 53 h 72"/>
                <a:gd name="T4" fmla="*/ 13 w 72"/>
                <a:gd name="T5" fmla="*/ 71 h 72"/>
                <a:gd name="T6" fmla="*/ 0 w 72"/>
                <a:gd name="T7" fmla="*/ 17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53"/>
                  </a:lnTo>
                  <a:lnTo>
                    <a:pt x="13" y="71"/>
                  </a:lnTo>
                  <a:lnTo>
                    <a:pt x="0" y="17"/>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159" name="Freeform 343">
              <a:extLst>
                <a:ext uri="{FF2B5EF4-FFF2-40B4-BE49-F238E27FC236}">
                  <a16:creationId xmlns:a16="http://schemas.microsoft.com/office/drawing/2014/main" id="{576DACEC-D38B-4598-B85F-B74FBF75F762}"/>
                </a:ext>
              </a:extLst>
            </p:cNvPr>
            <p:cNvSpPr>
              <a:spLocks noChangeArrowheads="1"/>
            </p:cNvSpPr>
            <p:nvPr/>
          </p:nvSpPr>
          <p:spPr bwMode="auto">
            <a:xfrm>
              <a:off x="3535" y="2077"/>
              <a:ext cx="16" cy="16"/>
            </a:xfrm>
            <a:custGeom>
              <a:avLst/>
              <a:gdLst>
                <a:gd name="T0" fmla="*/ 52 w 71"/>
                <a:gd name="T1" fmla="*/ 0 h 72"/>
                <a:gd name="T2" fmla="*/ 70 w 71"/>
                <a:gd name="T3" fmla="*/ 49 h 72"/>
                <a:gd name="T4" fmla="*/ 17 w 71"/>
                <a:gd name="T5" fmla="*/ 71 h 72"/>
                <a:gd name="T6" fmla="*/ 0 w 71"/>
                <a:gd name="T7" fmla="*/ 13 h 72"/>
                <a:gd name="T8" fmla="*/ 52 w 71"/>
                <a:gd name="T9" fmla="*/ 0 h 72"/>
              </a:gdLst>
              <a:ahLst/>
              <a:cxnLst>
                <a:cxn ang="0">
                  <a:pos x="T0" y="T1"/>
                </a:cxn>
                <a:cxn ang="0">
                  <a:pos x="T2" y="T3"/>
                </a:cxn>
                <a:cxn ang="0">
                  <a:pos x="T4" y="T5"/>
                </a:cxn>
                <a:cxn ang="0">
                  <a:pos x="T6" y="T7"/>
                </a:cxn>
                <a:cxn ang="0">
                  <a:pos x="T8" y="T9"/>
                </a:cxn>
              </a:cxnLst>
              <a:rect l="0" t="0" r="r" b="b"/>
              <a:pathLst>
                <a:path w="71" h="72">
                  <a:moveTo>
                    <a:pt x="52" y="0"/>
                  </a:moveTo>
                  <a:lnTo>
                    <a:pt x="70" y="49"/>
                  </a:lnTo>
                  <a:lnTo>
                    <a:pt x="17" y="71"/>
                  </a:lnTo>
                  <a:lnTo>
                    <a:pt x="0" y="13"/>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35160" name="Freeform 344">
              <a:extLst>
                <a:ext uri="{FF2B5EF4-FFF2-40B4-BE49-F238E27FC236}">
                  <a16:creationId xmlns:a16="http://schemas.microsoft.com/office/drawing/2014/main" id="{613B79BA-0F5C-443E-A356-3E07057970C1}"/>
                </a:ext>
              </a:extLst>
            </p:cNvPr>
            <p:cNvSpPr>
              <a:spLocks noChangeArrowheads="1"/>
            </p:cNvSpPr>
            <p:nvPr/>
          </p:nvSpPr>
          <p:spPr bwMode="auto">
            <a:xfrm>
              <a:off x="3539" y="2087"/>
              <a:ext cx="16" cy="16"/>
            </a:xfrm>
            <a:custGeom>
              <a:avLst/>
              <a:gdLst>
                <a:gd name="T0" fmla="*/ 53 w 72"/>
                <a:gd name="T1" fmla="*/ 0 h 72"/>
                <a:gd name="T2" fmla="*/ 71 w 72"/>
                <a:gd name="T3" fmla="*/ 49 h 72"/>
                <a:gd name="T4" fmla="*/ 22 w 72"/>
                <a:gd name="T5" fmla="*/ 71 h 72"/>
                <a:gd name="T6" fmla="*/ 0 w 72"/>
                <a:gd name="T7" fmla="*/ 17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9"/>
                  </a:lnTo>
                  <a:lnTo>
                    <a:pt x="22" y="71"/>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161" name="Freeform 345">
              <a:extLst>
                <a:ext uri="{FF2B5EF4-FFF2-40B4-BE49-F238E27FC236}">
                  <a16:creationId xmlns:a16="http://schemas.microsoft.com/office/drawing/2014/main" id="{9C246A34-438D-4E77-AD87-ABFBE6B4FF72}"/>
                </a:ext>
              </a:extLst>
            </p:cNvPr>
            <p:cNvSpPr>
              <a:spLocks noChangeArrowheads="1"/>
            </p:cNvSpPr>
            <p:nvPr/>
          </p:nvSpPr>
          <p:spPr bwMode="auto">
            <a:xfrm>
              <a:off x="3544" y="2098"/>
              <a:ext cx="16" cy="16"/>
            </a:xfrm>
            <a:custGeom>
              <a:avLst/>
              <a:gdLst>
                <a:gd name="T0" fmla="*/ 49 w 72"/>
                <a:gd name="T1" fmla="*/ 0 h 72"/>
                <a:gd name="T2" fmla="*/ 71 w 72"/>
                <a:gd name="T3" fmla="*/ 44 h 72"/>
                <a:gd name="T4" fmla="*/ 17 w 72"/>
                <a:gd name="T5" fmla="*/ 71 h 72"/>
                <a:gd name="T6" fmla="*/ 0 w 72"/>
                <a:gd name="T7" fmla="*/ 17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4"/>
                  </a:lnTo>
                  <a:lnTo>
                    <a:pt x="17" y="71"/>
                  </a:lnTo>
                  <a:lnTo>
                    <a:pt x="0" y="17"/>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162" name="Freeform 346">
              <a:extLst>
                <a:ext uri="{FF2B5EF4-FFF2-40B4-BE49-F238E27FC236}">
                  <a16:creationId xmlns:a16="http://schemas.microsoft.com/office/drawing/2014/main" id="{0BE4C5C6-C5C5-42B1-B73D-C2443DC02B7B}"/>
                </a:ext>
              </a:extLst>
            </p:cNvPr>
            <p:cNvSpPr>
              <a:spLocks noChangeArrowheads="1"/>
            </p:cNvSpPr>
            <p:nvPr/>
          </p:nvSpPr>
          <p:spPr bwMode="auto">
            <a:xfrm>
              <a:off x="3548" y="2107"/>
              <a:ext cx="16" cy="16"/>
            </a:xfrm>
            <a:custGeom>
              <a:avLst/>
              <a:gdLst>
                <a:gd name="T0" fmla="*/ 49 w 72"/>
                <a:gd name="T1" fmla="*/ 0 h 72"/>
                <a:gd name="T2" fmla="*/ 71 w 72"/>
                <a:gd name="T3" fmla="*/ 49 h 72"/>
                <a:gd name="T4" fmla="*/ 17 w 72"/>
                <a:gd name="T5" fmla="*/ 71 h 72"/>
                <a:gd name="T6" fmla="*/ 0 w 72"/>
                <a:gd name="T7" fmla="*/ 22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9"/>
                  </a:lnTo>
                  <a:lnTo>
                    <a:pt x="17" y="71"/>
                  </a:lnTo>
                  <a:lnTo>
                    <a:pt x="0" y="22"/>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163" name="Freeform 347">
              <a:extLst>
                <a:ext uri="{FF2B5EF4-FFF2-40B4-BE49-F238E27FC236}">
                  <a16:creationId xmlns:a16="http://schemas.microsoft.com/office/drawing/2014/main" id="{E1D5EC67-486C-4BBC-BB8F-C6C3B0B01466}"/>
                </a:ext>
              </a:extLst>
            </p:cNvPr>
            <p:cNvSpPr>
              <a:spLocks noChangeArrowheads="1"/>
            </p:cNvSpPr>
            <p:nvPr/>
          </p:nvSpPr>
          <p:spPr bwMode="auto">
            <a:xfrm>
              <a:off x="3551" y="2118"/>
              <a:ext cx="16" cy="16"/>
            </a:xfrm>
            <a:custGeom>
              <a:avLst/>
              <a:gdLst>
                <a:gd name="T0" fmla="*/ 49 w 72"/>
                <a:gd name="T1" fmla="*/ 0 h 72"/>
                <a:gd name="T2" fmla="*/ 71 w 72"/>
                <a:gd name="T3" fmla="*/ 40 h 72"/>
                <a:gd name="T4" fmla="*/ 22 w 72"/>
                <a:gd name="T5" fmla="*/ 71 h 72"/>
                <a:gd name="T6" fmla="*/ 0 w 72"/>
                <a:gd name="T7" fmla="*/ 17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0"/>
                  </a:lnTo>
                  <a:lnTo>
                    <a:pt x="22" y="71"/>
                  </a:lnTo>
                  <a:lnTo>
                    <a:pt x="0" y="17"/>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164" name="Freeform 348">
              <a:extLst>
                <a:ext uri="{FF2B5EF4-FFF2-40B4-BE49-F238E27FC236}">
                  <a16:creationId xmlns:a16="http://schemas.microsoft.com/office/drawing/2014/main" id="{64B86259-107B-4799-9CD7-3E2677F4415F}"/>
                </a:ext>
              </a:extLst>
            </p:cNvPr>
            <p:cNvSpPr>
              <a:spLocks noChangeArrowheads="1"/>
            </p:cNvSpPr>
            <p:nvPr/>
          </p:nvSpPr>
          <p:spPr bwMode="auto">
            <a:xfrm>
              <a:off x="3557" y="2127"/>
              <a:ext cx="16" cy="16"/>
            </a:xfrm>
            <a:custGeom>
              <a:avLst/>
              <a:gdLst>
                <a:gd name="T0" fmla="*/ 44 w 72"/>
                <a:gd name="T1" fmla="*/ 0 h 72"/>
                <a:gd name="T2" fmla="*/ 71 w 72"/>
                <a:gd name="T3" fmla="*/ 44 h 72"/>
                <a:gd name="T4" fmla="*/ 22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4"/>
                  </a:lnTo>
                  <a:lnTo>
                    <a:pt x="22"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165" name="Freeform 349">
              <a:extLst>
                <a:ext uri="{FF2B5EF4-FFF2-40B4-BE49-F238E27FC236}">
                  <a16:creationId xmlns:a16="http://schemas.microsoft.com/office/drawing/2014/main" id="{600E834E-6AA0-4EE8-B672-5D30AFC39D1B}"/>
                </a:ext>
              </a:extLst>
            </p:cNvPr>
            <p:cNvSpPr>
              <a:spLocks noChangeArrowheads="1"/>
            </p:cNvSpPr>
            <p:nvPr/>
          </p:nvSpPr>
          <p:spPr bwMode="auto">
            <a:xfrm>
              <a:off x="3562" y="2137"/>
              <a:ext cx="16" cy="16"/>
            </a:xfrm>
            <a:custGeom>
              <a:avLst/>
              <a:gdLst>
                <a:gd name="T0" fmla="*/ 44 w 72"/>
                <a:gd name="T1" fmla="*/ 0 h 72"/>
                <a:gd name="T2" fmla="*/ 71 w 72"/>
                <a:gd name="T3" fmla="*/ 40 h 72"/>
                <a:gd name="T4" fmla="*/ 22 w 72"/>
                <a:gd name="T5" fmla="*/ 71 h 72"/>
                <a:gd name="T6" fmla="*/ 0 w 72"/>
                <a:gd name="T7" fmla="*/ 22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0"/>
                  </a:lnTo>
                  <a:lnTo>
                    <a:pt x="22" y="71"/>
                  </a:lnTo>
                  <a:lnTo>
                    <a:pt x="0" y="22"/>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166" name="Freeform 350">
              <a:extLst>
                <a:ext uri="{FF2B5EF4-FFF2-40B4-BE49-F238E27FC236}">
                  <a16:creationId xmlns:a16="http://schemas.microsoft.com/office/drawing/2014/main" id="{0CCAF16A-391A-4F46-BBB6-2EDEFCCE32DA}"/>
                </a:ext>
              </a:extLst>
            </p:cNvPr>
            <p:cNvSpPr>
              <a:spLocks noChangeArrowheads="1"/>
            </p:cNvSpPr>
            <p:nvPr/>
          </p:nvSpPr>
          <p:spPr bwMode="auto">
            <a:xfrm>
              <a:off x="3567" y="2146"/>
              <a:ext cx="16" cy="16"/>
            </a:xfrm>
            <a:custGeom>
              <a:avLst/>
              <a:gdLst>
                <a:gd name="T0" fmla="*/ 44 w 72"/>
                <a:gd name="T1" fmla="*/ 0 h 72"/>
                <a:gd name="T2" fmla="*/ 71 w 72"/>
                <a:gd name="T3" fmla="*/ 40 h 72"/>
                <a:gd name="T4" fmla="*/ 22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0"/>
                  </a:lnTo>
                  <a:lnTo>
                    <a:pt x="22"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167" name="Freeform 351">
              <a:extLst>
                <a:ext uri="{FF2B5EF4-FFF2-40B4-BE49-F238E27FC236}">
                  <a16:creationId xmlns:a16="http://schemas.microsoft.com/office/drawing/2014/main" id="{D66A9852-E76F-42D9-BCB4-046C0C5B9307}"/>
                </a:ext>
              </a:extLst>
            </p:cNvPr>
            <p:cNvSpPr>
              <a:spLocks noChangeArrowheads="1"/>
            </p:cNvSpPr>
            <p:nvPr/>
          </p:nvSpPr>
          <p:spPr bwMode="auto">
            <a:xfrm>
              <a:off x="3572" y="2155"/>
              <a:ext cx="16" cy="16"/>
            </a:xfrm>
            <a:custGeom>
              <a:avLst/>
              <a:gdLst>
                <a:gd name="T0" fmla="*/ 44 w 72"/>
                <a:gd name="T1" fmla="*/ 0 h 72"/>
                <a:gd name="T2" fmla="*/ 71 w 72"/>
                <a:gd name="T3" fmla="*/ 44 h 72"/>
                <a:gd name="T4" fmla="*/ 22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4"/>
                  </a:lnTo>
                  <a:lnTo>
                    <a:pt x="22"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168" name="Freeform 352">
              <a:extLst>
                <a:ext uri="{FF2B5EF4-FFF2-40B4-BE49-F238E27FC236}">
                  <a16:creationId xmlns:a16="http://schemas.microsoft.com/office/drawing/2014/main" id="{B4A5570B-74AB-4C15-816A-479931876438}"/>
                </a:ext>
              </a:extLst>
            </p:cNvPr>
            <p:cNvSpPr>
              <a:spLocks noChangeArrowheads="1"/>
            </p:cNvSpPr>
            <p:nvPr/>
          </p:nvSpPr>
          <p:spPr bwMode="auto">
            <a:xfrm>
              <a:off x="3577" y="2165"/>
              <a:ext cx="16" cy="16"/>
            </a:xfrm>
            <a:custGeom>
              <a:avLst/>
              <a:gdLst>
                <a:gd name="T0" fmla="*/ 44 w 72"/>
                <a:gd name="T1" fmla="*/ 0 h 72"/>
                <a:gd name="T2" fmla="*/ 71 w 72"/>
                <a:gd name="T3" fmla="*/ 44 h 72"/>
                <a:gd name="T4" fmla="*/ 26 w 72"/>
                <a:gd name="T5" fmla="*/ 71 h 72"/>
                <a:gd name="T6" fmla="*/ 0 w 72"/>
                <a:gd name="T7" fmla="*/ 22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4"/>
                  </a:lnTo>
                  <a:lnTo>
                    <a:pt x="26" y="71"/>
                  </a:lnTo>
                  <a:lnTo>
                    <a:pt x="0" y="22"/>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169" name="Freeform 353">
              <a:extLst>
                <a:ext uri="{FF2B5EF4-FFF2-40B4-BE49-F238E27FC236}">
                  <a16:creationId xmlns:a16="http://schemas.microsoft.com/office/drawing/2014/main" id="{099BBC86-F3C8-47BA-B0E7-241476023E40}"/>
                </a:ext>
              </a:extLst>
            </p:cNvPr>
            <p:cNvSpPr>
              <a:spLocks noChangeArrowheads="1"/>
            </p:cNvSpPr>
            <p:nvPr/>
          </p:nvSpPr>
          <p:spPr bwMode="auto">
            <a:xfrm>
              <a:off x="3583" y="2174"/>
              <a:ext cx="16" cy="16"/>
            </a:xfrm>
            <a:custGeom>
              <a:avLst/>
              <a:gdLst>
                <a:gd name="T0" fmla="*/ 40 w 72"/>
                <a:gd name="T1" fmla="*/ 0 h 72"/>
                <a:gd name="T2" fmla="*/ 71 w 72"/>
                <a:gd name="T3" fmla="*/ 40 h 72"/>
                <a:gd name="T4" fmla="*/ 22 w 72"/>
                <a:gd name="T5" fmla="*/ 71 h 72"/>
                <a:gd name="T6" fmla="*/ 0 w 72"/>
                <a:gd name="T7" fmla="*/ 22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40"/>
                  </a:lnTo>
                  <a:lnTo>
                    <a:pt x="22" y="71"/>
                  </a:lnTo>
                  <a:lnTo>
                    <a:pt x="0" y="22"/>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170" name="Freeform 354">
              <a:extLst>
                <a:ext uri="{FF2B5EF4-FFF2-40B4-BE49-F238E27FC236}">
                  <a16:creationId xmlns:a16="http://schemas.microsoft.com/office/drawing/2014/main" id="{8F5335BB-1A94-4F5E-9CC7-23FBC6394AB8}"/>
                </a:ext>
              </a:extLst>
            </p:cNvPr>
            <p:cNvSpPr>
              <a:spLocks noChangeArrowheads="1"/>
            </p:cNvSpPr>
            <p:nvPr/>
          </p:nvSpPr>
          <p:spPr bwMode="auto">
            <a:xfrm>
              <a:off x="3588" y="2182"/>
              <a:ext cx="16" cy="16"/>
            </a:xfrm>
            <a:custGeom>
              <a:avLst/>
              <a:gdLst>
                <a:gd name="T0" fmla="*/ 44 w 72"/>
                <a:gd name="T1" fmla="*/ 0 h 72"/>
                <a:gd name="T2" fmla="*/ 71 w 72"/>
                <a:gd name="T3" fmla="*/ 35 h 72"/>
                <a:gd name="T4" fmla="*/ 26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35"/>
                  </a:lnTo>
                  <a:lnTo>
                    <a:pt x="26"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171" name="Freeform 355">
              <a:extLst>
                <a:ext uri="{FF2B5EF4-FFF2-40B4-BE49-F238E27FC236}">
                  <a16:creationId xmlns:a16="http://schemas.microsoft.com/office/drawing/2014/main" id="{51EEAE12-81EB-4DAB-A670-BECC06D93F8C}"/>
                </a:ext>
              </a:extLst>
            </p:cNvPr>
            <p:cNvSpPr>
              <a:spLocks noChangeArrowheads="1"/>
            </p:cNvSpPr>
            <p:nvPr/>
          </p:nvSpPr>
          <p:spPr bwMode="auto">
            <a:xfrm>
              <a:off x="3594" y="2190"/>
              <a:ext cx="16" cy="16"/>
            </a:xfrm>
            <a:custGeom>
              <a:avLst/>
              <a:gdLst>
                <a:gd name="T0" fmla="*/ 40 w 72"/>
                <a:gd name="T1" fmla="*/ 0 h 72"/>
                <a:gd name="T2" fmla="*/ 71 w 72"/>
                <a:gd name="T3" fmla="*/ 35 h 72"/>
                <a:gd name="T4" fmla="*/ 22 w 72"/>
                <a:gd name="T5" fmla="*/ 71 h 72"/>
                <a:gd name="T6" fmla="*/ 0 w 72"/>
                <a:gd name="T7" fmla="*/ 31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35"/>
                  </a:lnTo>
                  <a:lnTo>
                    <a:pt x="22" y="71"/>
                  </a:lnTo>
                  <a:lnTo>
                    <a:pt x="0" y="31"/>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172" name="Freeform 356">
              <a:extLst>
                <a:ext uri="{FF2B5EF4-FFF2-40B4-BE49-F238E27FC236}">
                  <a16:creationId xmlns:a16="http://schemas.microsoft.com/office/drawing/2014/main" id="{280023E7-42B1-4F74-8B6A-A9178918CFCB}"/>
                </a:ext>
              </a:extLst>
            </p:cNvPr>
            <p:cNvSpPr>
              <a:spLocks noChangeArrowheads="1"/>
            </p:cNvSpPr>
            <p:nvPr/>
          </p:nvSpPr>
          <p:spPr bwMode="auto">
            <a:xfrm>
              <a:off x="3599" y="2198"/>
              <a:ext cx="16" cy="16"/>
            </a:xfrm>
            <a:custGeom>
              <a:avLst/>
              <a:gdLst>
                <a:gd name="T0" fmla="*/ 44 w 72"/>
                <a:gd name="T1" fmla="*/ 0 h 72"/>
                <a:gd name="T2" fmla="*/ 71 w 72"/>
                <a:gd name="T3" fmla="*/ 35 h 72"/>
                <a:gd name="T4" fmla="*/ 31 w 72"/>
                <a:gd name="T5" fmla="*/ 71 h 72"/>
                <a:gd name="T6" fmla="*/ 0 w 72"/>
                <a:gd name="T7" fmla="*/ 31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35"/>
                  </a:lnTo>
                  <a:lnTo>
                    <a:pt x="31" y="71"/>
                  </a:lnTo>
                  <a:lnTo>
                    <a:pt x="0" y="31"/>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173" name="Freeform 357">
              <a:extLst>
                <a:ext uri="{FF2B5EF4-FFF2-40B4-BE49-F238E27FC236}">
                  <a16:creationId xmlns:a16="http://schemas.microsoft.com/office/drawing/2014/main" id="{D15EF989-C9BA-49A2-92A0-975A52F5DDF7}"/>
                </a:ext>
              </a:extLst>
            </p:cNvPr>
            <p:cNvSpPr>
              <a:spLocks noChangeArrowheads="1"/>
            </p:cNvSpPr>
            <p:nvPr/>
          </p:nvSpPr>
          <p:spPr bwMode="auto">
            <a:xfrm>
              <a:off x="3606" y="2206"/>
              <a:ext cx="16" cy="16"/>
            </a:xfrm>
            <a:custGeom>
              <a:avLst/>
              <a:gdLst>
                <a:gd name="T0" fmla="*/ 40 w 72"/>
                <a:gd name="T1" fmla="*/ 0 h 72"/>
                <a:gd name="T2" fmla="*/ 71 w 72"/>
                <a:gd name="T3" fmla="*/ 35 h 72"/>
                <a:gd name="T4" fmla="*/ 26 w 72"/>
                <a:gd name="T5" fmla="*/ 71 h 72"/>
                <a:gd name="T6" fmla="*/ 0 w 72"/>
                <a:gd name="T7" fmla="*/ 31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35"/>
                  </a:lnTo>
                  <a:lnTo>
                    <a:pt x="26" y="71"/>
                  </a:lnTo>
                  <a:lnTo>
                    <a:pt x="0" y="31"/>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174" name="Freeform 358">
              <a:extLst>
                <a:ext uri="{FF2B5EF4-FFF2-40B4-BE49-F238E27FC236}">
                  <a16:creationId xmlns:a16="http://schemas.microsoft.com/office/drawing/2014/main" id="{DD42CE76-184A-4DBA-8550-7DD13A50386E}"/>
                </a:ext>
              </a:extLst>
            </p:cNvPr>
            <p:cNvSpPr>
              <a:spLocks noChangeArrowheads="1"/>
            </p:cNvSpPr>
            <p:nvPr/>
          </p:nvSpPr>
          <p:spPr bwMode="auto">
            <a:xfrm>
              <a:off x="3612" y="2214"/>
              <a:ext cx="16" cy="16"/>
            </a:xfrm>
            <a:custGeom>
              <a:avLst/>
              <a:gdLst>
                <a:gd name="T0" fmla="*/ 40 w 72"/>
                <a:gd name="T1" fmla="*/ 0 h 72"/>
                <a:gd name="T2" fmla="*/ 71 w 72"/>
                <a:gd name="T3" fmla="*/ 31 h 72"/>
                <a:gd name="T4" fmla="*/ 31 w 72"/>
                <a:gd name="T5" fmla="*/ 71 h 72"/>
                <a:gd name="T6" fmla="*/ 0 w 72"/>
                <a:gd name="T7" fmla="*/ 31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31"/>
                  </a:lnTo>
                  <a:lnTo>
                    <a:pt x="31" y="71"/>
                  </a:lnTo>
                  <a:lnTo>
                    <a:pt x="0" y="31"/>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175" name="Freeform 359">
              <a:extLst>
                <a:ext uri="{FF2B5EF4-FFF2-40B4-BE49-F238E27FC236}">
                  <a16:creationId xmlns:a16="http://schemas.microsoft.com/office/drawing/2014/main" id="{EE7F9067-4D57-45C1-B894-A5F8BC42182F}"/>
                </a:ext>
              </a:extLst>
            </p:cNvPr>
            <p:cNvSpPr>
              <a:spLocks noChangeArrowheads="1"/>
            </p:cNvSpPr>
            <p:nvPr/>
          </p:nvSpPr>
          <p:spPr bwMode="auto">
            <a:xfrm>
              <a:off x="3619" y="2221"/>
              <a:ext cx="16" cy="16"/>
            </a:xfrm>
            <a:custGeom>
              <a:avLst/>
              <a:gdLst>
                <a:gd name="T0" fmla="*/ 35 w 72"/>
                <a:gd name="T1" fmla="*/ 0 h 72"/>
                <a:gd name="T2" fmla="*/ 71 w 72"/>
                <a:gd name="T3" fmla="*/ 31 h 72"/>
                <a:gd name="T4" fmla="*/ 26 w 72"/>
                <a:gd name="T5" fmla="*/ 71 h 72"/>
                <a:gd name="T6" fmla="*/ 0 w 72"/>
                <a:gd name="T7" fmla="*/ 35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31"/>
                  </a:lnTo>
                  <a:lnTo>
                    <a:pt x="26" y="71"/>
                  </a:lnTo>
                  <a:lnTo>
                    <a:pt x="0" y="35"/>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176" name="Freeform 360">
              <a:extLst>
                <a:ext uri="{FF2B5EF4-FFF2-40B4-BE49-F238E27FC236}">
                  <a16:creationId xmlns:a16="http://schemas.microsoft.com/office/drawing/2014/main" id="{44C570AA-A465-4999-B1F8-34A943BC390F}"/>
                </a:ext>
              </a:extLst>
            </p:cNvPr>
            <p:cNvSpPr>
              <a:spLocks noChangeArrowheads="1"/>
            </p:cNvSpPr>
            <p:nvPr/>
          </p:nvSpPr>
          <p:spPr bwMode="auto">
            <a:xfrm>
              <a:off x="3624" y="2228"/>
              <a:ext cx="16" cy="16"/>
            </a:xfrm>
            <a:custGeom>
              <a:avLst/>
              <a:gdLst>
                <a:gd name="T0" fmla="*/ 40 w 72"/>
                <a:gd name="T1" fmla="*/ 0 h 72"/>
                <a:gd name="T2" fmla="*/ 71 w 72"/>
                <a:gd name="T3" fmla="*/ 31 h 72"/>
                <a:gd name="T4" fmla="*/ 31 w 72"/>
                <a:gd name="T5" fmla="*/ 71 h 72"/>
                <a:gd name="T6" fmla="*/ 0 w 72"/>
                <a:gd name="T7" fmla="*/ 35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31"/>
                  </a:lnTo>
                  <a:lnTo>
                    <a:pt x="31" y="71"/>
                  </a:lnTo>
                  <a:lnTo>
                    <a:pt x="0" y="35"/>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177" name="Freeform 361">
              <a:extLst>
                <a:ext uri="{FF2B5EF4-FFF2-40B4-BE49-F238E27FC236}">
                  <a16:creationId xmlns:a16="http://schemas.microsoft.com/office/drawing/2014/main" id="{3DE00853-BA62-4844-A02F-6CF99ECB1F0E}"/>
                </a:ext>
              </a:extLst>
            </p:cNvPr>
            <p:cNvSpPr>
              <a:spLocks noChangeArrowheads="1"/>
            </p:cNvSpPr>
            <p:nvPr/>
          </p:nvSpPr>
          <p:spPr bwMode="auto">
            <a:xfrm>
              <a:off x="3632" y="2235"/>
              <a:ext cx="16" cy="16"/>
            </a:xfrm>
            <a:custGeom>
              <a:avLst/>
              <a:gdLst>
                <a:gd name="T0" fmla="*/ 35 w 72"/>
                <a:gd name="T1" fmla="*/ 0 h 72"/>
                <a:gd name="T2" fmla="*/ 71 w 72"/>
                <a:gd name="T3" fmla="*/ 31 h 72"/>
                <a:gd name="T4" fmla="*/ 31 w 72"/>
                <a:gd name="T5" fmla="*/ 71 h 72"/>
                <a:gd name="T6" fmla="*/ 0 w 72"/>
                <a:gd name="T7" fmla="*/ 35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31"/>
                  </a:lnTo>
                  <a:lnTo>
                    <a:pt x="31" y="71"/>
                  </a:lnTo>
                  <a:lnTo>
                    <a:pt x="0" y="35"/>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178" name="Freeform 362">
              <a:extLst>
                <a:ext uri="{FF2B5EF4-FFF2-40B4-BE49-F238E27FC236}">
                  <a16:creationId xmlns:a16="http://schemas.microsoft.com/office/drawing/2014/main" id="{1E850AE8-8F51-4811-8303-B986CB5768C9}"/>
                </a:ext>
              </a:extLst>
            </p:cNvPr>
            <p:cNvSpPr>
              <a:spLocks noChangeArrowheads="1"/>
            </p:cNvSpPr>
            <p:nvPr/>
          </p:nvSpPr>
          <p:spPr bwMode="auto">
            <a:xfrm>
              <a:off x="3639" y="2242"/>
              <a:ext cx="16" cy="16"/>
            </a:xfrm>
            <a:custGeom>
              <a:avLst/>
              <a:gdLst>
                <a:gd name="T0" fmla="*/ 35 w 72"/>
                <a:gd name="T1" fmla="*/ 0 h 72"/>
                <a:gd name="T2" fmla="*/ 71 w 72"/>
                <a:gd name="T3" fmla="*/ 31 h 72"/>
                <a:gd name="T4" fmla="*/ 35 w 72"/>
                <a:gd name="T5" fmla="*/ 71 h 72"/>
                <a:gd name="T6" fmla="*/ 0 w 72"/>
                <a:gd name="T7" fmla="*/ 35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31"/>
                  </a:lnTo>
                  <a:lnTo>
                    <a:pt x="35" y="71"/>
                  </a:lnTo>
                  <a:lnTo>
                    <a:pt x="0" y="35"/>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179" name="Freeform 363">
              <a:extLst>
                <a:ext uri="{FF2B5EF4-FFF2-40B4-BE49-F238E27FC236}">
                  <a16:creationId xmlns:a16="http://schemas.microsoft.com/office/drawing/2014/main" id="{BDB8D213-7C1E-467C-98C6-1372CA75182C}"/>
                </a:ext>
              </a:extLst>
            </p:cNvPr>
            <p:cNvSpPr>
              <a:spLocks noChangeArrowheads="1"/>
            </p:cNvSpPr>
            <p:nvPr/>
          </p:nvSpPr>
          <p:spPr bwMode="auto">
            <a:xfrm>
              <a:off x="3646" y="2249"/>
              <a:ext cx="16" cy="16"/>
            </a:xfrm>
            <a:custGeom>
              <a:avLst/>
              <a:gdLst>
                <a:gd name="T0" fmla="*/ 35 w 72"/>
                <a:gd name="T1" fmla="*/ 0 h 72"/>
                <a:gd name="T2" fmla="*/ 71 w 72"/>
                <a:gd name="T3" fmla="*/ 22 h 72"/>
                <a:gd name="T4" fmla="*/ 35 w 72"/>
                <a:gd name="T5" fmla="*/ 71 h 72"/>
                <a:gd name="T6" fmla="*/ 0 w 72"/>
                <a:gd name="T7" fmla="*/ 40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2"/>
                  </a:lnTo>
                  <a:lnTo>
                    <a:pt x="35" y="71"/>
                  </a:lnTo>
                  <a:lnTo>
                    <a:pt x="0" y="40"/>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180" name="Freeform 364">
              <a:extLst>
                <a:ext uri="{FF2B5EF4-FFF2-40B4-BE49-F238E27FC236}">
                  <a16:creationId xmlns:a16="http://schemas.microsoft.com/office/drawing/2014/main" id="{D75048CC-57DA-43D8-872D-061D439272ED}"/>
                </a:ext>
              </a:extLst>
            </p:cNvPr>
            <p:cNvSpPr>
              <a:spLocks noChangeArrowheads="1"/>
            </p:cNvSpPr>
            <p:nvPr/>
          </p:nvSpPr>
          <p:spPr bwMode="auto">
            <a:xfrm>
              <a:off x="3654" y="2254"/>
              <a:ext cx="16" cy="16"/>
            </a:xfrm>
            <a:custGeom>
              <a:avLst/>
              <a:gdLst>
                <a:gd name="T0" fmla="*/ 35 w 72"/>
                <a:gd name="T1" fmla="*/ 0 h 72"/>
                <a:gd name="T2" fmla="*/ 71 w 72"/>
                <a:gd name="T3" fmla="*/ 31 h 72"/>
                <a:gd name="T4" fmla="*/ 40 w 72"/>
                <a:gd name="T5" fmla="*/ 71 h 72"/>
                <a:gd name="T6" fmla="*/ 0 w 72"/>
                <a:gd name="T7" fmla="*/ 40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31"/>
                  </a:lnTo>
                  <a:lnTo>
                    <a:pt x="40" y="71"/>
                  </a:lnTo>
                  <a:lnTo>
                    <a:pt x="0" y="40"/>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181" name="Freeform 365">
              <a:extLst>
                <a:ext uri="{FF2B5EF4-FFF2-40B4-BE49-F238E27FC236}">
                  <a16:creationId xmlns:a16="http://schemas.microsoft.com/office/drawing/2014/main" id="{BD4CFC5B-1C63-4D89-AA46-53E2CC307A2A}"/>
                </a:ext>
              </a:extLst>
            </p:cNvPr>
            <p:cNvSpPr>
              <a:spLocks noChangeArrowheads="1"/>
            </p:cNvSpPr>
            <p:nvPr/>
          </p:nvSpPr>
          <p:spPr bwMode="auto">
            <a:xfrm>
              <a:off x="3662" y="2261"/>
              <a:ext cx="16" cy="16"/>
            </a:xfrm>
            <a:custGeom>
              <a:avLst/>
              <a:gdLst>
                <a:gd name="T0" fmla="*/ 26 w 72"/>
                <a:gd name="T1" fmla="*/ 0 h 71"/>
                <a:gd name="T2" fmla="*/ 71 w 72"/>
                <a:gd name="T3" fmla="*/ 22 h 71"/>
                <a:gd name="T4" fmla="*/ 40 w 72"/>
                <a:gd name="T5" fmla="*/ 70 h 71"/>
                <a:gd name="T6" fmla="*/ 0 w 72"/>
                <a:gd name="T7" fmla="*/ 39 h 71"/>
                <a:gd name="T8" fmla="*/ 26 w 72"/>
                <a:gd name="T9" fmla="*/ 0 h 71"/>
              </a:gdLst>
              <a:ahLst/>
              <a:cxnLst>
                <a:cxn ang="0">
                  <a:pos x="T0" y="T1"/>
                </a:cxn>
                <a:cxn ang="0">
                  <a:pos x="T2" y="T3"/>
                </a:cxn>
                <a:cxn ang="0">
                  <a:pos x="T4" y="T5"/>
                </a:cxn>
                <a:cxn ang="0">
                  <a:pos x="T6" y="T7"/>
                </a:cxn>
                <a:cxn ang="0">
                  <a:pos x="T8" y="T9"/>
                </a:cxn>
              </a:cxnLst>
              <a:rect l="0" t="0" r="r" b="b"/>
              <a:pathLst>
                <a:path w="72" h="71">
                  <a:moveTo>
                    <a:pt x="26" y="0"/>
                  </a:moveTo>
                  <a:lnTo>
                    <a:pt x="71" y="22"/>
                  </a:lnTo>
                  <a:lnTo>
                    <a:pt x="40" y="70"/>
                  </a:lnTo>
                  <a:lnTo>
                    <a:pt x="0" y="3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182" name="Freeform 366">
              <a:extLst>
                <a:ext uri="{FF2B5EF4-FFF2-40B4-BE49-F238E27FC236}">
                  <a16:creationId xmlns:a16="http://schemas.microsoft.com/office/drawing/2014/main" id="{61DF4564-45D4-46B8-B4CC-8308F46A8D31}"/>
                </a:ext>
              </a:extLst>
            </p:cNvPr>
            <p:cNvSpPr>
              <a:spLocks noChangeArrowheads="1"/>
            </p:cNvSpPr>
            <p:nvPr/>
          </p:nvSpPr>
          <p:spPr bwMode="auto">
            <a:xfrm>
              <a:off x="3670" y="2266"/>
              <a:ext cx="16" cy="16"/>
            </a:xfrm>
            <a:custGeom>
              <a:avLst/>
              <a:gdLst>
                <a:gd name="T0" fmla="*/ 26 w 72"/>
                <a:gd name="T1" fmla="*/ 0 h 72"/>
                <a:gd name="T2" fmla="*/ 71 w 72"/>
                <a:gd name="T3" fmla="*/ 26 h 72"/>
                <a:gd name="T4" fmla="*/ 40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6"/>
                  </a:lnTo>
                  <a:lnTo>
                    <a:pt x="40"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183" name="Freeform 367">
              <a:extLst>
                <a:ext uri="{FF2B5EF4-FFF2-40B4-BE49-F238E27FC236}">
                  <a16:creationId xmlns:a16="http://schemas.microsoft.com/office/drawing/2014/main" id="{35A95D35-FFCA-4717-99BC-5A29947B92C1}"/>
                </a:ext>
              </a:extLst>
            </p:cNvPr>
            <p:cNvSpPr>
              <a:spLocks noChangeArrowheads="1"/>
            </p:cNvSpPr>
            <p:nvPr/>
          </p:nvSpPr>
          <p:spPr bwMode="auto">
            <a:xfrm>
              <a:off x="3678" y="2272"/>
              <a:ext cx="16" cy="16"/>
            </a:xfrm>
            <a:custGeom>
              <a:avLst/>
              <a:gdLst>
                <a:gd name="T0" fmla="*/ 26 w 72"/>
                <a:gd name="T1" fmla="*/ 0 h 72"/>
                <a:gd name="T2" fmla="*/ 71 w 72"/>
                <a:gd name="T3" fmla="*/ 26 h 72"/>
                <a:gd name="T4" fmla="*/ 44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6"/>
                  </a:lnTo>
                  <a:lnTo>
                    <a:pt x="44"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184" name="Freeform 368">
              <a:extLst>
                <a:ext uri="{FF2B5EF4-FFF2-40B4-BE49-F238E27FC236}">
                  <a16:creationId xmlns:a16="http://schemas.microsoft.com/office/drawing/2014/main" id="{064C24AD-5789-4016-9C4F-F99F54263D03}"/>
                </a:ext>
              </a:extLst>
            </p:cNvPr>
            <p:cNvSpPr>
              <a:spLocks noChangeArrowheads="1"/>
            </p:cNvSpPr>
            <p:nvPr/>
          </p:nvSpPr>
          <p:spPr bwMode="auto">
            <a:xfrm>
              <a:off x="3687" y="2278"/>
              <a:ext cx="16" cy="16"/>
            </a:xfrm>
            <a:custGeom>
              <a:avLst/>
              <a:gdLst>
                <a:gd name="T0" fmla="*/ 22 w 72"/>
                <a:gd name="T1" fmla="*/ 0 h 72"/>
                <a:gd name="T2" fmla="*/ 71 w 72"/>
                <a:gd name="T3" fmla="*/ 22 h 72"/>
                <a:gd name="T4" fmla="*/ 40 w 72"/>
                <a:gd name="T5" fmla="*/ 71 h 72"/>
                <a:gd name="T6" fmla="*/ 0 w 72"/>
                <a:gd name="T7" fmla="*/ 40 h 72"/>
                <a:gd name="T8" fmla="*/ 22 w 72"/>
                <a:gd name="T9" fmla="*/ 0 h 72"/>
              </a:gdLst>
              <a:ahLst/>
              <a:cxnLst>
                <a:cxn ang="0">
                  <a:pos x="T0" y="T1"/>
                </a:cxn>
                <a:cxn ang="0">
                  <a:pos x="T2" y="T3"/>
                </a:cxn>
                <a:cxn ang="0">
                  <a:pos x="T4" y="T5"/>
                </a:cxn>
                <a:cxn ang="0">
                  <a:pos x="T6" y="T7"/>
                </a:cxn>
                <a:cxn ang="0">
                  <a:pos x="T8" y="T9"/>
                </a:cxn>
              </a:cxnLst>
              <a:rect l="0" t="0" r="r" b="b"/>
              <a:pathLst>
                <a:path w="72" h="72">
                  <a:moveTo>
                    <a:pt x="22" y="0"/>
                  </a:moveTo>
                  <a:lnTo>
                    <a:pt x="71" y="22"/>
                  </a:lnTo>
                  <a:lnTo>
                    <a:pt x="40" y="71"/>
                  </a:lnTo>
                  <a:lnTo>
                    <a:pt x="0" y="40"/>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35185" name="Freeform 369">
              <a:extLst>
                <a:ext uri="{FF2B5EF4-FFF2-40B4-BE49-F238E27FC236}">
                  <a16:creationId xmlns:a16="http://schemas.microsoft.com/office/drawing/2014/main" id="{C5F2FAE8-A7B4-45E1-91D2-5ACB6B23DEEB}"/>
                </a:ext>
              </a:extLst>
            </p:cNvPr>
            <p:cNvSpPr>
              <a:spLocks noChangeArrowheads="1"/>
            </p:cNvSpPr>
            <p:nvPr/>
          </p:nvSpPr>
          <p:spPr bwMode="auto">
            <a:xfrm>
              <a:off x="3695" y="2283"/>
              <a:ext cx="16" cy="16"/>
            </a:xfrm>
            <a:custGeom>
              <a:avLst/>
              <a:gdLst>
                <a:gd name="T0" fmla="*/ 26 w 72"/>
                <a:gd name="T1" fmla="*/ 0 h 72"/>
                <a:gd name="T2" fmla="*/ 71 w 72"/>
                <a:gd name="T3" fmla="*/ 22 h 72"/>
                <a:gd name="T4" fmla="*/ 40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2"/>
                  </a:lnTo>
                  <a:lnTo>
                    <a:pt x="40"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186" name="Freeform 370">
              <a:extLst>
                <a:ext uri="{FF2B5EF4-FFF2-40B4-BE49-F238E27FC236}">
                  <a16:creationId xmlns:a16="http://schemas.microsoft.com/office/drawing/2014/main" id="{CC6F41E5-C712-40E2-907B-F1D023B03086}"/>
                </a:ext>
              </a:extLst>
            </p:cNvPr>
            <p:cNvSpPr>
              <a:spLocks noChangeArrowheads="1"/>
            </p:cNvSpPr>
            <p:nvPr/>
          </p:nvSpPr>
          <p:spPr bwMode="auto">
            <a:xfrm>
              <a:off x="3703" y="2288"/>
              <a:ext cx="16" cy="16"/>
            </a:xfrm>
            <a:custGeom>
              <a:avLst/>
              <a:gdLst>
                <a:gd name="T0" fmla="*/ 26 w 72"/>
                <a:gd name="T1" fmla="*/ 0 h 72"/>
                <a:gd name="T2" fmla="*/ 71 w 72"/>
                <a:gd name="T3" fmla="*/ 22 h 72"/>
                <a:gd name="T4" fmla="*/ 40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2"/>
                  </a:lnTo>
                  <a:lnTo>
                    <a:pt x="40"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187" name="Freeform 371">
              <a:extLst>
                <a:ext uri="{FF2B5EF4-FFF2-40B4-BE49-F238E27FC236}">
                  <a16:creationId xmlns:a16="http://schemas.microsoft.com/office/drawing/2014/main" id="{03E2F844-0ACA-4182-B3C6-3D228AA15791}"/>
                </a:ext>
              </a:extLst>
            </p:cNvPr>
            <p:cNvSpPr>
              <a:spLocks noChangeArrowheads="1"/>
            </p:cNvSpPr>
            <p:nvPr/>
          </p:nvSpPr>
          <p:spPr bwMode="auto">
            <a:xfrm>
              <a:off x="3712" y="2293"/>
              <a:ext cx="16" cy="16"/>
            </a:xfrm>
            <a:custGeom>
              <a:avLst/>
              <a:gdLst>
                <a:gd name="T0" fmla="*/ 26 w 72"/>
                <a:gd name="T1" fmla="*/ 0 h 72"/>
                <a:gd name="T2" fmla="*/ 71 w 72"/>
                <a:gd name="T3" fmla="*/ 22 h 72"/>
                <a:gd name="T4" fmla="*/ 44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2"/>
                  </a:lnTo>
                  <a:lnTo>
                    <a:pt x="44"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188" name="Freeform 372">
              <a:extLst>
                <a:ext uri="{FF2B5EF4-FFF2-40B4-BE49-F238E27FC236}">
                  <a16:creationId xmlns:a16="http://schemas.microsoft.com/office/drawing/2014/main" id="{D0298AC1-1F3E-40BD-83AF-30FEF35C53E9}"/>
                </a:ext>
              </a:extLst>
            </p:cNvPr>
            <p:cNvSpPr>
              <a:spLocks noChangeArrowheads="1"/>
            </p:cNvSpPr>
            <p:nvPr/>
          </p:nvSpPr>
          <p:spPr bwMode="auto">
            <a:xfrm>
              <a:off x="3722" y="2298"/>
              <a:ext cx="16" cy="16"/>
            </a:xfrm>
            <a:custGeom>
              <a:avLst/>
              <a:gdLst>
                <a:gd name="T0" fmla="*/ 26 w 72"/>
                <a:gd name="T1" fmla="*/ 0 h 72"/>
                <a:gd name="T2" fmla="*/ 71 w 72"/>
                <a:gd name="T3" fmla="*/ 17 h 72"/>
                <a:gd name="T4" fmla="*/ 49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17"/>
                  </a:lnTo>
                  <a:lnTo>
                    <a:pt x="49"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189" name="Freeform 373">
              <a:extLst>
                <a:ext uri="{FF2B5EF4-FFF2-40B4-BE49-F238E27FC236}">
                  <a16:creationId xmlns:a16="http://schemas.microsoft.com/office/drawing/2014/main" id="{D1CA95AA-8FD6-4430-9DE7-307FD7183942}"/>
                </a:ext>
              </a:extLst>
            </p:cNvPr>
            <p:cNvSpPr>
              <a:spLocks noChangeArrowheads="1"/>
            </p:cNvSpPr>
            <p:nvPr/>
          </p:nvSpPr>
          <p:spPr bwMode="auto">
            <a:xfrm>
              <a:off x="3731" y="2302"/>
              <a:ext cx="16" cy="16"/>
            </a:xfrm>
            <a:custGeom>
              <a:avLst/>
              <a:gdLst>
                <a:gd name="T0" fmla="*/ 17 w 72"/>
                <a:gd name="T1" fmla="*/ 0 h 72"/>
                <a:gd name="T2" fmla="*/ 71 w 72"/>
                <a:gd name="T3" fmla="*/ 17 h 72"/>
                <a:gd name="T4" fmla="*/ 44 w 72"/>
                <a:gd name="T5" fmla="*/ 71 h 72"/>
                <a:gd name="T6" fmla="*/ 0 w 72"/>
                <a:gd name="T7" fmla="*/ 49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7"/>
                  </a:lnTo>
                  <a:lnTo>
                    <a:pt x="44" y="71"/>
                  </a:lnTo>
                  <a:lnTo>
                    <a:pt x="0" y="49"/>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190" name="Freeform 374">
              <a:extLst>
                <a:ext uri="{FF2B5EF4-FFF2-40B4-BE49-F238E27FC236}">
                  <a16:creationId xmlns:a16="http://schemas.microsoft.com/office/drawing/2014/main" id="{BB4D9009-E65A-4301-8DD1-C6B0C0D3734C}"/>
                </a:ext>
              </a:extLst>
            </p:cNvPr>
            <p:cNvSpPr>
              <a:spLocks noChangeArrowheads="1"/>
            </p:cNvSpPr>
            <p:nvPr/>
          </p:nvSpPr>
          <p:spPr bwMode="auto">
            <a:xfrm>
              <a:off x="3740" y="2306"/>
              <a:ext cx="16" cy="16"/>
            </a:xfrm>
            <a:custGeom>
              <a:avLst/>
              <a:gdLst>
                <a:gd name="T0" fmla="*/ 22 w 71"/>
                <a:gd name="T1" fmla="*/ 0 h 72"/>
                <a:gd name="T2" fmla="*/ 70 w 71"/>
                <a:gd name="T3" fmla="*/ 17 h 72"/>
                <a:gd name="T4" fmla="*/ 44 w 71"/>
                <a:gd name="T5" fmla="*/ 71 h 72"/>
                <a:gd name="T6" fmla="*/ 0 w 71"/>
                <a:gd name="T7" fmla="*/ 49 h 72"/>
                <a:gd name="T8" fmla="*/ 22 w 71"/>
                <a:gd name="T9" fmla="*/ 0 h 72"/>
              </a:gdLst>
              <a:ahLst/>
              <a:cxnLst>
                <a:cxn ang="0">
                  <a:pos x="T0" y="T1"/>
                </a:cxn>
                <a:cxn ang="0">
                  <a:pos x="T2" y="T3"/>
                </a:cxn>
                <a:cxn ang="0">
                  <a:pos x="T4" y="T5"/>
                </a:cxn>
                <a:cxn ang="0">
                  <a:pos x="T6" y="T7"/>
                </a:cxn>
                <a:cxn ang="0">
                  <a:pos x="T8" y="T9"/>
                </a:cxn>
              </a:cxnLst>
              <a:rect l="0" t="0" r="r" b="b"/>
              <a:pathLst>
                <a:path w="71" h="72">
                  <a:moveTo>
                    <a:pt x="22" y="0"/>
                  </a:moveTo>
                  <a:lnTo>
                    <a:pt x="70" y="17"/>
                  </a:lnTo>
                  <a:lnTo>
                    <a:pt x="44" y="71"/>
                  </a:lnTo>
                  <a:lnTo>
                    <a:pt x="0" y="49"/>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35191" name="Freeform 375">
              <a:extLst>
                <a:ext uri="{FF2B5EF4-FFF2-40B4-BE49-F238E27FC236}">
                  <a16:creationId xmlns:a16="http://schemas.microsoft.com/office/drawing/2014/main" id="{576A44D3-379B-4441-A554-E48104DD39B4}"/>
                </a:ext>
              </a:extLst>
            </p:cNvPr>
            <p:cNvSpPr>
              <a:spLocks noChangeArrowheads="1"/>
            </p:cNvSpPr>
            <p:nvPr/>
          </p:nvSpPr>
          <p:spPr bwMode="auto">
            <a:xfrm>
              <a:off x="3750" y="2310"/>
              <a:ext cx="16" cy="16"/>
            </a:xfrm>
            <a:custGeom>
              <a:avLst/>
              <a:gdLst>
                <a:gd name="T0" fmla="*/ 26 w 72"/>
                <a:gd name="T1" fmla="*/ 0 h 72"/>
                <a:gd name="T2" fmla="*/ 71 w 72"/>
                <a:gd name="T3" fmla="*/ 17 h 72"/>
                <a:gd name="T4" fmla="*/ 49 w 72"/>
                <a:gd name="T5" fmla="*/ 71 h 72"/>
                <a:gd name="T6" fmla="*/ 0 w 72"/>
                <a:gd name="T7" fmla="*/ 49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17"/>
                  </a:lnTo>
                  <a:lnTo>
                    <a:pt x="49" y="71"/>
                  </a:lnTo>
                  <a:lnTo>
                    <a:pt x="0" y="4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192" name="Freeform 376">
              <a:extLst>
                <a:ext uri="{FF2B5EF4-FFF2-40B4-BE49-F238E27FC236}">
                  <a16:creationId xmlns:a16="http://schemas.microsoft.com/office/drawing/2014/main" id="{4E776A71-24ED-4661-956D-21E115D8F90B}"/>
                </a:ext>
              </a:extLst>
            </p:cNvPr>
            <p:cNvSpPr>
              <a:spLocks noChangeArrowheads="1"/>
            </p:cNvSpPr>
            <p:nvPr/>
          </p:nvSpPr>
          <p:spPr bwMode="auto">
            <a:xfrm>
              <a:off x="3759" y="2314"/>
              <a:ext cx="16" cy="16"/>
            </a:xfrm>
            <a:custGeom>
              <a:avLst/>
              <a:gdLst>
                <a:gd name="T0" fmla="*/ 17 w 72"/>
                <a:gd name="T1" fmla="*/ 0 h 72"/>
                <a:gd name="T2" fmla="*/ 71 w 72"/>
                <a:gd name="T3" fmla="*/ 17 h 72"/>
                <a:gd name="T4" fmla="*/ 53 w 72"/>
                <a:gd name="T5" fmla="*/ 71 h 72"/>
                <a:gd name="T6" fmla="*/ 0 w 72"/>
                <a:gd name="T7" fmla="*/ 49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7"/>
                  </a:lnTo>
                  <a:lnTo>
                    <a:pt x="53" y="71"/>
                  </a:lnTo>
                  <a:lnTo>
                    <a:pt x="0" y="49"/>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193" name="Freeform 377">
              <a:extLst>
                <a:ext uri="{FF2B5EF4-FFF2-40B4-BE49-F238E27FC236}">
                  <a16:creationId xmlns:a16="http://schemas.microsoft.com/office/drawing/2014/main" id="{A464D4AE-E966-43E1-8423-436D69D0D8AA}"/>
                </a:ext>
              </a:extLst>
            </p:cNvPr>
            <p:cNvSpPr>
              <a:spLocks noChangeArrowheads="1"/>
            </p:cNvSpPr>
            <p:nvPr/>
          </p:nvSpPr>
          <p:spPr bwMode="auto">
            <a:xfrm>
              <a:off x="3770" y="2318"/>
              <a:ext cx="16" cy="16"/>
            </a:xfrm>
            <a:custGeom>
              <a:avLst/>
              <a:gdLst>
                <a:gd name="T0" fmla="*/ 13 w 72"/>
                <a:gd name="T1" fmla="*/ 0 h 72"/>
                <a:gd name="T2" fmla="*/ 71 w 72"/>
                <a:gd name="T3" fmla="*/ 17 h 72"/>
                <a:gd name="T4" fmla="*/ 49 w 72"/>
                <a:gd name="T5" fmla="*/ 71 h 72"/>
                <a:gd name="T6" fmla="*/ 0 w 72"/>
                <a:gd name="T7" fmla="*/ 53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17"/>
                  </a:lnTo>
                  <a:lnTo>
                    <a:pt x="49" y="71"/>
                  </a:lnTo>
                  <a:lnTo>
                    <a:pt x="0" y="53"/>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194" name="Freeform 378">
              <a:extLst>
                <a:ext uri="{FF2B5EF4-FFF2-40B4-BE49-F238E27FC236}">
                  <a16:creationId xmlns:a16="http://schemas.microsoft.com/office/drawing/2014/main" id="{1409715B-BCE7-4018-90A4-4ECAD40DB7CB}"/>
                </a:ext>
              </a:extLst>
            </p:cNvPr>
            <p:cNvSpPr>
              <a:spLocks noChangeArrowheads="1"/>
            </p:cNvSpPr>
            <p:nvPr/>
          </p:nvSpPr>
          <p:spPr bwMode="auto">
            <a:xfrm>
              <a:off x="3778" y="2322"/>
              <a:ext cx="16" cy="16"/>
            </a:xfrm>
            <a:custGeom>
              <a:avLst/>
              <a:gdLst>
                <a:gd name="T0" fmla="*/ 17 w 72"/>
                <a:gd name="T1" fmla="*/ 0 h 71"/>
                <a:gd name="T2" fmla="*/ 71 w 72"/>
                <a:gd name="T3" fmla="*/ 13 h 71"/>
                <a:gd name="T4" fmla="*/ 53 w 72"/>
                <a:gd name="T5" fmla="*/ 70 h 71"/>
                <a:gd name="T6" fmla="*/ 0 w 72"/>
                <a:gd name="T7" fmla="*/ 52 h 71"/>
                <a:gd name="T8" fmla="*/ 17 w 72"/>
                <a:gd name="T9" fmla="*/ 0 h 71"/>
              </a:gdLst>
              <a:ahLst/>
              <a:cxnLst>
                <a:cxn ang="0">
                  <a:pos x="T0" y="T1"/>
                </a:cxn>
                <a:cxn ang="0">
                  <a:pos x="T2" y="T3"/>
                </a:cxn>
                <a:cxn ang="0">
                  <a:pos x="T4" y="T5"/>
                </a:cxn>
                <a:cxn ang="0">
                  <a:pos x="T6" y="T7"/>
                </a:cxn>
                <a:cxn ang="0">
                  <a:pos x="T8" y="T9"/>
                </a:cxn>
              </a:cxnLst>
              <a:rect l="0" t="0" r="r" b="b"/>
              <a:pathLst>
                <a:path w="72" h="71">
                  <a:moveTo>
                    <a:pt x="17" y="0"/>
                  </a:moveTo>
                  <a:lnTo>
                    <a:pt x="71" y="13"/>
                  </a:lnTo>
                  <a:lnTo>
                    <a:pt x="53" y="70"/>
                  </a:lnTo>
                  <a:lnTo>
                    <a:pt x="0" y="52"/>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195" name="Freeform 379">
              <a:extLst>
                <a:ext uri="{FF2B5EF4-FFF2-40B4-BE49-F238E27FC236}">
                  <a16:creationId xmlns:a16="http://schemas.microsoft.com/office/drawing/2014/main" id="{2A5B22BC-33DE-45C6-B4B2-727D2E3262E3}"/>
                </a:ext>
              </a:extLst>
            </p:cNvPr>
            <p:cNvSpPr>
              <a:spLocks noChangeArrowheads="1"/>
            </p:cNvSpPr>
            <p:nvPr/>
          </p:nvSpPr>
          <p:spPr bwMode="auto">
            <a:xfrm>
              <a:off x="3790" y="2325"/>
              <a:ext cx="16" cy="16"/>
            </a:xfrm>
            <a:custGeom>
              <a:avLst/>
              <a:gdLst>
                <a:gd name="T0" fmla="*/ 13 w 72"/>
                <a:gd name="T1" fmla="*/ 0 h 72"/>
                <a:gd name="T2" fmla="*/ 71 w 72"/>
                <a:gd name="T3" fmla="*/ 13 h 72"/>
                <a:gd name="T4" fmla="*/ 53 w 72"/>
                <a:gd name="T5" fmla="*/ 71 h 72"/>
                <a:gd name="T6" fmla="*/ 0 w 72"/>
                <a:gd name="T7" fmla="*/ 53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13"/>
                  </a:lnTo>
                  <a:lnTo>
                    <a:pt x="53" y="71"/>
                  </a:lnTo>
                  <a:lnTo>
                    <a:pt x="0" y="53"/>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196" name="Freeform 380">
              <a:extLst>
                <a:ext uri="{FF2B5EF4-FFF2-40B4-BE49-F238E27FC236}">
                  <a16:creationId xmlns:a16="http://schemas.microsoft.com/office/drawing/2014/main" id="{0E7DC648-3CD8-4F14-8616-AFDF47FB2C54}"/>
                </a:ext>
              </a:extLst>
            </p:cNvPr>
            <p:cNvSpPr>
              <a:spLocks noChangeArrowheads="1"/>
            </p:cNvSpPr>
            <p:nvPr/>
          </p:nvSpPr>
          <p:spPr bwMode="auto">
            <a:xfrm>
              <a:off x="3800" y="2328"/>
              <a:ext cx="16" cy="16"/>
            </a:xfrm>
            <a:custGeom>
              <a:avLst/>
              <a:gdLst>
                <a:gd name="T0" fmla="*/ 13 w 72"/>
                <a:gd name="T1" fmla="*/ 0 h 72"/>
                <a:gd name="T2" fmla="*/ 71 w 72"/>
                <a:gd name="T3" fmla="*/ 13 h 72"/>
                <a:gd name="T4" fmla="*/ 53 w 72"/>
                <a:gd name="T5" fmla="*/ 71 h 72"/>
                <a:gd name="T6" fmla="*/ 0 w 72"/>
                <a:gd name="T7" fmla="*/ 53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13"/>
                  </a:lnTo>
                  <a:lnTo>
                    <a:pt x="53" y="71"/>
                  </a:lnTo>
                  <a:lnTo>
                    <a:pt x="0" y="53"/>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197" name="Freeform 381">
              <a:extLst>
                <a:ext uri="{FF2B5EF4-FFF2-40B4-BE49-F238E27FC236}">
                  <a16:creationId xmlns:a16="http://schemas.microsoft.com/office/drawing/2014/main" id="{7931FBAA-8398-463C-ACE1-7E0AA93A7A94}"/>
                </a:ext>
              </a:extLst>
            </p:cNvPr>
            <p:cNvSpPr>
              <a:spLocks noChangeArrowheads="1"/>
            </p:cNvSpPr>
            <p:nvPr/>
          </p:nvSpPr>
          <p:spPr bwMode="auto">
            <a:xfrm>
              <a:off x="3811" y="2331"/>
              <a:ext cx="16" cy="16"/>
            </a:xfrm>
            <a:custGeom>
              <a:avLst/>
              <a:gdLst>
                <a:gd name="T0" fmla="*/ 13 w 72"/>
                <a:gd name="T1" fmla="*/ 0 h 72"/>
                <a:gd name="T2" fmla="*/ 71 w 72"/>
                <a:gd name="T3" fmla="*/ 13 h 72"/>
                <a:gd name="T4" fmla="*/ 58 w 72"/>
                <a:gd name="T5" fmla="*/ 71 h 72"/>
                <a:gd name="T6" fmla="*/ 0 w 72"/>
                <a:gd name="T7" fmla="*/ 53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13"/>
                  </a:lnTo>
                  <a:lnTo>
                    <a:pt x="58" y="71"/>
                  </a:lnTo>
                  <a:lnTo>
                    <a:pt x="0" y="53"/>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198" name="Freeform 382">
              <a:extLst>
                <a:ext uri="{FF2B5EF4-FFF2-40B4-BE49-F238E27FC236}">
                  <a16:creationId xmlns:a16="http://schemas.microsoft.com/office/drawing/2014/main" id="{1DBD13C9-F4B5-4D8C-B8A6-87AA3A6040F1}"/>
                </a:ext>
              </a:extLst>
            </p:cNvPr>
            <p:cNvSpPr>
              <a:spLocks noChangeArrowheads="1"/>
            </p:cNvSpPr>
            <p:nvPr/>
          </p:nvSpPr>
          <p:spPr bwMode="auto">
            <a:xfrm>
              <a:off x="3822" y="2334"/>
              <a:ext cx="16" cy="16"/>
            </a:xfrm>
            <a:custGeom>
              <a:avLst/>
              <a:gdLst>
                <a:gd name="T0" fmla="*/ 8 w 72"/>
                <a:gd name="T1" fmla="*/ 0 h 72"/>
                <a:gd name="T2" fmla="*/ 71 w 72"/>
                <a:gd name="T3" fmla="*/ 8 h 72"/>
                <a:gd name="T4" fmla="*/ 58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58"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199" name="Freeform 383">
              <a:extLst>
                <a:ext uri="{FF2B5EF4-FFF2-40B4-BE49-F238E27FC236}">
                  <a16:creationId xmlns:a16="http://schemas.microsoft.com/office/drawing/2014/main" id="{50254FBD-A6A2-4FA7-8B7B-E6B3B602FDD5}"/>
                </a:ext>
              </a:extLst>
            </p:cNvPr>
            <p:cNvSpPr>
              <a:spLocks noChangeArrowheads="1"/>
            </p:cNvSpPr>
            <p:nvPr/>
          </p:nvSpPr>
          <p:spPr bwMode="auto">
            <a:xfrm>
              <a:off x="3833" y="2336"/>
              <a:ext cx="16" cy="16"/>
            </a:xfrm>
            <a:custGeom>
              <a:avLst/>
              <a:gdLst>
                <a:gd name="T0" fmla="*/ 8 w 72"/>
                <a:gd name="T1" fmla="*/ 0 h 72"/>
                <a:gd name="T2" fmla="*/ 71 w 72"/>
                <a:gd name="T3" fmla="*/ 8 h 72"/>
                <a:gd name="T4" fmla="*/ 53 w 72"/>
                <a:gd name="T5" fmla="*/ 71 h 72"/>
                <a:gd name="T6" fmla="*/ 0 w 72"/>
                <a:gd name="T7" fmla="*/ 53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53" y="71"/>
                  </a:lnTo>
                  <a:lnTo>
                    <a:pt x="0" y="53"/>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200" name="Freeform 384">
              <a:extLst>
                <a:ext uri="{FF2B5EF4-FFF2-40B4-BE49-F238E27FC236}">
                  <a16:creationId xmlns:a16="http://schemas.microsoft.com/office/drawing/2014/main" id="{68953F6F-3292-4920-A44B-1E790D48296E}"/>
                </a:ext>
              </a:extLst>
            </p:cNvPr>
            <p:cNvSpPr>
              <a:spLocks noChangeArrowheads="1"/>
            </p:cNvSpPr>
            <p:nvPr/>
          </p:nvSpPr>
          <p:spPr bwMode="auto">
            <a:xfrm>
              <a:off x="3844" y="2338"/>
              <a:ext cx="16" cy="16"/>
            </a:xfrm>
            <a:custGeom>
              <a:avLst/>
              <a:gdLst>
                <a:gd name="T0" fmla="*/ 13 w 72"/>
                <a:gd name="T1" fmla="*/ 0 h 72"/>
                <a:gd name="T2" fmla="*/ 71 w 72"/>
                <a:gd name="T3" fmla="*/ 8 h 72"/>
                <a:gd name="T4" fmla="*/ 58 w 72"/>
                <a:gd name="T5" fmla="*/ 71 h 72"/>
                <a:gd name="T6" fmla="*/ 0 w 72"/>
                <a:gd name="T7" fmla="*/ 62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8"/>
                  </a:lnTo>
                  <a:lnTo>
                    <a:pt x="58" y="71"/>
                  </a:lnTo>
                  <a:lnTo>
                    <a:pt x="0" y="62"/>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201" name="Freeform 385">
              <a:extLst>
                <a:ext uri="{FF2B5EF4-FFF2-40B4-BE49-F238E27FC236}">
                  <a16:creationId xmlns:a16="http://schemas.microsoft.com/office/drawing/2014/main" id="{CDB302A0-E6D2-4CFD-AF2C-0C37CECB6A40}"/>
                </a:ext>
              </a:extLst>
            </p:cNvPr>
            <p:cNvSpPr>
              <a:spLocks noChangeArrowheads="1"/>
            </p:cNvSpPr>
            <p:nvPr/>
          </p:nvSpPr>
          <p:spPr bwMode="auto">
            <a:xfrm>
              <a:off x="3855" y="2340"/>
              <a:ext cx="16" cy="16"/>
            </a:xfrm>
            <a:custGeom>
              <a:avLst/>
              <a:gdLst>
                <a:gd name="T0" fmla="*/ 8 w 72"/>
                <a:gd name="T1" fmla="*/ 0 h 72"/>
                <a:gd name="T2" fmla="*/ 71 w 72"/>
                <a:gd name="T3" fmla="*/ 8 h 72"/>
                <a:gd name="T4" fmla="*/ 62 w 72"/>
                <a:gd name="T5" fmla="*/ 71 h 72"/>
                <a:gd name="T6" fmla="*/ 0 w 72"/>
                <a:gd name="T7" fmla="*/ 53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62" y="71"/>
                  </a:lnTo>
                  <a:lnTo>
                    <a:pt x="0" y="53"/>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202" name="Freeform 386">
              <a:extLst>
                <a:ext uri="{FF2B5EF4-FFF2-40B4-BE49-F238E27FC236}">
                  <a16:creationId xmlns:a16="http://schemas.microsoft.com/office/drawing/2014/main" id="{D3FC791B-F78D-4A86-92D9-5A0782786D1D}"/>
                </a:ext>
              </a:extLst>
            </p:cNvPr>
            <p:cNvSpPr>
              <a:spLocks noChangeArrowheads="1"/>
            </p:cNvSpPr>
            <p:nvPr/>
          </p:nvSpPr>
          <p:spPr bwMode="auto">
            <a:xfrm>
              <a:off x="3867" y="2342"/>
              <a:ext cx="16" cy="16"/>
            </a:xfrm>
            <a:custGeom>
              <a:avLst/>
              <a:gdLst>
                <a:gd name="T0" fmla="*/ 4 w 72"/>
                <a:gd name="T1" fmla="*/ 0 h 72"/>
                <a:gd name="T2" fmla="*/ 71 w 72"/>
                <a:gd name="T3" fmla="*/ 8 h 72"/>
                <a:gd name="T4" fmla="*/ 58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8"/>
                  </a:lnTo>
                  <a:lnTo>
                    <a:pt x="58"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203" name="Freeform 387">
              <a:extLst>
                <a:ext uri="{FF2B5EF4-FFF2-40B4-BE49-F238E27FC236}">
                  <a16:creationId xmlns:a16="http://schemas.microsoft.com/office/drawing/2014/main" id="{6A289DAC-C8AB-45AF-AFFC-9B0542287272}"/>
                </a:ext>
              </a:extLst>
            </p:cNvPr>
            <p:cNvSpPr>
              <a:spLocks noChangeArrowheads="1"/>
            </p:cNvSpPr>
            <p:nvPr/>
          </p:nvSpPr>
          <p:spPr bwMode="auto">
            <a:xfrm>
              <a:off x="3877" y="2344"/>
              <a:ext cx="16" cy="16"/>
            </a:xfrm>
            <a:custGeom>
              <a:avLst/>
              <a:gdLst>
                <a:gd name="T0" fmla="*/ 8 w 72"/>
                <a:gd name="T1" fmla="*/ 0 h 71"/>
                <a:gd name="T2" fmla="*/ 71 w 72"/>
                <a:gd name="T3" fmla="*/ 4 h 71"/>
                <a:gd name="T4" fmla="*/ 58 w 72"/>
                <a:gd name="T5" fmla="*/ 70 h 71"/>
                <a:gd name="T6" fmla="*/ 0 w 72"/>
                <a:gd name="T7" fmla="*/ 57 h 71"/>
                <a:gd name="T8" fmla="*/ 8 w 72"/>
                <a:gd name="T9" fmla="*/ 0 h 71"/>
              </a:gdLst>
              <a:ahLst/>
              <a:cxnLst>
                <a:cxn ang="0">
                  <a:pos x="T0" y="T1"/>
                </a:cxn>
                <a:cxn ang="0">
                  <a:pos x="T2" y="T3"/>
                </a:cxn>
                <a:cxn ang="0">
                  <a:pos x="T4" y="T5"/>
                </a:cxn>
                <a:cxn ang="0">
                  <a:pos x="T6" y="T7"/>
                </a:cxn>
                <a:cxn ang="0">
                  <a:pos x="T8" y="T9"/>
                </a:cxn>
              </a:cxnLst>
              <a:rect l="0" t="0" r="r" b="b"/>
              <a:pathLst>
                <a:path w="72" h="71">
                  <a:moveTo>
                    <a:pt x="8" y="0"/>
                  </a:moveTo>
                  <a:lnTo>
                    <a:pt x="71" y="4"/>
                  </a:lnTo>
                  <a:lnTo>
                    <a:pt x="58" y="70"/>
                  </a:lnTo>
                  <a:lnTo>
                    <a:pt x="0" y="57"/>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204" name="Freeform 388">
              <a:extLst>
                <a:ext uri="{FF2B5EF4-FFF2-40B4-BE49-F238E27FC236}">
                  <a16:creationId xmlns:a16="http://schemas.microsoft.com/office/drawing/2014/main" id="{3FB4B40E-3A7A-461C-80E0-A9B672D8F0DD}"/>
                </a:ext>
              </a:extLst>
            </p:cNvPr>
            <p:cNvSpPr>
              <a:spLocks noChangeArrowheads="1"/>
            </p:cNvSpPr>
            <p:nvPr/>
          </p:nvSpPr>
          <p:spPr bwMode="auto">
            <a:xfrm>
              <a:off x="3888" y="2345"/>
              <a:ext cx="16" cy="16"/>
            </a:xfrm>
            <a:custGeom>
              <a:avLst/>
              <a:gdLst>
                <a:gd name="T0" fmla="*/ 8 w 72"/>
                <a:gd name="T1" fmla="*/ 0 h 72"/>
                <a:gd name="T2" fmla="*/ 71 w 72"/>
                <a:gd name="T3" fmla="*/ 4 h 72"/>
                <a:gd name="T4" fmla="*/ 58 w 72"/>
                <a:gd name="T5" fmla="*/ 71 h 72"/>
                <a:gd name="T6" fmla="*/ 0 w 72"/>
                <a:gd name="T7" fmla="*/ 62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4"/>
                  </a:lnTo>
                  <a:lnTo>
                    <a:pt x="58" y="71"/>
                  </a:lnTo>
                  <a:lnTo>
                    <a:pt x="0" y="62"/>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205" name="Freeform 389">
              <a:extLst>
                <a:ext uri="{FF2B5EF4-FFF2-40B4-BE49-F238E27FC236}">
                  <a16:creationId xmlns:a16="http://schemas.microsoft.com/office/drawing/2014/main" id="{D36610BC-E6F1-4DF2-904E-CC148C132512}"/>
                </a:ext>
              </a:extLst>
            </p:cNvPr>
            <p:cNvSpPr>
              <a:spLocks noChangeArrowheads="1"/>
            </p:cNvSpPr>
            <p:nvPr/>
          </p:nvSpPr>
          <p:spPr bwMode="auto">
            <a:xfrm>
              <a:off x="3899" y="2346"/>
              <a:ext cx="16" cy="16"/>
            </a:xfrm>
            <a:custGeom>
              <a:avLst/>
              <a:gdLst>
                <a:gd name="T0" fmla="*/ 8 w 72"/>
                <a:gd name="T1" fmla="*/ 0 h 72"/>
                <a:gd name="T2" fmla="*/ 71 w 72"/>
                <a:gd name="T3" fmla="*/ 8 h 72"/>
                <a:gd name="T4" fmla="*/ 58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58"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206" name="Freeform 390">
              <a:extLst>
                <a:ext uri="{FF2B5EF4-FFF2-40B4-BE49-F238E27FC236}">
                  <a16:creationId xmlns:a16="http://schemas.microsoft.com/office/drawing/2014/main" id="{F8892907-F9DB-4EDB-8E87-45EA9108C606}"/>
                </a:ext>
              </a:extLst>
            </p:cNvPr>
            <p:cNvSpPr>
              <a:spLocks noChangeArrowheads="1"/>
            </p:cNvSpPr>
            <p:nvPr/>
          </p:nvSpPr>
          <p:spPr bwMode="auto">
            <a:xfrm>
              <a:off x="3910" y="2348"/>
              <a:ext cx="16" cy="16"/>
            </a:xfrm>
            <a:custGeom>
              <a:avLst/>
              <a:gdLst>
                <a:gd name="T0" fmla="*/ 8 w 72"/>
                <a:gd name="T1" fmla="*/ 0 h 72"/>
                <a:gd name="T2" fmla="*/ 71 w 72"/>
                <a:gd name="T3" fmla="*/ 8 h 72"/>
                <a:gd name="T4" fmla="*/ 62 w 72"/>
                <a:gd name="T5" fmla="*/ 71 h 72"/>
                <a:gd name="T6" fmla="*/ 0 w 72"/>
                <a:gd name="T7" fmla="*/ 62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62" y="71"/>
                  </a:lnTo>
                  <a:lnTo>
                    <a:pt x="0" y="62"/>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207" name="Freeform 391">
              <a:extLst>
                <a:ext uri="{FF2B5EF4-FFF2-40B4-BE49-F238E27FC236}">
                  <a16:creationId xmlns:a16="http://schemas.microsoft.com/office/drawing/2014/main" id="{B4295C55-F283-456E-BA68-ABD71A44E3DC}"/>
                </a:ext>
              </a:extLst>
            </p:cNvPr>
            <p:cNvSpPr>
              <a:spLocks noChangeArrowheads="1"/>
            </p:cNvSpPr>
            <p:nvPr/>
          </p:nvSpPr>
          <p:spPr bwMode="auto">
            <a:xfrm>
              <a:off x="3921" y="2350"/>
              <a:ext cx="16" cy="16"/>
            </a:xfrm>
            <a:custGeom>
              <a:avLst/>
              <a:gdLst>
                <a:gd name="T0" fmla="*/ 4 w 72"/>
                <a:gd name="T1" fmla="*/ 0 h 72"/>
                <a:gd name="T2" fmla="*/ 71 w 72"/>
                <a:gd name="T3" fmla="*/ 0 h 72"/>
                <a:gd name="T4" fmla="*/ 71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0"/>
                  </a:lnTo>
                  <a:lnTo>
                    <a:pt x="71"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208" name="Freeform 392">
              <a:extLst>
                <a:ext uri="{FF2B5EF4-FFF2-40B4-BE49-F238E27FC236}">
                  <a16:creationId xmlns:a16="http://schemas.microsoft.com/office/drawing/2014/main" id="{863D786B-F987-4579-9739-03216E99156B}"/>
                </a:ext>
              </a:extLst>
            </p:cNvPr>
            <p:cNvSpPr>
              <a:spLocks noChangeArrowheads="1"/>
            </p:cNvSpPr>
            <p:nvPr/>
          </p:nvSpPr>
          <p:spPr bwMode="auto">
            <a:xfrm>
              <a:off x="3932" y="2350"/>
              <a:ext cx="16" cy="16"/>
            </a:xfrm>
            <a:custGeom>
              <a:avLst/>
              <a:gdLst>
                <a:gd name="T0" fmla="*/ 0 w 72"/>
                <a:gd name="T1" fmla="*/ 0 h 72"/>
                <a:gd name="T2" fmla="*/ 71 w 72"/>
                <a:gd name="T3" fmla="*/ 4 h 72"/>
                <a:gd name="T4" fmla="*/ 62 w 72"/>
                <a:gd name="T5" fmla="*/ 71 h 72"/>
                <a:gd name="T6" fmla="*/ 0 w 72"/>
                <a:gd name="T7" fmla="*/ 62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71" y="4"/>
                  </a:lnTo>
                  <a:lnTo>
                    <a:pt x="62" y="71"/>
                  </a:lnTo>
                  <a:lnTo>
                    <a:pt x="0" y="62"/>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209" name="Freeform 393">
              <a:extLst>
                <a:ext uri="{FF2B5EF4-FFF2-40B4-BE49-F238E27FC236}">
                  <a16:creationId xmlns:a16="http://schemas.microsoft.com/office/drawing/2014/main" id="{ECB27A66-C192-480D-93DA-F24D29F2047E}"/>
                </a:ext>
              </a:extLst>
            </p:cNvPr>
            <p:cNvSpPr>
              <a:spLocks noChangeArrowheads="1"/>
            </p:cNvSpPr>
            <p:nvPr/>
          </p:nvSpPr>
          <p:spPr bwMode="auto">
            <a:xfrm>
              <a:off x="3942" y="2351"/>
              <a:ext cx="16" cy="16"/>
            </a:xfrm>
            <a:custGeom>
              <a:avLst/>
              <a:gdLst>
                <a:gd name="T0" fmla="*/ 4 w 72"/>
                <a:gd name="T1" fmla="*/ 0 h 72"/>
                <a:gd name="T2" fmla="*/ 71 w 72"/>
                <a:gd name="T3" fmla="*/ 4 h 72"/>
                <a:gd name="T4" fmla="*/ 58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4"/>
                  </a:lnTo>
                  <a:lnTo>
                    <a:pt x="58"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210" name="Freeform 394">
              <a:extLst>
                <a:ext uri="{FF2B5EF4-FFF2-40B4-BE49-F238E27FC236}">
                  <a16:creationId xmlns:a16="http://schemas.microsoft.com/office/drawing/2014/main" id="{AC1DD994-D3E8-44FD-B190-A880DB0114BF}"/>
                </a:ext>
              </a:extLst>
            </p:cNvPr>
            <p:cNvSpPr>
              <a:spLocks noChangeArrowheads="1"/>
            </p:cNvSpPr>
            <p:nvPr/>
          </p:nvSpPr>
          <p:spPr bwMode="auto">
            <a:xfrm>
              <a:off x="3951" y="2352"/>
              <a:ext cx="16" cy="16"/>
            </a:xfrm>
            <a:custGeom>
              <a:avLst/>
              <a:gdLst>
                <a:gd name="T0" fmla="*/ 8 w 72"/>
                <a:gd name="T1" fmla="*/ 0 h 72"/>
                <a:gd name="T2" fmla="*/ 71 w 72"/>
                <a:gd name="T3" fmla="*/ 8 h 72"/>
                <a:gd name="T4" fmla="*/ 71 w 72"/>
                <a:gd name="T5" fmla="*/ 71 h 72"/>
                <a:gd name="T6" fmla="*/ 0 w 72"/>
                <a:gd name="T7" fmla="*/ 62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71" y="71"/>
                  </a:lnTo>
                  <a:lnTo>
                    <a:pt x="0" y="62"/>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211" name="Freeform 395">
              <a:extLst>
                <a:ext uri="{FF2B5EF4-FFF2-40B4-BE49-F238E27FC236}">
                  <a16:creationId xmlns:a16="http://schemas.microsoft.com/office/drawing/2014/main" id="{1DE05AB6-1CB3-4AA1-BC7B-C563BFF450CD}"/>
                </a:ext>
              </a:extLst>
            </p:cNvPr>
            <p:cNvSpPr>
              <a:spLocks noChangeArrowheads="1"/>
            </p:cNvSpPr>
            <p:nvPr/>
          </p:nvSpPr>
          <p:spPr bwMode="auto">
            <a:xfrm>
              <a:off x="3964" y="2354"/>
              <a:ext cx="16" cy="16"/>
            </a:xfrm>
            <a:custGeom>
              <a:avLst/>
              <a:gdLst>
                <a:gd name="T0" fmla="*/ 0 w 72"/>
                <a:gd name="T1" fmla="*/ 0 h 72"/>
                <a:gd name="T2" fmla="*/ 71 w 72"/>
                <a:gd name="T3" fmla="*/ 0 h 72"/>
                <a:gd name="T4" fmla="*/ 62 w 72"/>
                <a:gd name="T5" fmla="*/ 71 h 72"/>
                <a:gd name="T6" fmla="*/ 0 w 72"/>
                <a:gd name="T7" fmla="*/ 62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71" y="0"/>
                  </a:lnTo>
                  <a:lnTo>
                    <a:pt x="62" y="71"/>
                  </a:lnTo>
                  <a:lnTo>
                    <a:pt x="0" y="62"/>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212" name="Freeform 396">
              <a:extLst>
                <a:ext uri="{FF2B5EF4-FFF2-40B4-BE49-F238E27FC236}">
                  <a16:creationId xmlns:a16="http://schemas.microsoft.com/office/drawing/2014/main" id="{B2B2A52A-37E2-4910-85B0-9FF02F03A434}"/>
                </a:ext>
              </a:extLst>
            </p:cNvPr>
            <p:cNvSpPr>
              <a:spLocks noChangeArrowheads="1"/>
            </p:cNvSpPr>
            <p:nvPr/>
          </p:nvSpPr>
          <p:spPr bwMode="auto">
            <a:xfrm>
              <a:off x="3973" y="2354"/>
              <a:ext cx="16" cy="16"/>
            </a:xfrm>
            <a:custGeom>
              <a:avLst/>
              <a:gdLst>
                <a:gd name="T0" fmla="*/ 4 w 72"/>
                <a:gd name="T1" fmla="*/ 0 h 72"/>
                <a:gd name="T2" fmla="*/ 71 w 72"/>
                <a:gd name="T3" fmla="*/ 0 h 72"/>
                <a:gd name="T4" fmla="*/ 62 w 72"/>
                <a:gd name="T5" fmla="*/ 71 h 72"/>
                <a:gd name="T6" fmla="*/ 0 w 72"/>
                <a:gd name="T7" fmla="*/ 71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0"/>
                  </a:lnTo>
                  <a:lnTo>
                    <a:pt x="62" y="71"/>
                  </a:lnTo>
                  <a:lnTo>
                    <a:pt x="0" y="71"/>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213" name="Freeform 397">
              <a:extLst>
                <a:ext uri="{FF2B5EF4-FFF2-40B4-BE49-F238E27FC236}">
                  <a16:creationId xmlns:a16="http://schemas.microsoft.com/office/drawing/2014/main" id="{992BED1C-557E-422A-A6DB-8BD5C861E4C0}"/>
                </a:ext>
              </a:extLst>
            </p:cNvPr>
            <p:cNvSpPr>
              <a:spLocks noChangeArrowheads="1"/>
            </p:cNvSpPr>
            <p:nvPr/>
          </p:nvSpPr>
          <p:spPr bwMode="auto">
            <a:xfrm>
              <a:off x="3985" y="2354"/>
              <a:ext cx="16" cy="16"/>
            </a:xfrm>
            <a:custGeom>
              <a:avLst/>
              <a:gdLst>
                <a:gd name="T0" fmla="*/ 4 w 72"/>
                <a:gd name="T1" fmla="*/ 0 h 72"/>
                <a:gd name="T2" fmla="*/ 71 w 72"/>
                <a:gd name="T3" fmla="*/ 4 h 72"/>
                <a:gd name="T4" fmla="*/ 62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4"/>
                  </a:lnTo>
                  <a:lnTo>
                    <a:pt x="62"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214" name="Freeform 398">
              <a:extLst>
                <a:ext uri="{FF2B5EF4-FFF2-40B4-BE49-F238E27FC236}">
                  <a16:creationId xmlns:a16="http://schemas.microsoft.com/office/drawing/2014/main" id="{10AF6229-FF08-4397-8975-F63267A71D7F}"/>
                </a:ext>
              </a:extLst>
            </p:cNvPr>
            <p:cNvSpPr>
              <a:spLocks noChangeArrowheads="1"/>
            </p:cNvSpPr>
            <p:nvPr/>
          </p:nvSpPr>
          <p:spPr bwMode="auto">
            <a:xfrm>
              <a:off x="3995" y="2355"/>
              <a:ext cx="16" cy="17"/>
            </a:xfrm>
            <a:custGeom>
              <a:avLst/>
              <a:gdLst>
                <a:gd name="T0" fmla="*/ 4 w 72"/>
                <a:gd name="T1" fmla="*/ 0 h 73"/>
                <a:gd name="T2" fmla="*/ 71 w 72"/>
                <a:gd name="T3" fmla="*/ 8 h 73"/>
                <a:gd name="T4" fmla="*/ 62 w 72"/>
                <a:gd name="T5" fmla="*/ 72 h 73"/>
                <a:gd name="T6" fmla="*/ 0 w 72"/>
                <a:gd name="T7" fmla="*/ 62 h 73"/>
                <a:gd name="T8" fmla="*/ 4 w 72"/>
                <a:gd name="T9" fmla="*/ 0 h 73"/>
              </a:gdLst>
              <a:ahLst/>
              <a:cxnLst>
                <a:cxn ang="0">
                  <a:pos x="T0" y="T1"/>
                </a:cxn>
                <a:cxn ang="0">
                  <a:pos x="T2" y="T3"/>
                </a:cxn>
                <a:cxn ang="0">
                  <a:pos x="T4" y="T5"/>
                </a:cxn>
                <a:cxn ang="0">
                  <a:pos x="T6" y="T7"/>
                </a:cxn>
                <a:cxn ang="0">
                  <a:pos x="T8" y="T9"/>
                </a:cxn>
              </a:cxnLst>
              <a:rect l="0" t="0" r="r" b="b"/>
              <a:pathLst>
                <a:path w="72" h="73">
                  <a:moveTo>
                    <a:pt x="4" y="0"/>
                  </a:moveTo>
                  <a:lnTo>
                    <a:pt x="71" y="8"/>
                  </a:lnTo>
                  <a:lnTo>
                    <a:pt x="62" y="72"/>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215" name="Freeform 399">
              <a:extLst>
                <a:ext uri="{FF2B5EF4-FFF2-40B4-BE49-F238E27FC236}">
                  <a16:creationId xmlns:a16="http://schemas.microsoft.com/office/drawing/2014/main" id="{636D732C-A032-4A86-A920-1A467E0EECE8}"/>
                </a:ext>
              </a:extLst>
            </p:cNvPr>
            <p:cNvSpPr>
              <a:spLocks noChangeArrowheads="1"/>
            </p:cNvSpPr>
            <p:nvPr/>
          </p:nvSpPr>
          <p:spPr bwMode="auto">
            <a:xfrm>
              <a:off x="4008" y="2357"/>
              <a:ext cx="16" cy="17"/>
            </a:xfrm>
            <a:custGeom>
              <a:avLst/>
              <a:gdLst>
                <a:gd name="T0" fmla="*/ 4 w 72"/>
                <a:gd name="T1" fmla="*/ 0 h 73"/>
                <a:gd name="T2" fmla="*/ 71 w 72"/>
                <a:gd name="T3" fmla="*/ 4 h 73"/>
                <a:gd name="T4" fmla="*/ 62 w 72"/>
                <a:gd name="T5" fmla="*/ 72 h 73"/>
                <a:gd name="T6" fmla="*/ 0 w 72"/>
                <a:gd name="T7" fmla="*/ 63 h 73"/>
                <a:gd name="T8" fmla="*/ 4 w 72"/>
                <a:gd name="T9" fmla="*/ 0 h 73"/>
              </a:gdLst>
              <a:ahLst/>
              <a:cxnLst>
                <a:cxn ang="0">
                  <a:pos x="T0" y="T1"/>
                </a:cxn>
                <a:cxn ang="0">
                  <a:pos x="T2" y="T3"/>
                </a:cxn>
                <a:cxn ang="0">
                  <a:pos x="T4" y="T5"/>
                </a:cxn>
                <a:cxn ang="0">
                  <a:pos x="T6" y="T7"/>
                </a:cxn>
                <a:cxn ang="0">
                  <a:pos x="T8" y="T9"/>
                </a:cxn>
              </a:cxnLst>
              <a:rect l="0" t="0" r="r" b="b"/>
              <a:pathLst>
                <a:path w="72" h="73">
                  <a:moveTo>
                    <a:pt x="4" y="0"/>
                  </a:moveTo>
                  <a:lnTo>
                    <a:pt x="71" y="4"/>
                  </a:lnTo>
                  <a:lnTo>
                    <a:pt x="62" y="72"/>
                  </a:lnTo>
                  <a:lnTo>
                    <a:pt x="0" y="63"/>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216" name="Freeform 400">
              <a:extLst>
                <a:ext uri="{FF2B5EF4-FFF2-40B4-BE49-F238E27FC236}">
                  <a16:creationId xmlns:a16="http://schemas.microsoft.com/office/drawing/2014/main" id="{14B8EEA2-5462-44E8-8D19-F9438C77370E}"/>
                </a:ext>
              </a:extLst>
            </p:cNvPr>
            <p:cNvSpPr>
              <a:spLocks noChangeArrowheads="1"/>
            </p:cNvSpPr>
            <p:nvPr/>
          </p:nvSpPr>
          <p:spPr bwMode="auto">
            <a:xfrm>
              <a:off x="4022" y="2358"/>
              <a:ext cx="16" cy="17"/>
            </a:xfrm>
            <a:custGeom>
              <a:avLst/>
              <a:gdLst>
                <a:gd name="T0" fmla="*/ 4 w 72"/>
                <a:gd name="T1" fmla="*/ 0 h 73"/>
                <a:gd name="T2" fmla="*/ 71 w 72"/>
                <a:gd name="T3" fmla="*/ 0 h 73"/>
                <a:gd name="T4" fmla="*/ 62 w 72"/>
                <a:gd name="T5" fmla="*/ 72 h 73"/>
                <a:gd name="T6" fmla="*/ 0 w 72"/>
                <a:gd name="T7" fmla="*/ 63 h 73"/>
                <a:gd name="T8" fmla="*/ 4 w 72"/>
                <a:gd name="T9" fmla="*/ 0 h 73"/>
              </a:gdLst>
              <a:ahLst/>
              <a:cxnLst>
                <a:cxn ang="0">
                  <a:pos x="T0" y="T1"/>
                </a:cxn>
                <a:cxn ang="0">
                  <a:pos x="T2" y="T3"/>
                </a:cxn>
                <a:cxn ang="0">
                  <a:pos x="T4" y="T5"/>
                </a:cxn>
                <a:cxn ang="0">
                  <a:pos x="T6" y="T7"/>
                </a:cxn>
                <a:cxn ang="0">
                  <a:pos x="T8" y="T9"/>
                </a:cxn>
              </a:cxnLst>
              <a:rect l="0" t="0" r="r" b="b"/>
              <a:pathLst>
                <a:path w="72" h="73">
                  <a:moveTo>
                    <a:pt x="4" y="0"/>
                  </a:moveTo>
                  <a:lnTo>
                    <a:pt x="71" y="0"/>
                  </a:lnTo>
                  <a:lnTo>
                    <a:pt x="62" y="72"/>
                  </a:lnTo>
                  <a:lnTo>
                    <a:pt x="0" y="63"/>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217" name="Freeform 401">
              <a:extLst>
                <a:ext uri="{FF2B5EF4-FFF2-40B4-BE49-F238E27FC236}">
                  <a16:creationId xmlns:a16="http://schemas.microsoft.com/office/drawing/2014/main" id="{5E76DBC7-7091-4EAA-B731-56240B9EE267}"/>
                </a:ext>
              </a:extLst>
            </p:cNvPr>
            <p:cNvSpPr>
              <a:spLocks noChangeArrowheads="1"/>
            </p:cNvSpPr>
            <p:nvPr/>
          </p:nvSpPr>
          <p:spPr bwMode="auto">
            <a:xfrm>
              <a:off x="4036" y="2358"/>
              <a:ext cx="19" cy="17"/>
            </a:xfrm>
            <a:custGeom>
              <a:avLst/>
              <a:gdLst>
                <a:gd name="T0" fmla="*/ 4 w 85"/>
                <a:gd name="T1" fmla="*/ 0 h 73"/>
                <a:gd name="T2" fmla="*/ 84 w 85"/>
                <a:gd name="T3" fmla="*/ 8 h 73"/>
                <a:gd name="T4" fmla="*/ 75 w 85"/>
                <a:gd name="T5" fmla="*/ 72 h 73"/>
                <a:gd name="T6" fmla="*/ 0 w 85"/>
                <a:gd name="T7" fmla="*/ 59 h 73"/>
                <a:gd name="T8" fmla="*/ 4 w 85"/>
                <a:gd name="T9" fmla="*/ 0 h 73"/>
              </a:gdLst>
              <a:ahLst/>
              <a:cxnLst>
                <a:cxn ang="0">
                  <a:pos x="T0" y="T1"/>
                </a:cxn>
                <a:cxn ang="0">
                  <a:pos x="T2" y="T3"/>
                </a:cxn>
                <a:cxn ang="0">
                  <a:pos x="T4" y="T5"/>
                </a:cxn>
                <a:cxn ang="0">
                  <a:pos x="T6" y="T7"/>
                </a:cxn>
                <a:cxn ang="0">
                  <a:pos x="T8" y="T9"/>
                </a:cxn>
              </a:cxnLst>
              <a:rect l="0" t="0" r="r" b="b"/>
              <a:pathLst>
                <a:path w="85" h="73">
                  <a:moveTo>
                    <a:pt x="4" y="0"/>
                  </a:moveTo>
                  <a:lnTo>
                    <a:pt x="84" y="8"/>
                  </a:lnTo>
                  <a:lnTo>
                    <a:pt x="75" y="72"/>
                  </a:lnTo>
                  <a:lnTo>
                    <a:pt x="0" y="59"/>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218" name="Freeform 402">
              <a:extLst>
                <a:ext uri="{FF2B5EF4-FFF2-40B4-BE49-F238E27FC236}">
                  <a16:creationId xmlns:a16="http://schemas.microsoft.com/office/drawing/2014/main" id="{85BF3C73-18B2-44B2-A864-A897C963EC92}"/>
                </a:ext>
              </a:extLst>
            </p:cNvPr>
            <p:cNvSpPr>
              <a:spLocks noChangeArrowheads="1"/>
            </p:cNvSpPr>
            <p:nvPr/>
          </p:nvSpPr>
          <p:spPr bwMode="auto">
            <a:xfrm>
              <a:off x="4053" y="2360"/>
              <a:ext cx="21" cy="17"/>
            </a:xfrm>
            <a:custGeom>
              <a:avLst/>
              <a:gdLst>
                <a:gd name="T0" fmla="*/ 8 w 94"/>
                <a:gd name="T1" fmla="*/ 0 h 73"/>
                <a:gd name="T2" fmla="*/ 93 w 94"/>
                <a:gd name="T3" fmla="*/ 8 h 73"/>
                <a:gd name="T4" fmla="*/ 89 w 94"/>
                <a:gd name="T5" fmla="*/ 72 h 73"/>
                <a:gd name="T6" fmla="*/ 0 w 94"/>
                <a:gd name="T7" fmla="*/ 59 h 73"/>
                <a:gd name="T8" fmla="*/ 8 w 94"/>
                <a:gd name="T9" fmla="*/ 0 h 73"/>
              </a:gdLst>
              <a:ahLst/>
              <a:cxnLst>
                <a:cxn ang="0">
                  <a:pos x="T0" y="T1"/>
                </a:cxn>
                <a:cxn ang="0">
                  <a:pos x="T2" y="T3"/>
                </a:cxn>
                <a:cxn ang="0">
                  <a:pos x="T4" y="T5"/>
                </a:cxn>
                <a:cxn ang="0">
                  <a:pos x="T6" y="T7"/>
                </a:cxn>
                <a:cxn ang="0">
                  <a:pos x="T8" y="T9"/>
                </a:cxn>
              </a:cxnLst>
              <a:rect l="0" t="0" r="r" b="b"/>
              <a:pathLst>
                <a:path w="94" h="73">
                  <a:moveTo>
                    <a:pt x="8" y="0"/>
                  </a:moveTo>
                  <a:lnTo>
                    <a:pt x="93" y="8"/>
                  </a:lnTo>
                  <a:lnTo>
                    <a:pt x="89" y="72"/>
                  </a:lnTo>
                  <a:lnTo>
                    <a:pt x="0" y="59"/>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219" name="Freeform 403">
              <a:extLst>
                <a:ext uri="{FF2B5EF4-FFF2-40B4-BE49-F238E27FC236}">
                  <a16:creationId xmlns:a16="http://schemas.microsoft.com/office/drawing/2014/main" id="{D904B1A6-B072-44C2-868F-73D6AF95769C}"/>
                </a:ext>
              </a:extLst>
            </p:cNvPr>
            <p:cNvSpPr>
              <a:spLocks noChangeArrowheads="1"/>
            </p:cNvSpPr>
            <p:nvPr/>
          </p:nvSpPr>
          <p:spPr bwMode="auto">
            <a:xfrm>
              <a:off x="4073" y="2362"/>
              <a:ext cx="24" cy="17"/>
            </a:xfrm>
            <a:custGeom>
              <a:avLst/>
              <a:gdLst>
                <a:gd name="T0" fmla="*/ 8 w 108"/>
                <a:gd name="T1" fmla="*/ 0 h 73"/>
                <a:gd name="T2" fmla="*/ 107 w 108"/>
                <a:gd name="T3" fmla="*/ 13 h 73"/>
                <a:gd name="T4" fmla="*/ 103 w 108"/>
                <a:gd name="T5" fmla="*/ 72 h 73"/>
                <a:gd name="T6" fmla="*/ 0 w 108"/>
                <a:gd name="T7" fmla="*/ 54 h 73"/>
                <a:gd name="T8" fmla="*/ 8 w 108"/>
                <a:gd name="T9" fmla="*/ 0 h 73"/>
              </a:gdLst>
              <a:ahLst/>
              <a:cxnLst>
                <a:cxn ang="0">
                  <a:pos x="T0" y="T1"/>
                </a:cxn>
                <a:cxn ang="0">
                  <a:pos x="T2" y="T3"/>
                </a:cxn>
                <a:cxn ang="0">
                  <a:pos x="T4" y="T5"/>
                </a:cxn>
                <a:cxn ang="0">
                  <a:pos x="T6" y="T7"/>
                </a:cxn>
                <a:cxn ang="0">
                  <a:pos x="T8" y="T9"/>
                </a:cxn>
              </a:cxnLst>
              <a:rect l="0" t="0" r="r" b="b"/>
              <a:pathLst>
                <a:path w="108" h="73">
                  <a:moveTo>
                    <a:pt x="8" y="0"/>
                  </a:moveTo>
                  <a:lnTo>
                    <a:pt x="107" y="13"/>
                  </a:lnTo>
                  <a:lnTo>
                    <a:pt x="103" y="72"/>
                  </a:lnTo>
                  <a:lnTo>
                    <a:pt x="0" y="54"/>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220" name="Freeform 404">
              <a:extLst>
                <a:ext uri="{FF2B5EF4-FFF2-40B4-BE49-F238E27FC236}">
                  <a16:creationId xmlns:a16="http://schemas.microsoft.com/office/drawing/2014/main" id="{D596A534-2E58-4114-BAD2-F48A22F83F57}"/>
                </a:ext>
              </a:extLst>
            </p:cNvPr>
            <p:cNvSpPr>
              <a:spLocks noChangeArrowheads="1"/>
            </p:cNvSpPr>
            <p:nvPr/>
          </p:nvSpPr>
          <p:spPr bwMode="auto">
            <a:xfrm>
              <a:off x="4096" y="2362"/>
              <a:ext cx="32" cy="17"/>
            </a:xfrm>
            <a:custGeom>
              <a:avLst/>
              <a:gdLst>
                <a:gd name="T0" fmla="*/ 0 w 143"/>
                <a:gd name="T1" fmla="*/ 13 h 73"/>
                <a:gd name="T2" fmla="*/ 142 w 143"/>
                <a:gd name="T3" fmla="*/ 0 h 73"/>
                <a:gd name="T4" fmla="*/ 142 w 143"/>
                <a:gd name="T5" fmla="*/ 54 h 73"/>
                <a:gd name="T6" fmla="*/ 4 w 143"/>
                <a:gd name="T7" fmla="*/ 72 h 73"/>
                <a:gd name="T8" fmla="*/ 0 w 143"/>
                <a:gd name="T9" fmla="*/ 13 h 73"/>
              </a:gdLst>
              <a:ahLst/>
              <a:cxnLst>
                <a:cxn ang="0">
                  <a:pos x="T0" y="T1"/>
                </a:cxn>
                <a:cxn ang="0">
                  <a:pos x="T2" y="T3"/>
                </a:cxn>
                <a:cxn ang="0">
                  <a:pos x="T4" y="T5"/>
                </a:cxn>
                <a:cxn ang="0">
                  <a:pos x="T6" y="T7"/>
                </a:cxn>
                <a:cxn ang="0">
                  <a:pos x="T8" y="T9"/>
                </a:cxn>
              </a:cxnLst>
              <a:rect l="0" t="0" r="r" b="b"/>
              <a:pathLst>
                <a:path w="143" h="73">
                  <a:moveTo>
                    <a:pt x="0" y="13"/>
                  </a:moveTo>
                  <a:lnTo>
                    <a:pt x="142" y="0"/>
                  </a:lnTo>
                  <a:lnTo>
                    <a:pt x="142" y="54"/>
                  </a:lnTo>
                  <a:lnTo>
                    <a:pt x="4" y="72"/>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5221" name="Freeform 405">
              <a:extLst>
                <a:ext uri="{FF2B5EF4-FFF2-40B4-BE49-F238E27FC236}">
                  <a16:creationId xmlns:a16="http://schemas.microsoft.com/office/drawing/2014/main" id="{DA2E1928-EB5B-4D2A-89AD-4D6CA7BB500B}"/>
                </a:ext>
              </a:extLst>
            </p:cNvPr>
            <p:cNvSpPr>
              <a:spLocks noChangeArrowheads="1"/>
            </p:cNvSpPr>
            <p:nvPr/>
          </p:nvSpPr>
          <p:spPr bwMode="auto">
            <a:xfrm>
              <a:off x="4156" y="2359"/>
              <a:ext cx="16" cy="17"/>
            </a:xfrm>
            <a:custGeom>
              <a:avLst/>
              <a:gdLst>
                <a:gd name="T0" fmla="*/ 0 w 72"/>
                <a:gd name="T1" fmla="*/ 4 h 73"/>
                <a:gd name="T2" fmla="*/ 62 w 72"/>
                <a:gd name="T3" fmla="*/ 0 h 73"/>
                <a:gd name="T4" fmla="*/ 71 w 72"/>
                <a:gd name="T5" fmla="*/ 63 h 73"/>
                <a:gd name="T6" fmla="*/ 0 w 72"/>
                <a:gd name="T7" fmla="*/ 72 h 73"/>
                <a:gd name="T8" fmla="*/ 0 w 72"/>
                <a:gd name="T9" fmla="*/ 4 h 73"/>
              </a:gdLst>
              <a:ahLst/>
              <a:cxnLst>
                <a:cxn ang="0">
                  <a:pos x="T0" y="T1"/>
                </a:cxn>
                <a:cxn ang="0">
                  <a:pos x="T2" y="T3"/>
                </a:cxn>
                <a:cxn ang="0">
                  <a:pos x="T4" y="T5"/>
                </a:cxn>
                <a:cxn ang="0">
                  <a:pos x="T6" y="T7"/>
                </a:cxn>
                <a:cxn ang="0">
                  <a:pos x="T8" y="T9"/>
                </a:cxn>
              </a:cxnLst>
              <a:rect l="0" t="0" r="r" b="b"/>
              <a:pathLst>
                <a:path w="72" h="73">
                  <a:moveTo>
                    <a:pt x="0" y="4"/>
                  </a:moveTo>
                  <a:lnTo>
                    <a:pt x="62" y="0"/>
                  </a:lnTo>
                  <a:lnTo>
                    <a:pt x="71" y="63"/>
                  </a:lnTo>
                  <a:lnTo>
                    <a:pt x="0" y="72"/>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222" name="Freeform 406">
              <a:extLst>
                <a:ext uri="{FF2B5EF4-FFF2-40B4-BE49-F238E27FC236}">
                  <a16:creationId xmlns:a16="http://schemas.microsoft.com/office/drawing/2014/main" id="{86C01BEF-134C-4D21-89AB-183E8E2A592A}"/>
                </a:ext>
              </a:extLst>
            </p:cNvPr>
            <p:cNvSpPr>
              <a:spLocks noChangeArrowheads="1"/>
            </p:cNvSpPr>
            <p:nvPr/>
          </p:nvSpPr>
          <p:spPr bwMode="auto">
            <a:xfrm>
              <a:off x="4163" y="2357"/>
              <a:ext cx="29" cy="17"/>
            </a:xfrm>
            <a:custGeom>
              <a:avLst/>
              <a:gdLst>
                <a:gd name="T0" fmla="*/ 0 w 129"/>
                <a:gd name="T1" fmla="*/ 8 h 73"/>
                <a:gd name="T2" fmla="*/ 124 w 129"/>
                <a:gd name="T3" fmla="*/ 0 h 73"/>
                <a:gd name="T4" fmla="*/ 128 w 129"/>
                <a:gd name="T5" fmla="*/ 58 h 73"/>
                <a:gd name="T6" fmla="*/ 4 w 129"/>
                <a:gd name="T7" fmla="*/ 72 h 73"/>
                <a:gd name="T8" fmla="*/ 0 w 129"/>
                <a:gd name="T9" fmla="*/ 8 h 73"/>
              </a:gdLst>
              <a:ahLst/>
              <a:cxnLst>
                <a:cxn ang="0">
                  <a:pos x="T0" y="T1"/>
                </a:cxn>
                <a:cxn ang="0">
                  <a:pos x="T2" y="T3"/>
                </a:cxn>
                <a:cxn ang="0">
                  <a:pos x="T4" y="T5"/>
                </a:cxn>
                <a:cxn ang="0">
                  <a:pos x="T6" y="T7"/>
                </a:cxn>
                <a:cxn ang="0">
                  <a:pos x="T8" y="T9"/>
                </a:cxn>
              </a:cxnLst>
              <a:rect l="0" t="0" r="r" b="b"/>
              <a:pathLst>
                <a:path w="129" h="73">
                  <a:moveTo>
                    <a:pt x="0" y="8"/>
                  </a:moveTo>
                  <a:lnTo>
                    <a:pt x="124" y="0"/>
                  </a:lnTo>
                  <a:lnTo>
                    <a:pt x="128" y="58"/>
                  </a:lnTo>
                  <a:lnTo>
                    <a:pt x="4" y="72"/>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223" name="Freeform 407">
              <a:extLst>
                <a:ext uri="{FF2B5EF4-FFF2-40B4-BE49-F238E27FC236}">
                  <a16:creationId xmlns:a16="http://schemas.microsoft.com/office/drawing/2014/main" id="{260E94E2-732A-4642-A9F0-1704F9EC2BE9}"/>
                </a:ext>
              </a:extLst>
            </p:cNvPr>
            <p:cNvSpPr>
              <a:spLocks noChangeArrowheads="1"/>
            </p:cNvSpPr>
            <p:nvPr/>
          </p:nvSpPr>
          <p:spPr bwMode="auto">
            <a:xfrm>
              <a:off x="4191" y="2354"/>
              <a:ext cx="23" cy="16"/>
            </a:xfrm>
            <a:custGeom>
              <a:avLst/>
              <a:gdLst>
                <a:gd name="T0" fmla="*/ 0 w 103"/>
                <a:gd name="T1" fmla="*/ 13 h 72"/>
                <a:gd name="T2" fmla="*/ 98 w 103"/>
                <a:gd name="T3" fmla="*/ 0 h 72"/>
                <a:gd name="T4" fmla="*/ 102 w 103"/>
                <a:gd name="T5" fmla="*/ 58 h 72"/>
                <a:gd name="T6" fmla="*/ 4 w 103"/>
                <a:gd name="T7" fmla="*/ 71 h 72"/>
                <a:gd name="T8" fmla="*/ 0 w 103"/>
                <a:gd name="T9" fmla="*/ 13 h 72"/>
              </a:gdLst>
              <a:ahLst/>
              <a:cxnLst>
                <a:cxn ang="0">
                  <a:pos x="T0" y="T1"/>
                </a:cxn>
                <a:cxn ang="0">
                  <a:pos x="T2" y="T3"/>
                </a:cxn>
                <a:cxn ang="0">
                  <a:pos x="T4" y="T5"/>
                </a:cxn>
                <a:cxn ang="0">
                  <a:pos x="T6" y="T7"/>
                </a:cxn>
                <a:cxn ang="0">
                  <a:pos x="T8" y="T9"/>
                </a:cxn>
              </a:cxnLst>
              <a:rect l="0" t="0" r="r" b="b"/>
              <a:pathLst>
                <a:path w="103" h="72">
                  <a:moveTo>
                    <a:pt x="0" y="13"/>
                  </a:moveTo>
                  <a:lnTo>
                    <a:pt x="98" y="0"/>
                  </a:lnTo>
                  <a:lnTo>
                    <a:pt x="102" y="58"/>
                  </a:lnTo>
                  <a:lnTo>
                    <a:pt x="4"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5224" name="Freeform 408">
              <a:extLst>
                <a:ext uri="{FF2B5EF4-FFF2-40B4-BE49-F238E27FC236}">
                  <a16:creationId xmlns:a16="http://schemas.microsoft.com/office/drawing/2014/main" id="{AA4313CE-9EF8-4BC2-AC8F-2EC724A62DBD}"/>
                </a:ext>
              </a:extLst>
            </p:cNvPr>
            <p:cNvSpPr>
              <a:spLocks noChangeArrowheads="1"/>
            </p:cNvSpPr>
            <p:nvPr/>
          </p:nvSpPr>
          <p:spPr bwMode="auto">
            <a:xfrm>
              <a:off x="4241" y="2350"/>
              <a:ext cx="16" cy="16"/>
            </a:xfrm>
            <a:custGeom>
              <a:avLst/>
              <a:gdLst>
                <a:gd name="T0" fmla="*/ 0 w 72"/>
                <a:gd name="T1" fmla="*/ 4 h 72"/>
                <a:gd name="T2" fmla="*/ 58 w 72"/>
                <a:gd name="T3" fmla="*/ 0 h 72"/>
                <a:gd name="T4" fmla="*/ 71 w 72"/>
                <a:gd name="T5" fmla="*/ 62 h 72"/>
                <a:gd name="T6" fmla="*/ 8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58" y="0"/>
                  </a:lnTo>
                  <a:lnTo>
                    <a:pt x="71" y="62"/>
                  </a:lnTo>
                  <a:lnTo>
                    <a:pt x="8"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225" name="Freeform 409">
              <a:extLst>
                <a:ext uri="{FF2B5EF4-FFF2-40B4-BE49-F238E27FC236}">
                  <a16:creationId xmlns:a16="http://schemas.microsoft.com/office/drawing/2014/main" id="{4386F700-F215-4E19-A75F-8A90F8D9832B}"/>
                </a:ext>
              </a:extLst>
            </p:cNvPr>
            <p:cNvSpPr>
              <a:spLocks noChangeArrowheads="1"/>
            </p:cNvSpPr>
            <p:nvPr/>
          </p:nvSpPr>
          <p:spPr bwMode="auto">
            <a:xfrm>
              <a:off x="4254" y="2348"/>
              <a:ext cx="19" cy="16"/>
            </a:xfrm>
            <a:custGeom>
              <a:avLst/>
              <a:gdLst>
                <a:gd name="T0" fmla="*/ 0 w 85"/>
                <a:gd name="T1" fmla="*/ 8 h 72"/>
                <a:gd name="T2" fmla="*/ 75 w 85"/>
                <a:gd name="T3" fmla="*/ 0 h 72"/>
                <a:gd name="T4" fmla="*/ 84 w 85"/>
                <a:gd name="T5" fmla="*/ 58 h 72"/>
                <a:gd name="T6" fmla="*/ 8 w 85"/>
                <a:gd name="T7" fmla="*/ 71 h 72"/>
                <a:gd name="T8" fmla="*/ 0 w 85"/>
                <a:gd name="T9" fmla="*/ 8 h 72"/>
              </a:gdLst>
              <a:ahLst/>
              <a:cxnLst>
                <a:cxn ang="0">
                  <a:pos x="T0" y="T1"/>
                </a:cxn>
                <a:cxn ang="0">
                  <a:pos x="T2" y="T3"/>
                </a:cxn>
                <a:cxn ang="0">
                  <a:pos x="T4" y="T5"/>
                </a:cxn>
                <a:cxn ang="0">
                  <a:pos x="T6" y="T7"/>
                </a:cxn>
                <a:cxn ang="0">
                  <a:pos x="T8" y="T9"/>
                </a:cxn>
              </a:cxnLst>
              <a:rect l="0" t="0" r="r" b="b"/>
              <a:pathLst>
                <a:path w="85" h="72">
                  <a:moveTo>
                    <a:pt x="0" y="8"/>
                  </a:moveTo>
                  <a:lnTo>
                    <a:pt x="75" y="0"/>
                  </a:lnTo>
                  <a:lnTo>
                    <a:pt x="84" y="58"/>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226" name="Freeform 410">
              <a:extLst>
                <a:ext uri="{FF2B5EF4-FFF2-40B4-BE49-F238E27FC236}">
                  <a16:creationId xmlns:a16="http://schemas.microsoft.com/office/drawing/2014/main" id="{7296A6BF-3738-47E8-908B-729A012CD2F3}"/>
                </a:ext>
              </a:extLst>
            </p:cNvPr>
            <p:cNvSpPr>
              <a:spLocks noChangeArrowheads="1"/>
            </p:cNvSpPr>
            <p:nvPr/>
          </p:nvSpPr>
          <p:spPr bwMode="auto">
            <a:xfrm>
              <a:off x="4271" y="2346"/>
              <a:ext cx="17" cy="16"/>
            </a:xfrm>
            <a:custGeom>
              <a:avLst/>
              <a:gdLst>
                <a:gd name="T0" fmla="*/ 0 w 76"/>
                <a:gd name="T1" fmla="*/ 8 h 72"/>
                <a:gd name="T2" fmla="*/ 62 w 76"/>
                <a:gd name="T3" fmla="*/ 0 h 72"/>
                <a:gd name="T4" fmla="*/ 75 w 76"/>
                <a:gd name="T5" fmla="*/ 58 h 72"/>
                <a:gd name="T6" fmla="*/ 8 w 76"/>
                <a:gd name="T7" fmla="*/ 71 h 72"/>
                <a:gd name="T8" fmla="*/ 0 w 76"/>
                <a:gd name="T9" fmla="*/ 8 h 72"/>
              </a:gdLst>
              <a:ahLst/>
              <a:cxnLst>
                <a:cxn ang="0">
                  <a:pos x="T0" y="T1"/>
                </a:cxn>
                <a:cxn ang="0">
                  <a:pos x="T2" y="T3"/>
                </a:cxn>
                <a:cxn ang="0">
                  <a:pos x="T4" y="T5"/>
                </a:cxn>
                <a:cxn ang="0">
                  <a:pos x="T6" y="T7"/>
                </a:cxn>
                <a:cxn ang="0">
                  <a:pos x="T8" y="T9"/>
                </a:cxn>
              </a:cxnLst>
              <a:rect l="0" t="0" r="r" b="b"/>
              <a:pathLst>
                <a:path w="76" h="72">
                  <a:moveTo>
                    <a:pt x="0" y="8"/>
                  </a:moveTo>
                  <a:lnTo>
                    <a:pt x="62" y="0"/>
                  </a:lnTo>
                  <a:lnTo>
                    <a:pt x="75" y="58"/>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227" name="Freeform 411">
              <a:extLst>
                <a:ext uri="{FF2B5EF4-FFF2-40B4-BE49-F238E27FC236}">
                  <a16:creationId xmlns:a16="http://schemas.microsoft.com/office/drawing/2014/main" id="{996F3D7A-38E8-4924-A6F7-E4CE3BF8A9E3}"/>
                </a:ext>
              </a:extLst>
            </p:cNvPr>
            <p:cNvSpPr>
              <a:spLocks noChangeArrowheads="1"/>
            </p:cNvSpPr>
            <p:nvPr/>
          </p:nvSpPr>
          <p:spPr bwMode="auto">
            <a:xfrm>
              <a:off x="4285" y="2344"/>
              <a:ext cx="16" cy="16"/>
            </a:xfrm>
            <a:custGeom>
              <a:avLst/>
              <a:gdLst>
                <a:gd name="T0" fmla="*/ 0 w 72"/>
                <a:gd name="T1" fmla="*/ 8 h 71"/>
                <a:gd name="T2" fmla="*/ 62 w 72"/>
                <a:gd name="T3" fmla="*/ 0 h 71"/>
                <a:gd name="T4" fmla="*/ 71 w 72"/>
                <a:gd name="T5" fmla="*/ 52 h 71"/>
                <a:gd name="T6" fmla="*/ 13 w 72"/>
                <a:gd name="T7" fmla="*/ 70 h 71"/>
                <a:gd name="T8" fmla="*/ 0 w 72"/>
                <a:gd name="T9" fmla="*/ 8 h 71"/>
              </a:gdLst>
              <a:ahLst/>
              <a:cxnLst>
                <a:cxn ang="0">
                  <a:pos x="T0" y="T1"/>
                </a:cxn>
                <a:cxn ang="0">
                  <a:pos x="T2" y="T3"/>
                </a:cxn>
                <a:cxn ang="0">
                  <a:pos x="T4" y="T5"/>
                </a:cxn>
                <a:cxn ang="0">
                  <a:pos x="T6" y="T7"/>
                </a:cxn>
                <a:cxn ang="0">
                  <a:pos x="T8" y="T9"/>
                </a:cxn>
              </a:cxnLst>
              <a:rect l="0" t="0" r="r" b="b"/>
              <a:pathLst>
                <a:path w="72" h="71">
                  <a:moveTo>
                    <a:pt x="0" y="8"/>
                  </a:moveTo>
                  <a:lnTo>
                    <a:pt x="62" y="0"/>
                  </a:lnTo>
                  <a:lnTo>
                    <a:pt x="71" y="52"/>
                  </a:lnTo>
                  <a:lnTo>
                    <a:pt x="13" y="70"/>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228" name="Freeform 412">
              <a:extLst>
                <a:ext uri="{FF2B5EF4-FFF2-40B4-BE49-F238E27FC236}">
                  <a16:creationId xmlns:a16="http://schemas.microsoft.com/office/drawing/2014/main" id="{08CDA6CF-3A2A-426D-8EBE-A7000B0DA492}"/>
                </a:ext>
              </a:extLst>
            </p:cNvPr>
            <p:cNvSpPr>
              <a:spLocks noChangeArrowheads="1"/>
            </p:cNvSpPr>
            <p:nvPr/>
          </p:nvSpPr>
          <p:spPr bwMode="auto">
            <a:xfrm>
              <a:off x="4327" y="2338"/>
              <a:ext cx="16" cy="16"/>
            </a:xfrm>
            <a:custGeom>
              <a:avLst/>
              <a:gdLst>
                <a:gd name="T0" fmla="*/ 0 w 72"/>
                <a:gd name="T1" fmla="*/ 4 h 72"/>
                <a:gd name="T2" fmla="*/ 53 w 72"/>
                <a:gd name="T3" fmla="*/ 0 h 72"/>
                <a:gd name="T4" fmla="*/ 71 w 72"/>
                <a:gd name="T5" fmla="*/ 62 h 72"/>
                <a:gd name="T6" fmla="*/ 13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53" y="0"/>
                  </a:lnTo>
                  <a:lnTo>
                    <a:pt x="71" y="62"/>
                  </a:lnTo>
                  <a:lnTo>
                    <a:pt x="13"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229" name="Freeform 413">
              <a:extLst>
                <a:ext uri="{FF2B5EF4-FFF2-40B4-BE49-F238E27FC236}">
                  <a16:creationId xmlns:a16="http://schemas.microsoft.com/office/drawing/2014/main" id="{F6179FB8-25C3-412A-BFFB-AB4A138512EC}"/>
                </a:ext>
              </a:extLst>
            </p:cNvPr>
            <p:cNvSpPr>
              <a:spLocks noChangeArrowheads="1"/>
            </p:cNvSpPr>
            <p:nvPr/>
          </p:nvSpPr>
          <p:spPr bwMode="auto">
            <a:xfrm>
              <a:off x="4335" y="2335"/>
              <a:ext cx="16" cy="16"/>
            </a:xfrm>
            <a:custGeom>
              <a:avLst/>
              <a:gdLst>
                <a:gd name="T0" fmla="*/ 0 w 72"/>
                <a:gd name="T1" fmla="*/ 13 h 72"/>
                <a:gd name="T2" fmla="*/ 53 w 72"/>
                <a:gd name="T3" fmla="*/ 0 h 72"/>
                <a:gd name="T4" fmla="*/ 71 w 72"/>
                <a:gd name="T5" fmla="*/ 53 h 72"/>
                <a:gd name="T6" fmla="*/ 8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53" y="0"/>
                  </a:lnTo>
                  <a:lnTo>
                    <a:pt x="71" y="53"/>
                  </a:lnTo>
                  <a:lnTo>
                    <a:pt x="8"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5230" name="Freeform 414">
              <a:extLst>
                <a:ext uri="{FF2B5EF4-FFF2-40B4-BE49-F238E27FC236}">
                  <a16:creationId xmlns:a16="http://schemas.microsoft.com/office/drawing/2014/main" id="{E0EEF18F-7D7B-476D-B72F-DFE7547B684C}"/>
                </a:ext>
              </a:extLst>
            </p:cNvPr>
            <p:cNvSpPr>
              <a:spLocks noChangeArrowheads="1"/>
            </p:cNvSpPr>
            <p:nvPr/>
          </p:nvSpPr>
          <p:spPr bwMode="auto">
            <a:xfrm>
              <a:off x="4345" y="2333"/>
              <a:ext cx="16" cy="16"/>
            </a:xfrm>
            <a:custGeom>
              <a:avLst/>
              <a:gdLst>
                <a:gd name="T0" fmla="*/ 0 w 72"/>
                <a:gd name="T1" fmla="*/ 8 h 72"/>
                <a:gd name="T2" fmla="*/ 58 w 72"/>
                <a:gd name="T3" fmla="*/ 0 h 72"/>
                <a:gd name="T4" fmla="*/ 71 w 72"/>
                <a:gd name="T5" fmla="*/ 58 h 72"/>
                <a:gd name="T6" fmla="*/ 17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8" y="0"/>
                  </a:lnTo>
                  <a:lnTo>
                    <a:pt x="71" y="58"/>
                  </a:lnTo>
                  <a:lnTo>
                    <a:pt x="17"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231" name="Freeform 415">
              <a:extLst>
                <a:ext uri="{FF2B5EF4-FFF2-40B4-BE49-F238E27FC236}">
                  <a16:creationId xmlns:a16="http://schemas.microsoft.com/office/drawing/2014/main" id="{D609A263-0113-4280-889B-4A8E999861EC}"/>
                </a:ext>
              </a:extLst>
            </p:cNvPr>
            <p:cNvSpPr>
              <a:spLocks noChangeArrowheads="1"/>
            </p:cNvSpPr>
            <p:nvPr/>
          </p:nvSpPr>
          <p:spPr bwMode="auto">
            <a:xfrm>
              <a:off x="4356" y="2330"/>
              <a:ext cx="16" cy="16"/>
            </a:xfrm>
            <a:custGeom>
              <a:avLst/>
              <a:gdLst>
                <a:gd name="T0" fmla="*/ 0 w 72"/>
                <a:gd name="T1" fmla="*/ 13 h 72"/>
                <a:gd name="T2" fmla="*/ 49 w 72"/>
                <a:gd name="T3" fmla="*/ 0 h 72"/>
                <a:gd name="T4" fmla="*/ 71 w 72"/>
                <a:gd name="T5" fmla="*/ 58 h 72"/>
                <a:gd name="T6" fmla="*/ 8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9" y="0"/>
                  </a:lnTo>
                  <a:lnTo>
                    <a:pt x="71" y="58"/>
                  </a:lnTo>
                  <a:lnTo>
                    <a:pt x="8"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5232" name="Freeform 416">
              <a:extLst>
                <a:ext uri="{FF2B5EF4-FFF2-40B4-BE49-F238E27FC236}">
                  <a16:creationId xmlns:a16="http://schemas.microsoft.com/office/drawing/2014/main" id="{3788B7DE-702F-4094-A4A1-350733CC070C}"/>
                </a:ext>
              </a:extLst>
            </p:cNvPr>
            <p:cNvSpPr>
              <a:spLocks noChangeArrowheads="1"/>
            </p:cNvSpPr>
            <p:nvPr/>
          </p:nvSpPr>
          <p:spPr bwMode="auto">
            <a:xfrm>
              <a:off x="4365" y="2328"/>
              <a:ext cx="16" cy="16"/>
            </a:xfrm>
            <a:custGeom>
              <a:avLst/>
              <a:gdLst>
                <a:gd name="T0" fmla="*/ 0 w 72"/>
                <a:gd name="T1" fmla="*/ 8 h 72"/>
                <a:gd name="T2" fmla="*/ 53 w 72"/>
                <a:gd name="T3" fmla="*/ 0 h 72"/>
                <a:gd name="T4" fmla="*/ 71 w 72"/>
                <a:gd name="T5" fmla="*/ 53 h 72"/>
                <a:gd name="T6" fmla="*/ 17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3" y="0"/>
                  </a:lnTo>
                  <a:lnTo>
                    <a:pt x="71" y="53"/>
                  </a:lnTo>
                  <a:lnTo>
                    <a:pt x="17"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233" name="Freeform 417">
              <a:extLst>
                <a:ext uri="{FF2B5EF4-FFF2-40B4-BE49-F238E27FC236}">
                  <a16:creationId xmlns:a16="http://schemas.microsoft.com/office/drawing/2014/main" id="{09718FCC-2495-4960-8E94-B1105945748B}"/>
                </a:ext>
              </a:extLst>
            </p:cNvPr>
            <p:cNvSpPr>
              <a:spLocks noChangeArrowheads="1"/>
            </p:cNvSpPr>
            <p:nvPr/>
          </p:nvSpPr>
          <p:spPr bwMode="auto">
            <a:xfrm>
              <a:off x="4375" y="2326"/>
              <a:ext cx="16" cy="16"/>
            </a:xfrm>
            <a:custGeom>
              <a:avLst/>
              <a:gdLst>
                <a:gd name="T0" fmla="*/ 0 w 72"/>
                <a:gd name="T1" fmla="*/ 8 h 72"/>
                <a:gd name="T2" fmla="*/ 53 w 72"/>
                <a:gd name="T3" fmla="*/ 0 h 72"/>
                <a:gd name="T4" fmla="*/ 71 w 72"/>
                <a:gd name="T5" fmla="*/ 62 h 72"/>
                <a:gd name="T6" fmla="*/ 17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3" y="0"/>
                  </a:lnTo>
                  <a:lnTo>
                    <a:pt x="71" y="62"/>
                  </a:lnTo>
                  <a:lnTo>
                    <a:pt x="17"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234" name="Freeform 418">
              <a:extLst>
                <a:ext uri="{FF2B5EF4-FFF2-40B4-BE49-F238E27FC236}">
                  <a16:creationId xmlns:a16="http://schemas.microsoft.com/office/drawing/2014/main" id="{885C60E2-24C6-4851-9BB3-3FC94FB04887}"/>
                </a:ext>
              </a:extLst>
            </p:cNvPr>
            <p:cNvSpPr>
              <a:spLocks noChangeArrowheads="1"/>
            </p:cNvSpPr>
            <p:nvPr/>
          </p:nvSpPr>
          <p:spPr bwMode="auto">
            <a:xfrm>
              <a:off x="4410" y="2318"/>
              <a:ext cx="16" cy="16"/>
            </a:xfrm>
            <a:custGeom>
              <a:avLst/>
              <a:gdLst>
                <a:gd name="T0" fmla="*/ 0 w 72"/>
                <a:gd name="T1" fmla="*/ 0 h 72"/>
                <a:gd name="T2" fmla="*/ 26 w 72"/>
                <a:gd name="T3" fmla="*/ 0 h 72"/>
                <a:gd name="T4" fmla="*/ 71 w 72"/>
                <a:gd name="T5" fmla="*/ 58 h 72"/>
                <a:gd name="T6" fmla="*/ 26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26" y="0"/>
                  </a:lnTo>
                  <a:lnTo>
                    <a:pt x="71" y="58"/>
                  </a:lnTo>
                  <a:lnTo>
                    <a:pt x="26"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235" name="Freeform 419">
              <a:extLst>
                <a:ext uri="{FF2B5EF4-FFF2-40B4-BE49-F238E27FC236}">
                  <a16:creationId xmlns:a16="http://schemas.microsoft.com/office/drawing/2014/main" id="{8AB53574-1954-4EFD-BE2D-52476E66B374}"/>
                </a:ext>
              </a:extLst>
            </p:cNvPr>
            <p:cNvSpPr>
              <a:spLocks noChangeArrowheads="1"/>
            </p:cNvSpPr>
            <p:nvPr/>
          </p:nvSpPr>
          <p:spPr bwMode="auto">
            <a:xfrm>
              <a:off x="4413" y="2314"/>
              <a:ext cx="16" cy="16"/>
            </a:xfrm>
            <a:custGeom>
              <a:avLst/>
              <a:gdLst>
                <a:gd name="T0" fmla="*/ 0 w 72"/>
                <a:gd name="T1" fmla="*/ 17 h 72"/>
                <a:gd name="T2" fmla="*/ 49 w 72"/>
                <a:gd name="T3" fmla="*/ 0 h 72"/>
                <a:gd name="T4" fmla="*/ 71 w 72"/>
                <a:gd name="T5" fmla="*/ 53 h 72"/>
                <a:gd name="T6" fmla="*/ 17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9" y="0"/>
                  </a:lnTo>
                  <a:lnTo>
                    <a:pt x="71" y="53"/>
                  </a:lnTo>
                  <a:lnTo>
                    <a:pt x="17"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5236" name="Freeform 420">
              <a:extLst>
                <a:ext uri="{FF2B5EF4-FFF2-40B4-BE49-F238E27FC236}">
                  <a16:creationId xmlns:a16="http://schemas.microsoft.com/office/drawing/2014/main" id="{4B4628D2-D830-4F7C-8285-F61D90C8C716}"/>
                </a:ext>
              </a:extLst>
            </p:cNvPr>
            <p:cNvSpPr>
              <a:spLocks noChangeArrowheads="1"/>
            </p:cNvSpPr>
            <p:nvPr/>
          </p:nvSpPr>
          <p:spPr bwMode="auto">
            <a:xfrm>
              <a:off x="4422" y="2311"/>
              <a:ext cx="16" cy="16"/>
            </a:xfrm>
            <a:custGeom>
              <a:avLst/>
              <a:gdLst>
                <a:gd name="T0" fmla="*/ 0 w 72"/>
                <a:gd name="T1" fmla="*/ 13 h 72"/>
                <a:gd name="T2" fmla="*/ 49 w 72"/>
                <a:gd name="T3" fmla="*/ 0 h 72"/>
                <a:gd name="T4" fmla="*/ 71 w 72"/>
                <a:gd name="T5" fmla="*/ 53 h 72"/>
                <a:gd name="T6" fmla="*/ 17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9" y="0"/>
                  </a:lnTo>
                  <a:lnTo>
                    <a:pt x="71" y="53"/>
                  </a:lnTo>
                  <a:lnTo>
                    <a:pt x="17"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5237" name="Freeform 421">
              <a:extLst>
                <a:ext uri="{FF2B5EF4-FFF2-40B4-BE49-F238E27FC236}">
                  <a16:creationId xmlns:a16="http://schemas.microsoft.com/office/drawing/2014/main" id="{54509B40-BD30-4B19-B830-8A0CDC22130A}"/>
                </a:ext>
              </a:extLst>
            </p:cNvPr>
            <p:cNvSpPr>
              <a:spLocks noChangeArrowheads="1"/>
            </p:cNvSpPr>
            <p:nvPr/>
          </p:nvSpPr>
          <p:spPr bwMode="auto">
            <a:xfrm>
              <a:off x="4431" y="2308"/>
              <a:ext cx="16" cy="16"/>
            </a:xfrm>
            <a:custGeom>
              <a:avLst/>
              <a:gdLst>
                <a:gd name="T0" fmla="*/ 0 w 72"/>
                <a:gd name="T1" fmla="*/ 13 h 72"/>
                <a:gd name="T2" fmla="*/ 49 w 72"/>
                <a:gd name="T3" fmla="*/ 0 h 72"/>
                <a:gd name="T4" fmla="*/ 71 w 72"/>
                <a:gd name="T5" fmla="*/ 53 h 72"/>
                <a:gd name="T6" fmla="*/ 17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9" y="0"/>
                  </a:lnTo>
                  <a:lnTo>
                    <a:pt x="71" y="53"/>
                  </a:lnTo>
                  <a:lnTo>
                    <a:pt x="17"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5238" name="Freeform 422">
              <a:extLst>
                <a:ext uri="{FF2B5EF4-FFF2-40B4-BE49-F238E27FC236}">
                  <a16:creationId xmlns:a16="http://schemas.microsoft.com/office/drawing/2014/main" id="{8E5C63CB-5303-4A59-83E4-EA7DD3C6062C}"/>
                </a:ext>
              </a:extLst>
            </p:cNvPr>
            <p:cNvSpPr>
              <a:spLocks noChangeArrowheads="1"/>
            </p:cNvSpPr>
            <p:nvPr/>
          </p:nvSpPr>
          <p:spPr bwMode="auto">
            <a:xfrm>
              <a:off x="4441" y="2304"/>
              <a:ext cx="16" cy="16"/>
            </a:xfrm>
            <a:custGeom>
              <a:avLst/>
              <a:gdLst>
                <a:gd name="T0" fmla="*/ 0 w 72"/>
                <a:gd name="T1" fmla="*/ 17 h 72"/>
                <a:gd name="T2" fmla="*/ 44 w 72"/>
                <a:gd name="T3" fmla="*/ 0 h 72"/>
                <a:gd name="T4" fmla="*/ 71 w 72"/>
                <a:gd name="T5" fmla="*/ 49 h 72"/>
                <a:gd name="T6" fmla="*/ 22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4" y="0"/>
                  </a:lnTo>
                  <a:lnTo>
                    <a:pt x="71" y="49"/>
                  </a:lnTo>
                  <a:lnTo>
                    <a:pt x="22"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5239" name="Freeform 423">
              <a:extLst>
                <a:ext uri="{FF2B5EF4-FFF2-40B4-BE49-F238E27FC236}">
                  <a16:creationId xmlns:a16="http://schemas.microsoft.com/office/drawing/2014/main" id="{5D7B4D6A-8DF7-4C4E-BD69-A6722D2540CF}"/>
                </a:ext>
              </a:extLst>
            </p:cNvPr>
            <p:cNvSpPr>
              <a:spLocks noChangeArrowheads="1"/>
            </p:cNvSpPr>
            <p:nvPr/>
          </p:nvSpPr>
          <p:spPr bwMode="auto">
            <a:xfrm>
              <a:off x="4449" y="2301"/>
              <a:ext cx="16" cy="16"/>
            </a:xfrm>
            <a:custGeom>
              <a:avLst/>
              <a:gdLst>
                <a:gd name="T0" fmla="*/ 0 w 72"/>
                <a:gd name="T1" fmla="*/ 17 h 72"/>
                <a:gd name="T2" fmla="*/ 49 w 72"/>
                <a:gd name="T3" fmla="*/ 0 h 72"/>
                <a:gd name="T4" fmla="*/ 71 w 72"/>
                <a:gd name="T5" fmla="*/ 49 h 72"/>
                <a:gd name="T6" fmla="*/ 17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9" y="0"/>
                  </a:lnTo>
                  <a:lnTo>
                    <a:pt x="71" y="49"/>
                  </a:lnTo>
                  <a:lnTo>
                    <a:pt x="17"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5240" name="Freeform 424">
              <a:extLst>
                <a:ext uri="{FF2B5EF4-FFF2-40B4-BE49-F238E27FC236}">
                  <a16:creationId xmlns:a16="http://schemas.microsoft.com/office/drawing/2014/main" id="{8E95C535-0454-4510-BA5A-67E4F3EBE911}"/>
                </a:ext>
              </a:extLst>
            </p:cNvPr>
            <p:cNvSpPr>
              <a:spLocks noChangeArrowheads="1"/>
            </p:cNvSpPr>
            <p:nvPr/>
          </p:nvSpPr>
          <p:spPr bwMode="auto">
            <a:xfrm>
              <a:off x="4457" y="2298"/>
              <a:ext cx="16" cy="16"/>
            </a:xfrm>
            <a:custGeom>
              <a:avLst/>
              <a:gdLst>
                <a:gd name="T0" fmla="*/ 0 w 72"/>
                <a:gd name="T1" fmla="*/ 13 h 72"/>
                <a:gd name="T2" fmla="*/ 44 w 72"/>
                <a:gd name="T3" fmla="*/ 0 h 72"/>
                <a:gd name="T4" fmla="*/ 71 w 72"/>
                <a:gd name="T5" fmla="*/ 58 h 72"/>
                <a:gd name="T6" fmla="*/ 35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4" y="0"/>
                  </a:lnTo>
                  <a:lnTo>
                    <a:pt x="71" y="58"/>
                  </a:lnTo>
                  <a:lnTo>
                    <a:pt x="35"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5241" name="Freeform 425">
              <a:extLst>
                <a:ext uri="{FF2B5EF4-FFF2-40B4-BE49-F238E27FC236}">
                  <a16:creationId xmlns:a16="http://schemas.microsoft.com/office/drawing/2014/main" id="{64588E53-134F-43D1-B75B-8B1228105553}"/>
                </a:ext>
              </a:extLst>
            </p:cNvPr>
            <p:cNvSpPr>
              <a:spLocks noChangeArrowheads="1"/>
            </p:cNvSpPr>
            <p:nvPr/>
          </p:nvSpPr>
          <p:spPr bwMode="auto">
            <a:xfrm>
              <a:off x="4489" y="2285"/>
              <a:ext cx="16" cy="16"/>
            </a:xfrm>
            <a:custGeom>
              <a:avLst/>
              <a:gdLst>
                <a:gd name="T0" fmla="*/ 0 w 72"/>
                <a:gd name="T1" fmla="*/ 4 h 72"/>
                <a:gd name="T2" fmla="*/ 17 w 72"/>
                <a:gd name="T3" fmla="*/ 0 h 72"/>
                <a:gd name="T4" fmla="*/ 71 w 72"/>
                <a:gd name="T5" fmla="*/ 62 h 72"/>
                <a:gd name="T6" fmla="*/ 44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17" y="0"/>
                  </a:lnTo>
                  <a:lnTo>
                    <a:pt x="71" y="62"/>
                  </a:lnTo>
                  <a:lnTo>
                    <a:pt x="4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242" name="Freeform 426">
              <a:extLst>
                <a:ext uri="{FF2B5EF4-FFF2-40B4-BE49-F238E27FC236}">
                  <a16:creationId xmlns:a16="http://schemas.microsoft.com/office/drawing/2014/main" id="{8D2BB030-5D95-4406-A087-87E0F4EA7F48}"/>
                </a:ext>
              </a:extLst>
            </p:cNvPr>
            <p:cNvSpPr>
              <a:spLocks noChangeArrowheads="1"/>
            </p:cNvSpPr>
            <p:nvPr/>
          </p:nvSpPr>
          <p:spPr bwMode="auto">
            <a:xfrm>
              <a:off x="4491" y="2281"/>
              <a:ext cx="16" cy="16"/>
            </a:xfrm>
            <a:custGeom>
              <a:avLst/>
              <a:gdLst>
                <a:gd name="T0" fmla="*/ 0 w 72"/>
                <a:gd name="T1" fmla="*/ 22 h 72"/>
                <a:gd name="T2" fmla="*/ 40 w 72"/>
                <a:gd name="T3" fmla="*/ 0 h 72"/>
                <a:gd name="T4" fmla="*/ 71 w 72"/>
                <a:gd name="T5" fmla="*/ 44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0" y="0"/>
                  </a:lnTo>
                  <a:lnTo>
                    <a:pt x="71" y="44"/>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5243" name="Freeform 427">
              <a:extLst>
                <a:ext uri="{FF2B5EF4-FFF2-40B4-BE49-F238E27FC236}">
                  <a16:creationId xmlns:a16="http://schemas.microsoft.com/office/drawing/2014/main" id="{90D72362-0B33-404F-943B-0E5A35DC0E15}"/>
                </a:ext>
              </a:extLst>
            </p:cNvPr>
            <p:cNvSpPr>
              <a:spLocks noChangeArrowheads="1"/>
            </p:cNvSpPr>
            <p:nvPr/>
          </p:nvSpPr>
          <p:spPr bwMode="auto">
            <a:xfrm>
              <a:off x="4499" y="2276"/>
              <a:ext cx="16" cy="16"/>
            </a:xfrm>
            <a:custGeom>
              <a:avLst/>
              <a:gdLst>
                <a:gd name="T0" fmla="*/ 0 w 72"/>
                <a:gd name="T1" fmla="*/ 22 h 72"/>
                <a:gd name="T2" fmla="*/ 40 w 72"/>
                <a:gd name="T3" fmla="*/ 0 h 72"/>
                <a:gd name="T4" fmla="*/ 71 w 72"/>
                <a:gd name="T5" fmla="*/ 49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0" y="0"/>
                  </a:lnTo>
                  <a:lnTo>
                    <a:pt x="71" y="49"/>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5244" name="Freeform 428">
              <a:extLst>
                <a:ext uri="{FF2B5EF4-FFF2-40B4-BE49-F238E27FC236}">
                  <a16:creationId xmlns:a16="http://schemas.microsoft.com/office/drawing/2014/main" id="{3D2DEB1E-4350-4BDD-AE6A-90C7E73D1DA5}"/>
                </a:ext>
              </a:extLst>
            </p:cNvPr>
            <p:cNvSpPr>
              <a:spLocks noChangeArrowheads="1"/>
            </p:cNvSpPr>
            <p:nvPr/>
          </p:nvSpPr>
          <p:spPr bwMode="auto">
            <a:xfrm>
              <a:off x="4507" y="2271"/>
              <a:ext cx="16" cy="16"/>
            </a:xfrm>
            <a:custGeom>
              <a:avLst/>
              <a:gdLst>
                <a:gd name="T0" fmla="*/ 0 w 72"/>
                <a:gd name="T1" fmla="*/ 22 h 72"/>
                <a:gd name="T2" fmla="*/ 35 w 72"/>
                <a:gd name="T3" fmla="*/ 0 h 72"/>
                <a:gd name="T4" fmla="*/ 71 w 72"/>
                <a:gd name="T5" fmla="*/ 44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35" y="0"/>
                  </a:lnTo>
                  <a:lnTo>
                    <a:pt x="71" y="44"/>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5245" name="Freeform 429">
              <a:extLst>
                <a:ext uri="{FF2B5EF4-FFF2-40B4-BE49-F238E27FC236}">
                  <a16:creationId xmlns:a16="http://schemas.microsoft.com/office/drawing/2014/main" id="{D41B7368-EF8F-4B5C-8892-878F53C56F9C}"/>
                </a:ext>
              </a:extLst>
            </p:cNvPr>
            <p:cNvSpPr>
              <a:spLocks noChangeArrowheads="1"/>
            </p:cNvSpPr>
            <p:nvPr/>
          </p:nvSpPr>
          <p:spPr bwMode="auto">
            <a:xfrm>
              <a:off x="4514" y="2266"/>
              <a:ext cx="16" cy="16"/>
            </a:xfrm>
            <a:custGeom>
              <a:avLst/>
              <a:gdLst>
                <a:gd name="T0" fmla="*/ 0 w 72"/>
                <a:gd name="T1" fmla="*/ 26 h 72"/>
                <a:gd name="T2" fmla="*/ 35 w 72"/>
                <a:gd name="T3" fmla="*/ 0 h 72"/>
                <a:gd name="T4" fmla="*/ 71 w 72"/>
                <a:gd name="T5" fmla="*/ 44 h 72"/>
                <a:gd name="T6" fmla="*/ 35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5" y="0"/>
                  </a:lnTo>
                  <a:lnTo>
                    <a:pt x="71" y="44"/>
                  </a:lnTo>
                  <a:lnTo>
                    <a:pt x="35"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246" name="Freeform 430">
              <a:extLst>
                <a:ext uri="{FF2B5EF4-FFF2-40B4-BE49-F238E27FC236}">
                  <a16:creationId xmlns:a16="http://schemas.microsoft.com/office/drawing/2014/main" id="{78A85BB9-312F-4CF1-9475-2CD4879D6596}"/>
                </a:ext>
              </a:extLst>
            </p:cNvPr>
            <p:cNvSpPr>
              <a:spLocks noChangeArrowheads="1"/>
            </p:cNvSpPr>
            <p:nvPr/>
          </p:nvSpPr>
          <p:spPr bwMode="auto">
            <a:xfrm>
              <a:off x="4521" y="2262"/>
              <a:ext cx="16" cy="16"/>
            </a:xfrm>
            <a:custGeom>
              <a:avLst/>
              <a:gdLst>
                <a:gd name="T0" fmla="*/ 0 w 71"/>
                <a:gd name="T1" fmla="*/ 17 h 72"/>
                <a:gd name="T2" fmla="*/ 39 w 71"/>
                <a:gd name="T3" fmla="*/ 0 h 72"/>
                <a:gd name="T4" fmla="*/ 70 w 71"/>
                <a:gd name="T5" fmla="*/ 40 h 72"/>
                <a:gd name="T6" fmla="*/ 35 w 71"/>
                <a:gd name="T7" fmla="*/ 71 h 72"/>
                <a:gd name="T8" fmla="*/ 0 w 71"/>
                <a:gd name="T9" fmla="*/ 17 h 72"/>
              </a:gdLst>
              <a:ahLst/>
              <a:cxnLst>
                <a:cxn ang="0">
                  <a:pos x="T0" y="T1"/>
                </a:cxn>
                <a:cxn ang="0">
                  <a:pos x="T2" y="T3"/>
                </a:cxn>
                <a:cxn ang="0">
                  <a:pos x="T4" y="T5"/>
                </a:cxn>
                <a:cxn ang="0">
                  <a:pos x="T6" y="T7"/>
                </a:cxn>
                <a:cxn ang="0">
                  <a:pos x="T8" y="T9"/>
                </a:cxn>
              </a:cxnLst>
              <a:rect l="0" t="0" r="r" b="b"/>
              <a:pathLst>
                <a:path w="71" h="72">
                  <a:moveTo>
                    <a:pt x="0" y="17"/>
                  </a:moveTo>
                  <a:lnTo>
                    <a:pt x="39" y="0"/>
                  </a:lnTo>
                  <a:lnTo>
                    <a:pt x="70" y="40"/>
                  </a:lnTo>
                  <a:lnTo>
                    <a:pt x="35"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5247" name="Freeform 431">
              <a:extLst>
                <a:ext uri="{FF2B5EF4-FFF2-40B4-BE49-F238E27FC236}">
                  <a16:creationId xmlns:a16="http://schemas.microsoft.com/office/drawing/2014/main" id="{1089FBB7-3C9D-48AB-84E3-F63114CD6BEF}"/>
                </a:ext>
              </a:extLst>
            </p:cNvPr>
            <p:cNvSpPr>
              <a:spLocks noChangeArrowheads="1"/>
            </p:cNvSpPr>
            <p:nvPr/>
          </p:nvSpPr>
          <p:spPr bwMode="auto">
            <a:xfrm>
              <a:off x="4529" y="2256"/>
              <a:ext cx="16" cy="16"/>
            </a:xfrm>
            <a:custGeom>
              <a:avLst/>
              <a:gdLst>
                <a:gd name="T0" fmla="*/ 0 w 72"/>
                <a:gd name="T1" fmla="*/ 26 h 72"/>
                <a:gd name="T2" fmla="*/ 35 w 72"/>
                <a:gd name="T3" fmla="*/ 0 h 72"/>
                <a:gd name="T4" fmla="*/ 71 w 72"/>
                <a:gd name="T5" fmla="*/ 49 h 72"/>
                <a:gd name="T6" fmla="*/ 31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5" y="0"/>
                  </a:lnTo>
                  <a:lnTo>
                    <a:pt x="71" y="49"/>
                  </a:lnTo>
                  <a:lnTo>
                    <a:pt x="31"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248" name="Freeform 432">
              <a:extLst>
                <a:ext uri="{FF2B5EF4-FFF2-40B4-BE49-F238E27FC236}">
                  <a16:creationId xmlns:a16="http://schemas.microsoft.com/office/drawing/2014/main" id="{3C0B6E2B-6201-4AAB-B3D6-F53DA073EE82}"/>
                </a:ext>
              </a:extLst>
            </p:cNvPr>
            <p:cNvSpPr>
              <a:spLocks noChangeArrowheads="1"/>
            </p:cNvSpPr>
            <p:nvPr/>
          </p:nvSpPr>
          <p:spPr bwMode="auto">
            <a:xfrm>
              <a:off x="4535" y="2255"/>
              <a:ext cx="16" cy="16"/>
            </a:xfrm>
            <a:custGeom>
              <a:avLst/>
              <a:gdLst>
                <a:gd name="T0" fmla="*/ 0 w 72"/>
                <a:gd name="T1" fmla="*/ 4 h 72"/>
                <a:gd name="T2" fmla="*/ 13 w 72"/>
                <a:gd name="T3" fmla="*/ 0 h 72"/>
                <a:gd name="T4" fmla="*/ 71 w 72"/>
                <a:gd name="T5" fmla="*/ 62 h 72"/>
                <a:gd name="T6" fmla="*/ 53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13" y="0"/>
                  </a:lnTo>
                  <a:lnTo>
                    <a:pt x="71" y="62"/>
                  </a:lnTo>
                  <a:lnTo>
                    <a:pt x="53"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249" name="Freeform 433">
              <a:extLst>
                <a:ext uri="{FF2B5EF4-FFF2-40B4-BE49-F238E27FC236}">
                  <a16:creationId xmlns:a16="http://schemas.microsoft.com/office/drawing/2014/main" id="{BD11623D-C9C7-42B1-8003-B7D862BDAEF2}"/>
                </a:ext>
              </a:extLst>
            </p:cNvPr>
            <p:cNvSpPr>
              <a:spLocks noChangeArrowheads="1"/>
            </p:cNvSpPr>
            <p:nvPr/>
          </p:nvSpPr>
          <p:spPr bwMode="auto">
            <a:xfrm>
              <a:off x="4558" y="2234"/>
              <a:ext cx="16" cy="16"/>
            </a:xfrm>
            <a:custGeom>
              <a:avLst/>
              <a:gdLst>
                <a:gd name="T0" fmla="*/ 0 w 72"/>
                <a:gd name="T1" fmla="*/ 22 h 72"/>
                <a:gd name="T2" fmla="*/ 22 w 72"/>
                <a:gd name="T3" fmla="*/ 0 h 72"/>
                <a:gd name="T4" fmla="*/ 71 w 72"/>
                <a:gd name="T5" fmla="*/ 53 h 72"/>
                <a:gd name="T6" fmla="*/ 49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22" y="0"/>
                  </a:lnTo>
                  <a:lnTo>
                    <a:pt x="71" y="53"/>
                  </a:lnTo>
                  <a:lnTo>
                    <a:pt x="49"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5250" name="Freeform 434">
              <a:extLst>
                <a:ext uri="{FF2B5EF4-FFF2-40B4-BE49-F238E27FC236}">
                  <a16:creationId xmlns:a16="http://schemas.microsoft.com/office/drawing/2014/main" id="{72C5AA3E-DAB3-42F1-B5E7-3CA38B4C2DC5}"/>
                </a:ext>
              </a:extLst>
            </p:cNvPr>
            <p:cNvSpPr>
              <a:spLocks noChangeArrowheads="1"/>
            </p:cNvSpPr>
            <p:nvPr/>
          </p:nvSpPr>
          <p:spPr bwMode="auto">
            <a:xfrm>
              <a:off x="4561" y="2229"/>
              <a:ext cx="16" cy="16"/>
            </a:xfrm>
            <a:custGeom>
              <a:avLst/>
              <a:gdLst>
                <a:gd name="T0" fmla="*/ 0 w 72"/>
                <a:gd name="T1" fmla="*/ 22 h 72"/>
                <a:gd name="T2" fmla="*/ 31 w 72"/>
                <a:gd name="T3" fmla="*/ 0 h 72"/>
                <a:gd name="T4" fmla="*/ 71 w 72"/>
                <a:gd name="T5" fmla="*/ 40 h 72"/>
                <a:gd name="T6" fmla="*/ 35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31" y="0"/>
                  </a:lnTo>
                  <a:lnTo>
                    <a:pt x="71" y="40"/>
                  </a:lnTo>
                  <a:lnTo>
                    <a:pt x="35"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5251" name="Freeform 435">
              <a:extLst>
                <a:ext uri="{FF2B5EF4-FFF2-40B4-BE49-F238E27FC236}">
                  <a16:creationId xmlns:a16="http://schemas.microsoft.com/office/drawing/2014/main" id="{BF4F996C-A990-436B-8F50-8BD446CBB56A}"/>
                </a:ext>
              </a:extLst>
            </p:cNvPr>
            <p:cNvSpPr>
              <a:spLocks noChangeArrowheads="1"/>
            </p:cNvSpPr>
            <p:nvPr/>
          </p:nvSpPr>
          <p:spPr bwMode="auto">
            <a:xfrm>
              <a:off x="4568" y="2223"/>
              <a:ext cx="16" cy="16"/>
            </a:xfrm>
            <a:custGeom>
              <a:avLst/>
              <a:gdLst>
                <a:gd name="T0" fmla="*/ 0 w 72"/>
                <a:gd name="T1" fmla="*/ 26 h 72"/>
                <a:gd name="T2" fmla="*/ 26 w 72"/>
                <a:gd name="T3" fmla="*/ 0 h 72"/>
                <a:gd name="T4" fmla="*/ 71 w 72"/>
                <a:gd name="T5" fmla="*/ 40 h 72"/>
                <a:gd name="T6" fmla="*/ 40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26" y="0"/>
                  </a:lnTo>
                  <a:lnTo>
                    <a:pt x="71" y="40"/>
                  </a:lnTo>
                  <a:lnTo>
                    <a:pt x="40"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252" name="Freeform 436">
              <a:extLst>
                <a:ext uri="{FF2B5EF4-FFF2-40B4-BE49-F238E27FC236}">
                  <a16:creationId xmlns:a16="http://schemas.microsoft.com/office/drawing/2014/main" id="{571A5060-42F5-4AFE-9FB1-00A5FFCD8498}"/>
                </a:ext>
              </a:extLst>
            </p:cNvPr>
            <p:cNvSpPr>
              <a:spLocks noChangeArrowheads="1"/>
            </p:cNvSpPr>
            <p:nvPr/>
          </p:nvSpPr>
          <p:spPr bwMode="auto">
            <a:xfrm>
              <a:off x="4573" y="2218"/>
              <a:ext cx="16" cy="16"/>
            </a:xfrm>
            <a:custGeom>
              <a:avLst/>
              <a:gdLst>
                <a:gd name="T0" fmla="*/ 0 w 72"/>
                <a:gd name="T1" fmla="*/ 26 h 72"/>
                <a:gd name="T2" fmla="*/ 31 w 72"/>
                <a:gd name="T3" fmla="*/ 0 h 72"/>
                <a:gd name="T4" fmla="*/ 71 w 72"/>
                <a:gd name="T5" fmla="*/ 40 h 72"/>
                <a:gd name="T6" fmla="*/ 40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1" y="0"/>
                  </a:lnTo>
                  <a:lnTo>
                    <a:pt x="71" y="40"/>
                  </a:lnTo>
                  <a:lnTo>
                    <a:pt x="40"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253" name="Freeform 437">
              <a:extLst>
                <a:ext uri="{FF2B5EF4-FFF2-40B4-BE49-F238E27FC236}">
                  <a16:creationId xmlns:a16="http://schemas.microsoft.com/office/drawing/2014/main" id="{FADCD350-B985-4E4B-86A1-57742682383B}"/>
                </a:ext>
              </a:extLst>
            </p:cNvPr>
            <p:cNvSpPr>
              <a:spLocks noChangeArrowheads="1"/>
            </p:cNvSpPr>
            <p:nvPr/>
          </p:nvSpPr>
          <p:spPr bwMode="auto">
            <a:xfrm>
              <a:off x="4580" y="2211"/>
              <a:ext cx="16" cy="16"/>
            </a:xfrm>
            <a:custGeom>
              <a:avLst/>
              <a:gdLst>
                <a:gd name="T0" fmla="*/ 0 w 72"/>
                <a:gd name="T1" fmla="*/ 31 h 72"/>
                <a:gd name="T2" fmla="*/ 26 w 72"/>
                <a:gd name="T3" fmla="*/ 0 h 72"/>
                <a:gd name="T4" fmla="*/ 71 w 72"/>
                <a:gd name="T5" fmla="*/ 35 h 72"/>
                <a:gd name="T6" fmla="*/ 44 w 72"/>
                <a:gd name="T7" fmla="*/ 71 h 72"/>
                <a:gd name="T8" fmla="*/ 0 w 72"/>
                <a:gd name="T9" fmla="*/ 31 h 72"/>
              </a:gdLst>
              <a:ahLst/>
              <a:cxnLst>
                <a:cxn ang="0">
                  <a:pos x="T0" y="T1"/>
                </a:cxn>
                <a:cxn ang="0">
                  <a:pos x="T2" y="T3"/>
                </a:cxn>
                <a:cxn ang="0">
                  <a:pos x="T4" y="T5"/>
                </a:cxn>
                <a:cxn ang="0">
                  <a:pos x="T6" y="T7"/>
                </a:cxn>
                <a:cxn ang="0">
                  <a:pos x="T8" y="T9"/>
                </a:cxn>
              </a:cxnLst>
              <a:rect l="0" t="0" r="r" b="b"/>
              <a:pathLst>
                <a:path w="72" h="72">
                  <a:moveTo>
                    <a:pt x="0" y="31"/>
                  </a:moveTo>
                  <a:lnTo>
                    <a:pt x="26" y="0"/>
                  </a:lnTo>
                  <a:lnTo>
                    <a:pt x="71" y="35"/>
                  </a:lnTo>
                  <a:lnTo>
                    <a:pt x="44" y="71"/>
                  </a:lnTo>
                  <a:lnTo>
                    <a:pt x="0" y="31"/>
                  </a:lnTo>
                </a:path>
              </a:pathLst>
            </a:custGeom>
            <a:solidFill>
              <a:srgbClr val="000000"/>
            </a:solidFill>
            <a:ln w="12600">
              <a:solidFill>
                <a:srgbClr val="333333"/>
              </a:solidFill>
              <a:round/>
              <a:headEnd/>
              <a:tailEnd/>
            </a:ln>
          </p:spPr>
          <p:txBody>
            <a:bodyPr wrap="none" anchor="ctr"/>
            <a:lstStyle/>
            <a:p>
              <a:endParaRPr lang="en-US"/>
            </a:p>
          </p:txBody>
        </p:sp>
        <p:sp>
          <p:nvSpPr>
            <p:cNvPr id="35254" name="Freeform 438">
              <a:extLst>
                <a:ext uri="{FF2B5EF4-FFF2-40B4-BE49-F238E27FC236}">
                  <a16:creationId xmlns:a16="http://schemas.microsoft.com/office/drawing/2014/main" id="{E475278C-8B38-4B4D-BC0A-16C72054D7E3}"/>
                </a:ext>
              </a:extLst>
            </p:cNvPr>
            <p:cNvSpPr>
              <a:spLocks noChangeArrowheads="1"/>
            </p:cNvSpPr>
            <p:nvPr/>
          </p:nvSpPr>
          <p:spPr bwMode="auto">
            <a:xfrm>
              <a:off x="4585" y="2205"/>
              <a:ext cx="16" cy="16"/>
            </a:xfrm>
            <a:custGeom>
              <a:avLst/>
              <a:gdLst>
                <a:gd name="T0" fmla="*/ 0 w 72"/>
                <a:gd name="T1" fmla="*/ 26 h 72"/>
                <a:gd name="T2" fmla="*/ 31 w 72"/>
                <a:gd name="T3" fmla="*/ 0 h 72"/>
                <a:gd name="T4" fmla="*/ 71 w 72"/>
                <a:gd name="T5" fmla="*/ 40 h 72"/>
                <a:gd name="T6" fmla="*/ 40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1" y="0"/>
                  </a:lnTo>
                  <a:lnTo>
                    <a:pt x="71" y="40"/>
                  </a:lnTo>
                  <a:lnTo>
                    <a:pt x="40"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255" name="Freeform 439">
              <a:extLst>
                <a:ext uri="{FF2B5EF4-FFF2-40B4-BE49-F238E27FC236}">
                  <a16:creationId xmlns:a16="http://schemas.microsoft.com/office/drawing/2014/main" id="{AE628435-046E-4B8B-9609-78A3A90EC933}"/>
                </a:ext>
              </a:extLst>
            </p:cNvPr>
            <p:cNvSpPr>
              <a:spLocks noChangeArrowheads="1"/>
            </p:cNvSpPr>
            <p:nvPr/>
          </p:nvSpPr>
          <p:spPr bwMode="auto">
            <a:xfrm>
              <a:off x="4592" y="2198"/>
              <a:ext cx="16" cy="16"/>
            </a:xfrm>
            <a:custGeom>
              <a:avLst/>
              <a:gdLst>
                <a:gd name="T0" fmla="*/ 0 w 72"/>
                <a:gd name="T1" fmla="*/ 31 h 72"/>
                <a:gd name="T2" fmla="*/ 22 w 72"/>
                <a:gd name="T3" fmla="*/ 0 h 72"/>
                <a:gd name="T4" fmla="*/ 71 w 72"/>
                <a:gd name="T5" fmla="*/ 35 h 72"/>
                <a:gd name="T6" fmla="*/ 40 w 72"/>
                <a:gd name="T7" fmla="*/ 71 h 72"/>
                <a:gd name="T8" fmla="*/ 0 w 72"/>
                <a:gd name="T9" fmla="*/ 31 h 72"/>
              </a:gdLst>
              <a:ahLst/>
              <a:cxnLst>
                <a:cxn ang="0">
                  <a:pos x="T0" y="T1"/>
                </a:cxn>
                <a:cxn ang="0">
                  <a:pos x="T2" y="T3"/>
                </a:cxn>
                <a:cxn ang="0">
                  <a:pos x="T4" y="T5"/>
                </a:cxn>
                <a:cxn ang="0">
                  <a:pos x="T6" y="T7"/>
                </a:cxn>
                <a:cxn ang="0">
                  <a:pos x="T8" y="T9"/>
                </a:cxn>
              </a:cxnLst>
              <a:rect l="0" t="0" r="r" b="b"/>
              <a:pathLst>
                <a:path w="72" h="72">
                  <a:moveTo>
                    <a:pt x="0" y="31"/>
                  </a:moveTo>
                  <a:lnTo>
                    <a:pt x="22" y="0"/>
                  </a:lnTo>
                  <a:lnTo>
                    <a:pt x="71" y="35"/>
                  </a:lnTo>
                  <a:lnTo>
                    <a:pt x="40" y="71"/>
                  </a:lnTo>
                  <a:lnTo>
                    <a:pt x="0" y="31"/>
                  </a:lnTo>
                </a:path>
              </a:pathLst>
            </a:custGeom>
            <a:solidFill>
              <a:srgbClr val="000000"/>
            </a:solidFill>
            <a:ln w="12600">
              <a:solidFill>
                <a:srgbClr val="333333"/>
              </a:solidFill>
              <a:round/>
              <a:headEnd/>
              <a:tailEnd/>
            </a:ln>
          </p:spPr>
          <p:txBody>
            <a:bodyPr wrap="none" anchor="ctr"/>
            <a:lstStyle/>
            <a:p>
              <a:endParaRPr lang="en-US"/>
            </a:p>
          </p:txBody>
        </p:sp>
        <p:sp>
          <p:nvSpPr>
            <p:cNvPr id="35256" name="Freeform 440">
              <a:extLst>
                <a:ext uri="{FF2B5EF4-FFF2-40B4-BE49-F238E27FC236}">
                  <a16:creationId xmlns:a16="http://schemas.microsoft.com/office/drawing/2014/main" id="{36EF2F8B-4217-45AD-810E-6AE6ECDB485D}"/>
                </a:ext>
              </a:extLst>
            </p:cNvPr>
            <p:cNvSpPr>
              <a:spLocks noChangeArrowheads="1"/>
            </p:cNvSpPr>
            <p:nvPr/>
          </p:nvSpPr>
          <p:spPr bwMode="auto">
            <a:xfrm>
              <a:off x="4597" y="2198"/>
              <a:ext cx="16" cy="16"/>
            </a:xfrm>
            <a:custGeom>
              <a:avLst/>
              <a:gdLst>
                <a:gd name="T0" fmla="*/ 0 w 72"/>
                <a:gd name="T1" fmla="*/ 0 h 72"/>
                <a:gd name="T2" fmla="*/ 4 w 72"/>
                <a:gd name="T3" fmla="*/ 0 h 72"/>
                <a:gd name="T4" fmla="*/ 71 w 72"/>
                <a:gd name="T5" fmla="*/ 62 h 72"/>
                <a:gd name="T6" fmla="*/ 62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4" y="0"/>
                  </a:lnTo>
                  <a:lnTo>
                    <a:pt x="71" y="62"/>
                  </a:lnTo>
                  <a:lnTo>
                    <a:pt x="62"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257" name="Freeform 441">
              <a:extLst>
                <a:ext uri="{FF2B5EF4-FFF2-40B4-BE49-F238E27FC236}">
                  <a16:creationId xmlns:a16="http://schemas.microsoft.com/office/drawing/2014/main" id="{97479D71-8452-42F2-A71B-0A191863A6E5}"/>
                </a:ext>
              </a:extLst>
            </p:cNvPr>
            <p:cNvSpPr>
              <a:spLocks noChangeArrowheads="1"/>
            </p:cNvSpPr>
            <p:nvPr/>
          </p:nvSpPr>
          <p:spPr bwMode="auto">
            <a:xfrm>
              <a:off x="4616" y="2170"/>
              <a:ext cx="16" cy="16"/>
            </a:xfrm>
            <a:custGeom>
              <a:avLst/>
              <a:gdLst>
                <a:gd name="T0" fmla="*/ 0 w 72"/>
                <a:gd name="T1" fmla="*/ 22 h 72"/>
                <a:gd name="T2" fmla="*/ 8 w 72"/>
                <a:gd name="T3" fmla="*/ 0 h 72"/>
                <a:gd name="T4" fmla="*/ 71 w 72"/>
                <a:gd name="T5" fmla="*/ 40 h 72"/>
                <a:gd name="T6" fmla="*/ 53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8" y="0"/>
                  </a:lnTo>
                  <a:lnTo>
                    <a:pt x="71" y="40"/>
                  </a:lnTo>
                  <a:lnTo>
                    <a:pt x="53"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5258" name="Freeform 442">
              <a:extLst>
                <a:ext uri="{FF2B5EF4-FFF2-40B4-BE49-F238E27FC236}">
                  <a16:creationId xmlns:a16="http://schemas.microsoft.com/office/drawing/2014/main" id="{D98DB7B8-B364-4F08-A454-EDB5FFF6FE93}"/>
                </a:ext>
              </a:extLst>
            </p:cNvPr>
            <p:cNvSpPr>
              <a:spLocks noChangeArrowheads="1"/>
            </p:cNvSpPr>
            <p:nvPr/>
          </p:nvSpPr>
          <p:spPr bwMode="auto">
            <a:xfrm>
              <a:off x="4618" y="2163"/>
              <a:ext cx="16" cy="16"/>
            </a:xfrm>
            <a:custGeom>
              <a:avLst/>
              <a:gdLst>
                <a:gd name="T0" fmla="*/ 0 w 72"/>
                <a:gd name="T1" fmla="*/ 35 h 72"/>
                <a:gd name="T2" fmla="*/ 26 w 72"/>
                <a:gd name="T3" fmla="*/ 0 h 72"/>
                <a:gd name="T4" fmla="*/ 71 w 72"/>
                <a:gd name="T5" fmla="*/ 26 h 72"/>
                <a:gd name="T6" fmla="*/ 44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6" y="0"/>
                  </a:lnTo>
                  <a:lnTo>
                    <a:pt x="71" y="26"/>
                  </a:lnTo>
                  <a:lnTo>
                    <a:pt x="44"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259" name="Freeform 443">
              <a:extLst>
                <a:ext uri="{FF2B5EF4-FFF2-40B4-BE49-F238E27FC236}">
                  <a16:creationId xmlns:a16="http://schemas.microsoft.com/office/drawing/2014/main" id="{3C095FF5-5E3E-4FAB-BEEC-AC2630C7035E}"/>
                </a:ext>
              </a:extLst>
            </p:cNvPr>
            <p:cNvSpPr>
              <a:spLocks noChangeArrowheads="1"/>
            </p:cNvSpPr>
            <p:nvPr/>
          </p:nvSpPr>
          <p:spPr bwMode="auto">
            <a:xfrm>
              <a:off x="4623" y="2154"/>
              <a:ext cx="16" cy="16"/>
            </a:xfrm>
            <a:custGeom>
              <a:avLst/>
              <a:gdLst>
                <a:gd name="T0" fmla="*/ 0 w 72"/>
                <a:gd name="T1" fmla="*/ 40 h 72"/>
                <a:gd name="T2" fmla="*/ 22 w 72"/>
                <a:gd name="T3" fmla="*/ 0 h 72"/>
                <a:gd name="T4" fmla="*/ 71 w 72"/>
                <a:gd name="T5" fmla="*/ 31 h 72"/>
                <a:gd name="T6" fmla="*/ 44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2" y="0"/>
                  </a:lnTo>
                  <a:lnTo>
                    <a:pt x="71" y="31"/>
                  </a:lnTo>
                  <a:lnTo>
                    <a:pt x="44"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260" name="Freeform 444">
              <a:extLst>
                <a:ext uri="{FF2B5EF4-FFF2-40B4-BE49-F238E27FC236}">
                  <a16:creationId xmlns:a16="http://schemas.microsoft.com/office/drawing/2014/main" id="{9DDEE3A7-3ADB-494A-BB78-5FACD265B05C}"/>
                </a:ext>
              </a:extLst>
            </p:cNvPr>
            <p:cNvSpPr>
              <a:spLocks noChangeArrowheads="1"/>
            </p:cNvSpPr>
            <p:nvPr/>
          </p:nvSpPr>
          <p:spPr bwMode="auto">
            <a:xfrm>
              <a:off x="4628" y="2146"/>
              <a:ext cx="16" cy="16"/>
            </a:xfrm>
            <a:custGeom>
              <a:avLst/>
              <a:gdLst>
                <a:gd name="T0" fmla="*/ 0 w 72"/>
                <a:gd name="T1" fmla="*/ 35 h 72"/>
                <a:gd name="T2" fmla="*/ 22 w 72"/>
                <a:gd name="T3" fmla="*/ 0 h 72"/>
                <a:gd name="T4" fmla="*/ 71 w 72"/>
                <a:gd name="T5" fmla="*/ 26 h 72"/>
                <a:gd name="T6" fmla="*/ 44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2" y="0"/>
                  </a:lnTo>
                  <a:lnTo>
                    <a:pt x="71" y="26"/>
                  </a:lnTo>
                  <a:lnTo>
                    <a:pt x="44"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261" name="Freeform 445">
              <a:extLst>
                <a:ext uri="{FF2B5EF4-FFF2-40B4-BE49-F238E27FC236}">
                  <a16:creationId xmlns:a16="http://schemas.microsoft.com/office/drawing/2014/main" id="{8AEE60C3-EEFA-4C29-AA46-29B333A193DD}"/>
                </a:ext>
              </a:extLst>
            </p:cNvPr>
            <p:cNvSpPr>
              <a:spLocks noChangeArrowheads="1"/>
            </p:cNvSpPr>
            <p:nvPr/>
          </p:nvSpPr>
          <p:spPr bwMode="auto">
            <a:xfrm>
              <a:off x="4633" y="2138"/>
              <a:ext cx="16" cy="16"/>
            </a:xfrm>
            <a:custGeom>
              <a:avLst/>
              <a:gdLst>
                <a:gd name="T0" fmla="*/ 0 w 72"/>
                <a:gd name="T1" fmla="*/ 40 h 72"/>
                <a:gd name="T2" fmla="*/ 17 w 72"/>
                <a:gd name="T3" fmla="*/ 0 h 72"/>
                <a:gd name="T4" fmla="*/ 71 w 72"/>
                <a:gd name="T5" fmla="*/ 26 h 72"/>
                <a:gd name="T6" fmla="*/ 44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7" y="0"/>
                  </a:lnTo>
                  <a:lnTo>
                    <a:pt x="71" y="26"/>
                  </a:lnTo>
                  <a:lnTo>
                    <a:pt x="44"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262" name="Freeform 446">
              <a:extLst>
                <a:ext uri="{FF2B5EF4-FFF2-40B4-BE49-F238E27FC236}">
                  <a16:creationId xmlns:a16="http://schemas.microsoft.com/office/drawing/2014/main" id="{5F1BA603-F3E9-442D-968F-6B30F1A7DD21}"/>
                </a:ext>
              </a:extLst>
            </p:cNvPr>
            <p:cNvSpPr>
              <a:spLocks noChangeArrowheads="1"/>
            </p:cNvSpPr>
            <p:nvPr/>
          </p:nvSpPr>
          <p:spPr bwMode="auto">
            <a:xfrm>
              <a:off x="4637" y="2130"/>
              <a:ext cx="16" cy="16"/>
            </a:xfrm>
            <a:custGeom>
              <a:avLst/>
              <a:gdLst>
                <a:gd name="T0" fmla="*/ 0 w 72"/>
                <a:gd name="T1" fmla="*/ 40 h 72"/>
                <a:gd name="T2" fmla="*/ 26 w 72"/>
                <a:gd name="T3" fmla="*/ 0 h 72"/>
                <a:gd name="T4" fmla="*/ 71 w 72"/>
                <a:gd name="T5" fmla="*/ 22 h 72"/>
                <a:gd name="T6" fmla="*/ 49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6" y="0"/>
                  </a:lnTo>
                  <a:lnTo>
                    <a:pt x="71" y="22"/>
                  </a:lnTo>
                  <a:lnTo>
                    <a:pt x="49"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263" name="Freeform 447">
              <a:extLst>
                <a:ext uri="{FF2B5EF4-FFF2-40B4-BE49-F238E27FC236}">
                  <a16:creationId xmlns:a16="http://schemas.microsoft.com/office/drawing/2014/main" id="{7342044A-CFE7-4F1C-80DE-408025FD0B11}"/>
                </a:ext>
              </a:extLst>
            </p:cNvPr>
            <p:cNvSpPr>
              <a:spLocks noChangeArrowheads="1"/>
            </p:cNvSpPr>
            <p:nvPr/>
          </p:nvSpPr>
          <p:spPr bwMode="auto">
            <a:xfrm>
              <a:off x="4642" y="2126"/>
              <a:ext cx="16" cy="16"/>
            </a:xfrm>
            <a:custGeom>
              <a:avLst/>
              <a:gdLst>
                <a:gd name="T0" fmla="*/ 0 w 72"/>
                <a:gd name="T1" fmla="*/ 35 h 72"/>
                <a:gd name="T2" fmla="*/ 17 w 72"/>
                <a:gd name="T3" fmla="*/ 0 h 72"/>
                <a:gd name="T4" fmla="*/ 71 w 72"/>
                <a:gd name="T5" fmla="*/ 44 h 72"/>
                <a:gd name="T6" fmla="*/ 62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17" y="0"/>
                  </a:lnTo>
                  <a:lnTo>
                    <a:pt x="71" y="44"/>
                  </a:lnTo>
                  <a:lnTo>
                    <a:pt x="62"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264" name="Freeform 448">
              <a:extLst>
                <a:ext uri="{FF2B5EF4-FFF2-40B4-BE49-F238E27FC236}">
                  <a16:creationId xmlns:a16="http://schemas.microsoft.com/office/drawing/2014/main" id="{FDD2DAAD-CCC0-4309-8654-19DAED265CCC}"/>
                </a:ext>
              </a:extLst>
            </p:cNvPr>
            <p:cNvSpPr>
              <a:spLocks noChangeArrowheads="1"/>
            </p:cNvSpPr>
            <p:nvPr/>
          </p:nvSpPr>
          <p:spPr bwMode="auto">
            <a:xfrm>
              <a:off x="4657" y="2094"/>
              <a:ext cx="16" cy="16"/>
            </a:xfrm>
            <a:custGeom>
              <a:avLst/>
              <a:gdLst>
                <a:gd name="T0" fmla="*/ 0 w 72"/>
                <a:gd name="T1" fmla="*/ 35 h 72"/>
                <a:gd name="T2" fmla="*/ 13 w 72"/>
                <a:gd name="T3" fmla="*/ 0 h 72"/>
                <a:gd name="T4" fmla="*/ 71 w 72"/>
                <a:gd name="T5" fmla="*/ 31 h 72"/>
                <a:gd name="T6" fmla="*/ 53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13" y="0"/>
                  </a:lnTo>
                  <a:lnTo>
                    <a:pt x="71" y="31"/>
                  </a:lnTo>
                  <a:lnTo>
                    <a:pt x="53"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265" name="Freeform 449">
              <a:extLst>
                <a:ext uri="{FF2B5EF4-FFF2-40B4-BE49-F238E27FC236}">
                  <a16:creationId xmlns:a16="http://schemas.microsoft.com/office/drawing/2014/main" id="{1059F831-71C1-467B-AB77-AD04198784EE}"/>
                </a:ext>
              </a:extLst>
            </p:cNvPr>
            <p:cNvSpPr>
              <a:spLocks noChangeArrowheads="1"/>
            </p:cNvSpPr>
            <p:nvPr/>
          </p:nvSpPr>
          <p:spPr bwMode="auto">
            <a:xfrm>
              <a:off x="4659" y="2086"/>
              <a:ext cx="16" cy="16"/>
            </a:xfrm>
            <a:custGeom>
              <a:avLst/>
              <a:gdLst>
                <a:gd name="T0" fmla="*/ 0 w 72"/>
                <a:gd name="T1" fmla="*/ 40 h 72"/>
                <a:gd name="T2" fmla="*/ 17 w 72"/>
                <a:gd name="T3" fmla="*/ 0 h 72"/>
                <a:gd name="T4" fmla="*/ 71 w 72"/>
                <a:gd name="T5" fmla="*/ 17 h 72"/>
                <a:gd name="T6" fmla="*/ 49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7" y="0"/>
                  </a:lnTo>
                  <a:lnTo>
                    <a:pt x="71" y="17"/>
                  </a:lnTo>
                  <a:lnTo>
                    <a:pt x="49"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266" name="Freeform 450">
              <a:extLst>
                <a:ext uri="{FF2B5EF4-FFF2-40B4-BE49-F238E27FC236}">
                  <a16:creationId xmlns:a16="http://schemas.microsoft.com/office/drawing/2014/main" id="{2E1EE58F-36EE-4D39-95BD-327358F5AC96}"/>
                </a:ext>
              </a:extLst>
            </p:cNvPr>
            <p:cNvSpPr>
              <a:spLocks noChangeArrowheads="1"/>
            </p:cNvSpPr>
            <p:nvPr/>
          </p:nvSpPr>
          <p:spPr bwMode="auto">
            <a:xfrm>
              <a:off x="4663" y="2076"/>
              <a:ext cx="16" cy="16"/>
            </a:xfrm>
            <a:custGeom>
              <a:avLst/>
              <a:gdLst>
                <a:gd name="T0" fmla="*/ 0 w 72"/>
                <a:gd name="T1" fmla="*/ 49 h 72"/>
                <a:gd name="T2" fmla="*/ 17 w 72"/>
                <a:gd name="T3" fmla="*/ 0 h 72"/>
                <a:gd name="T4" fmla="*/ 71 w 72"/>
                <a:gd name="T5" fmla="*/ 22 h 72"/>
                <a:gd name="T6" fmla="*/ 49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7" y="0"/>
                  </a:lnTo>
                  <a:lnTo>
                    <a:pt x="71" y="22"/>
                  </a:lnTo>
                  <a:lnTo>
                    <a:pt x="49"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5267" name="Freeform 451">
              <a:extLst>
                <a:ext uri="{FF2B5EF4-FFF2-40B4-BE49-F238E27FC236}">
                  <a16:creationId xmlns:a16="http://schemas.microsoft.com/office/drawing/2014/main" id="{11F657F0-CA0F-41A1-BCF8-896589C3C1FB}"/>
                </a:ext>
              </a:extLst>
            </p:cNvPr>
            <p:cNvSpPr>
              <a:spLocks noChangeArrowheads="1"/>
            </p:cNvSpPr>
            <p:nvPr/>
          </p:nvSpPr>
          <p:spPr bwMode="auto">
            <a:xfrm>
              <a:off x="4667" y="2067"/>
              <a:ext cx="16" cy="16"/>
            </a:xfrm>
            <a:custGeom>
              <a:avLst/>
              <a:gdLst>
                <a:gd name="T0" fmla="*/ 0 w 72"/>
                <a:gd name="T1" fmla="*/ 49 h 72"/>
                <a:gd name="T2" fmla="*/ 13 w 72"/>
                <a:gd name="T3" fmla="*/ 0 h 72"/>
                <a:gd name="T4" fmla="*/ 71 w 72"/>
                <a:gd name="T5" fmla="*/ 17 h 72"/>
                <a:gd name="T6" fmla="*/ 53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3" y="0"/>
                  </a:lnTo>
                  <a:lnTo>
                    <a:pt x="71" y="17"/>
                  </a:lnTo>
                  <a:lnTo>
                    <a:pt x="53"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5268" name="Freeform 452">
              <a:extLst>
                <a:ext uri="{FF2B5EF4-FFF2-40B4-BE49-F238E27FC236}">
                  <a16:creationId xmlns:a16="http://schemas.microsoft.com/office/drawing/2014/main" id="{D961038D-AA37-47C1-AE10-15559C5FC069}"/>
                </a:ext>
              </a:extLst>
            </p:cNvPr>
            <p:cNvSpPr>
              <a:spLocks noChangeArrowheads="1"/>
            </p:cNvSpPr>
            <p:nvPr/>
          </p:nvSpPr>
          <p:spPr bwMode="auto">
            <a:xfrm>
              <a:off x="4670" y="2058"/>
              <a:ext cx="16" cy="16"/>
            </a:xfrm>
            <a:custGeom>
              <a:avLst/>
              <a:gdLst>
                <a:gd name="T0" fmla="*/ 0 w 72"/>
                <a:gd name="T1" fmla="*/ 49 h 72"/>
                <a:gd name="T2" fmla="*/ 17 w 72"/>
                <a:gd name="T3" fmla="*/ 0 h 72"/>
                <a:gd name="T4" fmla="*/ 71 w 72"/>
                <a:gd name="T5" fmla="*/ 17 h 72"/>
                <a:gd name="T6" fmla="*/ 53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7" y="0"/>
                  </a:lnTo>
                  <a:lnTo>
                    <a:pt x="71" y="17"/>
                  </a:lnTo>
                  <a:lnTo>
                    <a:pt x="53"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5269" name="Freeform 453">
              <a:extLst>
                <a:ext uri="{FF2B5EF4-FFF2-40B4-BE49-F238E27FC236}">
                  <a16:creationId xmlns:a16="http://schemas.microsoft.com/office/drawing/2014/main" id="{E7878BED-3ECA-475C-8660-F99E651A43D0}"/>
                </a:ext>
              </a:extLst>
            </p:cNvPr>
            <p:cNvSpPr>
              <a:spLocks noChangeArrowheads="1"/>
            </p:cNvSpPr>
            <p:nvPr/>
          </p:nvSpPr>
          <p:spPr bwMode="auto">
            <a:xfrm>
              <a:off x="4674" y="2049"/>
              <a:ext cx="16" cy="16"/>
            </a:xfrm>
            <a:custGeom>
              <a:avLst/>
              <a:gdLst>
                <a:gd name="T0" fmla="*/ 0 w 72"/>
                <a:gd name="T1" fmla="*/ 49 h 72"/>
                <a:gd name="T2" fmla="*/ 13 w 72"/>
                <a:gd name="T3" fmla="*/ 0 h 72"/>
                <a:gd name="T4" fmla="*/ 71 w 72"/>
                <a:gd name="T5" fmla="*/ 13 h 72"/>
                <a:gd name="T6" fmla="*/ 53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3" y="0"/>
                  </a:lnTo>
                  <a:lnTo>
                    <a:pt x="71" y="13"/>
                  </a:lnTo>
                  <a:lnTo>
                    <a:pt x="53"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5270" name="Freeform 454">
              <a:extLst>
                <a:ext uri="{FF2B5EF4-FFF2-40B4-BE49-F238E27FC236}">
                  <a16:creationId xmlns:a16="http://schemas.microsoft.com/office/drawing/2014/main" id="{6F735388-C996-4590-B180-222BB38ADA27}"/>
                </a:ext>
              </a:extLst>
            </p:cNvPr>
            <p:cNvSpPr>
              <a:spLocks noChangeArrowheads="1"/>
            </p:cNvSpPr>
            <p:nvPr/>
          </p:nvSpPr>
          <p:spPr bwMode="auto">
            <a:xfrm>
              <a:off x="4676" y="2047"/>
              <a:ext cx="16" cy="16"/>
            </a:xfrm>
            <a:custGeom>
              <a:avLst/>
              <a:gdLst>
                <a:gd name="T0" fmla="*/ 0 w 72"/>
                <a:gd name="T1" fmla="*/ 26 h 72"/>
                <a:gd name="T2" fmla="*/ 4 w 72"/>
                <a:gd name="T3" fmla="*/ 0 h 72"/>
                <a:gd name="T4" fmla="*/ 71 w 72"/>
                <a:gd name="T5" fmla="*/ 40 h 72"/>
                <a:gd name="T6" fmla="*/ 62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4" y="0"/>
                  </a:lnTo>
                  <a:lnTo>
                    <a:pt x="71" y="40"/>
                  </a:lnTo>
                  <a:lnTo>
                    <a:pt x="62"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271" name="Freeform 455">
              <a:extLst>
                <a:ext uri="{FF2B5EF4-FFF2-40B4-BE49-F238E27FC236}">
                  <a16:creationId xmlns:a16="http://schemas.microsoft.com/office/drawing/2014/main" id="{9F608177-5866-4A8C-B118-B52060809143}"/>
                </a:ext>
              </a:extLst>
            </p:cNvPr>
            <p:cNvSpPr>
              <a:spLocks noChangeArrowheads="1"/>
            </p:cNvSpPr>
            <p:nvPr/>
          </p:nvSpPr>
          <p:spPr bwMode="auto">
            <a:xfrm>
              <a:off x="4684" y="2010"/>
              <a:ext cx="16" cy="16"/>
            </a:xfrm>
            <a:custGeom>
              <a:avLst/>
              <a:gdLst>
                <a:gd name="T0" fmla="*/ 0 w 72"/>
                <a:gd name="T1" fmla="*/ 53 h 72"/>
                <a:gd name="T2" fmla="*/ 8 w 72"/>
                <a:gd name="T3" fmla="*/ 0 h 72"/>
                <a:gd name="T4" fmla="*/ 71 w 72"/>
                <a:gd name="T5" fmla="*/ 17 h 72"/>
                <a:gd name="T6" fmla="*/ 58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8" y="0"/>
                  </a:lnTo>
                  <a:lnTo>
                    <a:pt x="71" y="17"/>
                  </a:lnTo>
                  <a:lnTo>
                    <a:pt x="58"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5272" name="Freeform 456">
              <a:extLst>
                <a:ext uri="{FF2B5EF4-FFF2-40B4-BE49-F238E27FC236}">
                  <a16:creationId xmlns:a16="http://schemas.microsoft.com/office/drawing/2014/main" id="{CCB90F65-7045-4B54-B857-DA8680CB956B}"/>
                </a:ext>
              </a:extLst>
            </p:cNvPr>
            <p:cNvSpPr>
              <a:spLocks noChangeArrowheads="1"/>
            </p:cNvSpPr>
            <p:nvPr/>
          </p:nvSpPr>
          <p:spPr bwMode="auto">
            <a:xfrm>
              <a:off x="4686" y="2001"/>
              <a:ext cx="16" cy="16"/>
            </a:xfrm>
            <a:custGeom>
              <a:avLst/>
              <a:gdLst>
                <a:gd name="T0" fmla="*/ 0 w 72"/>
                <a:gd name="T1" fmla="*/ 53 h 72"/>
                <a:gd name="T2" fmla="*/ 8 w 72"/>
                <a:gd name="T3" fmla="*/ 0 h 72"/>
                <a:gd name="T4" fmla="*/ 71 w 72"/>
                <a:gd name="T5" fmla="*/ 4 h 72"/>
                <a:gd name="T6" fmla="*/ 62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8" y="0"/>
                  </a:lnTo>
                  <a:lnTo>
                    <a:pt x="71" y="4"/>
                  </a:lnTo>
                  <a:lnTo>
                    <a:pt x="62"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5273" name="Freeform 457">
              <a:extLst>
                <a:ext uri="{FF2B5EF4-FFF2-40B4-BE49-F238E27FC236}">
                  <a16:creationId xmlns:a16="http://schemas.microsoft.com/office/drawing/2014/main" id="{9DE6BDBA-FD1F-4B2F-B074-E78BD2F11B7D}"/>
                </a:ext>
              </a:extLst>
            </p:cNvPr>
            <p:cNvSpPr>
              <a:spLocks noChangeArrowheads="1"/>
            </p:cNvSpPr>
            <p:nvPr/>
          </p:nvSpPr>
          <p:spPr bwMode="auto">
            <a:xfrm>
              <a:off x="4687" y="1990"/>
              <a:ext cx="16" cy="16"/>
            </a:xfrm>
            <a:custGeom>
              <a:avLst/>
              <a:gdLst>
                <a:gd name="T0" fmla="*/ 0 w 71"/>
                <a:gd name="T1" fmla="*/ 62 h 72"/>
                <a:gd name="T2" fmla="*/ 8 w 71"/>
                <a:gd name="T3" fmla="*/ 0 h 72"/>
                <a:gd name="T4" fmla="*/ 70 w 71"/>
                <a:gd name="T5" fmla="*/ 8 h 72"/>
                <a:gd name="T6" fmla="*/ 57 w 71"/>
                <a:gd name="T7" fmla="*/ 71 h 72"/>
                <a:gd name="T8" fmla="*/ 0 w 71"/>
                <a:gd name="T9" fmla="*/ 62 h 72"/>
              </a:gdLst>
              <a:ahLst/>
              <a:cxnLst>
                <a:cxn ang="0">
                  <a:pos x="T0" y="T1"/>
                </a:cxn>
                <a:cxn ang="0">
                  <a:pos x="T2" y="T3"/>
                </a:cxn>
                <a:cxn ang="0">
                  <a:pos x="T4" y="T5"/>
                </a:cxn>
                <a:cxn ang="0">
                  <a:pos x="T6" y="T7"/>
                </a:cxn>
                <a:cxn ang="0">
                  <a:pos x="T8" y="T9"/>
                </a:cxn>
              </a:cxnLst>
              <a:rect l="0" t="0" r="r" b="b"/>
              <a:pathLst>
                <a:path w="71" h="72">
                  <a:moveTo>
                    <a:pt x="0" y="62"/>
                  </a:moveTo>
                  <a:lnTo>
                    <a:pt x="8" y="0"/>
                  </a:lnTo>
                  <a:lnTo>
                    <a:pt x="70" y="8"/>
                  </a:lnTo>
                  <a:lnTo>
                    <a:pt x="57"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35274" name="Freeform 458">
              <a:extLst>
                <a:ext uri="{FF2B5EF4-FFF2-40B4-BE49-F238E27FC236}">
                  <a16:creationId xmlns:a16="http://schemas.microsoft.com/office/drawing/2014/main" id="{86371AF0-D62C-417B-9414-267C3AB718C5}"/>
                </a:ext>
              </a:extLst>
            </p:cNvPr>
            <p:cNvSpPr>
              <a:spLocks noChangeArrowheads="1"/>
            </p:cNvSpPr>
            <p:nvPr/>
          </p:nvSpPr>
          <p:spPr bwMode="auto">
            <a:xfrm>
              <a:off x="4689" y="1981"/>
              <a:ext cx="16" cy="16"/>
            </a:xfrm>
            <a:custGeom>
              <a:avLst/>
              <a:gdLst>
                <a:gd name="T0" fmla="*/ 0 w 72"/>
                <a:gd name="T1" fmla="*/ 58 h 72"/>
                <a:gd name="T2" fmla="*/ 4 w 72"/>
                <a:gd name="T3" fmla="*/ 0 h 72"/>
                <a:gd name="T4" fmla="*/ 71 w 72"/>
                <a:gd name="T5" fmla="*/ 4 h 72"/>
                <a:gd name="T6" fmla="*/ 62 w 72"/>
                <a:gd name="T7" fmla="*/ 71 h 72"/>
                <a:gd name="T8" fmla="*/ 0 w 72"/>
                <a:gd name="T9" fmla="*/ 58 h 72"/>
              </a:gdLst>
              <a:ahLst/>
              <a:cxnLst>
                <a:cxn ang="0">
                  <a:pos x="T0" y="T1"/>
                </a:cxn>
                <a:cxn ang="0">
                  <a:pos x="T2" y="T3"/>
                </a:cxn>
                <a:cxn ang="0">
                  <a:pos x="T4" y="T5"/>
                </a:cxn>
                <a:cxn ang="0">
                  <a:pos x="T6" y="T7"/>
                </a:cxn>
                <a:cxn ang="0">
                  <a:pos x="T8" y="T9"/>
                </a:cxn>
              </a:cxnLst>
              <a:rect l="0" t="0" r="r" b="b"/>
              <a:pathLst>
                <a:path w="72" h="72">
                  <a:moveTo>
                    <a:pt x="0" y="58"/>
                  </a:moveTo>
                  <a:lnTo>
                    <a:pt x="4" y="0"/>
                  </a:lnTo>
                  <a:lnTo>
                    <a:pt x="71" y="4"/>
                  </a:lnTo>
                  <a:lnTo>
                    <a:pt x="62" y="71"/>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35275" name="Freeform 459">
              <a:extLst>
                <a:ext uri="{FF2B5EF4-FFF2-40B4-BE49-F238E27FC236}">
                  <a16:creationId xmlns:a16="http://schemas.microsoft.com/office/drawing/2014/main" id="{2317DCCB-84B3-4CAD-BB73-4606DCD719F1}"/>
                </a:ext>
              </a:extLst>
            </p:cNvPr>
            <p:cNvSpPr>
              <a:spLocks noChangeArrowheads="1"/>
            </p:cNvSpPr>
            <p:nvPr/>
          </p:nvSpPr>
          <p:spPr bwMode="auto">
            <a:xfrm>
              <a:off x="4690" y="1970"/>
              <a:ext cx="16" cy="16"/>
            </a:xfrm>
            <a:custGeom>
              <a:avLst/>
              <a:gdLst>
                <a:gd name="T0" fmla="*/ 0 w 72"/>
                <a:gd name="T1" fmla="*/ 62 h 72"/>
                <a:gd name="T2" fmla="*/ 8 w 72"/>
                <a:gd name="T3" fmla="*/ 0 h 72"/>
                <a:gd name="T4" fmla="*/ 71 w 72"/>
                <a:gd name="T5" fmla="*/ 8 h 72"/>
                <a:gd name="T6" fmla="*/ 62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8" y="0"/>
                  </a:lnTo>
                  <a:lnTo>
                    <a:pt x="71" y="8"/>
                  </a:lnTo>
                  <a:lnTo>
                    <a:pt x="62"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35276" name="Freeform 460">
              <a:extLst>
                <a:ext uri="{FF2B5EF4-FFF2-40B4-BE49-F238E27FC236}">
                  <a16:creationId xmlns:a16="http://schemas.microsoft.com/office/drawing/2014/main" id="{FBFEA51A-3C78-4D54-84EE-CC2FE27E1FFF}"/>
                </a:ext>
              </a:extLst>
            </p:cNvPr>
            <p:cNvSpPr>
              <a:spLocks noChangeArrowheads="1"/>
            </p:cNvSpPr>
            <p:nvPr/>
          </p:nvSpPr>
          <p:spPr bwMode="auto">
            <a:xfrm>
              <a:off x="4692" y="1963"/>
              <a:ext cx="16" cy="16"/>
            </a:xfrm>
            <a:custGeom>
              <a:avLst/>
              <a:gdLst>
                <a:gd name="T0" fmla="*/ 0 w 72"/>
                <a:gd name="T1" fmla="*/ 62 h 72"/>
                <a:gd name="T2" fmla="*/ 0 w 72"/>
                <a:gd name="T3" fmla="*/ 0 h 72"/>
                <a:gd name="T4" fmla="*/ 71 w 72"/>
                <a:gd name="T5" fmla="*/ 8 h 72"/>
                <a:gd name="T6" fmla="*/ 62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0" y="0"/>
                  </a:lnTo>
                  <a:lnTo>
                    <a:pt x="71" y="8"/>
                  </a:lnTo>
                  <a:lnTo>
                    <a:pt x="62"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35277" name="Freeform 461">
              <a:extLst>
                <a:ext uri="{FF2B5EF4-FFF2-40B4-BE49-F238E27FC236}">
                  <a16:creationId xmlns:a16="http://schemas.microsoft.com/office/drawing/2014/main" id="{62B44331-C679-4346-8985-13BA8548FFC8}"/>
                </a:ext>
              </a:extLst>
            </p:cNvPr>
            <p:cNvSpPr>
              <a:spLocks noChangeArrowheads="1"/>
            </p:cNvSpPr>
            <p:nvPr/>
          </p:nvSpPr>
          <p:spPr bwMode="auto">
            <a:xfrm>
              <a:off x="4694" y="1930"/>
              <a:ext cx="16" cy="17"/>
            </a:xfrm>
            <a:custGeom>
              <a:avLst/>
              <a:gdLst>
                <a:gd name="T0" fmla="*/ 0 w 72"/>
                <a:gd name="T1" fmla="*/ 54 h 73"/>
                <a:gd name="T2" fmla="*/ 0 w 72"/>
                <a:gd name="T3" fmla="*/ 0 h 73"/>
                <a:gd name="T4" fmla="*/ 71 w 72"/>
                <a:gd name="T5" fmla="*/ 0 h 73"/>
                <a:gd name="T6" fmla="*/ 71 w 72"/>
                <a:gd name="T7" fmla="*/ 72 h 73"/>
                <a:gd name="T8" fmla="*/ 0 w 72"/>
                <a:gd name="T9" fmla="*/ 54 h 73"/>
              </a:gdLst>
              <a:ahLst/>
              <a:cxnLst>
                <a:cxn ang="0">
                  <a:pos x="T0" y="T1"/>
                </a:cxn>
                <a:cxn ang="0">
                  <a:pos x="T2" y="T3"/>
                </a:cxn>
                <a:cxn ang="0">
                  <a:pos x="T4" y="T5"/>
                </a:cxn>
                <a:cxn ang="0">
                  <a:pos x="T6" y="T7"/>
                </a:cxn>
                <a:cxn ang="0">
                  <a:pos x="T8" y="T9"/>
                </a:cxn>
              </a:cxnLst>
              <a:rect l="0" t="0" r="r" b="b"/>
              <a:pathLst>
                <a:path w="72" h="73">
                  <a:moveTo>
                    <a:pt x="0" y="54"/>
                  </a:moveTo>
                  <a:lnTo>
                    <a:pt x="0" y="0"/>
                  </a:lnTo>
                  <a:lnTo>
                    <a:pt x="71" y="0"/>
                  </a:lnTo>
                  <a:lnTo>
                    <a:pt x="71" y="72"/>
                  </a:lnTo>
                  <a:lnTo>
                    <a:pt x="0" y="54"/>
                  </a:lnTo>
                </a:path>
              </a:pathLst>
            </a:custGeom>
            <a:solidFill>
              <a:srgbClr val="000000"/>
            </a:solidFill>
            <a:ln w="12600">
              <a:solidFill>
                <a:srgbClr val="333333"/>
              </a:solidFill>
              <a:round/>
              <a:headEnd/>
              <a:tailEnd/>
            </a:ln>
          </p:spPr>
          <p:txBody>
            <a:bodyPr wrap="none" anchor="ctr"/>
            <a:lstStyle/>
            <a:p>
              <a:endParaRPr lang="en-US"/>
            </a:p>
          </p:txBody>
        </p:sp>
        <p:sp>
          <p:nvSpPr>
            <p:cNvPr id="35278" name="Freeform 462">
              <a:extLst>
                <a:ext uri="{FF2B5EF4-FFF2-40B4-BE49-F238E27FC236}">
                  <a16:creationId xmlns:a16="http://schemas.microsoft.com/office/drawing/2014/main" id="{AFFF741E-469D-44DA-A49C-3B1EFA6C5710}"/>
                </a:ext>
              </a:extLst>
            </p:cNvPr>
            <p:cNvSpPr>
              <a:spLocks noChangeArrowheads="1"/>
            </p:cNvSpPr>
            <p:nvPr/>
          </p:nvSpPr>
          <p:spPr bwMode="auto">
            <a:xfrm>
              <a:off x="4694" y="1920"/>
              <a:ext cx="16" cy="17"/>
            </a:xfrm>
            <a:custGeom>
              <a:avLst/>
              <a:gdLst>
                <a:gd name="T0" fmla="*/ 0 w 72"/>
                <a:gd name="T1" fmla="*/ 72 h 73"/>
                <a:gd name="T2" fmla="*/ 4 w 72"/>
                <a:gd name="T3" fmla="*/ 0 h 73"/>
                <a:gd name="T4" fmla="*/ 71 w 72"/>
                <a:gd name="T5" fmla="*/ 4 h 73"/>
                <a:gd name="T6" fmla="*/ 71 w 72"/>
                <a:gd name="T7" fmla="*/ 72 h 73"/>
                <a:gd name="T8" fmla="*/ 0 w 72"/>
                <a:gd name="T9" fmla="*/ 72 h 73"/>
              </a:gdLst>
              <a:ahLst/>
              <a:cxnLst>
                <a:cxn ang="0">
                  <a:pos x="T0" y="T1"/>
                </a:cxn>
                <a:cxn ang="0">
                  <a:pos x="T2" y="T3"/>
                </a:cxn>
                <a:cxn ang="0">
                  <a:pos x="T4" y="T5"/>
                </a:cxn>
                <a:cxn ang="0">
                  <a:pos x="T6" y="T7"/>
                </a:cxn>
                <a:cxn ang="0">
                  <a:pos x="T8" y="T9"/>
                </a:cxn>
              </a:cxnLst>
              <a:rect l="0" t="0" r="r" b="b"/>
              <a:pathLst>
                <a:path w="72" h="73">
                  <a:moveTo>
                    <a:pt x="0" y="72"/>
                  </a:moveTo>
                  <a:lnTo>
                    <a:pt x="4" y="0"/>
                  </a:lnTo>
                  <a:lnTo>
                    <a:pt x="71" y="4"/>
                  </a:lnTo>
                  <a:lnTo>
                    <a:pt x="71" y="72"/>
                  </a:lnTo>
                  <a:lnTo>
                    <a:pt x="0" y="72"/>
                  </a:lnTo>
                </a:path>
              </a:pathLst>
            </a:custGeom>
            <a:solidFill>
              <a:srgbClr val="000000"/>
            </a:solidFill>
            <a:ln w="12600">
              <a:solidFill>
                <a:srgbClr val="333333"/>
              </a:solidFill>
              <a:round/>
              <a:headEnd/>
              <a:tailEnd/>
            </a:ln>
          </p:spPr>
          <p:txBody>
            <a:bodyPr wrap="none" anchor="ctr"/>
            <a:lstStyle/>
            <a:p>
              <a:endParaRPr lang="en-US"/>
            </a:p>
          </p:txBody>
        </p:sp>
        <p:sp>
          <p:nvSpPr>
            <p:cNvPr id="35279" name="Freeform 463">
              <a:extLst>
                <a:ext uri="{FF2B5EF4-FFF2-40B4-BE49-F238E27FC236}">
                  <a16:creationId xmlns:a16="http://schemas.microsoft.com/office/drawing/2014/main" id="{6F9828E7-42E1-42F6-BFA0-22C5E8F6C6D2}"/>
                </a:ext>
              </a:extLst>
            </p:cNvPr>
            <p:cNvSpPr>
              <a:spLocks noChangeArrowheads="1"/>
            </p:cNvSpPr>
            <p:nvPr/>
          </p:nvSpPr>
          <p:spPr bwMode="auto">
            <a:xfrm>
              <a:off x="4695" y="1910"/>
              <a:ext cx="16" cy="16"/>
            </a:xfrm>
            <a:custGeom>
              <a:avLst/>
              <a:gdLst>
                <a:gd name="T0" fmla="*/ 0 w 72"/>
                <a:gd name="T1" fmla="*/ 71 h 72"/>
                <a:gd name="T2" fmla="*/ 0 w 72"/>
                <a:gd name="T3" fmla="*/ 0 h 72"/>
                <a:gd name="T4" fmla="*/ 71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280" name="Freeform 464">
              <a:extLst>
                <a:ext uri="{FF2B5EF4-FFF2-40B4-BE49-F238E27FC236}">
                  <a16:creationId xmlns:a16="http://schemas.microsoft.com/office/drawing/2014/main" id="{04D04C2C-CEC6-4DC5-AD83-AAAEB2866055}"/>
                </a:ext>
              </a:extLst>
            </p:cNvPr>
            <p:cNvSpPr>
              <a:spLocks noChangeArrowheads="1"/>
            </p:cNvSpPr>
            <p:nvPr/>
          </p:nvSpPr>
          <p:spPr bwMode="auto">
            <a:xfrm>
              <a:off x="4695" y="1900"/>
              <a:ext cx="16" cy="16"/>
            </a:xfrm>
            <a:custGeom>
              <a:avLst/>
              <a:gdLst>
                <a:gd name="T0" fmla="*/ 0 w 72"/>
                <a:gd name="T1" fmla="*/ 71 h 72"/>
                <a:gd name="T2" fmla="*/ 0 w 72"/>
                <a:gd name="T3" fmla="*/ 0 h 72"/>
                <a:gd name="T4" fmla="*/ 71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281" name="Freeform 465">
              <a:extLst>
                <a:ext uri="{FF2B5EF4-FFF2-40B4-BE49-F238E27FC236}">
                  <a16:creationId xmlns:a16="http://schemas.microsoft.com/office/drawing/2014/main" id="{4B81BF12-DD10-4E57-84E1-40DC4DF785B0}"/>
                </a:ext>
              </a:extLst>
            </p:cNvPr>
            <p:cNvSpPr>
              <a:spLocks noChangeArrowheads="1"/>
            </p:cNvSpPr>
            <p:nvPr/>
          </p:nvSpPr>
          <p:spPr bwMode="auto">
            <a:xfrm>
              <a:off x="4694" y="1890"/>
              <a:ext cx="16" cy="16"/>
            </a:xfrm>
            <a:custGeom>
              <a:avLst/>
              <a:gdLst>
                <a:gd name="T0" fmla="*/ 4 w 72"/>
                <a:gd name="T1" fmla="*/ 70 h 71"/>
                <a:gd name="T2" fmla="*/ 0 w 72"/>
                <a:gd name="T3" fmla="*/ 0 h 71"/>
                <a:gd name="T4" fmla="*/ 71 w 72"/>
                <a:gd name="T5" fmla="*/ 0 h 71"/>
                <a:gd name="T6" fmla="*/ 71 w 72"/>
                <a:gd name="T7" fmla="*/ 70 h 71"/>
                <a:gd name="T8" fmla="*/ 4 w 72"/>
                <a:gd name="T9" fmla="*/ 70 h 71"/>
              </a:gdLst>
              <a:ahLst/>
              <a:cxnLst>
                <a:cxn ang="0">
                  <a:pos x="T0" y="T1"/>
                </a:cxn>
                <a:cxn ang="0">
                  <a:pos x="T2" y="T3"/>
                </a:cxn>
                <a:cxn ang="0">
                  <a:pos x="T4" y="T5"/>
                </a:cxn>
                <a:cxn ang="0">
                  <a:pos x="T6" y="T7"/>
                </a:cxn>
                <a:cxn ang="0">
                  <a:pos x="T8" y="T9"/>
                </a:cxn>
              </a:cxnLst>
              <a:rect l="0" t="0" r="r" b="b"/>
              <a:pathLst>
                <a:path w="72" h="71">
                  <a:moveTo>
                    <a:pt x="4" y="70"/>
                  </a:moveTo>
                  <a:lnTo>
                    <a:pt x="0" y="0"/>
                  </a:lnTo>
                  <a:lnTo>
                    <a:pt x="71" y="0"/>
                  </a:lnTo>
                  <a:lnTo>
                    <a:pt x="71" y="70"/>
                  </a:lnTo>
                  <a:lnTo>
                    <a:pt x="4" y="70"/>
                  </a:lnTo>
                </a:path>
              </a:pathLst>
            </a:custGeom>
            <a:solidFill>
              <a:srgbClr val="000000"/>
            </a:solidFill>
            <a:ln w="12600">
              <a:solidFill>
                <a:srgbClr val="333333"/>
              </a:solidFill>
              <a:round/>
              <a:headEnd/>
              <a:tailEnd/>
            </a:ln>
          </p:spPr>
          <p:txBody>
            <a:bodyPr wrap="none" anchor="ctr"/>
            <a:lstStyle/>
            <a:p>
              <a:endParaRPr lang="en-US"/>
            </a:p>
          </p:txBody>
        </p:sp>
        <p:sp>
          <p:nvSpPr>
            <p:cNvPr id="35282" name="Freeform 466">
              <a:extLst>
                <a:ext uri="{FF2B5EF4-FFF2-40B4-BE49-F238E27FC236}">
                  <a16:creationId xmlns:a16="http://schemas.microsoft.com/office/drawing/2014/main" id="{4EB6AFE0-E724-4C7D-AE3D-15292514AEE6}"/>
                </a:ext>
              </a:extLst>
            </p:cNvPr>
            <p:cNvSpPr>
              <a:spLocks noChangeArrowheads="1"/>
            </p:cNvSpPr>
            <p:nvPr/>
          </p:nvSpPr>
          <p:spPr bwMode="auto">
            <a:xfrm>
              <a:off x="4694" y="1880"/>
              <a:ext cx="16" cy="16"/>
            </a:xfrm>
            <a:custGeom>
              <a:avLst/>
              <a:gdLst>
                <a:gd name="T0" fmla="*/ 0 w 72"/>
                <a:gd name="T1" fmla="*/ 71 h 72"/>
                <a:gd name="T2" fmla="*/ 0 w 72"/>
                <a:gd name="T3" fmla="*/ 4 h 72"/>
                <a:gd name="T4" fmla="*/ 71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4"/>
                  </a:lnTo>
                  <a:lnTo>
                    <a:pt x="71"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283" name="Freeform 467">
              <a:extLst>
                <a:ext uri="{FF2B5EF4-FFF2-40B4-BE49-F238E27FC236}">
                  <a16:creationId xmlns:a16="http://schemas.microsoft.com/office/drawing/2014/main" id="{1131685B-1C7E-4F0F-8896-B0839E077F6B}"/>
                </a:ext>
              </a:extLst>
            </p:cNvPr>
            <p:cNvSpPr>
              <a:spLocks noChangeArrowheads="1"/>
            </p:cNvSpPr>
            <p:nvPr/>
          </p:nvSpPr>
          <p:spPr bwMode="auto">
            <a:xfrm>
              <a:off x="4694" y="1877"/>
              <a:ext cx="16" cy="16"/>
            </a:xfrm>
            <a:custGeom>
              <a:avLst/>
              <a:gdLst>
                <a:gd name="T0" fmla="*/ 0 w 72"/>
                <a:gd name="T1" fmla="*/ 71 h 72"/>
                <a:gd name="T2" fmla="*/ 0 w 72"/>
                <a:gd name="T3" fmla="*/ 17 h 72"/>
                <a:gd name="T4" fmla="*/ 71 w 72"/>
                <a:gd name="T5" fmla="*/ 0 h 72"/>
                <a:gd name="T6" fmla="*/ 71 w 72"/>
                <a:gd name="T7" fmla="*/ 53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17"/>
                  </a:lnTo>
                  <a:lnTo>
                    <a:pt x="71" y="0"/>
                  </a:lnTo>
                  <a:lnTo>
                    <a:pt x="71" y="53"/>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284" name="Freeform 468">
              <a:extLst>
                <a:ext uri="{FF2B5EF4-FFF2-40B4-BE49-F238E27FC236}">
                  <a16:creationId xmlns:a16="http://schemas.microsoft.com/office/drawing/2014/main" id="{C9616052-EEB6-405D-8F1A-63ACE2497B37}"/>
                </a:ext>
              </a:extLst>
            </p:cNvPr>
            <p:cNvSpPr>
              <a:spLocks noChangeArrowheads="1"/>
            </p:cNvSpPr>
            <p:nvPr/>
          </p:nvSpPr>
          <p:spPr bwMode="auto">
            <a:xfrm>
              <a:off x="4690" y="1840"/>
              <a:ext cx="16" cy="16"/>
            </a:xfrm>
            <a:custGeom>
              <a:avLst/>
              <a:gdLst>
                <a:gd name="T0" fmla="*/ 4 w 72"/>
                <a:gd name="T1" fmla="*/ 71 h 72"/>
                <a:gd name="T2" fmla="*/ 0 w 72"/>
                <a:gd name="T3" fmla="*/ 13 h 72"/>
                <a:gd name="T4" fmla="*/ 71 w 72"/>
                <a:gd name="T5" fmla="*/ 0 h 72"/>
                <a:gd name="T6" fmla="*/ 71 w 72"/>
                <a:gd name="T7" fmla="*/ 53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13"/>
                  </a:lnTo>
                  <a:lnTo>
                    <a:pt x="71" y="0"/>
                  </a:lnTo>
                  <a:lnTo>
                    <a:pt x="71" y="53"/>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285" name="Freeform 469">
              <a:extLst>
                <a:ext uri="{FF2B5EF4-FFF2-40B4-BE49-F238E27FC236}">
                  <a16:creationId xmlns:a16="http://schemas.microsoft.com/office/drawing/2014/main" id="{F7D4E7AB-12CD-46FD-BDB3-E4D28554542F}"/>
                </a:ext>
              </a:extLst>
            </p:cNvPr>
            <p:cNvSpPr>
              <a:spLocks noChangeArrowheads="1"/>
            </p:cNvSpPr>
            <p:nvPr/>
          </p:nvSpPr>
          <p:spPr bwMode="auto">
            <a:xfrm>
              <a:off x="4689" y="1830"/>
              <a:ext cx="16" cy="16"/>
            </a:xfrm>
            <a:custGeom>
              <a:avLst/>
              <a:gdLst>
                <a:gd name="T0" fmla="*/ 4 w 72"/>
                <a:gd name="T1" fmla="*/ 71 h 72"/>
                <a:gd name="T2" fmla="*/ 0 w 72"/>
                <a:gd name="T3" fmla="*/ 8 h 72"/>
                <a:gd name="T4" fmla="*/ 58 w 72"/>
                <a:gd name="T5" fmla="*/ 0 h 72"/>
                <a:gd name="T6" fmla="*/ 71 w 72"/>
                <a:gd name="T7" fmla="*/ 58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8"/>
                  </a:lnTo>
                  <a:lnTo>
                    <a:pt x="58" y="0"/>
                  </a:lnTo>
                  <a:lnTo>
                    <a:pt x="71" y="58"/>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286" name="Freeform 470">
              <a:extLst>
                <a:ext uri="{FF2B5EF4-FFF2-40B4-BE49-F238E27FC236}">
                  <a16:creationId xmlns:a16="http://schemas.microsoft.com/office/drawing/2014/main" id="{C4FA06B2-1A3C-4BD0-BF60-D0228318E60B}"/>
                </a:ext>
              </a:extLst>
            </p:cNvPr>
            <p:cNvSpPr>
              <a:spLocks noChangeArrowheads="1"/>
            </p:cNvSpPr>
            <p:nvPr/>
          </p:nvSpPr>
          <p:spPr bwMode="auto">
            <a:xfrm>
              <a:off x="4687" y="1820"/>
              <a:ext cx="16" cy="16"/>
            </a:xfrm>
            <a:custGeom>
              <a:avLst/>
              <a:gdLst>
                <a:gd name="T0" fmla="*/ 8 w 71"/>
                <a:gd name="T1" fmla="*/ 71 h 72"/>
                <a:gd name="T2" fmla="*/ 0 w 71"/>
                <a:gd name="T3" fmla="*/ 8 h 72"/>
                <a:gd name="T4" fmla="*/ 57 w 71"/>
                <a:gd name="T5" fmla="*/ 0 h 72"/>
                <a:gd name="T6" fmla="*/ 70 w 71"/>
                <a:gd name="T7" fmla="*/ 58 h 72"/>
                <a:gd name="T8" fmla="*/ 8 w 71"/>
                <a:gd name="T9" fmla="*/ 71 h 72"/>
              </a:gdLst>
              <a:ahLst/>
              <a:cxnLst>
                <a:cxn ang="0">
                  <a:pos x="T0" y="T1"/>
                </a:cxn>
                <a:cxn ang="0">
                  <a:pos x="T2" y="T3"/>
                </a:cxn>
                <a:cxn ang="0">
                  <a:pos x="T4" y="T5"/>
                </a:cxn>
                <a:cxn ang="0">
                  <a:pos x="T6" y="T7"/>
                </a:cxn>
                <a:cxn ang="0">
                  <a:pos x="T8" y="T9"/>
                </a:cxn>
              </a:cxnLst>
              <a:rect l="0" t="0" r="r" b="b"/>
              <a:pathLst>
                <a:path w="71" h="72">
                  <a:moveTo>
                    <a:pt x="8" y="71"/>
                  </a:moveTo>
                  <a:lnTo>
                    <a:pt x="0" y="8"/>
                  </a:lnTo>
                  <a:lnTo>
                    <a:pt x="57" y="0"/>
                  </a:lnTo>
                  <a:lnTo>
                    <a:pt x="70"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287" name="Freeform 471">
              <a:extLst>
                <a:ext uri="{FF2B5EF4-FFF2-40B4-BE49-F238E27FC236}">
                  <a16:creationId xmlns:a16="http://schemas.microsoft.com/office/drawing/2014/main" id="{C098A2DC-21C4-4199-BC10-1EEE244D9BAE}"/>
                </a:ext>
              </a:extLst>
            </p:cNvPr>
            <p:cNvSpPr>
              <a:spLocks noChangeArrowheads="1"/>
            </p:cNvSpPr>
            <p:nvPr/>
          </p:nvSpPr>
          <p:spPr bwMode="auto">
            <a:xfrm>
              <a:off x="4685" y="1811"/>
              <a:ext cx="16" cy="16"/>
            </a:xfrm>
            <a:custGeom>
              <a:avLst/>
              <a:gdLst>
                <a:gd name="T0" fmla="*/ 8 w 72"/>
                <a:gd name="T1" fmla="*/ 71 h 72"/>
                <a:gd name="T2" fmla="*/ 0 w 72"/>
                <a:gd name="T3" fmla="*/ 8 h 72"/>
                <a:gd name="T4" fmla="*/ 62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62"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288" name="Freeform 472">
              <a:extLst>
                <a:ext uri="{FF2B5EF4-FFF2-40B4-BE49-F238E27FC236}">
                  <a16:creationId xmlns:a16="http://schemas.microsoft.com/office/drawing/2014/main" id="{32BDFD67-CBE0-4F6F-B18F-92D789CE8680}"/>
                </a:ext>
              </a:extLst>
            </p:cNvPr>
            <p:cNvSpPr>
              <a:spLocks noChangeArrowheads="1"/>
            </p:cNvSpPr>
            <p:nvPr/>
          </p:nvSpPr>
          <p:spPr bwMode="auto">
            <a:xfrm>
              <a:off x="4683" y="1801"/>
              <a:ext cx="16" cy="16"/>
            </a:xfrm>
            <a:custGeom>
              <a:avLst/>
              <a:gdLst>
                <a:gd name="T0" fmla="*/ 8 w 72"/>
                <a:gd name="T1" fmla="*/ 71 h 72"/>
                <a:gd name="T2" fmla="*/ 0 w 72"/>
                <a:gd name="T3" fmla="*/ 8 h 72"/>
                <a:gd name="T4" fmla="*/ 58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58"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289" name="Freeform 473">
              <a:extLst>
                <a:ext uri="{FF2B5EF4-FFF2-40B4-BE49-F238E27FC236}">
                  <a16:creationId xmlns:a16="http://schemas.microsoft.com/office/drawing/2014/main" id="{62BA0947-A055-4DA5-A85C-DD951A65EECA}"/>
                </a:ext>
              </a:extLst>
            </p:cNvPr>
            <p:cNvSpPr>
              <a:spLocks noChangeArrowheads="1"/>
            </p:cNvSpPr>
            <p:nvPr/>
          </p:nvSpPr>
          <p:spPr bwMode="auto">
            <a:xfrm>
              <a:off x="4681" y="1791"/>
              <a:ext cx="16" cy="16"/>
            </a:xfrm>
            <a:custGeom>
              <a:avLst/>
              <a:gdLst>
                <a:gd name="T0" fmla="*/ 8 w 72"/>
                <a:gd name="T1" fmla="*/ 71 h 72"/>
                <a:gd name="T2" fmla="*/ 0 w 72"/>
                <a:gd name="T3" fmla="*/ 13 h 72"/>
                <a:gd name="T4" fmla="*/ 53 w 72"/>
                <a:gd name="T5" fmla="*/ 0 h 72"/>
                <a:gd name="T6" fmla="*/ 71 w 72"/>
                <a:gd name="T7" fmla="*/ 53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13"/>
                  </a:lnTo>
                  <a:lnTo>
                    <a:pt x="53" y="0"/>
                  </a:lnTo>
                  <a:lnTo>
                    <a:pt x="71" y="53"/>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290" name="Freeform 474">
              <a:extLst>
                <a:ext uri="{FF2B5EF4-FFF2-40B4-BE49-F238E27FC236}">
                  <a16:creationId xmlns:a16="http://schemas.microsoft.com/office/drawing/2014/main" id="{88E4FF56-BEEE-485F-8FE0-5609CA0C689E}"/>
                </a:ext>
              </a:extLst>
            </p:cNvPr>
            <p:cNvSpPr>
              <a:spLocks noChangeArrowheads="1"/>
            </p:cNvSpPr>
            <p:nvPr/>
          </p:nvSpPr>
          <p:spPr bwMode="auto">
            <a:xfrm>
              <a:off x="4669" y="1752"/>
              <a:ext cx="16" cy="16"/>
            </a:xfrm>
            <a:custGeom>
              <a:avLst/>
              <a:gdLst>
                <a:gd name="T0" fmla="*/ 13 w 72"/>
                <a:gd name="T1" fmla="*/ 71 h 72"/>
                <a:gd name="T2" fmla="*/ 0 w 72"/>
                <a:gd name="T3" fmla="*/ 17 h 72"/>
                <a:gd name="T4" fmla="*/ 53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7"/>
                  </a:lnTo>
                  <a:lnTo>
                    <a:pt x="53"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291" name="Freeform 475">
              <a:extLst>
                <a:ext uri="{FF2B5EF4-FFF2-40B4-BE49-F238E27FC236}">
                  <a16:creationId xmlns:a16="http://schemas.microsoft.com/office/drawing/2014/main" id="{0B7E5F70-C188-4547-8F1B-525B011AF977}"/>
                </a:ext>
              </a:extLst>
            </p:cNvPr>
            <p:cNvSpPr>
              <a:spLocks noChangeArrowheads="1"/>
            </p:cNvSpPr>
            <p:nvPr/>
          </p:nvSpPr>
          <p:spPr bwMode="auto">
            <a:xfrm>
              <a:off x="4665" y="1743"/>
              <a:ext cx="16" cy="16"/>
            </a:xfrm>
            <a:custGeom>
              <a:avLst/>
              <a:gdLst>
                <a:gd name="T0" fmla="*/ 17 w 71"/>
                <a:gd name="T1" fmla="*/ 71 h 72"/>
                <a:gd name="T2" fmla="*/ 0 w 71"/>
                <a:gd name="T3" fmla="*/ 17 h 72"/>
                <a:gd name="T4" fmla="*/ 48 w 71"/>
                <a:gd name="T5" fmla="*/ 0 h 72"/>
                <a:gd name="T6" fmla="*/ 70 w 71"/>
                <a:gd name="T7" fmla="*/ 44 h 72"/>
                <a:gd name="T8" fmla="*/ 17 w 71"/>
                <a:gd name="T9" fmla="*/ 71 h 72"/>
              </a:gdLst>
              <a:ahLst/>
              <a:cxnLst>
                <a:cxn ang="0">
                  <a:pos x="T0" y="T1"/>
                </a:cxn>
                <a:cxn ang="0">
                  <a:pos x="T2" y="T3"/>
                </a:cxn>
                <a:cxn ang="0">
                  <a:pos x="T4" y="T5"/>
                </a:cxn>
                <a:cxn ang="0">
                  <a:pos x="T6" y="T7"/>
                </a:cxn>
                <a:cxn ang="0">
                  <a:pos x="T8" y="T9"/>
                </a:cxn>
              </a:cxnLst>
              <a:rect l="0" t="0" r="r" b="b"/>
              <a:pathLst>
                <a:path w="71" h="72">
                  <a:moveTo>
                    <a:pt x="17" y="71"/>
                  </a:moveTo>
                  <a:lnTo>
                    <a:pt x="0" y="17"/>
                  </a:lnTo>
                  <a:lnTo>
                    <a:pt x="48" y="0"/>
                  </a:lnTo>
                  <a:lnTo>
                    <a:pt x="70" y="44"/>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292" name="Freeform 476">
              <a:extLst>
                <a:ext uri="{FF2B5EF4-FFF2-40B4-BE49-F238E27FC236}">
                  <a16:creationId xmlns:a16="http://schemas.microsoft.com/office/drawing/2014/main" id="{AC27C541-7BCE-4D4A-82CA-2C2B61937ADC}"/>
                </a:ext>
              </a:extLst>
            </p:cNvPr>
            <p:cNvSpPr>
              <a:spLocks noChangeArrowheads="1"/>
            </p:cNvSpPr>
            <p:nvPr/>
          </p:nvSpPr>
          <p:spPr bwMode="auto">
            <a:xfrm>
              <a:off x="4662" y="1734"/>
              <a:ext cx="16" cy="16"/>
            </a:xfrm>
            <a:custGeom>
              <a:avLst/>
              <a:gdLst>
                <a:gd name="T0" fmla="*/ 13 w 72"/>
                <a:gd name="T1" fmla="*/ 71 h 72"/>
                <a:gd name="T2" fmla="*/ 0 w 72"/>
                <a:gd name="T3" fmla="*/ 17 h 72"/>
                <a:gd name="T4" fmla="*/ 49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7"/>
                  </a:lnTo>
                  <a:lnTo>
                    <a:pt x="49"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293" name="Freeform 477">
              <a:extLst>
                <a:ext uri="{FF2B5EF4-FFF2-40B4-BE49-F238E27FC236}">
                  <a16:creationId xmlns:a16="http://schemas.microsoft.com/office/drawing/2014/main" id="{E267D4CB-90D7-488E-AF78-A0E1525A7D88}"/>
                </a:ext>
              </a:extLst>
            </p:cNvPr>
            <p:cNvSpPr>
              <a:spLocks noChangeArrowheads="1"/>
            </p:cNvSpPr>
            <p:nvPr/>
          </p:nvSpPr>
          <p:spPr bwMode="auto">
            <a:xfrm>
              <a:off x="4658" y="1724"/>
              <a:ext cx="16" cy="16"/>
            </a:xfrm>
            <a:custGeom>
              <a:avLst/>
              <a:gdLst>
                <a:gd name="T0" fmla="*/ 17 w 72"/>
                <a:gd name="T1" fmla="*/ 70 h 71"/>
                <a:gd name="T2" fmla="*/ 0 w 72"/>
                <a:gd name="T3" fmla="*/ 17 h 71"/>
                <a:gd name="T4" fmla="*/ 49 w 72"/>
                <a:gd name="T5" fmla="*/ 0 h 71"/>
                <a:gd name="T6" fmla="*/ 71 w 72"/>
                <a:gd name="T7" fmla="*/ 48 h 71"/>
                <a:gd name="T8" fmla="*/ 17 w 72"/>
                <a:gd name="T9" fmla="*/ 70 h 71"/>
              </a:gdLst>
              <a:ahLst/>
              <a:cxnLst>
                <a:cxn ang="0">
                  <a:pos x="T0" y="T1"/>
                </a:cxn>
                <a:cxn ang="0">
                  <a:pos x="T2" y="T3"/>
                </a:cxn>
                <a:cxn ang="0">
                  <a:pos x="T4" y="T5"/>
                </a:cxn>
                <a:cxn ang="0">
                  <a:pos x="T6" y="T7"/>
                </a:cxn>
                <a:cxn ang="0">
                  <a:pos x="T8" y="T9"/>
                </a:cxn>
              </a:cxnLst>
              <a:rect l="0" t="0" r="r" b="b"/>
              <a:pathLst>
                <a:path w="72" h="71">
                  <a:moveTo>
                    <a:pt x="17" y="70"/>
                  </a:moveTo>
                  <a:lnTo>
                    <a:pt x="0" y="17"/>
                  </a:lnTo>
                  <a:lnTo>
                    <a:pt x="49" y="0"/>
                  </a:lnTo>
                  <a:lnTo>
                    <a:pt x="71" y="48"/>
                  </a:lnTo>
                  <a:lnTo>
                    <a:pt x="17" y="70"/>
                  </a:lnTo>
                </a:path>
              </a:pathLst>
            </a:custGeom>
            <a:solidFill>
              <a:srgbClr val="000000"/>
            </a:solidFill>
            <a:ln w="12600">
              <a:solidFill>
                <a:srgbClr val="333333"/>
              </a:solidFill>
              <a:round/>
              <a:headEnd/>
              <a:tailEnd/>
            </a:ln>
          </p:spPr>
          <p:txBody>
            <a:bodyPr wrap="none" anchor="ctr"/>
            <a:lstStyle/>
            <a:p>
              <a:endParaRPr lang="en-US"/>
            </a:p>
          </p:txBody>
        </p:sp>
        <p:sp>
          <p:nvSpPr>
            <p:cNvPr id="35294" name="Freeform 478">
              <a:extLst>
                <a:ext uri="{FF2B5EF4-FFF2-40B4-BE49-F238E27FC236}">
                  <a16:creationId xmlns:a16="http://schemas.microsoft.com/office/drawing/2014/main" id="{5F49F470-64F6-475A-A1DB-BC69ABC3E2BB}"/>
                </a:ext>
              </a:extLst>
            </p:cNvPr>
            <p:cNvSpPr>
              <a:spLocks noChangeArrowheads="1"/>
            </p:cNvSpPr>
            <p:nvPr/>
          </p:nvSpPr>
          <p:spPr bwMode="auto">
            <a:xfrm>
              <a:off x="4654" y="1715"/>
              <a:ext cx="16" cy="16"/>
            </a:xfrm>
            <a:custGeom>
              <a:avLst/>
              <a:gdLst>
                <a:gd name="T0" fmla="*/ 17 w 72"/>
                <a:gd name="T1" fmla="*/ 71 h 72"/>
                <a:gd name="T2" fmla="*/ 0 w 72"/>
                <a:gd name="T3" fmla="*/ 17 h 72"/>
                <a:gd name="T4" fmla="*/ 49 w 72"/>
                <a:gd name="T5" fmla="*/ 0 h 72"/>
                <a:gd name="T6" fmla="*/ 71 w 72"/>
                <a:gd name="T7" fmla="*/ 44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17"/>
                  </a:lnTo>
                  <a:lnTo>
                    <a:pt x="49" y="0"/>
                  </a:lnTo>
                  <a:lnTo>
                    <a:pt x="71" y="44"/>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295" name="Freeform 479">
              <a:extLst>
                <a:ext uri="{FF2B5EF4-FFF2-40B4-BE49-F238E27FC236}">
                  <a16:creationId xmlns:a16="http://schemas.microsoft.com/office/drawing/2014/main" id="{019F4E23-89EA-4E25-A112-7D4694CE6DCB}"/>
                </a:ext>
              </a:extLst>
            </p:cNvPr>
            <p:cNvSpPr>
              <a:spLocks noChangeArrowheads="1"/>
            </p:cNvSpPr>
            <p:nvPr/>
          </p:nvSpPr>
          <p:spPr bwMode="auto">
            <a:xfrm>
              <a:off x="4650" y="1709"/>
              <a:ext cx="16" cy="16"/>
            </a:xfrm>
            <a:custGeom>
              <a:avLst/>
              <a:gdLst>
                <a:gd name="T0" fmla="*/ 17 w 72"/>
                <a:gd name="T1" fmla="*/ 71 h 72"/>
                <a:gd name="T2" fmla="*/ 0 w 72"/>
                <a:gd name="T3" fmla="*/ 31 h 72"/>
                <a:gd name="T4" fmla="*/ 53 w 72"/>
                <a:gd name="T5" fmla="*/ 0 h 72"/>
                <a:gd name="T6" fmla="*/ 71 w 72"/>
                <a:gd name="T7" fmla="*/ 35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31"/>
                  </a:lnTo>
                  <a:lnTo>
                    <a:pt x="53" y="0"/>
                  </a:lnTo>
                  <a:lnTo>
                    <a:pt x="71" y="35"/>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296" name="Freeform 480">
              <a:extLst>
                <a:ext uri="{FF2B5EF4-FFF2-40B4-BE49-F238E27FC236}">
                  <a16:creationId xmlns:a16="http://schemas.microsoft.com/office/drawing/2014/main" id="{B0D96C20-B6C8-426E-8832-B9D192844967}"/>
                </a:ext>
              </a:extLst>
            </p:cNvPr>
            <p:cNvSpPr>
              <a:spLocks noChangeArrowheads="1"/>
            </p:cNvSpPr>
            <p:nvPr/>
          </p:nvSpPr>
          <p:spPr bwMode="auto">
            <a:xfrm>
              <a:off x="4636" y="1679"/>
              <a:ext cx="16" cy="16"/>
            </a:xfrm>
            <a:custGeom>
              <a:avLst/>
              <a:gdLst>
                <a:gd name="T0" fmla="*/ 4 w 72"/>
                <a:gd name="T1" fmla="*/ 71 h 72"/>
                <a:gd name="T2" fmla="*/ 0 w 72"/>
                <a:gd name="T3" fmla="*/ 35 h 72"/>
                <a:gd name="T4" fmla="*/ 58 w 72"/>
                <a:gd name="T5" fmla="*/ 0 h 72"/>
                <a:gd name="T6" fmla="*/ 71 w 72"/>
                <a:gd name="T7" fmla="*/ 26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35"/>
                  </a:lnTo>
                  <a:lnTo>
                    <a:pt x="58" y="0"/>
                  </a:lnTo>
                  <a:lnTo>
                    <a:pt x="71" y="26"/>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297" name="Freeform 481">
              <a:extLst>
                <a:ext uri="{FF2B5EF4-FFF2-40B4-BE49-F238E27FC236}">
                  <a16:creationId xmlns:a16="http://schemas.microsoft.com/office/drawing/2014/main" id="{BD6484C2-2E0D-4805-8884-5FDB5FAF4D88}"/>
                </a:ext>
              </a:extLst>
            </p:cNvPr>
            <p:cNvSpPr>
              <a:spLocks noChangeArrowheads="1"/>
            </p:cNvSpPr>
            <p:nvPr/>
          </p:nvSpPr>
          <p:spPr bwMode="auto">
            <a:xfrm>
              <a:off x="4631" y="1671"/>
              <a:ext cx="16" cy="16"/>
            </a:xfrm>
            <a:custGeom>
              <a:avLst/>
              <a:gdLst>
                <a:gd name="T0" fmla="*/ 22 w 72"/>
                <a:gd name="T1" fmla="*/ 71 h 72"/>
                <a:gd name="T2" fmla="*/ 0 w 72"/>
                <a:gd name="T3" fmla="*/ 26 h 72"/>
                <a:gd name="T4" fmla="*/ 44 w 72"/>
                <a:gd name="T5" fmla="*/ 0 h 72"/>
                <a:gd name="T6" fmla="*/ 71 w 72"/>
                <a:gd name="T7" fmla="*/ 40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6"/>
                  </a:lnTo>
                  <a:lnTo>
                    <a:pt x="44" y="0"/>
                  </a:lnTo>
                  <a:lnTo>
                    <a:pt x="71" y="40"/>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298" name="Freeform 482">
              <a:extLst>
                <a:ext uri="{FF2B5EF4-FFF2-40B4-BE49-F238E27FC236}">
                  <a16:creationId xmlns:a16="http://schemas.microsoft.com/office/drawing/2014/main" id="{577C6A2A-F5CB-4409-B9CF-B89116FF1718}"/>
                </a:ext>
              </a:extLst>
            </p:cNvPr>
            <p:cNvSpPr>
              <a:spLocks noChangeArrowheads="1"/>
            </p:cNvSpPr>
            <p:nvPr/>
          </p:nvSpPr>
          <p:spPr bwMode="auto">
            <a:xfrm>
              <a:off x="4626" y="1663"/>
              <a:ext cx="16" cy="16"/>
            </a:xfrm>
            <a:custGeom>
              <a:avLst/>
              <a:gdLst>
                <a:gd name="T0" fmla="*/ 22 w 71"/>
                <a:gd name="T1" fmla="*/ 70 h 71"/>
                <a:gd name="T2" fmla="*/ 0 w 71"/>
                <a:gd name="T3" fmla="*/ 26 h 71"/>
                <a:gd name="T4" fmla="*/ 48 w 71"/>
                <a:gd name="T5" fmla="*/ 0 h 71"/>
                <a:gd name="T6" fmla="*/ 70 w 71"/>
                <a:gd name="T7" fmla="*/ 39 h 71"/>
                <a:gd name="T8" fmla="*/ 22 w 71"/>
                <a:gd name="T9" fmla="*/ 70 h 71"/>
              </a:gdLst>
              <a:ahLst/>
              <a:cxnLst>
                <a:cxn ang="0">
                  <a:pos x="T0" y="T1"/>
                </a:cxn>
                <a:cxn ang="0">
                  <a:pos x="T2" y="T3"/>
                </a:cxn>
                <a:cxn ang="0">
                  <a:pos x="T4" y="T5"/>
                </a:cxn>
                <a:cxn ang="0">
                  <a:pos x="T6" y="T7"/>
                </a:cxn>
                <a:cxn ang="0">
                  <a:pos x="T8" y="T9"/>
                </a:cxn>
              </a:cxnLst>
              <a:rect l="0" t="0" r="r" b="b"/>
              <a:pathLst>
                <a:path w="71" h="71">
                  <a:moveTo>
                    <a:pt x="22" y="70"/>
                  </a:moveTo>
                  <a:lnTo>
                    <a:pt x="0" y="26"/>
                  </a:lnTo>
                  <a:lnTo>
                    <a:pt x="48" y="0"/>
                  </a:lnTo>
                  <a:lnTo>
                    <a:pt x="70" y="39"/>
                  </a:lnTo>
                  <a:lnTo>
                    <a:pt x="22" y="70"/>
                  </a:lnTo>
                </a:path>
              </a:pathLst>
            </a:custGeom>
            <a:solidFill>
              <a:srgbClr val="000000"/>
            </a:solidFill>
            <a:ln w="12600">
              <a:solidFill>
                <a:srgbClr val="333333"/>
              </a:solidFill>
              <a:round/>
              <a:headEnd/>
              <a:tailEnd/>
            </a:ln>
          </p:spPr>
          <p:txBody>
            <a:bodyPr wrap="none" anchor="ctr"/>
            <a:lstStyle/>
            <a:p>
              <a:endParaRPr lang="en-US"/>
            </a:p>
          </p:txBody>
        </p:sp>
        <p:sp>
          <p:nvSpPr>
            <p:cNvPr id="35299" name="Freeform 483">
              <a:extLst>
                <a:ext uri="{FF2B5EF4-FFF2-40B4-BE49-F238E27FC236}">
                  <a16:creationId xmlns:a16="http://schemas.microsoft.com/office/drawing/2014/main" id="{D18C52EB-B760-4F3C-BF28-7BE90DE810AE}"/>
                </a:ext>
              </a:extLst>
            </p:cNvPr>
            <p:cNvSpPr>
              <a:spLocks noChangeArrowheads="1"/>
            </p:cNvSpPr>
            <p:nvPr/>
          </p:nvSpPr>
          <p:spPr bwMode="auto">
            <a:xfrm>
              <a:off x="4621" y="1654"/>
              <a:ext cx="16" cy="16"/>
            </a:xfrm>
            <a:custGeom>
              <a:avLst/>
              <a:gdLst>
                <a:gd name="T0" fmla="*/ 22 w 72"/>
                <a:gd name="T1" fmla="*/ 71 h 72"/>
                <a:gd name="T2" fmla="*/ 0 w 72"/>
                <a:gd name="T3" fmla="*/ 26 h 72"/>
                <a:gd name="T4" fmla="*/ 44 w 72"/>
                <a:gd name="T5" fmla="*/ 0 h 72"/>
                <a:gd name="T6" fmla="*/ 71 w 72"/>
                <a:gd name="T7" fmla="*/ 44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6"/>
                  </a:lnTo>
                  <a:lnTo>
                    <a:pt x="44" y="0"/>
                  </a:lnTo>
                  <a:lnTo>
                    <a:pt x="71" y="44"/>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300" name="Freeform 484">
              <a:extLst>
                <a:ext uri="{FF2B5EF4-FFF2-40B4-BE49-F238E27FC236}">
                  <a16:creationId xmlns:a16="http://schemas.microsoft.com/office/drawing/2014/main" id="{86794DEB-7503-4107-85F0-33F97A37B040}"/>
                </a:ext>
              </a:extLst>
            </p:cNvPr>
            <p:cNvSpPr>
              <a:spLocks noChangeArrowheads="1"/>
            </p:cNvSpPr>
            <p:nvPr/>
          </p:nvSpPr>
          <p:spPr bwMode="auto">
            <a:xfrm>
              <a:off x="4617" y="1647"/>
              <a:ext cx="16" cy="16"/>
            </a:xfrm>
            <a:custGeom>
              <a:avLst/>
              <a:gdLst>
                <a:gd name="T0" fmla="*/ 17 w 72"/>
                <a:gd name="T1" fmla="*/ 71 h 72"/>
                <a:gd name="T2" fmla="*/ 0 w 72"/>
                <a:gd name="T3" fmla="*/ 26 h 72"/>
                <a:gd name="T4" fmla="*/ 49 w 72"/>
                <a:gd name="T5" fmla="*/ 0 h 72"/>
                <a:gd name="T6" fmla="*/ 71 w 72"/>
                <a:gd name="T7" fmla="*/ 35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6"/>
                  </a:lnTo>
                  <a:lnTo>
                    <a:pt x="49" y="0"/>
                  </a:lnTo>
                  <a:lnTo>
                    <a:pt x="71" y="35"/>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301" name="Freeform 485">
              <a:extLst>
                <a:ext uri="{FF2B5EF4-FFF2-40B4-BE49-F238E27FC236}">
                  <a16:creationId xmlns:a16="http://schemas.microsoft.com/office/drawing/2014/main" id="{FC53B08F-9887-4B27-99A9-134A79BCAF7C}"/>
                </a:ext>
              </a:extLst>
            </p:cNvPr>
            <p:cNvSpPr>
              <a:spLocks noChangeArrowheads="1"/>
            </p:cNvSpPr>
            <p:nvPr/>
          </p:nvSpPr>
          <p:spPr bwMode="auto">
            <a:xfrm>
              <a:off x="4613" y="1639"/>
              <a:ext cx="16" cy="16"/>
            </a:xfrm>
            <a:custGeom>
              <a:avLst/>
              <a:gdLst>
                <a:gd name="T0" fmla="*/ 17 w 72"/>
                <a:gd name="T1" fmla="*/ 71 h 72"/>
                <a:gd name="T2" fmla="*/ 0 w 72"/>
                <a:gd name="T3" fmla="*/ 26 h 72"/>
                <a:gd name="T4" fmla="*/ 44 w 72"/>
                <a:gd name="T5" fmla="*/ 0 h 72"/>
                <a:gd name="T6" fmla="*/ 71 w 72"/>
                <a:gd name="T7" fmla="*/ 40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6"/>
                  </a:lnTo>
                  <a:lnTo>
                    <a:pt x="44" y="0"/>
                  </a:lnTo>
                  <a:lnTo>
                    <a:pt x="71" y="40"/>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302" name="Freeform 486">
              <a:extLst>
                <a:ext uri="{FF2B5EF4-FFF2-40B4-BE49-F238E27FC236}">
                  <a16:creationId xmlns:a16="http://schemas.microsoft.com/office/drawing/2014/main" id="{4595A6F1-135F-431C-8AB3-F5578E01D0F3}"/>
                </a:ext>
              </a:extLst>
            </p:cNvPr>
            <p:cNvSpPr>
              <a:spLocks noChangeArrowheads="1"/>
            </p:cNvSpPr>
            <p:nvPr/>
          </p:nvSpPr>
          <p:spPr bwMode="auto">
            <a:xfrm>
              <a:off x="4609" y="1633"/>
              <a:ext cx="16" cy="16"/>
            </a:xfrm>
            <a:custGeom>
              <a:avLst/>
              <a:gdLst>
                <a:gd name="T0" fmla="*/ 17 w 72"/>
                <a:gd name="T1" fmla="*/ 71 h 72"/>
                <a:gd name="T2" fmla="*/ 0 w 72"/>
                <a:gd name="T3" fmla="*/ 35 h 72"/>
                <a:gd name="T4" fmla="*/ 49 w 72"/>
                <a:gd name="T5" fmla="*/ 0 h 72"/>
                <a:gd name="T6" fmla="*/ 71 w 72"/>
                <a:gd name="T7" fmla="*/ 35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35"/>
                  </a:lnTo>
                  <a:lnTo>
                    <a:pt x="49" y="0"/>
                  </a:lnTo>
                  <a:lnTo>
                    <a:pt x="71" y="35"/>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303" name="Freeform 487">
              <a:extLst>
                <a:ext uri="{FF2B5EF4-FFF2-40B4-BE49-F238E27FC236}">
                  <a16:creationId xmlns:a16="http://schemas.microsoft.com/office/drawing/2014/main" id="{E5005E3A-B995-4CB0-94B3-767F6BD5075E}"/>
                </a:ext>
              </a:extLst>
            </p:cNvPr>
            <p:cNvSpPr>
              <a:spLocks noChangeArrowheads="1"/>
            </p:cNvSpPr>
            <p:nvPr/>
          </p:nvSpPr>
          <p:spPr bwMode="auto">
            <a:xfrm>
              <a:off x="4587" y="1603"/>
              <a:ext cx="16" cy="16"/>
            </a:xfrm>
            <a:custGeom>
              <a:avLst/>
              <a:gdLst>
                <a:gd name="T0" fmla="*/ 26 w 72"/>
                <a:gd name="T1" fmla="*/ 71 h 72"/>
                <a:gd name="T2" fmla="*/ 0 w 72"/>
                <a:gd name="T3" fmla="*/ 35 h 72"/>
                <a:gd name="T4" fmla="*/ 49 w 72"/>
                <a:gd name="T5" fmla="*/ 0 h 72"/>
                <a:gd name="T6" fmla="*/ 71 w 72"/>
                <a:gd name="T7" fmla="*/ 31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5"/>
                  </a:lnTo>
                  <a:lnTo>
                    <a:pt x="49" y="0"/>
                  </a:lnTo>
                  <a:lnTo>
                    <a:pt x="71" y="31"/>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304" name="Freeform 488">
              <a:extLst>
                <a:ext uri="{FF2B5EF4-FFF2-40B4-BE49-F238E27FC236}">
                  <a16:creationId xmlns:a16="http://schemas.microsoft.com/office/drawing/2014/main" id="{FC1D8645-BD14-4F61-AC30-5C3A532C55EC}"/>
                </a:ext>
              </a:extLst>
            </p:cNvPr>
            <p:cNvSpPr>
              <a:spLocks noChangeArrowheads="1"/>
            </p:cNvSpPr>
            <p:nvPr/>
          </p:nvSpPr>
          <p:spPr bwMode="auto">
            <a:xfrm>
              <a:off x="4582" y="1595"/>
              <a:ext cx="16" cy="16"/>
            </a:xfrm>
            <a:custGeom>
              <a:avLst/>
              <a:gdLst>
                <a:gd name="T0" fmla="*/ 22 w 71"/>
                <a:gd name="T1" fmla="*/ 71 h 72"/>
                <a:gd name="T2" fmla="*/ 0 w 71"/>
                <a:gd name="T3" fmla="*/ 35 h 72"/>
                <a:gd name="T4" fmla="*/ 39 w 71"/>
                <a:gd name="T5" fmla="*/ 0 h 72"/>
                <a:gd name="T6" fmla="*/ 70 w 71"/>
                <a:gd name="T7" fmla="*/ 35 h 72"/>
                <a:gd name="T8" fmla="*/ 22 w 71"/>
                <a:gd name="T9" fmla="*/ 71 h 72"/>
              </a:gdLst>
              <a:ahLst/>
              <a:cxnLst>
                <a:cxn ang="0">
                  <a:pos x="T0" y="T1"/>
                </a:cxn>
                <a:cxn ang="0">
                  <a:pos x="T2" y="T3"/>
                </a:cxn>
                <a:cxn ang="0">
                  <a:pos x="T4" y="T5"/>
                </a:cxn>
                <a:cxn ang="0">
                  <a:pos x="T6" y="T7"/>
                </a:cxn>
                <a:cxn ang="0">
                  <a:pos x="T8" y="T9"/>
                </a:cxn>
              </a:cxnLst>
              <a:rect l="0" t="0" r="r" b="b"/>
              <a:pathLst>
                <a:path w="71" h="72">
                  <a:moveTo>
                    <a:pt x="22" y="71"/>
                  </a:moveTo>
                  <a:lnTo>
                    <a:pt x="0" y="35"/>
                  </a:lnTo>
                  <a:lnTo>
                    <a:pt x="39" y="0"/>
                  </a:lnTo>
                  <a:lnTo>
                    <a:pt x="70"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305" name="Freeform 489">
              <a:extLst>
                <a:ext uri="{FF2B5EF4-FFF2-40B4-BE49-F238E27FC236}">
                  <a16:creationId xmlns:a16="http://schemas.microsoft.com/office/drawing/2014/main" id="{6BAFD2AB-1C55-4DCE-975C-D6DFA2715D4E}"/>
                </a:ext>
              </a:extLst>
            </p:cNvPr>
            <p:cNvSpPr>
              <a:spLocks noChangeArrowheads="1"/>
            </p:cNvSpPr>
            <p:nvPr/>
          </p:nvSpPr>
          <p:spPr bwMode="auto">
            <a:xfrm>
              <a:off x="4576" y="1588"/>
              <a:ext cx="16" cy="16"/>
            </a:xfrm>
            <a:custGeom>
              <a:avLst/>
              <a:gdLst>
                <a:gd name="T0" fmla="*/ 26 w 72"/>
                <a:gd name="T1" fmla="*/ 71 h 72"/>
                <a:gd name="T2" fmla="*/ 0 w 72"/>
                <a:gd name="T3" fmla="*/ 31 h 72"/>
                <a:gd name="T4" fmla="*/ 44 w 72"/>
                <a:gd name="T5" fmla="*/ 0 h 72"/>
                <a:gd name="T6" fmla="*/ 71 w 72"/>
                <a:gd name="T7" fmla="*/ 31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1"/>
                  </a:lnTo>
                  <a:lnTo>
                    <a:pt x="44" y="0"/>
                  </a:lnTo>
                  <a:lnTo>
                    <a:pt x="71" y="31"/>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306" name="Freeform 490">
              <a:extLst>
                <a:ext uri="{FF2B5EF4-FFF2-40B4-BE49-F238E27FC236}">
                  <a16:creationId xmlns:a16="http://schemas.microsoft.com/office/drawing/2014/main" id="{1066975D-1CD2-4B37-9827-BADCCC3B7E68}"/>
                </a:ext>
              </a:extLst>
            </p:cNvPr>
            <p:cNvSpPr>
              <a:spLocks noChangeArrowheads="1"/>
            </p:cNvSpPr>
            <p:nvPr/>
          </p:nvSpPr>
          <p:spPr bwMode="auto">
            <a:xfrm>
              <a:off x="4569" y="1581"/>
              <a:ext cx="16" cy="16"/>
            </a:xfrm>
            <a:custGeom>
              <a:avLst/>
              <a:gdLst>
                <a:gd name="T0" fmla="*/ 31 w 72"/>
                <a:gd name="T1" fmla="*/ 71 h 72"/>
                <a:gd name="T2" fmla="*/ 0 w 72"/>
                <a:gd name="T3" fmla="*/ 35 h 72"/>
                <a:gd name="T4" fmla="*/ 40 w 72"/>
                <a:gd name="T5" fmla="*/ 0 h 72"/>
                <a:gd name="T6" fmla="*/ 71 w 72"/>
                <a:gd name="T7" fmla="*/ 35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35"/>
                  </a:lnTo>
                  <a:lnTo>
                    <a:pt x="40" y="0"/>
                  </a:lnTo>
                  <a:lnTo>
                    <a:pt x="71" y="35"/>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5307" name="Freeform 491">
              <a:extLst>
                <a:ext uri="{FF2B5EF4-FFF2-40B4-BE49-F238E27FC236}">
                  <a16:creationId xmlns:a16="http://schemas.microsoft.com/office/drawing/2014/main" id="{A2DD2892-E5DE-40CD-82DD-067B9F16AC01}"/>
                </a:ext>
              </a:extLst>
            </p:cNvPr>
            <p:cNvSpPr>
              <a:spLocks noChangeArrowheads="1"/>
            </p:cNvSpPr>
            <p:nvPr/>
          </p:nvSpPr>
          <p:spPr bwMode="auto">
            <a:xfrm>
              <a:off x="4563" y="1573"/>
              <a:ext cx="16" cy="16"/>
            </a:xfrm>
            <a:custGeom>
              <a:avLst/>
              <a:gdLst>
                <a:gd name="T0" fmla="*/ 26 w 72"/>
                <a:gd name="T1" fmla="*/ 71 h 72"/>
                <a:gd name="T2" fmla="*/ 0 w 72"/>
                <a:gd name="T3" fmla="*/ 35 h 72"/>
                <a:gd name="T4" fmla="*/ 40 w 72"/>
                <a:gd name="T5" fmla="*/ 0 h 72"/>
                <a:gd name="T6" fmla="*/ 71 w 72"/>
                <a:gd name="T7" fmla="*/ 31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5"/>
                  </a:lnTo>
                  <a:lnTo>
                    <a:pt x="40" y="0"/>
                  </a:lnTo>
                  <a:lnTo>
                    <a:pt x="71" y="31"/>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308" name="Freeform 492">
              <a:extLst>
                <a:ext uri="{FF2B5EF4-FFF2-40B4-BE49-F238E27FC236}">
                  <a16:creationId xmlns:a16="http://schemas.microsoft.com/office/drawing/2014/main" id="{C00309F3-9ACF-4DA8-849C-B85A0272C1A9}"/>
                </a:ext>
              </a:extLst>
            </p:cNvPr>
            <p:cNvSpPr>
              <a:spLocks noChangeArrowheads="1"/>
            </p:cNvSpPr>
            <p:nvPr/>
          </p:nvSpPr>
          <p:spPr bwMode="auto">
            <a:xfrm>
              <a:off x="4556" y="1565"/>
              <a:ext cx="16" cy="16"/>
            </a:xfrm>
            <a:custGeom>
              <a:avLst/>
              <a:gdLst>
                <a:gd name="T0" fmla="*/ 31 w 72"/>
                <a:gd name="T1" fmla="*/ 71 h 72"/>
                <a:gd name="T2" fmla="*/ 0 w 72"/>
                <a:gd name="T3" fmla="*/ 35 h 72"/>
                <a:gd name="T4" fmla="*/ 40 w 72"/>
                <a:gd name="T5" fmla="*/ 0 h 72"/>
                <a:gd name="T6" fmla="*/ 71 w 72"/>
                <a:gd name="T7" fmla="*/ 35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35"/>
                  </a:lnTo>
                  <a:lnTo>
                    <a:pt x="40" y="0"/>
                  </a:lnTo>
                  <a:lnTo>
                    <a:pt x="71" y="35"/>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5309" name="Freeform 493">
              <a:extLst>
                <a:ext uri="{FF2B5EF4-FFF2-40B4-BE49-F238E27FC236}">
                  <a16:creationId xmlns:a16="http://schemas.microsoft.com/office/drawing/2014/main" id="{E631EB87-94F3-48A2-A177-29C7944F2A02}"/>
                </a:ext>
              </a:extLst>
            </p:cNvPr>
            <p:cNvSpPr>
              <a:spLocks noChangeArrowheads="1"/>
            </p:cNvSpPr>
            <p:nvPr/>
          </p:nvSpPr>
          <p:spPr bwMode="auto">
            <a:xfrm>
              <a:off x="4533" y="1542"/>
              <a:ext cx="16" cy="16"/>
            </a:xfrm>
            <a:custGeom>
              <a:avLst/>
              <a:gdLst>
                <a:gd name="T0" fmla="*/ 17 w 72"/>
                <a:gd name="T1" fmla="*/ 71 h 72"/>
                <a:gd name="T2" fmla="*/ 0 w 72"/>
                <a:gd name="T3" fmla="*/ 62 h 72"/>
                <a:gd name="T4" fmla="*/ 53 w 72"/>
                <a:gd name="T5" fmla="*/ 0 h 72"/>
                <a:gd name="T6" fmla="*/ 71 w 72"/>
                <a:gd name="T7" fmla="*/ 13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62"/>
                  </a:lnTo>
                  <a:lnTo>
                    <a:pt x="53" y="0"/>
                  </a:lnTo>
                  <a:lnTo>
                    <a:pt x="71" y="13"/>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310" name="Freeform 494">
              <a:extLst>
                <a:ext uri="{FF2B5EF4-FFF2-40B4-BE49-F238E27FC236}">
                  <a16:creationId xmlns:a16="http://schemas.microsoft.com/office/drawing/2014/main" id="{B6FC96BA-745D-41B5-B146-AD7FA354F04F}"/>
                </a:ext>
              </a:extLst>
            </p:cNvPr>
            <p:cNvSpPr>
              <a:spLocks noChangeArrowheads="1"/>
            </p:cNvSpPr>
            <p:nvPr/>
          </p:nvSpPr>
          <p:spPr bwMode="auto">
            <a:xfrm>
              <a:off x="4525" y="1535"/>
              <a:ext cx="16" cy="16"/>
            </a:xfrm>
            <a:custGeom>
              <a:avLst/>
              <a:gdLst>
                <a:gd name="T0" fmla="*/ 40 w 72"/>
                <a:gd name="T1" fmla="*/ 71 h 72"/>
                <a:gd name="T2" fmla="*/ 0 w 72"/>
                <a:gd name="T3" fmla="*/ 35 h 72"/>
                <a:gd name="T4" fmla="*/ 35 w 72"/>
                <a:gd name="T5" fmla="*/ 0 h 72"/>
                <a:gd name="T6" fmla="*/ 71 w 72"/>
                <a:gd name="T7" fmla="*/ 31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35"/>
                  </a:lnTo>
                  <a:lnTo>
                    <a:pt x="35" y="0"/>
                  </a:lnTo>
                  <a:lnTo>
                    <a:pt x="71" y="31"/>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311" name="Freeform 495">
              <a:extLst>
                <a:ext uri="{FF2B5EF4-FFF2-40B4-BE49-F238E27FC236}">
                  <a16:creationId xmlns:a16="http://schemas.microsoft.com/office/drawing/2014/main" id="{6DC4C212-AC8A-418A-B32A-151D2E8538F8}"/>
                </a:ext>
              </a:extLst>
            </p:cNvPr>
            <p:cNvSpPr>
              <a:spLocks noChangeArrowheads="1"/>
            </p:cNvSpPr>
            <p:nvPr/>
          </p:nvSpPr>
          <p:spPr bwMode="auto">
            <a:xfrm>
              <a:off x="4517" y="1527"/>
              <a:ext cx="16" cy="16"/>
            </a:xfrm>
            <a:custGeom>
              <a:avLst/>
              <a:gdLst>
                <a:gd name="T0" fmla="*/ 35 w 72"/>
                <a:gd name="T1" fmla="*/ 71 h 72"/>
                <a:gd name="T2" fmla="*/ 0 w 72"/>
                <a:gd name="T3" fmla="*/ 35 h 72"/>
                <a:gd name="T4" fmla="*/ 35 w 72"/>
                <a:gd name="T5" fmla="*/ 0 h 72"/>
                <a:gd name="T6" fmla="*/ 71 w 72"/>
                <a:gd name="T7" fmla="*/ 35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35"/>
                  </a:lnTo>
                  <a:lnTo>
                    <a:pt x="35" y="0"/>
                  </a:lnTo>
                  <a:lnTo>
                    <a:pt x="71" y="35"/>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312" name="Freeform 496">
              <a:extLst>
                <a:ext uri="{FF2B5EF4-FFF2-40B4-BE49-F238E27FC236}">
                  <a16:creationId xmlns:a16="http://schemas.microsoft.com/office/drawing/2014/main" id="{2029C3B1-B60C-4F08-93F2-6326F0D39390}"/>
                </a:ext>
              </a:extLst>
            </p:cNvPr>
            <p:cNvSpPr>
              <a:spLocks noChangeArrowheads="1"/>
            </p:cNvSpPr>
            <p:nvPr/>
          </p:nvSpPr>
          <p:spPr bwMode="auto">
            <a:xfrm>
              <a:off x="4509" y="1520"/>
              <a:ext cx="16" cy="16"/>
            </a:xfrm>
            <a:custGeom>
              <a:avLst/>
              <a:gdLst>
                <a:gd name="T0" fmla="*/ 35 w 72"/>
                <a:gd name="T1" fmla="*/ 71 h 72"/>
                <a:gd name="T2" fmla="*/ 0 w 72"/>
                <a:gd name="T3" fmla="*/ 35 h 72"/>
                <a:gd name="T4" fmla="*/ 35 w 72"/>
                <a:gd name="T5" fmla="*/ 0 h 72"/>
                <a:gd name="T6" fmla="*/ 71 w 72"/>
                <a:gd name="T7" fmla="*/ 31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35"/>
                  </a:lnTo>
                  <a:lnTo>
                    <a:pt x="35" y="0"/>
                  </a:lnTo>
                  <a:lnTo>
                    <a:pt x="71" y="31"/>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313" name="Freeform 497">
              <a:extLst>
                <a:ext uri="{FF2B5EF4-FFF2-40B4-BE49-F238E27FC236}">
                  <a16:creationId xmlns:a16="http://schemas.microsoft.com/office/drawing/2014/main" id="{71D1BF23-EEFB-46F3-8A5E-FA0DBDF27A60}"/>
                </a:ext>
              </a:extLst>
            </p:cNvPr>
            <p:cNvSpPr>
              <a:spLocks noChangeArrowheads="1"/>
            </p:cNvSpPr>
            <p:nvPr/>
          </p:nvSpPr>
          <p:spPr bwMode="auto">
            <a:xfrm>
              <a:off x="4501" y="1513"/>
              <a:ext cx="16" cy="16"/>
            </a:xfrm>
            <a:custGeom>
              <a:avLst/>
              <a:gdLst>
                <a:gd name="T0" fmla="*/ 35 w 72"/>
                <a:gd name="T1" fmla="*/ 71 h 72"/>
                <a:gd name="T2" fmla="*/ 0 w 72"/>
                <a:gd name="T3" fmla="*/ 35 h 72"/>
                <a:gd name="T4" fmla="*/ 31 w 72"/>
                <a:gd name="T5" fmla="*/ 0 h 72"/>
                <a:gd name="T6" fmla="*/ 71 w 72"/>
                <a:gd name="T7" fmla="*/ 31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35"/>
                  </a:lnTo>
                  <a:lnTo>
                    <a:pt x="31" y="0"/>
                  </a:lnTo>
                  <a:lnTo>
                    <a:pt x="71" y="31"/>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314" name="Freeform 498">
              <a:extLst>
                <a:ext uri="{FF2B5EF4-FFF2-40B4-BE49-F238E27FC236}">
                  <a16:creationId xmlns:a16="http://schemas.microsoft.com/office/drawing/2014/main" id="{0FB09F9E-F199-4956-B410-FED47D3A6FF5}"/>
                </a:ext>
              </a:extLst>
            </p:cNvPr>
            <p:cNvSpPr>
              <a:spLocks noChangeArrowheads="1"/>
            </p:cNvSpPr>
            <p:nvPr/>
          </p:nvSpPr>
          <p:spPr bwMode="auto">
            <a:xfrm>
              <a:off x="4493" y="1506"/>
              <a:ext cx="16" cy="16"/>
            </a:xfrm>
            <a:custGeom>
              <a:avLst/>
              <a:gdLst>
                <a:gd name="T0" fmla="*/ 35 w 72"/>
                <a:gd name="T1" fmla="*/ 71 h 72"/>
                <a:gd name="T2" fmla="*/ 0 w 72"/>
                <a:gd name="T3" fmla="*/ 40 h 72"/>
                <a:gd name="T4" fmla="*/ 31 w 72"/>
                <a:gd name="T5" fmla="*/ 0 h 72"/>
                <a:gd name="T6" fmla="*/ 71 w 72"/>
                <a:gd name="T7" fmla="*/ 26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0"/>
                  </a:lnTo>
                  <a:lnTo>
                    <a:pt x="31" y="0"/>
                  </a:lnTo>
                  <a:lnTo>
                    <a:pt x="71" y="26"/>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315" name="Freeform 499">
              <a:extLst>
                <a:ext uri="{FF2B5EF4-FFF2-40B4-BE49-F238E27FC236}">
                  <a16:creationId xmlns:a16="http://schemas.microsoft.com/office/drawing/2014/main" id="{3C353F4A-2999-468B-867A-E343CF026C07}"/>
                </a:ext>
              </a:extLst>
            </p:cNvPr>
            <p:cNvSpPr>
              <a:spLocks noChangeArrowheads="1"/>
            </p:cNvSpPr>
            <p:nvPr/>
          </p:nvSpPr>
          <p:spPr bwMode="auto">
            <a:xfrm>
              <a:off x="4464" y="1484"/>
              <a:ext cx="16" cy="17"/>
            </a:xfrm>
            <a:custGeom>
              <a:avLst/>
              <a:gdLst>
                <a:gd name="T0" fmla="*/ 31 w 72"/>
                <a:gd name="T1" fmla="*/ 72 h 73"/>
                <a:gd name="T2" fmla="*/ 0 w 72"/>
                <a:gd name="T3" fmla="*/ 50 h 73"/>
                <a:gd name="T4" fmla="*/ 35 w 72"/>
                <a:gd name="T5" fmla="*/ 0 h 73"/>
                <a:gd name="T6" fmla="*/ 71 w 72"/>
                <a:gd name="T7" fmla="*/ 17 h 73"/>
                <a:gd name="T8" fmla="*/ 31 w 72"/>
                <a:gd name="T9" fmla="*/ 72 h 73"/>
              </a:gdLst>
              <a:ahLst/>
              <a:cxnLst>
                <a:cxn ang="0">
                  <a:pos x="T0" y="T1"/>
                </a:cxn>
                <a:cxn ang="0">
                  <a:pos x="T2" y="T3"/>
                </a:cxn>
                <a:cxn ang="0">
                  <a:pos x="T4" y="T5"/>
                </a:cxn>
                <a:cxn ang="0">
                  <a:pos x="T6" y="T7"/>
                </a:cxn>
                <a:cxn ang="0">
                  <a:pos x="T8" y="T9"/>
                </a:cxn>
              </a:cxnLst>
              <a:rect l="0" t="0" r="r" b="b"/>
              <a:pathLst>
                <a:path w="72" h="73">
                  <a:moveTo>
                    <a:pt x="31" y="72"/>
                  </a:moveTo>
                  <a:lnTo>
                    <a:pt x="0" y="50"/>
                  </a:lnTo>
                  <a:lnTo>
                    <a:pt x="35" y="0"/>
                  </a:lnTo>
                  <a:lnTo>
                    <a:pt x="71" y="17"/>
                  </a:lnTo>
                  <a:lnTo>
                    <a:pt x="31" y="72"/>
                  </a:lnTo>
                </a:path>
              </a:pathLst>
            </a:custGeom>
            <a:solidFill>
              <a:srgbClr val="000000"/>
            </a:solidFill>
            <a:ln w="12600">
              <a:solidFill>
                <a:srgbClr val="333333"/>
              </a:solidFill>
              <a:round/>
              <a:headEnd/>
              <a:tailEnd/>
            </a:ln>
          </p:spPr>
          <p:txBody>
            <a:bodyPr wrap="none" anchor="ctr"/>
            <a:lstStyle/>
            <a:p>
              <a:endParaRPr lang="en-US"/>
            </a:p>
          </p:txBody>
        </p:sp>
        <p:sp>
          <p:nvSpPr>
            <p:cNvPr id="35316" name="Freeform 500">
              <a:extLst>
                <a:ext uri="{FF2B5EF4-FFF2-40B4-BE49-F238E27FC236}">
                  <a16:creationId xmlns:a16="http://schemas.microsoft.com/office/drawing/2014/main" id="{965DC1A1-D29A-4637-8EE8-14829C4560AB}"/>
                </a:ext>
              </a:extLst>
            </p:cNvPr>
            <p:cNvSpPr>
              <a:spLocks noChangeArrowheads="1"/>
            </p:cNvSpPr>
            <p:nvPr/>
          </p:nvSpPr>
          <p:spPr bwMode="auto">
            <a:xfrm>
              <a:off x="4454" y="1478"/>
              <a:ext cx="17" cy="17"/>
            </a:xfrm>
            <a:custGeom>
              <a:avLst/>
              <a:gdLst>
                <a:gd name="T0" fmla="*/ 44 w 76"/>
                <a:gd name="T1" fmla="*/ 72 h 73"/>
                <a:gd name="T2" fmla="*/ 0 w 76"/>
                <a:gd name="T3" fmla="*/ 40 h 73"/>
                <a:gd name="T4" fmla="*/ 31 w 76"/>
                <a:gd name="T5" fmla="*/ 0 h 73"/>
                <a:gd name="T6" fmla="*/ 75 w 76"/>
                <a:gd name="T7" fmla="*/ 26 h 73"/>
                <a:gd name="T8" fmla="*/ 44 w 76"/>
                <a:gd name="T9" fmla="*/ 72 h 73"/>
              </a:gdLst>
              <a:ahLst/>
              <a:cxnLst>
                <a:cxn ang="0">
                  <a:pos x="T0" y="T1"/>
                </a:cxn>
                <a:cxn ang="0">
                  <a:pos x="T2" y="T3"/>
                </a:cxn>
                <a:cxn ang="0">
                  <a:pos x="T4" y="T5"/>
                </a:cxn>
                <a:cxn ang="0">
                  <a:pos x="T6" y="T7"/>
                </a:cxn>
                <a:cxn ang="0">
                  <a:pos x="T8" y="T9"/>
                </a:cxn>
              </a:cxnLst>
              <a:rect l="0" t="0" r="r" b="b"/>
              <a:pathLst>
                <a:path w="76" h="73">
                  <a:moveTo>
                    <a:pt x="44" y="72"/>
                  </a:moveTo>
                  <a:lnTo>
                    <a:pt x="0" y="40"/>
                  </a:lnTo>
                  <a:lnTo>
                    <a:pt x="31" y="0"/>
                  </a:lnTo>
                  <a:lnTo>
                    <a:pt x="75" y="26"/>
                  </a:lnTo>
                  <a:lnTo>
                    <a:pt x="44" y="72"/>
                  </a:lnTo>
                </a:path>
              </a:pathLst>
            </a:custGeom>
            <a:solidFill>
              <a:srgbClr val="000000"/>
            </a:solidFill>
            <a:ln w="12600">
              <a:solidFill>
                <a:srgbClr val="333333"/>
              </a:solidFill>
              <a:round/>
              <a:headEnd/>
              <a:tailEnd/>
            </a:ln>
          </p:spPr>
          <p:txBody>
            <a:bodyPr wrap="none" anchor="ctr"/>
            <a:lstStyle/>
            <a:p>
              <a:endParaRPr lang="en-US"/>
            </a:p>
          </p:txBody>
        </p:sp>
        <p:sp>
          <p:nvSpPr>
            <p:cNvPr id="35317" name="Freeform 501">
              <a:extLst>
                <a:ext uri="{FF2B5EF4-FFF2-40B4-BE49-F238E27FC236}">
                  <a16:creationId xmlns:a16="http://schemas.microsoft.com/office/drawing/2014/main" id="{5D3D7158-986A-432E-BA65-28508693E884}"/>
                </a:ext>
              </a:extLst>
            </p:cNvPr>
            <p:cNvSpPr>
              <a:spLocks noChangeArrowheads="1"/>
            </p:cNvSpPr>
            <p:nvPr/>
          </p:nvSpPr>
          <p:spPr bwMode="auto">
            <a:xfrm>
              <a:off x="4445" y="1471"/>
              <a:ext cx="16" cy="16"/>
            </a:xfrm>
            <a:custGeom>
              <a:avLst/>
              <a:gdLst>
                <a:gd name="T0" fmla="*/ 40 w 72"/>
                <a:gd name="T1" fmla="*/ 71 h 72"/>
                <a:gd name="T2" fmla="*/ 0 w 72"/>
                <a:gd name="T3" fmla="*/ 40 h 72"/>
                <a:gd name="T4" fmla="*/ 26 w 72"/>
                <a:gd name="T5" fmla="*/ 0 h 72"/>
                <a:gd name="T6" fmla="*/ 71 w 72"/>
                <a:gd name="T7" fmla="*/ 26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0"/>
                  </a:lnTo>
                  <a:lnTo>
                    <a:pt x="26" y="0"/>
                  </a:lnTo>
                  <a:lnTo>
                    <a:pt x="71" y="26"/>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318" name="Freeform 502">
              <a:extLst>
                <a:ext uri="{FF2B5EF4-FFF2-40B4-BE49-F238E27FC236}">
                  <a16:creationId xmlns:a16="http://schemas.microsoft.com/office/drawing/2014/main" id="{95BDE785-E35A-4D63-8A26-DB4BC6D74E71}"/>
                </a:ext>
              </a:extLst>
            </p:cNvPr>
            <p:cNvSpPr>
              <a:spLocks noChangeArrowheads="1"/>
            </p:cNvSpPr>
            <p:nvPr/>
          </p:nvSpPr>
          <p:spPr bwMode="auto">
            <a:xfrm>
              <a:off x="4434" y="1464"/>
              <a:ext cx="17" cy="17"/>
            </a:xfrm>
            <a:custGeom>
              <a:avLst/>
              <a:gdLst>
                <a:gd name="T0" fmla="*/ 48 w 76"/>
                <a:gd name="T1" fmla="*/ 75 h 76"/>
                <a:gd name="T2" fmla="*/ 0 w 76"/>
                <a:gd name="T3" fmla="*/ 48 h 76"/>
                <a:gd name="T4" fmla="*/ 31 w 76"/>
                <a:gd name="T5" fmla="*/ 0 h 76"/>
                <a:gd name="T6" fmla="*/ 75 w 76"/>
                <a:gd name="T7" fmla="*/ 31 h 76"/>
                <a:gd name="T8" fmla="*/ 48 w 76"/>
                <a:gd name="T9" fmla="*/ 75 h 76"/>
              </a:gdLst>
              <a:ahLst/>
              <a:cxnLst>
                <a:cxn ang="0">
                  <a:pos x="T0" y="T1"/>
                </a:cxn>
                <a:cxn ang="0">
                  <a:pos x="T2" y="T3"/>
                </a:cxn>
                <a:cxn ang="0">
                  <a:pos x="T4" y="T5"/>
                </a:cxn>
                <a:cxn ang="0">
                  <a:pos x="T6" y="T7"/>
                </a:cxn>
                <a:cxn ang="0">
                  <a:pos x="T8" y="T9"/>
                </a:cxn>
              </a:cxnLst>
              <a:rect l="0" t="0" r="r" b="b"/>
              <a:pathLst>
                <a:path w="76" h="76">
                  <a:moveTo>
                    <a:pt x="48" y="75"/>
                  </a:moveTo>
                  <a:lnTo>
                    <a:pt x="0" y="48"/>
                  </a:lnTo>
                  <a:lnTo>
                    <a:pt x="31" y="0"/>
                  </a:lnTo>
                  <a:lnTo>
                    <a:pt x="75" y="31"/>
                  </a:lnTo>
                  <a:lnTo>
                    <a:pt x="48" y="75"/>
                  </a:lnTo>
                </a:path>
              </a:pathLst>
            </a:custGeom>
            <a:solidFill>
              <a:srgbClr val="000000"/>
            </a:solidFill>
            <a:ln w="12600">
              <a:solidFill>
                <a:srgbClr val="333333"/>
              </a:solidFill>
              <a:round/>
              <a:headEnd/>
              <a:tailEnd/>
            </a:ln>
          </p:spPr>
          <p:txBody>
            <a:bodyPr wrap="none" anchor="ctr"/>
            <a:lstStyle/>
            <a:p>
              <a:endParaRPr lang="en-US"/>
            </a:p>
          </p:txBody>
        </p:sp>
        <p:sp>
          <p:nvSpPr>
            <p:cNvPr id="35319" name="Freeform 503">
              <a:extLst>
                <a:ext uri="{FF2B5EF4-FFF2-40B4-BE49-F238E27FC236}">
                  <a16:creationId xmlns:a16="http://schemas.microsoft.com/office/drawing/2014/main" id="{7CD2C0CC-7450-4075-8617-3020F794917C}"/>
                </a:ext>
              </a:extLst>
            </p:cNvPr>
            <p:cNvSpPr>
              <a:spLocks noChangeArrowheads="1"/>
            </p:cNvSpPr>
            <p:nvPr/>
          </p:nvSpPr>
          <p:spPr bwMode="auto">
            <a:xfrm>
              <a:off x="4424" y="1459"/>
              <a:ext cx="17" cy="16"/>
            </a:xfrm>
            <a:custGeom>
              <a:avLst/>
              <a:gdLst>
                <a:gd name="T0" fmla="*/ 44 w 76"/>
                <a:gd name="T1" fmla="*/ 71 h 72"/>
                <a:gd name="T2" fmla="*/ 0 w 76"/>
                <a:gd name="T3" fmla="*/ 40 h 72"/>
                <a:gd name="T4" fmla="*/ 26 w 76"/>
                <a:gd name="T5" fmla="*/ 0 h 72"/>
                <a:gd name="T6" fmla="*/ 75 w 76"/>
                <a:gd name="T7" fmla="*/ 22 h 72"/>
                <a:gd name="T8" fmla="*/ 44 w 76"/>
                <a:gd name="T9" fmla="*/ 71 h 72"/>
              </a:gdLst>
              <a:ahLst/>
              <a:cxnLst>
                <a:cxn ang="0">
                  <a:pos x="T0" y="T1"/>
                </a:cxn>
                <a:cxn ang="0">
                  <a:pos x="T2" y="T3"/>
                </a:cxn>
                <a:cxn ang="0">
                  <a:pos x="T4" y="T5"/>
                </a:cxn>
                <a:cxn ang="0">
                  <a:pos x="T6" y="T7"/>
                </a:cxn>
                <a:cxn ang="0">
                  <a:pos x="T8" y="T9"/>
                </a:cxn>
              </a:cxnLst>
              <a:rect l="0" t="0" r="r" b="b"/>
              <a:pathLst>
                <a:path w="76" h="72">
                  <a:moveTo>
                    <a:pt x="44" y="71"/>
                  </a:moveTo>
                  <a:lnTo>
                    <a:pt x="0" y="40"/>
                  </a:lnTo>
                  <a:lnTo>
                    <a:pt x="26" y="0"/>
                  </a:lnTo>
                  <a:lnTo>
                    <a:pt x="75" y="22"/>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320" name="Freeform 504">
              <a:extLst>
                <a:ext uri="{FF2B5EF4-FFF2-40B4-BE49-F238E27FC236}">
                  <a16:creationId xmlns:a16="http://schemas.microsoft.com/office/drawing/2014/main" id="{821C39B6-ED6F-4C7A-8A38-E5F950FC38EE}"/>
                </a:ext>
              </a:extLst>
            </p:cNvPr>
            <p:cNvSpPr>
              <a:spLocks noChangeArrowheads="1"/>
            </p:cNvSpPr>
            <p:nvPr/>
          </p:nvSpPr>
          <p:spPr bwMode="auto">
            <a:xfrm>
              <a:off x="4422" y="1457"/>
              <a:ext cx="16" cy="16"/>
            </a:xfrm>
            <a:custGeom>
              <a:avLst/>
              <a:gdLst>
                <a:gd name="T0" fmla="*/ 17 w 72"/>
                <a:gd name="T1" fmla="*/ 71 h 72"/>
                <a:gd name="T2" fmla="*/ 0 w 72"/>
                <a:gd name="T3" fmla="*/ 58 h 72"/>
                <a:gd name="T4" fmla="*/ 44 w 72"/>
                <a:gd name="T5" fmla="*/ 0 h 72"/>
                <a:gd name="T6" fmla="*/ 71 w 72"/>
                <a:gd name="T7" fmla="*/ 8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58"/>
                  </a:lnTo>
                  <a:lnTo>
                    <a:pt x="44" y="0"/>
                  </a:lnTo>
                  <a:lnTo>
                    <a:pt x="71" y="8"/>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321" name="Freeform 505">
              <a:extLst>
                <a:ext uri="{FF2B5EF4-FFF2-40B4-BE49-F238E27FC236}">
                  <a16:creationId xmlns:a16="http://schemas.microsoft.com/office/drawing/2014/main" id="{F85833B0-92D2-4C02-8075-1047861FD78B}"/>
                </a:ext>
              </a:extLst>
            </p:cNvPr>
            <p:cNvSpPr>
              <a:spLocks noChangeArrowheads="1"/>
            </p:cNvSpPr>
            <p:nvPr/>
          </p:nvSpPr>
          <p:spPr bwMode="auto">
            <a:xfrm>
              <a:off x="4392" y="1442"/>
              <a:ext cx="16" cy="16"/>
            </a:xfrm>
            <a:custGeom>
              <a:avLst/>
              <a:gdLst>
                <a:gd name="T0" fmla="*/ 35 w 72"/>
                <a:gd name="T1" fmla="*/ 71 h 72"/>
                <a:gd name="T2" fmla="*/ 0 w 72"/>
                <a:gd name="T3" fmla="*/ 53 h 72"/>
                <a:gd name="T4" fmla="*/ 35 w 72"/>
                <a:gd name="T5" fmla="*/ 0 h 72"/>
                <a:gd name="T6" fmla="*/ 71 w 72"/>
                <a:gd name="T7" fmla="*/ 4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53"/>
                  </a:lnTo>
                  <a:lnTo>
                    <a:pt x="35" y="0"/>
                  </a:lnTo>
                  <a:lnTo>
                    <a:pt x="71" y="4"/>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322" name="Freeform 506">
              <a:extLst>
                <a:ext uri="{FF2B5EF4-FFF2-40B4-BE49-F238E27FC236}">
                  <a16:creationId xmlns:a16="http://schemas.microsoft.com/office/drawing/2014/main" id="{A6749C18-13F0-4BB4-A7F6-689C748FF53C}"/>
                </a:ext>
              </a:extLst>
            </p:cNvPr>
            <p:cNvSpPr>
              <a:spLocks noChangeArrowheads="1"/>
            </p:cNvSpPr>
            <p:nvPr/>
          </p:nvSpPr>
          <p:spPr bwMode="auto">
            <a:xfrm>
              <a:off x="4381" y="1436"/>
              <a:ext cx="16" cy="16"/>
            </a:xfrm>
            <a:custGeom>
              <a:avLst/>
              <a:gdLst>
                <a:gd name="T0" fmla="*/ 49 w 72"/>
                <a:gd name="T1" fmla="*/ 70 h 71"/>
                <a:gd name="T2" fmla="*/ 0 w 72"/>
                <a:gd name="T3" fmla="*/ 48 h 71"/>
                <a:gd name="T4" fmla="*/ 17 w 72"/>
                <a:gd name="T5" fmla="*/ 0 h 71"/>
                <a:gd name="T6" fmla="*/ 71 w 72"/>
                <a:gd name="T7" fmla="*/ 22 h 71"/>
                <a:gd name="T8" fmla="*/ 49 w 72"/>
                <a:gd name="T9" fmla="*/ 70 h 71"/>
              </a:gdLst>
              <a:ahLst/>
              <a:cxnLst>
                <a:cxn ang="0">
                  <a:pos x="T0" y="T1"/>
                </a:cxn>
                <a:cxn ang="0">
                  <a:pos x="T2" y="T3"/>
                </a:cxn>
                <a:cxn ang="0">
                  <a:pos x="T4" y="T5"/>
                </a:cxn>
                <a:cxn ang="0">
                  <a:pos x="T6" y="T7"/>
                </a:cxn>
                <a:cxn ang="0">
                  <a:pos x="T8" y="T9"/>
                </a:cxn>
              </a:cxnLst>
              <a:rect l="0" t="0" r="r" b="b"/>
              <a:pathLst>
                <a:path w="72" h="71">
                  <a:moveTo>
                    <a:pt x="49" y="70"/>
                  </a:moveTo>
                  <a:lnTo>
                    <a:pt x="0" y="48"/>
                  </a:lnTo>
                  <a:lnTo>
                    <a:pt x="17" y="0"/>
                  </a:lnTo>
                  <a:lnTo>
                    <a:pt x="71" y="22"/>
                  </a:lnTo>
                  <a:lnTo>
                    <a:pt x="49" y="70"/>
                  </a:lnTo>
                </a:path>
              </a:pathLst>
            </a:custGeom>
            <a:solidFill>
              <a:srgbClr val="000000"/>
            </a:solidFill>
            <a:ln w="12600">
              <a:solidFill>
                <a:srgbClr val="333333"/>
              </a:solidFill>
              <a:round/>
              <a:headEnd/>
              <a:tailEnd/>
            </a:ln>
          </p:spPr>
          <p:txBody>
            <a:bodyPr wrap="none" anchor="ctr"/>
            <a:lstStyle/>
            <a:p>
              <a:endParaRPr lang="en-US"/>
            </a:p>
          </p:txBody>
        </p:sp>
        <p:sp>
          <p:nvSpPr>
            <p:cNvPr id="35323" name="Freeform 507">
              <a:extLst>
                <a:ext uri="{FF2B5EF4-FFF2-40B4-BE49-F238E27FC236}">
                  <a16:creationId xmlns:a16="http://schemas.microsoft.com/office/drawing/2014/main" id="{40869F75-3FA6-47BE-8ADF-842B29330A28}"/>
                </a:ext>
              </a:extLst>
            </p:cNvPr>
            <p:cNvSpPr>
              <a:spLocks noChangeArrowheads="1"/>
            </p:cNvSpPr>
            <p:nvPr/>
          </p:nvSpPr>
          <p:spPr bwMode="auto">
            <a:xfrm>
              <a:off x="4369" y="1431"/>
              <a:ext cx="16" cy="16"/>
            </a:xfrm>
            <a:custGeom>
              <a:avLst/>
              <a:gdLst>
                <a:gd name="T0" fmla="*/ 53 w 72"/>
                <a:gd name="T1" fmla="*/ 71 h 72"/>
                <a:gd name="T2" fmla="*/ 0 w 72"/>
                <a:gd name="T3" fmla="*/ 49 h 72"/>
                <a:gd name="T4" fmla="*/ 17 w 72"/>
                <a:gd name="T5" fmla="*/ 0 h 72"/>
                <a:gd name="T6" fmla="*/ 71 w 72"/>
                <a:gd name="T7" fmla="*/ 22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49"/>
                  </a:lnTo>
                  <a:lnTo>
                    <a:pt x="17" y="0"/>
                  </a:lnTo>
                  <a:lnTo>
                    <a:pt x="71" y="22"/>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324" name="Freeform 508">
              <a:extLst>
                <a:ext uri="{FF2B5EF4-FFF2-40B4-BE49-F238E27FC236}">
                  <a16:creationId xmlns:a16="http://schemas.microsoft.com/office/drawing/2014/main" id="{A82CE578-E818-4E55-8376-B53FB770E9B3}"/>
                </a:ext>
              </a:extLst>
            </p:cNvPr>
            <p:cNvSpPr>
              <a:spLocks noChangeArrowheads="1"/>
            </p:cNvSpPr>
            <p:nvPr/>
          </p:nvSpPr>
          <p:spPr bwMode="auto">
            <a:xfrm>
              <a:off x="4358" y="1427"/>
              <a:ext cx="16" cy="16"/>
            </a:xfrm>
            <a:custGeom>
              <a:avLst/>
              <a:gdLst>
                <a:gd name="T0" fmla="*/ 49 w 72"/>
                <a:gd name="T1" fmla="*/ 71 h 72"/>
                <a:gd name="T2" fmla="*/ 0 w 72"/>
                <a:gd name="T3" fmla="*/ 44 h 72"/>
                <a:gd name="T4" fmla="*/ 17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4"/>
                  </a:lnTo>
                  <a:lnTo>
                    <a:pt x="17"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325" name="Freeform 509">
              <a:extLst>
                <a:ext uri="{FF2B5EF4-FFF2-40B4-BE49-F238E27FC236}">
                  <a16:creationId xmlns:a16="http://schemas.microsoft.com/office/drawing/2014/main" id="{A073AC50-44E5-452B-AD85-367ECEB572F3}"/>
                </a:ext>
              </a:extLst>
            </p:cNvPr>
            <p:cNvSpPr>
              <a:spLocks noChangeArrowheads="1"/>
            </p:cNvSpPr>
            <p:nvPr/>
          </p:nvSpPr>
          <p:spPr bwMode="auto">
            <a:xfrm>
              <a:off x="4346" y="1422"/>
              <a:ext cx="16" cy="16"/>
            </a:xfrm>
            <a:custGeom>
              <a:avLst/>
              <a:gdLst>
                <a:gd name="T0" fmla="*/ 53 w 72"/>
                <a:gd name="T1" fmla="*/ 71 h 72"/>
                <a:gd name="T2" fmla="*/ 0 w 72"/>
                <a:gd name="T3" fmla="*/ 49 h 72"/>
                <a:gd name="T4" fmla="*/ 17 w 72"/>
                <a:gd name="T5" fmla="*/ 0 h 72"/>
                <a:gd name="T6" fmla="*/ 71 w 72"/>
                <a:gd name="T7" fmla="*/ 22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49"/>
                  </a:lnTo>
                  <a:lnTo>
                    <a:pt x="17" y="0"/>
                  </a:lnTo>
                  <a:lnTo>
                    <a:pt x="71" y="22"/>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326" name="Freeform 510">
              <a:extLst>
                <a:ext uri="{FF2B5EF4-FFF2-40B4-BE49-F238E27FC236}">
                  <a16:creationId xmlns:a16="http://schemas.microsoft.com/office/drawing/2014/main" id="{AC708301-E66E-4EE8-BD92-5E4C0CC2E6DB}"/>
                </a:ext>
              </a:extLst>
            </p:cNvPr>
            <p:cNvSpPr>
              <a:spLocks noChangeArrowheads="1"/>
            </p:cNvSpPr>
            <p:nvPr/>
          </p:nvSpPr>
          <p:spPr bwMode="auto">
            <a:xfrm>
              <a:off x="4345" y="1421"/>
              <a:ext cx="16" cy="16"/>
            </a:xfrm>
            <a:custGeom>
              <a:avLst/>
              <a:gdLst>
                <a:gd name="T0" fmla="*/ 17 w 72"/>
                <a:gd name="T1" fmla="*/ 71 h 72"/>
                <a:gd name="T2" fmla="*/ 0 w 72"/>
                <a:gd name="T3" fmla="*/ 62 h 72"/>
                <a:gd name="T4" fmla="*/ 53 w 72"/>
                <a:gd name="T5" fmla="*/ 0 h 72"/>
                <a:gd name="T6" fmla="*/ 71 w 72"/>
                <a:gd name="T7" fmla="*/ 4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62"/>
                  </a:lnTo>
                  <a:lnTo>
                    <a:pt x="53" y="0"/>
                  </a:lnTo>
                  <a:lnTo>
                    <a:pt x="71" y="4"/>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327" name="Freeform 511">
              <a:extLst>
                <a:ext uri="{FF2B5EF4-FFF2-40B4-BE49-F238E27FC236}">
                  <a16:creationId xmlns:a16="http://schemas.microsoft.com/office/drawing/2014/main" id="{56D25B90-0996-4091-B993-D02C23F51F28}"/>
                </a:ext>
              </a:extLst>
            </p:cNvPr>
            <p:cNvSpPr>
              <a:spLocks noChangeArrowheads="1"/>
            </p:cNvSpPr>
            <p:nvPr/>
          </p:nvSpPr>
          <p:spPr bwMode="auto">
            <a:xfrm>
              <a:off x="4310" y="1411"/>
              <a:ext cx="16" cy="16"/>
            </a:xfrm>
            <a:custGeom>
              <a:avLst/>
              <a:gdLst>
                <a:gd name="T0" fmla="*/ 44 w 72"/>
                <a:gd name="T1" fmla="*/ 71 h 72"/>
                <a:gd name="T2" fmla="*/ 0 w 72"/>
                <a:gd name="T3" fmla="*/ 62 h 72"/>
                <a:gd name="T4" fmla="*/ 17 w 72"/>
                <a:gd name="T5" fmla="*/ 0 h 72"/>
                <a:gd name="T6" fmla="*/ 71 w 72"/>
                <a:gd name="T7" fmla="*/ 4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62"/>
                  </a:lnTo>
                  <a:lnTo>
                    <a:pt x="17" y="0"/>
                  </a:lnTo>
                  <a:lnTo>
                    <a:pt x="71" y="4"/>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328" name="Freeform 512">
              <a:extLst>
                <a:ext uri="{FF2B5EF4-FFF2-40B4-BE49-F238E27FC236}">
                  <a16:creationId xmlns:a16="http://schemas.microsoft.com/office/drawing/2014/main" id="{74523FC1-19DA-4E4D-98CB-EB9F3E50B324}"/>
                </a:ext>
              </a:extLst>
            </p:cNvPr>
            <p:cNvSpPr>
              <a:spLocks noChangeArrowheads="1"/>
            </p:cNvSpPr>
            <p:nvPr/>
          </p:nvSpPr>
          <p:spPr bwMode="auto">
            <a:xfrm>
              <a:off x="4298" y="1407"/>
              <a:ext cx="16" cy="16"/>
            </a:xfrm>
            <a:custGeom>
              <a:avLst/>
              <a:gdLst>
                <a:gd name="T0" fmla="*/ 53 w 72"/>
                <a:gd name="T1" fmla="*/ 71 h 72"/>
                <a:gd name="T2" fmla="*/ 0 w 72"/>
                <a:gd name="T3" fmla="*/ 53 h 72"/>
                <a:gd name="T4" fmla="*/ 13 w 72"/>
                <a:gd name="T5" fmla="*/ 0 h 72"/>
                <a:gd name="T6" fmla="*/ 71 w 72"/>
                <a:gd name="T7" fmla="*/ 17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13" y="0"/>
                  </a:lnTo>
                  <a:lnTo>
                    <a:pt x="71" y="17"/>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329" name="Freeform 513">
              <a:extLst>
                <a:ext uri="{FF2B5EF4-FFF2-40B4-BE49-F238E27FC236}">
                  <a16:creationId xmlns:a16="http://schemas.microsoft.com/office/drawing/2014/main" id="{24014810-F675-4740-88E7-A871E90E9884}"/>
                </a:ext>
              </a:extLst>
            </p:cNvPr>
            <p:cNvSpPr>
              <a:spLocks noChangeArrowheads="1"/>
            </p:cNvSpPr>
            <p:nvPr/>
          </p:nvSpPr>
          <p:spPr bwMode="auto">
            <a:xfrm>
              <a:off x="4286" y="1405"/>
              <a:ext cx="16" cy="16"/>
            </a:xfrm>
            <a:custGeom>
              <a:avLst/>
              <a:gdLst>
                <a:gd name="T0" fmla="*/ 53 w 72"/>
                <a:gd name="T1" fmla="*/ 71 h 72"/>
                <a:gd name="T2" fmla="*/ 0 w 72"/>
                <a:gd name="T3" fmla="*/ 53 h 72"/>
                <a:gd name="T4" fmla="*/ 13 w 72"/>
                <a:gd name="T5" fmla="*/ 0 h 72"/>
                <a:gd name="T6" fmla="*/ 71 w 72"/>
                <a:gd name="T7" fmla="*/ 8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13" y="0"/>
                  </a:lnTo>
                  <a:lnTo>
                    <a:pt x="71" y="8"/>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330" name="Freeform 514">
              <a:extLst>
                <a:ext uri="{FF2B5EF4-FFF2-40B4-BE49-F238E27FC236}">
                  <a16:creationId xmlns:a16="http://schemas.microsoft.com/office/drawing/2014/main" id="{17654CB1-C108-4D1B-899B-3D6AF3C5AA32}"/>
                </a:ext>
              </a:extLst>
            </p:cNvPr>
            <p:cNvSpPr>
              <a:spLocks noChangeArrowheads="1"/>
            </p:cNvSpPr>
            <p:nvPr/>
          </p:nvSpPr>
          <p:spPr bwMode="auto">
            <a:xfrm>
              <a:off x="4274" y="1403"/>
              <a:ext cx="16" cy="16"/>
            </a:xfrm>
            <a:custGeom>
              <a:avLst/>
              <a:gdLst>
                <a:gd name="T0" fmla="*/ 58 w 72"/>
                <a:gd name="T1" fmla="*/ 71 h 72"/>
                <a:gd name="T2" fmla="*/ 0 w 72"/>
                <a:gd name="T3" fmla="*/ 58 h 72"/>
                <a:gd name="T4" fmla="*/ 13 w 72"/>
                <a:gd name="T5" fmla="*/ 0 h 72"/>
                <a:gd name="T6" fmla="*/ 71 w 72"/>
                <a:gd name="T7" fmla="*/ 8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13" y="0"/>
                  </a:lnTo>
                  <a:lnTo>
                    <a:pt x="71" y="8"/>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331" name="Freeform 515">
              <a:extLst>
                <a:ext uri="{FF2B5EF4-FFF2-40B4-BE49-F238E27FC236}">
                  <a16:creationId xmlns:a16="http://schemas.microsoft.com/office/drawing/2014/main" id="{5175D4A2-2638-4783-A847-12E5B71045B8}"/>
                </a:ext>
              </a:extLst>
            </p:cNvPr>
            <p:cNvSpPr>
              <a:spLocks noChangeArrowheads="1"/>
            </p:cNvSpPr>
            <p:nvPr/>
          </p:nvSpPr>
          <p:spPr bwMode="auto">
            <a:xfrm>
              <a:off x="4263" y="1400"/>
              <a:ext cx="16" cy="16"/>
            </a:xfrm>
            <a:custGeom>
              <a:avLst/>
              <a:gdLst>
                <a:gd name="T0" fmla="*/ 53 w 72"/>
                <a:gd name="T1" fmla="*/ 71 h 72"/>
                <a:gd name="T2" fmla="*/ 0 w 72"/>
                <a:gd name="T3" fmla="*/ 53 h 72"/>
                <a:gd name="T4" fmla="*/ 4 w 72"/>
                <a:gd name="T5" fmla="*/ 0 h 72"/>
                <a:gd name="T6" fmla="*/ 71 w 72"/>
                <a:gd name="T7" fmla="*/ 13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4" y="0"/>
                  </a:lnTo>
                  <a:lnTo>
                    <a:pt x="71" y="13"/>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332" name="Freeform 516">
              <a:extLst>
                <a:ext uri="{FF2B5EF4-FFF2-40B4-BE49-F238E27FC236}">
                  <a16:creationId xmlns:a16="http://schemas.microsoft.com/office/drawing/2014/main" id="{1833E68F-590A-4661-9E49-37B6EDE45162}"/>
                </a:ext>
              </a:extLst>
            </p:cNvPr>
            <p:cNvSpPr>
              <a:spLocks noChangeArrowheads="1"/>
            </p:cNvSpPr>
            <p:nvPr/>
          </p:nvSpPr>
          <p:spPr bwMode="auto">
            <a:xfrm>
              <a:off x="4261" y="1400"/>
              <a:ext cx="16" cy="16"/>
            </a:xfrm>
            <a:custGeom>
              <a:avLst/>
              <a:gdLst>
                <a:gd name="T0" fmla="*/ 44 w 72"/>
                <a:gd name="T1" fmla="*/ 71 h 72"/>
                <a:gd name="T2" fmla="*/ 0 w 72"/>
                <a:gd name="T3" fmla="*/ 71 h 72"/>
                <a:gd name="T4" fmla="*/ 44 w 72"/>
                <a:gd name="T5" fmla="*/ 0 h 72"/>
                <a:gd name="T6" fmla="*/ 71 w 72"/>
                <a:gd name="T7" fmla="*/ 0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71"/>
                  </a:lnTo>
                  <a:lnTo>
                    <a:pt x="44" y="0"/>
                  </a:lnTo>
                  <a:lnTo>
                    <a:pt x="71" y="0"/>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333" name="Freeform 517">
              <a:extLst>
                <a:ext uri="{FF2B5EF4-FFF2-40B4-BE49-F238E27FC236}">
                  <a16:creationId xmlns:a16="http://schemas.microsoft.com/office/drawing/2014/main" id="{D6E939DC-BE99-4A91-A32A-5FF9BE08FE01}"/>
                </a:ext>
              </a:extLst>
            </p:cNvPr>
            <p:cNvSpPr>
              <a:spLocks noChangeArrowheads="1"/>
            </p:cNvSpPr>
            <p:nvPr/>
          </p:nvSpPr>
          <p:spPr bwMode="auto">
            <a:xfrm>
              <a:off x="4228" y="1396"/>
              <a:ext cx="16" cy="16"/>
            </a:xfrm>
            <a:custGeom>
              <a:avLst/>
              <a:gdLst>
                <a:gd name="T0" fmla="*/ 58 w 72"/>
                <a:gd name="T1" fmla="*/ 71 h 72"/>
                <a:gd name="T2" fmla="*/ 0 w 72"/>
                <a:gd name="T3" fmla="*/ 62 h 72"/>
                <a:gd name="T4" fmla="*/ 8 w 72"/>
                <a:gd name="T5" fmla="*/ 0 h 72"/>
                <a:gd name="T6" fmla="*/ 71 w 72"/>
                <a:gd name="T7" fmla="*/ 0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62"/>
                  </a:lnTo>
                  <a:lnTo>
                    <a:pt x="8" y="0"/>
                  </a:lnTo>
                  <a:lnTo>
                    <a:pt x="71" y="0"/>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334" name="Freeform 518">
              <a:extLst>
                <a:ext uri="{FF2B5EF4-FFF2-40B4-BE49-F238E27FC236}">
                  <a16:creationId xmlns:a16="http://schemas.microsoft.com/office/drawing/2014/main" id="{22DE553A-FCCD-43DA-93AE-8A8621C5D235}"/>
                </a:ext>
              </a:extLst>
            </p:cNvPr>
            <p:cNvSpPr>
              <a:spLocks noChangeArrowheads="1"/>
            </p:cNvSpPr>
            <p:nvPr/>
          </p:nvSpPr>
          <p:spPr bwMode="auto">
            <a:xfrm>
              <a:off x="4217" y="1395"/>
              <a:ext cx="16" cy="16"/>
            </a:xfrm>
            <a:custGeom>
              <a:avLst/>
              <a:gdLst>
                <a:gd name="T0" fmla="*/ 62 w 72"/>
                <a:gd name="T1" fmla="*/ 71 h 72"/>
                <a:gd name="T2" fmla="*/ 0 w 72"/>
                <a:gd name="T3" fmla="*/ 71 h 72"/>
                <a:gd name="T4" fmla="*/ 4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71"/>
                  </a:lnTo>
                  <a:lnTo>
                    <a:pt x="4"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335" name="Freeform 519">
              <a:extLst>
                <a:ext uri="{FF2B5EF4-FFF2-40B4-BE49-F238E27FC236}">
                  <a16:creationId xmlns:a16="http://schemas.microsoft.com/office/drawing/2014/main" id="{CB10C275-2098-4BB1-8BC9-A1BFF44C8365}"/>
                </a:ext>
              </a:extLst>
            </p:cNvPr>
            <p:cNvSpPr>
              <a:spLocks noChangeArrowheads="1"/>
            </p:cNvSpPr>
            <p:nvPr/>
          </p:nvSpPr>
          <p:spPr bwMode="auto">
            <a:xfrm>
              <a:off x="4206" y="1395"/>
              <a:ext cx="16" cy="16"/>
            </a:xfrm>
            <a:custGeom>
              <a:avLst/>
              <a:gdLst>
                <a:gd name="T0" fmla="*/ 62 w 72"/>
                <a:gd name="T1" fmla="*/ 71 h 72"/>
                <a:gd name="T2" fmla="*/ 0 w 72"/>
                <a:gd name="T3" fmla="*/ 62 h 72"/>
                <a:gd name="T4" fmla="*/ 4 w 72"/>
                <a:gd name="T5" fmla="*/ 0 h 72"/>
                <a:gd name="T6" fmla="*/ 71 w 72"/>
                <a:gd name="T7" fmla="*/ 0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62"/>
                  </a:lnTo>
                  <a:lnTo>
                    <a:pt x="4" y="0"/>
                  </a:lnTo>
                  <a:lnTo>
                    <a:pt x="71" y="0"/>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336" name="Freeform 520">
              <a:extLst>
                <a:ext uri="{FF2B5EF4-FFF2-40B4-BE49-F238E27FC236}">
                  <a16:creationId xmlns:a16="http://schemas.microsoft.com/office/drawing/2014/main" id="{59DD18BB-CE37-44B1-BAE5-2256E999DB94}"/>
                </a:ext>
              </a:extLst>
            </p:cNvPr>
            <p:cNvSpPr>
              <a:spLocks noChangeArrowheads="1"/>
            </p:cNvSpPr>
            <p:nvPr/>
          </p:nvSpPr>
          <p:spPr bwMode="auto">
            <a:xfrm>
              <a:off x="4195" y="1394"/>
              <a:ext cx="16" cy="16"/>
            </a:xfrm>
            <a:custGeom>
              <a:avLst/>
              <a:gdLst>
                <a:gd name="T0" fmla="*/ 62 w 72"/>
                <a:gd name="T1" fmla="*/ 71 h 72"/>
                <a:gd name="T2" fmla="*/ 0 w 72"/>
                <a:gd name="T3" fmla="*/ 62 h 72"/>
                <a:gd name="T4" fmla="*/ 4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62"/>
                  </a:lnTo>
                  <a:lnTo>
                    <a:pt x="4"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337" name="Freeform 521">
              <a:extLst>
                <a:ext uri="{FF2B5EF4-FFF2-40B4-BE49-F238E27FC236}">
                  <a16:creationId xmlns:a16="http://schemas.microsoft.com/office/drawing/2014/main" id="{B519DE9F-7D16-4BF5-B397-AAB9588BC8AD}"/>
                </a:ext>
              </a:extLst>
            </p:cNvPr>
            <p:cNvSpPr>
              <a:spLocks noChangeArrowheads="1"/>
            </p:cNvSpPr>
            <p:nvPr/>
          </p:nvSpPr>
          <p:spPr bwMode="auto">
            <a:xfrm>
              <a:off x="4184" y="1393"/>
              <a:ext cx="16" cy="16"/>
            </a:xfrm>
            <a:custGeom>
              <a:avLst/>
              <a:gdLst>
                <a:gd name="T0" fmla="*/ 62 w 72"/>
                <a:gd name="T1" fmla="*/ 71 h 72"/>
                <a:gd name="T2" fmla="*/ 0 w 72"/>
                <a:gd name="T3" fmla="*/ 71 h 72"/>
                <a:gd name="T4" fmla="*/ 0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71"/>
                  </a:lnTo>
                  <a:lnTo>
                    <a:pt x="0"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338" name="Freeform 522">
              <a:extLst>
                <a:ext uri="{FF2B5EF4-FFF2-40B4-BE49-F238E27FC236}">
                  <a16:creationId xmlns:a16="http://schemas.microsoft.com/office/drawing/2014/main" id="{C3A2C291-DFAA-40F5-A9CC-36CFB75568D6}"/>
                </a:ext>
              </a:extLst>
            </p:cNvPr>
            <p:cNvSpPr>
              <a:spLocks noChangeArrowheads="1"/>
            </p:cNvSpPr>
            <p:nvPr/>
          </p:nvSpPr>
          <p:spPr bwMode="auto">
            <a:xfrm>
              <a:off x="4176" y="1393"/>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339" name="Freeform 523">
              <a:extLst>
                <a:ext uri="{FF2B5EF4-FFF2-40B4-BE49-F238E27FC236}">
                  <a16:creationId xmlns:a16="http://schemas.microsoft.com/office/drawing/2014/main" id="{FC38CF92-A85A-44B8-AECD-DB3BF383F16F}"/>
                </a:ext>
              </a:extLst>
            </p:cNvPr>
            <p:cNvSpPr>
              <a:spLocks noChangeArrowheads="1"/>
            </p:cNvSpPr>
            <p:nvPr/>
          </p:nvSpPr>
          <p:spPr bwMode="auto">
            <a:xfrm>
              <a:off x="4140" y="1393"/>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340" name="Freeform 524">
              <a:extLst>
                <a:ext uri="{FF2B5EF4-FFF2-40B4-BE49-F238E27FC236}">
                  <a16:creationId xmlns:a16="http://schemas.microsoft.com/office/drawing/2014/main" id="{7050E734-612C-48D4-BB4B-53ADD1B2FA6D}"/>
                </a:ext>
              </a:extLst>
            </p:cNvPr>
            <p:cNvSpPr>
              <a:spLocks noChangeArrowheads="1"/>
            </p:cNvSpPr>
            <p:nvPr/>
          </p:nvSpPr>
          <p:spPr bwMode="auto">
            <a:xfrm>
              <a:off x="4129" y="1393"/>
              <a:ext cx="16" cy="16"/>
            </a:xfrm>
            <a:custGeom>
              <a:avLst/>
              <a:gdLst>
                <a:gd name="T0" fmla="*/ 71 w 72"/>
                <a:gd name="T1" fmla="*/ 62 h 72"/>
                <a:gd name="T2" fmla="*/ 0 w 72"/>
                <a:gd name="T3" fmla="*/ 71 h 72"/>
                <a:gd name="T4" fmla="*/ 0 w 72"/>
                <a:gd name="T5" fmla="*/ 4 h 72"/>
                <a:gd name="T6" fmla="*/ 71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0" y="71"/>
                  </a:lnTo>
                  <a:lnTo>
                    <a:pt x="0" y="4"/>
                  </a:lnTo>
                  <a:lnTo>
                    <a:pt x="71"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341" name="Freeform 525">
              <a:extLst>
                <a:ext uri="{FF2B5EF4-FFF2-40B4-BE49-F238E27FC236}">
                  <a16:creationId xmlns:a16="http://schemas.microsoft.com/office/drawing/2014/main" id="{20EC6A63-66FF-4726-B113-DFABE4C7D489}"/>
                </a:ext>
              </a:extLst>
            </p:cNvPr>
            <p:cNvSpPr>
              <a:spLocks noChangeArrowheads="1"/>
            </p:cNvSpPr>
            <p:nvPr/>
          </p:nvSpPr>
          <p:spPr bwMode="auto">
            <a:xfrm>
              <a:off x="4118" y="1394"/>
              <a:ext cx="16" cy="16"/>
            </a:xfrm>
            <a:custGeom>
              <a:avLst/>
              <a:gdLst>
                <a:gd name="T0" fmla="*/ 71 w 72"/>
                <a:gd name="T1" fmla="*/ 71 h 72"/>
                <a:gd name="T2" fmla="*/ 4 w 72"/>
                <a:gd name="T3" fmla="*/ 71 h 72"/>
                <a:gd name="T4" fmla="*/ 0 w 72"/>
                <a:gd name="T5" fmla="*/ 4 h 72"/>
                <a:gd name="T6" fmla="*/ 62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4" y="71"/>
                  </a:lnTo>
                  <a:lnTo>
                    <a:pt x="0" y="4"/>
                  </a:lnTo>
                  <a:lnTo>
                    <a:pt x="62"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342" name="Freeform 526">
              <a:extLst>
                <a:ext uri="{FF2B5EF4-FFF2-40B4-BE49-F238E27FC236}">
                  <a16:creationId xmlns:a16="http://schemas.microsoft.com/office/drawing/2014/main" id="{4C9177C8-941D-40F4-8137-B91378D27750}"/>
                </a:ext>
              </a:extLst>
            </p:cNvPr>
            <p:cNvSpPr>
              <a:spLocks noChangeArrowheads="1"/>
            </p:cNvSpPr>
            <p:nvPr/>
          </p:nvSpPr>
          <p:spPr bwMode="auto">
            <a:xfrm>
              <a:off x="4107" y="1395"/>
              <a:ext cx="16" cy="16"/>
            </a:xfrm>
            <a:custGeom>
              <a:avLst/>
              <a:gdLst>
                <a:gd name="T0" fmla="*/ 71 w 72"/>
                <a:gd name="T1" fmla="*/ 62 h 72"/>
                <a:gd name="T2" fmla="*/ 4 w 72"/>
                <a:gd name="T3" fmla="*/ 71 h 72"/>
                <a:gd name="T4" fmla="*/ 0 w 72"/>
                <a:gd name="T5" fmla="*/ 0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4" y="71"/>
                  </a:lnTo>
                  <a:lnTo>
                    <a:pt x="0" y="0"/>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343" name="Freeform 527">
              <a:extLst>
                <a:ext uri="{FF2B5EF4-FFF2-40B4-BE49-F238E27FC236}">
                  <a16:creationId xmlns:a16="http://schemas.microsoft.com/office/drawing/2014/main" id="{673EEA91-EFDC-4CA5-A9C9-AF82190758AD}"/>
                </a:ext>
              </a:extLst>
            </p:cNvPr>
            <p:cNvSpPr>
              <a:spLocks noChangeArrowheads="1"/>
            </p:cNvSpPr>
            <p:nvPr/>
          </p:nvSpPr>
          <p:spPr bwMode="auto">
            <a:xfrm>
              <a:off x="4096" y="1395"/>
              <a:ext cx="16" cy="16"/>
            </a:xfrm>
            <a:custGeom>
              <a:avLst/>
              <a:gdLst>
                <a:gd name="T0" fmla="*/ 71 w 72"/>
                <a:gd name="T1" fmla="*/ 62 h 72"/>
                <a:gd name="T2" fmla="*/ 4 w 72"/>
                <a:gd name="T3" fmla="*/ 71 h 72"/>
                <a:gd name="T4" fmla="*/ 0 w 72"/>
                <a:gd name="T5" fmla="*/ 8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4" y="71"/>
                  </a:lnTo>
                  <a:lnTo>
                    <a:pt x="0" y="8"/>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344" name="Freeform 528">
              <a:extLst>
                <a:ext uri="{FF2B5EF4-FFF2-40B4-BE49-F238E27FC236}">
                  <a16:creationId xmlns:a16="http://schemas.microsoft.com/office/drawing/2014/main" id="{A74E71EF-A9A9-4CFD-8E54-C333F289E7DF}"/>
                </a:ext>
              </a:extLst>
            </p:cNvPr>
            <p:cNvSpPr>
              <a:spLocks noChangeArrowheads="1"/>
            </p:cNvSpPr>
            <p:nvPr/>
          </p:nvSpPr>
          <p:spPr bwMode="auto">
            <a:xfrm>
              <a:off x="4089" y="1397"/>
              <a:ext cx="16" cy="16"/>
            </a:xfrm>
            <a:custGeom>
              <a:avLst/>
              <a:gdLst>
                <a:gd name="T0" fmla="*/ 70 w 71"/>
                <a:gd name="T1" fmla="*/ 61 h 71"/>
                <a:gd name="T2" fmla="*/ 17 w 71"/>
                <a:gd name="T3" fmla="*/ 70 h 71"/>
                <a:gd name="T4" fmla="*/ 0 w 71"/>
                <a:gd name="T5" fmla="*/ 4 h 71"/>
                <a:gd name="T6" fmla="*/ 61 w 71"/>
                <a:gd name="T7" fmla="*/ 0 h 71"/>
                <a:gd name="T8" fmla="*/ 70 w 71"/>
                <a:gd name="T9" fmla="*/ 61 h 71"/>
              </a:gdLst>
              <a:ahLst/>
              <a:cxnLst>
                <a:cxn ang="0">
                  <a:pos x="T0" y="T1"/>
                </a:cxn>
                <a:cxn ang="0">
                  <a:pos x="T2" y="T3"/>
                </a:cxn>
                <a:cxn ang="0">
                  <a:pos x="T4" y="T5"/>
                </a:cxn>
                <a:cxn ang="0">
                  <a:pos x="T6" y="T7"/>
                </a:cxn>
                <a:cxn ang="0">
                  <a:pos x="T8" y="T9"/>
                </a:cxn>
              </a:cxnLst>
              <a:rect l="0" t="0" r="r" b="b"/>
              <a:pathLst>
                <a:path w="71" h="71">
                  <a:moveTo>
                    <a:pt x="70" y="61"/>
                  </a:moveTo>
                  <a:lnTo>
                    <a:pt x="17" y="70"/>
                  </a:lnTo>
                  <a:lnTo>
                    <a:pt x="0" y="4"/>
                  </a:lnTo>
                  <a:lnTo>
                    <a:pt x="61" y="0"/>
                  </a:lnTo>
                  <a:lnTo>
                    <a:pt x="70" y="61"/>
                  </a:lnTo>
                </a:path>
              </a:pathLst>
            </a:custGeom>
            <a:solidFill>
              <a:srgbClr val="000000"/>
            </a:solidFill>
            <a:ln w="12600">
              <a:solidFill>
                <a:srgbClr val="333333"/>
              </a:solidFill>
              <a:round/>
              <a:headEnd/>
              <a:tailEnd/>
            </a:ln>
          </p:spPr>
          <p:txBody>
            <a:bodyPr wrap="none" anchor="ctr"/>
            <a:lstStyle/>
            <a:p>
              <a:endParaRPr lang="en-US"/>
            </a:p>
          </p:txBody>
        </p:sp>
        <p:sp>
          <p:nvSpPr>
            <p:cNvPr id="35345" name="Freeform 529">
              <a:extLst>
                <a:ext uri="{FF2B5EF4-FFF2-40B4-BE49-F238E27FC236}">
                  <a16:creationId xmlns:a16="http://schemas.microsoft.com/office/drawing/2014/main" id="{C9896BBD-DFC5-4F59-8F6F-8E1B0E400413}"/>
                </a:ext>
              </a:extLst>
            </p:cNvPr>
            <p:cNvSpPr>
              <a:spLocks noChangeArrowheads="1"/>
            </p:cNvSpPr>
            <p:nvPr/>
          </p:nvSpPr>
          <p:spPr bwMode="auto">
            <a:xfrm>
              <a:off x="4051" y="1403"/>
              <a:ext cx="16" cy="16"/>
            </a:xfrm>
            <a:custGeom>
              <a:avLst/>
              <a:gdLst>
                <a:gd name="T0" fmla="*/ 71 w 72"/>
                <a:gd name="T1" fmla="*/ 62 h 72"/>
                <a:gd name="T2" fmla="*/ 8 w 72"/>
                <a:gd name="T3" fmla="*/ 71 h 72"/>
                <a:gd name="T4" fmla="*/ 0 w 72"/>
                <a:gd name="T5" fmla="*/ 4 h 72"/>
                <a:gd name="T6" fmla="*/ 53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8" y="71"/>
                  </a:lnTo>
                  <a:lnTo>
                    <a:pt x="0" y="4"/>
                  </a:lnTo>
                  <a:lnTo>
                    <a:pt x="53"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346" name="Freeform 530">
              <a:extLst>
                <a:ext uri="{FF2B5EF4-FFF2-40B4-BE49-F238E27FC236}">
                  <a16:creationId xmlns:a16="http://schemas.microsoft.com/office/drawing/2014/main" id="{E7C2274E-4743-4DDB-B768-4569F62F9090}"/>
                </a:ext>
              </a:extLst>
            </p:cNvPr>
            <p:cNvSpPr>
              <a:spLocks noChangeArrowheads="1"/>
            </p:cNvSpPr>
            <p:nvPr/>
          </p:nvSpPr>
          <p:spPr bwMode="auto">
            <a:xfrm>
              <a:off x="4039" y="1404"/>
              <a:ext cx="16" cy="16"/>
            </a:xfrm>
            <a:custGeom>
              <a:avLst/>
              <a:gdLst>
                <a:gd name="T0" fmla="*/ 71 w 72"/>
                <a:gd name="T1" fmla="*/ 53 h 72"/>
                <a:gd name="T2" fmla="*/ 13 w 72"/>
                <a:gd name="T3" fmla="*/ 71 h 72"/>
                <a:gd name="T4" fmla="*/ 0 w 72"/>
                <a:gd name="T5" fmla="*/ 13 h 72"/>
                <a:gd name="T6" fmla="*/ 58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3" y="71"/>
                  </a:lnTo>
                  <a:lnTo>
                    <a:pt x="0" y="13"/>
                  </a:lnTo>
                  <a:lnTo>
                    <a:pt x="58"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347" name="Freeform 531">
              <a:extLst>
                <a:ext uri="{FF2B5EF4-FFF2-40B4-BE49-F238E27FC236}">
                  <a16:creationId xmlns:a16="http://schemas.microsoft.com/office/drawing/2014/main" id="{1B4A32E6-8BA3-4284-9D30-82E1415EC235}"/>
                </a:ext>
              </a:extLst>
            </p:cNvPr>
            <p:cNvSpPr>
              <a:spLocks noChangeArrowheads="1"/>
            </p:cNvSpPr>
            <p:nvPr/>
          </p:nvSpPr>
          <p:spPr bwMode="auto">
            <a:xfrm>
              <a:off x="4029" y="1407"/>
              <a:ext cx="16" cy="16"/>
            </a:xfrm>
            <a:custGeom>
              <a:avLst/>
              <a:gdLst>
                <a:gd name="T0" fmla="*/ 71 w 72"/>
                <a:gd name="T1" fmla="*/ 58 h 72"/>
                <a:gd name="T2" fmla="*/ 13 w 72"/>
                <a:gd name="T3" fmla="*/ 71 h 72"/>
                <a:gd name="T4" fmla="*/ 0 w 72"/>
                <a:gd name="T5" fmla="*/ 8 h 72"/>
                <a:gd name="T6" fmla="*/ 53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3" y="71"/>
                  </a:lnTo>
                  <a:lnTo>
                    <a:pt x="0" y="8"/>
                  </a:lnTo>
                  <a:lnTo>
                    <a:pt x="53"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348" name="Freeform 532">
              <a:extLst>
                <a:ext uri="{FF2B5EF4-FFF2-40B4-BE49-F238E27FC236}">
                  <a16:creationId xmlns:a16="http://schemas.microsoft.com/office/drawing/2014/main" id="{D7285FE1-9A77-48A7-9FEC-E52073660897}"/>
                </a:ext>
              </a:extLst>
            </p:cNvPr>
            <p:cNvSpPr>
              <a:spLocks noChangeArrowheads="1"/>
            </p:cNvSpPr>
            <p:nvPr/>
          </p:nvSpPr>
          <p:spPr bwMode="auto">
            <a:xfrm>
              <a:off x="4017" y="1409"/>
              <a:ext cx="16" cy="16"/>
            </a:xfrm>
            <a:custGeom>
              <a:avLst/>
              <a:gdLst>
                <a:gd name="T0" fmla="*/ 71 w 72"/>
                <a:gd name="T1" fmla="*/ 53 h 72"/>
                <a:gd name="T2" fmla="*/ 8 w 72"/>
                <a:gd name="T3" fmla="*/ 71 h 72"/>
                <a:gd name="T4" fmla="*/ 0 w 72"/>
                <a:gd name="T5" fmla="*/ 13 h 72"/>
                <a:gd name="T6" fmla="*/ 53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8" y="71"/>
                  </a:lnTo>
                  <a:lnTo>
                    <a:pt x="0" y="13"/>
                  </a:lnTo>
                  <a:lnTo>
                    <a:pt x="53"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349" name="Freeform 533">
              <a:extLst>
                <a:ext uri="{FF2B5EF4-FFF2-40B4-BE49-F238E27FC236}">
                  <a16:creationId xmlns:a16="http://schemas.microsoft.com/office/drawing/2014/main" id="{8D2E6D1B-6974-4DAB-A30B-D7B4C48F033D}"/>
                </a:ext>
              </a:extLst>
            </p:cNvPr>
            <p:cNvSpPr>
              <a:spLocks noChangeArrowheads="1"/>
            </p:cNvSpPr>
            <p:nvPr/>
          </p:nvSpPr>
          <p:spPr bwMode="auto">
            <a:xfrm>
              <a:off x="4007" y="1412"/>
              <a:ext cx="16" cy="16"/>
            </a:xfrm>
            <a:custGeom>
              <a:avLst/>
              <a:gdLst>
                <a:gd name="T0" fmla="*/ 71 w 72"/>
                <a:gd name="T1" fmla="*/ 53 h 72"/>
                <a:gd name="T2" fmla="*/ 13 w 72"/>
                <a:gd name="T3" fmla="*/ 71 h 72"/>
                <a:gd name="T4" fmla="*/ 0 w 72"/>
                <a:gd name="T5" fmla="*/ 13 h 72"/>
                <a:gd name="T6" fmla="*/ 53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3" y="71"/>
                  </a:lnTo>
                  <a:lnTo>
                    <a:pt x="0" y="13"/>
                  </a:lnTo>
                  <a:lnTo>
                    <a:pt x="53"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350" name="Freeform 534">
              <a:extLst>
                <a:ext uri="{FF2B5EF4-FFF2-40B4-BE49-F238E27FC236}">
                  <a16:creationId xmlns:a16="http://schemas.microsoft.com/office/drawing/2014/main" id="{9799AF49-FAB6-47E0-A70F-22963AD60EC3}"/>
                </a:ext>
              </a:extLst>
            </p:cNvPr>
            <p:cNvSpPr>
              <a:spLocks noChangeArrowheads="1"/>
            </p:cNvSpPr>
            <p:nvPr/>
          </p:nvSpPr>
          <p:spPr bwMode="auto">
            <a:xfrm>
              <a:off x="4004" y="1415"/>
              <a:ext cx="16" cy="16"/>
            </a:xfrm>
            <a:custGeom>
              <a:avLst/>
              <a:gdLst>
                <a:gd name="T0" fmla="*/ 71 w 72"/>
                <a:gd name="T1" fmla="*/ 62 h 72"/>
                <a:gd name="T2" fmla="*/ 35 w 72"/>
                <a:gd name="T3" fmla="*/ 71 h 72"/>
                <a:gd name="T4" fmla="*/ 0 w 72"/>
                <a:gd name="T5" fmla="*/ 0 h 72"/>
                <a:gd name="T6" fmla="*/ 35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35" y="71"/>
                  </a:lnTo>
                  <a:lnTo>
                    <a:pt x="0" y="0"/>
                  </a:lnTo>
                  <a:lnTo>
                    <a:pt x="35"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351" name="Freeform 535">
              <a:extLst>
                <a:ext uri="{FF2B5EF4-FFF2-40B4-BE49-F238E27FC236}">
                  <a16:creationId xmlns:a16="http://schemas.microsoft.com/office/drawing/2014/main" id="{985B1B02-762B-46F2-A3CB-1884A0BA1146}"/>
                </a:ext>
              </a:extLst>
            </p:cNvPr>
            <p:cNvSpPr>
              <a:spLocks noChangeArrowheads="1"/>
            </p:cNvSpPr>
            <p:nvPr/>
          </p:nvSpPr>
          <p:spPr bwMode="auto">
            <a:xfrm>
              <a:off x="3965" y="1425"/>
              <a:ext cx="16" cy="16"/>
            </a:xfrm>
            <a:custGeom>
              <a:avLst/>
              <a:gdLst>
                <a:gd name="T0" fmla="*/ 71 w 72"/>
                <a:gd name="T1" fmla="*/ 49 h 72"/>
                <a:gd name="T2" fmla="*/ 17 w 72"/>
                <a:gd name="T3" fmla="*/ 71 h 72"/>
                <a:gd name="T4" fmla="*/ 0 w 72"/>
                <a:gd name="T5" fmla="*/ 13 h 72"/>
                <a:gd name="T6" fmla="*/ 53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7" y="71"/>
                  </a:lnTo>
                  <a:lnTo>
                    <a:pt x="0" y="13"/>
                  </a:lnTo>
                  <a:lnTo>
                    <a:pt x="53"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352" name="Freeform 536">
              <a:extLst>
                <a:ext uri="{FF2B5EF4-FFF2-40B4-BE49-F238E27FC236}">
                  <a16:creationId xmlns:a16="http://schemas.microsoft.com/office/drawing/2014/main" id="{E9E259EC-B518-4DD8-8051-C1D6BBC7955E}"/>
                </a:ext>
              </a:extLst>
            </p:cNvPr>
            <p:cNvSpPr>
              <a:spLocks noChangeArrowheads="1"/>
            </p:cNvSpPr>
            <p:nvPr/>
          </p:nvSpPr>
          <p:spPr bwMode="auto">
            <a:xfrm>
              <a:off x="3956" y="1428"/>
              <a:ext cx="16" cy="16"/>
            </a:xfrm>
            <a:custGeom>
              <a:avLst/>
              <a:gdLst>
                <a:gd name="T0" fmla="*/ 71 w 72"/>
                <a:gd name="T1" fmla="*/ 49 h 72"/>
                <a:gd name="T2" fmla="*/ 13 w 72"/>
                <a:gd name="T3" fmla="*/ 71 h 72"/>
                <a:gd name="T4" fmla="*/ 0 w 72"/>
                <a:gd name="T5" fmla="*/ 13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3" y="71"/>
                  </a:lnTo>
                  <a:lnTo>
                    <a:pt x="0" y="13"/>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353" name="Freeform 537">
              <a:extLst>
                <a:ext uri="{FF2B5EF4-FFF2-40B4-BE49-F238E27FC236}">
                  <a16:creationId xmlns:a16="http://schemas.microsoft.com/office/drawing/2014/main" id="{C5B55F7B-1A4B-4AB8-AF26-EA7D938E9D85}"/>
                </a:ext>
              </a:extLst>
            </p:cNvPr>
            <p:cNvSpPr>
              <a:spLocks noChangeArrowheads="1"/>
            </p:cNvSpPr>
            <p:nvPr/>
          </p:nvSpPr>
          <p:spPr bwMode="auto">
            <a:xfrm>
              <a:off x="3945" y="1432"/>
              <a:ext cx="16" cy="16"/>
            </a:xfrm>
            <a:custGeom>
              <a:avLst/>
              <a:gdLst>
                <a:gd name="T0" fmla="*/ 70 w 71"/>
                <a:gd name="T1" fmla="*/ 49 h 72"/>
                <a:gd name="T2" fmla="*/ 17 w 71"/>
                <a:gd name="T3" fmla="*/ 71 h 72"/>
                <a:gd name="T4" fmla="*/ 0 w 71"/>
                <a:gd name="T5" fmla="*/ 13 h 72"/>
                <a:gd name="T6" fmla="*/ 44 w 71"/>
                <a:gd name="T7" fmla="*/ 0 h 72"/>
                <a:gd name="T8" fmla="*/ 70 w 71"/>
                <a:gd name="T9" fmla="*/ 49 h 72"/>
              </a:gdLst>
              <a:ahLst/>
              <a:cxnLst>
                <a:cxn ang="0">
                  <a:pos x="T0" y="T1"/>
                </a:cxn>
                <a:cxn ang="0">
                  <a:pos x="T2" y="T3"/>
                </a:cxn>
                <a:cxn ang="0">
                  <a:pos x="T4" y="T5"/>
                </a:cxn>
                <a:cxn ang="0">
                  <a:pos x="T6" y="T7"/>
                </a:cxn>
                <a:cxn ang="0">
                  <a:pos x="T8" y="T9"/>
                </a:cxn>
              </a:cxnLst>
              <a:rect l="0" t="0" r="r" b="b"/>
              <a:pathLst>
                <a:path w="71" h="72">
                  <a:moveTo>
                    <a:pt x="70" y="49"/>
                  </a:moveTo>
                  <a:lnTo>
                    <a:pt x="17" y="71"/>
                  </a:lnTo>
                  <a:lnTo>
                    <a:pt x="0" y="13"/>
                  </a:lnTo>
                  <a:lnTo>
                    <a:pt x="44" y="0"/>
                  </a:lnTo>
                  <a:lnTo>
                    <a:pt x="70" y="49"/>
                  </a:lnTo>
                </a:path>
              </a:pathLst>
            </a:custGeom>
            <a:solidFill>
              <a:srgbClr val="000000"/>
            </a:solidFill>
            <a:ln w="12600">
              <a:solidFill>
                <a:srgbClr val="333333"/>
              </a:solidFill>
              <a:round/>
              <a:headEnd/>
              <a:tailEnd/>
            </a:ln>
          </p:spPr>
          <p:txBody>
            <a:bodyPr wrap="none" anchor="ctr"/>
            <a:lstStyle/>
            <a:p>
              <a:endParaRPr lang="en-US"/>
            </a:p>
          </p:txBody>
        </p:sp>
        <p:sp>
          <p:nvSpPr>
            <p:cNvPr id="35354" name="Freeform 538">
              <a:extLst>
                <a:ext uri="{FF2B5EF4-FFF2-40B4-BE49-F238E27FC236}">
                  <a16:creationId xmlns:a16="http://schemas.microsoft.com/office/drawing/2014/main" id="{447F43EB-3093-4E84-A1FC-6042D98E059B}"/>
                </a:ext>
              </a:extLst>
            </p:cNvPr>
            <p:cNvSpPr>
              <a:spLocks noChangeArrowheads="1"/>
            </p:cNvSpPr>
            <p:nvPr/>
          </p:nvSpPr>
          <p:spPr bwMode="auto">
            <a:xfrm>
              <a:off x="3936" y="1435"/>
              <a:ext cx="16" cy="16"/>
            </a:xfrm>
            <a:custGeom>
              <a:avLst/>
              <a:gdLst>
                <a:gd name="T0" fmla="*/ 71 w 72"/>
                <a:gd name="T1" fmla="*/ 49 h 72"/>
                <a:gd name="T2" fmla="*/ 17 w 72"/>
                <a:gd name="T3" fmla="*/ 71 h 72"/>
                <a:gd name="T4" fmla="*/ 0 w 72"/>
                <a:gd name="T5" fmla="*/ 17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7" y="71"/>
                  </a:lnTo>
                  <a:lnTo>
                    <a:pt x="0" y="17"/>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355" name="Freeform 539">
              <a:extLst>
                <a:ext uri="{FF2B5EF4-FFF2-40B4-BE49-F238E27FC236}">
                  <a16:creationId xmlns:a16="http://schemas.microsoft.com/office/drawing/2014/main" id="{24850C3B-2E00-4633-8DEC-49478D780011}"/>
                </a:ext>
              </a:extLst>
            </p:cNvPr>
            <p:cNvSpPr>
              <a:spLocks noChangeArrowheads="1"/>
            </p:cNvSpPr>
            <p:nvPr/>
          </p:nvSpPr>
          <p:spPr bwMode="auto">
            <a:xfrm>
              <a:off x="3926" y="1439"/>
              <a:ext cx="16" cy="16"/>
            </a:xfrm>
            <a:custGeom>
              <a:avLst/>
              <a:gdLst>
                <a:gd name="T0" fmla="*/ 71 w 72"/>
                <a:gd name="T1" fmla="*/ 49 h 72"/>
                <a:gd name="T2" fmla="*/ 26 w 72"/>
                <a:gd name="T3" fmla="*/ 71 h 72"/>
                <a:gd name="T4" fmla="*/ 0 w 72"/>
                <a:gd name="T5" fmla="*/ 17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6" y="71"/>
                  </a:lnTo>
                  <a:lnTo>
                    <a:pt x="0" y="17"/>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356" name="Freeform 540">
              <a:extLst>
                <a:ext uri="{FF2B5EF4-FFF2-40B4-BE49-F238E27FC236}">
                  <a16:creationId xmlns:a16="http://schemas.microsoft.com/office/drawing/2014/main" id="{2119CF36-1C53-4EB2-9448-5794C2A8A196}"/>
                </a:ext>
              </a:extLst>
            </p:cNvPr>
            <p:cNvSpPr>
              <a:spLocks noChangeArrowheads="1"/>
            </p:cNvSpPr>
            <p:nvPr/>
          </p:nvSpPr>
          <p:spPr bwMode="auto">
            <a:xfrm>
              <a:off x="3922" y="1443"/>
              <a:ext cx="16" cy="16"/>
            </a:xfrm>
            <a:custGeom>
              <a:avLst/>
              <a:gdLst>
                <a:gd name="T0" fmla="*/ 71 w 72"/>
                <a:gd name="T1" fmla="*/ 58 h 72"/>
                <a:gd name="T2" fmla="*/ 35 w 72"/>
                <a:gd name="T3" fmla="*/ 71 h 72"/>
                <a:gd name="T4" fmla="*/ 0 w 72"/>
                <a:gd name="T5" fmla="*/ 13 h 72"/>
                <a:gd name="T6" fmla="*/ 26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35" y="71"/>
                  </a:lnTo>
                  <a:lnTo>
                    <a:pt x="0" y="13"/>
                  </a:lnTo>
                  <a:lnTo>
                    <a:pt x="26"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357" name="Freeform 541">
              <a:extLst>
                <a:ext uri="{FF2B5EF4-FFF2-40B4-BE49-F238E27FC236}">
                  <a16:creationId xmlns:a16="http://schemas.microsoft.com/office/drawing/2014/main" id="{3FFB843B-8B6C-4A58-9DA3-30A59ACF3DF7}"/>
                </a:ext>
              </a:extLst>
            </p:cNvPr>
            <p:cNvSpPr>
              <a:spLocks noChangeArrowheads="1"/>
            </p:cNvSpPr>
            <p:nvPr/>
          </p:nvSpPr>
          <p:spPr bwMode="auto">
            <a:xfrm>
              <a:off x="3892" y="1459"/>
              <a:ext cx="16" cy="16"/>
            </a:xfrm>
            <a:custGeom>
              <a:avLst/>
              <a:gdLst>
                <a:gd name="T0" fmla="*/ 71 w 72"/>
                <a:gd name="T1" fmla="*/ 58 h 72"/>
                <a:gd name="T2" fmla="*/ 40 w 72"/>
                <a:gd name="T3" fmla="*/ 71 h 72"/>
                <a:gd name="T4" fmla="*/ 0 w 72"/>
                <a:gd name="T5" fmla="*/ 13 h 72"/>
                <a:gd name="T6" fmla="*/ 26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40" y="71"/>
                  </a:lnTo>
                  <a:lnTo>
                    <a:pt x="0" y="13"/>
                  </a:lnTo>
                  <a:lnTo>
                    <a:pt x="26"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358" name="Freeform 542">
              <a:extLst>
                <a:ext uri="{FF2B5EF4-FFF2-40B4-BE49-F238E27FC236}">
                  <a16:creationId xmlns:a16="http://schemas.microsoft.com/office/drawing/2014/main" id="{FFA168C7-2C5D-4531-AC28-F6595871C540}"/>
                </a:ext>
              </a:extLst>
            </p:cNvPr>
            <p:cNvSpPr>
              <a:spLocks noChangeArrowheads="1"/>
            </p:cNvSpPr>
            <p:nvPr/>
          </p:nvSpPr>
          <p:spPr bwMode="auto">
            <a:xfrm>
              <a:off x="3883" y="1462"/>
              <a:ext cx="16" cy="16"/>
            </a:xfrm>
            <a:custGeom>
              <a:avLst/>
              <a:gdLst>
                <a:gd name="T0" fmla="*/ 71 w 72"/>
                <a:gd name="T1" fmla="*/ 49 h 72"/>
                <a:gd name="T2" fmla="*/ 31 w 72"/>
                <a:gd name="T3" fmla="*/ 71 h 72"/>
                <a:gd name="T4" fmla="*/ 0 w 72"/>
                <a:gd name="T5" fmla="*/ 22 h 72"/>
                <a:gd name="T6" fmla="*/ 40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31" y="71"/>
                  </a:lnTo>
                  <a:lnTo>
                    <a:pt x="0" y="22"/>
                  </a:lnTo>
                  <a:lnTo>
                    <a:pt x="40"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359" name="Freeform 543">
              <a:extLst>
                <a:ext uri="{FF2B5EF4-FFF2-40B4-BE49-F238E27FC236}">
                  <a16:creationId xmlns:a16="http://schemas.microsoft.com/office/drawing/2014/main" id="{4A5B5392-2630-424F-A00B-F4D039A05BE8}"/>
                </a:ext>
              </a:extLst>
            </p:cNvPr>
            <p:cNvSpPr>
              <a:spLocks noChangeArrowheads="1"/>
            </p:cNvSpPr>
            <p:nvPr/>
          </p:nvSpPr>
          <p:spPr bwMode="auto">
            <a:xfrm>
              <a:off x="3876" y="1467"/>
              <a:ext cx="16" cy="16"/>
            </a:xfrm>
            <a:custGeom>
              <a:avLst/>
              <a:gdLst>
                <a:gd name="T0" fmla="*/ 71 w 72"/>
                <a:gd name="T1" fmla="*/ 44 h 72"/>
                <a:gd name="T2" fmla="*/ 26 w 72"/>
                <a:gd name="T3" fmla="*/ 71 h 72"/>
                <a:gd name="T4" fmla="*/ 0 w 72"/>
                <a:gd name="T5" fmla="*/ 22 h 72"/>
                <a:gd name="T6" fmla="*/ 35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26" y="71"/>
                  </a:lnTo>
                  <a:lnTo>
                    <a:pt x="0" y="22"/>
                  </a:lnTo>
                  <a:lnTo>
                    <a:pt x="35"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360" name="Freeform 544">
              <a:extLst>
                <a:ext uri="{FF2B5EF4-FFF2-40B4-BE49-F238E27FC236}">
                  <a16:creationId xmlns:a16="http://schemas.microsoft.com/office/drawing/2014/main" id="{A08DC3E3-C04E-4B80-985B-A28EE6C87273}"/>
                </a:ext>
              </a:extLst>
            </p:cNvPr>
            <p:cNvSpPr>
              <a:spLocks noChangeArrowheads="1"/>
            </p:cNvSpPr>
            <p:nvPr/>
          </p:nvSpPr>
          <p:spPr bwMode="auto">
            <a:xfrm>
              <a:off x="3867" y="1472"/>
              <a:ext cx="16" cy="16"/>
            </a:xfrm>
            <a:custGeom>
              <a:avLst/>
              <a:gdLst>
                <a:gd name="T0" fmla="*/ 71 w 72"/>
                <a:gd name="T1" fmla="*/ 40 h 72"/>
                <a:gd name="T2" fmla="*/ 31 w 72"/>
                <a:gd name="T3" fmla="*/ 71 h 72"/>
                <a:gd name="T4" fmla="*/ 0 w 72"/>
                <a:gd name="T5" fmla="*/ 22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1" y="71"/>
                  </a:lnTo>
                  <a:lnTo>
                    <a:pt x="0" y="22"/>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61" name="Freeform 545">
              <a:extLst>
                <a:ext uri="{FF2B5EF4-FFF2-40B4-BE49-F238E27FC236}">
                  <a16:creationId xmlns:a16="http://schemas.microsoft.com/office/drawing/2014/main" id="{4BEF184A-B331-4471-B724-DB63DC5258BF}"/>
                </a:ext>
              </a:extLst>
            </p:cNvPr>
            <p:cNvSpPr>
              <a:spLocks noChangeArrowheads="1"/>
            </p:cNvSpPr>
            <p:nvPr/>
          </p:nvSpPr>
          <p:spPr bwMode="auto">
            <a:xfrm>
              <a:off x="3860" y="1477"/>
              <a:ext cx="16" cy="17"/>
            </a:xfrm>
            <a:custGeom>
              <a:avLst/>
              <a:gdLst>
                <a:gd name="T0" fmla="*/ 71 w 72"/>
                <a:gd name="T1" fmla="*/ 49 h 73"/>
                <a:gd name="T2" fmla="*/ 35 w 72"/>
                <a:gd name="T3" fmla="*/ 72 h 73"/>
                <a:gd name="T4" fmla="*/ 0 w 72"/>
                <a:gd name="T5" fmla="*/ 26 h 73"/>
                <a:gd name="T6" fmla="*/ 35 w 72"/>
                <a:gd name="T7" fmla="*/ 0 h 73"/>
                <a:gd name="T8" fmla="*/ 71 w 72"/>
                <a:gd name="T9" fmla="*/ 49 h 73"/>
              </a:gdLst>
              <a:ahLst/>
              <a:cxnLst>
                <a:cxn ang="0">
                  <a:pos x="T0" y="T1"/>
                </a:cxn>
                <a:cxn ang="0">
                  <a:pos x="T2" y="T3"/>
                </a:cxn>
                <a:cxn ang="0">
                  <a:pos x="T4" y="T5"/>
                </a:cxn>
                <a:cxn ang="0">
                  <a:pos x="T6" y="T7"/>
                </a:cxn>
                <a:cxn ang="0">
                  <a:pos x="T8" y="T9"/>
                </a:cxn>
              </a:cxnLst>
              <a:rect l="0" t="0" r="r" b="b"/>
              <a:pathLst>
                <a:path w="72" h="73">
                  <a:moveTo>
                    <a:pt x="71" y="49"/>
                  </a:moveTo>
                  <a:lnTo>
                    <a:pt x="35" y="72"/>
                  </a:lnTo>
                  <a:lnTo>
                    <a:pt x="0" y="26"/>
                  </a:lnTo>
                  <a:lnTo>
                    <a:pt x="35"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362" name="Freeform 546">
              <a:extLst>
                <a:ext uri="{FF2B5EF4-FFF2-40B4-BE49-F238E27FC236}">
                  <a16:creationId xmlns:a16="http://schemas.microsoft.com/office/drawing/2014/main" id="{BC040359-B1F8-4DBD-A997-7AD88973B22F}"/>
                </a:ext>
              </a:extLst>
            </p:cNvPr>
            <p:cNvSpPr>
              <a:spLocks noChangeArrowheads="1"/>
            </p:cNvSpPr>
            <p:nvPr/>
          </p:nvSpPr>
          <p:spPr bwMode="auto">
            <a:xfrm>
              <a:off x="3851" y="1483"/>
              <a:ext cx="16" cy="17"/>
            </a:xfrm>
            <a:custGeom>
              <a:avLst/>
              <a:gdLst>
                <a:gd name="T0" fmla="*/ 71 w 72"/>
                <a:gd name="T1" fmla="*/ 40 h 73"/>
                <a:gd name="T2" fmla="*/ 31 w 72"/>
                <a:gd name="T3" fmla="*/ 72 h 73"/>
                <a:gd name="T4" fmla="*/ 0 w 72"/>
                <a:gd name="T5" fmla="*/ 17 h 73"/>
                <a:gd name="T6" fmla="*/ 35 w 72"/>
                <a:gd name="T7" fmla="*/ 0 h 73"/>
                <a:gd name="T8" fmla="*/ 71 w 72"/>
                <a:gd name="T9" fmla="*/ 40 h 73"/>
              </a:gdLst>
              <a:ahLst/>
              <a:cxnLst>
                <a:cxn ang="0">
                  <a:pos x="T0" y="T1"/>
                </a:cxn>
                <a:cxn ang="0">
                  <a:pos x="T2" y="T3"/>
                </a:cxn>
                <a:cxn ang="0">
                  <a:pos x="T4" y="T5"/>
                </a:cxn>
                <a:cxn ang="0">
                  <a:pos x="T6" y="T7"/>
                </a:cxn>
                <a:cxn ang="0">
                  <a:pos x="T8" y="T9"/>
                </a:cxn>
              </a:cxnLst>
              <a:rect l="0" t="0" r="r" b="b"/>
              <a:pathLst>
                <a:path w="72" h="73">
                  <a:moveTo>
                    <a:pt x="71" y="40"/>
                  </a:moveTo>
                  <a:lnTo>
                    <a:pt x="31" y="72"/>
                  </a:lnTo>
                  <a:lnTo>
                    <a:pt x="0" y="17"/>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63" name="Freeform 547">
              <a:extLst>
                <a:ext uri="{FF2B5EF4-FFF2-40B4-BE49-F238E27FC236}">
                  <a16:creationId xmlns:a16="http://schemas.microsoft.com/office/drawing/2014/main" id="{2F06A590-1331-431F-81F6-CF5D80CB2BBE}"/>
                </a:ext>
              </a:extLst>
            </p:cNvPr>
            <p:cNvSpPr>
              <a:spLocks noChangeArrowheads="1"/>
            </p:cNvSpPr>
            <p:nvPr/>
          </p:nvSpPr>
          <p:spPr bwMode="auto">
            <a:xfrm>
              <a:off x="3847" y="1487"/>
              <a:ext cx="16" cy="17"/>
            </a:xfrm>
            <a:custGeom>
              <a:avLst/>
              <a:gdLst>
                <a:gd name="T0" fmla="*/ 71 w 72"/>
                <a:gd name="T1" fmla="*/ 54 h 73"/>
                <a:gd name="T2" fmla="*/ 40 w 72"/>
                <a:gd name="T3" fmla="*/ 72 h 73"/>
                <a:gd name="T4" fmla="*/ 0 w 72"/>
                <a:gd name="T5" fmla="*/ 17 h 73"/>
                <a:gd name="T6" fmla="*/ 26 w 72"/>
                <a:gd name="T7" fmla="*/ 0 h 73"/>
                <a:gd name="T8" fmla="*/ 71 w 72"/>
                <a:gd name="T9" fmla="*/ 54 h 73"/>
              </a:gdLst>
              <a:ahLst/>
              <a:cxnLst>
                <a:cxn ang="0">
                  <a:pos x="T0" y="T1"/>
                </a:cxn>
                <a:cxn ang="0">
                  <a:pos x="T2" y="T3"/>
                </a:cxn>
                <a:cxn ang="0">
                  <a:pos x="T4" y="T5"/>
                </a:cxn>
                <a:cxn ang="0">
                  <a:pos x="T6" y="T7"/>
                </a:cxn>
                <a:cxn ang="0">
                  <a:pos x="T8" y="T9"/>
                </a:cxn>
              </a:cxnLst>
              <a:rect l="0" t="0" r="r" b="b"/>
              <a:pathLst>
                <a:path w="72" h="73">
                  <a:moveTo>
                    <a:pt x="71" y="54"/>
                  </a:moveTo>
                  <a:lnTo>
                    <a:pt x="40" y="72"/>
                  </a:lnTo>
                  <a:lnTo>
                    <a:pt x="0" y="17"/>
                  </a:lnTo>
                  <a:lnTo>
                    <a:pt x="26" y="0"/>
                  </a:lnTo>
                  <a:lnTo>
                    <a:pt x="71" y="54"/>
                  </a:lnTo>
                </a:path>
              </a:pathLst>
            </a:custGeom>
            <a:solidFill>
              <a:srgbClr val="000000"/>
            </a:solidFill>
            <a:ln w="12600">
              <a:solidFill>
                <a:srgbClr val="333333"/>
              </a:solidFill>
              <a:round/>
              <a:headEnd/>
              <a:tailEnd/>
            </a:ln>
          </p:spPr>
          <p:txBody>
            <a:bodyPr wrap="none" anchor="ctr"/>
            <a:lstStyle/>
            <a:p>
              <a:endParaRPr lang="en-US"/>
            </a:p>
          </p:txBody>
        </p:sp>
        <p:sp>
          <p:nvSpPr>
            <p:cNvPr id="35364" name="Freeform 548">
              <a:extLst>
                <a:ext uri="{FF2B5EF4-FFF2-40B4-BE49-F238E27FC236}">
                  <a16:creationId xmlns:a16="http://schemas.microsoft.com/office/drawing/2014/main" id="{5352706F-1FBD-464F-8FF6-69AB77B3C215}"/>
                </a:ext>
              </a:extLst>
            </p:cNvPr>
            <p:cNvSpPr>
              <a:spLocks noChangeArrowheads="1"/>
            </p:cNvSpPr>
            <p:nvPr/>
          </p:nvSpPr>
          <p:spPr bwMode="auto">
            <a:xfrm>
              <a:off x="3822" y="1508"/>
              <a:ext cx="16" cy="16"/>
            </a:xfrm>
            <a:custGeom>
              <a:avLst/>
              <a:gdLst>
                <a:gd name="T0" fmla="*/ 71 w 72"/>
                <a:gd name="T1" fmla="*/ 62 h 72"/>
                <a:gd name="T2" fmla="*/ 53 w 72"/>
                <a:gd name="T3" fmla="*/ 71 h 72"/>
                <a:gd name="T4" fmla="*/ 0 w 72"/>
                <a:gd name="T5" fmla="*/ 17 h 72"/>
                <a:gd name="T6" fmla="*/ 4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53" y="71"/>
                  </a:lnTo>
                  <a:lnTo>
                    <a:pt x="0" y="17"/>
                  </a:lnTo>
                  <a:lnTo>
                    <a:pt x="4"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365" name="Freeform 549">
              <a:extLst>
                <a:ext uri="{FF2B5EF4-FFF2-40B4-BE49-F238E27FC236}">
                  <a16:creationId xmlns:a16="http://schemas.microsoft.com/office/drawing/2014/main" id="{6A81D5BD-23B2-4E94-B4A7-56328DB361E1}"/>
                </a:ext>
              </a:extLst>
            </p:cNvPr>
            <p:cNvSpPr>
              <a:spLocks noChangeArrowheads="1"/>
            </p:cNvSpPr>
            <p:nvPr/>
          </p:nvSpPr>
          <p:spPr bwMode="auto">
            <a:xfrm>
              <a:off x="3814" y="1511"/>
              <a:ext cx="16" cy="16"/>
            </a:xfrm>
            <a:custGeom>
              <a:avLst/>
              <a:gdLst>
                <a:gd name="T0" fmla="*/ 71 w 72"/>
                <a:gd name="T1" fmla="*/ 40 h 72"/>
                <a:gd name="T2" fmla="*/ 31 w 72"/>
                <a:gd name="T3" fmla="*/ 71 h 72"/>
                <a:gd name="T4" fmla="*/ 0 w 72"/>
                <a:gd name="T5" fmla="*/ 22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1" y="71"/>
                  </a:lnTo>
                  <a:lnTo>
                    <a:pt x="0" y="22"/>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66" name="Freeform 550">
              <a:extLst>
                <a:ext uri="{FF2B5EF4-FFF2-40B4-BE49-F238E27FC236}">
                  <a16:creationId xmlns:a16="http://schemas.microsoft.com/office/drawing/2014/main" id="{BAEA966A-7054-4357-9A67-09BC36DB80A3}"/>
                </a:ext>
              </a:extLst>
            </p:cNvPr>
            <p:cNvSpPr>
              <a:spLocks noChangeArrowheads="1"/>
            </p:cNvSpPr>
            <p:nvPr/>
          </p:nvSpPr>
          <p:spPr bwMode="auto">
            <a:xfrm>
              <a:off x="3807" y="1516"/>
              <a:ext cx="16" cy="16"/>
            </a:xfrm>
            <a:custGeom>
              <a:avLst/>
              <a:gdLst>
                <a:gd name="T0" fmla="*/ 71 w 72"/>
                <a:gd name="T1" fmla="*/ 40 h 72"/>
                <a:gd name="T2" fmla="*/ 40 w 72"/>
                <a:gd name="T3" fmla="*/ 71 h 72"/>
                <a:gd name="T4" fmla="*/ 0 w 72"/>
                <a:gd name="T5" fmla="*/ 26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40" y="71"/>
                  </a:lnTo>
                  <a:lnTo>
                    <a:pt x="0" y="26"/>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67" name="Freeform 551">
              <a:extLst>
                <a:ext uri="{FF2B5EF4-FFF2-40B4-BE49-F238E27FC236}">
                  <a16:creationId xmlns:a16="http://schemas.microsoft.com/office/drawing/2014/main" id="{5E15BB65-ACA0-48E9-97E6-6CC8ACE25067}"/>
                </a:ext>
              </a:extLst>
            </p:cNvPr>
            <p:cNvSpPr>
              <a:spLocks noChangeArrowheads="1"/>
            </p:cNvSpPr>
            <p:nvPr/>
          </p:nvSpPr>
          <p:spPr bwMode="auto">
            <a:xfrm>
              <a:off x="3800" y="1522"/>
              <a:ext cx="16" cy="16"/>
            </a:xfrm>
            <a:custGeom>
              <a:avLst/>
              <a:gdLst>
                <a:gd name="T0" fmla="*/ 71 w 72"/>
                <a:gd name="T1" fmla="*/ 40 h 72"/>
                <a:gd name="T2" fmla="*/ 31 w 72"/>
                <a:gd name="T3" fmla="*/ 71 h 72"/>
                <a:gd name="T4" fmla="*/ 0 w 72"/>
                <a:gd name="T5" fmla="*/ 26 h 72"/>
                <a:gd name="T6" fmla="*/ 31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1" y="71"/>
                  </a:lnTo>
                  <a:lnTo>
                    <a:pt x="0" y="26"/>
                  </a:lnTo>
                  <a:lnTo>
                    <a:pt x="31"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68" name="Freeform 552">
              <a:extLst>
                <a:ext uri="{FF2B5EF4-FFF2-40B4-BE49-F238E27FC236}">
                  <a16:creationId xmlns:a16="http://schemas.microsoft.com/office/drawing/2014/main" id="{A58844E0-40B9-47ED-AAE5-D3D54228D5DC}"/>
                </a:ext>
              </a:extLst>
            </p:cNvPr>
            <p:cNvSpPr>
              <a:spLocks noChangeArrowheads="1"/>
            </p:cNvSpPr>
            <p:nvPr/>
          </p:nvSpPr>
          <p:spPr bwMode="auto">
            <a:xfrm>
              <a:off x="3793" y="1528"/>
              <a:ext cx="16" cy="16"/>
            </a:xfrm>
            <a:custGeom>
              <a:avLst/>
              <a:gdLst>
                <a:gd name="T0" fmla="*/ 71 w 72"/>
                <a:gd name="T1" fmla="*/ 40 h 72"/>
                <a:gd name="T2" fmla="*/ 40 w 72"/>
                <a:gd name="T3" fmla="*/ 71 h 72"/>
                <a:gd name="T4" fmla="*/ 0 w 72"/>
                <a:gd name="T5" fmla="*/ 26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40" y="71"/>
                  </a:lnTo>
                  <a:lnTo>
                    <a:pt x="0" y="26"/>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69" name="Freeform 553">
              <a:extLst>
                <a:ext uri="{FF2B5EF4-FFF2-40B4-BE49-F238E27FC236}">
                  <a16:creationId xmlns:a16="http://schemas.microsoft.com/office/drawing/2014/main" id="{D974D97D-5ADE-4A83-871A-350185CF9F48}"/>
                </a:ext>
              </a:extLst>
            </p:cNvPr>
            <p:cNvSpPr>
              <a:spLocks noChangeArrowheads="1"/>
            </p:cNvSpPr>
            <p:nvPr/>
          </p:nvSpPr>
          <p:spPr bwMode="auto">
            <a:xfrm>
              <a:off x="3787" y="1534"/>
              <a:ext cx="16" cy="16"/>
            </a:xfrm>
            <a:custGeom>
              <a:avLst/>
              <a:gdLst>
                <a:gd name="T0" fmla="*/ 71 w 72"/>
                <a:gd name="T1" fmla="*/ 40 h 72"/>
                <a:gd name="T2" fmla="*/ 35 w 72"/>
                <a:gd name="T3" fmla="*/ 71 h 72"/>
                <a:gd name="T4" fmla="*/ 0 w 72"/>
                <a:gd name="T5" fmla="*/ 26 h 72"/>
                <a:gd name="T6" fmla="*/ 26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5" y="71"/>
                  </a:lnTo>
                  <a:lnTo>
                    <a:pt x="0" y="26"/>
                  </a:lnTo>
                  <a:lnTo>
                    <a:pt x="26"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70" name="Freeform 554">
              <a:extLst>
                <a:ext uri="{FF2B5EF4-FFF2-40B4-BE49-F238E27FC236}">
                  <a16:creationId xmlns:a16="http://schemas.microsoft.com/office/drawing/2014/main" id="{B6D044A6-9AD7-4BC8-BA8D-0587A4B52680}"/>
                </a:ext>
              </a:extLst>
            </p:cNvPr>
            <p:cNvSpPr>
              <a:spLocks noChangeArrowheads="1"/>
            </p:cNvSpPr>
            <p:nvPr/>
          </p:nvSpPr>
          <p:spPr bwMode="auto">
            <a:xfrm>
              <a:off x="3780" y="1540"/>
              <a:ext cx="16" cy="16"/>
            </a:xfrm>
            <a:custGeom>
              <a:avLst/>
              <a:gdLst>
                <a:gd name="T0" fmla="*/ 71 w 72"/>
                <a:gd name="T1" fmla="*/ 35 h 72"/>
                <a:gd name="T2" fmla="*/ 35 w 72"/>
                <a:gd name="T3" fmla="*/ 71 h 72"/>
                <a:gd name="T4" fmla="*/ 0 w 72"/>
                <a:gd name="T5" fmla="*/ 31 h 72"/>
                <a:gd name="T6" fmla="*/ 31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35" y="71"/>
                  </a:lnTo>
                  <a:lnTo>
                    <a:pt x="0" y="31"/>
                  </a:lnTo>
                  <a:lnTo>
                    <a:pt x="31"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371" name="Freeform 555">
              <a:extLst>
                <a:ext uri="{FF2B5EF4-FFF2-40B4-BE49-F238E27FC236}">
                  <a16:creationId xmlns:a16="http://schemas.microsoft.com/office/drawing/2014/main" id="{8F69C54E-1653-4D34-9F6A-8690895796B6}"/>
                </a:ext>
              </a:extLst>
            </p:cNvPr>
            <p:cNvSpPr>
              <a:spLocks noChangeArrowheads="1"/>
            </p:cNvSpPr>
            <p:nvPr/>
          </p:nvSpPr>
          <p:spPr bwMode="auto">
            <a:xfrm>
              <a:off x="3755" y="1567"/>
              <a:ext cx="16" cy="16"/>
            </a:xfrm>
            <a:custGeom>
              <a:avLst/>
              <a:gdLst>
                <a:gd name="T0" fmla="*/ 71 w 72"/>
                <a:gd name="T1" fmla="*/ 40 h 72"/>
                <a:gd name="T2" fmla="*/ 40 w 72"/>
                <a:gd name="T3" fmla="*/ 71 h 72"/>
                <a:gd name="T4" fmla="*/ 0 w 72"/>
                <a:gd name="T5" fmla="*/ 26 h 72"/>
                <a:gd name="T6" fmla="*/ 17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40" y="71"/>
                  </a:lnTo>
                  <a:lnTo>
                    <a:pt x="0" y="26"/>
                  </a:lnTo>
                  <a:lnTo>
                    <a:pt x="17"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72" name="Freeform 556">
              <a:extLst>
                <a:ext uri="{FF2B5EF4-FFF2-40B4-BE49-F238E27FC236}">
                  <a16:creationId xmlns:a16="http://schemas.microsoft.com/office/drawing/2014/main" id="{44CD7545-A8C4-425D-A83F-DBF726572A1A}"/>
                </a:ext>
              </a:extLst>
            </p:cNvPr>
            <p:cNvSpPr>
              <a:spLocks noChangeArrowheads="1"/>
            </p:cNvSpPr>
            <p:nvPr/>
          </p:nvSpPr>
          <p:spPr bwMode="auto">
            <a:xfrm>
              <a:off x="3749" y="1573"/>
              <a:ext cx="16" cy="16"/>
            </a:xfrm>
            <a:custGeom>
              <a:avLst/>
              <a:gdLst>
                <a:gd name="T0" fmla="*/ 71 w 72"/>
                <a:gd name="T1" fmla="*/ 40 h 72"/>
                <a:gd name="T2" fmla="*/ 44 w 72"/>
                <a:gd name="T3" fmla="*/ 71 h 72"/>
                <a:gd name="T4" fmla="*/ 0 w 72"/>
                <a:gd name="T5" fmla="*/ 26 h 72"/>
                <a:gd name="T6" fmla="*/ 26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44" y="71"/>
                  </a:lnTo>
                  <a:lnTo>
                    <a:pt x="0" y="26"/>
                  </a:lnTo>
                  <a:lnTo>
                    <a:pt x="26"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73" name="Freeform 557">
              <a:extLst>
                <a:ext uri="{FF2B5EF4-FFF2-40B4-BE49-F238E27FC236}">
                  <a16:creationId xmlns:a16="http://schemas.microsoft.com/office/drawing/2014/main" id="{18EBBF21-3E1A-4D2C-B6DC-3A9A770C1523}"/>
                </a:ext>
              </a:extLst>
            </p:cNvPr>
            <p:cNvSpPr>
              <a:spLocks noChangeArrowheads="1"/>
            </p:cNvSpPr>
            <p:nvPr/>
          </p:nvSpPr>
          <p:spPr bwMode="auto">
            <a:xfrm>
              <a:off x="3743" y="1579"/>
              <a:ext cx="16" cy="16"/>
            </a:xfrm>
            <a:custGeom>
              <a:avLst/>
              <a:gdLst>
                <a:gd name="T0" fmla="*/ 71 w 72"/>
                <a:gd name="T1" fmla="*/ 35 h 72"/>
                <a:gd name="T2" fmla="*/ 35 w 72"/>
                <a:gd name="T3" fmla="*/ 71 h 72"/>
                <a:gd name="T4" fmla="*/ 0 w 72"/>
                <a:gd name="T5" fmla="*/ 35 h 72"/>
                <a:gd name="T6" fmla="*/ 22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35" y="71"/>
                  </a:lnTo>
                  <a:lnTo>
                    <a:pt x="0" y="35"/>
                  </a:lnTo>
                  <a:lnTo>
                    <a:pt x="22"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374" name="Freeform 558">
              <a:extLst>
                <a:ext uri="{FF2B5EF4-FFF2-40B4-BE49-F238E27FC236}">
                  <a16:creationId xmlns:a16="http://schemas.microsoft.com/office/drawing/2014/main" id="{5502409F-892C-4F8E-AE80-60ED7C04B536}"/>
                </a:ext>
              </a:extLst>
            </p:cNvPr>
            <p:cNvSpPr>
              <a:spLocks noChangeArrowheads="1"/>
            </p:cNvSpPr>
            <p:nvPr/>
          </p:nvSpPr>
          <p:spPr bwMode="auto">
            <a:xfrm>
              <a:off x="3736" y="1587"/>
              <a:ext cx="16" cy="16"/>
            </a:xfrm>
            <a:custGeom>
              <a:avLst/>
              <a:gdLst>
                <a:gd name="T0" fmla="*/ 71 w 72"/>
                <a:gd name="T1" fmla="*/ 35 h 72"/>
                <a:gd name="T2" fmla="*/ 40 w 72"/>
                <a:gd name="T3" fmla="*/ 71 h 72"/>
                <a:gd name="T4" fmla="*/ 0 w 72"/>
                <a:gd name="T5" fmla="*/ 35 h 72"/>
                <a:gd name="T6" fmla="*/ 31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0" y="71"/>
                  </a:lnTo>
                  <a:lnTo>
                    <a:pt x="0" y="35"/>
                  </a:lnTo>
                  <a:lnTo>
                    <a:pt x="31"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375" name="Freeform 559">
              <a:extLst>
                <a:ext uri="{FF2B5EF4-FFF2-40B4-BE49-F238E27FC236}">
                  <a16:creationId xmlns:a16="http://schemas.microsoft.com/office/drawing/2014/main" id="{DAC9C833-2D0D-4F80-A3B3-BA56AFB3DC47}"/>
                </a:ext>
              </a:extLst>
            </p:cNvPr>
            <p:cNvSpPr>
              <a:spLocks noChangeArrowheads="1"/>
            </p:cNvSpPr>
            <p:nvPr/>
          </p:nvSpPr>
          <p:spPr bwMode="auto">
            <a:xfrm>
              <a:off x="3731" y="1595"/>
              <a:ext cx="16" cy="16"/>
            </a:xfrm>
            <a:custGeom>
              <a:avLst/>
              <a:gdLst>
                <a:gd name="T0" fmla="*/ 71 w 72"/>
                <a:gd name="T1" fmla="*/ 31 h 72"/>
                <a:gd name="T2" fmla="*/ 40 w 72"/>
                <a:gd name="T3" fmla="*/ 71 h 72"/>
                <a:gd name="T4" fmla="*/ 0 w 72"/>
                <a:gd name="T5" fmla="*/ 35 h 72"/>
                <a:gd name="T6" fmla="*/ 22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0" y="71"/>
                  </a:lnTo>
                  <a:lnTo>
                    <a:pt x="0" y="35"/>
                  </a:lnTo>
                  <a:lnTo>
                    <a:pt x="22"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376" name="Freeform 560">
              <a:extLst>
                <a:ext uri="{FF2B5EF4-FFF2-40B4-BE49-F238E27FC236}">
                  <a16:creationId xmlns:a16="http://schemas.microsoft.com/office/drawing/2014/main" id="{57C27171-FEF4-4120-BB01-D7E9A8851986}"/>
                </a:ext>
              </a:extLst>
            </p:cNvPr>
            <p:cNvSpPr>
              <a:spLocks noChangeArrowheads="1"/>
            </p:cNvSpPr>
            <p:nvPr/>
          </p:nvSpPr>
          <p:spPr bwMode="auto">
            <a:xfrm>
              <a:off x="3724" y="1603"/>
              <a:ext cx="16" cy="16"/>
            </a:xfrm>
            <a:custGeom>
              <a:avLst/>
              <a:gdLst>
                <a:gd name="T0" fmla="*/ 71 w 72"/>
                <a:gd name="T1" fmla="*/ 35 h 72"/>
                <a:gd name="T2" fmla="*/ 40 w 72"/>
                <a:gd name="T3" fmla="*/ 71 h 72"/>
                <a:gd name="T4" fmla="*/ 0 w 72"/>
                <a:gd name="T5" fmla="*/ 35 h 72"/>
                <a:gd name="T6" fmla="*/ 31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0" y="71"/>
                  </a:lnTo>
                  <a:lnTo>
                    <a:pt x="0" y="35"/>
                  </a:lnTo>
                  <a:lnTo>
                    <a:pt x="31"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377" name="Freeform 561">
              <a:extLst>
                <a:ext uri="{FF2B5EF4-FFF2-40B4-BE49-F238E27FC236}">
                  <a16:creationId xmlns:a16="http://schemas.microsoft.com/office/drawing/2014/main" id="{25277A28-801A-4F8F-92EA-048740293462}"/>
                </a:ext>
              </a:extLst>
            </p:cNvPr>
            <p:cNvSpPr>
              <a:spLocks noChangeArrowheads="1"/>
            </p:cNvSpPr>
            <p:nvPr/>
          </p:nvSpPr>
          <p:spPr bwMode="auto">
            <a:xfrm>
              <a:off x="3723" y="1610"/>
              <a:ext cx="16" cy="16"/>
            </a:xfrm>
            <a:custGeom>
              <a:avLst/>
              <a:gdLst>
                <a:gd name="T0" fmla="*/ 71 w 72"/>
                <a:gd name="T1" fmla="*/ 53 h 72"/>
                <a:gd name="T2" fmla="*/ 53 w 72"/>
                <a:gd name="T3" fmla="*/ 71 h 72"/>
                <a:gd name="T4" fmla="*/ 0 w 72"/>
                <a:gd name="T5" fmla="*/ 13 h 72"/>
                <a:gd name="T6" fmla="*/ 4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53" y="71"/>
                  </a:lnTo>
                  <a:lnTo>
                    <a:pt x="0" y="13"/>
                  </a:lnTo>
                  <a:lnTo>
                    <a:pt x="4"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378" name="Freeform 562">
              <a:extLst>
                <a:ext uri="{FF2B5EF4-FFF2-40B4-BE49-F238E27FC236}">
                  <a16:creationId xmlns:a16="http://schemas.microsoft.com/office/drawing/2014/main" id="{5663C5F8-E4CA-4288-83EA-ADDE93D848A8}"/>
                </a:ext>
              </a:extLst>
            </p:cNvPr>
            <p:cNvSpPr>
              <a:spLocks noChangeArrowheads="1"/>
            </p:cNvSpPr>
            <p:nvPr/>
          </p:nvSpPr>
          <p:spPr bwMode="auto">
            <a:xfrm>
              <a:off x="3701" y="1635"/>
              <a:ext cx="16" cy="16"/>
            </a:xfrm>
            <a:custGeom>
              <a:avLst/>
              <a:gdLst>
                <a:gd name="T0" fmla="*/ 71 w 72"/>
                <a:gd name="T1" fmla="*/ 40 h 72"/>
                <a:gd name="T2" fmla="*/ 49 w 72"/>
                <a:gd name="T3" fmla="*/ 71 h 72"/>
                <a:gd name="T4" fmla="*/ 0 w 72"/>
                <a:gd name="T5" fmla="*/ 35 h 72"/>
                <a:gd name="T6" fmla="*/ 17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49" y="71"/>
                  </a:lnTo>
                  <a:lnTo>
                    <a:pt x="0" y="35"/>
                  </a:lnTo>
                  <a:lnTo>
                    <a:pt x="17"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379" name="Freeform 563">
              <a:extLst>
                <a:ext uri="{FF2B5EF4-FFF2-40B4-BE49-F238E27FC236}">
                  <a16:creationId xmlns:a16="http://schemas.microsoft.com/office/drawing/2014/main" id="{5568BEC9-BF2B-44EE-9021-D09C7FA95DB1}"/>
                </a:ext>
              </a:extLst>
            </p:cNvPr>
            <p:cNvSpPr>
              <a:spLocks noChangeArrowheads="1"/>
            </p:cNvSpPr>
            <p:nvPr/>
          </p:nvSpPr>
          <p:spPr bwMode="auto">
            <a:xfrm>
              <a:off x="3695" y="1642"/>
              <a:ext cx="16" cy="16"/>
            </a:xfrm>
            <a:custGeom>
              <a:avLst/>
              <a:gdLst>
                <a:gd name="T0" fmla="*/ 71 w 72"/>
                <a:gd name="T1" fmla="*/ 26 h 72"/>
                <a:gd name="T2" fmla="*/ 44 w 72"/>
                <a:gd name="T3" fmla="*/ 71 h 72"/>
                <a:gd name="T4" fmla="*/ 0 w 72"/>
                <a:gd name="T5" fmla="*/ 35 h 72"/>
                <a:gd name="T6" fmla="*/ 26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4" y="71"/>
                  </a:lnTo>
                  <a:lnTo>
                    <a:pt x="0" y="35"/>
                  </a:lnTo>
                  <a:lnTo>
                    <a:pt x="26"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380" name="Freeform 564">
              <a:extLst>
                <a:ext uri="{FF2B5EF4-FFF2-40B4-BE49-F238E27FC236}">
                  <a16:creationId xmlns:a16="http://schemas.microsoft.com/office/drawing/2014/main" id="{C763B9A5-56BD-4010-A30D-90624F9FB12F}"/>
                </a:ext>
              </a:extLst>
            </p:cNvPr>
            <p:cNvSpPr>
              <a:spLocks noChangeArrowheads="1"/>
            </p:cNvSpPr>
            <p:nvPr/>
          </p:nvSpPr>
          <p:spPr bwMode="auto">
            <a:xfrm>
              <a:off x="3690" y="1649"/>
              <a:ext cx="16" cy="16"/>
            </a:xfrm>
            <a:custGeom>
              <a:avLst/>
              <a:gdLst>
                <a:gd name="T0" fmla="*/ 71 w 72"/>
                <a:gd name="T1" fmla="*/ 26 h 72"/>
                <a:gd name="T2" fmla="*/ 40 w 72"/>
                <a:gd name="T3" fmla="*/ 71 h 72"/>
                <a:gd name="T4" fmla="*/ 0 w 72"/>
                <a:gd name="T5" fmla="*/ 35 h 72"/>
                <a:gd name="T6" fmla="*/ 17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0" y="71"/>
                  </a:lnTo>
                  <a:lnTo>
                    <a:pt x="0" y="35"/>
                  </a:lnTo>
                  <a:lnTo>
                    <a:pt x="17"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381" name="Freeform 565">
              <a:extLst>
                <a:ext uri="{FF2B5EF4-FFF2-40B4-BE49-F238E27FC236}">
                  <a16:creationId xmlns:a16="http://schemas.microsoft.com/office/drawing/2014/main" id="{52366B41-FD52-44AE-9375-6BF780AE5163}"/>
                </a:ext>
              </a:extLst>
            </p:cNvPr>
            <p:cNvSpPr>
              <a:spLocks noChangeArrowheads="1"/>
            </p:cNvSpPr>
            <p:nvPr/>
          </p:nvSpPr>
          <p:spPr bwMode="auto">
            <a:xfrm>
              <a:off x="3685" y="1656"/>
              <a:ext cx="16" cy="16"/>
            </a:xfrm>
            <a:custGeom>
              <a:avLst/>
              <a:gdLst>
                <a:gd name="T0" fmla="*/ 71 w 72"/>
                <a:gd name="T1" fmla="*/ 31 h 72"/>
                <a:gd name="T2" fmla="*/ 49 w 72"/>
                <a:gd name="T3" fmla="*/ 71 h 72"/>
                <a:gd name="T4" fmla="*/ 0 w 72"/>
                <a:gd name="T5" fmla="*/ 35 h 72"/>
                <a:gd name="T6" fmla="*/ 22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9" y="71"/>
                  </a:lnTo>
                  <a:lnTo>
                    <a:pt x="0" y="35"/>
                  </a:lnTo>
                  <a:lnTo>
                    <a:pt x="22"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382" name="Freeform 566">
              <a:extLst>
                <a:ext uri="{FF2B5EF4-FFF2-40B4-BE49-F238E27FC236}">
                  <a16:creationId xmlns:a16="http://schemas.microsoft.com/office/drawing/2014/main" id="{343BBEFA-331B-4953-8898-36A7CC3AE12F}"/>
                </a:ext>
              </a:extLst>
            </p:cNvPr>
            <p:cNvSpPr>
              <a:spLocks noChangeArrowheads="1"/>
            </p:cNvSpPr>
            <p:nvPr/>
          </p:nvSpPr>
          <p:spPr bwMode="auto">
            <a:xfrm>
              <a:off x="3680" y="1664"/>
              <a:ext cx="16" cy="16"/>
            </a:xfrm>
            <a:custGeom>
              <a:avLst/>
              <a:gdLst>
                <a:gd name="T0" fmla="*/ 71 w 72"/>
                <a:gd name="T1" fmla="*/ 35 h 72"/>
                <a:gd name="T2" fmla="*/ 44 w 72"/>
                <a:gd name="T3" fmla="*/ 71 h 72"/>
                <a:gd name="T4" fmla="*/ 0 w 72"/>
                <a:gd name="T5" fmla="*/ 35 h 72"/>
                <a:gd name="T6" fmla="*/ 22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35"/>
                  </a:lnTo>
                  <a:lnTo>
                    <a:pt x="22"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383" name="Freeform 567">
              <a:extLst>
                <a:ext uri="{FF2B5EF4-FFF2-40B4-BE49-F238E27FC236}">
                  <a16:creationId xmlns:a16="http://schemas.microsoft.com/office/drawing/2014/main" id="{C176F3A3-4AA3-4720-B4ED-59111D55BB46}"/>
                </a:ext>
              </a:extLst>
            </p:cNvPr>
            <p:cNvSpPr>
              <a:spLocks noChangeArrowheads="1"/>
            </p:cNvSpPr>
            <p:nvPr/>
          </p:nvSpPr>
          <p:spPr bwMode="auto">
            <a:xfrm>
              <a:off x="3675" y="1672"/>
              <a:ext cx="16" cy="16"/>
            </a:xfrm>
            <a:custGeom>
              <a:avLst/>
              <a:gdLst>
                <a:gd name="T0" fmla="*/ 71 w 72"/>
                <a:gd name="T1" fmla="*/ 26 h 72"/>
                <a:gd name="T2" fmla="*/ 44 w 72"/>
                <a:gd name="T3" fmla="*/ 71 h 72"/>
                <a:gd name="T4" fmla="*/ 0 w 72"/>
                <a:gd name="T5" fmla="*/ 35 h 72"/>
                <a:gd name="T6" fmla="*/ 22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4" y="71"/>
                  </a:lnTo>
                  <a:lnTo>
                    <a:pt x="0" y="35"/>
                  </a:lnTo>
                  <a:lnTo>
                    <a:pt x="22"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384" name="Freeform 568">
              <a:extLst>
                <a:ext uri="{FF2B5EF4-FFF2-40B4-BE49-F238E27FC236}">
                  <a16:creationId xmlns:a16="http://schemas.microsoft.com/office/drawing/2014/main" id="{1877F7AB-2678-49BF-9174-1320E1B73D0F}"/>
                </a:ext>
              </a:extLst>
            </p:cNvPr>
            <p:cNvSpPr>
              <a:spLocks noChangeArrowheads="1"/>
            </p:cNvSpPr>
            <p:nvPr/>
          </p:nvSpPr>
          <p:spPr bwMode="auto">
            <a:xfrm>
              <a:off x="3673" y="1679"/>
              <a:ext cx="16" cy="16"/>
            </a:xfrm>
            <a:custGeom>
              <a:avLst/>
              <a:gdLst>
                <a:gd name="T0" fmla="*/ 71 w 72"/>
                <a:gd name="T1" fmla="*/ 44 h 72"/>
                <a:gd name="T2" fmla="*/ 58 w 72"/>
                <a:gd name="T3" fmla="*/ 71 h 72"/>
                <a:gd name="T4" fmla="*/ 0 w 72"/>
                <a:gd name="T5" fmla="*/ 22 h 72"/>
                <a:gd name="T6" fmla="*/ 8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58" y="71"/>
                  </a:lnTo>
                  <a:lnTo>
                    <a:pt x="0" y="22"/>
                  </a:lnTo>
                  <a:lnTo>
                    <a:pt x="8"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385" name="Freeform 569">
              <a:extLst>
                <a:ext uri="{FF2B5EF4-FFF2-40B4-BE49-F238E27FC236}">
                  <a16:creationId xmlns:a16="http://schemas.microsoft.com/office/drawing/2014/main" id="{C179E83F-CF1F-44BC-B0B9-59A23FF14268}"/>
                </a:ext>
              </a:extLst>
            </p:cNvPr>
            <p:cNvSpPr>
              <a:spLocks noChangeArrowheads="1"/>
            </p:cNvSpPr>
            <p:nvPr/>
          </p:nvSpPr>
          <p:spPr bwMode="auto">
            <a:xfrm>
              <a:off x="3657" y="1709"/>
              <a:ext cx="16" cy="16"/>
            </a:xfrm>
            <a:custGeom>
              <a:avLst/>
              <a:gdLst>
                <a:gd name="T0" fmla="*/ 70 w 71"/>
                <a:gd name="T1" fmla="*/ 53 h 72"/>
                <a:gd name="T2" fmla="*/ 57 w 71"/>
                <a:gd name="T3" fmla="*/ 71 h 72"/>
                <a:gd name="T4" fmla="*/ 0 w 71"/>
                <a:gd name="T5" fmla="*/ 26 h 72"/>
                <a:gd name="T6" fmla="*/ 8 w 71"/>
                <a:gd name="T7" fmla="*/ 0 h 72"/>
                <a:gd name="T8" fmla="*/ 70 w 71"/>
                <a:gd name="T9" fmla="*/ 53 h 72"/>
              </a:gdLst>
              <a:ahLst/>
              <a:cxnLst>
                <a:cxn ang="0">
                  <a:pos x="T0" y="T1"/>
                </a:cxn>
                <a:cxn ang="0">
                  <a:pos x="T2" y="T3"/>
                </a:cxn>
                <a:cxn ang="0">
                  <a:pos x="T4" y="T5"/>
                </a:cxn>
                <a:cxn ang="0">
                  <a:pos x="T6" y="T7"/>
                </a:cxn>
                <a:cxn ang="0">
                  <a:pos x="T8" y="T9"/>
                </a:cxn>
              </a:cxnLst>
              <a:rect l="0" t="0" r="r" b="b"/>
              <a:pathLst>
                <a:path w="71" h="72">
                  <a:moveTo>
                    <a:pt x="70" y="53"/>
                  </a:moveTo>
                  <a:lnTo>
                    <a:pt x="57" y="71"/>
                  </a:lnTo>
                  <a:lnTo>
                    <a:pt x="0" y="26"/>
                  </a:lnTo>
                  <a:lnTo>
                    <a:pt x="8" y="0"/>
                  </a:lnTo>
                  <a:lnTo>
                    <a:pt x="70" y="53"/>
                  </a:lnTo>
                </a:path>
              </a:pathLst>
            </a:custGeom>
            <a:solidFill>
              <a:srgbClr val="000000"/>
            </a:solidFill>
            <a:ln w="12600">
              <a:solidFill>
                <a:srgbClr val="333333"/>
              </a:solidFill>
              <a:round/>
              <a:headEnd/>
              <a:tailEnd/>
            </a:ln>
          </p:spPr>
          <p:txBody>
            <a:bodyPr wrap="none" anchor="ctr"/>
            <a:lstStyle/>
            <a:p>
              <a:endParaRPr lang="en-US"/>
            </a:p>
          </p:txBody>
        </p:sp>
        <p:sp>
          <p:nvSpPr>
            <p:cNvPr id="35386" name="Freeform 570">
              <a:extLst>
                <a:ext uri="{FF2B5EF4-FFF2-40B4-BE49-F238E27FC236}">
                  <a16:creationId xmlns:a16="http://schemas.microsoft.com/office/drawing/2014/main" id="{8CE9CC5C-18EE-41C1-ADE8-7070E2418416}"/>
                </a:ext>
              </a:extLst>
            </p:cNvPr>
            <p:cNvSpPr>
              <a:spLocks noChangeArrowheads="1"/>
            </p:cNvSpPr>
            <p:nvPr/>
          </p:nvSpPr>
          <p:spPr bwMode="auto">
            <a:xfrm>
              <a:off x="3653" y="1712"/>
              <a:ext cx="16" cy="16"/>
            </a:xfrm>
            <a:custGeom>
              <a:avLst/>
              <a:gdLst>
                <a:gd name="T0" fmla="*/ 71 w 72"/>
                <a:gd name="T1" fmla="*/ 22 h 72"/>
                <a:gd name="T2" fmla="*/ 49 w 72"/>
                <a:gd name="T3" fmla="*/ 71 h 72"/>
                <a:gd name="T4" fmla="*/ 0 w 72"/>
                <a:gd name="T5" fmla="*/ 44 h 72"/>
                <a:gd name="T6" fmla="*/ 17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9" y="71"/>
                  </a:lnTo>
                  <a:lnTo>
                    <a:pt x="0" y="44"/>
                  </a:lnTo>
                  <a:lnTo>
                    <a:pt x="17"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387" name="Freeform 571">
              <a:extLst>
                <a:ext uri="{FF2B5EF4-FFF2-40B4-BE49-F238E27FC236}">
                  <a16:creationId xmlns:a16="http://schemas.microsoft.com/office/drawing/2014/main" id="{15A23102-2D2C-471B-A232-516DD6BC33EF}"/>
                </a:ext>
              </a:extLst>
            </p:cNvPr>
            <p:cNvSpPr>
              <a:spLocks noChangeArrowheads="1"/>
            </p:cNvSpPr>
            <p:nvPr/>
          </p:nvSpPr>
          <p:spPr bwMode="auto">
            <a:xfrm>
              <a:off x="3649" y="1721"/>
              <a:ext cx="16" cy="16"/>
            </a:xfrm>
            <a:custGeom>
              <a:avLst/>
              <a:gdLst>
                <a:gd name="T0" fmla="*/ 71 w 72"/>
                <a:gd name="T1" fmla="*/ 22 h 72"/>
                <a:gd name="T2" fmla="*/ 49 w 72"/>
                <a:gd name="T3" fmla="*/ 71 h 72"/>
                <a:gd name="T4" fmla="*/ 0 w 72"/>
                <a:gd name="T5" fmla="*/ 44 h 72"/>
                <a:gd name="T6" fmla="*/ 17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9" y="71"/>
                  </a:lnTo>
                  <a:lnTo>
                    <a:pt x="0" y="44"/>
                  </a:lnTo>
                  <a:lnTo>
                    <a:pt x="17"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388" name="Freeform 572">
              <a:extLst>
                <a:ext uri="{FF2B5EF4-FFF2-40B4-BE49-F238E27FC236}">
                  <a16:creationId xmlns:a16="http://schemas.microsoft.com/office/drawing/2014/main" id="{C6051990-DCBC-4A13-917D-A461F32302FA}"/>
                </a:ext>
              </a:extLst>
            </p:cNvPr>
            <p:cNvSpPr>
              <a:spLocks noChangeArrowheads="1"/>
            </p:cNvSpPr>
            <p:nvPr/>
          </p:nvSpPr>
          <p:spPr bwMode="auto">
            <a:xfrm>
              <a:off x="3645" y="1730"/>
              <a:ext cx="16" cy="16"/>
            </a:xfrm>
            <a:custGeom>
              <a:avLst/>
              <a:gdLst>
                <a:gd name="T0" fmla="*/ 71 w 72"/>
                <a:gd name="T1" fmla="*/ 26 h 72"/>
                <a:gd name="T2" fmla="*/ 53 w 72"/>
                <a:gd name="T3" fmla="*/ 71 h 72"/>
                <a:gd name="T4" fmla="*/ 0 w 72"/>
                <a:gd name="T5" fmla="*/ 49 h 72"/>
                <a:gd name="T6" fmla="*/ 17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53" y="71"/>
                  </a:lnTo>
                  <a:lnTo>
                    <a:pt x="0" y="49"/>
                  </a:lnTo>
                  <a:lnTo>
                    <a:pt x="17"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389" name="Freeform 573">
              <a:extLst>
                <a:ext uri="{FF2B5EF4-FFF2-40B4-BE49-F238E27FC236}">
                  <a16:creationId xmlns:a16="http://schemas.microsoft.com/office/drawing/2014/main" id="{20BECF0C-838A-453D-8DB1-015B0D72E285}"/>
                </a:ext>
              </a:extLst>
            </p:cNvPr>
            <p:cNvSpPr>
              <a:spLocks noChangeArrowheads="1"/>
            </p:cNvSpPr>
            <p:nvPr/>
          </p:nvSpPr>
          <p:spPr bwMode="auto">
            <a:xfrm>
              <a:off x="3641" y="1739"/>
              <a:ext cx="16" cy="16"/>
            </a:xfrm>
            <a:custGeom>
              <a:avLst/>
              <a:gdLst>
                <a:gd name="T0" fmla="*/ 71 w 72"/>
                <a:gd name="T1" fmla="*/ 17 h 72"/>
                <a:gd name="T2" fmla="*/ 49 w 72"/>
                <a:gd name="T3" fmla="*/ 71 h 72"/>
                <a:gd name="T4" fmla="*/ 0 w 72"/>
                <a:gd name="T5" fmla="*/ 44 h 72"/>
                <a:gd name="T6" fmla="*/ 17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49" y="71"/>
                  </a:lnTo>
                  <a:lnTo>
                    <a:pt x="0" y="44"/>
                  </a:lnTo>
                  <a:lnTo>
                    <a:pt x="17"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390" name="Freeform 574">
              <a:extLst>
                <a:ext uri="{FF2B5EF4-FFF2-40B4-BE49-F238E27FC236}">
                  <a16:creationId xmlns:a16="http://schemas.microsoft.com/office/drawing/2014/main" id="{32E85C1E-69EF-45F1-84B5-BBA24B23D28E}"/>
                </a:ext>
              </a:extLst>
            </p:cNvPr>
            <p:cNvSpPr>
              <a:spLocks noChangeArrowheads="1"/>
            </p:cNvSpPr>
            <p:nvPr/>
          </p:nvSpPr>
          <p:spPr bwMode="auto">
            <a:xfrm>
              <a:off x="3638" y="1748"/>
              <a:ext cx="16" cy="16"/>
            </a:xfrm>
            <a:custGeom>
              <a:avLst/>
              <a:gdLst>
                <a:gd name="T0" fmla="*/ 71 w 72"/>
                <a:gd name="T1" fmla="*/ 17 h 72"/>
                <a:gd name="T2" fmla="*/ 49 w 72"/>
                <a:gd name="T3" fmla="*/ 71 h 72"/>
                <a:gd name="T4" fmla="*/ 0 w 72"/>
                <a:gd name="T5" fmla="*/ 49 h 72"/>
                <a:gd name="T6" fmla="*/ 13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49" y="71"/>
                  </a:lnTo>
                  <a:lnTo>
                    <a:pt x="0" y="49"/>
                  </a:lnTo>
                  <a:lnTo>
                    <a:pt x="13"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391" name="Freeform 575">
              <a:extLst>
                <a:ext uri="{FF2B5EF4-FFF2-40B4-BE49-F238E27FC236}">
                  <a16:creationId xmlns:a16="http://schemas.microsoft.com/office/drawing/2014/main" id="{B3907C51-67B8-4FBA-A155-50CD004329FD}"/>
                </a:ext>
              </a:extLst>
            </p:cNvPr>
            <p:cNvSpPr>
              <a:spLocks noChangeArrowheads="1"/>
            </p:cNvSpPr>
            <p:nvPr/>
          </p:nvSpPr>
          <p:spPr bwMode="auto">
            <a:xfrm>
              <a:off x="3636" y="1759"/>
              <a:ext cx="16" cy="16"/>
            </a:xfrm>
            <a:custGeom>
              <a:avLst/>
              <a:gdLst>
                <a:gd name="T0" fmla="*/ 71 w 72"/>
                <a:gd name="T1" fmla="*/ 26 h 72"/>
                <a:gd name="T2" fmla="*/ 62 w 72"/>
                <a:gd name="T3" fmla="*/ 71 h 72"/>
                <a:gd name="T4" fmla="*/ 0 w 72"/>
                <a:gd name="T5" fmla="*/ 35 h 72"/>
                <a:gd name="T6" fmla="*/ 8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62" y="71"/>
                  </a:lnTo>
                  <a:lnTo>
                    <a:pt x="0" y="35"/>
                  </a:lnTo>
                  <a:lnTo>
                    <a:pt x="8"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392" name="Freeform 576">
              <a:extLst>
                <a:ext uri="{FF2B5EF4-FFF2-40B4-BE49-F238E27FC236}">
                  <a16:creationId xmlns:a16="http://schemas.microsoft.com/office/drawing/2014/main" id="{77EDE11C-9F5C-498D-80F7-609ABBAE7B88}"/>
                </a:ext>
              </a:extLst>
            </p:cNvPr>
            <p:cNvSpPr>
              <a:spLocks noChangeArrowheads="1"/>
            </p:cNvSpPr>
            <p:nvPr/>
          </p:nvSpPr>
          <p:spPr bwMode="auto">
            <a:xfrm>
              <a:off x="3624" y="1791"/>
              <a:ext cx="16" cy="16"/>
            </a:xfrm>
            <a:custGeom>
              <a:avLst/>
              <a:gdLst>
                <a:gd name="T0" fmla="*/ 71 w 72"/>
                <a:gd name="T1" fmla="*/ 17 h 72"/>
                <a:gd name="T2" fmla="*/ 58 w 72"/>
                <a:gd name="T3" fmla="*/ 71 h 72"/>
                <a:gd name="T4" fmla="*/ 0 w 72"/>
                <a:gd name="T5" fmla="*/ 49 h 72"/>
                <a:gd name="T6" fmla="*/ 8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58" y="71"/>
                  </a:lnTo>
                  <a:lnTo>
                    <a:pt x="0" y="49"/>
                  </a:lnTo>
                  <a:lnTo>
                    <a:pt x="8"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393" name="Freeform 577">
              <a:extLst>
                <a:ext uri="{FF2B5EF4-FFF2-40B4-BE49-F238E27FC236}">
                  <a16:creationId xmlns:a16="http://schemas.microsoft.com/office/drawing/2014/main" id="{11E034FF-DC66-4244-912A-F2A8C88F862D}"/>
                </a:ext>
              </a:extLst>
            </p:cNvPr>
            <p:cNvSpPr>
              <a:spLocks noChangeArrowheads="1"/>
            </p:cNvSpPr>
            <p:nvPr/>
          </p:nvSpPr>
          <p:spPr bwMode="auto">
            <a:xfrm>
              <a:off x="3623" y="1798"/>
              <a:ext cx="16" cy="16"/>
            </a:xfrm>
            <a:custGeom>
              <a:avLst/>
              <a:gdLst>
                <a:gd name="T0" fmla="*/ 71 w 72"/>
                <a:gd name="T1" fmla="*/ 13 h 72"/>
                <a:gd name="T2" fmla="*/ 53 w 72"/>
                <a:gd name="T3" fmla="*/ 71 h 72"/>
                <a:gd name="T4" fmla="*/ 0 w 72"/>
                <a:gd name="T5" fmla="*/ 49 h 72"/>
                <a:gd name="T6" fmla="*/ 8 w 72"/>
                <a:gd name="T7" fmla="*/ 0 h 72"/>
                <a:gd name="T8" fmla="*/ 71 w 72"/>
                <a:gd name="T9" fmla="*/ 13 h 72"/>
              </a:gdLst>
              <a:ahLst/>
              <a:cxnLst>
                <a:cxn ang="0">
                  <a:pos x="T0" y="T1"/>
                </a:cxn>
                <a:cxn ang="0">
                  <a:pos x="T2" y="T3"/>
                </a:cxn>
                <a:cxn ang="0">
                  <a:pos x="T4" y="T5"/>
                </a:cxn>
                <a:cxn ang="0">
                  <a:pos x="T6" y="T7"/>
                </a:cxn>
                <a:cxn ang="0">
                  <a:pos x="T8" y="T9"/>
                </a:cxn>
              </a:cxnLst>
              <a:rect l="0" t="0" r="r" b="b"/>
              <a:pathLst>
                <a:path w="72" h="72">
                  <a:moveTo>
                    <a:pt x="71" y="13"/>
                  </a:moveTo>
                  <a:lnTo>
                    <a:pt x="53" y="71"/>
                  </a:lnTo>
                  <a:lnTo>
                    <a:pt x="0" y="49"/>
                  </a:lnTo>
                  <a:lnTo>
                    <a:pt x="8" y="0"/>
                  </a:lnTo>
                  <a:lnTo>
                    <a:pt x="71" y="13"/>
                  </a:lnTo>
                </a:path>
              </a:pathLst>
            </a:custGeom>
            <a:solidFill>
              <a:srgbClr val="000000"/>
            </a:solidFill>
            <a:ln w="12600">
              <a:solidFill>
                <a:srgbClr val="333333"/>
              </a:solidFill>
              <a:round/>
              <a:headEnd/>
              <a:tailEnd/>
            </a:ln>
          </p:spPr>
          <p:txBody>
            <a:bodyPr wrap="none" anchor="ctr"/>
            <a:lstStyle/>
            <a:p>
              <a:endParaRPr lang="en-US"/>
            </a:p>
          </p:txBody>
        </p:sp>
        <p:sp>
          <p:nvSpPr>
            <p:cNvPr id="35394" name="Freeform 578">
              <a:extLst>
                <a:ext uri="{FF2B5EF4-FFF2-40B4-BE49-F238E27FC236}">
                  <a16:creationId xmlns:a16="http://schemas.microsoft.com/office/drawing/2014/main" id="{91773037-DD99-4A41-8F62-AE7882583C96}"/>
                </a:ext>
              </a:extLst>
            </p:cNvPr>
            <p:cNvSpPr>
              <a:spLocks noChangeArrowheads="1"/>
            </p:cNvSpPr>
            <p:nvPr/>
          </p:nvSpPr>
          <p:spPr bwMode="auto">
            <a:xfrm>
              <a:off x="3619" y="1807"/>
              <a:ext cx="16" cy="16"/>
            </a:xfrm>
            <a:custGeom>
              <a:avLst/>
              <a:gdLst>
                <a:gd name="T0" fmla="*/ 71 w 72"/>
                <a:gd name="T1" fmla="*/ 17 h 71"/>
                <a:gd name="T2" fmla="*/ 58 w 72"/>
                <a:gd name="T3" fmla="*/ 70 h 71"/>
                <a:gd name="T4" fmla="*/ 0 w 72"/>
                <a:gd name="T5" fmla="*/ 57 h 71"/>
                <a:gd name="T6" fmla="*/ 17 w 72"/>
                <a:gd name="T7" fmla="*/ 0 h 71"/>
                <a:gd name="T8" fmla="*/ 71 w 72"/>
                <a:gd name="T9" fmla="*/ 17 h 71"/>
              </a:gdLst>
              <a:ahLst/>
              <a:cxnLst>
                <a:cxn ang="0">
                  <a:pos x="T0" y="T1"/>
                </a:cxn>
                <a:cxn ang="0">
                  <a:pos x="T2" y="T3"/>
                </a:cxn>
                <a:cxn ang="0">
                  <a:pos x="T4" y="T5"/>
                </a:cxn>
                <a:cxn ang="0">
                  <a:pos x="T6" y="T7"/>
                </a:cxn>
                <a:cxn ang="0">
                  <a:pos x="T8" y="T9"/>
                </a:cxn>
              </a:cxnLst>
              <a:rect l="0" t="0" r="r" b="b"/>
              <a:pathLst>
                <a:path w="72" h="71">
                  <a:moveTo>
                    <a:pt x="71" y="17"/>
                  </a:moveTo>
                  <a:lnTo>
                    <a:pt x="58" y="70"/>
                  </a:lnTo>
                  <a:lnTo>
                    <a:pt x="0" y="57"/>
                  </a:lnTo>
                  <a:lnTo>
                    <a:pt x="17"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395" name="Freeform 579">
              <a:extLst>
                <a:ext uri="{FF2B5EF4-FFF2-40B4-BE49-F238E27FC236}">
                  <a16:creationId xmlns:a16="http://schemas.microsoft.com/office/drawing/2014/main" id="{30BFB54F-1C44-4BF7-903A-7729FCD8F101}"/>
                </a:ext>
              </a:extLst>
            </p:cNvPr>
            <p:cNvSpPr>
              <a:spLocks noChangeArrowheads="1"/>
            </p:cNvSpPr>
            <p:nvPr/>
          </p:nvSpPr>
          <p:spPr bwMode="auto">
            <a:xfrm>
              <a:off x="3617" y="1818"/>
              <a:ext cx="16" cy="16"/>
            </a:xfrm>
            <a:custGeom>
              <a:avLst/>
              <a:gdLst>
                <a:gd name="T0" fmla="*/ 71 w 72"/>
                <a:gd name="T1" fmla="*/ 8 h 72"/>
                <a:gd name="T2" fmla="*/ 58 w 72"/>
                <a:gd name="T3" fmla="*/ 71 h 72"/>
                <a:gd name="T4" fmla="*/ 0 w 72"/>
                <a:gd name="T5" fmla="*/ 53 h 72"/>
                <a:gd name="T6" fmla="*/ 8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58" y="71"/>
                  </a:lnTo>
                  <a:lnTo>
                    <a:pt x="0" y="53"/>
                  </a:lnTo>
                  <a:lnTo>
                    <a:pt x="8"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396" name="Freeform 580">
              <a:extLst>
                <a:ext uri="{FF2B5EF4-FFF2-40B4-BE49-F238E27FC236}">
                  <a16:creationId xmlns:a16="http://schemas.microsoft.com/office/drawing/2014/main" id="{C1AF03D6-B22C-47F5-88C5-0165D0AEA436}"/>
                </a:ext>
              </a:extLst>
            </p:cNvPr>
            <p:cNvSpPr>
              <a:spLocks noChangeArrowheads="1"/>
            </p:cNvSpPr>
            <p:nvPr/>
          </p:nvSpPr>
          <p:spPr bwMode="auto">
            <a:xfrm>
              <a:off x="3615" y="1827"/>
              <a:ext cx="16" cy="16"/>
            </a:xfrm>
            <a:custGeom>
              <a:avLst/>
              <a:gdLst>
                <a:gd name="T0" fmla="*/ 71 w 72"/>
                <a:gd name="T1" fmla="*/ 17 h 72"/>
                <a:gd name="T2" fmla="*/ 58 w 72"/>
                <a:gd name="T3" fmla="*/ 71 h 72"/>
                <a:gd name="T4" fmla="*/ 0 w 72"/>
                <a:gd name="T5" fmla="*/ 58 h 72"/>
                <a:gd name="T6" fmla="*/ 8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58" y="71"/>
                  </a:lnTo>
                  <a:lnTo>
                    <a:pt x="0" y="58"/>
                  </a:lnTo>
                  <a:lnTo>
                    <a:pt x="8"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397" name="Freeform 581">
              <a:extLst>
                <a:ext uri="{FF2B5EF4-FFF2-40B4-BE49-F238E27FC236}">
                  <a16:creationId xmlns:a16="http://schemas.microsoft.com/office/drawing/2014/main" id="{430746A4-A5FE-4335-826A-DD5B6C8865D7}"/>
                </a:ext>
              </a:extLst>
            </p:cNvPr>
            <p:cNvSpPr>
              <a:spLocks noChangeArrowheads="1"/>
            </p:cNvSpPr>
            <p:nvPr/>
          </p:nvSpPr>
          <p:spPr bwMode="auto">
            <a:xfrm>
              <a:off x="3612" y="1837"/>
              <a:ext cx="16" cy="16"/>
            </a:xfrm>
            <a:custGeom>
              <a:avLst/>
              <a:gdLst>
                <a:gd name="T0" fmla="*/ 71 w 72"/>
                <a:gd name="T1" fmla="*/ 8 h 72"/>
                <a:gd name="T2" fmla="*/ 53 w 72"/>
                <a:gd name="T3" fmla="*/ 71 h 72"/>
                <a:gd name="T4" fmla="*/ 0 w 72"/>
                <a:gd name="T5" fmla="*/ 53 h 72"/>
                <a:gd name="T6" fmla="*/ 8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53" y="71"/>
                  </a:lnTo>
                  <a:lnTo>
                    <a:pt x="0" y="53"/>
                  </a:lnTo>
                  <a:lnTo>
                    <a:pt x="8"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398" name="Freeform 582">
              <a:extLst>
                <a:ext uri="{FF2B5EF4-FFF2-40B4-BE49-F238E27FC236}">
                  <a16:creationId xmlns:a16="http://schemas.microsoft.com/office/drawing/2014/main" id="{64C95741-8446-486D-8F21-030C5E3DEB82}"/>
                </a:ext>
              </a:extLst>
            </p:cNvPr>
            <p:cNvSpPr>
              <a:spLocks noChangeArrowheads="1"/>
            </p:cNvSpPr>
            <p:nvPr/>
          </p:nvSpPr>
          <p:spPr bwMode="auto">
            <a:xfrm>
              <a:off x="3607" y="1876"/>
              <a:ext cx="16" cy="16"/>
            </a:xfrm>
            <a:custGeom>
              <a:avLst/>
              <a:gdLst>
                <a:gd name="T0" fmla="*/ 71 w 72"/>
                <a:gd name="T1" fmla="*/ 8 h 72"/>
                <a:gd name="T2" fmla="*/ 62 w 72"/>
                <a:gd name="T3" fmla="*/ 71 h 72"/>
                <a:gd name="T4" fmla="*/ 0 w 72"/>
                <a:gd name="T5" fmla="*/ 62 h 72"/>
                <a:gd name="T6" fmla="*/ 8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62" y="71"/>
                  </a:lnTo>
                  <a:lnTo>
                    <a:pt x="0" y="62"/>
                  </a:lnTo>
                  <a:lnTo>
                    <a:pt x="8"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399" name="Freeform 583">
              <a:extLst>
                <a:ext uri="{FF2B5EF4-FFF2-40B4-BE49-F238E27FC236}">
                  <a16:creationId xmlns:a16="http://schemas.microsoft.com/office/drawing/2014/main" id="{2FC26BF8-FDAA-4D79-8B39-A9977B589B88}"/>
                </a:ext>
              </a:extLst>
            </p:cNvPr>
            <p:cNvSpPr>
              <a:spLocks noChangeArrowheads="1"/>
            </p:cNvSpPr>
            <p:nvPr/>
          </p:nvSpPr>
          <p:spPr bwMode="auto">
            <a:xfrm>
              <a:off x="3607" y="1883"/>
              <a:ext cx="16" cy="16"/>
            </a:xfrm>
            <a:custGeom>
              <a:avLst/>
              <a:gdLst>
                <a:gd name="T0" fmla="*/ 71 w 72"/>
                <a:gd name="T1" fmla="*/ 4 h 72"/>
                <a:gd name="T2" fmla="*/ 71 w 72"/>
                <a:gd name="T3" fmla="*/ 71 h 72"/>
                <a:gd name="T4" fmla="*/ 0 w 72"/>
                <a:gd name="T5" fmla="*/ 62 h 72"/>
                <a:gd name="T6" fmla="*/ 0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71" y="71"/>
                  </a:lnTo>
                  <a:lnTo>
                    <a:pt x="0" y="62"/>
                  </a:lnTo>
                  <a:lnTo>
                    <a:pt x="0"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400" name="Freeform 584">
              <a:extLst>
                <a:ext uri="{FF2B5EF4-FFF2-40B4-BE49-F238E27FC236}">
                  <a16:creationId xmlns:a16="http://schemas.microsoft.com/office/drawing/2014/main" id="{7895CFC1-4D91-462D-BFE1-9D39BCECC650}"/>
                </a:ext>
              </a:extLst>
            </p:cNvPr>
            <p:cNvSpPr>
              <a:spLocks noChangeArrowheads="1"/>
            </p:cNvSpPr>
            <p:nvPr/>
          </p:nvSpPr>
          <p:spPr bwMode="auto">
            <a:xfrm>
              <a:off x="3606" y="1892"/>
              <a:ext cx="16" cy="16"/>
            </a:xfrm>
            <a:custGeom>
              <a:avLst/>
              <a:gdLst>
                <a:gd name="T0" fmla="*/ 71 w 72"/>
                <a:gd name="T1" fmla="*/ 4 h 72"/>
                <a:gd name="T2" fmla="*/ 62 w 72"/>
                <a:gd name="T3" fmla="*/ 71 h 72"/>
                <a:gd name="T4" fmla="*/ 0 w 72"/>
                <a:gd name="T5" fmla="*/ 62 h 72"/>
                <a:gd name="T6" fmla="*/ 4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62" y="71"/>
                  </a:lnTo>
                  <a:lnTo>
                    <a:pt x="0" y="62"/>
                  </a:lnTo>
                  <a:lnTo>
                    <a:pt x="4"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401" name="Freeform 585">
              <a:extLst>
                <a:ext uri="{FF2B5EF4-FFF2-40B4-BE49-F238E27FC236}">
                  <a16:creationId xmlns:a16="http://schemas.microsoft.com/office/drawing/2014/main" id="{3ED82599-152C-43A9-9914-279210E9F0C1}"/>
                </a:ext>
              </a:extLst>
            </p:cNvPr>
            <p:cNvSpPr>
              <a:spLocks noChangeArrowheads="1"/>
            </p:cNvSpPr>
            <p:nvPr/>
          </p:nvSpPr>
          <p:spPr bwMode="auto">
            <a:xfrm>
              <a:off x="3606" y="1901"/>
              <a:ext cx="16" cy="16"/>
            </a:xfrm>
            <a:custGeom>
              <a:avLst/>
              <a:gdLst>
                <a:gd name="T0" fmla="*/ 71 w 72"/>
                <a:gd name="T1" fmla="*/ 4 h 72"/>
                <a:gd name="T2" fmla="*/ 62 w 72"/>
                <a:gd name="T3" fmla="*/ 71 h 72"/>
                <a:gd name="T4" fmla="*/ 0 w 72"/>
                <a:gd name="T5" fmla="*/ 62 h 72"/>
                <a:gd name="T6" fmla="*/ 0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62" y="71"/>
                  </a:lnTo>
                  <a:lnTo>
                    <a:pt x="0" y="62"/>
                  </a:lnTo>
                  <a:lnTo>
                    <a:pt x="0"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402" name="Freeform 586">
              <a:extLst>
                <a:ext uri="{FF2B5EF4-FFF2-40B4-BE49-F238E27FC236}">
                  <a16:creationId xmlns:a16="http://schemas.microsoft.com/office/drawing/2014/main" id="{2C0030D0-0CC7-40CA-B6B9-C557F6193BFE}"/>
                </a:ext>
              </a:extLst>
            </p:cNvPr>
            <p:cNvSpPr>
              <a:spLocks noChangeArrowheads="1"/>
            </p:cNvSpPr>
            <p:nvPr/>
          </p:nvSpPr>
          <p:spPr bwMode="auto">
            <a:xfrm>
              <a:off x="3606" y="1910"/>
              <a:ext cx="16" cy="16"/>
            </a:xfrm>
            <a:custGeom>
              <a:avLst/>
              <a:gdLst>
                <a:gd name="T0" fmla="*/ 71 w 72"/>
                <a:gd name="T1" fmla="*/ 4 h 72"/>
                <a:gd name="T2" fmla="*/ 71 w 72"/>
                <a:gd name="T3" fmla="*/ 71 h 72"/>
                <a:gd name="T4" fmla="*/ 0 w 72"/>
                <a:gd name="T5" fmla="*/ 71 h 72"/>
                <a:gd name="T6" fmla="*/ 0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71" y="71"/>
                  </a:lnTo>
                  <a:lnTo>
                    <a:pt x="0" y="71"/>
                  </a:lnTo>
                  <a:lnTo>
                    <a:pt x="0"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403" name="Freeform 587">
              <a:extLst>
                <a:ext uri="{FF2B5EF4-FFF2-40B4-BE49-F238E27FC236}">
                  <a16:creationId xmlns:a16="http://schemas.microsoft.com/office/drawing/2014/main" id="{04F8457F-A8CB-4E00-A0AF-A828FFFA827C}"/>
                </a:ext>
              </a:extLst>
            </p:cNvPr>
            <p:cNvSpPr>
              <a:spLocks noChangeArrowheads="1"/>
            </p:cNvSpPr>
            <p:nvPr/>
          </p:nvSpPr>
          <p:spPr bwMode="auto">
            <a:xfrm>
              <a:off x="3605" y="1921"/>
              <a:ext cx="16" cy="17"/>
            </a:xfrm>
            <a:custGeom>
              <a:avLst/>
              <a:gdLst>
                <a:gd name="T0" fmla="*/ 71 w 72"/>
                <a:gd name="T1" fmla="*/ 0 h 73"/>
                <a:gd name="T2" fmla="*/ 71 w 72"/>
                <a:gd name="T3" fmla="*/ 72 h 73"/>
                <a:gd name="T4" fmla="*/ 0 w 72"/>
                <a:gd name="T5" fmla="*/ 72 h 73"/>
                <a:gd name="T6" fmla="*/ 4 w 72"/>
                <a:gd name="T7" fmla="*/ 0 h 73"/>
                <a:gd name="T8" fmla="*/ 71 w 72"/>
                <a:gd name="T9" fmla="*/ 0 h 73"/>
              </a:gdLst>
              <a:ahLst/>
              <a:cxnLst>
                <a:cxn ang="0">
                  <a:pos x="T0" y="T1"/>
                </a:cxn>
                <a:cxn ang="0">
                  <a:pos x="T2" y="T3"/>
                </a:cxn>
                <a:cxn ang="0">
                  <a:pos x="T4" y="T5"/>
                </a:cxn>
                <a:cxn ang="0">
                  <a:pos x="T6" y="T7"/>
                </a:cxn>
                <a:cxn ang="0">
                  <a:pos x="T8" y="T9"/>
                </a:cxn>
              </a:cxnLst>
              <a:rect l="0" t="0" r="r" b="b"/>
              <a:pathLst>
                <a:path w="72" h="73">
                  <a:moveTo>
                    <a:pt x="71" y="0"/>
                  </a:moveTo>
                  <a:lnTo>
                    <a:pt x="71" y="72"/>
                  </a:lnTo>
                  <a:lnTo>
                    <a:pt x="0" y="72"/>
                  </a:lnTo>
                  <a:lnTo>
                    <a:pt x="4"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404" name="Freeform 588">
              <a:extLst>
                <a:ext uri="{FF2B5EF4-FFF2-40B4-BE49-F238E27FC236}">
                  <a16:creationId xmlns:a16="http://schemas.microsoft.com/office/drawing/2014/main" id="{28348194-176B-4844-8927-CF77357EE1F3}"/>
                </a:ext>
              </a:extLst>
            </p:cNvPr>
            <p:cNvSpPr>
              <a:spLocks noChangeArrowheads="1"/>
            </p:cNvSpPr>
            <p:nvPr/>
          </p:nvSpPr>
          <p:spPr bwMode="auto">
            <a:xfrm>
              <a:off x="3605" y="1930"/>
              <a:ext cx="16" cy="17"/>
            </a:xfrm>
            <a:custGeom>
              <a:avLst/>
              <a:gdLst>
                <a:gd name="T0" fmla="*/ 71 w 72"/>
                <a:gd name="T1" fmla="*/ 0 h 73"/>
                <a:gd name="T2" fmla="*/ 71 w 72"/>
                <a:gd name="T3" fmla="*/ 72 h 73"/>
                <a:gd name="T4" fmla="*/ 0 w 72"/>
                <a:gd name="T5" fmla="*/ 72 h 73"/>
                <a:gd name="T6" fmla="*/ 0 w 72"/>
                <a:gd name="T7" fmla="*/ 0 h 73"/>
                <a:gd name="T8" fmla="*/ 71 w 72"/>
                <a:gd name="T9" fmla="*/ 0 h 73"/>
              </a:gdLst>
              <a:ahLst/>
              <a:cxnLst>
                <a:cxn ang="0">
                  <a:pos x="T0" y="T1"/>
                </a:cxn>
                <a:cxn ang="0">
                  <a:pos x="T2" y="T3"/>
                </a:cxn>
                <a:cxn ang="0">
                  <a:pos x="T4" y="T5"/>
                </a:cxn>
                <a:cxn ang="0">
                  <a:pos x="T6" y="T7"/>
                </a:cxn>
                <a:cxn ang="0">
                  <a:pos x="T8" y="T9"/>
                </a:cxn>
              </a:cxnLst>
              <a:rect l="0" t="0" r="r" b="b"/>
              <a:pathLst>
                <a:path w="72" h="73">
                  <a:moveTo>
                    <a:pt x="71" y="0"/>
                  </a:moveTo>
                  <a:lnTo>
                    <a:pt x="71" y="72"/>
                  </a:lnTo>
                  <a:lnTo>
                    <a:pt x="0" y="72"/>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405" name="Freeform 589">
              <a:extLst>
                <a:ext uri="{FF2B5EF4-FFF2-40B4-BE49-F238E27FC236}">
                  <a16:creationId xmlns:a16="http://schemas.microsoft.com/office/drawing/2014/main" id="{9A6CE251-3519-4CA1-86A4-4FCA6070946D}"/>
                </a:ext>
              </a:extLst>
            </p:cNvPr>
            <p:cNvSpPr>
              <a:spLocks noChangeArrowheads="1"/>
            </p:cNvSpPr>
            <p:nvPr/>
          </p:nvSpPr>
          <p:spPr bwMode="auto">
            <a:xfrm>
              <a:off x="3606" y="1963"/>
              <a:ext cx="16" cy="16"/>
            </a:xfrm>
            <a:custGeom>
              <a:avLst/>
              <a:gdLst>
                <a:gd name="T0" fmla="*/ 62 w 72"/>
                <a:gd name="T1" fmla="*/ 0 h 72"/>
                <a:gd name="T2" fmla="*/ 71 w 72"/>
                <a:gd name="T3" fmla="*/ 62 h 72"/>
                <a:gd name="T4" fmla="*/ 0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0"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406" name="Freeform 590">
              <a:extLst>
                <a:ext uri="{FF2B5EF4-FFF2-40B4-BE49-F238E27FC236}">
                  <a16:creationId xmlns:a16="http://schemas.microsoft.com/office/drawing/2014/main" id="{07EAA7E5-0EE1-41BB-8339-5B5BD00E6C83}"/>
                </a:ext>
              </a:extLst>
            </p:cNvPr>
            <p:cNvSpPr>
              <a:spLocks noChangeArrowheads="1"/>
            </p:cNvSpPr>
            <p:nvPr/>
          </p:nvSpPr>
          <p:spPr bwMode="auto">
            <a:xfrm>
              <a:off x="3606" y="1974"/>
              <a:ext cx="16" cy="16"/>
            </a:xfrm>
            <a:custGeom>
              <a:avLst/>
              <a:gdLst>
                <a:gd name="T0" fmla="*/ 62 w 72"/>
                <a:gd name="T1" fmla="*/ 0 h 72"/>
                <a:gd name="T2" fmla="*/ 71 w 72"/>
                <a:gd name="T3" fmla="*/ 62 h 72"/>
                <a:gd name="T4" fmla="*/ 4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4"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407" name="Freeform 591">
              <a:extLst>
                <a:ext uri="{FF2B5EF4-FFF2-40B4-BE49-F238E27FC236}">
                  <a16:creationId xmlns:a16="http://schemas.microsoft.com/office/drawing/2014/main" id="{F1917905-1734-421F-B34A-28960AEDF00B}"/>
                </a:ext>
              </a:extLst>
            </p:cNvPr>
            <p:cNvSpPr>
              <a:spLocks noChangeArrowheads="1"/>
            </p:cNvSpPr>
            <p:nvPr/>
          </p:nvSpPr>
          <p:spPr bwMode="auto">
            <a:xfrm>
              <a:off x="3607" y="1986"/>
              <a:ext cx="16" cy="16"/>
            </a:xfrm>
            <a:custGeom>
              <a:avLst/>
              <a:gdLst>
                <a:gd name="T0" fmla="*/ 71 w 72"/>
                <a:gd name="T1" fmla="*/ 0 h 72"/>
                <a:gd name="T2" fmla="*/ 71 w 72"/>
                <a:gd name="T3" fmla="*/ 71 h 72"/>
                <a:gd name="T4" fmla="*/ 0 w 72"/>
                <a:gd name="T5" fmla="*/ 71 h 72"/>
                <a:gd name="T6" fmla="*/ 0 w 72"/>
                <a:gd name="T7" fmla="*/ 4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4"/>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408" name="Freeform 592">
              <a:extLst>
                <a:ext uri="{FF2B5EF4-FFF2-40B4-BE49-F238E27FC236}">
                  <a16:creationId xmlns:a16="http://schemas.microsoft.com/office/drawing/2014/main" id="{0B62157C-76F4-4C21-B309-1EF9A94B8A4F}"/>
                </a:ext>
              </a:extLst>
            </p:cNvPr>
            <p:cNvSpPr>
              <a:spLocks noChangeArrowheads="1"/>
            </p:cNvSpPr>
            <p:nvPr/>
          </p:nvSpPr>
          <p:spPr bwMode="auto">
            <a:xfrm>
              <a:off x="3607" y="1998"/>
              <a:ext cx="16" cy="16"/>
            </a:xfrm>
            <a:custGeom>
              <a:avLst/>
              <a:gdLst>
                <a:gd name="T0" fmla="*/ 62 w 72"/>
                <a:gd name="T1" fmla="*/ 0 h 72"/>
                <a:gd name="T2" fmla="*/ 71 w 72"/>
                <a:gd name="T3" fmla="*/ 62 h 72"/>
                <a:gd name="T4" fmla="*/ 8 w 72"/>
                <a:gd name="T5" fmla="*/ 71 h 72"/>
                <a:gd name="T6" fmla="*/ 0 w 72"/>
                <a:gd name="T7" fmla="*/ 0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8" y="71"/>
                  </a:lnTo>
                  <a:lnTo>
                    <a:pt x="0" y="0"/>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409" name="Freeform 593">
              <a:extLst>
                <a:ext uri="{FF2B5EF4-FFF2-40B4-BE49-F238E27FC236}">
                  <a16:creationId xmlns:a16="http://schemas.microsoft.com/office/drawing/2014/main" id="{50971D3C-C876-4B2D-BACC-52C4D3E5E1A1}"/>
                </a:ext>
              </a:extLst>
            </p:cNvPr>
            <p:cNvSpPr>
              <a:spLocks noChangeArrowheads="1"/>
            </p:cNvSpPr>
            <p:nvPr/>
          </p:nvSpPr>
          <p:spPr bwMode="auto">
            <a:xfrm>
              <a:off x="3609" y="2008"/>
              <a:ext cx="16" cy="16"/>
            </a:xfrm>
            <a:custGeom>
              <a:avLst/>
              <a:gdLst>
                <a:gd name="T0" fmla="*/ 62 w 72"/>
                <a:gd name="T1" fmla="*/ 0 h 72"/>
                <a:gd name="T2" fmla="*/ 71 w 72"/>
                <a:gd name="T3" fmla="*/ 58 h 72"/>
                <a:gd name="T4" fmla="*/ 4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58"/>
                  </a:lnTo>
                  <a:lnTo>
                    <a:pt x="4"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410" name="Freeform 594">
              <a:extLst>
                <a:ext uri="{FF2B5EF4-FFF2-40B4-BE49-F238E27FC236}">
                  <a16:creationId xmlns:a16="http://schemas.microsoft.com/office/drawing/2014/main" id="{F36AF169-4D2E-4543-9AF9-4E3CCA525AA2}"/>
                </a:ext>
              </a:extLst>
            </p:cNvPr>
            <p:cNvSpPr>
              <a:spLocks noChangeArrowheads="1"/>
            </p:cNvSpPr>
            <p:nvPr/>
          </p:nvSpPr>
          <p:spPr bwMode="auto">
            <a:xfrm>
              <a:off x="3615" y="2047"/>
              <a:ext cx="16" cy="16"/>
            </a:xfrm>
            <a:custGeom>
              <a:avLst/>
              <a:gdLst>
                <a:gd name="T0" fmla="*/ 62 w 72"/>
                <a:gd name="T1" fmla="*/ 0 h 72"/>
                <a:gd name="T2" fmla="*/ 71 w 72"/>
                <a:gd name="T3" fmla="*/ 58 h 72"/>
                <a:gd name="T4" fmla="*/ 4 w 72"/>
                <a:gd name="T5" fmla="*/ 71 h 72"/>
                <a:gd name="T6" fmla="*/ 0 w 72"/>
                <a:gd name="T7" fmla="*/ 17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58"/>
                  </a:lnTo>
                  <a:lnTo>
                    <a:pt x="4" y="71"/>
                  </a:lnTo>
                  <a:lnTo>
                    <a:pt x="0" y="17"/>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411" name="Freeform 595">
              <a:extLst>
                <a:ext uri="{FF2B5EF4-FFF2-40B4-BE49-F238E27FC236}">
                  <a16:creationId xmlns:a16="http://schemas.microsoft.com/office/drawing/2014/main" id="{86D5D737-F56B-4BCB-A81D-039096F1ED67}"/>
                </a:ext>
              </a:extLst>
            </p:cNvPr>
            <p:cNvSpPr>
              <a:spLocks noChangeArrowheads="1"/>
            </p:cNvSpPr>
            <p:nvPr/>
          </p:nvSpPr>
          <p:spPr bwMode="auto">
            <a:xfrm>
              <a:off x="3616" y="2056"/>
              <a:ext cx="16" cy="16"/>
            </a:xfrm>
            <a:custGeom>
              <a:avLst/>
              <a:gdLst>
                <a:gd name="T0" fmla="*/ 53 w 72"/>
                <a:gd name="T1" fmla="*/ 0 h 71"/>
                <a:gd name="T2" fmla="*/ 71 w 72"/>
                <a:gd name="T3" fmla="*/ 48 h 71"/>
                <a:gd name="T4" fmla="*/ 13 w 72"/>
                <a:gd name="T5" fmla="*/ 70 h 71"/>
                <a:gd name="T6" fmla="*/ 0 w 72"/>
                <a:gd name="T7" fmla="*/ 8 h 71"/>
                <a:gd name="T8" fmla="*/ 53 w 72"/>
                <a:gd name="T9" fmla="*/ 0 h 71"/>
              </a:gdLst>
              <a:ahLst/>
              <a:cxnLst>
                <a:cxn ang="0">
                  <a:pos x="T0" y="T1"/>
                </a:cxn>
                <a:cxn ang="0">
                  <a:pos x="T2" y="T3"/>
                </a:cxn>
                <a:cxn ang="0">
                  <a:pos x="T4" y="T5"/>
                </a:cxn>
                <a:cxn ang="0">
                  <a:pos x="T6" y="T7"/>
                </a:cxn>
                <a:cxn ang="0">
                  <a:pos x="T8" y="T9"/>
                </a:cxn>
              </a:cxnLst>
              <a:rect l="0" t="0" r="r" b="b"/>
              <a:pathLst>
                <a:path w="72" h="71">
                  <a:moveTo>
                    <a:pt x="53" y="0"/>
                  </a:moveTo>
                  <a:lnTo>
                    <a:pt x="71" y="48"/>
                  </a:lnTo>
                  <a:lnTo>
                    <a:pt x="13" y="70"/>
                  </a:lnTo>
                  <a:lnTo>
                    <a:pt x="0" y="8"/>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412" name="Freeform 596">
              <a:extLst>
                <a:ext uri="{FF2B5EF4-FFF2-40B4-BE49-F238E27FC236}">
                  <a16:creationId xmlns:a16="http://schemas.microsoft.com/office/drawing/2014/main" id="{D7BA1416-2458-4E82-A7F6-08A60611F8DF}"/>
                </a:ext>
              </a:extLst>
            </p:cNvPr>
            <p:cNvSpPr>
              <a:spLocks noChangeArrowheads="1"/>
            </p:cNvSpPr>
            <p:nvPr/>
          </p:nvSpPr>
          <p:spPr bwMode="auto">
            <a:xfrm>
              <a:off x="3619" y="2064"/>
              <a:ext cx="16" cy="16"/>
            </a:xfrm>
            <a:custGeom>
              <a:avLst/>
              <a:gdLst>
                <a:gd name="T0" fmla="*/ 58 w 72"/>
                <a:gd name="T1" fmla="*/ 0 h 72"/>
                <a:gd name="T2" fmla="*/ 71 w 72"/>
                <a:gd name="T3" fmla="*/ 53 h 72"/>
                <a:gd name="T4" fmla="*/ 8 w 72"/>
                <a:gd name="T5" fmla="*/ 71 h 72"/>
                <a:gd name="T6" fmla="*/ 0 w 72"/>
                <a:gd name="T7" fmla="*/ 17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53"/>
                  </a:lnTo>
                  <a:lnTo>
                    <a:pt x="8" y="71"/>
                  </a:lnTo>
                  <a:lnTo>
                    <a:pt x="0" y="17"/>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413" name="Freeform 597">
              <a:extLst>
                <a:ext uri="{FF2B5EF4-FFF2-40B4-BE49-F238E27FC236}">
                  <a16:creationId xmlns:a16="http://schemas.microsoft.com/office/drawing/2014/main" id="{732AC6FD-700D-4329-B06C-80BADAB9CC81}"/>
                </a:ext>
              </a:extLst>
            </p:cNvPr>
            <p:cNvSpPr>
              <a:spLocks noChangeArrowheads="1"/>
            </p:cNvSpPr>
            <p:nvPr/>
          </p:nvSpPr>
          <p:spPr bwMode="auto">
            <a:xfrm>
              <a:off x="3621" y="2073"/>
              <a:ext cx="16" cy="16"/>
            </a:xfrm>
            <a:custGeom>
              <a:avLst/>
              <a:gdLst>
                <a:gd name="T0" fmla="*/ 53 w 72"/>
                <a:gd name="T1" fmla="*/ 0 h 72"/>
                <a:gd name="T2" fmla="*/ 71 w 72"/>
                <a:gd name="T3" fmla="*/ 49 h 72"/>
                <a:gd name="T4" fmla="*/ 8 w 72"/>
                <a:gd name="T5" fmla="*/ 71 h 72"/>
                <a:gd name="T6" fmla="*/ 0 w 72"/>
                <a:gd name="T7" fmla="*/ 17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9"/>
                  </a:lnTo>
                  <a:lnTo>
                    <a:pt x="8" y="71"/>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414" name="Freeform 598">
              <a:extLst>
                <a:ext uri="{FF2B5EF4-FFF2-40B4-BE49-F238E27FC236}">
                  <a16:creationId xmlns:a16="http://schemas.microsoft.com/office/drawing/2014/main" id="{7AF3737A-8D97-4273-8EAB-CE8B1D82EFC8}"/>
                </a:ext>
              </a:extLst>
            </p:cNvPr>
            <p:cNvSpPr>
              <a:spLocks noChangeArrowheads="1"/>
            </p:cNvSpPr>
            <p:nvPr/>
          </p:nvSpPr>
          <p:spPr bwMode="auto">
            <a:xfrm>
              <a:off x="3623" y="2081"/>
              <a:ext cx="16" cy="16"/>
            </a:xfrm>
            <a:custGeom>
              <a:avLst/>
              <a:gdLst>
                <a:gd name="T0" fmla="*/ 53 w 72"/>
                <a:gd name="T1" fmla="*/ 0 h 72"/>
                <a:gd name="T2" fmla="*/ 71 w 72"/>
                <a:gd name="T3" fmla="*/ 49 h 72"/>
                <a:gd name="T4" fmla="*/ 13 w 72"/>
                <a:gd name="T5" fmla="*/ 71 h 72"/>
                <a:gd name="T6" fmla="*/ 0 w 72"/>
                <a:gd name="T7" fmla="*/ 17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9"/>
                  </a:lnTo>
                  <a:lnTo>
                    <a:pt x="13" y="71"/>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415" name="Freeform 599">
              <a:extLst>
                <a:ext uri="{FF2B5EF4-FFF2-40B4-BE49-F238E27FC236}">
                  <a16:creationId xmlns:a16="http://schemas.microsoft.com/office/drawing/2014/main" id="{B81C28AB-D076-4AEB-BAE8-78AA979A6519}"/>
                </a:ext>
              </a:extLst>
            </p:cNvPr>
            <p:cNvSpPr>
              <a:spLocks noChangeArrowheads="1"/>
            </p:cNvSpPr>
            <p:nvPr/>
          </p:nvSpPr>
          <p:spPr bwMode="auto">
            <a:xfrm>
              <a:off x="3626" y="2089"/>
              <a:ext cx="16" cy="16"/>
            </a:xfrm>
            <a:custGeom>
              <a:avLst/>
              <a:gdLst>
                <a:gd name="T0" fmla="*/ 58 w 72"/>
                <a:gd name="T1" fmla="*/ 0 h 72"/>
                <a:gd name="T2" fmla="*/ 71 w 72"/>
                <a:gd name="T3" fmla="*/ 44 h 72"/>
                <a:gd name="T4" fmla="*/ 13 w 72"/>
                <a:gd name="T5" fmla="*/ 71 h 72"/>
                <a:gd name="T6" fmla="*/ 0 w 72"/>
                <a:gd name="T7" fmla="*/ 22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44"/>
                  </a:lnTo>
                  <a:lnTo>
                    <a:pt x="13" y="71"/>
                  </a:lnTo>
                  <a:lnTo>
                    <a:pt x="0" y="22"/>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416" name="Freeform 600">
              <a:extLst>
                <a:ext uri="{FF2B5EF4-FFF2-40B4-BE49-F238E27FC236}">
                  <a16:creationId xmlns:a16="http://schemas.microsoft.com/office/drawing/2014/main" id="{78BFD1C9-74EA-4CD5-8D6B-3612BD4142A8}"/>
                </a:ext>
              </a:extLst>
            </p:cNvPr>
            <p:cNvSpPr>
              <a:spLocks noChangeArrowheads="1"/>
            </p:cNvSpPr>
            <p:nvPr/>
          </p:nvSpPr>
          <p:spPr bwMode="auto">
            <a:xfrm>
              <a:off x="3629" y="2097"/>
              <a:ext cx="16" cy="16"/>
            </a:xfrm>
            <a:custGeom>
              <a:avLst/>
              <a:gdLst>
                <a:gd name="T0" fmla="*/ 58 w 72"/>
                <a:gd name="T1" fmla="*/ 0 h 72"/>
                <a:gd name="T2" fmla="*/ 71 w 72"/>
                <a:gd name="T3" fmla="*/ 35 h 72"/>
                <a:gd name="T4" fmla="*/ 8 w 72"/>
                <a:gd name="T5" fmla="*/ 71 h 72"/>
                <a:gd name="T6" fmla="*/ 0 w 72"/>
                <a:gd name="T7" fmla="*/ 31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35"/>
                  </a:lnTo>
                  <a:lnTo>
                    <a:pt x="8" y="71"/>
                  </a:lnTo>
                  <a:lnTo>
                    <a:pt x="0" y="31"/>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417" name="Freeform 601">
              <a:extLst>
                <a:ext uri="{FF2B5EF4-FFF2-40B4-BE49-F238E27FC236}">
                  <a16:creationId xmlns:a16="http://schemas.microsoft.com/office/drawing/2014/main" id="{723A5972-651B-4E76-B015-C15BB4EE4449}"/>
                </a:ext>
              </a:extLst>
            </p:cNvPr>
            <p:cNvSpPr>
              <a:spLocks noChangeArrowheads="1"/>
            </p:cNvSpPr>
            <p:nvPr/>
          </p:nvSpPr>
          <p:spPr bwMode="auto">
            <a:xfrm>
              <a:off x="3641" y="2128"/>
              <a:ext cx="16" cy="16"/>
            </a:xfrm>
            <a:custGeom>
              <a:avLst/>
              <a:gdLst>
                <a:gd name="T0" fmla="*/ 49 w 72"/>
                <a:gd name="T1" fmla="*/ 0 h 72"/>
                <a:gd name="T2" fmla="*/ 71 w 72"/>
                <a:gd name="T3" fmla="*/ 49 h 72"/>
                <a:gd name="T4" fmla="*/ 17 w 72"/>
                <a:gd name="T5" fmla="*/ 71 h 72"/>
                <a:gd name="T6" fmla="*/ 0 w 72"/>
                <a:gd name="T7" fmla="*/ 26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9"/>
                  </a:lnTo>
                  <a:lnTo>
                    <a:pt x="17" y="71"/>
                  </a:lnTo>
                  <a:lnTo>
                    <a:pt x="0" y="26"/>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418" name="Freeform 602">
              <a:extLst>
                <a:ext uri="{FF2B5EF4-FFF2-40B4-BE49-F238E27FC236}">
                  <a16:creationId xmlns:a16="http://schemas.microsoft.com/office/drawing/2014/main" id="{A2C7B0CF-1A69-4F95-89B1-94A4543EEC3F}"/>
                </a:ext>
              </a:extLst>
            </p:cNvPr>
            <p:cNvSpPr>
              <a:spLocks noChangeArrowheads="1"/>
            </p:cNvSpPr>
            <p:nvPr/>
          </p:nvSpPr>
          <p:spPr bwMode="auto">
            <a:xfrm>
              <a:off x="3645" y="2137"/>
              <a:ext cx="16" cy="16"/>
            </a:xfrm>
            <a:custGeom>
              <a:avLst/>
              <a:gdLst>
                <a:gd name="T0" fmla="*/ 49 w 72"/>
                <a:gd name="T1" fmla="*/ 0 h 72"/>
                <a:gd name="T2" fmla="*/ 71 w 72"/>
                <a:gd name="T3" fmla="*/ 40 h 72"/>
                <a:gd name="T4" fmla="*/ 13 w 72"/>
                <a:gd name="T5" fmla="*/ 71 h 72"/>
                <a:gd name="T6" fmla="*/ 0 w 72"/>
                <a:gd name="T7" fmla="*/ 17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0"/>
                  </a:lnTo>
                  <a:lnTo>
                    <a:pt x="13" y="71"/>
                  </a:lnTo>
                  <a:lnTo>
                    <a:pt x="0" y="17"/>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419" name="Freeform 603">
              <a:extLst>
                <a:ext uri="{FF2B5EF4-FFF2-40B4-BE49-F238E27FC236}">
                  <a16:creationId xmlns:a16="http://schemas.microsoft.com/office/drawing/2014/main" id="{B632311B-F01A-4308-AA89-F65B9B712A41}"/>
                </a:ext>
              </a:extLst>
            </p:cNvPr>
            <p:cNvSpPr>
              <a:spLocks noChangeArrowheads="1"/>
            </p:cNvSpPr>
            <p:nvPr/>
          </p:nvSpPr>
          <p:spPr bwMode="auto">
            <a:xfrm>
              <a:off x="3648" y="2145"/>
              <a:ext cx="16" cy="16"/>
            </a:xfrm>
            <a:custGeom>
              <a:avLst/>
              <a:gdLst>
                <a:gd name="T0" fmla="*/ 49 w 72"/>
                <a:gd name="T1" fmla="*/ 0 h 72"/>
                <a:gd name="T2" fmla="*/ 71 w 72"/>
                <a:gd name="T3" fmla="*/ 35 h 72"/>
                <a:gd name="T4" fmla="*/ 17 w 72"/>
                <a:gd name="T5" fmla="*/ 71 h 72"/>
                <a:gd name="T6" fmla="*/ 0 w 72"/>
                <a:gd name="T7" fmla="*/ 26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35"/>
                  </a:lnTo>
                  <a:lnTo>
                    <a:pt x="17" y="71"/>
                  </a:lnTo>
                  <a:lnTo>
                    <a:pt x="0" y="26"/>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420" name="Freeform 604">
              <a:extLst>
                <a:ext uri="{FF2B5EF4-FFF2-40B4-BE49-F238E27FC236}">
                  <a16:creationId xmlns:a16="http://schemas.microsoft.com/office/drawing/2014/main" id="{A84E8D6B-7934-403E-B73B-5354D095F239}"/>
                </a:ext>
              </a:extLst>
            </p:cNvPr>
            <p:cNvSpPr>
              <a:spLocks noChangeArrowheads="1"/>
            </p:cNvSpPr>
            <p:nvPr/>
          </p:nvSpPr>
          <p:spPr bwMode="auto">
            <a:xfrm>
              <a:off x="3651" y="2152"/>
              <a:ext cx="16" cy="16"/>
            </a:xfrm>
            <a:custGeom>
              <a:avLst/>
              <a:gdLst>
                <a:gd name="T0" fmla="*/ 49 w 72"/>
                <a:gd name="T1" fmla="*/ 0 h 72"/>
                <a:gd name="T2" fmla="*/ 71 w 72"/>
                <a:gd name="T3" fmla="*/ 44 h 72"/>
                <a:gd name="T4" fmla="*/ 17 w 72"/>
                <a:gd name="T5" fmla="*/ 71 h 72"/>
                <a:gd name="T6" fmla="*/ 0 w 72"/>
                <a:gd name="T7" fmla="*/ 26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4"/>
                  </a:lnTo>
                  <a:lnTo>
                    <a:pt x="17" y="71"/>
                  </a:lnTo>
                  <a:lnTo>
                    <a:pt x="0" y="26"/>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421" name="Freeform 605">
              <a:extLst>
                <a:ext uri="{FF2B5EF4-FFF2-40B4-BE49-F238E27FC236}">
                  <a16:creationId xmlns:a16="http://schemas.microsoft.com/office/drawing/2014/main" id="{10101409-C8BF-4C94-A4BB-3F7C6C3668EF}"/>
                </a:ext>
              </a:extLst>
            </p:cNvPr>
            <p:cNvSpPr>
              <a:spLocks noChangeArrowheads="1"/>
            </p:cNvSpPr>
            <p:nvPr/>
          </p:nvSpPr>
          <p:spPr bwMode="auto">
            <a:xfrm>
              <a:off x="3656" y="2161"/>
              <a:ext cx="16" cy="16"/>
            </a:xfrm>
            <a:custGeom>
              <a:avLst/>
              <a:gdLst>
                <a:gd name="T0" fmla="*/ 53 w 72"/>
                <a:gd name="T1" fmla="*/ 0 h 72"/>
                <a:gd name="T2" fmla="*/ 71 w 72"/>
                <a:gd name="T3" fmla="*/ 40 h 72"/>
                <a:gd name="T4" fmla="*/ 17 w 72"/>
                <a:gd name="T5" fmla="*/ 71 h 72"/>
                <a:gd name="T6" fmla="*/ 0 w 72"/>
                <a:gd name="T7" fmla="*/ 26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0"/>
                  </a:lnTo>
                  <a:lnTo>
                    <a:pt x="17" y="71"/>
                  </a:lnTo>
                  <a:lnTo>
                    <a:pt x="0" y="26"/>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422" name="Freeform 606">
              <a:extLst>
                <a:ext uri="{FF2B5EF4-FFF2-40B4-BE49-F238E27FC236}">
                  <a16:creationId xmlns:a16="http://schemas.microsoft.com/office/drawing/2014/main" id="{4BAA89F7-40C9-4726-BC49-2575482DCE8B}"/>
                </a:ext>
              </a:extLst>
            </p:cNvPr>
            <p:cNvSpPr>
              <a:spLocks noChangeArrowheads="1"/>
            </p:cNvSpPr>
            <p:nvPr/>
          </p:nvSpPr>
          <p:spPr bwMode="auto">
            <a:xfrm>
              <a:off x="3660" y="2169"/>
              <a:ext cx="16" cy="16"/>
            </a:xfrm>
            <a:custGeom>
              <a:avLst/>
              <a:gdLst>
                <a:gd name="T0" fmla="*/ 49 w 72"/>
                <a:gd name="T1" fmla="*/ 0 h 72"/>
                <a:gd name="T2" fmla="*/ 71 w 72"/>
                <a:gd name="T3" fmla="*/ 40 h 72"/>
                <a:gd name="T4" fmla="*/ 17 w 72"/>
                <a:gd name="T5" fmla="*/ 71 h 72"/>
                <a:gd name="T6" fmla="*/ 0 w 72"/>
                <a:gd name="T7" fmla="*/ 26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0"/>
                  </a:lnTo>
                  <a:lnTo>
                    <a:pt x="17" y="71"/>
                  </a:lnTo>
                  <a:lnTo>
                    <a:pt x="0" y="26"/>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423" name="Freeform 607">
              <a:extLst>
                <a:ext uri="{FF2B5EF4-FFF2-40B4-BE49-F238E27FC236}">
                  <a16:creationId xmlns:a16="http://schemas.microsoft.com/office/drawing/2014/main" id="{0A90B58A-AE51-4D5C-B994-F75CB34E0ACA}"/>
                </a:ext>
              </a:extLst>
            </p:cNvPr>
            <p:cNvSpPr>
              <a:spLocks noChangeArrowheads="1"/>
            </p:cNvSpPr>
            <p:nvPr/>
          </p:nvSpPr>
          <p:spPr bwMode="auto">
            <a:xfrm>
              <a:off x="3663" y="2177"/>
              <a:ext cx="16" cy="16"/>
            </a:xfrm>
            <a:custGeom>
              <a:avLst/>
              <a:gdLst>
                <a:gd name="T0" fmla="*/ 58 w 72"/>
                <a:gd name="T1" fmla="*/ 0 h 72"/>
                <a:gd name="T2" fmla="*/ 71 w 72"/>
                <a:gd name="T3" fmla="*/ 22 h 72"/>
                <a:gd name="T4" fmla="*/ 8 w 72"/>
                <a:gd name="T5" fmla="*/ 71 h 72"/>
                <a:gd name="T6" fmla="*/ 0 w 72"/>
                <a:gd name="T7" fmla="*/ 35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22"/>
                  </a:lnTo>
                  <a:lnTo>
                    <a:pt x="8" y="71"/>
                  </a:lnTo>
                  <a:lnTo>
                    <a:pt x="0" y="35"/>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424" name="Freeform 608">
              <a:extLst>
                <a:ext uri="{FF2B5EF4-FFF2-40B4-BE49-F238E27FC236}">
                  <a16:creationId xmlns:a16="http://schemas.microsoft.com/office/drawing/2014/main" id="{D9CC3F2F-97BE-466A-90B7-D5DF87DD87C3}"/>
                </a:ext>
              </a:extLst>
            </p:cNvPr>
            <p:cNvSpPr>
              <a:spLocks noChangeArrowheads="1"/>
            </p:cNvSpPr>
            <p:nvPr/>
          </p:nvSpPr>
          <p:spPr bwMode="auto">
            <a:xfrm>
              <a:off x="3680" y="2205"/>
              <a:ext cx="16" cy="16"/>
            </a:xfrm>
            <a:custGeom>
              <a:avLst/>
              <a:gdLst>
                <a:gd name="T0" fmla="*/ 62 w 72"/>
                <a:gd name="T1" fmla="*/ 0 h 72"/>
                <a:gd name="T2" fmla="*/ 71 w 72"/>
                <a:gd name="T3" fmla="*/ 22 h 72"/>
                <a:gd name="T4" fmla="*/ 8 w 72"/>
                <a:gd name="T5" fmla="*/ 71 h 72"/>
                <a:gd name="T6" fmla="*/ 0 w 72"/>
                <a:gd name="T7" fmla="*/ 4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22"/>
                  </a:lnTo>
                  <a:lnTo>
                    <a:pt x="8" y="71"/>
                  </a:lnTo>
                  <a:lnTo>
                    <a:pt x="0" y="4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425" name="Freeform 609">
              <a:extLst>
                <a:ext uri="{FF2B5EF4-FFF2-40B4-BE49-F238E27FC236}">
                  <a16:creationId xmlns:a16="http://schemas.microsoft.com/office/drawing/2014/main" id="{59A3EA65-A672-4C2B-928B-739970CBADA2}"/>
                </a:ext>
              </a:extLst>
            </p:cNvPr>
            <p:cNvSpPr>
              <a:spLocks noChangeArrowheads="1"/>
            </p:cNvSpPr>
            <p:nvPr/>
          </p:nvSpPr>
          <p:spPr bwMode="auto">
            <a:xfrm>
              <a:off x="3682" y="2208"/>
              <a:ext cx="16" cy="16"/>
            </a:xfrm>
            <a:custGeom>
              <a:avLst/>
              <a:gdLst>
                <a:gd name="T0" fmla="*/ 40 w 72"/>
                <a:gd name="T1" fmla="*/ 0 h 72"/>
                <a:gd name="T2" fmla="*/ 71 w 72"/>
                <a:gd name="T3" fmla="*/ 35 h 72"/>
                <a:gd name="T4" fmla="*/ 22 w 72"/>
                <a:gd name="T5" fmla="*/ 71 h 72"/>
                <a:gd name="T6" fmla="*/ 0 w 72"/>
                <a:gd name="T7" fmla="*/ 26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35"/>
                  </a:lnTo>
                  <a:lnTo>
                    <a:pt x="22" y="71"/>
                  </a:lnTo>
                  <a:lnTo>
                    <a:pt x="0" y="26"/>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426" name="Freeform 610">
              <a:extLst>
                <a:ext uri="{FF2B5EF4-FFF2-40B4-BE49-F238E27FC236}">
                  <a16:creationId xmlns:a16="http://schemas.microsoft.com/office/drawing/2014/main" id="{1BE5A946-F00B-4A82-A19C-AC2C4CCAD2F6}"/>
                </a:ext>
              </a:extLst>
            </p:cNvPr>
            <p:cNvSpPr>
              <a:spLocks noChangeArrowheads="1"/>
            </p:cNvSpPr>
            <p:nvPr/>
          </p:nvSpPr>
          <p:spPr bwMode="auto">
            <a:xfrm>
              <a:off x="3687" y="2215"/>
              <a:ext cx="16" cy="16"/>
            </a:xfrm>
            <a:custGeom>
              <a:avLst/>
              <a:gdLst>
                <a:gd name="T0" fmla="*/ 44 w 72"/>
                <a:gd name="T1" fmla="*/ 0 h 72"/>
                <a:gd name="T2" fmla="*/ 71 w 72"/>
                <a:gd name="T3" fmla="*/ 31 h 72"/>
                <a:gd name="T4" fmla="*/ 22 w 72"/>
                <a:gd name="T5" fmla="*/ 71 h 72"/>
                <a:gd name="T6" fmla="*/ 0 w 72"/>
                <a:gd name="T7" fmla="*/ 31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31"/>
                  </a:lnTo>
                  <a:lnTo>
                    <a:pt x="22" y="71"/>
                  </a:lnTo>
                  <a:lnTo>
                    <a:pt x="0" y="31"/>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427" name="Freeform 611">
              <a:extLst>
                <a:ext uri="{FF2B5EF4-FFF2-40B4-BE49-F238E27FC236}">
                  <a16:creationId xmlns:a16="http://schemas.microsoft.com/office/drawing/2014/main" id="{1BA21A99-ED0A-4F46-B6F2-E79F69B060CC}"/>
                </a:ext>
              </a:extLst>
            </p:cNvPr>
            <p:cNvSpPr>
              <a:spLocks noChangeArrowheads="1"/>
            </p:cNvSpPr>
            <p:nvPr/>
          </p:nvSpPr>
          <p:spPr bwMode="auto">
            <a:xfrm>
              <a:off x="3692" y="2222"/>
              <a:ext cx="16" cy="16"/>
            </a:xfrm>
            <a:custGeom>
              <a:avLst/>
              <a:gdLst>
                <a:gd name="T0" fmla="*/ 44 w 72"/>
                <a:gd name="T1" fmla="*/ 0 h 72"/>
                <a:gd name="T2" fmla="*/ 71 w 72"/>
                <a:gd name="T3" fmla="*/ 35 h 72"/>
                <a:gd name="T4" fmla="*/ 26 w 72"/>
                <a:gd name="T5" fmla="*/ 71 h 72"/>
                <a:gd name="T6" fmla="*/ 0 w 72"/>
                <a:gd name="T7" fmla="*/ 35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35"/>
                  </a:lnTo>
                  <a:lnTo>
                    <a:pt x="26" y="71"/>
                  </a:lnTo>
                  <a:lnTo>
                    <a:pt x="0" y="35"/>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428" name="Freeform 612">
              <a:extLst>
                <a:ext uri="{FF2B5EF4-FFF2-40B4-BE49-F238E27FC236}">
                  <a16:creationId xmlns:a16="http://schemas.microsoft.com/office/drawing/2014/main" id="{28CE2525-CAA9-494C-A6EC-48229BF95040}"/>
                </a:ext>
              </a:extLst>
            </p:cNvPr>
            <p:cNvSpPr>
              <a:spLocks noChangeArrowheads="1"/>
            </p:cNvSpPr>
            <p:nvPr/>
          </p:nvSpPr>
          <p:spPr bwMode="auto">
            <a:xfrm>
              <a:off x="3698" y="2230"/>
              <a:ext cx="16" cy="16"/>
            </a:xfrm>
            <a:custGeom>
              <a:avLst/>
              <a:gdLst>
                <a:gd name="T0" fmla="*/ 40 w 72"/>
                <a:gd name="T1" fmla="*/ 0 h 72"/>
                <a:gd name="T2" fmla="*/ 71 w 72"/>
                <a:gd name="T3" fmla="*/ 31 h 72"/>
                <a:gd name="T4" fmla="*/ 26 w 72"/>
                <a:gd name="T5" fmla="*/ 71 h 72"/>
                <a:gd name="T6" fmla="*/ 0 w 72"/>
                <a:gd name="T7" fmla="*/ 31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31"/>
                  </a:lnTo>
                  <a:lnTo>
                    <a:pt x="26" y="71"/>
                  </a:lnTo>
                  <a:lnTo>
                    <a:pt x="0" y="31"/>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429" name="Freeform 613">
              <a:extLst>
                <a:ext uri="{FF2B5EF4-FFF2-40B4-BE49-F238E27FC236}">
                  <a16:creationId xmlns:a16="http://schemas.microsoft.com/office/drawing/2014/main" id="{1CDF1875-5598-41DB-9849-5B48534543E6}"/>
                </a:ext>
              </a:extLst>
            </p:cNvPr>
            <p:cNvSpPr>
              <a:spLocks noChangeArrowheads="1"/>
            </p:cNvSpPr>
            <p:nvPr/>
          </p:nvSpPr>
          <p:spPr bwMode="auto">
            <a:xfrm>
              <a:off x="3704" y="2237"/>
              <a:ext cx="16" cy="16"/>
            </a:xfrm>
            <a:custGeom>
              <a:avLst/>
              <a:gdLst>
                <a:gd name="T0" fmla="*/ 40 w 72"/>
                <a:gd name="T1" fmla="*/ 0 h 72"/>
                <a:gd name="T2" fmla="*/ 71 w 72"/>
                <a:gd name="T3" fmla="*/ 31 h 72"/>
                <a:gd name="T4" fmla="*/ 31 w 72"/>
                <a:gd name="T5" fmla="*/ 71 h 72"/>
                <a:gd name="T6" fmla="*/ 0 w 72"/>
                <a:gd name="T7" fmla="*/ 35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31"/>
                  </a:lnTo>
                  <a:lnTo>
                    <a:pt x="31" y="71"/>
                  </a:lnTo>
                  <a:lnTo>
                    <a:pt x="0" y="35"/>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430" name="Freeform 614">
              <a:extLst>
                <a:ext uri="{FF2B5EF4-FFF2-40B4-BE49-F238E27FC236}">
                  <a16:creationId xmlns:a16="http://schemas.microsoft.com/office/drawing/2014/main" id="{F941FA04-E8C0-4E34-9C5E-A523FC38C57F}"/>
                </a:ext>
              </a:extLst>
            </p:cNvPr>
            <p:cNvSpPr>
              <a:spLocks noChangeArrowheads="1"/>
            </p:cNvSpPr>
            <p:nvPr/>
          </p:nvSpPr>
          <p:spPr bwMode="auto">
            <a:xfrm>
              <a:off x="3711" y="2244"/>
              <a:ext cx="16" cy="16"/>
            </a:xfrm>
            <a:custGeom>
              <a:avLst/>
              <a:gdLst>
                <a:gd name="T0" fmla="*/ 40 w 72"/>
                <a:gd name="T1" fmla="*/ 0 h 72"/>
                <a:gd name="T2" fmla="*/ 71 w 72"/>
                <a:gd name="T3" fmla="*/ 26 h 72"/>
                <a:gd name="T4" fmla="*/ 17 w 72"/>
                <a:gd name="T5" fmla="*/ 71 h 72"/>
                <a:gd name="T6" fmla="*/ 0 w 72"/>
                <a:gd name="T7" fmla="*/ 40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26"/>
                  </a:lnTo>
                  <a:lnTo>
                    <a:pt x="17" y="71"/>
                  </a:lnTo>
                  <a:lnTo>
                    <a:pt x="0" y="40"/>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431" name="Freeform 615">
              <a:extLst>
                <a:ext uri="{FF2B5EF4-FFF2-40B4-BE49-F238E27FC236}">
                  <a16:creationId xmlns:a16="http://schemas.microsoft.com/office/drawing/2014/main" id="{F6A66A25-E791-400F-ABDF-68611575624E}"/>
                </a:ext>
              </a:extLst>
            </p:cNvPr>
            <p:cNvSpPr>
              <a:spLocks noChangeArrowheads="1"/>
            </p:cNvSpPr>
            <p:nvPr/>
          </p:nvSpPr>
          <p:spPr bwMode="auto">
            <a:xfrm>
              <a:off x="3736" y="2270"/>
              <a:ext cx="16" cy="16"/>
            </a:xfrm>
            <a:custGeom>
              <a:avLst/>
              <a:gdLst>
                <a:gd name="T0" fmla="*/ 35 w 72"/>
                <a:gd name="T1" fmla="*/ 0 h 72"/>
                <a:gd name="T2" fmla="*/ 71 w 72"/>
                <a:gd name="T3" fmla="*/ 26 h 72"/>
                <a:gd name="T4" fmla="*/ 31 w 72"/>
                <a:gd name="T5" fmla="*/ 71 h 72"/>
                <a:gd name="T6" fmla="*/ 0 w 72"/>
                <a:gd name="T7" fmla="*/ 40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6"/>
                  </a:lnTo>
                  <a:lnTo>
                    <a:pt x="31" y="71"/>
                  </a:lnTo>
                  <a:lnTo>
                    <a:pt x="0" y="40"/>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432" name="Freeform 616">
              <a:extLst>
                <a:ext uri="{FF2B5EF4-FFF2-40B4-BE49-F238E27FC236}">
                  <a16:creationId xmlns:a16="http://schemas.microsoft.com/office/drawing/2014/main" id="{5DC05C88-051C-4FFB-B6F2-17E251C48D26}"/>
                </a:ext>
              </a:extLst>
            </p:cNvPr>
            <p:cNvSpPr>
              <a:spLocks noChangeArrowheads="1"/>
            </p:cNvSpPr>
            <p:nvPr/>
          </p:nvSpPr>
          <p:spPr bwMode="auto">
            <a:xfrm>
              <a:off x="3743" y="2275"/>
              <a:ext cx="16" cy="16"/>
            </a:xfrm>
            <a:custGeom>
              <a:avLst/>
              <a:gdLst>
                <a:gd name="T0" fmla="*/ 35 w 72"/>
                <a:gd name="T1" fmla="*/ 0 h 72"/>
                <a:gd name="T2" fmla="*/ 71 w 72"/>
                <a:gd name="T3" fmla="*/ 26 h 72"/>
                <a:gd name="T4" fmla="*/ 35 w 72"/>
                <a:gd name="T5" fmla="*/ 71 h 72"/>
                <a:gd name="T6" fmla="*/ 0 w 72"/>
                <a:gd name="T7" fmla="*/ 40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6"/>
                  </a:lnTo>
                  <a:lnTo>
                    <a:pt x="35" y="71"/>
                  </a:lnTo>
                  <a:lnTo>
                    <a:pt x="0" y="40"/>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433" name="Freeform 617">
              <a:extLst>
                <a:ext uri="{FF2B5EF4-FFF2-40B4-BE49-F238E27FC236}">
                  <a16:creationId xmlns:a16="http://schemas.microsoft.com/office/drawing/2014/main" id="{E30FAA50-D32C-4D6A-8A40-EBC6AB20559A}"/>
                </a:ext>
              </a:extLst>
            </p:cNvPr>
            <p:cNvSpPr>
              <a:spLocks noChangeArrowheads="1"/>
            </p:cNvSpPr>
            <p:nvPr/>
          </p:nvSpPr>
          <p:spPr bwMode="auto">
            <a:xfrm>
              <a:off x="3751" y="2281"/>
              <a:ext cx="16" cy="16"/>
            </a:xfrm>
            <a:custGeom>
              <a:avLst/>
              <a:gdLst>
                <a:gd name="T0" fmla="*/ 35 w 72"/>
                <a:gd name="T1" fmla="*/ 0 h 72"/>
                <a:gd name="T2" fmla="*/ 71 w 72"/>
                <a:gd name="T3" fmla="*/ 22 h 72"/>
                <a:gd name="T4" fmla="*/ 35 w 72"/>
                <a:gd name="T5" fmla="*/ 71 h 72"/>
                <a:gd name="T6" fmla="*/ 0 w 72"/>
                <a:gd name="T7" fmla="*/ 40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2"/>
                  </a:lnTo>
                  <a:lnTo>
                    <a:pt x="35" y="71"/>
                  </a:lnTo>
                  <a:lnTo>
                    <a:pt x="0" y="40"/>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434" name="Freeform 618">
              <a:extLst>
                <a:ext uri="{FF2B5EF4-FFF2-40B4-BE49-F238E27FC236}">
                  <a16:creationId xmlns:a16="http://schemas.microsoft.com/office/drawing/2014/main" id="{D4AE6E40-B69B-47EE-A083-EB34CB1AC4D6}"/>
                </a:ext>
              </a:extLst>
            </p:cNvPr>
            <p:cNvSpPr>
              <a:spLocks noChangeArrowheads="1"/>
            </p:cNvSpPr>
            <p:nvPr/>
          </p:nvSpPr>
          <p:spPr bwMode="auto">
            <a:xfrm>
              <a:off x="3758" y="2286"/>
              <a:ext cx="16" cy="16"/>
            </a:xfrm>
            <a:custGeom>
              <a:avLst/>
              <a:gdLst>
                <a:gd name="T0" fmla="*/ 35 w 72"/>
                <a:gd name="T1" fmla="*/ 0 h 72"/>
                <a:gd name="T2" fmla="*/ 71 w 72"/>
                <a:gd name="T3" fmla="*/ 26 h 72"/>
                <a:gd name="T4" fmla="*/ 35 w 72"/>
                <a:gd name="T5" fmla="*/ 71 h 72"/>
                <a:gd name="T6" fmla="*/ 0 w 72"/>
                <a:gd name="T7" fmla="*/ 44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6"/>
                  </a:lnTo>
                  <a:lnTo>
                    <a:pt x="35" y="71"/>
                  </a:lnTo>
                  <a:lnTo>
                    <a:pt x="0" y="44"/>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435" name="Freeform 619">
              <a:extLst>
                <a:ext uri="{FF2B5EF4-FFF2-40B4-BE49-F238E27FC236}">
                  <a16:creationId xmlns:a16="http://schemas.microsoft.com/office/drawing/2014/main" id="{6BCAD899-0F06-41BE-AD21-7BBD3120675E}"/>
                </a:ext>
              </a:extLst>
            </p:cNvPr>
            <p:cNvSpPr>
              <a:spLocks noChangeArrowheads="1"/>
            </p:cNvSpPr>
            <p:nvPr/>
          </p:nvSpPr>
          <p:spPr bwMode="auto">
            <a:xfrm>
              <a:off x="3766" y="2292"/>
              <a:ext cx="16" cy="16"/>
            </a:xfrm>
            <a:custGeom>
              <a:avLst/>
              <a:gdLst>
                <a:gd name="T0" fmla="*/ 31 w 72"/>
                <a:gd name="T1" fmla="*/ 0 h 72"/>
                <a:gd name="T2" fmla="*/ 71 w 72"/>
                <a:gd name="T3" fmla="*/ 22 h 72"/>
                <a:gd name="T4" fmla="*/ 35 w 72"/>
                <a:gd name="T5" fmla="*/ 71 h 72"/>
                <a:gd name="T6" fmla="*/ 0 w 72"/>
                <a:gd name="T7" fmla="*/ 44 h 72"/>
                <a:gd name="T8" fmla="*/ 31 w 72"/>
                <a:gd name="T9" fmla="*/ 0 h 72"/>
              </a:gdLst>
              <a:ahLst/>
              <a:cxnLst>
                <a:cxn ang="0">
                  <a:pos x="T0" y="T1"/>
                </a:cxn>
                <a:cxn ang="0">
                  <a:pos x="T2" y="T3"/>
                </a:cxn>
                <a:cxn ang="0">
                  <a:pos x="T4" y="T5"/>
                </a:cxn>
                <a:cxn ang="0">
                  <a:pos x="T6" y="T7"/>
                </a:cxn>
                <a:cxn ang="0">
                  <a:pos x="T8" y="T9"/>
                </a:cxn>
              </a:cxnLst>
              <a:rect l="0" t="0" r="r" b="b"/>
              <a:pathLst>
                <a:path w="72" h="72">
                  <a:moveTo>
                    <a:pt x="31" y="0"/>
                  </a:moveTo>
                  <a:lnTo>
                    <a:pt x="71" y="22"/>
                  </a:lnTo>
                  <a:lnTo>
                    <a:pt x="35" y="71"/>
                  </a:lnTo>
                  <a:lnTo>
                    <a:pt x="0" y="44"/>
                  </a:lnTo>
                  <a:lnTo>
                    <a:pt x="31" y="0"/>
                  </a:lnTo>
                </a:path>
              </a:pathLst>
            </a:custGeom>
            <a:solidFill>
              <a:srgbClr val="000000"/>
            </a:solidFill>
            <a:ln w="12600">
              <a:solidFill>
                <a:srgbClr val="333333"/>
              </a:solidFill>
              <a:round/>
              <a:headEnd/>
              <a:tailEnd/>
            </a:ln>
          </p:spPr>
          <p:txBody>
            <a:bodyPr wrap="none" anchor="ctr"/>
            <a:lstStyle/>
            <a:p>
              <a:endParaRPr lang="en-US"/>
            </a:p>
          </p:txBody>
        </p:sp>
        <p:sp>
          <p:nvSpPr>
            <p:cNvPr id="35436" name="Freeform 620">
              <a:extLst>
                <a:ext uri="{FF2B5EF4-FFF2-40B4-BE49-F238E27FC236}">
                  <a16:creationId xmlns:a16="http://schemas.microsoft.com/office/drawing/2014/main" id="{FC7DE223-B10D-462F-9744-0CD9C1CD87F4}"/>
                </a:ext>
              </a:extLst>
            </p:cNvPr>
            <p:cNvSpPr>
              <a:spLocks noChangeArrowheads="1"/>
            </p:cNvSpPr>
            <p:nvPr/>
          </p:nvSpPr>
          <p:spPr bwMode="auto">
            <a:xfrm>
              <a:off x="3773" y="2297"/>
              <a:ext cx="16" cy="16"/>
            </a:xfrm>
            <a:custGeom>
              <a:avLst/>
              <a:gdLst>
                <a:gd name="T0" fmla="*/ 26 w 72"/>
                <a:gd name="T1" fmla="*/ 0 h 72"/>
                <a:gd name="T2" fmla="*/ 71 w 72"/>
                <a:gd name="T3" fmla="*/ 17 h 72"/>
                <a:gd name="T4" fmla="*/ 35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17"/>
                  </a:lnTo>
                  <a:lnTo>
                    <a:pt x="35"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437" name="Freeform 621">
              <a:extLst>
                <a:ext uri="{FF2B5EF4-FFF2-40B4-BE49-F238E27FC236}">
                  <a16:creationId xmlns:a16="http://schemas.microsoft.com/office/drawing/2014/main" id="{3ECA5CBA-EAC8-4443-ABEF-C46029623879}"/>
                </a:ext>
              </a:extLst>
            </p:cNvPr>
            <p:cNvSpPr>
              <a:spLocks noChangeArrowheads="1"/>
            </p:cNvSpPr>
            <p:nvPr/>
          </p:nvSpPr>
          <p:spPr bwMode="auto">
            <a:xfrm>
              <a:off x="3781" y="2301"/>
              <a:ext cx="16" cy="16"/>
            </a:xfrm>
            <a:custGeom>
              <a:avLst/>
              <a:gdLst>
                <a:gd name="T0" fmla="*/ 44 w 72"/>
                <a:gd name="T1" fmla="*/ 0 h 72"/>
                <a:gd name="T2" fmla="*/ 71 w 72"/>
                <a:gd name="T3" fmla="*/ 8 h 72"/>
                <a:gd name="T4" fmla="*/ 13 w 72"/>
                <a:gd name="T5" fmla="*/ 71 h 72"/>
                <a:gd name="T6" fmla="*/ 0 w 72"/>
                <a:gd name="T7" fmla="*/ 58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8"/>
                  </a:lnTo>
                  <a:lnTo>
                    <a:pt x="13" y="71"/>
                  </a:lnTo>
                  <a:lnTo>
                    <a:pt x="0" y="58"/>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438" name="Freeform 622">
              <a:extLst>
                <a:ext uri="{FF2B5EF4-FFF2-40B4-BE49-F238E27FC236}">
                  <a16:creationId xmlns:a16="http://schemas.microsoft.com/office/drawing/2014/main" id="{B2510569-BCE4-48AF-ABBA-7C5B8B2D7CC1}"/>
                </a:ext>
              </a:extLst>
            </p:cNvPr>
            <p:cNvSpPr>
              <a:spLocks noChangeArrowheads="1"/>
            </p:cNvSpPr>
            <p:nvPr/>
          </p:nvSpPr>
          <p:spPr bwMode="auto">
            <a:xfrm>
              <a:off x="3809" y="2317"/>
              <a:ext cx="16" cy="16"/>
            </a:xfrm>
            <a:custGeom>
              <a:avLst/>
              <a:gdLst>
                <a:gd name="T0" fmla="*/ 40 w 72"/>
                <a:gd name="T1" fmla="*/ 0 h 72"/>
                <a:gd name="T2" fmla="*/ 71 w 72"/>
                <a:gd name="T3" fmla="*/ 8 h 72"/>
                <a:gd name="T4" fmla="*/ 26 w 72"/>
                <a:gd name="T5" fmla="*/ 71 h 72"/>
                <a:gd name="T6" fmla="*/ 0 w 72"/>
                <a:gd name="T7" fmla="*/ 58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8"/>
                  </a:lnTo>
                  <a:lnTo>
                    <a:pt x="26" y="71"/>
                  </a:lnTo>
                  <a:lnTo>
                    <a:pt x="0" y="58"/>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439" name="Freeform 623">
              <a:extLst>
                <a:ext uri="{FF2B5EF4-FFF2-40B4-BE49-F238E27FC236}">
                  <a16:creationId xmlns:a16="http://schemas.microsoft.com/office/drawing/2014/main" id="{A1B650E8-9837-49DD-AB2F-CB9F4FBEC3BD}"/>
                </a:ext>
              </a:extLst>
            </p:cNvPr>
            <p:cNvSpPr>
              <a:spLocks noChangeArrowheads="1"/>
            </p:cNvSpPr>
            <p:nvPr/>
          </p:nvSpPr>
          <p:spPr bwMode="auto">
            <a:xfrm>
              <a:off x="3812" y="2318"/>
              <a:ext cx="16" cy="16"/>
            </a:xfrm>
            <a:custGeom>
              <a:avLst/>
              <a:gdLst>
                <a:gd name="T0" fmla="*/ 26 w 72"/>
                <a:gd name="T1" fmla="*/ 0 h 72"/>
                <a:gd name="T2" fmla="*/ 71 w 72"/>
                <a:gd name="T3" fmla="*/ 17 h 72"/>
                <a:gd name="T4" fmla="*/ 44 w 72"/>
                <a:gd name="T5" fmla="*/ 71 h 72"/>
                <a:gd name="T6" fmla="*/ 0 w 72"/>
                <a:gd name="T7" fmla="*/ 49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17"/>
                  </a:lnTo>
                  <a:lnTo>
                    <a:pt x="44" y="71"/>
                  </a:lnTo>
                  <a:lnTo>
                    <a:pt x="0" y="4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440" name="Freeform 624">
              <a:extLst>
                <a:ext uri="{FF2B5EF4-FFF2-40B4-BE49-F238E27FC236}">
                  <a16:creationId xmlns:a16="http://schemas.microsoft.com/office/drawing/2014/main" id="{28AB79B5-04C0-4D4C-B34F-D020061EDA1C}"/>
                </a:ext>
              </a:extLst>
            </p:cNvPr>
            <p:cNvSpPr>
              <a:spLocks noChangeArrowheads="1"/>
            </p:cNvSpPr>
            <p:nvPr/>
          </p:nvSpPr>
          <p:spPr bwMode="auto">
            <a:xfrm>
              <a:off x="3822" y="2322"/>
              <a:ext cx="16" cy="16"/>
            </a:xfrm>
            <a:custGeom>
              <a:avLst/>
              <a:gdLst>
                <a:gd name="T0" fmla="*/ 26 w 72"/>
                <a:gd name="T1" fmla="*/ 0 h 71"/>
                <a:gd name="T2" fmla="*/ 71 w 72"/>
                <a:gd name="T3" fmla="*/ 17 h 71"/>
                <a:gd name="T4" fmla="*/ 49 w 72"/>
                <a:gd name="T5" fmla="*/ 70 h 71"/>
                <a:gd name="T6" fmla="*/ 0 w 72"/>
                <a:gd name="T7" fmla="*/ 48 h 71"/>
                <a:gd name="T8" fmla="*/ 26 w 72"/>
                <a:gd name="T9" fmla="*/ 0 h 71"/>
              </a:gdLst>
              <a:ahLst/>
              <a:cxnLst>
                <a:cxn ang="0">
                  <a:pos x="T0" y="T1"/>
                </a:cxn>
                <a:cxn ang="0">
                  <a:pos x="T2" y="T3"/>
                </a:cxn>
                <a:cxn ang="0">
                  <a:pos x="T4" y="T5"/>
                </a:cxn>
                <a:cxn ang="0">
                  <a:pos x="T6" y="T7"/>
                </a:cxn>
                <a:cxn ang="0">
                  <a:pos x="T8" y="T9"/>
                </a:cxn>
              </a:cxnLst>
              <a:rect l="0" t="0" r="r" b="b"/>
              <a:pathLst>
                <a:path w="72" h="71">
                  <a:moveTo>
                    <a:pt x="26" y="0"/>
                  </a:moveTo>
                  <a:lnTo>
                    <a:pt x="71" y="17"/>
                  </a:lnTo>
                  <a:lnTo>
                    <a:pt x="49" y="70"/>
                  </a:lnTo>
                  <a:lnTo>
                    <a:pt x="0" y="48"/>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441" name="Freeform 625">
              <a:extLst>
                <a:ext uri="{FF2B5EF4-FFF2-40B4-BE49-F238E27FC236}">
                  <a16:creationId xmlns:a16="http://schemas.microsoft.com/office/drawing/2014/main" id="{4B4BB199-9B74-413D-9CA8-8852BD835DBB}"/>
                </a:ext>
              </a:extLst>
            </p:cNvPr>
            <p:cNvSpPr>
              <a:spLocks noChangeArrowheads="1"/>
            </p:cNvSpPr>
            <p:nvPr/>
          </p:nvSpPr>
          <p:spPr bwMode="auto">
            <a:xfrm>
              <a:off x="3831" y="2326"/>
              <a:ext cx="16" cy="16"/>
            </a:xfrm>
            <a:custGeom>
              <a:avLst/>
              <a:gdLst>
                <a:gd name="T0" fmla="*/ 22 w 72"/>
                <a:gd name="T1" fmla="*/ 0 h 72"/>
                <a:gd name="T2" fmla="*/ 71 w 72"/>
                <a:gd name="T3" fmla="*/ 17 h 72"/>
                <a:gd name="T4" fmla="*/ 44 w 72"/>
                <a:gd name="T5" fmla="*/ 71 h 72"/>
                <a:gd name="T6" fmla="*/ 0 w 72"/>
                <a:gd name="T7" fmla="*/ 53 h 72"/>
                <a:gd name="T8" fmla="*/ 22 w 72"/>
                <a:gd name="T9" fmla="*/ 0 h 72"/>
              </a:gdLst>
              <a:ahLst/>
              <a:cxnLst>
                <a:cxn ang="0">
                  <a:pos x="T0" y="T1"/>
                </a:cxn>
                <a:cxn ang="0">
                  <a:pos x="T2" y="T3"/>
                </a:cxn>
                <a:cxn ang="0">
                  <a:pos x="T4" y="T5"/>
                </a:cxn>
                <a:cxn ang="0">
                  <a:pos x="T6" y="T7"/>
                </a:cxn>
                <a:cxn ang="0">
                  <a:pos x="T8" y="T9"/>
                </a:cxn>
              </a:cxnLst>
              <a:rect l="0" t="0" r="r" b="b"/>
              <a:pathLst>
                <a:path w="72" h="72">
                  <a:moveTo>
                    <a:pt x="22" y="0"/>
                  </a:moveTo>
                  <a:lnTo>
                    <a:pt x="71" y="17"/>
                  </a:lnTo>
                  <a:lnTo>
                    <a:pt x="44" y="71"/>
                  </a:lnTo>
                  <a:lnTo>
                    <a:pt x="0" y="53"/>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35442" name="Freeform 626">
              <a:extLst>
                <a:ext uri="{FF2B5EF4-FFF2-40B4-BE49-F238E27FC236}">
                  <a16:creationId xmlns:a16="http://schemas.microsoft.com/office/drawing/2014/main" id="{FECECBE7-54F8-4A9A-8F39-CC9FAB2B42C7}"/>
                </a:ext>
              </a:extLst>
            </p:cNvPr>
            <p:cNvSpPr>
              <a:spLocks noChangeArrowheads="1"/>
            </p:cNvSpPr>
            <p:nvPr/>
          </p:nvSpPr>
          <p:spPr bwMode="auto">
            <a:xfrm>
              <a:off x="3839" y="2330"/>
              <a:ext cx="16" cy="16"/>
            </a:xfrm>
            <a:custGeom>
              <a:avLst/>
              <a:gdLst>
                <a:gd name="T0" fmla="*/ 22 w 72"/>
                <a:gd name="T1" fmla="*/ 0 h 72"/>
                <a:gd name="T2" fmla="*/ 71 w 72"/>
                <a:gd name="T3" fmla="*/ 13 h 72"/>
                <a:gd name="T4" fmla="*/ 44 w 72"/>
                <a:gd name="T5" fmla="*/ 71 h 72"/>
                <a:gd name="T6" fmla="*/ 0 w 72"/>
                <a:gd name="T7" fmla="*/ 53 h 72"/>
                <a:gd name="T8" fmla="*/ 22 w 72"/>
                <a:gd name="T9" fmla="*/ 0 h 72"/>
              </a:gdLst>
              <a:ahLst/>
              <a:cxnLst>
                <a:cxn ang="0">
                  <a:pos x="T0" y="T1"/>
                </a:cxn>
                <a:cxn ang="0">
                  <a:pos x="T2" y="T3"/>
                </a:cxn>
                <a:cxn ang="0">
                  <a:pos x="T4" y="T5"/>
                </a:cxn>
                <a:cxn ang="0">
                  <a:pos x="T6" y="T7"/>
                </a:cxn>
                <a:cxn ang="0">
                  <a:pos x="T8" y="T9"/>
                </a:cxn>
              </a:cxnLst>
              <a:rect l="0" t="0" r="r" b="b"/>
              <a:pathLst>
                <a:path w="72" h="72">
                  <a:moveTo>
                    <a:pt x="22" y="0"/>
                  </a:moveTo>
                  <a:lnTo>
                    <a:pt x="71" y="13"/>
                  </a:lnTo>
                  <a:lnTo>
                    <a:pt x="44" y="71"/>
                  </a:lnTo>
                  <a:lnTo>
                    <a:pt x="0" y="53"/>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35443" name="Freeform 627">
              <a:extLst>
                <a:ext uri="{FF2B5EF4-FFF2-40B4-BE49-F238E27FC236}">
                  <a16:creationId xmlns:a16="http://schemas.microsoft.com/office/drawing/2014/main" id="{D9340049-4442-461B-B2A3-470D284747EA}"/>
                </a:ext>
              </a:extLst>
            </p:cNvPr>
            <p:cNvSpPr>
              <a:spLocks noChangeArrowheads="1"/>
            </p:cNvSpPr>
            <p:nvPr/>
          </p:nvSpPr>
          <p:spPr bwMode="auto">
            <a:xfrm>
              <a:off x="3848" y="2333"/>
              <a:ext cx="16" cy="16"/>
            </a:xfrm>
            <a:custGeom>
              <a:avLst/>
              <a:gdLst>
                <a:gd name="T0" fmla="*/ 17 w 72"/>
                <a:gd name="T1" fmla="*/ 0 h 72"/>
                <a:gd name="T2" fmla="*/ 71 w 72"/>
                <a:gd name="T3" fmla="*/ 13 h 72"/>
                <a:gd name="T4" fmla="*/ 53 w 72"/>
                <a:gd name="T5" fmla="*/ 71 h 72"/>
                <a:gd name="T6" fmla="*/ 0 w 72"/>
                <a:gd name="T7" fmla="*/ 58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53" y="71"/>
                  </a:lnTo>
                  <a:lnTo>
                    <a:pt x="0" y="58"/>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44" name="Freeform 628">
              <a:extLst>
                <a:ext uri="{FF2B5EF4-FFF2-40B4-BE49-F238E27FC236}">
                  <a16:creationId xmlns:a16="http://schemas.microsoft.com/office/drawing/2014/main" id="{AB15073F-748E-41F1-9525-8D23571DCE94}"/>
                </a:ext>
              </a:extLst>
            </p:cNvPr>
            <p:cNvSpPr>
              <a:spLocks noChangeArrowheads="1"/>
            </p:cNvSpPr>
            <p:nvPr/>
          </p:nvSpPr>
          <p:spPr bwMode="auto">
            <a:xfrm>
              <a:off x="3856" y="2336"/>
              <a:ext cx="16" cy="16"/>
            </a:xfrm>
            <a:custGeom>
              <a:avLst/>
              <a:gdLst>
                <a:gd name="T0" fmla="*/ 17 w 72"/>
                <a:gd name="T1" fmla="*/ 0 h 72"/>
                <a:gd name="T2" fmla="*/ 71 w 72"/>
                <a:gd name="T3" fmla="*/ 8 h 72"/>
                <a:gd name="T4" fmla="*/ 40 w 72"/>
                <a:gd name="T5" fmla="*/ 71 h 72"/>
                <a:gd name="T6" fmla="*/ 0 w 72"/>
                <a:gd name="T7" fmla="*/ 58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8"/>
                  </a:lnTo>
                  <a:lnTo>
                    <a:pt x="40" y="71"/>
                  </a:lnTo>
                  <a:lnTo>
                    <a:pt x="0" y="58"/>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45" name="Freeform 629">
              <a:extLst>
                <a:ext uri="{FF2B5EF4-FFF2-40B4-BE49-F238E27FC236}">
                  <a16:creationId xmlns:a16="http://schemas.microsoft.com/office/drawing/2014/main" id="{141E6059-3A8B-4FCB-A957-25A677EA1DA6}"/>
                </a:ext>
              </a:extLst>
            </p:cNvPr>
            <p:cNvSpPr>
              <a:spLocks noChangeArrowheads="1"/>
            </p:cNvSpPr>
            <p:nvPr/>
          </p:nvSpPr>
          <p:spPr bwMode="auto">
            <a:xfrm>
              <a:off x="3892" y="2344"/>
              <a:ext cx="16" cy="16"/>
            </a:xfrm>
            <a:custGeom>
              <a:avLst/>
              <a:gdLst>
                <a:gd name="T0" fmla="*/ 53 w 72"/>
                <a:gd name="T1" fmla="*/ 0 h 71"/>
                <a:gd name="T2" fmla="*/ 71 w 72"/>
                <a:gd name="T3" fmla="*/ 4 h 71"/>
                <a:gd name="T4" fmla="*/ 35 w 72"/>
                <a:gd name="T5" fmla="*/ 70 h 71"/>
                <a:gd name="T6" fmla="*/ 0 w 72"/>
                <a:gd name="T7" fmla="*/ 61 h 71"/>
                <a:gd name="T8" fmla="*/ 53 w 72"/>
                <a:gd name="T9" fmla="*/ 0 h 71"/>
              </a:gdLst>
              <a:ahLst/>
              <a:cxnLst>
                <a:cxn ang="0">
                  <a:pos x="T0" y="T1"/>
                </a:cxn>
                <a:cxn ang="0">
                  <a:pos x="T2" y="T3"/>
                </a:cxn>
                <a:cxn ang="0">
                  <a:pos x="T4" y="T5"/>
                </a:cxn>
                <a:cxn ang="0">
                  <a:pos x="T6" y="T7"/>
                </a:cxn>
                <a:cxn ang="0">
                  <a:pos x="T8" y="T9"/>
                </a:cxn>
              </a:cxnLst>
              <a:rect l="0" t="0" r="r" b="b"/>
              <a:pathLst>
                <a:path w="72" h="71">
                  <a:moveTo>
                    <a:pt x="53" y="0"/>
                  </a:moveTo>
                  <a:lnTo>
                    <a:pt x="71" y="4"/>
                  </a:lnTo>
                  <a:lnTo>
                    <a:pt x="35" y="70"/>
                  </a:lnTo>
                  <a:lnTo>
                    <a:pt x="0" y="61"/>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446" name="Freeform 630">
              <a:extLst>
                <a:ext uri="{FF2B5EF4-FFF2-40B4-BE49-F238E27FC236}">
                  <a16:creationId xmlns:a16="http://schemas.microsoft.com/office/drawing/2014/main" id="{1A11FAD7-5FE0-4CD8-B5D2-1B77515EE352}"/>
                </a:ext>
              </a:extLst>
            </p:cNvPr>
            <p:cNvSpPr>
              <a:spLocks noChangeArrowheads="1"/>
            </p:cNvSpPr>
            <p:nvPr/>
          </p:nvSpPr>
          <p:spPr bwMode="auto">
            <a:xfrm>
              <a:off x="3894" y="2345"/>
              <a:ext cx="16" cy="16"/>
            </a:xfrm>
            <a:custGeom>
              <a:avLst/>
              <a:gdLst>
                <a:gd name="T0" fmla="*/ 8 w 72"/>
                <a:gd name="T1" fmla="*/ 0 h 72"/>
                <a:gd name="T2" fmla="*/ 71 w 72"/>
                <a:gd name="T3" fmla="*/ 4 h 72"/>
                <a:gd name="T4" fmla="*/ 62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4"/>
                  </a:lnTo>
                  <a:lnTo>
                    <a:pt x="62"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447" name="Freeform 631">
              <a:extLst>
                <a:ext uri="{FF2B5EF4-FFF2-40B4-BE49-F238E27FC236}">
                  <a16:creationId xmlns:a16="http://schemas.microsoft.com/office/drawing/2014/main" id="{12C0F989-F15D-42DB-927D-ABA9C48E5D82}"/>
                </a:ext>
              </a:extLst>
            </p:cNvPr>
            <p:cNvSpPr>
              <a:spLocks noChangeArrowheads="1"/>
            </p:cNvSpPr>
            <p:nvPr/>
          </p:nvSpPr>
          <p:spPr bwMode="auto">
            <a:xfrm>
              <a:off x="3904" y="2346"/>
              <a:ext cx="16" cy="16"/>
            </a:xfrm>
            <a:custGeom>
              <a:avLst/>
              <a:gdLst>
                <a:gd name="T0" fmla="*/ 4 w 72"/>
                <a:gd name="T1" fmla="*/ 0 h 72"/>
                <a:gd name="T2" fmla="*/ 71 w 72"/>
                <a:gd name="T3" fmla="*/ 8 h 72"/>
                <a:gd name="T4" fmla="*/ 58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8"/>
                  </a:lnTo>
                  <a:lnTo>
                    <a:pt x="58"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48" name="Freeform 632">
              <a:extLst>
                <a:ext uri="{FF2B5EF4-FFF2-40B4-BE49-F238E27FC236}">
                  <a16:creationId xmlns:a16="http://schemas.microsoft.com/office/drawing/2014/main" id="{9A861F9F-D724-4D35-8A5C-D196F5C6803D}"/>
                </a:ext>
              </a:extLst>
            </p:cNvPr>
            <p:cNvSpPr>
              <a:spLocks noChangeArrowheads="1"/>
            </p:cNvSpPr>
            <p:nvPr/>
          </p:nvSpPr>
          <p:spPr bwMode="auto">
            <a:xfrm>
              <a:off x="3914" y="2348"/>
              <a:ext cx="16" cy="16"/>
            </a:xfrm>
            <a:custGeom>
              <a:avLst/>
              <a:gdLst>
                <a:gd name="T0" fmla="*/ 4 w 72"/>
                <a:gd name="T1" fmla="*/ 0 h 72"/>
                <a:gd name="T2" fmla="*/ 71 w 72"/>
                <a:gd name="T3" fmla="*/ 8 h 72"/>
                <a:gd name="T4" fmla="*/ 62 w 72"/>
                <a:gd name="T5" fmla="*/ 71 h 72"/>
                <a:gd name="T6" fmla="*/ 0 w 72"/>
                <a:gd name="T7" fmla="*/ 58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8"/>
                  </a:lnTo>
                  <a:lnTo>
                    <a:pt x="62" y="71"/>
                  </a:lnTo>
                  <a:lnTo>
                    <a:pt x="0" y="58"/>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49" name="Freeform 633">
              <a:extLst>
                <a:ext uri="{FF2B5EF4-FFF2-40B4-BE49-F238E27FC236}">
                  <a16:creationId xmlns:a16="http://schemas.microsoft.com/office/drawing/2014/main" id="{F5FBD9F1-0E25-4A6D-BFA5-704969AB1F97}"/>
                </a:ext>
              </a:extLst>
            </p:cNvPr>
            <p:cNvSpPr>
              <a:spLocks noChangeArrowheads="1"/>
            </p:cNvSpPr>
            <p:nvPr/>
          </p:nvSpPr>
          <p:spPr bwMode="auto">
            <a:xfrm>
              <a:off x="3924" y="2350"/>
              <a:ext cx="16" cy="16"/>
            </a:xfrm>
            <a:custGeom>
              <a:avLst/>
              <a:gdLst>
                <a:gd name="T0" fmla="*/ 4 w 72"/>
                <a:gd name="T1" fmla="*/ 0 h 72"/>
                <a:gd name="T2" fmla="*/ 71 w 72"/>
                <a:gd name="T3" fmla="*/ 0 h 72"/>
                <a:gd name="T4" fmla="*/ 62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0"/>
                  </a:lnTo>
                  <a:lnTo>
                    <a:pt x="62"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50" name="Freeform 634">
              <a:extLst>
                <a:ext uri="{FF2B5EF4-FFF2-40B4-BE49-F238E27FC236}">
                  <a16:creationId xmlns:a16="http://schemas.microsoft.com/office/drawing/2014/main" id="{9E9DD159-785C-435E-90BF-5D7E3E250E18}"/>
                </a:ext>
              </a:extLst>
            </p:cNvPr>
            <p:cNvSpPr>
              <a:spLocks noChangeArrowheads="1"/>
            </p:cNvSpPr>
            <p:nvPr/>
          </p:nvSpPr>
          <p:spPr bwMode="auto">
            <a:xfrm>
              <a:off x="3934" y="2350"/>
              <a:ext cx="16" cy="16"/>
            </a:xfrm>
            <a:custGeom>
              <a:avLst/>
              <a:gdLst>
                <a:gd name="T0" fmla="*/ 4 w 72"/>
                <a:gd name="T1" fmla="*/ 0 h 72"/>
                <a:gd name="T2" fmla="*/ 71 w 72"/>
                <a:gd name="T3" fmla="*/ 4 h 72"/>
                <a:gd name="T4" fmla="*/ 62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4"/>
                  </a:lnTo>
                  <a:lnTo>
                    <a:pt x="62"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51" name="Freeform 635">
              <a:extLst>
                <a:ext uri="{FF2B5EF4-FFF2-40B4-BE49-F238E27FC236}">
                  <a16:creationId xmlns:a16="http://schemas.microsoft.com/office/drawing/2014/main" id="{F29E4ACC-DD73-4771-AD03-E337A5A42FD7}"/>
                </a:ext>
              </a:extLst>
            </p:cNvPr>
            <p:cNvSpPr>
              <a:spLocks noChangeArrowheads="1"/>
            </p:cNvSpPr>
            <p:nvPr/>
          </p:nvSpPr>
          <p:spPr bwMode="auto">
            <a:xfrm>
              <a:off x="3947" y="2351"/>
              <a:ext cx="16" cy="16"/>
            </a:xfrm>
            <a:custGeom>
              <a:avLst/>
              <a:gdLst>
                <a:gd name="T0" fmla="*/ 17 w 72"/>
                <a:gd name="T1" fmla="*/ 0 h 72"/>
                <a:gd name="T2" fmla="*/ 71 w 72"/>
                <a:gd name="T3" fmla="*/ 4 h 72"/>
                <a:gd name="T4" fmla="*/ 53 w 72"/>
                <a:gd name="T5" fmla="*/ 71 h 72"/>
                <a:gd name="T6" fmla="*/ 0 w 72"/>
                <a:gd name="T7" fmla="*/ 71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4"/>
                  </a:lnTo>
                  <a:lnTo>
                    <a:pt x="53" y="71"/>
                  </a:lnTo>
                  <a:lnTo>
                    <a:pt x="0" y="71"/>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52" name="Freeform 636">
              <a:extLst>
                <a:ext uri="{FF2B5EF4-FFF2-40B4-BE49-F238E27FC236}">
                  <a16:creationId xmlns:a16="http://schemas.microsoft.com/office/drawing/2014/main" id="{72A36BA5-C7EB-48EF-B337-2D264B6E1AD0}"/>
                </a:ext>
              </a:extLst>
            </p:cNvPr>
            <p:cNvSpPr>
              <a:spLocks noChangeArrowheads="1"/>
            </p:cNvSpPr>
            <p:nvPr/>
          </p:nvSpPr>
          <p:spPr bwMode="auto">
            <a:xfrm>
              <a:off x="3978" y="2354"/>
              <a:ext cx="16" cy="16"/>
            </a:xfrm>
            <a:custGeom>
              <a:avLst/>
              <a:gdLst>
                <a:gd name="T0" fmla="*/ 4 w 72"/>
                <a:gd name="T1" fmla="*/ 0 h 72"/>
                <a:gd name="T2" fmla="*/ 71 w 72"/>
                <a:gd name="T3" fmla="*/ 4 h 72"/>
                <a:gd name="T4" fmla="*/ 62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4"/>
                  </a:lnTo>
                  <a:lnTo>
                    <a:pt x="62"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53" name="Freeform 637">
              <a:extLst>
                <a:ext uri="{FF2B5EF4-FFF2-40B4-BE49-F238E27FC236}">
                  <a16:creationId xmlns:a16="http://schemas.microsoft.com/office/drawing/2014/main" id="{FF6D4B33-3C54-4099-BF6B-269BC416F2BE}"/>
                </a:ext>
              </a:extLst>
            </p:cNvPr>
            <p:cNvSpPr>
              <a:spLocks noChangeArrowheads="1"/>
            </p:cNvSpPr>
            <p:nvPr/>
          </p:nvSpPr>
          <p:spPr bwMode="auto">
            <a:xfrm>
              <a:off x="3987" y="2355"/>
              <a:ext cx="18" cy="17"/>
            </a:xfrm>
            <a:custGeom>
              <a:avLst/>
              <a:gdLst>
                <a:gd name="T0" fmla="*/ 4 w 81"/>
                <a:gd name="T1" fmla="*/ 0 h 73"/>
                <a:gd name="T2" fmla="*/ 80 w 81"/>
                <a:gd name="T3" fmla="*/ 13 h 73"/>
                <a:gd name="T4" fmla="*/ 76 w 81"/>
                <a:gd name="T5" fmla="*/ 72 h 73"/>
                <a:gd name="T6" fmla="*/ 0 w 81"/>
                <a:gd name="T7" fmla="*/ 58 h 73"/>
                <a:gd name="T8" fmla="*/ 4 w 81"/>
                <a:gd name="T9" fmla="*/ 0 h 73"/>
              </a:gdLst>
              <a:ahLst/>
              <a:cxnLst>
                <a:cxn ang="0">
                  <a:pos x="T0" y="T1"/>
                </a:cxn>
                <a:cxn ang="0">
                  <a:pos x="T2" y="T3"/>
                </a:cxn>
                <a:cxn ang="0">
                  <a:pos x="T4" y="T5"/>
                </a:cxn>
                <a:cxn ang="0">
                  <a:pos x="T6" y="T7"/>
                </a:cxn>
                <a:cxn ang="0">
                  <a:pos x="T8" y="T9"/>
                </a:cxn>
              </a:cxnLst>
              <a:rect l="0" t="0" r="r" b="b"/>
              <a:pathLst>
                <a:path w="81" h="73">
                  <a:moveTo>
                    <a:pt x="4" y="0"/>
                  </a:moveTo>
                  <a:lnTo>
                    <a:pt x="80" y="13"/>
                  </a:lnTo>
                  <a:lnTo>
                    <a:pt x="76" y="72"/>
                  </a:lnTo>
                  <a:lnTo>
                    <a:pt x="0" y="58"/>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54" name="Freeform 638">
              <a:extLst>
                <a:ext uri="{FF2B5EF4-FFF2-40B4-BE49-F238E27FC236}">
                  <a16:creationId xmlns:a16="http://schemas.microsoft.com/office/drawing/2014/main" id="{92567B26-1EA2-461F-B351-5B8449BA1623}"/>
                </a:ext>
              </a:extLst>
            </p:cNvPr>
            <p:cNvSpPr>
              <a:spLocks noChangeArrowheads="1"/>
            </p:cNvSpPr>
            <p:nvPr/>
          </p:nvSpPr>
          <p:spPr bwMode="auto">
            <a:xfrm>
              <a:off x="4004" y="2358"/>
              <a:ext cx="20" cy="17"/>
            </a:xfrm>
            <a:custGeom>
              <a:avLst/>
              <a:gdLst>
                <a:gd name="T0" fmla="*/ 4 w 89"/>
                <a:gd name="T1" fmla="*/ 0 h 73"/>
                <a:gd name="T2" fmla="*/ 88 w 89"/>
                <a:gd name="T3" fmla="*/ 0 h 73"/>
                <a:gd name="T4" fmla="*/ 84 w 89"/>
                <a:gd name="T5" fmla="*/ 72 h 73"/>
                <a:gd name="T6" fmla="*/ 0 w 89"/>
                <a:gd name="T7" fmla="*/ 63 h 73"/>
                <a:gd name="T8" fmla="*/ 4 w 89"/>
                <a:gd name="T9" fmla="*/ 0 h 73"/>
              </a:gdLst>
              <a:ahLst/>
              <a:cxnLst>
                <a:cxn ang="0">
                  <a:pos x="T0" y="T1"/>
                </a:cxn>
                <a:cxn ang="0">
                  <a:pos x="T2" y="T3"/>
                </a:cxn>
                <a:cxn ang="0">
                  <a:pos x="T4" y="T5"/>
                </a:cxn>
                <a:cxn ang="0">
                  <a:pos x="T6" y="T7"/>
                </a:cxn>
                <a:cxn ang="0">
                  <a:pos x="T8" y="T9"/>
                </a:cxn>
              </a:cxnLst>
              <a:rect l="0" t="0" r="r" b="b"/>
              <a:pathLst>
                <a:path w="89" h="73">
                  <a:moveTo>
                    <a:pt x="4" y="0"/>
                  </a:moveTo>
                  <a:lnTo>
                    <a:pt x="88" y="0"/>
                  </a:lnTo>
                  <a:lnTo>
                    <a:pt x="84" y="72"/>
                  </a:lnTo>
                  <a:lnTo>
                    <a:pt x="0" y="63"/>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55" name="Freeform 639">
              <a:extLst>
                <a:ext uri="{FF2B5EF4-FFF2-40B4-BE49-F238E27FC236}">
                  <a16:creationId xmlns:a16="http://schemas.microsoft.com/office/drawing/2014/main" id="{F3681D71-4303-4E0B-B3E5-756E0AEC75FC}"/>
                </a:ext>
              </a:extLst>
            </p:cNvPr>
            <p:cNvSpPr>
              <a:spLocks noChangeArrowheads="1"/>
            </p:cNvSpPr>
            <p:nvPr/>
          </p:nvSpPr>
          <p:spPr bwMode="auto">
            <a:xfrm>
              <a:off x="4022" y="2358"/>
              <a:ext cx="16" cy="17"/>
            </a:xfrm>
            <a:custGeom>
              <a:avLst/>
              <a:gdLst>
                <a:gd name="T0" fmla="*/ 4 w 72"/>
                <a:gd name="T1" fmla="*/ 0 h 73"/>
                <a:gd name="T2" fmla="*/ 71 w 72"/>
                <a:gd name="T3" fmla="*/ 8 h 73"/>
                <a:gd name="T4" fmla="*/ 62 w 72"/>
                <a:gd name="T5" fmla="*/ 72 h 73"/>
                <a:gd name="T6" fmla="*/ 0 w 72"/>
                <a:gd name="T7" fmla="*/ 63 h 73"/>
                <a:gd name="T8" fmla="*/ 4 w 72"/>
                <a:gd name="T9" fmla="*/ 0 h 73"/>
              </a:gdLst>
              <a:ahLst/>
              <a:cxnLst>
                <a:cxn ang="0">
                  <a:pos x="T0" y="T1"/>
                </a:cxn>
                <a:cxn ang="0">
                  <a:pos x="T2" y="T3"/>
                </a:cxn>
                <a:cxn ang="0">
                  <a:pos x="T4" y="T5"/>
                </a:cxn>
                <a:cxn ang="0">
                  <a:pos x="T6" y="T7"/>
                </a:cxn>
                <a:cxn ang="0">
                  <a:pos x="T8" y="T9"/>
                </a:cxn>
              </a:cxnLst>
              <a:rect l="0" t="0" r="r" b="b"/>
              <a:pathLst>
                <a:path w="72" h="73">
                  <a:moveTo>
                    <a:pt x="4" y="0"/>
                  </a:moveTo>
                  <a:lnTo>
                    <a:pt x="71" y="8"/>
                  </a:lnTo>
                  <a:lnTo>
                    <a:pt x="62" y="72"/>
                  </a:lnTo>
                  <a:lnTo>
                    <a:pt x="0" y="63"/>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56" name="Freeform 640">
              <a:extLst>
                <a:ext uri="{FF2B5EF4-FFF2-40B4-BE49-F238E27FC236}">
                  <a16:creationId xmlns:a16="http://schemas.microsoft.com/office/drawing/2014/main" id="{B29547EE-96D5-4370-ABAA-2146C38B20D8}"/>
                </a:ext>
              </a:extLst>
            </p:cNvPr>
            <p:cNvSpPr>
              <a:spLocks noChangeArrowheads="1"/>
            </p:cNvSpPr>
            <p:nvPr/>
          </p:nvSpPr>
          <p:spPr bwMode="auto">
            <a:xfrm>
              <a:off x="4064" y="2362"/>
              <a:ext cx="17" cy="17"/>
            </a:xfrm>
            <a:custGeom>
              <a:avLst/>
              <a:gdLst>
                <a:gd name="T0" fmla="*/ 13 w 73"/>
                <a:gd name="T1" fmla="*/ 0 h 73"/>
                <a:gd name="T2" fmla="*/ 72 w 73"/>
                <a:gd name="T3" fmla="*/ 4 h 73"/>
                <a:gd name="T4" fmla="*/ 53 w 73"/>
                <a:gd name="T5" fmla="*/ 72 h 73"/>
                <a:gd name="T6" fmla="*/ 0 w 73"/>
                <a:gd name="T7" fmla="*/ 72 h 73"/>
                <a:gd name="T8" fmla="*/ 13 w 73"/>
                <a:gd name="T9" fmla="*/ 0 h 73"/>
              </a:gdLst>
              <a:ahLst/>
              <a:cxnLst>
                <a:cxn ang="0">
                  <a:pos x="T0" y="T1"/>
                </a:cxn>
                <a:cxn ang="0">
                  <a:pos x="T2" y="T3"/>
                </a:cxn>
                <a:cxn ang="0">
                  <a:pos x="T4" y="T5"/>
                </a:cxn>
                <a:cxn ang="0">
                  <a:pos x="T6" y="T7"/>
                </a:cxn>
                <a:cxn ang="0">
                  <a:pos x="T8" y="T9"/>
                </a:cxn>
              </a:cxnLst>
              <a:rect l="0" t="0" r="r" b="b"/>
              <a:pathLst>
                <a:path w="73" h="73">
                  <a:moveTo>
                    <a:pt x="13" y="0"/>
                  </a:moveTo>
                  <a:lnTo>
                    <a:pt x="72" y="4"/>
                  </a:lnTo>
                  <a:lnTo>
                    <a:pt x="53" y="72"/>
                  </a:lnTo>
                  <a:lnTo>
                    <a:pt x="0" y="72"/>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457" name="Freeform 641">
              <a:extLst>
                <a:ext uri="{FF2B5EF4-FFF2-40B4-BE49-F238E27FC236}">
                  <a16:creationId xmlns:a16="http://schemas.microsoft.com/office/drawing/2014/main" id="{000C0414-8931-4CE1-9064-C6F244724CEB}"/>
                </a:ext>
              </a:extLst>
            </p:cNvPr>
            <p:cNvSpPr>
              <a:spLocks noChangeArrowheads="1"/>
            </p:cNvSpPr>
            <p:nvPr/>
          </p:nvSpPr>
          <p:spPr bwMode="auto">
            <a:xfrm>
              <a:off x="4068" y="2363"/>
              <a:ext cx="29" cy="17"/>
            </a:xfrm>
            <a:custGeom>
              <a:avLst/>
              <a:gdLst>
                <a:gd name="T0" fmla="*/ 4 w 130"/>
                <a:gd name="T1" fmla="*/ 0 h 73"/>
                <a:gd name="T2" fmla="*/ 129 w 130"/>
                <a:gd name="T3" fmla="*/ 8 h 73"/>
                <a:gd name="T4" fmla="*/ 125 w 130"/>
                <a:gd name="T5" fmla="*/ 72 h 73"/>
                <a:gd name="T6" fmla="*/ 0 w 130"/>
                <a:gd name="T7" fmla="*/ 54 h 73"/>
                <a:gd name="T8" fmla="*/ 4 w 130"/>
                <a:gd name="T9" fmla="*/ 0 h 73"/>
              </a:gdLst>
              <a:ahLst/>
              <a:cxnLst>
                <a:cxn ang="0">
                  <a:pos x="T0" y="T1"/>
                </a:cxn>
                <a:cxn ang="0">
                  <a:pos x="T2" y="T3"/>
                </a:cxn>
                <a:cxn ang="0">
                  <a:pos x="T4" y="T5"/>
                </a:cxn>
                <a:cxn ang="0">
                  <a:pos x="T6" y="T7"/>
                </a:cxn>
                <a:cxn ang="0">
                  <a:pos x="T8" y="T9"/>
                </a:cxn>
              </a:cxnLst>
              <a:rect l="0" t="0" r="r" b="b"/>
              <a:pathLst>
                <a:path w="130" h="73">
                  <a:moveTo>
                    <a:pt x="4" y="0"/>
                  </a:moveTo>
                  <a:lnTo>
                    <a:pt x="129" y="8"/>
                  </a:lnTo>
                  <a:lnTo>
                    <a:pt x="125" y="72"/>
                  </a:lnTo>
                  <a:lnTo>
                    <a:pt x="0" y="54"/>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58" name="Freeform 642">
              <a:extLst>
                <a:ext uri="{FF2B5EF4-FFF2-40B4-BE49-F238E27FC236}">
                  <a16:creationId xmlns:a16="http://schemas.microsoft.com/office/drawing/2014/main" id="{7EDEA84F-F96A-4B75-BB14-C7209606E3A5}"/>
                </a:ext>
              </a:extLst>
            </p:cNvPr>
            <p:cNvSpPr>
              <a:spLocks noChangeArrowheads="1"/>
            </p:cNvSpPr>
            <p:nvPr/>
          </p:nvSpPr>
          <p:spPr bwMode="auto">
            <a:xfrm>
              <a:off x="4096" y="2365"/>
              <a:ext cx="32" cy="17"/>
            </a:xfrm>
            <a:custGeom>
              <a:avLst/>
              <a:gdLst>
                <a:gd name="T0" fmla="*/ 4 w 143"/>
                <a:gd name="T1" fmla="*/ 0 h 73"/>
                <a:gd name="T2" fmla="*/ 142 w 143"/>
                <a:gd name="T3" fmla="*/ 8 h 73"/>
                <a:gd name="T4" fmla="*/ 142 w 143"/>
                <a:gd name="T5" fmla="*/ 72 h 73"/>
                <a:gd name="T6" fmla="*/ 0 w 143"/>
                <a:gd name="T7" fmla="*/ 63 h 73"/>
                <a:gd name="T8" fmla="*/ 4 w 143"/>
                <a:gd name="T9" fmla="*/ 0 h 73"/>
              </a:gdLst>
              <a:ahLst/>
              <a:cxnLst>
                <a:cxn ang="0">
                  <a:pos x="T0" y="T1"/>
                </a:cxn>
                <a:cxn ang="0">
                  <a:pos x="T2" y="T3"/>
                </a:cxn>
                <a:cxn ang="0">
                  <a:pos x="T4" y="T5"/>
                </a:cxn>
                <a:cxn ang="0">
                  <a:pos x="T6" y="T7"/>
                </a:cxn>
                <a:cxn ang="0">
                  <a:pos x="T8" y="T9"/>
                </a:cxn>
              </a:cxnLst>
              <a:rect l="0" t="0" r="r" b="b"/>
              <a:pathLst>
                <a:path w="143" h="73">
                  <a:moveTo>
                    <a:pt x="4" y="0"/>
                  </a:moveTo>
                  <a:lnTo>
                    <a:pt x="142" y="8"/>
                  </a:lnTo>
                  <a:lnTo>
                    <a:pt x="142" y="72"/>
                  </a:lnTo>
                  <a:lnTo>
                    <a:pt x="0" y="63"/>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59" name="Freeform 643">
              <a:extLst>
                <a:ext uri="{FF2B5EF4-FFF2-40B4-BE49-F238E27FC236}">
                  <a16:creationId xmlns:a16="http://schemas.microsoft.com/office/drawing/2014/main" id="{884C5336-AEAF-4F8A-8B46-C148A821E8E6}"/>
                </a:ext>
              </a:extLst>
            </p:cNvPr>
            <p:cNvSpPr>
              <a:spLocks noChangeArrowheads="1"/>
            </p:cNvSpPr>
            <p:nvPr/>
          </p:nvSpPr>
          <p:spPr bwMode="auto">
            <a:xfrm>
              <a:off x="4156" y="2370"/>
              <a:ext cx="16" cy="17"/>
            </a:xfrm>
            <a:custGeom>
              <a:avLst/>
              <a:gdLst>
                <a:gd name="T0" fmla="*/ 0 w 72"/>
                <a:gd name="T1" fmla="*/ 0 h 73"/>
                <a:gd name="T2" fmla="*/ 71 w 72"/>
                <a:gd name="T3" fmla="*/ 0 h 73"/>
                <a:gd name="T4" fmla="*/ 62 w 72"/>
                <a:gd name="T5" fmla="*/ 72 h 73"/>
                <a:gd name="T6" fmla="*/ 0 w 72"/>
                <a:gd name="T7" fmla="*/ 72 h 73"/>
                <a:gd name="T8" fmla="*/ 0 w 72"/>
                <a:gd name="T9" fmla="*/ 0 h 73"/>
              </a:gdLst>
              <a:ahLst/>
              <a:cxnLst>
                <a:cxn ang="0">
                  <a:pos x="T0" y="T1"/>
                </a:cxn>
                <a:cxn ang="0">
                  <a:pos x="T2" y="T3"/>
                </a:cxn>
                <a:cxn ang="0">
                  <a:pos x="T4" y="T5"/>
                </a:cxn>
                <a:cxn ang="0">
                  <a:pos x="T6" y="T7"/>
                </a:cxn>
                <a:cxn ang="0">
                  <a:pos x="T8" y="T9"/>
                </a:cxn>
              </a:cxnLst>
              <a:rect l="0" t="0" r="r" b="b"/>
              <a:pathLst>
                <a:path w="72" h="73">
                  <a:moveTo>
                    <a:pt x="0" y="0"/>
                  </a:moveTo>
                  <a:lnTo>
                    <a:pt x="71" y="0"/>
                  </a:lnTo>
                  <a:lnTo>
                    <a:pt x="62" y="72"/>
                  </a:lnTo>
                  <a:lnTo>
                    <a:pt x="0" y="72"/>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460" name="Freeform 644">
              <a:extLst>
                <a:ext uri="{FF2B5EF4-FFF2-40B4-BE49-F238E27FC236}">
                  <a16:creationId xmlns:a16="http://schemas.microsoft.com/office/drawing/2014/main" id="{4877A364-BB17-4BC2-8350-BCF516D28065}"/>
                </a:ext>
              </a:extLst>
            </p:cNvPr>
            <p:cNvSpPr>
              <a:spLocks noChangeArrowheads="1"/>
            </p:cNvSpPr>
            <p:nvPr/>
          </p:nvSpPr>
          <p:spPr bwMode="auto">
            <a:xfrm>
              <a:off x="4163" y="2370"/>
              <a:ext cx="29" cy="17"/>
            </a:xfrm>
            <a:custGeom>
              <a:avLst/>
              <a:gdLst>
                <a:gd name="T0" fmla="*/ 4 w 129"/>
                <a:gd name="T1" fmla="*/ 0 h 73"/>
                <a:gd name="T2" fmla="*/ 128 w 129"/>
                <a:gd name="T3" fmla="*/ 14 h 73"/>
                <a:gd name="T4" fmla="*/ 124 w 129"/>
                <a:gd name="T5" fmla="*/ 72 h 73"/>
                <a:gd name="T6" fmla="*/ 0 w 129"/>
                <a:gd name="T7" fmla="*/ 54 h 73"/>
                <a:gd name="T8" fmla="*/ 4 w 129"/>
                <a:gd name="T9" fmla="*/ 0 h 73"/>
              </a:gdLst>
              <a:ahLst/>
              <a:cxnLst>
                <a:cxn ang="0">
                  <a:pos x="T0" y="T1"/>
                </a:cxn>
                <a:cxn ang="0">
                  <a:pos x="T2" y="T3"/>
                </a:cxn>
                <a:cxn ang="0">
                  <a:pos x="T4" y="T5"/>
                </a:cxn>
                <a:cxn ang="0">
                  <a:pos x="T6" y="T7"/>
                </a:cxn>
                <a:cxn ang="0">
                  <a:pos x="T8" y="T9"/>
                </a:cxn>
              </a:cxnLst>
              <a:rect l="0" t="0" r="r" b="b"/>
              <a:pathLst>
                <a:path w="129" h="73">
                  <a:moveTo>
                    <a:pt x="4" y="0"/>
                  </a:moveTo>
                  <a:lnTo>
                    <a:pt x="128" y="14"/>
                  </a:lnTo>
                  <a:lnTo>
                    <a:pt x="124" y="72"/>
                  </a:lnTo>
                  <a:lnTo>
                    <a:pt x="0" y="54"/>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61" name="Freeform 645">
              <a:extLst>
                <a:ext uri="{FF2B5EF4-FFF2-40B4-BE49-F238E27FC236}">
                  <a16:creationId xmlns:a16="http://schemas.microsoft.com/office/drawing/2014/main" id="{5B5E3D9C-1CD5-435A-8E55-40209480EF87}"/>
                </a:ext>
              </a:extLst>
            </p:cNvPr>
            <p:cNvSpPr>
              <a:spLocks noChangeArrowheads="1"/>
            </p:cNvSpPr>
            <p:nvPr/>
          </p:nvSpPr>
          <p:spPr bwMode="auto">
            <a:xfrm>
              <a:off x="4191" y="2373"/>
              <a:ext cx="23" cy="16"/>
            </a:xfrm>
            <a:custGeom>
              <a:avLst/>
              <a:gdLst>
                <a:gd name="T0" fmla="*/ 4 w 103"/>
                <a:gd name="T1" fmla="*/ 0 h 72"/>
                <a:gd name="T2" fmla="*/ 102 w 103"/>
                <a:gd name="T3" fmla="*/ 8 h 72"/>
                <a:gd name="T4" fmla="*/ 98 w 103"/>
                <a:gd name="T5" fmla="*/ 71 h 72"/>
                <a:gd name="T6" fmla="*/ 0 w 103"/>
                <a:gd name="T7" fmla="*/ 58 h 72"/>
                <a:gd name="T8" fmla="*/ 4 w 103"/>
                <a:gd name="T9" fmla="*/ 0 h 72"/>
              </a:gdLst>
              <a:ahLst/>
              <a:cxnLst>
                <a:cxn ang="0">
                  <a:pos x="T0" y="T1"/>
                </a:cxn>
                <a:cxn ang="0">
                  <a:pos x="T2" y="T3"/>
                </a:cxn>
                <a:cxn ang="0">
                  <a:pos x="T4" y="T5"/>
                </a:cxn>
                <a:cxn ang="0">
                  <a:pos x="T6" y="T7"/>
                </a:cxn>
                <a:cxn ang="0">
                  <a:pos x="T8" y="T9"/>
                </a:cxn>
              </a:cxnLst>
              <a:rect l="0" t="0" r="r" b="b"/>
              <a:pathLst>
                <a:path w="103" h="72">
                  <a:moveTo>
                    <a:pt x="4" y="0"/>
                  </a:moveTo>
                  <a:lnTo>
                    <a:pt x="102" y="8"/>
                  </a:lnTo>
                  <a:lnTo>
                    <a:pt x="98" y="71"/>
                  </a:lnTo>
                  <a:lnTo>
                    <a:pt x="0" y="58"/>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462" name="Freeform 646">
              <a:extLst>
                <a:ext uri="{FF2B5EF4-FFF2-40B4-BE49-F238E27FC236}">
                  <a16:creationId xmlns:a16="http://schemas.microsoft.com/office/drawing/2014/main" id="{DC5ED527-F2A0-49F8-B49B-C59E37DAA8F2}"/>
                </a:ext>
              </a:extLst>
            </p:cNvPr>
            <p:cNvSpPr>
              <a:spLocks noChangeArrowheads="1"/>
            </p:cNvSpPr>
            <p:nvPr/>
          </p:nvSpPr>
          <p:spPr bwMode="auto">
            <a:xfrm>
              <a:off x="4241" y="2378"/>
              <a:ext cx="16" cy="16"/>
            </a:xfrm>
            <a:custGeom>
              <a:avLst/>
              <a:gdLst>
                <a:gd name="T0" fmla="*/ 8 w 72"/>
                <a:gd name="T1" fmla="*/ 0 h 72"/>
                <a:gd name="T2" fmla="*/ 71 w 72"/>
                <a:gd name="T3" fmla="*/ 8 h 72"/>
                <a:gd name="T4" fmla="*/ 58 w 72"/>
                <a:gd name="T5" fmla="*/ 71 h 72"/>
                <a:gd name="T6" fmla="*/ 0 w 72"/>
                <a:gd name="T7" fmla="*/ 62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58" y="71"/>
                  </a:lnTo>
                  <a:lnTo>
                    <a:pt x="0" y="62"/>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463" name="Freeform 647">
              <a:extLst>
                <a:ext uri="{FF2B5EF4-FFF2-40B4-BE49-F238E27FC236}">
                  <a16:creationId xmlns:a16="http://schemas.microsoft.com/office/drawing/2014/main" id="{91E4F31A-AA5A-488D-88BB-841B0AA9CA86}"/>
                </a:ext>
              </a:extLst>
            </p:cNvPr>
            <p:cNvSpPr>
              <a:spLocks noChangeArrowheads="1"/>
            </p:cNvSpPr>
            <p:nvPr/>
          </p:nvSpPr>
          <p:spPr bwMode="auto">
            <a:xfrm>
              <a:off x="4254" y="2380"/>
              <a:ext cx="19" cy="16"/>
            </a:xfrm>
            <a:custGeom>
              <a:avLst/>
              <a:gdLst>
                <a:gd name="T0" fmla="*/ 8 w 85"/>
                <a:gd name="T1" fmla="*/ 0 h 72"/>
                <a:gd name="T2" fmla="*/ 84 w 85"/>
                <a:gd name="T3" fmla="*/ 8 h 72"/>
                <a:gd name="T4" fmla="*/ 75 w 85"/>
                <a:gd name="T5" fmla="*/ 71 h 72"/>
                <a:gd name="T6" fmla="*/ 0 w 85"/>
                <a:gd name="T7" fmla="*/ 53 h 72"/>
                <a:gd name="T8" fmla="*/ 8 w 85"/>
                <a:gd name="T9" fmla="*/ 0 h 72"/>
              </a:gdLst>
              <a:ahLst/>
              <a:cxnLst>
                <a:cxn ang="0">
                  <a:pos x="T0" y="T1"/>
                </a:cxn>
                <a:cxn ang="0">
                  <a:pos x="T2" y="T3"/>
                </a:cxn>
                <a:cxn ang="0">
                  <a:pos x="T4" y="T5"/>
                </a:cxn>
                <a:cxn ang="0">
                  <a:pos x="T6" y="T7"/>
                </a:cxn>
                <a:cxn ang="0">
                  <a:pos x="T8" y="T9"/>
                </a:cxn>
              </a:cxnLst>
              <a:rect l="0" t="0" r="r" b="b"/>
              <a:pathLst>
                <a:path w="85" h="72">
                  <a:moveTo>
                    <a:pt x="8" y="0"/>
                  </a:moveTo>
                  <a:lnTo>
                    <a:pt x="84" y="8"/>
                  </a:lnTo>
                  <a:lnTo>
                    <a:pt x="75" y="71"/>
                  </a:lnTo>
                  <a:lnTo>
                    <a:pt x="0" y="53"/>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464" name="Freeform 648">
              <a:extLst>
                <a:ext uri="{FF2B5EF4-FFF2-40B4-BE49-F238E27FC236}">
                  <a16:creationId xmlns:a16="http://schemas.microsoft.com/office/drawing/2014/main" id="{CB04FD92-1EB1-4CE2-9B87-0C30E392EE6C}"/>
                </a:ext>
              </a:extLst>
            </p:cNvPr>
            <p:cNvSpPr>
              <a:spLocks noChangeArrowheads="1"/>
            </p:cNvSpPr>
            <p:nvPr/>
          </p:nvSpPr>
          <p:spPr bwMode="auto">
            <a:xfrm>
              <a:off x="4271" y="2382"/>
              <a:ext cx="17" cy="16"/>
            </a:xfrm>
            <a:custGeom>
              <a:avLst/>
              <a:gdLst>
                <a:gd name="T0" fmla="*/ 8 w 76"/>
                <a:gd name="T1" fmla="*/ 0 h 72"/>
                <a:gd name="T2" fmla="*/ 75 w 76"/>
                <a:gd name="T3" fmla="*/ 8 h 72"/>
                <a:gd name="T4" fmla="*/ 62 w 76"/>
                <a:gd name="T5" fmla="*/ 71 h 72"/>
                <a:gd name="T6" fmla="*/ 0 w 76"/>
                <a:gd name="T7" fmla="*/ 62 h 72"/>
                <a:gd name="T8" fmla="*/ 8 w 76"/>
                <a:gd name="T9" fmla="*/ 0 h 72"/>
              </a:gdLst>
              <a:ahLst/>
              <a:cxnLst>
                <a:cxn ang="0">
                  <a:pos x="T0" y="T1"/>
                </a:cxn>
                <a:cxn ang="0">
                  <a:pos x="T2" y="T3"/>
                </a:cxn>
                <a:cxn ang="0">
                  <a:pos x="T4" y="T5"/>
                </a:cxn>
                <a:cxn ang="0">
                  <a:pos x="T6" y="T7"/>
                </a:cxn>
                <a:cxn ang="0">
                  <a:pos x="T8" y="T9"/>
                </a:cxn>
              </a:cxnLst>
              <a:rect l="0" t="0" r="r" b="b"/>
              <a:pathLst>
                <a:path w="76" h="72">
                  <a:moveTo>
                    <a:pt x="8" y="0"/>
                  </a:moveTo>
                  <a:lnTo>
                    <a:pt x="75" y="8"/>
                  </a:lnTo>
                  <a:lnTo>
                    <a:pt x="62" y="71"/>
                  </a:lnTo>
                  <a:lnTo>
                    <a:pt x="0" y="62"/>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465" name="Freeform 649">
              <a:extLst>
                <a:ext uri="{FF2B5EF4-FFF2-40B4-BE49-F238E27FC236}">
                  <a16:creationId xmlns:a16="http://schemas.microsoft.com/office/drawing/2014/main" id="{32D4615A-203C-44E5-B0DD-836ECDE780B5}"/>
                </a:ext>
              </a:extLst>
            </p:cNvPr>
            <p:cNvSpPr>
              <a:spLocks noChangeArrowheads="1"/>
            </p:cNvSpPr>
            <p:nvPr/>
          </p:nvSpPr>
          <p:spPr bwMode="auto">
            <a:xfrm>
              <a:off x="4285" y="2385"/>
              <a:ext cx="16" cy="16"/>
            </a:xfrm>
            <a:custGeom>
              <a:avLst/>
              <a:gdLst>
                <a:gd name="T0" fmla="*/ 13 w 72"/>
                <a:gd name="T1" fmla="*/ 0 h 72"/>
                <a:gd name="T2" fmla="*/ 71 w 72"/>
                <a:gd name="T3" fmla="*/ 8 h 72"/>
                <a:gd name="T4" fmla="*/ 62 w 72"/>
                <a:gd name="T5" fmla="*/ 71 h 72"/>
                <a:gd name="T6" fmla="*/ 0 w 72"/>
                <a:gd name="T7" fmla="*/ 53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8"/>
                  </a:lnTo>
                  <a:lnTo>
                    <a:pt x="62" y="71"/>
                  </a:lnTo>
                  <a:lnTo>
                    <a:pt x="0" y="53"/>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466" name="Freeform 650">
              <a:extLst>
                <a:ext uri="{FF2B5EF4-FFF2-40B4-BE49-F238E27FC236}">
                  <a16:creationId xmlns:a16="http://schemas.microsoft.com/office/drawing/2014/main" id="{30EAD089-77EC-4641-9437-23F717CAB585}"/>
                </a:ext>
              </a:extLst>
            </p:cNvPr>
            <p:cNvSpPr>
              <a:spLocks noChangeArrowheads="1"/>
            </p:cNvSpPr>
            <p:nvPr/>
          </p:nvSpPr>
          <p:spPr bwMode="auto">
            <a:xfrm>
              <a:off x="4327" y="2392"/>
              <a:ext cx="16" cy="16"/>
            </a:xfrm>
            <a:custGeom>
              <a:avLst/>
              <a:gdLst>
                <a:gd name="T0" fmla="*/ 13 w 72"/>
                <a:gd name="T1" fmla="*/ 0 h 72"/>
                <a:gd name="T2" fmla="*/ 71 w 72"/>
                <a:gd name="T3" fmla="*/ 4 h 72"/>
                <a:gd name="T4" fmla="*/ 53 w 72"/>
                <a:gd name="T5" fmla="*/ 71 h 72"/>
                <a:gd name="T6" fmla="*/ 0 w 72"/>
                <a:gd name="T7" fmla="*/ 58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4"/>
                  </a:lnTo>
                  <a:lnTo>
                    <a:pt x="53" y="71"/>
                  </a:lnTo>
                  <a:lnTo>
                    <a:pt x="0" y="58"/>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467" name="Freeform 651">
              <a:extLst>
                <a:ext uri="{FF2B5EF4-FFF2-40B4-BE49-F238E27FC236}">
                  <a16:creationId xmlns:a16="http://schemas.microsoft.com/office/drawing/2014/main" id="{299AD9D7-B44A-4F00-A487-8545EE704374}"/>
                </a:ext>
              </a:extLst>
            </p:cNvPr>
            <p:cNvSpPr>
              <a:spLocks noChangeArrowheads="1"/>
            </p:cNvSpPr>
            <p:nvPr/>
          </p:nvSpPr>
          <p:spPr bwMode="auto">
            <a:xfrm>
              <a:off x="4335" y="2392"/>
              <a:ext cx="16" cy="16"/>
            </a:xfrm>
            <a:custGeom>
              <a:avLst/>
              <a:gdLst>
                <a:gd name="T0" fmla="*/ 8 w 72"/>
                <a:gd name="T1" fmla="*/ 0 h 72"/>
                <a:gd name="T2" fmla="*/ 71 w 72"/>
                <a:gd name="T3" fmla="*/ 8 h 72"/>
                <a:gd name="T4" fmla="*/ 53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53"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468" name="Freeform 652">
              <a:extLst>
                <a:ext uri="{FF2B5EF4-FFF2-40B4-BE49-F238E27FC236}">
                  <a16:creationId xmlns:a16="http://schemas.microsoft.com/office/drawing/2014/main" id="{57E6EDA8-E303-44FB-9D92-A8AC1BE4973F}"/>
                </a:ext>
              </a:extLst>
            </p:cNvPr>
            <p:cNvSpPr>
              <a:spLocks noChangeArrowheads="1"/>
            </p:cNvSpPr>
            <p:nvPr/>
          </p:nvSpPr>
          <p:spPr bwMode="auto">
            <a:xfrm>
              <a:off x="4345" y="2394"/>
              <a:ext cx="16" cy="16"/>
            </a:xfrm>
            <a:custGeom>
              <a:avLst/>
              <a:gdLst>
                <a:gd name="T0" fmla="*/ 17 w 72"/>
                <a:gd name="T1" fmla="*/ 0 h 72"/>
                <a:gd name="T2" fmla="*/ 71 w 72"/>
                <a:gd name="T3" fmla="*/ 13 h 72"/>
                <a:gd name="T4" fmla="*/ 58 w 72"/>
                <a:gd name="T5" fmla="*/ 71 h 72"/>
                <a:gd name="T6" fmla="*/ 0 w 72"/>
                <a:gd name="T7" fmla="*/ 58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58" y="71"/>
                  </a:lnTo>
                  <a:lnTo>
                    <a:pt x="0" y="58"/>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69" name="Freeform 653">
              <a:extLst>
                <a:ext uri="{FF2B5EF4-FFF2-40B4-BE49-F238E27FC236}">
                  <a16:creationId xmlns:a16="http://schemas.microsoft.com/office/drawing/2014/main" id="{57959341-E97C-4991-BBD1-BEBCB060FDF6}"/>
                </a:ext>
              </a:extLst>
            </p:cNvPr>
            <p:cNvSpPr>
              <a:spLocks noChangeArrowheads="1"/>
            </p:cNvSpPr>
            <p:nvPr/>
          </p:nvSpPr>
          <p:spPr bwMode="auto">
            <a:xfrm>
              <a:off x="4356" y="2397"/>
              <a:ext cx="16" cy="16"/>
            </a:xfrm>
            <a:custGeom>
              <a:avLst/>
              <a:gdLst>
                <a:gd name="T0" fmla="*/ 8 w 72"/>
                <a:gd name="T1" fmla="*/ 0 h 72"/>
                <a:gd name="T2" fmla="*/ 71 w 72"/>
                <a:gd name="T3" fmla="*/ 8 h 72"/>
                <a:gd name="T4" fmla="*/ 49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49"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470" name="Freeform 654">
              <a:extLst>
                <a:ext uri="{FF2B5EF4-FFF2-40B4-BE49-F238E27FC236}">
                  <a16:creationId xmlns:a16="http://schemas.microsoft.com/office/drawing/2014/main" id="{19D7A580-BAE5-4E40-8340-720188440E4C}"/>
                </a:ext>
              </a:extLst>
            </p:cNvPr>
            <p:cNvSpPr>
              <a:spLocks noChangeArrowheads="1"/>
            </p:cNvSpPr>
            <p:nvPr/>
          </p:nvSpPr>
          <p:spPr bwMode="auto">
            <a:xfrm>
              <a:off x="4365" y="2399"/>
              <a:ext cx="16" cy="16"/>
            </a:xfrm>
            <a:custGeom>
              <a:avLst/>
              <a:gdLst>
                <a:gd name="T0" fmla="*/ 17 w 72"/>
                <a:gd name="T1" fmla="*/ 0 h 72"/>
                <a:gd name="T2" fmla="*/ 71 w 72"/>
                <a:gd name="T3" fmla="*/ 13 h 72"/>
                <a:gd name="T4" fmla="*/ 53 w 72"/>
                <a:gd name="T5" fmla="*/ 71 h 72"/>
                <a:gd name="T6" fmla="*/ 0 w 72"/>
                <a:gd name="T7" fmla="*/ 53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53" y="71"/>
                  </a:lnTo>
                  <a:lnTo>
                    <a:pt x="0" y="53"/>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71" name="Freeform 655">
              <a:extLst>
                <a:ext uri="{FF2B5EF4-FFF2-40B4-BE49-F238E27FC236}">
                  <a16:creationId xmlns:a16="http://schemas.microsoft.com/office/drawing/2014/main" id="{80EEF94A-7DE6-4CA2-9036-087EF03A38A2}"/>
                </a:ext>
              </a:extLst>
            </p:cNvPr>
            <p:cNvSpPr>
              <a:spLocks noChangeArrowheads="1"/>
            </p:cNvSpPr>
            <p:nvPr/>
          </p:nvSpPr>
          <p:spPr bwMode="auto">
            <a:xfrm>
              <a:off x="4375" y="2402"/>
              <a:ext cx="16" cy="16"/>
            </a:xfrm>
            <a:custGeom>
              <a:avLst/>
              <a:gdLst>
                <a:gd name="T0" fmla="*/ 17 w 72"/>
                <a:gd name="T1" fmla="*/ 0 h 72"/>
                <a:gd name="T2" fmla="*/ 71 w 72"/>
                <a:gd name="T3" fmla="*/ 8 h 72"/>
                <a:gd name="T4" fmla="*/ 53 w 72"/>
                <a:gd name="T5" fmla="*/ 71 h 72"/>
                <a:gd name="T6" fmla="*/ 0 w 72"/>
                <a:gd name="T7" fmla="*/ 58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8"/>
                  </a:lnTo>
                  <a:lnTo>
                    <a:pt x="53" y="71"/>
                  </a:lnTo>
                  <a:lnTo>
                    <a:pt x="0" y="58"/>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72" name="Freeform 656">
              <a:extLst>
                <a:ext uri="{FF2B5EF4-FFF2-40B4-BE49-F238E27FC236}">
                  <a16:creationId xmlns:a16="http://schemas.microsoft.com/office/drawing/2014/main" id="{D63A5E67-8EDA-4D2C-BF49-DB7FFE3C75AC}"/>
                </a:ext>
              </a:extLst>
            </p:cNvPr>
            <p:cNvSpPr>
              <a:spLocks noChangeArrowheads="1"/>
            </p:cNvSpPr>
            <p:nvPr/>
          </p:nvSpPr>
          <p:spPr bwMode="auto">
            <a:xfrm>
              <a:off x="4410" y="2412"/>
              <a:ext cx="16" cy="16"/>
            </a:xfrm>
            <a:custGeom>
              <a:avLst/>
              <a:gdLst>
                <a:gd name="T0" fmla="*/ 26 w 72"/>
                <a:gd name="T1" fmla="*/ 0 h 72"/>
                <a:gd name="T2" fmla="*/ 71 w 72"/>
                <a:gd name="T3" fmla="*/ 4 h 72"/>
                <a:gd name="T4" fmla="*/ 26 w 72"/>
                <a:gd name="T5" fmla="*/ 71 h 72"/>
                <a:gd name="T6" fmla="*/ 0 w 72"/>
                <a:gd name="T7" fmla="*/ 62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4"/>
                  </a:lnTo>
                  <a:lnTo>
                    <a:pt x="26" y="71"/>
                  </a:lnTo>
                  <a:lnTo>
                    <a:pt x="0" y="62"/>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473" name="Freeform 657">
              <a:extLst>
                <a:ext uri="{FF2B5EF4-FFF2-40B4-BE49-F238E27FC236}">
                  <a16:creationId xmlns:a16="http://schemas.microsoft.com/office/drawing/2014/main" id="{DB8B3CE5-2602-4508-8BA4-CE216AAF7F69}"/>
                </a:ext>
              </a:extLst>
            </p:cNvPr>
            <p:cNvSpPr>
              <a:spLocks noChangeArrowheads="1"/>
            </p:cNvSpPr>
            <p:nvPr/>
          </p:nvSpPr>
          <p:spPr bwMode="auto">
            <a:xfrm>
              <a:off x="4413" y="2414"/>
              <a:ext cx="16" cy="16"/>
            </a:xfrm>
            <a:custGeom>
              <a:avLst/>
              <a:gdLst>
                <a:gd name="T0" fmla="*/ 17 w 72"/>
                <a:gd name="T1" fmla="*/ 0 h 72"/>
                <a:gd name="T2" fmla="*/ 71 w 72"/>
                <a:gd name="T3" fmla="*/ 13 h 72"/>
                <a:gd name="T4" fmla="*/ 49 w 72"/>
                <a:gd name="T5" fmla="*/ 71 h 72"/>
                <a:gd name="T6" fmla="*/ 0 w 72"/>
                <a:gd name="T7" fmla="*/ 58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49" y="71"/>
                  </a:lnTo>
                  <a:lnTo>
                    <a:pt x="0" y="58"/>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74" name="Freeform 658">
              <a:extLst>
                <a:ext uri="{FF2B5EF4-FFF2-40B4-BE49-F238E27FC236}">
                  <a16:creationId xmlns:a16="http://schemas.microsoft.com/office/drawing/2014/main" id="{D23E5F84-64ED-4D52-AE85-8B12BCF4664B}"/>
                </a:ext>
              </a:extLst>
            </p:cNvPr>
            <p:cNvSpPr>
              <a:spLocks noChangeArrowheads="1"/>
            </p:cNvSpPr>
            <p:nvPr/>
          </p:nvSpPr>
          <p:spPr bwMode="auto">
            <a:xfrm>
              <a:off x="4422" y="2416"/>
              <a:ext cx="16" cy="16"/>
            </a:xfrm>
            <a:custGeom>
              <a:avLst/>
              <a:gdLst>
                <a:gd name="T0" fmla="*/ 17 w 72"/>
                <a:gd name="T1" fmla="*/ 0 h 72"/>
                <a:gd name="T2" fmla="*/ 71 w 72"/>
                <a:gd name="T3" fmla="*/ 13 h 72"/>
                <a:gd name="T4" fmla="*/ 49 w 72"/>
                <a:gd name="T5" fmla="*/ 71 h 72"/>
                <a:gd name="T6" fmla="*/ 0 w 72"/>
                <a:gd name="T7" fmla="*/ 49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49" y="71"/>
                  </a:lnTo>
                  <a:lnTo>
                    <a:pt x="0" y="49"/>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75" name="Freeform 659">
              <a:extLst>
                <a:ext uri="{FF2B5EF4-FFF2-40B4-BE49-F238E27FC236}">
                  <a16:creationId xmlns:a16="http://schemas.microsoft.com/office/drawing/2014/main" id="{CE559D00-483D-4275-954B-2BA306A482F3}"/>
                </a:ext>
              </a:extLst>
            </p:cNvPr>
            <p:cNvSpPr>
              <a:spLocks noChangeArrowheads="1"/>
            </p:cNvSpPr>
            <p:nvPr/>
          </p:nvSpPr>
          <p:spPr bwMode="auto">
            <a:xfrm>
              <a:off x="4431" y="2419"/>
              <a:ext cx="16" cy="16"/>
            </a:xfrm>
            <a:custGeom>
              <a:avLst/>
              <a:gdLst>
                <a:gd name="T0" fmla="*/ 17 w 72"/>
                <a:gd name="T1" fmla="*/ 0 h 72"/>
                <a:gd name="T2" fmla="*/ 71 w 72"/>
                <a:gd name="T3" fmla="*/ 13 h 72"/>
                <a:gd name="T4" fmla="*/ 49 w 72"/>
                <a:gd name="T5" fmla="*/ 71 h 72"/>
                <a:gd name="T6" fmla="*/ 0 w 72"/>
                <a:gd name="T7" fmla="*/ 53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49" y="71"/>
                  </a:lnTo>
                  <a:lnTo>
                    <a:pt x="0" y="53"/>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76" name="Freeform 660">
              <a:extLst>
                <a:ext uri="{FF2B5EF4-FFF2-40B4-BE49-F238E27FC236}">
                  <a16:creationId xmlns:a16="http://schemas.microsoft.com/office/drawing/2014/main" id="{9C7429E9-8F21-4F53-A4E1-C125070264C2}"/>
                </a:ext>
              </a:extLst>
            </p:cNvPr>
            <p:cNvSpPr>
              <a:spLocks noChangeArrowheads="1"/>
            </p:cNvSpPr>
            <p:nvPr/>
          </p:nvSpPr>
          <p:spPr bwMode="auto">
            <a:xfrm>
              <a:off x="4441" y="2422"/>
              <a:ext cx="16" cy="16"/>
            </a:xfrm>
            <a:custGeom>
              <a:avLst/>
              <a:gdLst>
                <a:gd name="T0" fmla="*/ 22 w 72"/>
                <a:gd name="T1" fmla="*/ 0 h 72"/>
                <a:gd name="T2" fmla="*/ 71 w 72"/>
                <a:gd name="T3" fmla="*/ 17 h 72"/>
                <a:gd name="T4" fmla="*/ 44 w 72"/>
                <a:gd name="T5" fmla="*/ 71 h 72"/>
                <a:gd name="T6" fmla="*/ 0 w 72"/>
                <a:gd name="T7" fmla="*/ 49 h 72"/>
                <a:gd name="T8" fmla="*/ 22 w 72"/>
                <a:gd name="T9" fmla="*/ 0 h 72"/>
              </a:gdLst>
              <a:ahLst/>
              <a:cxnLst>
                <a:cxn ang="0">
                  <a:pos x="T0" y="T1"/>
                </a:cxn>
                <a:cxn ang="0">
                  <a:pos x="T2" y="T3"/>
                </a:cxn>
                <a:cxn ang="0">
                  <a:pos x="T4" y="T5"/>
                </a:cxn>
                <a:cxn ang="0">
                  <a:pos x="T6" y="T7"/>
                </a:cxn>
                <a:cxn ang="0">
                  <a:pos x="T8" y="T9"/>
                </a:cxn>
              </a:cxnLst>
              <a:rect l="0" t="0" r="r" b="b"/>
              <a:pathLst>
                <a:path w="72" h="72">
                  <a:moveTo>
                    <a:pt x="22" y="0"/>
                  </a:moveTo>
                  <a:lnTo>
                    <a:pt x="71" y="17"/>
                  </a:lnTo>
                  <a:lnTo>
                    <a:pt x="44" y="71"/>
                  </a:lnTo>
                  <a:lnTo>
                    <a:pt x="0" y="49"/>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35477" name="Freeform 661">
              <a:extLst>
                <a:ext uri="{FF2B5EF4-FFF2-40B4-BE49-F238E27FC236}">
                  <a16:creationId xmlns:a16="http://schemas.microsoft.com/office/drawing/2014/main" id="{690D3B96-3ADF-45F0-824F-42D742531957}"/>
                </a:ext>
              </a:extLst>
            </p:cNvPr>
            <p:cNvSpPr>
              <a:spLocks noChangeArrowheads="1"/>
            </p:cNvSpPr>
            <p:nvPr/>
          </p:nvSpPr>
          <p:spPr bwMode="auto">
            <a:xfrm>
              <a:off x="4449" y="2426"/>
              <a:ext cx="16" cy="16"/>
            </a:xfrm>
            <a:custGeom>
              <a:avLst/>
              <a:gdLst>
                <a:gd name="T0" fmla="*/ 17 w 72"/>
                <a:gd name="T1" fmla="*/ 0 h 72"/>
                <a:gd name="T2" fmla="*/ 71 w 72"/>
                <a:gd name="T3" fmla="*/ 17 h 72"/>
                <a:gd name="T4" fmla="*/ 49 w 72"/>
                <a:gd name="T5" fmla="*/ 71 h 72"/>
                <a:gd name="T6" fmla="*/ 0 w 72"/>
                <a:gd name="T7" fmla="*/ 53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7"/>
                  </a:lnTo>
                  <a:lnTo>
                    <a:pt x="49" y="71"/>
                  </a:lnTo>
                  <a:lnTo>
                    <a:pt x="0" y="53"/>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478" name="Freeform 662">
              <a:extLst>
                <a:ext uri="{FF2B5EF4-FFF2-40B4-BE49-F238E27FC236}">
                  <a16:creationId xmlns:a16="http://schemas.microsoft.com/office/drawing/2014/main" id="{1A6C0FF2-7D50-4BD0-823C-C4908B49AF8D}"/>
                </a:ext>
              </a:extLst>
            </p:cNvPr>
            <p:cNvSpPr>
              <a:spLocks noChangeArrowheads="1"/>
            </p:cNvSpPr>
            <p:nvPr/>
          </p:nvSpPr>
          <p:spPr bwMode="auto">
            <a:xfrm>
              <a:off x="4457" y="2431"/>
              <a:ext cx="16" cy="16"/>
            </a:xfrm>
            <a:custGeom>
              <a:avLst/>
              <a:gdLst>
                <a:gd name="T0" fmla="*/ 35 w 72"/>
                <a:gd name="T1" fmla="*/ 0 h 72"/>
                <a:gd name="T2" fmla="*/ 71 w 72"/>
                <a:gd name="T3" fmla="*/ 8 h 72"/>
                <a:gd name="T4" fmla="*/ 44 w 72"/>
                <a:gd name="T5" fmla="*/ 71 h 72"/>
                <a:gd name="T6" fmla="*/ 0 w 72"/>
                <a:gd name="T7" fmla="*/ 58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8"/>
                  </a:lnTo>
                  <a:lnTo>
                    <a:pt x="44" y="71"/>
                  </a:lnTo>
                  <a:lnTo>
                    <a:pt x="0" y="58"/>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479" name="Freeform 663">
              <a:extLst>
                <a:ext uri="{FF2B5EF4-FFF2-40B4-BE49-F238E27FC236}">
                  <a16:creationId xmlns:a16="http://schemas.microsoft.com/office/drawing/2014/main" id="{EA8A405B-A21B-4D83-9ED9-9A3DBCD275A7}"/>
                </a:ext>
              </a:extLst>
            </p:cNvPr>
            <p:cNvSpPr>
              <a:spLocks noChangeArrowheads="1"/>
            </p:cNvSpPr>
            <p:nvPr/>
          </p:nvSpPr>
          <p:spPr bwMode="auto">
            <a:xfrm>
              <a:off x="4489" y="2446"/>
              <a:ext cx="16" cy="16"/>
            </a:xfrm>
            <a:custGeom>
              <a:avLst/>
              <a:gdLst>
                <a:gd name="T0" fmla="*/ 44 w 72"/>
                <a:gd name="T1" fmla="*/ 0 h 72"/>
                <a:gd name="T2" fmla="*/ 71 w 72"/>
                <a:gd name="T3" fmla="*/ 4 h 72"/>
                <a:gd name="T4" fmla="*/ 17 w 72"/>
                <a:gd name="T5" fmla="*/ 71 h 72"/>
                <a:gd name="T6" fmla="*/ 0 w 72"/>
                <a:gd name="T7" fmla="*/ 62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
                  </a:lnTo>
                  <a:lnTo>
                    <a:pt x="17" y="71"/>
                  </a:lnTo>
                  <a:lnTo>
                    <a:pt x="0" y="62"/>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480" name="Freeform 664">
              <a:extLst>
                <a:ext uri="{FF2B5EF4-FFF2-40B4-BE49-F238E27FC236}">
                  <a16:creationId xmlns:a16="http://schemas.microsoft.com/office/drawing/2014/main" id="{4F2BC433-1986-49ED-9A3F-CF506E35A443}"/>
                </a:ext>
              </a:extLst>
            </p:cNvPr>
            <p:cNvSpPr>
              <a:spLocks noChangeArrowheads="1"/>
            </p:cNvSpPr>
            <p:nvPr/>
          </p:nvSpPr>
          <p:spPr bwMode="auto">
            <a:xfrm>
              <a:off x="4491" y="2446"/>
              <a:ext cx="16" cy="16"/>
            </a:xfrm>
            <a:custGeom>
              <a:avLst/>
              <a:gdLst>
                <a:gd name="T0" fmla="*/ 26 w 72"/>
                <a:gd name="T1" fmla="*/ 0 h 72"/>
                <a:gd name="T2" fmla="*/ 71 w 72"/>
                <a:gd name="T3" fmla="*/ 17 h 72"/>
                <a:gd name="T4" fmla="*/ 40 w 72"/>
                <a:gd name="T5" fmla="*/ 71 h 72"/>
                <a:gd name="T6" fmla="*/ 0 w 72"/>
                <a:gd name="T7" fmla="*/ 49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17"/>
                  </a:lnTo>
                  <a:lnTo>
                    <a:pt x="40" y="71"/>
                  </a:lnTo>
                  <a:lnTo>
                    <a:pt x="0" y="4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481" name="Freeform 665">
              <a:extLst>
                <a:ext uri="{FF2B5EF4-FFF2-40B4-BE49-F238E27FC236}">
                  <a16:creationId xmlns:a16="http://schemas.microsoft.com/office/drawing/2014/main" id="{34B4D648-64FF-47C1-A5F8-4853B66FEB52}"/>
                </a:ext>
              </a:extLst>
            </p:cNvPr>
            <p:cNvSpPr>
              <a:spLocks noChangeArrowheads="1"/>
            </p:cNvSpPr>
            <p:nvPr/>
          </p:nvSpPr>
          <p:spPr bwMode="auto">
            <a:xfrm>
              <a:off x="4499" y="2450"/>
              <a:ext cx="16" cy="16"/>
            </a:xfrm>
            <a:custGeom>
              <a:avLst/>
              <a:gdLst>
                <a:gd name="T0" fmla="*/ 26 w 72"/>
                <a:gd name="T1" fmla="*/ 0 h 72"/>
                <a:gd name="T2" fmla="*/ 71 w 72"/>
                <a:gd name="T3" fmla="*/ 22 h 72"/>
                <a:gd name="T4" fmla="*/ 40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2"/>
                  </a:lnTo>
                  <a:lnTo>
                    <a:pt x="40"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482" name="Freeform 666">
              <a:extLst>
                <a:ext uri="{FF2B5EF4-FFF2-40B4-BE49-F238E27FC236}">
                  <a16:creationId xmlns:a16="http://schemas.microsoft.com/office/drawing/2014/main" id="{71B97624-A1E2-4A56-95BC-3FE9C82FEA95}"/>
                </a:ext>
              </a:extLst>
            </p:cNvPr>
            <p:cNvSpPr>
              <a:spLocks noChangeArrowheads="1"/>
            </p:cNvSpPr>
            <p:nvPr/>
          </p:nvSpPr>
          <p:spPr bwMode="auto">
            <a:xfrm>
              <a:off x="4507" y="2455"/>
              <a:ext cx="16" cy="16"/>
            </a:xfrm>
            <a:custGeom>
              <a:avLst/>
              <a:gdLst>
                <a:gd name="T0" fmla="*/ 26 w 72"/>
                <a:gd name="T1" fmla="*/ 0 h 72"/>
                <a:gd name="T2" fmla="*/ 71 w 72"/>
                <a:gd name="T3" fmla="*/ 22 h 72"/>
                <a:gd name="T4" fmla="*/ 35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2"/>
                  </a:lnTo>
                  <a:lnTo>
                    <a:pt x="35"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483" name="Freeform 667">
              <a:extLst>
                <a:ext uri="{FF2B5EF4-FFF2-40B4-BE49-F238E27FC236}">
                  <a16:creationId xmlns:a16="http://schemas.microsoft.com/office/drawing/2014/main" id="{79309AB6-A596-41F5-BF08-B25673C8205E}"/>
                </a:ext>
              </a:extLst>
            </p:cNvPr>
            <p:cNvSpPr>
              <a:spLocks noChangeArrowheads="1"/>
            </p:cNvSpPr>
            <p:nvPr/>
          </p:nvSpPr>
          <p:spPr bwMode="auto">
            <a:xfrm>
              <a:off x="4514" y="2460"/>
              <a:ext cx="16" cy="16"/>
            </a:xfrm>
            <a:custGeom>
              <a:avLst/>
              <a:gdLst>
                <a:gd name="T0" fmla="*/ 35 w 72"/>
                <a:gd name="T1" fmla="*/ 0 h 72"/>
                <a:gd name="T2" fmla="*/ 71 w 72"/>
                <a:gd name="T3" fmla="*/ 22 h 72"/>
                <a:gd name="T4" fmla="*/ 35 w 72"/>
                <a:gd name="T5" fmla="*/ 71 h 72"/>
                <a:gd name="T6" fmla="*/ 0 w 72"/>
                <a:gd name="T7" fmla="*/ 44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2"/>
                  </a:lnTo>
                  <a:lnTo>
                    <a:pt x="35" y="71"/>
                  </a:lnTo>
                  <a:lnTo>
                    <a:pt x="0" y="44"/>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484" name="Freeform 668">
              <a:extLst>
                <a:ext uri="{FF2B5EF4-FFF2-40B4-BE49-F238E27FC236}">
                  <a16:creationId xmlns:a16="http://schemas.microsoft.com/office/drawing/2014/main" id="{0A7614F5-EC59-46B7-9AAC-B0E5DCF5F4CA}"/>
                </a:ext>
              </a:extLst>
            </p:cNvPr>
            <p:cNvSpPr>
              <a:spLocks noChangeArrowheads="1"/>
            </p:cNvSpPr>
            <p:nvPr/>
          </p:nvSpPr>
          <p:spPr bwMode="auto">
            <a:xfrm>
              <a:off x="4521" y="2467"/>
              <a:ext cx="16" cy="16"/>
            </a:xfrm>
            <a:custGeom>
              <a:avLst/>
              <a:gdLst>
                <a:gd name="T0" fmla="*/ 35 w 71"/>
                <a:gd name="T1" fmla="*/ 0 h 71"/>
                <a:gd name="T2" fmla="*/ 70 w 71"/>
                <a:gd name="T3" fmla="*/ 17 h 71"/>
                <a:gd name="T4" fmla="*/ 39 w 71"/>
                <a:gd name="T5" fmla="*/ 70 h 71"/>
                <a:gd name="T6" fmla="*/ 0 w 71"/>
                <a:gd name="T7" fmla="*/ 39 h 71"/>
                <a:gd name="T8" fmla="*/ 35 w 71"/>
                <a:gd name="T9" fmla="*/ 0 h 71"/>
              </a:gdLst>
              <a:ahLst/>
              <a:cxnLst>
                <a:cxn ang="0">
                  <a:pos x="T0" y="T1"/>
                </a:cxn>
                <a:cxn ang="0">
                  <a:pos x="T2" y="T3"/>
                </a:cxn>
                <a:cxn ang="0">
                  <a:pos x="T4" y="T5"/>
                </a:cxn>
                <a:cxn ang="0">
                  <a:pos x="T6" y="T7"/>
                </a:cxn>
                <a:cxn ang="0">
                  <a:pos x="T8" y="T9"/>
                </a:cxn>
              </a:cxnLst>
              <a:rect l="0" t="0" r="r" b="b"/>
              <a:pathLst>
                <a:path w="71" h="71">
                  <a:moveTo>
                    <a:pt x="35" y="0"/>
                  </a:moveTo>
                  <a:lnTo>
                    <a:pt x="70" y="17"/>
                  </a:lnTo>
                  <a:lnTo>
                    <a:pt x="39" y="70"/>
                  </a:lnTo>
                  <a:lnTo>
                    <a:pt x="0" y="39"/>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485" name="Freeform 669">
              <a:extLst>
                <a:ext uri="{FF2B5EF4-FFF2-40B4-BE49-F238E27FC236}">
                  <a16:creationId xmlns:a16="http://schemas.microsoft.com/office/drawing/2014/main" id="{D2734B49-6797-4CA3-A669-A8731D678863}"/>
                </a:ext>
              </a:extLst>
            </p:cNvPr>
            <p:cNvSpPr>
              <a:spLocks noChangeArrowheads="1"/>
            </p:cNvSpPr>
            <p:nvPr/>
          </p:nvSpPr>
          <p:spPr bwMode="auto">
            <a:xfrm>
              <a:off x="4529" y="2470"/>
              <a:ext cx="16" cy="16"/>
            </a:xfrm>
            <a:custGeom>
              <a:avLst/>
              <a:gdLst>
                <a:gd name="T0" fmla="*/ 31 w 72"/>
                <a:gd name="T1" fmla="*/ 0 h 72"/>
                <a:gd name="T2" fmla="*/ 71 w 72"/>
                <a:gd name="T3" fmla="*/ 26 h 72"/>
                <a:gd name="T4" fmla="*/ 35 w 72"/>
                <a:gd name="T5" fmla="*/ 71 h 72"/>
                <a:gd name="T6" fmla="*/ 0 w 72"/>
                <a:gd name="T7" fmla="*/ 40 h 72"/>
                <a:gd name="T8" fmla="*/ 31 w 72"/>
                <a:gd name="T9" fmla="*/ 0 h 72"/>
              </a:gdLst>
              <a:ahLst/>
              <a:cxnLst>
                <a:cxn ang="0">
                  <a:pos x="T0" y="T1"/>
                </a:cxn>
                <a:cxn ang="0">
                  <a:pos x="T2" y="T3"/>
                </a:cxn>
                <a:cxn ang="0">
                  <a:pos x="T4" y="T5"/>
                </a:cxn>
                <a:cxn ang="0">
                  <a:pos x="T6" y="T7"/>
                </a:cxn>
                <a:cxn ang="0">
                  <a:pos x="T8" y="T9"/>
                </a:cxn>
              </a:cxnLst>
              <a:rect l="0" t="0" r="r" b="b"/>
              <a:pathLst>
                <a:path w="72" h="72">
                  <a:moveTo>
                    <a:pt x="31" y="0"/>
                  </a:moveTo>
                  <a:lnTo>
                    <a:pt x="71" y="26"/>
                  </a:lnTo>
                  <a:lnTo>
                    <a:pt x="35" y="71"/>
                  </a:lnTo>
                  <a:lnTo>
                    <a:pt x="0" y="40"/>
                  </a:lnTo>
                  <a:lnTo>
                    <a:pt x="31" y="0"/>
                  </a:lnTo>
                </a:path>
              </a:pathLst>
            </a:custGeom>
            <a:solidFill>
              <a:srgbClr val="000000"/>
            </a:solidFill>
            <a:ln w="12600">
              <a:solidFill>
                <a:srgbClr val="333333"/>
              </a:solidFill>
              <a:round/>
              <a:headEnd/>
              <a:tailEnd/>
            </a:ln>
          </p:spPr>
          <p:txBody>
            <a:bodyPr wrap="none" anchor="ctr"/>
            <a:lstStyle/>
            <a:p>
              <a:endParaRPr lang="en-US"/>
            </a:p>
          </p:txBody>
        </p:sp>
        <p:sp>
          <p:nvSpPr>
            <p:cNvPr id="35486" name="Freeform 670">
              <a:extLst>
                <a:ext uri="{FF2B5EF4-FFF2-40B4-BE49-F238E27FC236}">
                  <a16:creationId xmlns:a16="http://schemas.microsoft.com/office/drawing/2014/main" id="{290AB831-F627-4C07-812B-5BDC25A80DAB}"/>
                </a:ext>
              </a:extLst>
            </p:cNvPr>
            <p:cNvSpPr>
              <a:spLocks noChangeArrowheads="1"/>
            </p:cNvSpPr>
            <p:nvPr/>
          </p:nvSpPr>
          <p:spPr bwMode="auto">
            <a:xfrm>
              <a:off x="4535" y="2477"/>
              <a:ext cx="16" cy="16"/>
            </a:xfrm>
            <a:custGeom>
              <a:avLst/>
              <a:gdLst>
                <a:gd name="T0" fmla="*/ 53 w 72"/>
                <a:gd name="T1" fmla="*/ 0 h 72"/>
                <a:gd name="T2" fmla="*/ 71 w 72"/>
                <a:gd name="T3" fmla="*/ 4 h 72"/>
                <a:gd name="T4" fmla="*/ 13 w 72"/>
                <a:gd name="T5" fmla="*/ 71 h 72"/>
                <a:gd name="T6" fmla="*/ 0 w 72"/>
                <a:gd name="T7" fmla="*/ 62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
                  </a:lnTo>
                  <a:lnTo>
                    <a:pt x="13" y="71"/>
                  </a:lnTo>
                  <a:lnTo>
                    <a:pt x="0" y="62"/>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487" name="Freeform 671">
              <a:extLst>
                <a:ext uri="{FF2B5EF4-FFF2-40B4-BE49-F238E27FC236}">
                  <a16:creationId xmlns:a16="http://schemas.microsoft.com/office/drawing/2014/main" id="{C7AD87F9-DE19-4842-AA74-8F0B554E834C}"/>
                </a:ext>
              </a:extLst>
            </p:cNvPr>
            <p:cNvSpPr>
              <a:spLocks noChangeArrowheads="1"/>
            </p:cNvSpPr>
            <p:nvPr/>
          </p:nvSpPr>
          <p:spPr bwMode="auto">
            <a:xfrm>
              <a:off x="4558" y="2495"/>
              <a:ext cx="16" cy="16"/>
            </a:xfrm>
            <a:custGeom>
              <a:avLst/>
              <a:gdLst>
                <a:gd name="T0" fmla="*/ 49 w 72"/>
                <a:gd name="T1" fmla="*/ 0 h 72"/>
                <a:gd name="T2" fmla="*/ 71 w 72"/>
                <a:gd name="T3" fmla="*/ 17 h 72"/>
                <a:gd name="T4" fmla="*/ 22 w 72"/>
                <a:gd name="T5" fmla="*/ 71 h 72"/>
                <a:gd name="T6" fmla="*/ 0 w 72"/>
                <a:gd name="T7" fmla="*/ 58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17"/>
                  </a:lnTo>
                  <a:lnTo>
                    <a:pt x="22" y="71"/>
                  </a:lnTo>
                  <a:lnTo>
                    <a:pt x="0" y="58"/>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488" name="Freeform 672">
              <a:extLst>
                <a:ext uri="{FF2B5EF4-FFF2-40B4-BE49-F238E27FC236}">
                  <a16:creationId xmlns:a16="http://schemas.microsoft.com/office/drawing/2014/main" id="{F32082F5-715E-4C37-97FB-D307C7D5B11A}"/>
                </a:ext>
              </a:extLst>
            </p:cNvPr>
            <p:cNvSpPr>
              <a:spLocks noChangeArrowheads="1"/>
            </p:cNvSpPr>
            <p:nvPr/>
          </p:nvSpPr>
          <p:spPr bwMode="auto">
            <a:xfrm>
              <a:off x="4561" y="2499"/>
              <a:ext cx="16" cy="16"/>
            </a:xfrm>
            <a:custGeom>
              <a:avLst/>
              <a:gdLst>
                <a:gd name="T0" fmla="*/ 35 w 72"/>
                <a:gd name="T1" fmla="*/ 0 h 72"/>
                <a:gd name="T2" fmla="*/ 71 w 72"/>
                <a:gd name="T3" fmla="*/ 26 h 72"/>
                <a:gd name="T4" fmla="*/ 31 w 72"/>
                <a:gd name="T5" fmla="*/ 71 h 72"/>
                <a:gd name="T6" fmla="*/ 0 w 72"/>
                <a:gd name="T7" fmla="*/ 35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6"/>
                  </a:lnTo>
                  <a:lnTo>
                    <a:pt x="31" y="71"/>
                  </a:lnTo>
                  <a:lnTo>
                    <a:pt x="0" y="35"/>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489" name="Freeform 673">
              <a:extLst>
                <a:ext uri="{FF2B5EF4-FFF2-40B4-BE49-F238E27FC236}">
                  <a16:creationId xmlns:a16="http://schemas.microsoft.com/office/drawing/2014/main" id="{76ABC8E5-42DE-47C7-A242-24431770E98D}"/>
                </a:ext>
              </a:extLst>
            </p:cNvPr>
            <p:cNvSpPr>
              <a:spLocks noChangeArrowheads="1"/>
            </p:cNvSpPr>
            <p:nvPr/>
          </p:nvSpPr>
          <p:spPr bwMode="auto">
            <a:xfrm>
              <a:off x="4568" y="2504"/>
              <a:ext cx="16" cy="16"/>
            </a:xfrm>
            <a:custGeom>
              <a:avLst/>
              <a:gdLst>
                <a:gd name="T0" fmla="*/ 40 w 72"/>
                <a:gd name="T1" fmla="*/ 0 h 72"/>
                <a:gd name="T2" fmla="*/ 71 w 72"/>
                <a:gd name="T3" fmla="*/ 26 h 72"/>
                <a:gd name="T4" fmla="*/ 26 w 72"/>
                <a:gd name="T5" fmla="*/ 71 h 72"/>
                <a:gd name="T6" fmla="*/ 0 w 72"/>
                <a:gd name="T7" fmla="*/ 44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26"/>
                  </a:lnTo>
                  <a:lnTo>
                    <a:pt x="26" y="71"/>
                  </a:lnTo>
                  <a:lnTo>
                    <a:pt x="0" y="44"/>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490" name="Freeform 674">
              <a:extLst>
                <a:ext uri="{FF2B5EF4-FFF2-40B4-BE49-F238E27FC236}">
                  <a16:creationId xmlns:a16="http://schemas.microsoft.com/office/drawing/2014/main" id="{AC7037DD-3E51-4D5F-AC3E-93A3EC638AA2}"/>
                </a:ext>
              </a:extLst>
            </p:cNvPr>
            <p:cNvSpPr>
              <a:spLocks noChangeArrowheads="1"/>
            </p:cNvSpPr>
            <p:nvPr/>
          </p:nvSpPr>
          <p:spPr bwMode="auto">
            <a:xfrm>
              <a:off x="4573" y="2511"/>
              <a:ext cx="16" cy="16"/>
            </a:xfrm>
            <a:custGeom>
              <a:avLst/>
              <a:gdLst>
                <a:gd name="T0" fmla="*/ 40 w 72"/>
                <a:gd name="T1" fmla="*/ 0 h 72"/>
                <a:gd name="T2" fmla="*/ 71 w 72"/>
                <a:gd name="T3" fmla="*/ 26 h 72"/>
                <a:gd name="T4" fmla="*/ 31 w 72"/>
                <a:gd name="T5" fmla="*/ 71 h 72"/>
                <a:gd name="T6" fmla="*/ 0 w 72"/>
                <a:gd name="T7" fmla="*/ 40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26"/>
                  </a:lnTo>
                  <a:lnTo>
                    <a:pt x="31" y="71"/>
                  </a:lnTo>
                  <a:lnTo>
                    <a:pt x="0" y="40"/>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491" name="Freeform 675">
              <a:extLst>
                <a:ext uri="{FF2B5EF4-FFF2-40B4-BE49-F238E27FC236}">
                  <a16:creationId xmlns:a16="http://schemas.microsoft.com/office/drawing/2014/main" id="{ED2D6A78-154E-433F-894E-E26A53E955C7}"/>
                </a:ext>
              </a:extLst>
            </p:cNvPr>
            <p:cNvSpPr>
              <a:spLocks noChangeArrowheads="1"/>
            </p:cNvSpPr>
            <p:nvPr/>
          </p:nvSpPr>
          <p:spPr bwMode="auto">
            <a:xfrm>
              <a:off x="4580" y="2516"/>
              <a:ext cx="16" cy="16"/>
            </a:xfrm>
            <a:custGeom>
              <a:avLst/>
              <a:gdLst>
                <a:gd name="T0" fmla="*/ 44 w 72"/>
                <a:gd name="T1" fmla="*/ 0 h 72"/>
                <a:gd name="T2" fmla="*/ 71 w 72"/>
                <a:gd name="T3" fmla="*/ 26 h 72"/>
                <a:gd name="T4" fmla="*/ 26 w 72"/>
                <a:gd name="T5" fmla="*/ 71 h 72"/>
                <a:gd name="T6" fmla="*/ 0 w 72"/>
                <a:gd name="T7" fmla="*/ 40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26"/>
                  </a:lnTo>
                  <a:lnTo>
                    <a:pt x="26" y="71"/>
                  </a:lnTo>
                  <a:lnTo>
                    <a:pt x="0" y="40"/>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492" name="Freeform 676">
              <a:extLst>
                <a:ext uri="{FF2B5EF4-FFF2-40B4-BE49-F238E27FC236}">
                  <a16:creationId xmlns:a16="http://schemas.microsoft.com/office/drawing/2014/main" id="{B3C6BBC9-94FE-4425-A9BA-3A6894992499}"/>
                </a:ext>
              </a:extLst>
            </p:cNvPr>
            <p:cNvSpPr>
              <a:spLocks noChangeArrowheads="1"/>
            </p:cNvSpPr>
            <p:nvPr/>
          </p:nvSpPr>
          <p:spPr bwMode="auto">
            <a:xfrm>
              <a:off x="4585" y="2522"/>
              <a:ext cx="16" cy="16"/>
            </a:xfrm>
            <a:custGeom>
              <a:avLst/>
              <a:gdLst>
                <a:gd name="T0" fmla="*/ 40 w 72"/>
                <a:gd name="T1" fmla="*/ 0 h 72"/>
                <a:gd name="T2" fmla="*/ 71 w 72"/>
                <a:gd name="T3" fmla="*/ 26 h 72"/>
                <a:gd name="T4" fmla="*/ 31 w 72"/>
                <a:gd name="T5" fmla="*/ 71 h 72"/>
                <a:gd name="T6" fmla="*/ 0 w 72"/>
                <a:gd name="T7" fmla="*/ 35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26"/>
                  </a:lnTo>
                  <a:lnTo>
                    <a:pt x="31" y="71"/>
                  </a:lnTo>
                  <a:lnTo>
                    <a:pt x="0" y="35"/>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493" name="Freeform 677">
              <a:extLst>
                <a:ext uri="{FF2B5EF4-FFF2-40B4-BE49-F238E27FC236}">
                  <a16:creationId xmlns:a16="http://schemas.microsoft.com/office/drawing/2014/main" id="{BF97E597-F9B3-4AD3-AFB0-B078A1D9B2A0}"/>
                </a:ext>
              </a:extLst>
            </p:cNvPr>
            <p:cNvSpPr>
              <a:spLocks noChangeArrowheads="1"/>
            </p:cNvSpPr>
            <p:nvPr/>
          </p:nvSpPr>
          <p:spPr bwMode="auto">
            <a:xfrm>
              <a:off x="4592" y="2529"/>
              <a:ext cx="16" cy="16"/>
            </a:xfrm>
            <a:custGeom>
              <a:avLst/>
              <a:gdLst>
                <a:gd name="T0" fmla="*/ 40 w 72"/>
                <a:gd name="T1" fmla="*/ 0 h 72"/>
                <a:gd name="T2" fmla="*/ 71 w 72"/>
                <a:gd name="T3" fmla="*/ 26 h 72"/>
                <a:gd name="T4" fmla="*/ 22 w 72"/>
                <a:gd name="T5" fmla="*/ 71 h 72"/>
                <a:gd name="T6" fmla="*/ 0 w 72"/>
                <a:gd name="T7" fmla="*/ 35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26"/>
                  </a:lnTo>
                  <a:lnTo>
                    <a:pt x="22" y="71"/>
                  </a:lnTo>
                  <a:lnTo>
                    <a:pt x="0" y="35"/>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494" name="Freeform 678">
              <a:extLst>
                <a:ext uri="{FF2B5EF4-FFF2-40B4-BE49-F238E27FC236}">
                  <a16:creationId xmlns:a16="http://schemas.microsoft.com/office/drawing/2014/main" id="{B043147B-C356-4C9A-9286-6935395585B1}"/>
                </a:ext>
              </a:extLst>
            </p:cNvPr>
            <p:cNvSpPr>
              <a:spLocks noChangeArrowheads="1"/>
            </p:cNvSpPr>
            <p:nvPr/>
          </p:nvSpPr>
          <p:spPr bwMode="auto">
            <a:xfrm>
              <a:off x="4597" y="2536"/>
              <a:ext cx="16" cy="16"/>
            </a:xfrm>
            <a:custGeom>
              <a:avLst/>
              <a:gdLst>
                <a:gd name="T0" fmla="*/ 62 w 72"/>
                <a:gd name="T1" fmla="*/ 0 h 72"/>
                <a:gd name="T2" fmla="*/ 71 w 72"/>
                <a:gd name="T3" fmla="*/ 13 h 72"/>
                <a:gd name="T4" fmla="*/ 4 w 72"/>
                <a:gd name="T5" fmla="*/ 71 h 72"/>
                <a:gd name="T6" fmla="*/ 0 w 72"/>
                <a:gd name="T7" fmla="*/ 53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13"/>
                  </a:lnTo>
                  <a:lnTo>
                    <a:pt x="4" y="71"/>
                  </a:lnTo>
                  <a:lnTo>
                    <a:pt x="0" y="53"/>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495" name="Freeform 679">
              <a:extLst>
                <a:ext uri="{FF2B5EF4-FFF2-40B4-BE49-F238E27FC236}">
                  <a16:creationId xmlns:a16="http://schemas.microsoft.com/office/drawing/2014/main" id="{954DA4D5-FC77-4E06-BEE0-B8E3CC779B45}"/>
                </a:ext>
              </a:extLst>
            </p:cNvPr>
            <p:cNvSpPr>
              <a:spLocks noChangeArrowheads="1"/>
            </p:cNvSpPr>
            <p:nvPr/>
          </p:nvSpPr>
          <p:spPr bwMode="auto">
            <a:xfrm>
              <a:off x="4616" y="2560"/>
              <a:ext cx="16" cy="16"/>
            </a:xfrm>
            <a:custGeom>
              <a:avLst/>
              <a:gdLst>
                <a:gd name="T0" fmla="*/ 53 w 72"/>
                <a:gd name="T1" fmla="*/ 0 h 72"/>
                <a:gd name="T2" fmla="*/ 71 w 72"/>
                <a:gd name="T3" fmla="*/ 26 h 72"/>
                <a:gd name="T4" fmla="*/ 8 w 72"/>
                <a:gd name="T5" fmla="*/ 71 h 72"/>
                <a:gd name="T6" fmla="*/ 0 w 72"/>
                <a:gd name="T7" fmla="*/ 40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26"/>
                  </a:lnTo>
                  <a:lnTo>
                    <a:pt x="8" y="71"/>
                  </a:lnTo>
                  <a:lnTo>
                    <a:pt x="0" y="40"/>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496" name="Freeform 680">
              <a:extLst>
                <a:ext uri="{FF2B5EF4-FFF2-40B4-BE49-F238E27FC236}">
                  <a16:creationId xmlns:a16="http://schemas.microsoft.com/office/drawing/2014/main" id="{A45B0DD2-7F47-4035-80CD-32375269771D}"/>
                </a:ext>
              </a:extLst>
            </p:cNvPr>
            <p:cNvSpPr>
              <a:spLocks noChangeArrowheads="1"/>
            </p:cNvSpPr>
            <p:nvPr/>
          </p:nvSpPr>
          <p:spPr bwMode="auto">
            <a:xfrm>
              <a:off x="4618" y="2565"/>
              <a:ext cx="16" cy="16"/>
            </a:xfrm>
            <a:custGeom>
              <a:avLst/>
              <a:gdLst>
                <a:gd name="T0" fmla="*/ 44 w 72"/>
                <a:gd name="T1" fmla="*/ 0 h 72"/>
                <a:gd name="T2" fmla="*/ 71 w 72"/>
                <a:gd name="T3" fmla="*/ 40 h 72"/>
                <a:gd name="T4" fmla="*/ 26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0"/>
                  </a:lnTo>
                  <a:lnTo>
                    <a:pt x="26"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497" name="Freeform 681">
              <a:extLst>
                <a:ext uri="{FF2B5EF4-FFF2-40B4-BE49-F238E27FC236}">
                  <a16:creationId xmlns:a16="http://schemas.microsoft.com/office/drawing/2014/main" id="{62056F45-7A8F-429A-A174-6A965F851B88}"/>
                </a:ext>
              </a:extLst>
            </p:cNvPr>
            <p:cNvSpPr>
              <a:spLocks noChangeArrowheads="1"/>
            </p:cNvSpPr>
            <p:nvPr/>
          </p:nvSpPr>
          <p:spPr bwMode="auto">
            <a:xfrm>
              <a:off x="4623" y="2572"/>
              <a:ext cx="16" cy="16"/>
            </a:xfrm>
            <a:custGeom>
              <a:avLst/>
              <a:gdLst>
                <a:gd name="T0" fmla="*/ 44 w 72"/>
                <a:gd name="T1" fmla="*/ 0 h 72"/>
                <a:gd name="T2" fmla="*/ 71 w 72"/>
                <a:gd name="T3" fmla="*/ 44 h 72"/>
                <a:gd name="T4" fmla="*/ 22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4"/>
                  </a:lnTo>
                  <a:lnTo>
                    <a:pt x="22"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498" name="Freeform 682">
              <a:extLst>
                <a:ext uri="{FF2B5EF4-FFF2-40B4-BE49-F238E27FC236}">
                  <a16:creationId xmlns:a16="http://schemas.microsoft.com/office/drawing/2014/main" id="{C174EEC4-2CAF-4FBA-8D79-445B280A1CE6}"/>
                </a:ext>
              </a:extLst>
            </p:cNvPr>
            <p:cNvSpPr>
              <a:spLocks noChangeArrowheads="1"/>
            </p:cNvSpPr>
            <p:nvPr/>
          </p:nvSpPr>
          <p:spPr bwMode="auto">
            <a:xfrm>
              <a:off x="4628" y="2582"/>
              <a:ext cx="16" cy="16"/>
            </a:xfrm>
            <a:custGeom>
              <a:avLst/>
              <a:gdLst>
                <a:gd name="T0" fmla="*/ 44 w 72"/>
                <a:gd name="T1" fmla="*/ 0 h 72"/>
                <a:gd name="T2" fmla="*/ 71 w 72"/>
                <a:gd name="T3" fmla="*/ 40 h 72"/>
                <a:gd name="T4" fmla="*/ 22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0"/>
                  </a:lnTo>
                  <a:lnTo>
                    <a:pt x="22"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499" name="Freeform 683">
              <a:extLst>
                <a:ext uri="{FF2B5EF4-FFF2-40B4-BE49-F238E27FC236}">
                  <a16:creationId xmlns:a16="http://schemas.microsoft.com/office/drawing/2014/main" id="{08AAA373-229B-4A2D-92ED-446828272FBF}"/>
                </a:ext>
              </a:extLst>
            </p:cNvPr>
            <p:cNvSpPr>
              <a:spLocks noChangeArrowheads="1"/>
            </p:cNvSpPr>
            <p:nvPr/>
          </p:nvSpPr>
          <p:spPr bwMode="auto">
            <a:xfrm>
              <a:off x="4633" y="2590"/>
              <a:ext cx="16" cy="16"/>
            </a:xfrm>
            <a:custGeom>
              <a:avLst/>
              <a:gdLst>
                <a:gd name="T0" fmla="*/ 44 w 72"/>
                <a:gd name="T1" fmla="*/ 0 h 72"/>
                <a:gd name="T2" fmla="*/ 71 w 72"/>
                <a:gd name="T3" fmla="*/ 44 h 72"/>
                <a:gd name="T4" fmla="*/ 17 w 72"/>
                <a:gd name="T5" fmla="*/ 71 h 72"/>
                <a:gd name="T6" fmla="*/ 0 w 72"/>
                <a:gd name="T7" fmla="*/ 22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4"/>
                  </a:lnTo>
                  <a:lnTo>
                    <a:pt x="17" y="71"/>
                  </a:lnTo>
                  <a:lnTo>
                    <a:pt x="0" y="22"/>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500" name="Freeform 684">
              <a:extLst>
                <a:ext uri="{FF2B5EF4-FFF2-40B4-BE49-F238E27FC236}">
                  <a16:creationId xmlns:a16="http://schemas.microsoft.com/office/drawing/2014/main" id="{752D6F1A-5632-4B10-926D-FAF7E123FE74}"/>
                </a:ext>
              </a:extLst>
            </p:cNvPr>
            <p:cNvSpPr>
              <a:spLocks noChangeArrowheads="1"/>
            </p:cNvSpPr>
            <p:nvPr/>
          </p:nvSpPr>
          <p:spPr bwMode="auto">
            <a:xfrm>
              <a:off x="4637" y="2599"/>
              <a:ext cx="16" cy="16"/>
            </a:xfrm>
            <a:custGeom>
              <a:avLst/>
              <a:gdLst>
                <a:gd name="T0" fmla="*/ 49 w 72"/>
                <a:gd name="T1" fmla="*/ 0 h 72"/>
                <a:gd name="T2" fmla="*/ 71 w 72"/>
                <a:gd name="T3" fmla="*/ 40 h 72"/>
                <a:gd name="T4" fmla="*/ 26 w 72"/>
                <a:gd name="T5" fmla="*/ 71 h 72"/>
                <a:gd name="T6" fmla="*/ 0 w 72"/>
                <a:gd name="T7" fmla="*/ 22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0"/>
                  </a:lnTo>
                  <a:lnTo>
                    <a:pt x="26" y="71"/>
                  </a:lnTo>
                  <a:lnTo>
                    <a:pt x="0" y="22"/>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501" name="Freeform 685">
              <a:extLst>
                <a:ext uri="{FF2B5EF4-FFF2-40B4-BE49-F238E27FC236}">
                  <a16:creationId xmlns:a16="http://schemas.microsoft.com/office/drawing/2014/main" id="{066EAB91-7AA3-45C4-8A8B-A2B19294C910}"/>
                </a:ext>
              </a:extLst>
            </p:cNvPr>
            <p:cNvSpPr>
              <a:spLocks noChangeArrowheads="1"/>
            </p:cNvSpPr>
            <p:nvPr/>
          </p:nvSpPr>
          <p:spPr bwMode="auto">
            <a:xfrm>
              <a:off x="4642" y="2607"/>
              <a:ext cx="16" cy="16"/>
            </a:xfrm>
            <a:custGeom>
              <a:avLst/>
              <a:gdLst>
                <a:gd name="T0" fmla="*/ 62 w 72"/>
                <a:gd name="T1" fmla="*/ 0 h 72"/>
                <a:gd name="T2" fmla="*/ 71 w 72"/>
                <a:gd name="T3" fmla="*/ 31 h 72"/>
                <a:gd name="T4" fmla="*/ 17 w 72"/>
                <a:gd name="T5" fmla="*/ 71 h 72"/>
                <a:gd name="T6" fmla="*/ 0 w 72"/>
                <a:gd name="T7" fmla="*/ 35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31"/>
                  </a:lnTo>
                  <a:lnTo>
                    <a:pt x="17" y="71"/>
                  </a:lnTo>
                  <a:lnTo>
                    <a:pt x="0" y="35"/>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502" name="Freeform 686">
              <a:extLst>
                <a:ext uri="{FF2B5EF4-FFF2-40B4-BE49-F238E27FC236}">
                  <a16:creationId xmlns:a16="http://schemas.microsoft.com/office/drawing/2014/main" id="{0271A21A-3946-4AFF-84F2-797C656111CA}"/>
                </a:ext>
              </a:extLst>
            </p:cNvPr>
            <p:cNvSpPr>
              <a:spLocks noChangeArrowheads="1"/>
            </p:cNvSpPr>
            <p:nvPr/>
          </p:nvSpPr>
          <p:spPr bwMode="auto">
            <a:xfrm>
              <a:off x="4657" y="2636"/>
              <a:ext cx="16" cy="16"/>
            </a:xfrm>
            <a:custGeom>
              <a:avLst/>
              <a:gdLst>
                <a:gd name="T0" fmla="*/ 53 w 72"/>
                <a:gd name="T1" fmla="*/ 0 h 72"/>
                <a:gd name="T2" fmla="*/ 71 w 72"/>
                <a:gd name="T3" fmla="*/ 40 h 72"/>
                <a:gd name="T4" fmla="*/ 13 w 72"/>
                <a:gd name="T5" fmla="*/ 71 h 72"/>
                <a:gd name="T6" fmla="*/ 0 w 72"/>
                <a:gd name="T7" fmla="*/ 35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0"/>
                  </a:lnTo>
                  <a:lnTo>
                    <a:pt x="13" y="71"/>
                  </a:lnTo>
                  <a:lnTo>
                    <a:pt x="0" y="35"/>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503" name="Freeform 687">
              <a:extLst>
                <a:ext uri="{FF2B5EF4-FFF2-40B4-BE49-F238E27FC236}">
                  <a16:creationId xmlns:a16="http://schemas.microsoft.com/office/drawing/2014/main" id="{E22DD9B7-8A5B-4CBC-857C-0B34C38F3F42}"/>
                </a:ext>
              </a:extLst>
            </p:cNvPr>
            <p:cNvSpPr>
              <a:spLocks noChangeArrowheads="1"/>
            </p:cNvSpPr>
            <p:nvPr/>
          </p:nvSpPr>
          <p:spPr bwMode="auto">
            <a:xfrm>
              <a:off x="4659" y="2643"/>
              <a:ext cx="16" cy="16"/>
            </a:xfrm>
            <a:custGeom>
              <a:avLst/>
              <a:gdLst>
                <a:gd name="T0" fmla="*/ 49 w 72"/>
                <a:gd name="T1" fmla="*/ 0 h 72"/>
                <a:gd name="T2" fmla="*/ 71 w 72"/>
                <a:gd name="T3" fmla="*/ 44 h 72"/>
                <a:gd name="T4" fmla="*/ 17 w 72"/>
                <a:gd name="T5" fmla="*/ 71 h 72"/>
                <a:gd name="T6" fmla="*/ 0 w 72"/>
                <a:gd name="T7" fmla="*/ 17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4"/>
                  </a:lnTo>
                  <a:lnTo>
                    <a:pt x="17" y="71"/>
                  </a:lnTo>
                  <a:lnTo>
                    <a:pt x="0" y="17"/>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504" name="Freeform 688">
              <a:extLst>
                <a:ext uri="{FF2B5EF4-FFF2-40B4-BE49-F238E27FC236}">
                  <a16:creationId xmlns:a16="http://schemas.microsoft.com/office/drawing/2014/main" id="{3CA31721-6404-4D26-AE8B-2CDAFB04FD26}"/>
                </a:ext>
              </a:extLst>
            </p:cNvPr>
            <p:cNvSpPr>
              <a:spLocks noChangeArrowheads="1"/>
            </p:cNvSpPr>
            <p:nvPr/>
          </p:nvSpPr>
          <p:spPr bwMode="auto">
            <a:xfrm>
              <a:off x="4663" y="2651"/>
              <a:ext cx="16" cy="16"/>
            </a:xfrm>
            <a:custGeom>
              <a:avLst/>
              <a:gdLst>
                <a:gd name="T0" fmla="*/ 49 w 72"/>
                <a:gd name="T1" fmla="*/ 0 h 72"/>
                <a:gd name="T2" fmla="*/ 71 w 72"/>
                <a:gd name="T3" fmla="*/ 44 h 72"/>
                <a:gd name="T4" fmla="*/ 17 w 72"/>
                <a:gd name="T5" fmla="*/ 71 h 72"/>
                <a:gd name="T6" fmla="*/ 0 w 72"/>
                <a:gd name="T7" fmla="*/ 22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4"/>
                  </a:lnTo>
                  <a:lnTo>
                    <a:pt x="17" y="71"/>
                  </a:lnTo>
                  <a:lnTo>
                    <a:pt x="0" y="22"/>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505" name="Freeform 689">
              <a:extLst>
                <a:ext uri="{FF2B5EF4-FFF2-40B4-BE49-F238E27FC236}">
                  <a16:creationId xmlns:a16="http://schemas.microsoft.com/office/drawing/2014/main" id="{94582E28-98C9-43F3-9234-D18F305D97DB}"/>
                </a:ext>
              </a:extLst>
            </p:cNvPr>
            <p:cNvSpPr>
              <a:spLocks noChangeArrowheads="1"/>
            </p:cNvSpPr>
            <p:nvPr/>
          </p:nvSpPr>
          <p:spPr bwMode="auto">
            <a:xfrm>
              <a:off x="4667" y="2661"/>
              <a:ext cx="16" cy="16"/>
            </a:xfrm>
            <a:custGeom>
              <a:avLst/>
              <a:gdLst>
                <a:gd name="T0" fmla="*/ 53 w 72"/>
                <a:gd name="T1" fmla="*/ 0 h 72"/>
                <a:gd name="T2" fmla="*/ 71 w 72"/>
                <a:gd name="T3" fmla="*/ 49 h 72"/>
                <a:gd name="T4" fmla="*/ 13 w 72"/>
                <a:gd name="T5" fmla="*/ 71 h 72"/>
                <a:gd name="T6" fmla="*/ 0 w 72"/>
                <a:gd name="T7" fmla="*/ 17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9"/>
                  </a:lnTo>
                  <a:lnTo>
                    <a:pt x="13" y="71"/>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506" name="Freeform 690">
              <a:extLst>
                <a:ext uri="{FF2B5EF4-FFF2-40B4-BE49-F238E27FC236}">
                  <a16:creationId xmlns:a16="http://schemas.microsoft.com/office/drawing/2014/main" id="{191D197D-946C-4B74-BEAD-F2A1591A35CF}"/>
                </a:ext>
              </a:extLst>
            </p:cNvPr>
            <p:cNvSpPr>
              <a:spLocks noChangeArrowheads="1"/>
            </p:cNvSpPr>
            <p:nvPr/>
          </p:nvSpPr>
          <p:spPr bwMode="auto">
            <a:xfrm>
              <a:off x="4670" y="2670"/>
              <a:ext cx="16" cy="16"/>
            </a:xfrm>
            <a:custGeom>
              <a:avLst/>
              <a:gdLst>
                <a:gd name="T0" fmla="*/ 53 w 72"/>
                <a:gd name="T1" fmla="*/ 0 h 72"/>
                <a:gd name="T2" fmla="*/ 71 w 72"/>
                <a:gd name="T3" fmla="*/ 49 h 72"/>
                <a:gd name="T4" fmla="*/ 17 w 72"/>
                <a:gd name="T5" fmla="*/ 71 h 72"/>
                <a:gd name="T6" fmla="*/ 0 w 72"/>
                <a:gd name="T7" fmla="*/ 17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9"/>
                  </a:lnTo>
                  <a:lnTo>
                    <a:pt x="17" y="71"/>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507" name="Freeform 691">
              <a:extLst>
                <a:ext uri="{FF2B5EF4-FFF2-40B4-BE49-F238E27FC236}">
                  <a16:creationId xmlns:a16="http://schemas.microsoft.com/office/drawing/2014/main" id="{9CD724A4-40C3-4A2B-A7A2-5E22F4114735}"/>
                </a:ext>
              </a:extLst>
            </p:cNvPr>
            <p:cNvSpPr>
              <a:spLocks noChangeArrowheads="1"/>
            </p:cNvSpPr>
            <p:nvPr/>
          </p:nvSpPr>
          <p:spPr bwMode="auto">
            <a:xfrm>
              <a:off x="4674" y="2680"/>
              <a:ext cx="16" cy="16"/>
            </a:xfrm>
            <a:custGeom>
              <a:avLst/>
              <a:gdLst>
                <a:gd name="T0" fmla="*/ 53 w 72"/>
                <a:gd name="T1" fmla="*/ 0 h 72"/>
                <a:gd name="T2" fmla="*/ 71 w 72"/>
                <a:gd name="T3" fmla="*/ 49 h 72"/>
                <a:gd name="T4" fmla="*/ 13 w 72"/>
                <a:gd name="T5" fmla="*/ 71 h 72"/>
                <a:gd name="T6" fmla="*/ 0 w 72"/>
                <a:gd name="T7" fmla="*/ 17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9"/>
                  </a:lnTo>
                  <a:lnTo>
                    <a:pt x="13" y="71"/>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508" name="Freeform 692">
              <a:extLst>
                <a:ext uri="{FF2B5EF4-FFF2-40B4-BE49-F238E27FC236}">
                  <a16:creationId xmlns:a16="http://schemas.microsoft.com/office/drawing/2014/main" id="{D674271D-0571-4506-9C89-726688C8FF66}"/>
                </a:ext>
              </a:extLst>
            </p:cNvPr>
            <p:cNvSpPr>
              <a:spLocks noChangeArrowheads="1"/>
            </p:cNvSpPr>
            <p:nvPr/>
          </p:nvSpPr>
          <p:spPr bwMode="auto">
            <a:xfrm>
              <a:off x="4676" y="2690"/>
              <a:ext cx="16" cy="16"/>
            </a:xfrm>
            <a:custGeom>
              <a:avLst/>
              <a:gdLst>
                <a:gd name="T0" fmla="*/ 62 w 72"/>
                <a:gd name="T1" fmla="*/ 0 h 72"/>
                <a:gd name="T2" fmla="*/ 71 w 72"/>
                <a:gd name="T3" fmla="*/ 26 h 72"/>
                <a:gd name="T4" fmla="*/ 4 w 72"/>
                <a:gd name="T5" fmla="*/ 71 h 72"/>
                <a:gd name="T6" fmla="*/ 0 w 72"/>
                <a:gd name="T7" fmla="*/ 40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26"/>
                  </a:lnTo>
                  <a:lnTo>
                    <a:pt x="4" y="71"/>
                  </a:lnTo>
                  <a:lnTo>
                    <a:pt x="0" y="40"/>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509" name="Freeform 693">
              <a:extLst>
                <a:ext uri="{FF2B5EF4-FFF2-40B4-BE49-F238E27FC236}">
                  <a16:creationId xmlns:a16="http://schemas.microsoft.com/office/drawing/2014/main" id="{926BE2CE-3564-4F5C-9610-FF6D257E2B52}"/>
                </a:ext>
              </a:extLst>
            </p:cNvPr>
            <p:cNvSpPr>
              <a:spLocks noChangeArrowheads="1"/>
            </p:cNvSpPr>
            <p:nvPr/>
          </p:nvSpPr>
          <p:spPr bwMode="auto">
            <a:xfrm>
              <a:off x="4684" y="2719"/>
              <a:ext cx="16" cy="16"/>
            </a:xfrm>
            <a:custGeom>
              <a:avLst/>
              <a:gdLst>
                <a:gd name="T0" fmla="*/ 58 w 72"/>
                <a:gd name="T1" fmla="*/ 0 h 72"/>
                <a:gd name="T2" fmla="*/ 71 w 72"/>
                <a:gd name="T3" fmla="*/ 53 h 72"/>
                <a:gd name="T4" fmla="*/ 8 w 72"/>
                <a:gd name="T5" fmla="*/ 71 h 72"/>
                <a:gd name="T6" fmla="*/ 0 w 72"/>
                <a:gd name="T7" fmla="*/ 17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53"/>
                  </a:lnTo>
                  <a:lnTo>
                    <a:pt x="8" y="71"/>
                  </a:lnTo>
                  <a:lnTo>
                    <a:pt x="0" y="17"/>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510" name="Freeform 694">
              <a:extLst>
                <a:ext uri="{FF2B5EF4-FFF2-40B4-BE49-F238E27FC236}">
                  <a16:creationId xmlns:a16="http://schemas.microsoft.com/office/drawing/2014/main" id="{5486A53B-CB94-41D0-8151-A677F9EC93DA}"/>
                </a:ext>
              </a:extLst>
            </p:cNvPr>
            <p:cNvSpPr>
              <a:spLocks noChangeArrowheads="1"/>
            </p:cNvSpPr>
            <p:nvPr/>
          </p:nvSpPr>
          <p:spPr bwMode="auto">
            <a:xfrm>
              <a:off x="4686" y="2729"/>
              <a:ext cx="16" cy="16"/>
            </a:xfrm>
            <a:custGeom>
              <a:avLst/>
              <a:gdLst>
                <a:gd name="T0" fmla="*/ 62 w 72"/>
                <a:gd name="T1" fmla="*/ 0 h 72"/>
                <a:gd name="T2" fmla="*/ 71 w 72"/>
                <a:gd name="T3" fmla="*/ 58 h 72"/>
                <a:gd name="T4" fmla="*/ 8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58"/>
                  </a:lnTo>
                  <a:lnTo>
                    <a:pt x="8"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511" name="Freeform 695">
              <a:extLst>
                <a:ext uri="{FF2B5EF4-FFF2-40B4-BE49-F238E27FC236}">
                  <a16:creationId xmlns:a16="http://schemas.microsoft.com/office/drawing/2014/main" id="{E72F1CA9-2DCC-4E98-843C-1EBCB2BC1AE6}"/>
                </a:ext>
              </a:extLst>
            </p:cNvPr>
            <p:cNvSpPr>
              <a:spLocks noChangeArrowheads="1"/>
            </p:cNvSpPr>
            <p:nvPr/>
          </p:nvSpPr>
          <p:spPr bwMode="auto">
            <a:xfrm>
              <a:off x="4687" y="2739"/>
              <a:ext cx="16" cy="16"/>
            </a:xfrm>
            <a:custGeom>
              <a:avLst/>
              <a:gdLst>
                <a:gd name="T0" fmla="*/ 57 w 71"/>
                <a:gd name="T1" fmla="*/ 0 h 72"/>
                <a:gd name="T2" fmla="*/ 70 w 71"/>
                <a:gd name="T3" fmla="*/ 62 h 72"/>
                <a:gd name="T4" fmla="*/ 8 w 71"/>
                <a:gd name="T5" fmla="*/ 71 h 72"/>
                <a:gd name="T6" fmla="*/ 0 w 71"/>
                <a:gd name="T7" fmla="*/ 8 h 72"/>
                <a:gd name="T8" fmla="*/ 57 w 71"/>
                <a:gd name="T9" fmla="*/ 0 h 72"/>
              </a:gdLst>
              <a:ahLst/>
              <a:cxnLst>
                <a:cxn ang="0">
                  <a:pos x="T0" y="T1"/>
                </a:cxn>
                <a:cxn ang="0">
                  <a:pos x="T2" y="T3"/>
                </a:cxn>
                <a:cxn ang="0">
                  <a:pos x="T4" y="T5"/>
                </a:cxn>
                <a:cxn ang="0">
                  <a:pos x="T6" y="T7"/>
                </a:cxn>
                <a:cxn ang="0">
                  <a:pos x="T8" y="T9"/>
                </a:cxn>
              </a:cxnLst>
              <a:rect l="0" t="0" r="r" b="b"/>
              <a:pathLst>
                <a:path w="71" h="72">
                  <a:moveTo>
                    <a:pt x="57" y="0"/>
                  </a:moveTo>
                  <a:lnTo>
                    <a:pt x="70" y="62"/>
                  </a:lnTo>
                  <a:lnTo>
                    <a:pt x="8" y="71"/>
                  </a:lnTo>
                  <a:lnTo>
                    <a:pt x="0" y="8"/>
                  </a:lnTo>
                  <a:lnTo>
                    <a:pt x="57" y="0"/>
                  </a:lnTo>
                </a:path>
              </a:pathLst>
            </a:custGeom>
            <a:solidFill>
              <a:srgbClr val="000000"/>
            </a:solidFill>
            <a:ln w="12600">
              <a:solidFill>
                <a:srgbClr val="333333"/>
              </a:solidFill>
              <a:round/>
              <a:headEnd/>
              <a:tailEnd/>
            </a:ln>
          </p:spPr>
          <p:txBody>
            <a:bodyPr wrap="none" anchor="ctr"/>
            <a:lstStyle/>
            <a:p>
              <a:endParaRPr lang="en-US"/>
            </a:p>
          </p:txBody>
        </p:sp>
        <p:sp>
          <p:nvSpPr>
            <p:cNvPr id="35512" name="Freeform 696">
              <a:extLst>
                <a:ext uri="{FF2B5EF4-FFF2-40B4-BE49-F238E27FC236}">
                  <a16:creationId xmlns:a16="http://schemas.microsoft.com/office/drawing/2014/main" id="{36DC9432-5F7E-441F-9EDB-807BA532127C}"/>
                </a:ext>
              </a:extLst>
            </p:cNvPr>
            <p:cNvSpPr>
              <a:spLocks noChangeArrowheads="1"/>
            </p:cNvSpPr>
            <p:nvPr/>
          </p:nvSpPr>
          <p:spPr bwMode="auto">
            <a:xfrm>
              <a:off x="4689" y="2751"/>
              <a:ext cx="16" cy="16"/>
            </a:xfrm>
            <a:custGeom>
              <a:avLst/>
              <a:gdLst>
                <a:gd name="T0" fmla="*/ 62 w 72"/>
                <a:gd name="T1" fmla="*/ 0 h 72"/>
                <a:gd name="T2" fmla="*/ 71 w 72"/>
                <a:gd name="T3" fmla="*/ 58 h 72"/>
                <a:gd name="T4" fmla="*/ 4 w 72"/>
                <a:gd name="T5" fmla="*/ 71 h 72"/>
                <a:gd name="T6" fmla="*/ 0 w 72"/>
                <a:gd name="T7" fmla="*/ 0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58"/>
                  </a:lnTo>
                  <a:lnTo>
                    <a:pt x="4" y="71"/>
                  </a:lnTo>
                  <a:lnTo>
                    <a:pt x="0" y="0"/>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513" name="Freeform 697">
              <a:extLst>
                <a:ext uri="{FF2B5EF4-FFF2-40B4-BE49-F238E27FC236}">
                  <a16:creationId xmlns:a16="http://schemas.microsoft.com/office/drawing/2014/main" id="{4BAD89F0-34D0-4630-B0F8-7F63C98F2D2F}"/>
                </a:ext>
              </a:extLst>
            </p:cNvPr>
            <p:cNvSpPr>
              <a:spLocks noChangeArrowheads="1"/>
            </p:cNvSpPr>
            <p:nvPr/>
          </p:nvSpPr>
          <p:spPr bwMode="auto">
            <a:xfrm>
              <a:off x="4690" y="2760"/>
              <a:ext cx="16" cy="16"/>
            </a:xfrm>
            <a:custGeom>
              <a:avLst/>
              <a:gdLst>
                <a:gd name="T0" fmla="*/ 62 w 72"/>
                <a:gd name="T1" fmla="*/ 0 h 72"/>
                <a:gd name="T2" fmla="*/ 71 w 72"/>
                <a:gd name="T3" fmla="*/ 62 h 72"/>
                <a:gd name="T4" fmla="*/ 8 w 72"/>
                <a:gd name="T5" fmla="*/ 71 h 72"/>
                <a:gd name="T6" fmla="*/ 0 w 72"/>
                <a:gd name="T7" fmla="*/ 8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8" y="71"/>
                  </a:lnTo>
                  <a:lnTo>
                    <a:pt x="0" y="8"/>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514" name="Freeform 698">
              <a:extLst>
                <a:ext uri="{FF2B5EF4-FFF2-40B4-BE49-F238E27FC236}">
                  <a16:creationId xmlns:a16="http://schemas.microsoft.com/office/drawing/2014/main" id="{9BD864E5-4435-4BFB-9DF1-F7C0BF4EE3F0}"/>
                </a:ext>
              </a:extLst>
            </p:cNvPr>
            <p:cNvSpPr>
              <a:spLocks noChangeArrowheads="1"/>
            </p:cNvSpPr>
            <p:nvPr/>
          </p:nvSpPr>
          <p:spPr bwMode="auto">
            <a:xfrm>
              <a:off x="4692" y="2770"/>
              <a:ext cx="16" cy="16"/>
            </a:xfrm>
            <a:custGeom>
              <a:avLst/>
              <a:gdLst>
                <a:gd name="T0" fmla="*/ 62 w 72"/>
                <a:gd name="T1" fmla="*/ 0 h 72"/>
                <a:gd name="T2" fmla="*/ 71 w 72"/>
                <a:gd name="T3" fmla="*/ 62 h 72"/>
                <a:gd name="T4" fmla="*/ 0 w 72"/>
                <a:gd name="T5" fmla="*/ 71 h 72"/>
                <a:gd name="T6" fmla="*/ 0 w 72"/>
                <a:gd name="T7" fmla="*/ 0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0" y="71"/>
                  </a:lnTo>
                  <a:lnTo>
                    <a:pt x="0" y="0"/>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515" name="Freeform 699">
              <a:extLst>
                <a:ext uri="{FF2B5EF4-FFF2-40B4-BE49-F238E27FC236}">
                  <a16:creationId xmlns:a16="http://schemas.microsoft.com/office/drawing/2014/main" id="{9D5BC242-B2DE-437F-B00D-CF5EF136FF7A}"/>
                </a:ext>
              </a:extLst>
            </p:cNvPr>
            <p:cNvSpPr>
              <a:spLocks noChangeArrowheads="1"/>
            </p:cNvSpPr>
            <p:nvPr/>
          </p:nvSpPr>
          <p:spPr bwMode="auto">
            <a:xfrm>
              <a:off x="4694" y="2807"/>
              <a:ext cx="16" cy="17"/>
            </a:xfrm>
            <a:custGeom>
              <a:avLst/>
              <a:gdLst>
                <a:gd name="T0" fmla="*/ 71 w 72"/>
                <a:gd name="T1" fmla="*/ 0 h 73"/>
                <a:gd name="T2" fmla="*/ 71 w 72"/>
                <a:gd name="T3" fmla="*/ 54 h 73"/>
                <a:gd name="T4" fmla="*/ 0 w 72"/>
                <a:gd name="T5" fmla="*/ 72 h 73"/>
                <a:gd name="T6" fmla="*/ 0 w 72"/>
                <a:gd name="T7" fmla="*/ 0 h 73"/>
                <a:gd name="T8" fmla="*/ 71 w 72"/>
                <a:gd name="T9" fmla="*/ 0 h 73"/>
              </a:gdLst>
              <a:ahLst/>
              <a:cxnLst>
                <a:cxn ang="0">
                  <a:pos x="T0" y="T1"/>
                </a:cxn>
                <a:cxn ang="0">
                  <a:pos x="T2" y="T3"/>
                </a:cxn>
                <a:cxn ang="0">
                  <a:pos x="T4" y="T5"/>
                </a:cxn>
                <a:cxn ang="0">
                  <a:pos x="T6" y="T7"/>
                </a:cxn>
                <a:cxn ang="0">
                  <a:pos x="T8" y="T9"/>
                </a:cxn>
              </a:cxnLst>
              <a:rect l="0" t="0" r="r" b="b"/>
              <a:pathLst>
                <a:path w="72" h="73">
                  <a:moveTo>
                    <a:pt x="71" y="0"/>
                  </a:moveTo>
                  <a:lnTo>
                    <a:pt x="71" y="54"/>
                  </a:lnTo>
                  <a:lnTo>
                    <a:pt x="0" y="72"/>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516" name="Freeform 700">
              <a:extLst>
                <a:ext uri="{FF2B5EF4-FFF2-40B4-BE49-F238E27FC236}">
                  <a16:creationId xmlns:a16="http://schemas.microsoft.com/office/drawing/2014/main" id="{13FCF151-C0C9-4B42-B6D0-66FFF1D1CB2E}"/>
                </a:ext>
              </a:extLst>
            </p:cNvPr>
            <p:cNvSpPr>
              <a:spLocks noChangeArrowheads="1"/>
            </p:cNvSpPr>
            <p:nvPr/>
          </p:nvSpPr>
          <p:spPr bwMode="auto">
            <a:xfrm>
              <a:off x="4694" y="2811"/>
              <a:ext cx="16" cy="16"/>
            </a:xfrm>
            <a:custGeom>
              <a:avLst/>
              <a:gdLst>
                <a:gd name="T0" fmla="*/ 71 w 72"/>
                <a:gd name="T1" fmla="*/ 0 h 72"/>
                <a:gd name="T2" fmla="*/ 71 w 72"/>
                <a:gd name="T3" fmla="*/ 71 h 72"/>
                <a:gd name="T4" fmla="*/ 4 w 72"/>
                <a:gd name="T5" fmla="*/ 71 h 72"/>
                <a:gd name="T6" fmla="*/ 0 w 72"/>
                <a:gd name="T7" fmla="*/ 4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4" y="71"/>
                  </a:lnTo>
                  <a:lnTo>
                    <a:pt x="0" y="4"/>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517" name="Freeform 701">
              <a:extLst>
                <a:ext uri="{FF2B5EF4-FFF2-40B4-BE49-F238E27FC236}">
                  <a16:creationId xmlns:a16="http://schemas.microsoft.com/office/drawing/2014/main" id="{6293D706-3600-4677-B1FC-BD0758CDFAA6}"/>
                </a:ext>
              </a:extLst>
            </p:cNvPr>
            <p:cNvSpPr>
              <a:spLocks noChangeArrowheads="1"/>
            </p:cNvSpPr>
            <p:nvPr/>
          </p:nvSpPr>
          <p:spPr bwMode="auto">
            <a:xfrm>
              <a:off x="4695" y="2822"/>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518" name="Freeform 702">
              <a:extLst>
                <a:ext uri="{FF2B5EF4-FFF2-40B4-BE49-F238E27FC236}">
                  <a16:creationId xmlns:a16="http://schemas.microsoft.com/office/drawing/2014/main" id="{641C26F1-12FA-425A-85F3-D5C6292ECC53}"/>
                </a:ext>
              </a:extLst>
            </p:cNvPr>
            <p:cNvSpPr>
              <a:spLocks noChangeArrowheads="1"/>
            </p:cNvSpPr>
            <p:nvPr/>
          </p:nvSpPr>
          <p:spPr bwMode="auto">
            <a:xfrm>
              <a:off x="4695" y="2832"/>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519" name="Freeform 703">
              <a:extLst>
                <a:ext uri="{FF2B5EF4-FFF2-40B4-BE49-F238E27FC236}">
                  <a16:creationId xmlns:a16="http://schemas.microsoft.com/office/drawing/2014/main" id="{1FD7D624-B7A2-48ED-8FB7-5720A697D4F7}"/>
                </a:ext>
              </a:extLst>
            </p:cNvPr>
            <p:cNvSpPr>
              <a:spLocks noChangeArrowheads="1"/>
            </p:cNvSpPr>
            <p:nvPr/>
          </p:nvSpPr>
          <p:spPr bwMode="auto">
            <a:xfrm>
              <a:off x="4694" y="2842"/>
              <a:ext cx="16" cy="16"/>
            </a:xfrm>
            <a:custGeom>
              <a:avLst/>
              <a:gdLst>
                <a:gd name="T0" fmla="*/ 71 w 72"/>
                <a:gd name="T1" fmla="*/ 4 h 72"/>
                <a:gd name="T2" fmla="*/ 71 w 72"/>
                <a:gd name="T3" fmla="*/ 71 h 72"/>
                <a:gd name="T4" fmla="*/ 0 w 72"/>
                <a:gd name="T5" fmla="*/ 71 h 72"/>
                <a:gd name="T6" fmla="*/ 4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71" y="71"/>
                  </a:lnTo>
                  <a:lnTo>
                    <a:pt x="0" y="71"/>
                  </a:lnTo>
                  <a:lnTo>
                    <a:pt x="4"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520" name="Freeform 704">
              <a:extLst>
                <a:ext uri="{FF2B5EF4-FFF2-40B4-BE49-F238E27FC236}">
                  <a16:creationId xmlns:a16="http://schemas.microsoft.com/office/drawing/2014/main" id="{66BDAC6A-CA77-434A-927B-23D2365584F7}"/>
                </a:ext>
              </a:extLst>
            </p:cNvPr>
            <p:cNvSpPr>
              <a:spLocks noChangeArrowheads="1"/>
            </p:cNvSpPr>
            <p:nvPr/>
          </p:nvSpPr>
          <p:spPr bwMode="auto">
            <a:xfrm>
              <a:off x="4694" y="2852"/>
              <a:ext cx="16" cy="16"/>
            </a:xfrm>
            <a:custGeom>
              <a:avLst/>
              <a:gdLst>
                <a:gd name="T0" fmla="*/ 71 w 72"/>
                <a:gd name="T1" fmla="*/ 0 h 72"/>
                <a:gd name="T2" fmla="*/ 71 w 72"/>
                <a:gd name="T3" fmla="*/ 71 h 72"/>
                <a:gd name="T4" fmla="*/ 0 w 72"/>
                <a:gd name="T5" fmla="*/ 58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58"/>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521" name="Freeform 705">
              <a:extLst>
                <a:ext uri="{FF2B5EF4-FFF2-40B4-BE49-F238E27FC236}">
                  <a16:creationId xmlns:a16="http://schemas.microsoft.com/office/drawing/2014/main" id="{7128BE20-6FF5-4892-8E67-8A3A0251DA5F}"/>
                </a:ext>
              </a:extLst>
            </p:cNvPr>
            <p:cNvSpPr>
              <a:spLocks noChangeArrowheads="1"/>
            </p:cNvSpPr>
            <p:nvPr/>
          </p:nvSpPr>
          <p:spPr bwMode="auto">
            <a:xfrm>
              <a:off x="4694" y="2861"/>
              <a:ext cx="16" cy="16"/>
            </a:xfrm>
            <a:custGeom>
              <a:avLst/>
              <a:gdLst>
                <a:gd name="T0" fmla="*/ 71 w 72"/>
                <a:gd name="T1" fmla="*/ 35 h 72"/>
                <a:gd name="T2" fmla="*/ 71 w 72"/>
                <a:gd name="T3" fmla="*/ 71 h 72"/>
                <a:gd name="T4" fmla="*/ 0 w 72"/>
                <a:gd name="T5" fmla="*/ 53 h 72"/>
                <a:gd name="T6" fmla="*/ 0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71" y="71"/>
                  </a:lnTo>
                  <a:lnTo>
                    <a:pt x="0" y="53"/>
                  </a:lnTo>
                  <a:lnTo>
                    <a:pt x="0"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522" name="Freeform 706">
              <a:extLst>
                <a:ext uri="{FF2B5EF4-FFF2-40B4-BE49-F238E27FC236}">
                  <a16:creationId xmlns:a16="http://schemas.microsoft.com/office/drawing/2014/main" id="{09E1C9DB-8CAA-4632-B203-F1BAB1698CD7}"/>
                </a:ext>
              </a:extLst>
            </p:cNvPr>
            <p:cNvSpPr>
              <a:spLocks noChangeArrowheads="1"/>
            </p:cNvSpPr>
            <p:nvPr/>
          </p:nvSpPr>
          <p:spPr bwMode="auto">
            <a:xfrm>
              <a:off x="4690" y="2893"/>
              <a:ext cx="16" cy="16"/>
            </a:xfrm>
            <a:custGeom>
              <a:avLst/>
              <a:gdLst>
                <a:gd name="T0" fmla="*/ 71 w 72"/>
                <a:gd name="T1" fmla="*/ 4 h 72"/>
                <a:gd name="T2" fmla="*/ 71 w 72"/>
                <a:gd name="T3" fmla="*/ 71 h 72"/>
                <a:gd name="T4" fmla="*/ 0 w 72"/>
                <a:gd name="T5" fmla="*/ 53 h 72"/>
                <a:gd name="T6" fmla="*/ 4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71" y="71"/>
                  </a:lnTo>
                  <a:lnTo>
                    <a:pt x="0" y="53"/>
                  </a:lnTo>
                  <a:lnTo>
                    <a:pt x="4"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523" name="Freeform 707">
              <a:extLst>
                <a:ext uri="{FF2B5EF4-FFF2-40B4-BE49-F238E27FC236}">
                  <a16:creationId xmlns:a16="http://schemas.microsoft.com/office/drawing/2014/main" id="{E73093C3-C30B-43D8-8E5D-99BFEB735DD7}"/>
                </a:ext>
              </a:extLst>
            </p:cNvPr>
            <p:cNvSpPr>
              <a:spLocks noChangeArrowheads="1"/>
            </p:cNvSpPr>
            <p:nvPr/>
          </p:nvSpPr>
          <p:spPr bwMode="auto">
            <a:xfrm>
              <a:off x="4689" y="2900"/>
              <a:ext cx="16" cy="16"/>
            </a:xfrm>
            <a:custGeom>
              <a:avLst/>
              <a:gdLst>
                <a:gd name="T0" fmla="*/ 71 w 72"/>
                <a:gd name="T1" fmla="*/ 8 h 72"/>
                <a:gd name="T2" fmla="*/ 58 w 72"/>
                <a:gd name="T3" fmla="*/ 71 h 72"/>
                <a:gd name="T4" fmla="*/ 0 w 72"/>
                <a:gd name="T5" fmla="*/ 62 h 72"/>
                <a:gd name="T6" fmla="*/ 4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58" y="71"/>
                  </a:lnTo>
                  <a:lnTo>
                    <a:pt x="0" y="62"/>
                  </a:lnTo>
                  <a:lnTo>
                    <a:pt x="4"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524" name="Freeform 708">
              <a:extLst>
                <a:ext uri="{FF2B5EF4-FFF2-40B4-BE49-F238E27FC236}">
                  <a16:creationId xmlns:a16="http://schemas.microsoft.com/office/drawing/2014/main" id="{8D63F270-1289-4823-9FB4-D442AC821744}"/>
                </a:ext>
              </a:extLst>
            </p:cNvPr>
            <p:cNvSpPr>
              <a:spLocks noChangeArrowheads="1"/>
            </p:cNvSpPr>
            <p:nvPr/>
          </p:nvSpPr>
          <p:spPr bwMode="auto">
            <a:xfrm>
              <a:off x="4687" y="2910"/>
              <a:ext cx="16" cy="16"/>
            </a:xfrm>
            <a:custGeom>
              <a:avLst/>
              <a:gdLst>
                <a:gd name="T0" fmla="*/ 70 w 71"/>
                <a:gd name="T1" fmla="*/ 8 h 72"/>
                <a:gd name="T2" fmla="*/ 57 w 71"/>
                <a:gd name="T3" fmla="*/ 71 h 72"/>
                <a:gd name="T4" fmla="*/ 0 w 71"/>
                <a:gd name="T5" fmla="*/ 58 h 72"/>
                <a:gd name="T6" fmla="*/ 8 w 71"/>
                <a:gd name="T7" fmla="*/ 0 h 72"/>
                <a:gd name="T8" fmla="*/ 70 w 71"/>
                <a:gd name="T9" fmla="*/ 8 h 72"/>
              </a:gdLst>
              <a:ahLst/>
              <a:cxnLst>
                <a:cxn ang="0">
                  <a:pos x="T0" y="T1"/>
                </a:cxn>
                <a:cxn ang="0">
                  <a:pos x="T2" y="T3"/>
                </a:cxn>
                <a:cxn ang="0">
                  <a:pos x="T4" y="T5"/>
                </a:cxn>
                <a:cxn ang="0">
                  <a:pos x="T6" y="T7"/>
                </a:cxn>
                <a:cxn ang="0">
                  <a:pos x="T8" y="T9"/>
                </a:cxn>
              </a:cxnLst>
              <a:rect l="0" t="0" r="r" b="b"/>
              <a:pathLst>
                <a:path w="71" h="72">
                  <a:moveTo>
                    <a:pt x="70" y="8"/>
                  </a:moveTo>
                  <a:lnTo>
                    <a:pt x="57" y="71"/>
                  </a:lnTo>
                  <a:lnTo>
                    <a:pt x="0" y="58"/>
                  </a:lnTo>
                  <a:lnTo>
                    <a:pt x="8" y="0"/>
                  </a:lnTo>
                  <a:lnTo>
                    <a:pt x="70" y="8"/>
                  </a:lnTo>
                </a:path>
              </a:pathLst>
            </a:custGeom>
            <a:solidFill>
              <a:srgbClr val="000000"/>
            </a:solidFill>
            <a:ln w="12600">
              <a:solidFill>
                <a:srgbClr val="333333"/>
              </a:solidFill>
              <a:round/>
              <a:headEnd/>
              <a:tailEnd/>
            </a:ln>
          </p:spPr>
          <p:txBody>
            <a:bodyPr wrap="none" anchor="ctr"/>
            <a:lstStyle/>
            <a:p>
              <a:endParaRPr lang="en-US"/>
            </a:p>
          </p:txBody>
        </p:sp>
        <p:sp>
          <p:nvSpPr>
            <p:cNvPr id="35525" name="Freeform 709">
              <a:extLst>
                <a:ext uri="{FF2B5EF4-FFF2-40B4-BE49-F238E27FC236}">
                  <a16:creationId xmlns:a16="http://schemas.microsoft.com/office/drawing/2014/main" id="{1A6C8B89-54BE-41FC-838A-A12892F3AAF3}"/>
                </a:ext>
              </a:extLst>
            </p:cNvPr>
            <p:cNvSpPr>
              <a:spLocks noChangeArrowheads="1"/>
            </p:cNvSpPr>
            <p:nvPr/>
          </p:nvSpPr>
          <p:spPr bwMode="auto">
            <a:xfrm>
              <a:off x="4685" y="2920"/>
              <a:ext cx="16" cy="16"/>
            </a:xfrm>
            <a:custGeom>
              <a:avLst/>
              <a:gdLst>
                <a:gd name="T0" fmla="*/ 71 w 72"/>
                <a:gd name="T1" fmla="*/ 8 h 72"/>
                <a:gd name="T2" fmla="*/ 62 w 72"/>
                <a:gd name="T3" fmla="*/ 71 h 72"/>
                <a:gd name="T4" fmla="*/ 0 w 72"/>
                <a:gd name="T5" fmla="*/ 58 h 72"/>
                <a:gd name="T6" fmla="*/ 8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62" y="71"/>
                  </a:lnTo>
                  <a:lnTo>
                    <a:pt x="0" y="58"/>
                  </a:lnTo>
                  <a:lnTo>
                    <a:pt x="8"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526" name="Freeform 710">
              <a:extLst>
                <a:ext uri="{FF2B5EF4-FFF2-40B4-BE49-F238E27FC236}">
                  <a16:creationId xmlns:a16="http://schemas.microsoft.com/office/drawing/2014/main" id="{D0A15136-DDF4-4BE6-AAB9-BF9F69CABCF9}"/>
                </a:ext>
              </a:extLst>
            </p:cNvPr>
            <p:cNvSpPr>
              <a:spLocks noChangeArrowheads="1"/>
            </p:cNvSpPr>
            <p:nvPr/>
          </p:nvSpPr>
          <p:spPr bwMode="auto">
            <a:xfrm>
              <a:off x="4683" y="2929"/>
              <a:ext cx="16" cy="16"/>
            </a:xfrm>
            <a:custGeom>
              <a:avLst/>
              <a:gdLst>
                <a:gd name="T0" fmla="*/ 71 w 72"/>
                <a:gd name="T1" fmla="*/ 8 h 72"/>
                <a:gd name="T2" fmla="*/ 58 w 72"/>
                <a:gd name="T3" fmla="*/ 71 h 72"/>
                <a:gd name="T4" fmla="*/ 0 w 72"/>
                <a:gd name="T5" fmla="*/ 49 h 72"/>
                <a:gd name="T6" fmla="*/ 8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58" y="71"/>
                  </a:lnTo>
                  <a:lnTo>
                    <a:pt x="0" y="49"/>
                  </a:lnTo>
                  <a:lnTo>
                    <a:pt x="8"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527" name="Freeform 711">
              <a:extLst>
                <a:ext uri="{FF2B5EF4-FFF2-40B4-BE49-F238E27FC236}">
                  <a16:creationId xmlns:a16="http://schemas.microsoft.com/office/drawing/2014/main" id="{4D21886F-67B0-4274-8AF6-1CD214326BA9}"/>
                </a:ext>
              </a:extLst>
            </p:cNvPr>
            <p:cNvSpPr>
              <a:spLocks noChangeArrowheads="1"/>
            </p:cNvSpPr>
            <p:nvPr/>
          </p:nvSpPr>
          <p:spPr bwMode="auto">
            <a:xfrm>
              <a:off x="4681" y="2938"/>
              <a:ext cx="16" cy="16"/>
            </a:xfrm>
            <a:custGeom>
              <a:avLst/>
              <a:gdLst>
                <a:gd name="T0" fmla="*/ 71 w 72"/>
                <a:gd name="T1" fmla="*/ 17 h 72"/>
                <a:gd name="T2" fmla="*/ 53 w 72"/>
                <a:gd name="T3" fmla="*/ 71 h 72"/>
                <a:gd name="T4" fmla="*/ 0 w 72"/>
                <a:gd name="T5" fmla="*/ 53 h 72"/>
                <a:gd name="T6" fmla="*/ 8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53" y="71"/>
                  </a:lnTo>
                  <a:lnTo>
                    <a:pt x="0" y="53"/>
                  </a:lnTo>
                  <a:lnTo>
                    <a:pt x="8"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528" name="Freeform 712">
              <a:extLst>
                <a:ext uri="{FF2B5EF4-FFF2-40B4-BE49-F238E27FC236}">
                  <a16:creationId xmlns:a16="http://schemas.microsoft.com/office/drawing/2014/main" id="{351A4A3B-CF63-4F16-A610-C6775DE3592B}"/>
                </a:ext>
              </a:extLst>
            </p:cNvPr>
            <p:cNvSpPr>
              <a:spLocks noChangeArrowheads="1"/>
            </p:cNvSpPr>
            <p:nvPr/>
          </p:nvSpPr>
          <p:spPr bwMode="auto">
            <a:xfrm>
              <a:off x="4669" y="2976"/>
              <a:ext cx="16" cy="16"/>
            </a:xfrm>
            <a:custGeom>
              <a:avLst/>
              <a:gdLst>
                <a:gd name="T0" fmla="*/ 71 w 72"/>
                <a:gd name="T1" fmla="*/ 17 h 72"/>
                <a:gd name="T2" fmla="*/ 53 w 72"/>
                <a:gd name="T3" fmla="*/ 71 h 72"/>
                <a:gd name="T4" fmla="*/ 0 w 72"/>
                <a:gd name="T5" fmla="*/ 49 h 72"/>
                <a:gd name="T6" fmla="*/ 13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53" y="71"/>
                  </a:lnTo>
                  <a:lnTo>
                    <a:pt x="0" y="49"/>
                  </a:lnTo>
                  <a:lnTo>
                    <a:pt x="13"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529" name="Freeform 713">
              <a:extLst>
                <a:ext uri="{FF2B5EF4-FFF2-40B4-BE49-F238E27FC236}">
                  <a16:creationId xmlns:a16="http://schemas.microsoft.com/office/drawing/2014/main" id="{E62F27F5-B5CA-4A48-9A39-E775397B7B79}"/>
                </a:ext>
              </a:extLst>
            </p:cNvPr>
            <p:cNvSpPr>
              <a:spLocks noChangeArrowheads="1"/>
            </p:cNvSpPr>
            <p:nvPr/>
          </p:nvSpPr>
          <p:spPr bwMode="auto">
            <a:xfrm>
              <a:off x="4665" y="2986"/>
              <a:ext cx="16" cy="16"/>
            </a:xfrm>
            <a:custGeom>
              <a:avLst/>
              <a:gdLst>
                <a:gd name="T0" fmla="*/ 70 w 71"/>
                <a:gd name="T1" fmla="*/ 17 h 72"/>
                <a:gd name="T2" fmla="*/ 48 w 71"/>
                <a:gd name="T3" fmla="*/ 71 h 72"/>
                <a:gd name="T4" fmla="*/ 0 w 71"/>
                <a:gd name="T5" fmla="*/ 49 h 72"/>
                <a:gd name="T6" fmla="*/ 17 w 71"/>
                <a:gd name="T7" fmla="*/ 0 h 72"/>
                <a:gd name="T8" fmla="*/ 70 w 71"/>
                <a:gd name="T9" fmla="*/ 17 h 72"/>
              </a:gdLst>
              <a:ahLst/>
              <a:cxnLst>
                <a:cxn ang="0">
                  <a:pos x="T0" y="T1"/>
                </a:cxn>
                <a:cxn ang="0">
                  <a:pos x="T2" y="T3"/>
                </a:cxn>
                <a:cxn ang="0">
                  <a:pos x="T4" y="T5"/>
                </a:cxn>
                <a:cxn ang="0">
                  <a:pos x="T6" y="T7"/>
                </a:cxn>
                <a:cxn ang="0">
                  <a:pos x="T8" y="T9"/>
                </a:cxn>
              </a:cxnLst>
              <a:rect l="0" t="0" r="r" b="b"/>
              <a:pathLst>
                <a:path w="71" h="72">
                  <a:moveTo>
                    <a:pt x="70" y="17"/>
                  </a:moveTo>
                  <a:lnTo>
                    <a:pt x="48" y="71"/>
                  </a:lnTo>
                  <a:lnTo>
                    <a:pt x="0" y="49"/>
                  </a:lnTo>
                  <a:lnTo>
                    <a:pt x="17" y="0"/>
                  </a:lnTo>
                  <a:lnTo>
                    <a:pt x="70" y="17"/>
                  </a:lnTo>
                </a:path>
              </a:pathLst>
            </a:custGeom>
            <a:solidFill>
              <a:srgbClr val="000000"/>
            </a:solidFill>
            <a:ln w="12600">
              <a:solidFill>
                <a:srgbClr val="333333"/>
              </a:solidFill>
              <a:round/>
              <a:headEnd/>
              <a:tailEnd/>
            </a:ln>
          </p:spPr>
          <p:txBody>
            <a:bodyPr wrap="none" anchor="ctr"/>
            <a:lstStyle/>
            <a:p>
              <a:endParaRPr lang="en-US"/>
            </a:p>
          </p:txBody>
        </p:sp>
        <p:sp>
          <p:nvSpPr>
            <p:cNvPr id="35530" name="Freeform 714">
              <a:extLst>
                <a:ext uri="{FF2B5EF4-FFF2-40B4-BE49-F238E27FC236}">
                  <a16:creationId xmlns:a16="http://schemas.microsoft.com/office/drawing/2014/main" id="{1C94C56A-FC75-4A69-ADCF-FF4566B1EB7A}"/>
                </a:ext>
              </a:extLst>
            </p:cNvPr>
            <p:cNvSpPr>
              <a:spLocks noChangeArrowheads="1"/>
            </p:cNvSpPr>
            <p:nvPr/>
          </p:nvSpPr>
          <p:spPr bwMode="auto">
            <a:xfrm>
              <a:off x="4662" y="2995"/>
              <a:ext cx="16" cy="16"/>
            </a:xfrm>
            <a:custGeom>
              <a:avLst/>
              <a:gdLst>
                <a:gd name="T0" fmla="*/ 71 w 72"/>
                <a:gd name="T1" fmla="*/ 17 h 72"/>
                <a:gd name="T2" fmla="*/ 49 w 72"/>
                <a:gd name="T3" fmla="*/ 71 h 72"/>
                <a:gd name="T4" fmla="*/ 0 w 72"/>
                <a:gd name="T5" fmla="*/ 49 h 72"/>
                <a:gd name="T6" fmla="*/ 13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49" y="71"/>
                  </a:lnTo>
                  <a:lnTo>
                    <a:pt x="0" y="49"/>
                  </a:lnTo>
                  <a:lnTo>
                    <a:pt x="13"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531" name="Freeform 715">
              <a:extLst>
                <a:ext uri="{FF2B5EF4-FFF2-40B4-BE49-F238E27FC236}">
                  <a16:creationId xmlns:a16="http://schemas.microsoft.com/office/drawing/2014/main" id="{800D9745-885D-407D-B095-702FE4E9E359}"/>
                </a:ext>
              </a:extLst>
            </p:cNvPr>
            <p:cNvSpPr>
              <a:spLocks noChangeArrowheads="1"/>
            </p:cNvSpPr>
            <p:nvPr/>
          </p:nvSpPr>
          <p:spPr bwMode="auto">
            <a:xfrm>
              <a:off x="4658" y="3004"/>
              <a:ext cx="16" cy="16"/>
            </a:xfrm>
            <a:custGeom>
              <a:avLst/>
              <a:gdLst>
                <a:gd name="T0" fmla="*/ 71 w 72"/>
                <a:gd name="T1" fmla="*/ 22 h 72"/>
                <a:gd name="T2" fmla="*/ 49 w 72"/>
                <a:gd name="T3" fmla="*/ 71 h 72"/>
                <a:gd name="T4" fmla="*/ 0 w 72"/>
                <a:gd name="T5" fmla="*/ 49 h 72"/>
                <a:gd name="T6" fmla="*/ 17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9" y="71"/>
                  </a:lnTo>
                  <a:lnTo>
                    <a:pt x="0" y="49"/>
                  </a:lnTo>
                  <a:lnTo>
                    <a:pt x="17"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532" name="Freeform 716">
              <a:extLst>
                <a:ext uri="{FF2B5EF4-FFF2-40B4-BE49-F238E27FC236}">
                  <a16:creationId xmlns:a16="http://schemas.microsoft.com/office/drawing/2014/main" id="{EEB0FEF5-EF76-451A-AB87-9B341A3021AF}"/>
                </a:ext>
              </a:extLst>
            </p:cNvPr>
            <p:cNvSpPr>
              <a:spLocks noChangeArrowheads="1"/>
            </p:cNvSpPr>
            <p:nvPr/>
          </p:nvSpPr>
          <p:spPr bwMode="auto">
            <a:xfrm>
              <a:off x="4654" y="3014"/>
              <a:ext cx="16" cy="16"/>
            </a:xfrm>
            <a:custGeom>
              <a:avLst/>
              <a:gdLst>
                <a:gd name="T0" fmla="*/ 71 w 72"/>
                <a:gd name="T1" fmla="*/ 17 h 72"/>
                <a:gd name="T2" fmla="*/ 49 w 72"/>
                <a:gd name="T3" fmla="*/ 71 h 72"/>
                <a:gd name="T4" fmla="*/ 0 w 72"/>
                <a:gd name="T5" fmla="*/ 40 h 72"/>
                <a:gd name="T6" fmla="*/ 17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49" y="71"/>
                  </a:lnTo>
                  <a:lnTo>
                    <a:pt x="0" y="40"/>
                  </a:lnTo>
                  <a:lnTo>
                    <a:pt x="17"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533" name="Freeform 717">
              <a:extLst>
                <a:ext uri="{FF2B5EF4-FFF2-40B4-BE49-F238E27FC236}">
                  <a16:creationId xmlns:a16="http://schemas.microsoft.com/office/drawing/2014/main" id="{4F506300-71F1-4C6C-A0DB-CF6E13127456}"/>
                </a:ext>
              </a:extLst>
            </p:cNvPr>
            <p:cNvSpPr>
              <a:spLocks noChangeArrowheads="1"/>
            </p:cNvSpPr>
            <p:nvPr/>
          </p:nvSpPr>
          <p:spPr bwMode="auto">
            <a:xfrm>
              <a:off x="4650" y="3022"/>
              <a:ext cx="16" cy="16"/>
            </a:xfrm>
            <a:custGeom>
              <a:avLst/>
              <a:gdLst>
                <a:gd name="T0" fmla="*/ 71 w 72"/>
                <a:gd name="T1" fmla="*/ 31 h 72"/>
                <a:gd name="T2" fmla="*/ 53 w 72"/>
                <a:gd name="T3" fmla="*/ 71 h 72"/>
                <a:gd name="T4" fmla="*/ 0 w 72"/>
                <a:gd name="T5" fmla="*/ 35 h 72"/>
                <a:gd name="T6" fmla="*/ 17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53" y="71"/>
                  </a:lnTo>
                  <a:lnTo>
                    <a:pt x="0" y="35"/>
                  </a:lnTo>
                  <a:lnTo>
                    <a:pt x="17"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534" name="Freeform 718">
              <a:extLst>
                <a:ext uri="{FF2B5EF4-FFF2-40B4-BE49-F238E27FC236}">
                  <a16:creationId xmlns:a16="http://schemas.microsoft.com/office/drawing/2014/main" id="{EF81A18E-844C-44B4-8C7E-7A2FFCF72C0B}"/>
                </a:ext>
              </a:extLst>
            </p:cNvPr>
            <p:cNvSpPr>
              <a:spLocks noChangeArrowheads="1"/>
            </p:cNvSpPr>
            <p:nvPr/>
          </p:nvSpPr>
          <p:spPr bwMode="auto">
            <a:xfrm>
              <a:off x="4636" y="3054"/>
              <a:ext cx="16" cy="16"/>
            </a:xfrm>
            <a:custGeom>
              <a:avLst/>
              <a:gdLst>
                <a:gd name="T0" fmla="*/ 71 w 72"/>
                <a:gd name="T1" fmla="*/ 35 h 72"/>
                <a:gd name="T2" fmla="*/ 58 w 72"/>
                <a:gd name="T3" fmla="*/ 71 h 72"/>
                <a:gd name="T4" fmla="*/ 0 w 72"/>
                <a:gd name="T5" fmla="*/ 31 h 72"/>
                <a:gd name="T6" fmla="*/ 4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58" y="71"/>
                  </a:lnTo>
                  <a:lnTo>
                    <a:pt x="0" y="31"/>
                  </a:lnTo>
                  <a:lnTo>
                    <a:pt x="4"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535" name="Freeform 719">
              <a:extLst>
                <a:ext uri="{FF2B5EF4-FFF2-40B4-BE49-F238E27FC236}">
                  <a16:creationId xmlns:a16="http://schemas.microsoft.com/office/drawing/2014/main" id="{3BB07567-B262-4A50-AB3C-2C36BBB88934}"/>
                </a:ext>
              </a:extLst>
            </p:cNvPr>
            <p:cNvSpPr>
              <a:spLocks noChangeArrowheads="1"/>
            </p:cNvSpPr>
            <p:nvPr/>
          </p:nvSpPr>
          <p:spPr bwMode="auto">
            <a:xfrm>
              <a:off x="4631" y="3058"/>
              <a:ext cx="16" cy="16"/>
            </a:xfrm>
            <a:custGeom>
              <a:avLst/>
              <a:gdLst>
                <a:gd name="T0" fmla="*/ 71 w 72"/>
                <a:gd name="T1" fmla="*/ 22 h 72"/>
                <a:gd name="T2" fmla="*/ 44 w 72"/>
                <a:gd name="T3" fmla="*/ 71 h 72"/>
                <a:gd name="T4" fmla="*/ 0 w 72"/>
                <a:gd name="T5" fmla="*/ 40 h 72"/>
                <a:gd name="T6" fmla="*/ 22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4" y="71"/>
                  </a:lnTo>
                  <a:lnTo>
                    <a:pt x="0" y="40"/>
                  </a:lnTo>
                  <a:lnTo>
                    <a:pt x="22"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536" name="Freeform 720">
              <a:extLst>
                <a:ext uri="{FF2B5EF4-FFF2-40B4-BE49-F238E27FC236}">
                  <a16:creationId xmlns:a16="http://schemas.microsoft.com/office/drawing/2014/main" id="{9B750690-E85B-4CBC-A7C8-837EC08BFCFD}"/>
                </a:ext>
              </a:extLst>
            </p:cNvPr>
            <p:cNvSpPr>
              <a:spLocks noChangeArrowheads="1"/>
            </p:cNvSpPr>
            <p:nvPr/>
          </p:nvSpPr>
          <p:spPr bwMode="auto">
            <a:xfrm>
              <a:off x="4626" y="3066"/>
              <a:ext cx="16" cy="16"/>
            </a:xfrm>
            <a:custGeom>
              <a:avLst/>
              <a:gdLst>
                <a:gd name="T0" fmla="*/ 70 w 71"/>
                <a:gd name="T1" fmla="*/ 26 h 72"/>
                <a:gd name="T2" fmla="*/ 48 w 71"/>
                <a:gd name="T3" fmla="*/ 71 h 72"/>
                <a:gd name="T4" fmla="*/ 0 w 71"/>
                <a:gd name="T5" fmla="*/ 40 h 72"/>
                <a:gd name="T6" fmla="*/ 22 w 71"/>
                <a:gd name="T7" fmla="*/ 0 h 72"/>
                <a:gd name="T8" fmla="*/ 70 w 71"/>
                <a:gd name="T9" fmla="*/ 26 h 72"/>
              </a:gdLst>
              <a:ahLst/>
              <a:cxnLst>
                <a:cxn ang="0">
                  <a:pos x="T0" y="T1"/>
                </a:cxn>
                <a:cxn ang="0">
                  <a:pos x="T2" y="T3"/>
                </a:cxn>
                <a:cxn ang="0">
                  <a:pos x="T4" y="T5"/>
                </a:cxn>
                <a:cxn ang="0">
                  <a:pos x="T6" y="T7"/>
                </a:cxn>
                <a:cxn ang="0">
                  <a:pos x="T8" y="T9"/>
                </a:cxn>
              </a:cxnLst>
              <a:rect l="0" t="0" r="r" b="b"/>
              <a:pathLst>
                <a:path w="71" h="72">
                  <a:moveTo>
                    <a:pt x="70" y="26"/>
                  </a:moveTo>
                  <a:lnTo>
                    <a:pt x="48" y="71"/>
                  </a:lnTo>
                  <a:lnTo>
                    <a:pt x="0" y="40"/>
                  </a:lnTo>
                  <a:lnTo>
                    <a:pt x="22" y="0"/>
                  </a:lnTo>
                  <a:lnTo>
                    <a:pt x="70" y="26"/>
                  </a:lnTo>
                </a:path>
              </a:pathLst>
            </a:custGeom>
            <a:solidFill>
              <a:srgbClr val="000000"/>
            </a:solidFill>
            <a:ln w="12600">
              <a:solidFill>
                <a:srgbClr val="333333"/>
              </a:solidFill>
              <a:round/>
              <a:headEnd/>
              <a:tailEnd/>
            </a:ln>
          </p:spPr>
          <p:txBody>
            <a:bodyPr wrap="none" anchor="ctr"/>
            <a:lstStyle/>
            <a:p>
              <a:endParaRPr lang="en-US"/>
            </a:p>
          </p:txBody>
        </p:sp>
        <p:sp>
          <p:nvSpPr>
            <p:cNvPr id="35537" name="Freeform 721">
              <a:extLst>
                <a:ext uri="{FF2B5EF4-FFF2-40B4-BE49-F238E27FC236}">
                  <a16:creationId xmlns:a16="http://schemas.microsoft.com/office/drawing/2014/main" id="{17C68E67-E276-4C7B-A157-289CB8003AFB}"/>
                </a:ext>
              </a:extLst>
            </p:cNvPr>
            <p:cNvSpPr>
              <a:spLocks noChangeArrowheads="1"/>
            </p:cNvSpPr>
            <p:nvPr/>
          </p:nvSpPr>
          <p:spPr bwMode="auto">
            <a:xfrm>
              <a:off x="4621" y="3074"/>
              <a:ext cx="16" cy="16"/>
            </a:xfrm>
            <a:custGeom>
              <a:avLst/>
              <a:gdLst>
                <a:gd name="T0" fmla="*/ 71 w 72"/>
                <a:gd name="T1" fmla="*/ 26 h 72"/>
                <a:gd name="T2" fmla="*/ 44 w 72"/>
                <a:gd name="T3" fmla="*/ 71 h 72"/>
                <a:gd name="T4" fmla="*/ 0 w 72"/>
                <a:gd name="T5" fmla="*/ 40 h 72"/>
                <a:gd name="T6" fmla="*/ 22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4" y="71"/>
                  </a:lnTo>
                  <a:lnTo>
                    <a:pt x="0" y="40"/>
                  </a:lnTo>
                  <a:lnTo>
                    <a:pt x="22"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538" name="Freeform 722">
              <a:extLst>
                <a:ext uri="{FF2B5EF4-FFF2-40B4-BE49-F238E27FC236}">
                  <a16:creationId xmlns:a16="http://schemas.microsoft.com/office/drawing/2014/main" id="{CEAAFA31-1DDF-48EE-A109-2E7C446EA29A}"/>
                </a:ext>
              </a:extLst>
            </p:cNvPr>
            <p:cNvSpPr>
              <a:spLocks noChangeArrowheads="1"/>
            </p:cNvSpPr>
            <p:nvPr/>
          </p:nvSpPr>
          <p:spPr bwMode="auto">
            <a:xfrm>
              <a:off x="4617" y="3082"/>
              <a:ext cx="16" cy="16"/>
            </a:xfrm>
            <a:custGeom>
              <a:avLst/>
              <a:gdLst>
                <a:gd name="T0" fmla="*/ 71 w 72"/>
                <a:gd name="T1" fmla="*/ 26 h 72"/>
                <a:gd name="T2" fmla="*/ 49 w 72"/>
                <a:gd name="T3" fmla="*/ 71 h 72"/>
                <a:gd name="T4" fmla="*/ 0 w 72"/>
                <a:gd name="T5" fmla="*/ 40 h 72"/>
                <a:gd name="T6" fmla="*/ 17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9" y="71"/>
                  </a:lnTo>
                  <a:lnTo>
                    <a:pt x="0" y="40"/>
                  </a:lnTo>
                  <a:lnTo>
                    <a:pt x="17"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539" name="Freeform 723">
              <a:extLst>
                <a:ext uri="{FF2B5EF4-FFF2-40B4-BE49-F238E27FC236}">
                  <a16:creationId xmlns:a16="http://schemas.microsoft.com/office/drawing/2014/main" id="{0C3F8702-27A2-4166-A2DF-DC0FC4986ECF}"/>
                </a:ext>
              </a:extLst>
            </p:cNvPr>
            <p:cNvSpPr>
              <a:spLocks noChangeArrowheads="1"/>
            </p:cNvSpPr>
            <p:nvPr/>
          </p:nvSpPr>
          <p:spPr bwMode="auto">
            <a:xfrm>
              <a:off x="4613" y="3090"/>
              <a:ext cx="16" cy="16"/>
            </a:xfrm>
            <a:custGeom>
              <a:avLst/>
              <a:gdLst>
                <a:gd name="T0" fmla="*/ 71 w 72"/>
                <a:gd name="T1" fmla="*/ 31 h 72"/>
                <a:gd name="T2" fmla="*/ 44 w 72"/>
                <a:gd name="T3" fmla="*/ 71 h 72"/>
                <a:gd name="T4" fmla="*/ 0 w 72"/>
                <a:gd name="T5" fmla="*/ 35 h 72"/>
                <a:gd name="T6" fmla="*/ 17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4" y="71"/>
                  </a:lnTo>
                  <a:lnTo>
                    <a:pt x="0" y="35"/>
                  </a:lnTo>
                  <a:lnTo>
                    <a:pt x="17"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540" name="Freeform 724">
              <a:extLst>
                <a:ext uri="{FF2B5EF4-FFF2-40B4-BE49-F238E27FC236}">
                  <a16:creationId xmlns:a16="http://schemas.microsoft.com/office/drawing/2014/main" id="{77DF9491-AC90-46A5-A662-970F02BCE4BC}"/>
                </a:ext>
              </a:extLst>
            </p:cNvPr>
            <p:cNvSpPr>
              <a:spLocks noChangeArrowheads="1"/>
            </p:cNvSpPr>
            <p:nvPr/>
          </p:nvSpPr>
          <p:spPr bwMode="auto">
            <a:xfrm>
              <a:off x="4609" y="3097"/>
              <a:ext cx="16" cy="16"/>
            </a:xfrm>
            <a:custGeom>
              <a:avLst/>
              <a:gdLst>
                <a:gd name="T0" fmla="*/ 71 w 72"/>
                <a:gd name="T1" fmla="*/ 35 h 72"/>
                <a:gd name="T2" fmla="*/ 49 w 72"/>
                <a:gd name="T3" fmla="*/ 71 h 72"/>
                <a:gd name="T4" fmla="*/ 0 w 72"/>
                <a:gd name="T5" fmla="*/ 35 h 72"/>
                <a:gd name="T6" fmla="*/ 17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9" y="71"/>
                  </a:lnTo>
                  <a:lnTo>
                    <a:pt x="0" y="35"/>
                  </a:lnTo>
                  <a:lnTo>
                    <a:pt x="17"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541" name="Freeform 725">
              <a:extLst>
                <a:ext uri="{FF2B5EF4-FFF2-40B4-BE49-F238E27FC236}">
                  <a16:creationId xmlns:a16="http://schemas.microsoft.com/office/drawing/2014/main" id="{F5A454D3-2D59-4CBD-BBEC-B75A64E83830}"/>
                </a:ext>
              </a:extLst>
            </p:cNvPr>
            <p:cNvSpPr>
              <a:spLocks noChangeArrowheads="1"/>
            </p:cNvSpPr>
            <p:nvPr/>
          </p:nvSpPr>
          <p:spPr bwMode="auto">
            <a:xfrm>
              <a:off x="4587" y="3126"/>
              <a:ext cx="16" cy="16"/>
            </a:xfrm>
            <a:custGeom>
              <a:avLst/>
              <a:gdLst>
                <a:gd name="T0" fmla="*/ 71 w 72"/>
                <a:gd name="T1" fmla="*/ 35 h 71"/>
                <a:gd name="T2" fmla="*/ 49 w 72"/>
                <a:gd name="T3" fmla="*/ 70 h 71"/>
                <a:gd name="T4" fmla="*/ 0 w 72"/>
                <a:gd name="T5" fmla="*/ 26 h 71"/>
                <a:gd name="T6" fmla="*/ 26 w 72"/>
                <a:gd name="T7" fmla="*/ 0 h 71"/>
                <a:gd name="T8" fmla="*/ 71 w 72"/>
                <a:gd name="T9" fmla="*/ 35 h 71"/>
              </a:gdLst>
              <a:ahLst/>
              <a:cxnLst>
                <a:cxn ang="0">
                  <a:pos x="T0" y="T1"/>
                </a:cxn>
                <a:cxn ang="0">
                  <a:pos x="T2" y="T3"/>
                </a:cxn>
                <a:cxn ang="0">
                  <a:pos x="T4" y="T5"/>
                </a:cxn>
                <a:cxn ang="0">
                  <a:pos x="T6" y="T7"/>
                </a:cxn>
                <a:cxn ang="0">
                  <a:pos x="T8" y="T9"/>
                </a:cxn>
              </a:cxnLst>
              <a:rect l="0" t="0" r="r" b="b"/>
              <a:pathLst>
                <a:path w="72" h="71">
                  <a:moveTo>
                    <a:pt x="71" y="35"/>
                  </a:moveTo>
                  <a:lnTo>
                    <a:pt x="49" y="70"/>
                  </a:lnTo>
                  <a:lnTo>
                    <a:pt x="0" y="26"/>
                  </a:lnTo>
                  <a:lnTo>
                    <a:pt x="26"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542" name="Freeform 726">
              <a:extLst>
                <a:ext uri="{FF2B5EF4-FFF2-40B4-BE49-F238E27FC236}">
                  <a16:creationId xmlns:a16="http://schemas.microsoft.com/office/drawing/2014/main" id="{D9BFD903-F359-4213-9B20-67F0C6931A73}"/>
                </a:ext>
              </a:extLst>
            </p:cNvPr>
            <p:cNvSpPr>
              <a:spLocks noChangeArrowheads="1"/>
            </p:cNvSpPr>
            <p:nvPr/>
          </p:nvSpPr>
          <p:spPr bwMode="auto">
            <a:xfrm>
              <a:off x="4582" y="3132"/>
              <a:ext cx="16" cy="16"/>
            </a:xfrm>
            <a:custGeom>
              <a:avLst/>
              <a:gdLst>
                <a:gd name="T0" fmla="*/ 70 w 71"/>
                <a:gd name="T1" fmla="*/ 35 h 72"/>
                <a:gd name="T2" fmla="*/ 39 w 71"/>
                <a:gd name="T3" fmla="*/ 71 h 72"/>
                <a:gd name="T4" fmla="*/ 0 w 71"/>
                <a:gd name="T5" fmla="*/ 35 h 72"/>
                <a:gd name="T6" fmla="*/ 22 w 71"/>
                <a:gd name="T7" fmla="*/ 0 h 72"/>
                <a:gd name="T8" fmla="*/ 70 w 71"/>
                <a:gd name="T9" fmla="*/ 35 h 72"/>
              </a:gdLst>
              <a:ahLst/>
              <a:cxnLst>
                <a:cxn ang="0">
                  <a:pos x="T0" y="T1"/>
                </a:cxn>
                <a:cxn ang="0">
                  <a:pos x="T2" y="T3"/>
                </a:cxn>
                <a:cxn ang="0">
                  <a:pos x="T4" y="T5"/>
                </a:cxn>
                <a:cxn ang="0">
                  <a:pos x="T6" y="T7"/>
                </a:cxn>
                <a:cxn ang="0">
                  <a:pos x="T8" y="T9"/>
                </a:cxn>
              </a:cxnLst>
              <a:rect l="0" t="0" r="r" b="b"/>
              <a:pathLst>
                <a:path w="71" h="72">
                  <a:moveTo>
                    <a:pt x="70" y="35"/>
                  </a:moveTo>
                  <a:lnTo>
                    <a:pt x="39" y="71"/>
                  </a:lnTo>
                  <a:lnTo>
                    <a:pt x="0" y="35"/>
                  </a:lnTo>
                  <a:lnTo>
                    <a:pt x="22" y="0"/>
                  </a:lnTo>
                  <a:lnTo>
                    <a:pt x="70" y="35"/>
                  </a:lnTo>
                </a:path>
              </a:pathLst>
            </a:custGeom>
            <a:solidFill>
              <a:srgbClr val="000000"/>
            </a:solidFill>
            <a:ln w="12600">
              <a:solidFill>
                <a:srgbClr val="333333"/>
              </a:solidFill>
              <a:round/>
              <a:headEnd/>
              <a:tailEnd/>
            </a:ln>
          </p:spPr>
          <p:txBody>
            <a:bodyPr wrap="none" anchor="ctr"/>
            <a:lstStyle/>
            <a:p>
              <a:endParaRPr lang="en-US"/>
            </a:p>
          </p:txBody>
        </p:sp>
        <p:sp>
          <p:nvSpPr>
            <p:cNvPr id="35543" name="Freeform 727">
              <a:extLst>
                <a:ext uri="{FF2B5EF4-FFF2-40B4-BE49-F238E27FC236}">
                  <a16:creationId xmlns:a16="http://schemas.microsoft.com/office/drawing/2014/main" id="{B62E4154-E103-4400-B465-A3A4B676F58E}"/>
                </a:ext>
              </a:extLst>
            </p:cNvPr>
            <p:cNvSpPr>
              <a:spLocks noChangeArrowheads="1"/>
            </p:cNvSpPr>
            <p:nvPr/>
          </p:nvSpPr>
          <p:spPr bwMode="auto">
            <a:xfrm>
              <a:off x="4576" y="3140"/>
              <a:ext cx="16" cy="16"/>
            </a:xfrm>
            <a:custGeom>
              <a:avLst/>
              <a:gdLst>
                <a:gd name="T0" fmla="*/ 71 w 72"/>
                <a:gd name="T1" fmla="*/ 35 h 72"/>
                <a:gd name="T2" fmla="*/ 44 w 72"/>
                <a:gd name="T3" fmla="*/ 71 h 72"/>
                <a:gd name="T4" fmla="*/ 0 w 72"/>
                <a:gd name="T5" fmla="*/ 35 h 72"/>
                <a:gd name="T6" fmla="*/ 26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4" y="71"/>
                  </a:lnTo>
                  <a:lnTo>
                    <a:pt x="0" y="35"/>
                  </a:lnTo>
                  <a:lnTo>
                    <a:pt x="26"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544" name="Freeform 728">
              <a:extLst>
                <a:ext uri="{FF2B5EF4-FFF2-40B4-BE49-F238E27FC236}">
                  <a16:creationId xmlns:a16="http://schemas.microsoft.com/office/drawing/2014/main" id="{86EF36E1-052B-46FD-960B-68C4A6E729F1}"/>
                </a:ext>
              </a:extLst>
            </p:cNvPr>
            <p:cNvSpPr>
              <a:spLocks noChangeArrowheads="1"/>
            </p:cNvSpPr>
            <p:nvPr/>
          </p:nvSpPr>
          <p:spPr bwMode="auto">
            <a:xfrm>
              <a:off x="4569" y="3147"/>
              <a:ext cx="16" cy="16"/>
            </a:xfrm>
            <a:custGeom>
              <a:avLst/>
              <a:gdLst>
                <a:gd name="T0" fmla="*/ 71 w 72"/>
                <a:gd name="T1" fmla="*/ 31 h 72"/>
                <a:gd name="T2" fmla="*/ 40 w 72"/>
                <a:gd name="T3" fmla="*/ 71 h 72"/>
                <a:gd name="T4" fmla="*/ 0 w 72"/>
                <a:gd name="T5" fmla="*/ 31 h 72"/>
                <a:gd name="T6" fmla="*/ 31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0" y="71"/>
                  </a:lnTo>
                  <a:lnTo>
                    <a:pt x="0" y="31"/>
                  </a:lnTo>
                  <a:lnTo>
                    <a:pt x="31"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545" name="Freeform 729">
              <a:extLst>
                <a:ext uri="{FF2B5EF4-FFF2-40B4-BE49-F238E27FC236}">
                  <a16:creationId xmlns:a16="http://schemas.microsoft.com/office/drawing/2014/main" id="{92EA2D4D-AD64-43FE-9197-903E24AA7ACC}"/>
                </a:ext>
              </a:extLst>
            </p:cNvPr>
            <p:cNvSpPr>
              <a:spLocks noChangeArrowheads="1"/>
            </p:cNvSpPr>
            <p:nvPr/>
          </p:nvSpPr>
          <p:spPr bwMode="auto">
            <a:xfrm>
              <a:off x="4563" y="3154"/>
              <a:ext cx="16" cy="16"/>
            </a:xfrm>
            <a:custGeom>
              <a:avLst/>
              <a:gdLst>
                <a:gd name="T0" fmla="*/ 71 w 72"/>
                <a:gd name="T1" fmla="*/ 35 h 72"/>
                <a:gd name="T2" fmla="*/ 40 w 72"/>
                <a:gd name="T3" fmla="*/ 71 h 72"/>
                <a:gd name="T4" fmla="*/ 0 w 72"/>
                <a:gd name="T5" fmla="*/ 35 h 72"/>
                <a:gd name="T6" fmla="*/ 26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0" y="71"/>
                  </a:lnTo>
                  <a:lnTo>
                    <a:pt x="0" y="35"/>
                  </a:lnTo>
                  <a:lnTo>
                    <a:pt x="26"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546" name="Freeform 730">
              <a:extLst>
                <a:ext uri="{FF2B5EF4-FFF2-40B4-BE49-F238E27FC236}">
                  <a16:creationId xmlns:a16="http://schemas.microsoft.com/office/drawing/2014/main" id="{4153D158-4F74-497F-82B9-B6F03F5E1C7C}"/>
                </a:ext>
              </a:extLst>
            </p:cNvPr>
            <p:cNvSpPr>
              <a:spLocks noChangeArrowheads="1"/>
            </p:cNvSpPr>
            <p:nvPr/>
          </p:nvSpPr>
          <p:spPr bwMode="auto">
            <a:xfrm>
              <a:off x="4556" y="3162"/>
              <a:ext cx="16" cy="16"/>
            </a:xfrm>
            <a:custGeom>
              <a:avLst/>
              <a:gdLst>
                <a:gd name="T0" fmla="*/ 71 w 72"/>
                <a:gd name="T1" fmla="*/ 35 h 72"/>
                <a:gd name="T2" fmla="*/ 40 w 72"/>
                <a:gd name="T3" fmla="*/ 71 h 72"/>
                <a:gd name="T4" fmla="*/ 0 w 72"/>
                <a:gd name="T5" fmla="*/ 31 h 72"/>
                <a:gd name="T6" fmla="*/ 31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0" y="71"/>
                  </a:lnTo>
                  <a:lnTo>
                    <a:pt x="0" y="31"/>
                  </a:lnTo>
                  <a:lnTo>
                    <a:pt x="31"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547" name="Freeform 731">
              <a:extLst>
                <a:ext uri="{FF2B5EF4-FFF2-40B4-BE49-F238E27FC236}">
                  <a16:creationId xmlns:a16="http://schemas.microsoft.com/office/drawing/2014/main" id="{C23226C0-2128-4887-9950-3C093403AC64}"/>
                </a:ext>
              </a:extLst>
            </p:cNvPr>
            <p:cNvSpPr>
              <a:spLocks noChangeArrowheads="1"/>
            </p:cNvSpPr>
            <p:nvPr/>
          </p:nvSpPr>
          <p:spPr bwMode="auto">
            <a:xfrm>
              <a:off x="4533" y="3190"/>
              <a:ext cx="16" cy="16"/>
            </a:xfrm>
            <a:custGeom>
              <a:avLst/>
              <a:gdLst>
                <a:gd name="T0" fmla="*/ 71 w 72"/>
                <a:gd name="T1" fmla="*/ 53 h 72"/>
                <a:gd name="T2" fmla="*/ 53 w 72"/>
                <a:gd name="T3" fmla="*/ 71 h 72"/>
                <a:gd name="T4" fmla="*/ 0 w 72"/>
                <a:gd name="T5" fmla="*/ 13 h 72"/>
                <a:gd name="T6" fmla="*/ 17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53" y="71"/>
                  </a:lnTo>
                  <a:lnTo>
                    <a:pt x="0" y="13"/>
                  </a:lnTo>
                  <a:lnTo>
                    <a:pt x="17"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548" name="Freeform 732">
              <a:extLst>
                <a:ext uri="{FF2B5EF4-FFF2-40B4-BE49-F238E27FC236}">
                  <a16:creationId xmlns:a16="http://schemas.microsoft.com/office/drawing/2014/main" id="{F2E92B76-4419-41BD-9FCF-DE6E0C0F0D2E}"/>
                </a:ext>
              </a:extLst>
            </p:cNvPr>
            <p:cNvSpPr>
              <a:spLocks noChangeArrowheads="1"/>
            </p:cNvSpPr>
            <p:nvPr/>
          </p:nvSpPr>
          <p:spPr bwMode="auto">
            <a:xfrm>
              <a:off x="4525" y="3191"/>
              <a:ext cx="16" cy="16"/>
            </a:xfrm>
            <a:custGeom>
              <a:avLst/>
              <a:gdLst>
                <a:gd name="T0" fmla="*/ 71 w 72"/>
                <a:gd name="T1" fmla="*/ 40 h 72"/>
                <a:gd name="T2" fmla="*/ 35 w 72"/>
                <a:gd name="T3" fmla="*/ 71 h 72"/>
                <a:gd name="T4" fmla="*/ 0 w 72"/>
                <a:gd name="T5" fmla="*/ 35 h 72"/>
                <a:gd name="T6" fmla="*/ 40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5" y="71"/>
                  </a:lnTo>
                  <a:lnTo>
                    <a:pt x="0" y="35"/>
                  </a:lnTo>
                  <a:lnTo>
                    <a:pt x="40"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549" name="Freeform 733">
              <a:extLst>
                <a:ext uri="{FF2B5EF4-FFF2-40B4-BE49-F238E27FC236}">
                  <a16:creationId xmlns:a16="http://schemas.microsoft.com/office/drawing/2014/main" id="{6E8E5B4C-A575-4CA9-93FD-F63A860897BF}"/>
                </a:ext>
              </a:extLst>
            </p:cNvPr>
            <p:cNvSpPr>
              <a:spLocks noChangeArrowheads="1"/>
            </p:cNvSpPr>
            <p:nvPr/>
          </p:nvSpPr>
          <p:spPr bwMode="auto">
            <a:xfrm>
              <a:off x="4517" y="3199"/>
              <a:ext cx="16" cy="16"/>
            </a:xfrm>
            <a:custGeom>
              <a:avLst/>
              <a:gdLst>
                <a:gd name="T0" fmla="*/ 71 w 72"/>
                <a:gd name="T1" fmla="*/ 40 h 72"/>
                <a:gd name="T2" fmla="*/ 35 w 72"/>
                <a:gd name="T3" fmla="*/ 71 h 72"/>
                <a:gd name="T4" fmla="*/ 0 w 72"/>
                <a:gd name="T5" fmla="*/ 31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5" y="71"/>
                  </a:lnTo>
                  <a:lnTo>
                    <a:pt x="0" y="31"/>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550" name="Freeform 734">
              <a:extLst>
                <a:ext uri="{FF2B5EF4-FFF2-40B4-BE49-F238E27FC236}">
                  <a16:creationId xmlns:a16="http://schemas.microsoft.com/office/drawing/2014/main" id="{80404AEF-D1A8-4146-B402-E4E4A0672D6F}"/>
                </a:ext>
              </a:extLst>
            </p:cNvPr>
            <p:cNvSpPr>
              <a:spLocks noChangeArrowheads="1"/>
            </p:cNvSpPr>
            <p:nvPr/>
          </p:nvSpPr>
          <p:spPr bwMode="auto">
            <a:xfrm>
              <a:off x="4509" y="3206"/>
              <a:ext cx="16" cy="16"/>
            </a:xfrm>
            <a:custGeom>
              <a:avLst/>
              <a:gdLst>
                <a:gd name="T0" fmla="*/ 71 w 72"/>
                <a:gd name="T1" fmla="*/ 40 h 72"/>
                <a:gd name="T2" fmla="*/ 35 w 72"/>
                <a:gd name="T3" fmla="*/ 71 h 72"/>
                <a:gd name="T4" fmla="*/ 0 w 72"/>
                <a:gd name="T5" fmla="*/ 35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5" y="71"/>
                  </a:lnTo>
                  <a:lnTo>
                    <a:pt x="0" y="35"/>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551" name="Freeform 735">
              <a:extLst>
                <a:ext uri="{FF2B5EF4-FFF2-40B4-BE49-F238E27FC236}">
                  <a16:creationId xmlns:a16="http://schemas.microsoft.com/office/drawing/2014/main" id="{672DFC24-7A9C-4B0B-B2C3-C707825BCF46}"/>
                </a:ext>
              </a:extLst>
            </p:cNvPr>
            <p:cNvSpPr>
              <a:spLocks noChangeArrowheads="1"/>
            </p:cNvSpPr>
            <p:nvPr/>
          </p:nvSpPr>
          <p:spPr bwMode="auto">
            <a:xfrm>
              <a:off x="4501" y="3214"/>
              <a:ext cx="16" cy="16"/>
            </a:xfrm>
            <a:custGeom>
              <a:avLst/>
              <a:gdLst>
                <a:gd name="T0" fmla="*/ 71 w 72"/>
                <a:gd name="T1" fmla="*/ 35 h 72"/>
                <a:gd name="T2" fmla="*/ 31 w 72"/>
                <a:gd name="T3" fmla="*/ 71 h 72"/>
                <a:gd name="T4" fmla="*/ 0 w 72"/>
                <a:gd name="T5" fmla="*/ 31 h 72"/>
                <a:gd name="T6" fmla="*/ 35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31" y="71"/>
                  </a:lnTo>
                  <a:lnTo>
                    <a:pt x="0" y="31"/>
                  </a:lnTo>
                  <a:lnTo>
                    <a:pt x="35"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552" name="Freeform 736">
              <a:extLst>
                <a:ext uri="{FF2B5EF4-FFF2-40B4-BE49-F238E27FC236}">
                  <a16:creationId xmlns:a16="http://schemas.microsoft.com/office/drawing/2014/main" id="{4AA7EC0E-4608-4D58-A817-2A5A43C27D84}"/>
                </a:ext>
              </a:extLst>
            </p:cNvPr>
            <p:cNvSpPr>
              <a:spLocks noChangeArrowheads="1"/>
            </p:cNvSpPr>
            <p:nvPr/>
          </p:nvSpPr>
          <p:spPr bwMode="auto">
            <a:xfrm>
              <a:off x="4493" y="3221"/>
              <a:ext cx="16" cy="16"/>
            </a:xfrm>
            <a:custGeom>
              <a:avLst/>
              <a:gdLst>
                <a:gd name="T0" fmla="*/ 71 w 72"/>
                <a:gd name="T1" fmla="*/ 40 h 72"/>
                <a:gd name="T2" fmla="*/ 31 w 72"/>
                <a:gd name="T3" fmla="*/ 71 h 72"/>
                <a:gd name="T4" fmla="*/ 0 w 72"/>
                <a:gd name="T5" fmla="*/ 26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1" y="71"/>
                  </a:lnTo>
                  <a:lnTo>
                    <a:pt x="0" y="26"/>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553" name="Freeform 737">
              <a:extLst>
                <a:ext uri="{FF2B5EF4-FFF2-40B4-BE49-F238E27FC236}">
                  <a16:creationId xmlns:a16="http://schemas.microsoft.com/office/drawing/2014/main" id="{543FF114-86D5-4BFF-B923-1E571BB960B8}"/>
                </a:ext>
              </a:extLst>
            </p:cNvPr>
            <p:cNvSpPr>
              <a:spLocks noChangeArrowheads="1"/>
            </p:cNvSpPr>
            <p:nvPr/>
          </p:nvSpPr>
          <p:spPr bwMode="auto">
            <a:xfrm>
              <a:off x="4464" y="3245"/>
              <a:ext cx="16" cy="17"/>
            </a:xfrm>
            <a:custGeom>
              <a:avLst/>
              <a:gdLst>
                <a:gd name="T0" fmla="*/ 71 w 72"/>
                <a:gd name="T1" fmla="*/ 50 h 73"/>
                <a:gd name="T2" fmla="*/ 35 w 72"/>
                <a:gd name="T3" fmla="*/ 72 h 73"/>
                <a:gd name="T4" fmla="*/ 0 w 72"/>
                <a:gd name="T5" fmla="*/ 17 h 73"/>
                <a:gd name="T6" fmla="*/ 31 w 72"/>
                <a:gd name="T7" fmla="*/ 0 h 73"/>
                <a:gd name="T8" fmla="*/ 71 w 72"/>
                <a:gd name="T9" fmla="*/ 50 h 73"/>
              </a:gdLst>
              <a:ahLst/>
              <a:cxnLst>
                <a:cxn ang="0">
                  <a:pos x="T0" y="T1"/>
                </a:cxn>
                <a:cxn ang="0">
                  <a:pos x="T2" y="T3"/>
                </a:cxn>
                <a:cxn ang="0">
                  <a:pos x="T4" y="T5"/>
                </a:cxn>
                <a:cxn ang="0">
                  <a:pos x="T6" y="T7"/>
                </a:cxn>
                <a:cxn ang="0">
                  <a:pos x="T8" y="T9"/>
                </a:cxn>
              </a:cxnLst>
              <a:rect l="0" t="0" r="r" b="b"/>
              <a:pathLst>
                <a:path w="72" h="73">
                  <a:moveTo>
                    <a:pt x="71" y="50"/>
                  </a:moveTo>
                  <a:lnTo>
                    <a:pt x="35" y="72"/>
                  </a:lnTo>
                  <a:lnTo>
                    <a:pt x="0" y="17"/>
                  </a:lnTo>
                  <a:lnTo>
                    <a:pt x="31" y="0"/>
                  </a:lnTo>
                  <a:lnTo>
                    <a:pt x="71" y="50"/>
                  </a:lnTo>
                </a:path>
              </a:pathLst>
            </a:custGeom>
            <a:solidFill>
              <a:srgbClr val="000000"/>
            </a:solidFill>
            <a:ln w="12600">
              <a:solidFill>
                <a:srgbClr val="333333"/>
              </a:solidFill>
              <a:round/>
              <a:headEnd/>
              <a:tailEnd/>
            </a:ln>
          </p:spPr>
          <p:txBody>
            <a:bodyPr wrap="none" anchor="ctr"/>
            <a:lstStyle/>
            <a:p>
              <a:endParaRPr lang="en-US"/>
            </a:p>
          </p:txBody>
        </p:sp>
        <p:sp>
          <p:nvSpPr>
            <p:cNvPr id="35554" name="Freeform 738">
              <a:extLst>
                <a:ext uri="{FF2B5EF4-FFF2-40B4-BE49-F238E27FC236}">
                  <a16:creationId xmlns:a16="http://schemas.microsoft.com/office/drawing/2014/main" id="{601DECFF-C876-4B55-9ADB-ABA622BEE9BA}"/>
                </a:ext>
              </a:extLst>
            </p:cNvPr>
            <p:cNvSpPr>
              <a:spLocks noChangeArrowheads="1"/>
            </p:cNvSpPr>
            <p:nvPr/>
          </p:nvSpPr>
          <p:spPr bwMode="auto">
            <a:xfrm>
              <a:off x="4454" y="3249"/>
              <a:ext cx="17" cy="17"/>
            </a:xfrm>
            <a:custGeom>
              <a:avLst/>
              <a:gdLst>
                <a:gd name="T0" fmla="*/ 75 w 76"/>
                <a:gd name="T1" fmla="*/ 41 h 73"/>
                <a:gd name="T2" fmla="*/ 31 w 76"/>
                <a:gd name="T3" fmla="*/ 72 h 73"/>
                <a:gd name="T4" fmla="*/ 0 w 76"/>
                <a:gd name="T5" fmla="*/ 27 h 73"/>
                <a:gd name="T6" fmla="*/ 44 w 76"/>
                <a:gd name="T7" fmla="*/ 0 h 73"/>
                <a:gd name="T8" fmla="*/ 75 w 76"/>
                <a:gd name="T9" fmla="*/ 41 h 73"/>
              </a:gdLst>
              <a:ahLst/>
              <a:cxnLst>
                <a:cxn ang="0">
                  <a:pos x="T0" y="T1"/>
                </a:cxn>
                <a:cxn ang="0">
                  <a:pos x="T2" y="T3"/>
                </a:cxn>
                <a:cxn ang="0">
                  <a:pos x="T4" y="T5"/>
                </a:cxn>
                <a:cxn ang="0">
                  <a:pos x="T6" y="T7"/>
                </a:cxn>
                <a:cxn ang="0">
                  <a:pos x="T8" y="T9"/>
                </a:cxn>
              </a:cxnLst>
              <a:rect l="0" t="0" r="r" b="b"/>
              <a:pathLst>
                <a:path w="76" h="73">
                  <a:moveTo>
                    <a:pt x="75" y="41"/>
                  </a:moveTo>
                  <a:lnTo>
                    <a:pt x="31" y="72"/>
                  </a:lnTo>
                  <a:lnTo>
                    <a:pt x="0" y="27"/>
                  </a:lnTo>
                  <a:lnTo>
                    <a:pt x="44" y="0"/>
                  </a:lnTo>
                  <a:lnTo>
                    <a:pt x="75" y="41"/>
                  </a:lnTo>
                </a:path>
              </a:pathLst>
            </a:custGeom>
            <a:solidFill>
              <a:srgbClr val="000000"/>
            </a:solidFill>
            <a:ln w="12600">
              <a:solidFill>
                <a:srgbClr val="333333"/>
              </a:solidFill>
              <a:round/>
              <a:headEnd/>
              <a:tailEnd/>
            </a:ln>
          </p:spPr>
          <p:txBody>
            <a:bodyPr wrap="none" anchor="ctr"/>
            <a:lstStyle/>
            <a:p>
              <a:endParaRPr lang="en-US"/>
            </a:p>
          </p:txBody>
        </p:sp>
        <p:sp>
          <p:nvSpPr>
            <p:cNvPr id="35555" name="Freeform 739">
              <a:extLst>
                <a:ext uri="{FF2B5EF4-FFF2-40B4-BE49-F238E27FC236}">
                  <a16:creationId xmlns:a16="http://schemas.microsoft.com/office/drawing/2014/main" id="{6FC43674-DDA4-4567-99CD-62CCE9700573}"/>
                </a:ext>
              </a:extLst>
            </p:cNvPr>
            <p:cNvSpPr>
              <a:spLocks noChangeArrowheads="1"/>
            </p:cNvSpPr>
            <p:nvPr/>
          </p:nvSpPr>
          <p:spPr bwMode="auto">
            <a:xfrm>
              <a:off x="4445" y="3255"/>
              <a:ext cx="16" cy="16"/>
            </a:xfrm>
            <a:custGeom>
              <a:avLst/>
              <a:gdLst>
                <a:gd name="T0" fmla="*/ 71 w 72"/>
                <a:gd name="T1" fmla="*/ 44 h 72"/>
                <a:gd name="T2" fmla="*/ 26 w 72"/>
                <a:gd name="T3" fmla="*/ 71 h 72"/>
                <a:gd name="T4" fmla="*/ 0 w 72"/>
                <a:gd name="T5" fmla="*/ 31 h 72"/>
                <a:gd name="T6" fmla="*/ 40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26" y="71"/>
                  </a:lnTo>
                  <a:lnTo>
                    <a:pt x="0" y="31"/>
                  </a:lnTo>
                  <a:lnTo>
                    <a:pt x="40"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556" name="Freeform 740">
              <a:extLst>
                <a:ext uri="{FF2B5EF4-FFF2-40B4-BE49-F238E27FC236}">
                  <a16:creationId xmlns:a16="http://schemas.microsoft.com/office/drawing/2014/main" id="{397F6C6E-92E6-4D98-B4DE-68BA0931720C}"/>
                </a:ext>
              </a:extLst>
            </p:cNvPr>
            <p:cNvSpPr>
              <a:spLocks noChangeArrowheads="1"/>
            </p:cNvSpPr>
            <p:nvPr/>
          </p:nvSpPr>
          <p:spPr bwMode="auto">
            <a:xfrm>
              <a:off x="4434" y="3262"/>
              <a:ext cx="17" cy="16"/>
            </a:xfrm>
            <a:custGeom>
              <a:avLst/>
              <a:gdLst>
                <a:gd name="T0" fmla="*/ 75 w 76"/>
                <a:gd name="T1" fmla="*/ 40 h 72"/>
                <a:gd name="T2" fmla="*/ 31 w 76"/>
                <a:gd name="T3" fmla="*/ 71 h 72"/>
                <a:gd name="T4" fmla="*/ 0 w 76"/>
                <a:gd name="T5" fmla="*/ 26 h 72"/>
                <a:gd name="T6" fmla="*/ 48 w 76"/>
                <a:gd name="T7" fmla="*/ 0 h 72"/>
                <a:gd name="T8" fmla="*/ 75 w 76"/>
                <a:gd name="T9" fmla="*/ 40 h 72"/>
              </a:gdLst>
              <a:ahLst/>
              <a:cxnLst>
                <a:cxn ang="0">
                  <a:pos x="T0" y="T1"/>
                </a:cxn>
                <a:cxn ang="0">
                  <a:pos x="T2" y="T3"/>
                </a:cxn>
                <a:cxn ang="0">
                  <a:pos x="T4" y="T5"/>
                </a:cxn>
                <a:cxn ang="0">
                  <a:pos x="T6" y="T7"/>
                </a:cxn>
                <a:cxn ang="0">
                  <a:pos x="T8" y="T9"/>
                </a:cxn>
              </a:cxnLst>
              <a:rect l="0" t="0" r="r" b="b"/>
              <a:pathLst>
                <a:path w="76" h="72">
                  <a:moveTo>
                    <a:pt x="75" y="40"/>
                  </a:moveTo>
                  <a:lnTo>
                    <a:pt x="31" y="71"/>
                  </a:lnTo>
                  <a:lnTo>
                    <a:pt x="0" y="26"/>
                  </a:lnTo>
                  <a:lnTo>
                    <a:pt x="48" y="0"/>
                  </a:lnTo>
                  <a:lnTo>
                    <a:pt x="75" y="40"/>
                  </a:lnTo>
                </a:path>
              </a:pathLst>
            </a:custGeom>
            <a:solidFill>
              <a:srgbClr val="000000"/>
            </a:solidFill>
            <a:ln w="12600">
              <a:solidFill>
                <a:srgbClr val="333333"/>
              </a:solidFill>
              <a:round/>
              <a:headEnd/>
              <a:tailEnd/>
            </a:ln>
          </p:spPr>
          <p:txBody>
            <a:bodyPr wrap="none" anchor="ctr"/>
            <a:lstStyle/>
            <a:p>
              <a:endParaRPr lang="en-US"/>
            </a:p>
          </p:txBody>
        </p:sp>
        <p:sp>
          <p:nvSpPr>
            <p:cNvPr id="35557" name="Freeform 741">
              <a:extLst>
                <a:ext uri="{FF2B5EF4-FFF2-40B4-BE49-F238E27FC236}">
                  <a16:creationId xmlns:a16="http://schemas.microsoft.com/office/drawing/2014/main" id="{C45C1620-D7A1-4886-860C-0679DAF8A9FE}"/>
                </a:ext>
              </a:extLst>
            </p:cNvPr>
            <p:cNvSpPr>
              <a:spLocks noChangeArrowheads="1"/>
            </p:cNvSpPr>
            <p:nvPr/>
          </p:nvSpPr>
          <p:spPr bwMode="auto">
            <a:xfrm>
              <a:off x="4424" y="3267"/>
              <a:ext cx="17" cy="17"/>
            </a:xfrm>
            <a:custGeom>
              <a:avLst/>
              <a:gdLst>
                <a:gd name="T0" fmla="*/ 75 w 76"/>
                <a:gd name="T1" fmla="*/ 49 h 77"/>
                <a:gd name="T2" fmla="*/ 26 w 76"/>
                <a:gd name="T3" fmla="*/ 76 h 77"/>
                <a:gd name="T4" fmla="*/ 0 w 76"/>
                <a:gd name="T5" fmla="*/ 31 h 77"/>
                <a:gd name="T6" fmla="*/ 44 w 76"/>
                <a:gd name="T7" fmla="*/ 0 h 77"/>
                <a:gd name="T8" fmla="*/ 75 w 76"/>
                <a:gd name="T9" fmla="*/ 49 h 77"/>
              </a:gdLst>
              <a:ahLst/>
              <a:cxnLst>
                <a:cxn ang="0">
                  <a:pos x="T0" y="T1"/>
                </a:cxn>
                <a:cxn ang="0">
                  <a:pos x="T2" y="T3"/>
                </a:cxn>
                <a:cxn ang="0">
                  <a:pos x="T4" y="T5"/>
                </a:cxn>
                <a:cxn ang="0">
                  <a:pos x="T6" y="T7"/>
                </a:cxn>
                <a:cxn ang="0">
                  <a:pos x="T8" y="T9"/>
                </a:cxn>
              </a:cxnLst>
              <a:rect l="0" t="0" r="r" b="b"/>
              <a:pathLst>
                <a:path w="76" h="77">
                  <a:moveTo>
                    <a:pt x="75" y="49"/>
                  </a:moveTo>
                  <a:lnTo>
                    <a:pt x="26" y="76"/>
                  </a:lnTo>
                  <a:lnTo>
                    <a:pt x="0" y="31"/>
                  </a:lnTo>
                  <a:lnTo>
                    <a:pt x="44" y="0"/>
                  </a:lnTo>
                  <a:lnTo>
                    <a:pt x="75" y="49"/>
                  </a:lnTo>
                </a:path>
              </a:pathLst>
            </a:custGeom>
            <a:solidFill>
              <a:srgbClr val="000000"/>
            </a:solidFill>
            <a:ln w="12600">
              <a:solidFill>
                <a:srgbClr val="333333"/>
              </a:solidFill>
              <a:round/>
              <a:headEnd/>
              <a:tailEnd/>
            </a:ln>
          </p:spPr>
          <p:txBody>
            <a:bodyPr wrap="none" anchor="ctr"/>
            <a:lstStyle/>
            <a:p>
              <a:endParaRPr lang="en-US"/>
            </a:p>
          </p:txBody>
        </p:sp>
        <p:sp>
          <p:nvSpPr>
            <p:cNvPr id="35558" name="Freeform 742">
              <a:extLst>
                <a:ext uri="{FF2B5EF4-FFF2-40B4-BE49-F238E27FC236}">
                  <a16:creationId xmlns:a16="http://schemas.microsoft.com/office/drawing/2014/main" id="{759429A3-D0BA-44D0-8FEC-DC414A828E03}"/>
                </a:ext>
              </a:extLst>
            </p:cNvPr>
            <p:cNvSpPr>
              <a:spLocks noChangeArrowheads="1"/>
            </p:cNvSpPr>
            <p:nvPr/>
          </p:nvSpPr>
          <p:spPr bwMode="auto">
            <a:xfrm>
              <a:off x="4422" y="3274"/>
              <a:ext cx="16" cy="16"/>
            </a:xfrm>
            <a:custGeom>
              <a:avLst/>
              <a:gdLst>
                <a:gd name="T0" fmla="*/ 71 w 72"/>
                <a:gd name="T1" fmla="*/ 58 h 72"/>
                <a:gd name="T2" fmla="*/ 44 w 72"/>
                <a:gd name="T3" fmla="*/ 71 h 72"/>
                <a:gd name="T4" fmla="*/ 0 w 72"/>
                <a:gd name="T5" fmla="*/ 4 h 72"/>
                <a:gd name="T6" fmla="*/ 17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44" y="71"/>
                  </a:lnTo>
                  <a:lnTo>
                    <a:pt x="0" y="4"/>
                  </a:lnTo>
                  <a:lnTo>
                    <a:pt x="17"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559" name="Freeform 743">
              <a:extLst>
                <a:ext uri="{FF2B5EF4-FFF2-40B4-BE49-F238E27FC236}">
                  <a16:creationId xmlns:a16="http://schemas.microsoft.com/office/drawing/2014/main" id="{EB0561EC-BCA1-46B1-A379-378BFB347E27}"/>
                </a:ext>
              </a:extLst>
            </p:cNvPr>
            <p:cNvSpPr>
              <a:spLocks noChangeArrowheads="1"/>
            </p:cNvSpPr>
            <p:nvPr/>
          </p:nvSpPr>
          <p:spPr bwMode="auto">
            <a:xfrm>
              <a:off x="4392" y="3289"/>
              <a:ext cx="16" cy="16"/>
            </a:xfrm>
            <a:custGeom>
              <a:avLst/>
              <a:gdLst>
                <a:gd name="T0" fmla="*/ 71 w 72"/>
                <a:gd name="T1" fmla="*/ 58 h 72"/>
                <a:gd name="T2" fmla="*/ 35 w 72"/>
                <a:gd name="T3" fmla="*/ 71 h 72"/>
                <a:gd name="T4" fmla="*/ 0 w 72"/>
                <a:gd name="T5" fmla="*/ 4 h 72"/>
                <a:gd name="T6" fmla="*/ 35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35" y="71"/>
                  </a:lnTo>
                  <a:lnTo>
                    <a:pt x="0" y="4"/>
                  </a:lnTo>
                  <a:lnTo>
                    <a:pt x="35"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560" name="Freeform 744">
              <a:extLst>
                <a:ext uri="{FF2B5EF4-FFF2-40B4-BE49-F238E27FC236}">
                  <a16:creationId xmlns:a16="http://schemas.microsoft.com/office/drawing/2014/main" id="{E19330D7-60AF-4BF0-8B1C-C95DAA7341D7}"/>
                </a:ext>
              </a:extLst>
            </p:cNvPr>
            <p:cNvSpPr>
              <a:spLocks noChangeArrowheads="1"/>
            </p:cNvSpPr>
            <p:nvPr/>
          </p:nvSpPr>
          <p:spPr bwMode="auto">
            <a:xfrm>
              <a:off x="4381" y="3290"/>
              <a:ext cx="16" cy="16"/>
            </a:xfrm>
            <a:custGeom>
              <a:avLst/>
              <a:gdLst>
                <a:gd name="T0" fmla="*/ 71 w 72"/>
                <a:gd name="T1" fmla="*/ 49 h 72"/>
                <a:gd name="T2" fmla="*/ 17 w 72"/>
                <a:gd name="T3" fmla="*/ 71 h 72"/>
                <a:gd name="T4" fmla="*/ 0 w 72"/>
                <a:gd name="T5" fmla="*/ 26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7" y="71"/>
                  </a:lnTo>
                  <a:lnTo>
                    <a:pt x="0" y="26"/>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561" name="Freeform 745">
              <a:extLst>
                <a:ext uri="{FF2B5EF4-FFF2-40B4-BE49-F238E27FC236}">
                  <a16:creationId xmlns:a16="http://schemas.microsoft.com/office/drawing/2014/main" id="{F4BB3F42-E6CD-4610-B46B-5F134C6008EC}"/>
                </a:ext>
              </a:extLst>
            </p:cNvPr>
            <p:cNvSpPr>
              <a:spLocks noChangeArrowheads="1"/>
            </p:cNvSpPr>
            <p:nvPr/>
          </p:nvSpPr>
          <p:spPr bwMode="auto">
            <a:xfrm>
              <a:off x="4369" y="3296"/>
              <a:ext cx="16" cy="16"/>
            </a:xfrm>
            <a:custGeom>
              <a:avLst/>
              <a:gdLst>
                <a:gd name="T0" fmla="*/ 71 w 72"/>
                <a:gd name="T1" fmla="*/ 44 h 72"/>
                <a:gd name="T2" fmla="*/ 17 w 72"/>
                <a:gd name="T3" fmla="*/ 71 h 72"/>
                <a:gd name="T4" fmla="*/ 0 w 72"/>
                <a:gd name="T5" fmla="*/ 22 h 72"/>
                <a:gd name="T6" fmla="*/ 53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17" y="71"/>
                  </a:lnTo>
                  <a:lnTo>
                    <a:pt x="0" y="22"/>
                  </a:lnTo>
                  <a:lnTo>
                    <a:pt x="53"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562" name="Freeform 746">
              <a:extLst>
                <a:ext uri="{FF2B5EF4-FFF2-40B4-BE49-F238E27FC236}">
                  <a16:creationId xmlns:a16="http://schemas.microsoft.com/office/drawing/2014/main" id="{618F442D-E9F3-4921-944C-C6EB5641631A}"/>
                </a:ext>
              </a:extLst>
            </p:cNvPr>
            <p:cNvSpPr>
              <a:spLocks noChangeArrowheads="1"/>
            </p:cNvSpPr>
            <p:nvPr/>
          </p:nvSpPr>
          <p:spPr bwMode="auto">
            <a:xfrm>
              <a:off x="4358" y="3301"/>
              <a:ext cx="16" cy="16"/>
            </a:xfrm>
            <a:custGeom>
              <a:avLst/>
              <a:gdLst>
                <a:gd name="T0" fmla="*/ 71 w 72"/>
                <a:gd name="T1" fmla="*/ 44 h 72"/>
                <a:gd name="T2" fmla="*/ 17 w 72"/>
                <a:gd name="T3" fmla="*/ 71 h 72"/>
                <a:gd name="T4" fmla="*/ 0 w 72"/>
                <a:gd name="T5" fmla="*/ 17 h 72"/>
                <a:gd name="T6" fmla="*/ 49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17" y="71"/>
                  </a:lnTo>
                  <a:lnTo>
                    <a:pt x="0" y="17"/>
                  </a:lnTo>
                  <a:lnTo>
                    <a:pt x="49"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563" name="Freeform 747">
              <a:extLst>
                <a:ext uri="{FF2B5EF4-FFF2-40B4-BE49-F238E27FC236}">
                  <a16:creationId xmlns:a16="http://schemas.microsoft.com/office/drawing/2014/main" id="{55D1FBFF-AA41-4CE6-8E89-BD1BD756C446}"/>
                </a:ext>
              </a:extLst>
            </p:cNvPr>
            <p:cNvSpPr>
              <a:spLocks noChangeArrowheads="1"/>
            </p:cNvSpPr>
            <p:nvPr/>
          </p:nvSpPr>
          <p:spPr bwMode="auto">
            <a:xfrm>
              <a:off x="4346" y="3305"/>
              <a:ext cx="16" cy="16"/>
            </a:xfrm>
            <a:custGeom>
              <a:avLst/>
              <a:gdLst>
                <a:gd name="T0" fmla="*/ 71 w 72"/>
                <a:gd name="T1" fmla="*/ 49 h 72"/>
                <a:gd name="T2" fmla="*/ 17 w 72"/>
                <a:gd name="T3" fmla="*/ 71 h 72"/>
                <a:gd name="T4" fmla="*/ 0 w 72"/>
                <a:gd name="T5" fmla="*/ 22 h 72"/>
                <a:gd name="T6" fmla="*/ 53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7" y="71"/>
                  </a:lnTo>
                  <a:lnTo>
                    <a:pt x="0" y="22"/>
                  </a:lnTo>
                  <a:lnTo>
                    <a:pt x="53"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564" name="Freeform 748">
              <a:extLst>
                <a:ext uri="{FF2B5EF4-FFF2-40B4-BE49-F238E27FC236}">
                  <a16:creationId xmlns:a16="http://schemas.microsoft.com/office/drawing/2014/main" id="{B28D8F04-C0CB-4283-86C9-9B0C233A8B10}"/>
                </a:ext>
              </a:extLst>
            </p:cNvPr>
            <p:cNvSpPr>
              <a:spLocks noChangeArrowheads="1"/>
            </p:cNvSpPr>
            <p:nvPr/>
          </p:nvSpPr>
          <p:spPr bwMode="auto">
            <a:xfrm>
              <a:off x="4345" y="3310"/>
              <a:ext cx="16" cy="16"/>
            </a:xfrm>
            <a:custGeom>
              <a:avLst/>
              <a:gdLst>
                <a:gd name="T0" fmla="*/ 71 w 72"/>
                <a:gd name="T1" fmla="*/ 62 h 72"/>
                <a:gd name="T2" fmla="*/ 53 w 72"/>
                <a:gd name="T3" fmla="*/ 71 h 72"/>
                <a:gd name="T4" fmla="*/ 0 w 72"/>
                <a:gd name="T5" fmla="*/ 0 h 72"/>
                <a:gd name="T6" fmla="*/ 17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53" y="71"/>
                  </a:lnTo>
                  <a:lnTo>
                    <a:pt x="0" y="0"/>
                  </a:lnTo>
                  <a:lnTo>
                    <a:pt x="17"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565" name="Freeform 749">
              <a:extLst>
                <a:ext uri="{FF2B5EF4-FFF2-40B4-BE49-F238E27FC236}">
                  <a16:creationId xmlns:a16="http://schemas.microsoft.com/office/drawing/2014/main" id="{EDB4E762-A37C-405A-B34D-8542DD89CC05}"/>
                </a:ext>
              </a:extLst>
            </p:cNvPr>
            <p:cNvSpPr>
              <a:spLocks noChangeArrowheads="1"/>
            </p:cNvSpPr>
            <p:nvPr/>
          </p:nvSpPr>
          <p:spPr bwMode="auto">
            <a:xfrm>
              <a:off x="4310" y="3318"/>
              <a:ext cx="16" cy="16"/>
            </a:xfrm>
            <a:custGeom>
              <a:avLst/>
              <a:gdLst>
                <a:gd name="T0" fmla="*/ 71 w 72"/>
                <a:gd name="T1" fmla="*/ 62 h 72"/>
                <a:gd name="T2" fmla="*/ 17 w 72"/>
                <a:gd name="T3" fmla="*/ 71 h 72"/>
                <a:gd name="T4" fmla="*/ 0 w 72"/>
                <a:gd name="T5" fmla="*/ 13 h 72"/>
                <a:gd name="T6" fmla="*/ 44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17" y="71"/>
                  </a:lnTo>
                  <a:lnTo>
                    <a:pt x="0" y="13"/>
                  </a:lnTo>
                  <a:lnTo>
                    <a:pt x="44"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566" name="Freeform 750">
              <a:extLst>
                <a:ext uri="{FF2B5EF4-FFF2-40B4-BE49-F238E27FC236}">
                  <a16:creationId xmlns:a16="http://schemas.microsoft.com/office/drawing/2014/main" id="{38394C64-D6B5-4D15-8954-C79CA2FF4DCF}"/>
                </a:ext>
              </a:extLst>
            </p:cNvPr>
            <p:cNvSpPr>
              <a:spLocks noChangeArrowheads="1"/>
            </p:cNvSpPr>
            <p:nvPr/>
          </p:nvSpPr>
          <p:spPr bwMode="auto">
            <a:xfrm>
              <a:off x="4298" y="3320"/>
              <a:ext cx="16" cy="16"/>
            </a:xfrm>
            <a:custGeom>
              <a:avLst/>
              <a:gdLst>
                <a:gd name="T0" fmla="*/ 71 w 72"/>
                <a:gd name="T1" fmla="*/ 53 h 72"/>
                <a:gd name="T2" fmla="*/ 13 w 72"/>
                <a:gd name="T3" fmla="*/ 71 h 72"/>
                <a:gd name="T4" fmla="*/ 0 w 72"/>
                <a:gd name="T5" fmla="*/ 13 h 72"/>
                <a:gd name="T6" fmla="*/ 53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3" y="71"/>
                  </a:lnTo>
                  <a:lnTo>
                    <a:pt x="0" y="13"/>
                  </a:lnTo>
                  <a:lnTo>
                    <a:pt x="53"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567" name="Freeform 751">
              <a:extLst>
                <a:ext uri="{FF2B5EF4-FFF2-40B4-BE49-F238E27FC236}">
                  <a16:creationId xmlns:a16="http://schemas.microsoft.com/office/drawing/2014/main" id="{651552A7-0C6B-4799-A371-08849571F2D0}"/>
                </a:ext>
              </a:extLst>
            </p:cNvPr>
            <p:cNvSpPr>
              <a:spLocks noChangeArrowheads="1"/>
            </p:cNvSpPr>
            <p:nvPr/>
          </p:nvSpPr>
          <p:spPr bwMode="auto">
            <a:xfrm>
              <a:off x="4286" y="3323"/>
              <a:ext cx="16" cy="16"/>
            </a:xfrm>
            <a:custGeom>
              <a:avLst/>
              <a:gdLst>
                <a:gd name="T0" fmla="*/ 71 w 72"/>
                <a:gd name="T1" fmla="*/ 49 h 72"/>
                <a:gd name="T2" fmla="*/ 13 w 72"/>
                <a:gd name="T3" fmla="*/ 71 h 72"/>
                <a:gd name="T4" fmla="*/ 0 w 72"/>
                <a:gd name="T5" fmla="*/ 13 h 72"/>
                <a:gd name="T6" fmla="*/ 53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3" y="71"/>
                  </a:lnTo>
                  <a:lnTo>
                    <a:pt x="0" y="13"/>
                  </a:lnTo>
                  <a:lnTo>
                    <a:pt x="53"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568" name="Freeform 752">
              <a:extLst>
                <a:ext uri="{FF2B5EF4-FFF2-40B4-BE49-F238E27FC236}">
                  <a16:creationId xmlns:a16="http://schemas.microsoft.com/office/drawing/2014/main" id="{F65EBB2E-0CC3-4A3C-BF80-D171CC9A5744}"/>
                </a:ext>
              </a:extLst>
            </p:cNvPr>
            <p:cNvSpPr>
              <a:spLocks noChangeArrowheads="1"/>
            </p:cNvSpPr>
            <p:nvPr/>
          </p:nvSpPr>
          <p:spPr bwMode="auto">
            <a:xfrm>
              <a:off x="4274" y="3326"/>
              <a:ext cx="16" cy="16"/>
            </a:xfrm>
            <a:custGeom>
              <a:avLst/>
              <a:gdLst>
                <a:gd name="T0" fmla="*/ 71 w 72"/>
                <a:gd name="T1" fmla="*/ 58 h 72"/>
                <a:gd name="T2" fmla="*/ 13 w 72"/>
                <a:gd name="T3" fmla="*/ 71 h 72"/>
                <a:gd name="T4" fmla="*/ 0 w 72"/>
                <a:gd name="T5" fmla="*/ 8 h 72"/>
                <a:gd name="T6" fmla="*/ 58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3" y="71"/>
                  </a:lnTo>
                  <a:lnTo>
                    <a:pt x="0" y="8"/>
                  </a:lnTo>
                  <a:lnTo>
                    <a:pt x="58"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569" name="Freeform 753">
              <a:extLst>
                <a:ext uri="{FF2B5EF4-FFF2-40B4-BE49-F238E27FC236}">
                  <a16:creationId xmlns:a16="http://schemas.microsoft.com/office/drawing/2014/main" id="{360FB3BB-CD3A-4878-A573-A03496BAAA2A}"/>
                </a:ext>
              </a:extLst>
            </p:cNvPr>
            <p:cNvSpPr>
              <a:spLocks noChangeArrowheads="1"/>
            </p:cNvSpPr>
            <p:nvPr/>
          </p:nvSpPr>
          <p:spPr bwMode="auto">
            <a:xfrm>
              <a:off x="4263" y="3328"/>
              <a:ext cx="16" cy="16"/>
            </a:xfrm>
            <a:custGeom>
              <a:avLst/>
              <a:gdLst>
                <a:gd name="T0" fmla="*/ 71 w 72"/>
                <a:gd name="T1" fmla="*/ 58 h 72"/>
                <a:gd name="T2" fmla="*/ 4 w 72"/>
                <a:gd name="T3" fmla="*/ 71 h 72"/>
                <a:gd name="T4" fmla="*/ 0 w 72"/>
                <a:gd name="T5" fmla="*/ 8 h 72"/>
                <a:gd name="T6" fmla="*/ 53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4" y="71"/>
                  </a:lnTo>
                  <a:lnTo>
                    <a:pt x="0" y="8"/>
                  </a:lnTo>
                  <a:lnTo>
                    <a:pt x="53"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570" name="Freeform 754">
              <a:extLst>
                <a:ext uri="{FF2B5EF4-FFF2-40B4-BE49-F238E27FC236}">
                  <a16:creationId xmlns:a16="http://schemas.microsoft.com/office/drawing/2014/main" id="{315FBF47-815C-437C-A3A1-32AD0262F499}"/>
                </a:ext>
              </a:extLst>
            </p:cNvPr>
            <p:cNvSpPr>
              <a:spLocks noChangeArrowheads="1"/>
            </p:cNvSpPr>
            <p:nvPr/>
          </p:nvSpPr>
          <p:spPr bwMode="auto">
            <a:xfrm>
              <a:off x="4261" y="3330"/>
              <a:ext cx="16" cy="16"/>
            </a:xfrm>
            <a:custGeom>
              <a:avLst/>
              <a:gdLst>
                <a:gd name="T0" fmla="*/ 71 w 72"/>
                <a:gd name="T1" fmla="*/ 71 h 72"/>
                <a:gd name="T2" fmla="*/ 44 w 72"/>
                <a:gd name="T3" fmla="*/ 71 h 72"/>
                <a:gd name="T4" fmla="*/ 0 w 72"/>
                <a:gd name="T5" fmla="*/ 0 h 72"/>
                <a:gd name="T6" fmla="*/ 44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44" y="71"/>
                  </a:lnTo>
                  <a:lnTo>
                    <a:pt x="0" y="0"/>
                  </a:lnTo>
                  <a:lnTo>
                    <a:pt x="44"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571" name="Freeform 755">
              <a:extLst>
                <a:ext uri="{FF2B5EF4-FFF2-40B4-BE49-F238E27FC236}">
                  <a16:creationId xmlns:a16="http://schemas.microsoft.com/office/drawing/2014/main" id="{FF587B57-6A5B-4746-98EB-A0BFDDDC5EEB}"/>
                </a:ext>
              </a:extLst>
            </p:cNvPr>
            <p:cNvSpPr>
              <a:spLocks noChangeArrowheads="1"/>
            </p:cNvSpPr>
            <p:nvPr/>
          </p:nvSpPr>
          <p:spPr bwMode="auto">
            <a:xfrm>
              <a:off x="4228" y="3334"/>
              <a:ext cx="16" cy="16"/>
            </a:xfrm>
            <a:custGeom>
              <a:avLst/>
              <a:gdLst>
                <a:gd name="T0" fmla="*/ 71 w 72"/>
                <a:gd name="T1" fmla="*/ 71 h 72"/>
                <a:gd name="T2" fmla="*/ 8 w 72"/>
                <a:gd name="T3" fmla="*/ 71 h 72"/>
                <a:gd name="T4" fmla="*/ 0 w 72"/>
                <a:gd name="T5" fmla="*/ 0 h 72"/>
                <a:gd name="T6" fmla="*/ 58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8" y="71"/>
                  </a:lnTo>
                  <a:lnTo>
                    <a:pt x="0" y="0"/>
                  </a:lnTo>
                  <a:lnTo>
                    <a:pt x="58"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572" name="Freeform 756">
              <a:extLst>
                <a:ext uri="{FF2B5EF4-FFF2-40B4-BE49-F238E27FC236}">
                  <a16:creationId xmlns:a16="http://schemas.microsoft.com/office/drawing/2014/main" id="{324F65BA-4344-4588-A7EA-84EF7E12A72F}"/>
                </a:ext>
              </a:extLst>
            </p:cNvPr>
            <p:cNvSpPr>
              <a:spLocks noChangeArrowheads="1"/>
            </p:cNvSpPr>
            <p:nvPr/>
          </p:nvSpPr>
          <p:spPr bwMode="auto">
            <a:xfrm>
              <a:off x="4217" y="3334"/>
              <a:ext cx="16" cy="16"/>
            </a:xfrm>
            <a:custGeom>
              <a:avLst/>
              <a:gdLst>
                <a:gd name="T0" fmla="*/ 71 w 72"/>
                <a:gd name="T1" fmla="*/ 62 h 72"/>
                <a:gd name="T2" fmla="*/ 4 w 72"/>
                <a:gd name="T3" fmla="*/ 71 h 72"/>
                <a:gd name="T4" fmla="*/ 0 w 72"/>
                <a:gd name="T5" fmla="*/ 4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4" y="71"/>
                  </a:lnTo>
                  <a:lnTo>
                    <a:pt x="0" y="4"/>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573" name="Freeform 757">
              <a:extLst>
                <a:ext uri="{FF2B5EF4-FFF2-40B4-BE49-F238E27FC236}">
                  <a16:creationId xmlns:a16="http://schemas.microsoft.com/office/drawing/2014/main" id="{1CD43D78-EC28-4DD5-9E90-5A5C91DED4FB}"/>
                </a:ext>
              </a:extLst>
            </p:cNvPr>
            <p:cNvSpPr>
              <a:spLocks noChangeArrowheads="1"/>
            </p:cNvSpPr>
            <p:nvPr/>
          </p:nvSpPr>
          <p:spPr bwMode="auto">
            <a:xfrm>
              <a:off x="4206" y="3335"/>
              <a:ext cx="16" cy="16"/>
            </a:xfrm>
            <a:custGeom>
              <a:avLst/>
              <a:gdLst>
                <a:gd name="T0" fmla="*/ 71 w 72"/>
                <a:gd name="T1" fmla="*/ 62 h 72"/>
                <a:gd name="T2" fmla="*/ 4 w 72"/>
                <a:gd name="T3" fmla="*/ 71 h 72"/>
                <a:gd name="T4" fmla="*/ 0 w 72"/>
                <a:gd name="T5" fmla="*/ 8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4" y="71"/>
                  </a:lnTo>
                  <a:lnTo>
                    <a:pt x="0" y="8"/>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574" name="Freeform 758">
              <a:extLst>
                <a:ext uri="{FF2B5EF4-FFF2-40B4-BE49-F238E27FC236}">
                  <a16:creationId xmlns:a16="http://schemas.microsoft.com/office/drawing/2014/main" id="{E14BE61C-D49C-476F-B13B-FECA2A4132FD}"/>
                </a:ext>
              </a:extLst>
            </p:cNvPr>
            <p:cNvSpPr>
              <a:spLocks noChangeArrowheads="1"/>
            </p:cNvSpPr>
            <p:nvPr/>
          </p:nvSpPr>
          <p:spPr bwMode="auto">
            <a:xfrm>
              <a:off x="4195" y="3337"/>
              <a:ext cx="16" cy="16"/>
            </a:xfrm>
            <a:custGeom>
              <a:avLst/>
              <a:gdLst>
                <a:gd name="T0" fmla="*/ 71 w 72"/>
                <a:gd name="T1" fmla="*/ 62 h 72"/>
                <a:gd name="T2" fmla="*/ 4 w 72"/>
                <a:gd name="T3" fmla="*/ 71 h 72"/>
                <a:gd name="T4" fmla="*/ 0 w 72"/>
                <a:gd name="T5" fmla="*/ 0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4" y="71"/>
                  </a:lnTo>
                  <a:lnTo>
                    <a:pt x="0" y="0"/>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575" name="Freeform 759">
              <a:extLst>
                <a:ext uri="{FF2B5EF4-FFF2-40B4-BE49-F238E27FC236}">
                  <a16:creationId xmlns:a16="http://schemas.microsoft.com/office/drawing/2014/main" id="{58B639C9-89E1-4F62-8243-BA4C8A2A3844}"/>
                </a:ext>
              </a:extLst>
            </p:cNvPr>
            <p:cNvSpPr>
              <a:spLocks noChangeArrowheads="1"/>
            </p:cNvSpPr>
            <p:nvPr/>
          </p:nvSpPr>
          <p:spPr bwMode="auto">
            <a:xfrm>
              <a:off x="4184" y="3337"/>
              <a:ext cx="16" cy="16"/>
            </a:xfrm>
            <a:custGeom>
              <a:avLst/>
              <a:gdLst>
                <a:gd name="T0" fmla="*/ 71 w 72"/>
                <a:gd name="T1" fmla="*/ 71 h 72"/>
                <a:gd name="T2" fmla="*/ 0 w 72"/>
                <a:gd name="T3" fmla="*/ 71 h 72"/>
                <a:gd name="T4" fmla="*/ 0 w 72"/>
                <a:gd name="T5" fmla="*/ 4 h 72"/>
                <a:gd name="T6" fmla="*/ 62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4"/>
                  </a:lnTo>
                  <a:lnTo>
                    <a:pt x="62"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576" name="Freeform 760">
              <a:extLst>
                <a:ext uri="{FF2B5EF4-FFF2-40B4-BE49-F238E27FC236}">
                  <a16:creationId xmlns:a16="http://schemas.microsoft.com/office/drawing/2014/main" id="{A61C4DFC-91B9-4AD8-9C00-750875EAFDFE}"/>
                </a:ext>
              </a:extLst>
            </p:cNvPr>
            <p:cNvSpPr>
              <a:spLocks noChangeArrowheads="1"/>
            </p:cNvSpPr>
            <p:nvPr/>
          </p:nvSpPr>
          <p:spPr bwMode="auto">
            <a:xfrm>
              <a:off x="4176" y="3338"/>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577" name="Freeform 761">
              <a:extLst>
                <a:ext uri="{FF2B5EF4-FFF2-40B4-BE49-F238E27FC236}">
                  <a16:creationId xmlns:a16="http://schemas.microsoft.com/office/drawing/2014/main" id="{F96E1C8A-AE95-43D5-9631-2C74874A4D1E}"/>
                </a:ext>
              </a:extLst>
            </p:cNvPr>
            <p:cNvSpPr>
              <a:spLocks noChangeArrowheads="1"/>
            </p:cNvSpPr>
            <p:nvPr/>
          </p:nvSpPr>
          <p:spPr bwMode="auto">
            <a:xfrm>
              <a:off x="4140" y="3338"/>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578" name="Freeform 762">
              <a:extLst>
                <a:ext uri="{FF2B5EF4-FFF2-40B4-BE49-F238E27FC236}">
                  <a16:creationId xmlns:a16="http://schemas.microsoft.com/office/drawing/2014/main" id="{937A37D8-D852-48E1-9C64-CF2FF96A8615}"/>
                </a:ext>
              </a:extLst>
            </p:cNvPr>
            <p:cNvSpPr>
              <a:spLocks noChangeArrowheads="1"/>
            </p:cNvSpPr>
            <p:nvPr/>
          </p:nvSpPr>
          <p:spPr bwMode="auto">
            <a:xfrm>
              <a:off x="4129" y="3337"/>
              <a:ext cx="16" cy="16"/>
            </a:xfrm>
            <a:custGeom>
              <a:avLst/>
              <a:gdLst>
                <a:gd name="T0" fmla="*/ 71 w 72"/>
                <a:gd name="T1" fmla="*/ 71 h 72"/>
                <a:gd name="T2" fmla="*/ 0 w 72"/>
                <a:gd name="T3" fmla="*/ 62 h 72"/>
                <a:gd name="T4" fmla="*/ 0 w 72"/>
                <a:gd name="T5" fmla="*/ 0 h 72"/>
                <a:gd name="T6" fmla="*/ 71 w 72"/>
                <a:gd name="T7" fmla="*/ 4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62"/>
                  </a:lnTo>
                  <a:lnTo>
                    <a:pt x="0" y="0"/>
                  </a:lnTo>
                  <a:lnTo>
                    <a:pt x="71" y="4"/>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579" name="Freeform 763">
              <a:extLst>
                <a:ext uri="{FF2B5EF4-FFF2-40B4-BE49-F238E27FC236}">
                  <a16:creationId xmlns:a16="http://schemas.microsoft.com/office/drawing/2014/main" id="{460A9363-B997-4012-9415-88387FA7C88B}"/>
                </a:ext>
              </a:extLst>
            </p:cNvPr>
            <p:cNvSpPr>
              <a:spLocks noChangeArrowheads="1"/>
            </p:cNvSpPr>
            <p:nvPr/>
          </p:nvSpPr>
          <p:spPr bwMode="auto">
            <a:xfrm>
              <a:off x="4118" y="3336"/>
              <a:ext cx="16" cy="16"/>
            </a:xfrm>
            <a:custGeom>
              <a:avLst/>
              <a:gdLst>
                <a:gd name="T0" fmla="*/ 62 w 72"/>
                <a:gd name="T1" fmla="*/ 71 h 72"/>
                <a:gd name="T2" fmla="*/ 0 w 72"/>
                <a:gd name="T3" fmla="*/ 62 h 72"/>
                <a:gd name="T4" fmla="*/ 4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62"/>
                  </a:lnTo>
                  <a:lnTo>
                    <a:pt x="4"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580" name="Freeform 764">
              <a:extLst>
                <a:ext uri="{FF2B5EF4-FFF2-40B4-BE49-F238E27FC236}">
                  <a16:creationId xmlns:a16="http://schemas.microsoft.com/office/drawing/2014/main" id="{1D30CB0B-B011-428A-A92B-30F8CA62086A}"/>
                </a:ext>
              </a:extLst>
            </p:cNvPr>
            <p:cNvSpPr>
              <a:spLocks noChangeArrowheads="1"/>
            </p:cNvSpPr>
            <p:nvPr/>
          </p:nvSpPr>
          <p:spPr bwMode="auto">
            <a:xfrm>
              <a:off x="4107" y="3335"/>
              <a:ext cx="16" cy="16"/>
            </a:xfrm>
            <a:custGeom>
              <a:avLst/>
              <a:gdLst>
                <a:gd name="T0" fmla="*/ 62 w 72"/>
                <a:gd name="T1" fmla="*/ 71 h 72"/>
                <a:gd name="T2" fmla="*/ 0 w 72"/>
                <a:gd name="T3" fmla="*/ 62 h 72"/>
                <a:gd name="T4" fmla="*/ 4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62"/>
                  </a:lnTo>
                  <a:lnTo>
                    <a:pt x="4"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581" name="Freeform 765">
              <a:extLst>
                <a:ext uri="{FF2B5EF4-FFF2-40B4-BE49-F238E27FC236}">
                  <a16:creationId xmlns:a16="http://schemas.microsoft.com/office/drawing/2014/main" id="{D7C656CD-8D8C-4F14-8029-30DE825AE32D}"/>
                </a:ext>
              </a:extLst>
            </p:cNvPr>
            <p:cNvSpPr>
              <a:spLocks noChangeArrowheads="1"/>
            </p:cNvSpPr>
            <p:nvPr/>
          </p:nvSpPr>
          <p:spPr bwMode="auto">
            <a:xfrm>
              <a:off x="4096" y="3334"/>
              <a:ext cx="16" cy="16"/>
            </a:xfrm>
            <a:custGeom>
              <a:avLst/>
              <a:gdLst>
                <a:gd name="T0" fmla="*/ 62 w 72"/>
                <a:gd name="T1" fmla="*/ 71 h 72"/>
                <a:gd name="T2" fmla="*/ 0 w 72"/>
                <a:gd name="T3" fmla="*/ 71 h 72"/>
                <a:gd name="T4" fmla="*/ 4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71"/>
                  </a:lnTo>
                  <a:lnTo>
                    <a:pt x="4"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582" name="Freeform 766">
              <a:extLst>
                <a:ext uri="{FF2B5EF4-FFF2-40B4-BE49-F238E27FC236}">
                  <a16:creationId xmlns:a16="http://schemas.microsoft.com/office/drawing/2014/main" id="{8FC8C224-77CF-4062-97A4-BC6864875DC6}"/>
                </a:ext>
              </a:extLst>
            </p:cNvPr>
            <p:cNvSpPr>
              <a:spLocks noChangeArrowheads="1"/>
            </p:cNvSpPr>
            <p:nvPr/>
          </p:nvSpPr>
          <p:spPr bwMode="auto">
            <a:xfrm>
              <a:off x="4089" y="3333"/>
              <a:ext cx="16" cy="16"/>
            </a:xfrm>
            <a:custGeom>
              <a:avLst/>
              <a:gdLst>
                <a:gd name="T0" fmla="*/ 61 w 71"/>
                <a:gd name="T1" fmla="*/ 71 h 72"/>
                <a:gd name="T2" fmla="*/ 0 w 71"/>
                <a:gd name="T3" fmla="*/ 71 h 72"/>
                <a:gd name="T4" fmla="*/ 17 w 71"/>
                <a:gd name="T5" fmla="*/ 0 h 72"/>
                <a:gd name="T6" fmla="*/ 70 w 71"/>
                <a:gd name="T7" fmla="*/ 4 h 72"/>
                <a:gd name="T8" fmla="*/ 61 w 71"/>
                <a:gd name="T9" fmla="*/ 71 h 72"/>
              </a:gdLst>
              <a:ahLst/>
              <a:cxnLst>
                <a:cxn ang="0">
                  <a:pos x="T0" y="T1"/>
                </a:cxn>
                <a:cxn ang="0">
                  <a:pos x="T2" y="T3"/>
                </a:cxn>
                <a:cxn ang="0">
                  <a:pos x="T4" y="T5"/>
                </a:cxn>
                <a:cxn ang="0">
                  <a:pos x="T6" y="T7"/>
                </a:cxn>
                <a:cxn ang="0">
                  <a:pos x="T8" y="T9"/>
                </a:cxn>
              </a:cxnLst>
              <a:rect l="0" t="0" r="r" b="b"/>
              <a:pathLst>
                <a:path w="71" h="72">
                  <a:moveTo>
                    <a:pt x="61" y="71"/>
                  </a:moveTo>
                  <a:lnTo>
                    <a:pt x="0" y="71"/>
                  </a:lnTo>
                  <a:lnTo>
                    <a:pt x="17" y="0"/>
                  </a:lnTo>
                  <a:lnTo>
                    <a:pt x="70" y="4"/>
                  </a:lnTo>
                  <a:lnTo>
                    <a:pt x="61" y="71"/>
                  </a:lnTo>
                </a:path>
              </a:pathLst>
            </a:custGeom>
            <a:solidFill>
              <a:srgbClr val="000000"/>
            </a:solidFill>
            <a:ln w="12600">
              <a:solidFill>
                <a:srgbClr val="333333"/>
              </a:solidFill>
              <a:round/>
              <a:headEnd/>
              <a:tailEnd/>
            </a:ln>
          </p:spPr>
          <p:txBody>
            <a:bodyPr wrap="none" anchor="ctr"/>
            <a:lstStyle/>
            <a:p>
              <a:endParaRPr lang="en-US"/>
            </a:p>
          </p:txBody>
        </p:sp>
        <p:sp>
          <p:nvSpPr>
            <p:cNvPr id="35583" name="Freeform 767">
              <a:extLst>
                <a:ext uri="{FF2B5EF4-FFF2-40B4-BE49-F238E27FC236}">
                  <a16:creationId xmlns:a16="http://schemas.microsoft.com/office/drawing/2014/main" id="{BDC49B65-5AB2-48DB-BFAA-70B6469E56E2}"/>
                </a:ext>
              </a:extLst>
            </p:cNvPr>
            <p:cNvSpPr>
              <a:spLocks noChangeArrowheads="1"/>
            </p:cNvSpPr>
            <p:nvPr/>
          </p:nvSpPr>
          <p:spPr bwMode="auto">
            <a:xfrm>
              <a:off x="4051" y="3326"/>
              <a:ext cx="16" cy="16"/>
            </a:xfrm>
            <a:custGeom>
              <a:avLst/>
              <a:gdLst>
                <a:gd name="T0" fmla="*/ 53 w 72"/>
                <a:gd name="T1" fmla="*/ 71 h 72"/>
                <a:gd name="T2" fmla="*/ 0 w 72"/>
                <a:gd name="T3" fmla="*/ 58 h 72"/>
                <a:gd name="T4" fmla="*/ 8 w 72"/>
                <a:gd name="T5" fmla="*/ 0 h 72"/>
                <a:gd name="T6" fmla="*/ 71 w 72"/>
                <a:gd name="T7" fmla="*/ 8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8"/>
                  </a:lnTo>
                  <a:lnTo>
                    <a:pt x="8" y="0"/>
                  </a:lnTo>
                  <a:lnTo>
                    <a:pt x="71" y="8"/>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584" name="Freeform 768">
              <a:extLst>
                <a:ext uri="{FF2B5EF4-FFF2-40B4-BE49-F238E27FC236}">
                  <a16:creationId xmlns:a16="http://schemas.microsoft.com/office/drawing/2014/main" id="{ED1DC8F3-811D-4E13-A26C-28AABD4A2F06}"/>
                </a:ext>
              </a:extLst>
            </p:cNvPr>
            <p:cNvSpPr>
              <a:spLocks noChangeArrowheads="1"/>
            </p:cNvSpPr>
            <p:nvPr/>
          </p:nvSpPr>
          <p:spPr bwMode="auto">
            <a:xfrm>
              <a:off x="4039" y="3324"/>
              <a:ext cx="16" cy="16"/>
            </a:xfrm>
            <a:custGeom>
              <a:avLst/>
              <a:gdLst>
                <a:gd name="T0" fmla="*/ 58 w 72"/>
                <a:gd name="T1" fmla="*/ 71 h 72"/>
                <a:gd name="T2" fmla="*/ 0 w 72"/>
                <a:gd name="T3" fmla="*/ 53 h 72"/>
                <a:gd name="T4" fmla="*/ 13 w 72"/>
                <a:gd name="T5" fmla="*/ 0 h 72"/>
                <a:gd name="T6" fmla="*/ 71 w 72"/>
                <a:gd name="T7" fmla="*/ 8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3"/>
                  </a:lnTo>
                  <a:lnTo>
                    <a:pt x="13" y="0"/>
                  </a:lnTo>
                  <a:lnTo>
                    <a:pt x="71" y="8"/>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585" name="Freeform 769">
              <a:extLst>
                <a:ext uri="{FF2B5EF4-FFF2-40B4-BE49-F238E27FC236}">
                  <a16:creationId xmlns:a16="http://schemas.microsoft.com/office/drawing/2014/main" id="{28763984-BEC5-4B13-A055-79A69CD6665F}"/>
                </a:ext>
              </a:extLst>
            </p:cNvPr>
            <p:cNvSpPr>
              <a:spLocks noChangeArrowheads="1"/>
            </p:cNvSpPr>
            <p:nvPr/>
          </p:nvSpPr>
          <p:spPr bwMode="auto">
            <a:xfrm>
              <a:off x="4029" y="3322"/>
              <a:ext cx="16" cy="16"/>
            </a:xfrm>
            <a:custGeom>
              <a:avLst/>
              <a:gdLst>
                <a:gd name="T0" fmla="*/ 53 w 72"/>
                <a:gd name="T1" fmla="*/ 71 h 72"/>
                <a:gd name="T2" fmla="*/ 0 w 72"/>
                <a:gd name="T3" fmla="*/ 58 h 72"/>
                <a:gd name="T4" fmla="*/ 13 w 72"/>
                <a:gd name="T5" fmla="*/ 0 h 72"/>
                <a:gd name="T6" fmla="*/ 71 w 72"/>
                <a:gd name="T7" fmla="*/ 8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8"/>
                  </a:lnTo>
                  <a:lnTo>
                    <a:pt x="13" y="0"/>
                  </a:lnTo>
                  <a:lnTo>
                    <a:pt x="71" y="8"/>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586" name="Freeform 770">
              <a:extLst>
                <a:ext uri="{FF2B5EF4-FFF2-40B4-BE49-F238E27FC236}">
                  <a16:creationId xmlns:a16="http://schemas.microsoft.com/office/drawing/2014/main" id="{02AC3441-400A-45C5-9B6D-7A36C3928506}"/>
                </a:ext>
              </a:extLst>
            </p:cNvPr>
            <p:cNvSpPr>
              <a:spLocks noChangeArrowheads="1"/>
            </p:cNvSpPr>
            <p:nvPr/>
          </p:nvSpPr>
          <p:spPr bwMode="auto">
            <a:xfrm>
              <a:off x="4017" y="3319"/>
              <a:ext cx="16" cy="16"/>
            </a:xfrm>
            <a:custGeom>
              <a:avLst/>
              <a:gdLst>
                <a:gd name="T0" fmla="*/ 53 w 72"/>
                <a:gd name="T1" fmla="*/ 71 h 72"/>
                <a:gd name="T2" fmla="*/ 0 w 72"/>
                <a:gd name="T3" fmla="*/ 53 h 72"/>
                <a:gd name="T4" fmla="*/ 8 w 72"/>
                <a:gd name="T5" fmla="*/ 0 h 72"/>
                <a:gd name="T6" fmla="*/ 71 w 72"/>
                <a:gd name="T7" fmla="*/ 13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8" y="0"/>
                  </a:lnTo>
                  <a:lnTo>
                    <a:pt x="71" y="13"/>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587" name="Freeform 771">
              <a:extLst>
                <a:ext uri="{FF2B5EF4-FFF2-40B4-BE49-F238E27FC236}">
                  <a16:creationId xmlns:a16="http://schemas.microsoft.com/office/drawing/2014/main" id="{8F11BD7B-C46F-4C2C-BC9F-B0F04904E061}"/>
                </a:ext>
              </a:extLst>
            </p:cNvPr>
            <p:cNvSpPr>
              <a:spLocks noChangeArrowheads="1"/>
            </p:cNvSpPr>
            <p:nvPr/>
          </p:nvSpPr>
          <p:spPr bwMode="auto">
            <a:xfrm>
              <a:off x="4007" y="3316"/>
              <a:ext cx="16" cy="16"/>
            </a:xfrm>
            <a:custGeom>
              <a:avLst/>
              <a:gdLst>
                <a:gd name="T0" fmla="*/ 53 w 72"/>
                <a:gd name="T1" fmla="*/ 71 h 72"/>
                <a:gd name="T2" fmla="*/ 0 w 72"/>
                <a:gd name="T3" fmla="*/ 53 h 72"/>
                <a:gd name="T4" fmla="*/ 13 w 72"/>
                <a:gd name="T5" fmla="*/ 0 h 72"/>
                <a:gd name="T6" fmla="*/ 71 w 72"/>
                <a:gd name="T7" fmla="*/ 13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13" y="0"/>
                  </a:lnTo>
                  <a:lnTo>
                    <a:pt x="71" y="13"/>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588" name="Freeform 772">
              <a:extLst>
                <a:ext uri="{FF2B5EF4-FFF2-40B4-BE49-F238E27FC236}">
                  <a16:creationId xmlns:a16="http://schemas.microsoft.com/office/drawing/2014/main" id="{5F061523-1F0B-403F-8F85-46A62D63E603}"/>
                </a:ext>
              </a:extLst>
            </p:cNvPr>
            <p:cNvSpPr>
              <a:spLocks noChangeArrowheads="1"/>
            </p:cNvSpPr>
            <p:nvPr/>
          </p:nvSpPr>
          <p:spPr bwMode="auto">
            <a:xfrm>
              <a:off x="4004" y="3315"/>
              <a:ext cx="16" cy="16"/>
            </a:xfrm>
            <a:custGeom>
              <a:avLst/>
              <a:gdLst>
                <a:gd name="T0" fmla="*/ 35 w 72"/>
                <a:gd name="T1" fmla="*/ 71 h 72"/>
                <a:gd name="T2" fmla="*/ 0 w 72"/>
                <a:gd name="T3" fmla="*/ 62 h 72"/>
                <a:gd name="T4" fmla="*/ 35 w 72"/>
                <a:gd name="T5" fmla="*/ 0 h 72"/>
                <a:gd name="T6" fmla="*/ 71 w 72"/>
                <a:gd name="T7" fmla="*/ 4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62"/>
                  </a:lnTo>
                  <a:lnTo>
                    <a:pt x="35" y="0"/>
                  </a:lnTo>
                  <a:lnTo>
                    <a:pt x="71" y="4"/>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589" name="Freeform 773">
              <a:extLst>
                <a:ext uri="{FF2B5EF4-FFF2-40B4-BE49-F238E27FC236}">
                  <a16:creationId xmlns:a16="http://schemas.microsoft.com/office/drawing/2014/main" id="{9E284152-13E0-4855-AF3B-575CA806A4ED}"/>
                </a:ext>
              </a:extLst>
            </p:cNvPr>
            <p:cNvSpPr>
              <a:spLocks noChangeArrowheads="1"/>
            </p:cNvSpPr>
            <p:nvPr/>
          </p:nvSpPr>
          <p:spPr bwMode="auto">
            <a:xfrm>
              <a:off x="3965" y="3303"/>
              <a:ext cx="16" cy="16"/>
            </a:xfrm>
            <a:custGeom>
              <a:avLst/>
              <a:gdLst>
                <a:gd name="T0" fmla="*/ 53 w 72"/>
                <a:gd name="T1" fmla="*/ 71 h 72"/>
                <a:gd name="T2" fmla="*/ 0 w 72"/>
                <a:gd name="T3" fmla="*/ 49 h 72"/>
                <a:gd name="T4" fmla="*/ 17 w 72"/>
                <a:gd name="T5" fmla="*/ 0 h 72"/>
                <a:gd name="T6" fmla="*/ 71 w 72"/>
                <a:gd name="T7" fmla="*/ 17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49"/>
                  </a:lnTo>
                  <a:lnTo>
                    <a:pt x="17" y="0"/>
                  </a:lnTo>
                  <a:lnTo>
                    <a:pt x="71" y="17"/>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590" name="Freeform 774">
              <a:extLst>
                <a:ext uri="{FF2B5EF4-FFF2-40B4-BE49-F238E27FC236}">
                  <a16:creationId xmlns:a16="http://schemas.microsoft.com/office/drawing/2014/main" id="{C424A6D4-44E0-457F-A047-FC0E6D67ABDA}"/>
                </a:ext>
              </a:extLst>
            </p:cNvPr>
            <p:cNvSpPr>
              <a:spLocks noChangeArrowheads="1"/>
            </p:cNvSpPr>
            <p:nvPr/>
          </p:nvSpPr>
          <p:spPr bwMode="auto">
            <a:xfrm>
              <a:off x="3956" y="3300"/>
              <a:ext cx="16" cy="16"/>
            </a:xfrm>
            <a:custGeom>
              <a:avLst/>
              <a:gdLst>
                <a:gd name="T0" fmla="*/ 49 w 72"/>
                <a:gd name="T1" fmla="*/ 71 h 72"/>
                <a:gd name="T2" fmla="*/ 0 w 72"/>
                <a:gd name="T3" fmla="*/ 49 h 72"/>
                <a:gd name="T4" fmla="*/ 13 w 72"/>
                <a:gd name="T5" fmla="*/ 0 h 72"/>
                <a:gd name="T6" fmla="*/ 71 w 72"/>
                <a:gd name="T7" fmla="*/ 13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13" y="0"/>
                  </a:lnTo>
                  <a:lnTo>
                    <a:pt x="71" y="13"/>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591" name="Freeform 775">
              <a:extLst>
                <a:ext uri="{FF2B5EF4-FFF2-40B4-BE49-F238E27FC236}">
                  <a16:creationId xmlns:a16="http://schemas.microsoft.com/office/drawing/2014/main" id="{8ECC60AE-F6BB-420D-A755-DEB0E9C83C00}"/>
                </a:ext>
              </a:extLst>
            </p:cNvPr>
            <p:cNvSpPr>
              <a:spLocks noChangeArrowheads="1"/>
            </p:cNvSpPr>
            <p:nvPr/>
          </p:nvSpPr>
          <p:spPr bwMode="auto">
            <a:xfrm>
              <a:off x="3945" y="3296"/>
              <a:ext cx="16" cy="16"/>
            </a:xfrm>
            <a:custGeom>
              <a:avLst/>
              <a:gdLst>
                <a:gd name="T0" fmla="*/ 44 w 71"/>
                <a:gd name="T1" fmla="*/ 71 h 72"/>
                <a:gd name="T2" fmla="*/ 0 w 71"/>
                <a:gd name="T3" fmla="*/ 49 h 72"/>
                <a:gd name="T4" fmla="*/ 17 w 71"/>
                <a:gd name="T5" fmla="*/ 0 h 72"/>
                <a:gd name="T6" fmla="*/ 70 w 71"/>
                <a:gd name="T7" fmla="*/ 17 h 72"/>
                <a:gd name="T8" fmla="*/ 44 w 71"/>
                <a:gd name="T9" fmla="*/ 71 h 72"/>
              </a:gdLst>
              <a:ahLst/>
              <a:cxnLst>
                <a:cxn ang="0">
                  <a:pos x="T0" y="T1"/>
                </a:cxn>
                <a:cxn ang="0">
                  <a:pos x="T2" y="T3"/>
                </a:cxn>
                <a:cxn ang="0">
                  <a:pos x="T4" y="T5"/>
                </a:cxn>
                <a:cxn ang="0">
                  <a:pos x="T6" y="T7"/>
                </a:cxn>
                <a:cxn ang="0">
                  <a:pos x="T8" y="T9"/>
                </a:cxn>
              </a:cxnLst>
              <a:rect l="0" t="0" r="r" b="b"/>
              <a:pathLst>
                <a:path w="71" h="72">
                  <a:moveTo>
                    <a:pt x="44" y="71"/>
                  </a:moveTo>
                  <a:lnTo>
                    <a:pt x="0" y="49"/>
                  </a:lnTo>
                  <a:lnTo>
                    <a:pt x="17" y="0"/>
                  </a:lnTo>
                  <a:lnTo>
                    <a:pt x="70" y="17"/>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592" name="Freeform 776">
              <a:extLst>
                <a:ext uri="{FF2B5EF4-FFF2-40B4-BE49-F238E27FC236}">
                  <a16:creationId xmlns:a16="http://schemas.microsoft.com/office/drawing/2014/main" id="{694244EE-6D27-410B-84B7-012E48409DE2}"/>
                </a:ext>
              </a:extLst>
            </p:cNvPr>
            <p:cNvSpPr>
              <a:spLocks noChangeArrowheads="1"/>
            </p:cNvSpPr>
            <p:nvPr/>
          </p:nvSpPr>
          <p:spPr bwMode="auto">
            <a:xfrm>
              <a:off x="3936" y="3292"/>
              <a:ext cx="16" cy="16"/>
            </a:xfrm>
            <a:custGeom>
              <a:avLst/>
              <a:gdLst>
                <a:gd name="T0" fmla="*/ 49 w 72"/>
                <a:gd name="T1" fmla="*/ 71 h 72"/>
                <a:gd name="T2" fmla="*/ 0 w 72"/>
                <a:gd name="T3" fmla="*/ 53 h 72"/>
                <a:gd name="T4" fmla="*/ 17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53"/>
                  </a:lnTo>
                  <a:lnTo>
                    <a:pt x="17"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593" name="Freeform 777">
              <a:extLst>
                <a:ext uri="{FF2B5EF4-FFF2-40B4-BE49-F238E27FC236}">
                  <a16:creationId xmlns:a16="http://schemas.microsoft.com/office/drawing/2014/main" id="{4A6818A1-F78B-448B-853B-4D1442F01FC6}"/>
                </a:ext>
              </a:extLst>
            </p:cNvPr>
            <p:cNvSpPr>
              <a:spLocks noChangeArrowheads="1"/>
            </p:cNvSpPr>
            <p:nvPr/>
          </p:nvSpPr>
          <p:spPr bwMode="auto">
            <a:xfrm>
              <a:off x="3926" y="3288"/>
              <a:ext cx="16" cy="16"/>
            </a:xfrm>
            <a:custGeom>
              <a:avLst/>
              <a:gdLst>
                <a:gd name="T0" fmla="*/ 49 w 72"/>
                <a:gd name="T1" fmla="*/ 71 h 72"/>
                <a:gd name="T2" fmla="*/ 0 w 72"/>
                <a:gd name="T3" fmla="*/ 49 h 72"/>
                <a:gd name="T4" fmla="*/ 26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26"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594" name="Freeform 778">
              <a:extLst>
                <a:ext uri="{FF2B5EF4-FFF2-40B4-BE49-F238E27FC236}">
                  <a16:creationId xmlns:a16="http://schemas.microsoft.com/office/drawing/2014/main" id="{44F9F0ED-468B-496A-BD93-7F5972895FA4}"/>
                </a:ext>
              </a:extLst>
            </p:cNvPr>
            <p:cNvSpPr>
              <a:spLocks noChangeArrowheads="1"/>
            </p:cNvSpPr>
            <p:nvPr/>
          </p:nvSpPr>
          <p:spPr bwMode="auto">
            <a:xfrm>
              <a:off x="3922" y="3286"/>
              <a:ext cx="16" cy="16"/>
            </a:xfrm>
            <a:custGeom>
              <a:avLst/>
              <a:gdLst>
                <a:gd name="T0" fmla="*/ 26 w 72"/>
                <a:gd name="T1" fmla="*/ 71 h 72"/>
                <a:gd name="T2" fmla="*/ 0 w 72"/>
                <a:gd name="T3" fmla="*/ 62 h 72"/>
                <a:gd name="T4" fmla="*/ 35 w 72"/>
                <a:gd name="T5" fmla="*/ 0 h 72"/>
                <a:gd name="T6" fmla="*/ 71 w 72"/>
                <a:gd name="T7" fmla="*/ 8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62"/>
                  </a:lnTo>
                  <a:lnTo>
                    <a:pt x="35" y="0"/>
                  </a:lnTo>
                  <a:lnTo>
                    <a:pt x="71" y="8"/>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595" name="Freeform 779">
              <a:extLst>
                <a:ext uri="{FF2B5EF4-FFF2-40B4-BE49-F238E27FC236}">
                  <a16:creationId xmlns:a16="http://schemas.microsoft.com/office/drawing/2014/main" id="{DA9A68F4-9088-4DE6-B8D8-BF43FD4D4FA8}"/>
                </a:ext>
              </a:extLst>
            </p:cNvPr>
            <p:cNvSpPr>
              <a:spLocks noChangeArrowheads="1"/>
            </p:cNvSpPr>
            <p:nvPr/>
          </p:nvSpPr>
          <p:spPr bwMode="auto">
            <a:xfrm>
              <a:off x="3892" y="3270"/>
              <a:ext cx="16" cy="16"/>
            </a:xfrm>
            <a:custGeom>
              <a:avLst/>
              <a:gdLst>
                <a:gd name="T0" fmla="*/ 26 w 72"/>
                <a:gd name="T1" fmla="*/ 70 h 71"/>
                <a:gd name="T2" fmla="*/ 0 w 72"/>
                <a:gd name="T3" fmla="*/ 52 h 71"/>
                <a:gd name="T4" fmla="*/ 40 w 72"/>
                <a:gd name="T5" fmla="*/ 0 h 71"/>
                <a:gd name="T6" fmla="*/ 71 w 72"/>
                <a:gd name="T7" fmla="*/ 13 h 71"/>
                <a:gd name="T8" fmla="*/ 26 w 72"/>
                <a:gd name="T9" fmla="*/ 70 h 71"/>
              </a:gdLst>
              <a:ahLst/>
              <a:cxnLst>
                <a:cxn ang="0">
                  <a:pos x="T0" y="T1"/>
                </a:cxn>
                <a:cxn ang="0">
                  <a:pos x="T2" y="T3"/>
                </a:cxn>
                <a:cxn ang="0">
                  <a:pos x="T4" y="T5"/>
                </a:cxn>
                <a:cxn ang="0">
                  <a:pos x="T6" y="T7"/>
                </a:cxn>
                <a:cxn ang="0">
                  <a:pos x="T8" y="T9"/>
                </a:cxn>
              </a:cxnLst>
              <a:rect l="0" t="0" r="r" b="b"/>
              <a:pathLst>
                <a:path w="72" h="71">
                  <a:moveTo>
                    <a:pt x="26" y="70"/>
                  </a:moveTo>
                  <a:lnTo>
                    <a:pt x="0" y="52"/>
                  </a:lnTo>
                  <a:lnTo>
                    <a:pt x="40" y="0"/>
                  </a:lnTo>
                  <a:lnTo>
                    <a:pt x="71" y="13"/>
                  </a:lnTo>
                  <a:lnTo>
                    <a:pt x="26" y="70"/>
                  </a:lnTo>
                </a:path>
              </a:pathLst>
            </a:custGeom>
            <a:solidFill>
              <a:srgbClr val="000000"/>
            </a:solidFill>
            <a:ln w="12600">
              <a:solidFill>
                <a:srgbClr val="333333"/>
              </a:solidFill>
              <a:round/>
              <a:headEnd/>
              <a:tailEnd/>
            </a:ln>
          </p:spPr>
          <p:txBody>
            <a:bodyPr wrap="none" anchor="ctr"/>
            <a:lstStyle/>
            <a:p>
              <a:endParaRPr lang="en-US"/>
            </a:p>
          </p:txBody>
        </p:sp>
        <p:sp>
          <p:nvSpPr>
            <p:cNvPr id="35596" name="Freeform 780">
              <a:extLst>
                <a:ext uri="{FF2B5EF4-FFF2-40B4-BE49-F238E27FC236}">
                  <a16:creationId xmlns:a16="http://schemas.microsoft.com/office/drawing/2014/main" id="{19037E61-8A6B-4DA0-B52A-E56A692C9324}"/>
                </a:ext>
              </a:extLst>
            </p:cNvPr>
            <p:cNvSpPr>
              <a:spLocks noChangeArrowheads="1"/>
            </p:cNvSpPr>
            <p:nvPr/>
          </p:nvSpPr>
          <p:spPr bwMode="auto">
            <a:xfrm>
              <a:off x="3883" y="3266"/>
              <a:ext cx="16" cy="16"/>
            </a:xfrm>
            <a:custGeom>
              <a:avLst/>
              <a:gdLst>
                <a:gd name="T0" fmla="*/ 40 w 72"/>
                <a:gd name="T1" fmla="*/ 71 h 72"/>
                <a:gd name="T2" fmla="*/ 0 w 72"/>
                <a:gd name="T3" fmla="*/ 49 h 72"/>
                <a:gd name="T4" fmla="*/ 31 w 72"/>
                <a:gd name="T5" fmla="*/ 0 h 72"/>
                <a:gd name="T6" fmla="*/ 71 w 72"/>
                <a:gd name="T7" fmla="*/ 17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9"/>
                  </a:lnTo>
                  <a:lnTo>
                    <a:pt x="31" y="0"/>
                  </a:lnTo>
                  <a:lnTo>
                    <a:pt x="71" y="17"/>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597" name="Freeform 781">
              <a:extLst>
                <a:ext uri="{FF2B5EF4-FFF2-40B4-BE49-F238E27FC236}">
                  <a16:creationId xmlns:a16="http://schemas.microsoft.com/office/drawing/2014/main" id="{D961D39B-176D-488C-B1B6-4B8C5722B6FA}"/>
                </a:ext>
              </a:extLst>
            </p:cNvPr>
            <p:cNvSpPr>
              <a:spLocks noChangeArrowheads="1"/>
            </p:cNvSpPr>
            <p:nvPr/>
          </p:nvSpPr>
          <p:spPr bwMode="auto">
            <a:xfrm>
              <a:off x="3876" y="3261"/>
              <a:ext cx="16" cy="16"/>
            </a:xfrm>
            <a:custGeom>
              <a:avLst/>
              <a:gdLst>
                <a:gd name="T0" fmla="*/ 35 w 72"/>
                <a:gd name="T1" fmla="*/ 71 h 72"/>
                <a:gd name="T2" fmla="*/ 0 w 72"/>
                <a:gd name="T3" fmla="*/ 44 h 72"/>
                <a:gd name="T4" fmla="*/ 26 w 72"/>
                <a:gd name="T5" fmla="*/ 0 h 72"/>
                <a:gd name="T6" fmla="*/ 71 w 72"/>
                <a:gd name="T7" fmla="*/ 22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4"/>
                  </a:lnTo>
                  <a:lnTo>
                    <a:pt x="26" y="0"/>
                  </a:lnTo>
                  <a:lnTo>
                    <a:pt x="71" y="22"/>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598" name="Freeform 782">
              <a:extLst>
                <a:ext uri="{FF2B5EF4-FFF2-40B4-BE49-F238E27FC236}">
                  <a16:creationId xmlns:a16="http://schemas.microsoft.com/office/drawing/2014/main" id="{00CD08D0-45F3-4B0A-BA03-CF1A3ADE5D3E}"/>
                </a:ext>
              </a:extLst>
            </p:cNvPr>
            <p:cNvSpPr>
              <a:spLocks noChangeArrowheads="1"/>
            </p:cNvSpPr>
            <p:nvPr/>
          </p:nvSpPr>
          <p:spPr bwMode="auto">
            <a:xfrm>
              <a:off x="3867" y="3256"/>
              <a:ext cx="16" cy="16"/>
            </a:xfrm>
            <a:custGeom>
              <a:avLst/>
              <a:gdLst>
                <a:gd name="T0" fmla="*/ 35 w 72"/>
                <a:gd name="T1" fmla="*/ 71 h 72"/>
                <a:gd name="T2" fmla="*/ 0 w 72"/>
                <a:gd name="T3" fmla="*/ 49 h 72"/>
                <a:gd name="T4" fmla="*/ 31 w 72"/>
                <a:gd name="T5" fmla="*/ 0 h 72"/>
                <a:gd name="T6" fmla="*/ 71 w 72"/>
                <a:gd name="T7" fmla="*/ 22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9"/>
                  </a:lnTo>
                  <a:lnTo>
                    <a:pt x="31" y="0"/>
                  </a:lnTo>
                  <a:lnTo>
                    <a:pt x="71" y="22"/>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599" name="Freeform 783">
              <a:extLst>
                <a:ext uri="{FF2B5EF4-FFF2-40B4-BE49-F238E27FC236}">
                  <a16:creationId xmlns:a16="http://schemas.microsoft.com/office/drawing/2014/main" id="{014EFC64-BB10-4D36-A0FD-20F8FBD0213B}"/>
                </a:ext>
              </a:extLst>
            </p:cNvPr>
            <p:cNvSpPr>
              <a:spLocks noChangeArrowheads="1"/>
            </p:cNvSpPr>
            <p:nvPr/>
          </p:nvSpPr>
          <p:spPr bwMode="auto">
            <a:xfrm>
              <a:off x="3860" y="3250"/>
              <a:ext cx="16" cy="16"/>
            </a:xfrm>
            <a:custGeom>
              <a:avLst/>
              <a:gdLst>
                <a:gd name="T0" fmla="*/ 35 w 72"/>
                <a:gd name="T1" fmla="*/ 71 h 72"/>
                <a:gd name="T2" fmla="*/ 0 w 72"/>
                <a:gd name="T3" fmla="*/ 44 h 72"/>
                <a:gd name="T4" fmla="*/ 35 w 72"/>
                <a:gd name="T5" fmla="*/ 0 h 72"/>
                <a:gd name="T6" fmla="*/ 71 w 72"/>
                <a:gd name="T7" fmla="*/ 26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4"/>
                  </a:lnTo>
                  <a:lnTo>
                    <a:pt x="35" y="0"/>
                  </a:lnTo>
                  <a:lnTo>
                    <a:pt x="71" y="26"/>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600" name="Freeform 784">
              <a:extLst>
                <a:ext uri="{FF2B5EF4-FFF2-40B4-BE49-F238E27FC236}">
                  <a16:creationId xmlns:a16="http://schemas.microsoft.com/office/drawing/2014/main" id="{FB716AC5-A5B2-4467-8DB6-B8FB051958D8}"/>
                </a:ext>
              </a:extLst>
            </p:cNvPr>
            <p:cNvSpPr>
              <a:spLocks noChangeArrowheads="1"/>
            </p:cNvSpPr>
            <p:nvPr/>
          </p:nvSpPr>
          <p:spPr bwMode="auto">
            <a:xfrm>
              <a:off x="3851" y="3246"/>
              <a:ext cx="16" cy="17"/>
            </a:xfrm>
            <a:custGeom>
              <a:avLst/>
              <a:gdLst>
                <a:gd name="T0" fmla="*/ 35 w 72"/>
                <a:gd name="T1" fmla="*/ 72 h 73"/>
                <a:gd name="T2" fmla="*/ 0 w 72"/>
                <a:gd name="T3" fmla="*/ 45 h 73"/>
                <a:gd name="T4" fmla="*/ 31 w 72"/>
                <a:gd name="T5" fmla="*/ 0 h 73"/>
                <a:gd name="T6" fmla="*/ 71 w 72"/>
                <a:gd name="T7" fmla="*/ 18 h 73"/>
                <a:gd name="T8" fmla="*/ 35 w 72"/>
                <a:gd name="T9" fmla="*/ 72 h 73"/>
              </a:gdLst>
              <a:ahLst/>
              <a:cxnLst>
                <a:cxn ang="0">
                  <a:pos x="T0" y="T1"/>
                </a:cxn>
                <a:cxn ang="0">
                  <a:pos x="T2" y="T3"/>
                </a:cxn>
                <a:cxn ang="0">
                  <a:pos x="T4" y="T5"/>
                </a:cxn>
                <a:cxn ang="0">
                  <a:pos x="T6" y="T7"/>
                </a:cxn>
                <a:cxn ang="0">
                  <a:pos x="T8" y="T9"/>
                </a:cxn>
              </a:cxnLst>
              <a:rect l="0" t="0" r="r" b="b"/>
              <a:pathLst>
                <a:path w="72" h="73">
                  <a:moveTo>
                    <a:pt x="35" y="72"/>
                  </a:moveTo>
                  <a:lnTo>
                    <a:pt x="0" y="45"/>
                  </a:lnTo>
                  <a:lnTo>
                    <a:pt x="31" y="0"/>
                  </a:lnTo>
                  <a:lnTo>
                    <a:pt x="71" y="18"/>
                  </a:lnTo>
                  <a:lnTo>
                    <a:pt x="35" y="72"/>
                  </a:lnTo>
                </a:path>
              </a:pathLst>
            </a:custGeom>
            <a:solidFill>
              <a:srgbClr val="000000"/>
            </a:solidFill>
            <a:ln w="12600">
              <a:solidFill>
                <a:srgbClr val="333333"/>
              </a:solidFill>
              <a:round/>
              <a:headEnd/>
              <a:tailEnd/>
            </a:ln>
          </p:spPr>
          <p:txBody>
            <a:bodyPr wrap="none" anchor="ctr"/>
            <a:lstStyle/>
            <a:p>
              <a:endParaRPr lang="en-US"/>
            </a:p>
          </p:txBody>
        </p:sp>
        <p:sp>
          <p:nvSpPr>
            <p:cNvPr id="35601" name="Freeform 785">
              <a:extLst>
                <a:ext uri="{FF2B5EF4-FFF2-40B4-BE49-F238E27FC236}">
                  <a16:creationId xmlns:a16="http://schemas.microsoft.com/office/drawing/2014/main" id="{557B550D-ED98-4E29-9159-8E874409B378}"/>
                </a:ext>
              </a:extLst>
            </p:cNvPr>
            <p:cNvSpPr>
              <a:spLocks noChangeArrowheads="1"/>
            </p:cNvSpPr>
            <p:nvPr/>
          </p:nvSpPr>
          <p:spPr bwMode="auto">
            <a:xfrm>
              <a:off x="3847" y="3242"/>
              <a:ext cx="16" cy="17"/>
            </a:xfrm>
            <a:custGeom>
              <a:avLst/>
              <a:gdLst>
                <a:gd name="T0" fmla="*/ 26 w 72"/>
                <a:gd name="T1" fmla="*/ 72 h 73"/>
                <a:gd name="T2" fmla="*/ 0 w 72"/>
                <a:gd name="T3" fmla="*/ 50 h 73"/>
                <a:gd name="T4" fmla="*/ 40 w 72"/>
                <a:gd name="T5" fmla="*/ 0 h 73"/>
                <a:gd name="T6" fmla="*/ 71 w 72"/>
                <a:gd name="T7" fmla="*/ 17 h 73"/>
                <a:gd name="T8" fmla="*/ 26 w 72"/>
                <a:gd name="T9" fmla="*/ 72 h 73"/>
              </a:gdLst>
              <a:ahLst/>
              <a:cxnLst>
                <a:cxn ang="0">
                  <a:pos x="T0" y="T1"/>
                </a:cxn>
                <a:cxn ang="0">
                  <a:pos x="T2" y="T3"/>
                </a:cxn>
                <a:cxn ang="0">
                  <a:pos x="T4" y="T5"/>
                </a:cxn>
                <a:cxn ang="0">
                  <a:pos x="T6" y="T7"/>
                </a:cxn>
                <a:cxn ang="0">
                  <a:pos x="T8" y="T9"/>
                </a:cxn>
              </a:cxnLst>
              <a:rect l="0" t="0" r="r" b="b"/>
              <a:pathLst>
                <a:path w="72" h="73">
                  <a:moveTo>
                    <a:pt x="26" y="72"/>
                  </a:moveTo>
                  <a:lnTo>
                    <a:pt x="0" y="50"/>
                  </a:lnTo>
                  <a:lnTo>
                    <a:pt x="40" y="0"/>
                  </a:lnTo>
                  <a:lnTo>
                    <a:pt x="71" y="17"/>
                  </a:lnTo>
                  <a:lnTo>
                    <a:pt x="26" y="72"/>
                  </a:lnTo>
                </a:path>
              </a:pathLst>
            </a:custGeom>
            <a:solidFill>
              <a:srgbClr val="000000"/>
            </a:solidFill>
            <a:ln w="12600">
              <a:solidFill>
                <a:srgbClr val="333333"/>
              </a:solidFill>
              <a:round/>
              <a:headEnd/>
              <a:tailEnd/>
            </a:ln>
          </p:spPr>
          <p:txBody>
            <a:bodyPr wrap="none" anchor="ctr"/>
            <a:lstStyle/>
            <a:p>
              <a:endParaRPr lang="en-US"/>
            </a:p>
          </p:txBody>
        </p:sp>
        <p:sp>
          <p:nvSpPr>
            <p:cNvPr id="35602" name="Freeform 786">
              <a:extLst>
                <a:ext uri="{FF2B5EF4-FFF2-40B4-BE49-F238E27FC236}">
                  <a16:creationId xmlns:a16="http://schemas.microsoft.com/office/drawing/2014/main" id="{747ECF47-9EB5-4AE6-8210-449868C14F83}"/>
                </a:ext>
              </a:extLst>
            </p:cNvPr>
            <p:cNvSpPr>
              <a:spLocks noChangeArrowheads="1"/>
            </p:cNvSpPr>
            <p:nvPr/>
          </p:nvSpPr>
          <p:spPr bwMode="auto">
            <a:xfrm>
              <a:off x="3822" y="3223"/>
              <a:ext cx="16" cy="16"/>
            </a:xfrm>
            <a:custGeom>
              <a:avLst/>
              <a:gdLst>
                <a:gd name="T0" fmla="*/ 4 w 72"/>
                <a:gd name="T1" fmla="*/ 71 h 72"/>
                <a:gd name="T2" fmla="*/ 0 w 72"/>
                <a:gd name="T3" fmla="*/ 58 h 72"/>
                <a:gd name="T4" fmla="*/ 53 w 72"/>
                <a:gd name="T5" fmla="*/ 0 h 72"/>
                <a:gd name="T6" fmla="*/ 71 w 72"/>
                <a:gd name="T7" fmla="*/ 8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58"/>
                  </a:lnTo>
                  <a:lnTo>
                    <a:pt x="53" y="0"/>
                  </a:lnTo>
                  <a:lnTo>
                    <a:pt x="71" y="8"/>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603" name="Freeform 787">
              <a:extLst>
                <a:ext uri="{FF2B5EF4-FFF2-40B4-BE49-F238E27FC236}">
                  <a16:creationId xmlns:a16="http://schemas.microsoft.com/office/drawing/2014/main" id="{1C2E40A0-EB7D-4F8E-843F-0F041E46FA35}"/>
                </a:ext>
              </a:extLst>
            </p:cNvPr>
            <p:cNvSpPr>
              <a:spLocks noChangeArrowheads="1"/>
            </p:cNvSpPr>
            <p:nvPr/>
          </p:nvSpPr>
          <p:spPr bwMode="auto">
            <a:xfrm>
              <a:off x="3814" y="3217"/>
              <a:ext cx="16" cy="16"/>
            </a:xfrm>
            <a:custGeom>
              <a:avLst/>
              <a:gdLst>
                <a:gd name="T0" fmla="*/ 35 w 72"/>
                <a:gd name="T1" fmla="*/ 71 h 72"/>
                <a:gd name="T2" fmla="*/ 0 w 72"/>
                <a:gd name="T3" fmla="*/ 40 h 72"/>
                <a:gd name="T4" fmla="*/ 31 w 72"/>
                <a:gd name="T5" fmla="*/ 0 h 72"/>
                <a:gd name="T6" fmla="*/ 71 w 72"/>
                <a:gd name="T7" fmla="*/ 26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0"/>
                  </a:lnTo>
                  <a:lnTo>
                    <a:pt x="31" y="0"/>
                  </a:lnTo>
                  <a:lnTo>
                    <a:pt x="71" y="26"/>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604" name="Freeform 788">
              <a:extLst>
                <a:ext uri="{FF2B5EF4-FFF2-40B4-BE49-F238E27FC236}">
                  <a16:creationId xmlns:a16="http://schemas.microsoft.com/office/drawing/2014/main" id="{11C5CD2E-822E-4B1D-BF51-3EE41763FEE6}"/>
                </a:ext>
              </a:extLst>
            </p:cNvPr>
            <p:cNvSpPr>
              <a:spLocks noChangeArrowheads="1"/>
            </p:cNvSpPr>
            <p:nvPr/>
          </p:nvSpPr>
          <p:spPr bwMode="auto">
            <a:xfrm>
              <a:off x="3807" y="3211"/>
              <a:ext cx="16" cy="16"/>
            </a:xfrm>
            <a:custGeom>
              <a:avLst/>
              <a:gdLst>
                <a:gd name="T0" fmla="*/ 35 w 72"/>
                <a:gd name="T1" fmla="*/ 71 h 72"/>
                <a:gd name="T2" fmla="*/ 0 w 72"/>
                <a:gd name="T3" fmla="*/ 40 h 72"/>
                <a:gd name="T4" fmla="*/ 40 w 72"/>
                <a:gd name="T5" fmla="*/ 0 h 72"/>
                <a:gd name="T6" fmla="*/ 71 w 72"/>
                <a:gd name="T7" fmla="*/ 26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0"/>
                  </a:lnTo>
                  <a:lnTo>
                    <a:pt x="40" y="0"/>
                  </a:lnTo>
                  <a:lnTo>
                    <a:pt x="71" y="26"/>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605" name="Freeform 789">
              <a:extLst>
                <a:ext uri="{FF2B5EF4-FFF2-40B4-BE49-F238E27FC236}">
                  <a16:creationId xmlns:a16="http://schemas.microsoft.com/office/drawing/2014/main" id="{E3049ECF-899A-46EB-959E-305FE98967F4}"/>
                </a:ext>
              </a:extLst>
            </p:cNvPr>
            <p:cNvSpPr>
              <a:spLocks noChangeArrowheads="1"/>
            </p:cNvSpPr>
            <p:nvPr/>
          </p:nvSpPr>
          <p:spPr bwMode="auto">
            <a:xfrm>
              <a:off x="3800" y="3206"/>
              <a:ext cx="16" cy="16"/>
            </a:xfrm>
            <a:custGeom>
              <a:avLst/>
              <a:gdLst>
                <a:gd name="T0" fmla="*/ 31 w 72"/>
                <a:gd name="T1" fmla="*/ 71 h 72"/>
                <a:gd name="T2" fmla="*/ 0 w 72"/>
                <a:gd name="T3" fmla="*/ 40 h 72"/>
                <a:gd name="T4" fmla="*/ 31 w 72"/>
                <a:gd name="T5" fmla="*/ 0 h 72"/>
                <a:gd name="T6" fmla="*/ 71 w 72"/>
                <a:gd name="T7" fmla="*/ 22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40"/>
                  </a:lnTo>
                  <a:lnTo>
                    <a:pt x="31" y="0"/>
                  </a:lnTo>
                  <a:lnTo>
                    <a:pt x="71" y="22"/>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5606" name="Freeform 790">
              <a:extLst>
                <a:ext uri="{FF2B5EF4-FFF2-40B4-BE49-F238E27FC236}">
                  <a16:creationId xmlns:a16="http://schemas.microsoft.com/office/drawing/2014/main" id="{B6A6749A-DC52-4BD3-A74C-CE88E42AF334}"/>
                </a:ext>
              </a:extLst>
            </p:cNvPr>
            <p:cNvSpPr>
              <a:spLocks noChangeArrowheads="1"/>
            </p:cNvSpPr>
            <p:nvPr/>
          </p:nvSpPr>
          <p:spPr bwMode="auto">
            <a:xfrm>
              <a:off x="3793" y="3199"/>
              <a:ext cx="16" cy="16"/>
            </a:xfrm>
            <a:custGeom>
              <a:avLst/>
              <a:gdLst>
                <a:gd name="T0" fmla="*/ 35 w 72"/>
                <a:gd name="T1" fmla="*/ 71 h 72"/>
                <a:gd name="T2" fmla="*/ 0 w 72"/>
                <a:gd name="T3" fmla="*/ 40 h 72"/>
                <a:gd name="T4" fmla="*/ 40 w 72"/>
                <a:gd name="T5" fmla="*/ 0 h 72"/>
                <a:gd name="T6" fmla="*/ 71 w 72"/>
                <a:gd name="T7" fmla="*/ 31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0"/>
                  </a:lnTo>
                  <a:lnTo>
                    <a:pt x="40" y="0"/>
                  </a:lnTo>
                  <a:lnTo>
                    <a:pt x="71" y="31"/>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607" name="Freeform 791">
              <a:extLst>
                <a:ext uri="{FF2B5EF4-FFF2-40B4-BE49-F238E27FC236}">
                  <a16:creationId xmlns:a16="http://schemas.microsoft.com/office/drawing/2014/main" id="{E1A84A84-6CAC-455D-B3FD-3AD7DF4C3225}"/>
                </a:ext>
              </a:extLst>
            </p:cNvPr>
            <p:cNvSpPr>
              <a:spLocks noChangeArrowheads="1"/>
            </p:cNvSpPr>
            <p:nvPr/>
          </p:nvSpPr>
          <p:spPr bwMode="auto">
            <a:xfrm>
              <a:off x="3787" y="3194"/>
              <a:ext cx="16" cy="16"/>
            </a:xfrm>
            <a:custGeom>
              <a:avLst/>
              <a:gdLst>
                <a:gd name="T0" fmla="*/ 26 w 72"/>
                <a:gd name="T1" fmla="*/ 71 h 72"/>
                <a:gd name="T2" fmla="*/ 0 w 72"/>
                <a:gd name="T3" fmla="*/ 40 h 72"/>
                <a:gd name="T4" fmla="*/ 35 w 72"/>
                <a:gd name="T5" fmla="*/ 0 h 72"/>
                <a:gd name="T6" fmla="*/ 71 w 72"/>
                <a:gd name="T7" fmla="*/ 22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40"/>
                  </a:lnTo>
                  <a:lnTo>
                    <a:pt x="35" y="0"/>
                  </a:lnTo>
                  <a:lnTo>
                    <a:pt x="71" y="22"/>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608" name="Freeform 792">
              <a:extLst>
                <a:ext uri="{FF2B5EF4-FFF2-40B4-BE49-F238E27FC236}">
                  <a16:creationId xmlns:a16="http://schemas.microsoft.com/office/drawing/2014/main" id="{FA722EC4-840C-426E-9CC1-22385DCA11EC}"/>
                </a:ext>
              </a:extLst>
            </p:cNvPr>
            <p:cNvSpPr>
              <a:spLocks noChangeArrowheads="1"/>
            </p:cNvSpPr>
            <p:nvPr/>
          </p:nvSpPr>
          <p:spPr bwMode="auto">
            <a:xfrm>
              <a:off x="3780" y="3187"/>
              <a:ext cx="16" cy="16"/>
            </a:xfrm>
            <a:custGeom>
              <a:avLst/>
              <a:gdLst>
                <a:gd name="T0" fmla="*/ 31 w 72"/>
                <a:gd name="T1" fmla="*/ 70 h 71"/>
                <a:gd name="T2" fmla="*/ 0 w 72"/>
                <a:gd name="T3" fmla="*/ 39 h 71"/>
                <a:gd name="T4" fmla="*/ 35 w 72"/>
                <a:gd name="T5" fmla="*/ 0 h 71"/>
                <a:gd name="T6" fmla="*/ 71 w 72"/>
                <a:gd name="T7" fmla="*/ 30 h 71"/>
                <a:gd name="T8" fmla="*/ 31 w 72"/>
                <a:gd name="T9" fmla="*/ 70 h 71"/>
              </a:gdLst>
              <a:ahLst/>
              <a:cxnLst>
                <a:cxn ang="0">
                  <a:pos x="T0" y="T1"/>
                </a:cxn>
                <a:cxn ang="0">
                  <a:pos x="T2" y="T3"/>
                </a:cxn>
                <a:cxn ang="0">
                  <a:pos x="T4" y="T5"/>
                </a:cxn>
                <a:cxn ang="0">
                  <a:pos x="T6" y="T7"/>
                </a:cxn>
                <a:cxn ang="0">
                  <a:pos x="T8" y="T9"/>
                </a:cxn>
              </a:cxnLst>
              <a:rect l="0" t="0" r="r" b="b"/>
              <a:pathLst>
                <a:path w="72" h="71">
                  <a:moveTo>
                    <a:pt x="31" y="70"/>
                  </a:moveTo>
                  <a:lnTo>
                    <a:pt x="0" y="39"/>
                  </a:lnTo>
                  <a:lnTo>
                    <a:pt x="35" y="0"/>
                  </a:lnTo>
                  <a:lnTo>
                    <a:pt x="71" y="30"/>
                  </a:lnTo>
                  <a:lnTo>
                    <a:pt x="31" y="70"/>
                  </a:lnTo>
                </a:path>
              </a:pathLst>
            </a:custGeom>
            <a:solidFill>
              <a:srgbClr val="000000"/>
            </a:solidFill>
            <a:ln w="12600">
              <a:solidFill>
                <a:srgbClr val="333333"/>
              </a:solidFill>
              <a:round/>
              <a:headEnd/>
              <a:tailEnd/>
            </a:ln>
          </p:spPr>
          <p:txBody>
            <a:bodyPr wrap="none" anchor="ctr"/>
            <a:lstStyle/>
            <a:p>
              <a:endParaRPr lang="en-US"/>
            </a:p>
          </p:txBody>
        </p:sp>
        <p:sp>
          <p:nvSpPr>
            <p:cNvPr id="35609" name="Freeform 793">
              <a:extLst>
                <a:ext uri="{FF2B5EF4-FFF2-40B4-BE49-F238E27FC236}">
                  <a16:creationId xmlns:a16="http://schemas.microsoft.com/office/drawing/2014/main" id="{3C9C8094-59CD-4F94-98D2-C19535F1F33E}"/>
                </a:ext>
              </a:extLst>
            </p:cNvPr>
            <p:cNvSpPr>
              <a:spLocks noChangeArrowheads="1"/>
            </p:cNvSpPr>
            <p:nvPr/>
          </p:nvSpPr>
          <p:spPr bwMode="auto">
            <a:xfrm>
              <a:off x="3755" y="3162"/>
              <a:ext cx="16" cy="16"/>
            </a:xfrm>
            <a:custGeom>
              <a:avLst/>
              <a:gdLst>
                <a:gd name="T0" fmla="*/ 17 w 72"/>
                <a:gd name="T1" fmla="*/ 71 h 72"/>
                <a:gd name="T2" fmla="*/ 0 w 72"/>
                <a:gd name="T3" fmla="*/ 44 h 72"/>
                <a:gd name="T4" fmla="*/ 40 w 72"/>
                <a:gd name="T5" fmla="*/ 0 h 72"/>
                <a:gd name="T6" fmla="*/ 71 w 72"/>
                <a:gd name="T7" fmla="*/ 26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44"/>
                  </a:lnTo>
                  <a:lnTo>
                    <a:pt x="40" y="0"/>
                  </a:lnTo>
                  <a:lnTo>
                    <a:pt x="71" y="26"/>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610" name="Freeform 794">
              <a:extLst>
                <a:ext uri="{FF2B5EF4-FFF2-40B4-BE49-F238E27FC236}">
                  <a16:creationId xmlns:a16="http://schemas.microsoft.com/office/drawing/2014/main" id="{D8C13904-F6B2-4265-92AC-BE5CBE856537}"/>
                </a:ext>
              </a:extLst>
            </p:cNvPr>
            <p:cNvSpPr>
              <a:spLocks noChangeArrowheads="1"/>
            </p:cNvSpPr>
            <p:nvPr/>
          </p:nvSpPr>
          <p:spPr bwMode="auto">
            <a:xfrm>
              <a:off x="3749" y="3154"/>
              <a:ext cx="16" cy="16"/>
            </a:xfrm>
            <a:custGeom>
              <a:avLst/>
              <a:gdLst>
                <a:gd name="T0" fmla="*/ 26 w 72"/>
                <a:gd name="T1" fmla="*/ 71 h 72"/>
                <a:gd name="T2" fmla="*/ 0 w 72"/>
                <a:gd name="T3" fmla="*/ 35 h 72"/>
                <a:gd name="T4" fmla="*/ 44 w 72"/>
                <a:gd name="T5" fmla="*/ 0 h 72"/>
                <a:gd name="T6" fmla="*/ 71 w 72"/>
                <a:gd name="T7" fmla="*/ 35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5"/>
                  </a:lnTo>
                  <a:lnTo>
                    <a:pt x="44" y="0"/>
                  </a:lnTo>
                  <a:lnTo>
                    <a:pt x="71" y="35"/>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611" name="Freeform 795">
              <a:extLst>
                <a:ext uri="{FF2B5EF4-FFF2-40B4-BE49-F238E27FC236}">
                  <a16:creationId xmlns:a16="http://schemas.microsoft.com/office/drawing/2014/main" id="{0D3BB82C-548D-48A4-A177-96E3F0FA2289}"/>
                </a:ext>
              </a:extLst>
            </p:cNvPr>
            <p:cNvSpPr>
              <a:spLocks noChangeArrowheads="1"/>
            </p:cNvSpPr>
            <p:nvPr/>
          </p:nvSpPr>
          <p:spPr bwMode="auto">
            <a:xfrm>
              <a:off x="3743" y="3147"/>
              <a:ext cx="16" cy="16"/>
            </a:xfrm>
            <a:custGeom>
              <a:avLst/>
              <a:gdLst>
                <a:gd name="T0" fmla="*/ 22 w 72"/>
                <a:gd name="T1" fmla="*/ 71 h 72"/>
                <a:gd name="T2" fmla="*/ 0 w 72"/>
                <a:gd name="T3" fmla="*/ 35 h 72"/>
                <a:gd name="T4" fmla="*/ 35 w 72"/>
                <a:gd name="T5" fmla="*/ 0 h 72"/>
                <a:gd name="T6" fmla="*/ 71 w 72"/>
                <a:gd name="T7" fmla="*/ 31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5"/>
                  </a:lnTo>
                  <a:lnTo>
                    <a:pt x="35" y="0"/>
                  </a:lnTo>
                  <a:lnTo>
                    <a:pt x="71" y="31"/>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612" name="Freeform 796">
              <a:extLst>
                <a:ext uri="{FF2B5EF4-FFF2-40B4-BE49-F238E27FC236}">
                  <a16:creationId xmlns:a16="http://schemas.microsoft.com/office/drawing/2014/main" id="{DB25FC93-50E0-43F6-A663-85004783137E}"/>
                </a:ext>
              </a:extLst>
            </p:cNvPr>
            <p:cNvSpPr>
              <a:spLocks noChangeArrowheads="1"/>
            </p:cNvSpPr>
            <p:nvPr/>
          </p:nvSpPr>
          <p:spPr bwMode="auto">
            <a:xfrm>
              <a:off x="3736" y="3140"/>
              <a:ext cx="16" cy="16"/>
            </a:xfrm>
            <a:custGeom>
              <a:avLst/>
              <a:gdLst>
                <a:gd name="T0" fmla="*/ 31 w 72"/>
                <a:gd name="T1" fmla="*/ 71 h 72"/>
                <a:gd name="T2" fmla="*/ 0 w 72"/>
                <a:gd name="T3" fmla="*/ 31 h 72"/>
                <a:gd name="T4" fmla="*/ 40 w 72"/>
                <a:gd name="T5" fmla="*/ 0 h 72"/>
                <a:gd name="T6" fmla="*/ 71 w 72"/>
                <a:gd name="T7" fmla="*/ 35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31"/>
                  </a:lnTo>
                  <a:lnTo>
                    <a:pt x="40" y="0"/>
                  </a:lnTo>
                  <a:lnTo>
                    <a:pt x="71" y="35"/>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5613" name="Freeform 797">
              <a:extLst>
                <a:ext uri="{FF2B5EF4-FFF2-40B4-BE49-F238E27FC236}">
                  <a16:creationId xmlns:a16="http://schemas.microsoft.com/office/drawing/2014/main" id="{D6EC1ABF-C0FD-47F2-9676-B8C87DEF95AE}"/>
                </a:ext>
              </a:extLst>
            </p:cNvPr>
            <p:cNvSpPr>
              <a:spLocks noChangeArrowheads="1"/>
            </p:cNvSpPr>
            <p:nvPr/>
          </p:nvSpPr>
          <p:spPr bwMode="auto">
            <a:xfrm>
              <a:off x="3731" y="3133"/>
              <a:ext cx="16" cy="16"/>
            </a:xfrm>
            <a:custGeom>
              <a:avLst/>
              <a:gdLst>
                <a:gd name="T0" fmla="*/ 22 w 72"/>
                <a:gd name="T1" fmla="*/ 71 h 72"/>
                <a:gd name="T2" fmla="*/ 0 w 72"/>
                <a:gd name="T3" fmla="*/ 35 h 72"/>
                <a:gd name="T4" fmla="*/ 40 w 72"/>
                <a:gd name="T5" fmla="*/ 0 h 72"/>
                <a:gd name="T6" fmla="*/ 71 w 72"/>
                <a:gd name="T7" fmla="*/ 35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5"/>
                  </a:lnTo>
                  <a:lnTo>
                    <a:pt x="40" y="0"/>
                  </a:lnTo>
                  <a:lnTo>
                    <a:pt x="71"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614" name="Freeform 798">
              <a:extLst>
                <a:ext uri="{FF2B5EF4-FFF2-40B4-BE49-F238E27FC236}">
                  <a16:creationId xmlns:a16="http://schemas.microsoft.com/office/drawing/2014/main" id="{9258E0CF-17E4-4900-B3A2-9823F1DF112C}"/>
                </a:ext>
              </a:extLst>
            </p:cNvPr>
            <p:cNvSpPr>
              <a:spLocks noChangeArrowheads="1"/>
            </p:cNvSpPr>
            <p:nvPr/>
          </p:nvSpPr>
          <p:spPr bwMode="auto">
            <a:xfrm>
              <a:off x="3724" y="3125"/>
              <a:ext cx="16" cy="16"/>
            </a:xfrm>
            <a:custGeom>
              <a:avLst/>
              <a:gdLst>
                <a:gd name="T0" fmla="*/ 31 w 72"/>
                <a:gd name="T1" fmla="*/ 71 h 72"/>
                <a:gd name="T2" fmla="*/ 0 w 72"/>
                <a:gd name="T3" fmla="*/ 31 h 72"/>
                <a:gd name="T4" fmla="*/ 40 w 72"/>
                <a:gd name="T5" fmla="*/ 0 h 72"/>
                <a:gd name="T6" fmla="*/ 71 w 72"/>
                <a:gd name="T7" fmla="*/ 35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31"/>
                  </a:lnTo>
                  <a:lnTo>
                    <a:pt x="40" y="0"/>
                  </a:lnTo>
                  <a:lnTo>
                    <a:pt x="71" y="35"/>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35615" name="Freeform 799">
              <a:extLst>
                <a:ext uri="{FF2B5EF4-FFF2-40B4-BE49-F238E27FC236}">
                  <a16:creationId xmlns:a16="http://schemas.microsoft.com/office/drawing/2014/main" id="{EDAB7C31-E8E5-441B-A1C2-DC10B233C011}"/>
                </a:ext>
              </a:extLst>
            </p:cNvPr>
            <p:cNvSpPr>
              <a:spLocks noChangeArrowheads="1"/>
            </p:cNvSpPr>
            <p:nvPr/>
          </p:nvSpPr>
          <p:spPr bwMode="auto">
            <a:xfrm>
              <a:off x="3723" y="3123"/>
              <a:ext cx="16" cy="16"/>
            </a:xfrm>
            <a:custGeom>
              <a:avLst/>
              <a:gdLst>
                <a:gd name="T0" fmla="*/ 4 w 72"/>
                <a:gd name="T1" fmla="*/ 71 h 72"/>
                <a:gd name="T2" fmla="*/ 0 w 72"/>
                <a:gd name="T3" fmla="*/ 53 h 72"/>
                <a:gd name="T4" fmla="*/ 53 w 72"/>
                <a:gd name="T5" fmla="*/ 0 h 72"/>
                <a:gd name="T6" fmla="*/ 71 w 72"/>
                <a:gd name="T7" fmla="*/ 13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53"/>
                  </a:lnTo>
                  <a:lnTo>
                    <a:pt x="53" y="0"/>
                  </a:lnTo>
                  <a:lnTo>
                    <a:pt x="71" y="13"/>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616" name="Freeform 800">
              <a:extLst>
                <a:ext uri="{FF2B5EF4-FFF2-40B4-BE49-F238E27FC236}">
                  <a16:creationId xmlns:a16="http://schemas.microsoft.com/office/drawing/2014/main" id="{928EE7BD-3E9D-4D77-95F5-070108B49374}"/>
                </a:ext>
              </a:extLst>
            </p:cNvPr>
            <p:cNvSpPr>
              <a:spLocks noChangeArrowheads="1"/>
            </p:cNvSpPr>
            <p:nvPr/>
          </p:nvSpPr>
          <p:spPr bwMode="auto">
            <a:xfrm>
              <a:off x="3701" y="3094"/>
              <a:ext cx="16" cy="16"/>
            </a:xfrm>
            <a:custGeom>
              <a:avLst/>
              <a:gdLst>
                <a:gd name="T0" fmla="*/ 17 w 72"/>
                <a:gd name="T1" fmla="*/ 71 h 72"/>
                <a:gd name="T2" fmla="*/ 0 w 72"/>
                <a:gd name="T3" fmla="*/ 35 h 72"/>
                <a:gd name="T4" fmla="*/ 49 w 72"/>
                <a:gd name="T5" fmla="*/ 0 h 72"/>
                <a:gd name="T6" fmla="*/ 71 w 72"/>
                <a:gd name="T7" fmla="*/ 31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35"/>
                  </a:lnTo>
                  <a:lnTo>
                    <a:pt x="49" y="0"/>
                  </a:lnTo>
                  <a:lnTo>
                    <a:pt x="71" y="31"/>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617" name="Freeform 801">
              <a:extLst>
                <a:ext uri="{FF2B5EF4-FFF2-40B4-BE49-F238E27FC236}">
                  <a16:creationId xmlns:a16="http://schemas.microsoft.com/office/drawing/2014/main" id="{1DD2694F-5B06-4474-AE43-AC564887BB31}"/>
                </a:ext>
              </a:extLst>
            </p:cNvPr>
            <p:cNvSpPr>
              <a:spLocks noChangeArrowheads="1"/>
            </p:cNvSpPr>
            <p:nvPr/>
          </p:nvSpPr>
          <p:spPr bwMode="auto">
            <a:xfrm>
              <a:off x="3695" y="3086"/>
              <a:ext cx="16" cy="16"/>
            </a:xfrm>
            <a:custGeom>
              <a:avLst/>
              <a:gdLst>
                <a:gd name="T0" fmla="*/ 26 w 72"/>
                <a:gd name="T1" fmla="*/ 71 h 72"/>
                <a:gd name="T2" fmla="*/ 0 w 72"/>
                <a:gd name="T3" fmla="*/ 35 h 72"/>
                <a:gd name="T4" fmla="*/ 44 w 72"/>
                <a:gd name="T5" fmla="*/ 0 h 72"/>
                <a:gd name="T6" fmla="*/ 71 w 72"/>
                <a:gd name="T7" fmla="*/ 35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5"/>
                  </a:lnTo>
                  <a:lnTo>
                    <a:pt x="44" y="0"/>
                  </a:lnTo>
                  <a:lnTo>
                    <a:pt x="71" y="35"/>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618" name="Freeform 802">
              <a:extLst>
                <a:ext uri="{FF2B5EF4-FFF2-40B4-BE49-F238E27FC236}">
                  <a16:creationId xmlns:a16="http://schemas.microsoft.com/office/drawing/2014/main" id="{556D5F10-9795-482C-960D-3FAEFCFDEFEC}"/>
                </a:ext>
              </a:extLst>
            </p:cNvPr>
            <p:cNvSpPr>
              <a:spLocks noChangeArrowheads="1"/>
            </p:cNvSpPr>
            <p:nvPr/>
          </p:nvSpPr>
          <p:spPr bwMode="auto">
            <a:xfrm>
              <a:off x="3690" y="3079"/>
              <a:ext cx="16" cy="16"/>
            </a:xfrm>
            <a:custGeom>
              <a:avLst/>
              <a:gdLst>
                <a:gd name="T0" fmla="*/ 17 w 72"/>
                <a:gd name="T1" fmla="*/ 71 h 72"/>
                <a:gd name="T2" fmla="*/ 0 w 72"/>
                <a:gd name="T3" fmla="*/ 31 h 72"/>
                <a:gd name="T4" fmla="*/ 40 w 72"/>
                <a:gd name="T5" fmla="*/ 0 h 72"/>
                <a:gd name="T6" fmla="*/ 71 w 72"/>
                <a:gd name="T7" fmla="*/ 31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31"/>
                  </a:lnTo>
                  <a:lnTo>
                    <a:pt x="40" y="0"/>
                  </a:lnTo>
                  <a:lnTo>
                    <a:pt x="71" y="31"/>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619" name="Freeform 803">
              <a:extLst>
                <a:ext uri="{FF2B5EF4-FFF2-40B4-BE49-F238E27FC236}">
                  <a16:creationId xmlns:a16="http://schemas.microsoft.com/office/drawing/2014/main" id="{BAB111A1-5205-46AD-B833-33E1E796C8C3}"/>
                </a:ext>
              </a:extLst>
            </p:cNvPr>
            <p:cNvSpPr>
              <a:spLocks noChangeArrowheads="1"/>
            </p:cNvSpPr>
            <p:nvPr/>
          </p:nvSpPr>
          <p:spPr bwMode="auto">
            <a:xfrm>
              <a:off x="3685" y="3072"/>
              <a:ext cx="16" cy="16"/>
            </a:xfrm>
            <a:custGeom>
              <a:avLst/>
              <a:gdLst>
                <a:gd name="T0" fmla="*/ 22 w 72"/>
                <a:gd name="T1" fmla="*/ 71 h 72"/>
                <a:gd name="T2" fmla="*/ 0 w 72"/>
                <a:gd name="T3" fmla="*/ 26 h 72"/>
                <a:gd name="T4" fmla="*/ 49 w 72"/>
                <a:gd name="T5" fmla="*/ 0 h 72"/>
                <a:gd name="T6" fmla="*/ 71 w 72"/>
                <a:gd name="T7" fmla="*/ 35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6"/>
                  </a:lnTo>
                  <a:lnTo>
                    <a:pt x="49" y="0"/>
                  </a:lnTo>
                  <a:lnTo>
                    <a:pt x="71"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620" name="Freeform 804">
              <a:extLst>
                <a:ext uri="{FF2B5EF4-FFF2-40B4-BE49-F238E27FC236}">
                  <a16:creationId xmlns:a16="http://schemas.microsoft.com/office/drawing/2014/main" id="{014BDB46-88F5-48D6-A589-8A092CF008FE}"/>
                </a:ext>
              </a:extLst>
            </p:cNvPr>
            <p:cNvSpPr>
              <a:spLocks noChangeArrowheads="1"/>
            </p:cNvSpPr>
            <p:nvPr/>
          </p:nvSpPr>
          <p:spPr bwMode="auto">
            <a:xfrm>
              <a:off x="3680" y="3064"/>
              <a:ext cx="16" cy="16"/>
            </a:xfrm>
            <a:custGeom>
              <a:avLst/>
              <a:gdLst>
                <a:gd name="T0" fmla="*/ 22 w 72"/>
                <a:gd name="T1" fmla="*/ 71 h 72"/>
                <a:gd name="T2" fmla="*/ 0 w 72"/>
                <a:gd name="T3" fmla="*/ 26 h 72"/>
                <a:gd name="T4" fmla="*/ 44 w 72"/>
                <a:gd name="T5" fmla="*/ 0 h 72"/>
                <a:gd name="T6" fmla="*/ 71 w 72"/>
                <a:gd name="T7" fmla="*/ 40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6"/>
                  </a:lnTo>
                  <a:lnTo>
                    <a:pt x="44" y="0"/>
                  </a:lnTo>
                  <a:lnTo>
                    <a:pt x="71" y="40"/>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621" name="Freeform 805">
              <a:extLst>
                <a:ext uri="{FF2B5EF4-FFF2-40B4-BE49-F238E27FC236}">
                  <a16:creationId xmlns:a16="http://schemas.microsoft.com/office/drawing/2014/main" id="{9ECCE35F-ABD8-4259-AE29-F54E44284D67}"/>
                </a:ext>
              </a:extLst>
            </p:cNvPr>
            <p:cNvSpPr>
              <a:spLocks noChangeArrowheads="1"/>
            </p:cNvSpPr>
            <p:nvPr/>
          </p:nvSpPr>
          <p:spPr bwMode="auto">
            <a:xfrm>
              <a:off x="3675" y="3057"/>
              <a:ext cx="16" cy="16"/>
            </a:xfrm>
            <a:custGeom>
              <a:avLst/>
              <a:gdLst>
                <a:gd name="T0" fmla="*/ 22 w 72"/>
                <a:gd name="T1" fmla="*/ 71 h 72"/>
                <a:gd name="T2" fmla="*/ 0 w 72"/>
                <a:gd name="T3" fmla="*/ 31 h 72"/>
                <a:gd name="T4" fmla="*/ 44 w 72"/>
                <a:gd name="T5" fmla="*/ 0 h 72"/>
                <a:gd name="T6" fmla="*/ 71 w 72"/>
                <a:gd name="T7" fmla="*/ 35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1"/>
                  </a:lnTo>
                  <a:lnTo>
                    <a:pt x="44" y="0"/>
                  </a:lnTo>
                  <a:lnTo>
                    <a:pt x="71"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622" name="Freeform 806">
              <a:extLst>
                <a:ext uri="{FF2B5EF4-FFF2-40B4-BE49-F238E27FC236}">
                  <a16:creationId xmlns:a16="http://schemas.microsoft.com/office/drawing/2014/main" id="{A190EC14-708B-4396-A127-58B9AD797B75}"/>
                </a:ext>
              </a:extLst>
            </p:cNvPr>
            <p:cNvSpPr>
              <a:spLocks noChangeArrowheads="1"/>
            </p:cNvSpPr>
            <p:nvPr/>
          </p:nvSpPr>
          <p:spPr bwMode="auto">
            <a:xfrm>
              <a:off x="3673" y="3053"/>
              <a:ext cx="16" cy="16"/>
            </a:xfrm>
            <a:custGeom>
              <a:avLst/>
              <a:gdLst>
                <a:gd name="T0" fmla="*/ 8 w 72"/>
                <a:gd name="T1" fmla="*/ 71 h 72"/>
                <a:gd name="T2" fmla="*/ 0 w 72"/>
                <a:gd name="T3" fmla="*/ 35 h 72"/>
                <a:gd name="T4" fmla="*/ 58 w 72"/>
                <a:gd name="T5" fmla="*/ 0 h 72"/>
                <a:gd name="T6" fmla="*/ 71 w 72"/>
                <a:gd name="T7" fmla="*/ 26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35"/>
                  </a:lnTo>
                  <a:lnTo>
                    <a:pt x="58" y="0"/>
                  </a:lnTo>
                  <a:lnTo>
                    <a:pt x="71" y="26"/>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623" name="Freeform 807">
              <a:extLst>
                <a:ext uri="{FF2B5EF4-FFF2-40B4-BE49-F238E27FC236}">
                  <a16:creationId xmlns:a16="http://schemas.microsoft.com/office/drawing/2014/main" id="{103D9686-0041-4941-9C73-1898542FF244}"/>
                </a:ext>
              </a:extLst>
            </p:cNvPr>
            <p:cNvSpPr>
              <a:spLocks noChangeArrowheads="1"/>
            </p:cNvSpPr>
            <p:nvPr/>
          </p:nvSpPr>
          <p:spPr bwMode="auto">
            <a:xfrm>
              <a:off x="3657" y="3025"/>
              <a:ext cx="16" cy="16"/>
            </a:xfrm>
            <a:custGeom>
              <a:avLst/>
              <a:gdLst>
                <a:gd name="T0" fmla="*/ 8 w 71"/>
                <a:gd name="T1" fmla="*/ 71 h 72"/>
                <a:gd name="T2" fmla="*/ 0 w 71"/>
                <a:gd name="T3" fmla="*/ 44 h 72"/>
                <a:gd name="T4" fmla="*/ 57 w 71"/>
                <a:gd name="T5" fmla="*/ 0 h 72"/>
                <a:gd name="T6" fmla="*/ 70 w 71"/>
                <a:gd name="T7" fmla="*/ 26 h 72"/>
                <a:gd name="T8" fmla="*/ 8 w 71"/>
                <a:gd name="T9" fmla="*/ 71 h 72"/>
              </a:gdLst>
              <a:ahLst/>
              <a:cxnLst>
                <a:cxn ang="0">
                  <a:pos x="T0" y="T1"/>
                </a:cxn>
                <a:cxn ang="0">
                  <a:pos x="T2" y="T3"/>
                </a:cxn>
                <a:cxn ang="0">
                  <a:pos x="T4" y="T5"/>
                </a:cxn>
                <a:cxn ang="0">
                  <a:pos x="T6" y="T7"/>
                </a:cxn>
                <a:cxn ang="0">
                  <a:pos x="T8" y="T9"/>
                </a:cxn>
              </a:cxnLst>
              <a:rect l="0" t="0" r="r" b="b"/>
              <a:pathLst>
                <a:path w="71" h="72">
                  <a:moveTo>
                    <a:pt x="8" y="71"/>
                  </a:moveTo>
                  <a:lnTo>
                    <a:pt x="0" y="44"/>
                  </a:lnTo>
                  <a:lnTo>
                    <a:pt x="57" y="0"/>
                  </a:lnTo>
                  <a:lnTo>
                    <a:pt x="70" y="26"/>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624" name="Freeform 808">
              <a:extLst>
                <a:ext uri="{FF2B5EF4-FFF2-40B4-BE49-F238E27FC236}">
                  <a16:creationId xmlns:a16="http://schemas.microsoft.com/office/drawing/2014/main" id="{DBEC66C8-645E-4629-B06F-C30BE1F15B6C}"/>
                </a:ext>
              </a:extLst>
            </p:cNvPr>
            <p:cNvSpPr>
              <a:spLocks noChangeArrowheads="1"/>
            </p:cNvSpPr>
            <p:nvPr/>
          </p:nvSpPr>
          <p:spPr bwMode="auto">
            <a:xfrm>
              <a:off x="3653" y="3016"/>
              <a:ext cx="16" cy="16"/>
            </a:xfrm>
            <a:custGeom>
              <a:avLst/>
              <a:gdLst>
                <a:gd name="T0" fmla="*/ 17 w 72"/>
                <a:gd name="T1" fmla="*/ 71 h 72"/>
                <a:gd name="T2" fmla="*/ 0 w 72"/>
                <a:gd name="T3" fmla="*/ 26 h 72"/>
                <a:gd name="T4" fmla="*/ 49 w 72"/>
                <a:gd name="T5" fmla="*/ 0 h 72"/>
                <a:gd name="T6" fmla="*/ 71 w 72"/>
                <a:gd name="T7" fmla="*/ 49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6"/>
                  </a:lnTo>
                  <a:lnTo>
                    <a:pt x="49" y="0"/>
                  </a:lnTo>
                  <a:lnTo>
                    <a:pt x="71" y="49"/>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625" name="Freeform 809">
              <a:extLst>
                <a:ext uri="{FF2B5EF4-FFF2-40B4-BE49-F238E27FC236}">
                  <a16:creationId xmlns:a16="http://schemas.microsoft.com/office/drawing/2014/main" id="{1942D1F8-084E-438E-9AD6-36BB72D2AA90}"/>
                </a:ext>
              </a:extLst>
            </p:cNvPr>
            <p:cNvSpPr>
              <a:spLocks noChangeArrowheads="1"/>
            </p:cNvSpPr>
            <p:nvPr/>
          </p:nvSpPr>
          <p:spPr bwMode="auto">
            <a:xfrm>
              <a:off x="3649" y="3008"/>
              <a:ext cx="16" cy="16"/>
            </a:xfrm>
            <a:custGeom>
              <a:avLst/>
              <a:gdLst>
                <a:gd name="T0" fmla="*/ 17 w 72"/>
                <a:gd name="T1" fmla="*/ 71 h 72"/>
                <a:gd name="T2" fmla="*/ 0 w 72"/>
                <a:gd name="T3" fmla="*/ 17 h 72"/>
                <a:gd name="T4" fmla="*/ 49 w 72"/>
                <a:gd name="T5" fmla="*/ 0 h 72"/>
                <a:gd name="T6" fmla="*/ 71 w 72"/>
                <a:gd name="T7" fmla="*/ 44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17"/>
                  </a:lnTo>
                  <a:lnTo>
                    <a:pt x="49" y="0"/>
                  </a:lnTo>
                  <a:lnTo>
                    <a:pt x="71" y="44"/>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626" name="Freeform 810">
              <a:extLst>
                <a:ext uri="{FF2B5EF4-FFF2-40B4-BE49-F238E27FC236}">
                  <a16:creationId xmlns:a16="http://schemas.microsoft.com/office/drawing/2014/main" id="{D512F4BB-99DD-4959-B2E5-355F22072A2A}"/>
                </a:ext>
              </a:extLst>
            </p:cNvPr>
            <p:cNvSpPr>
              <a:spLocks noChangeArrowheads="1"/>
            </p:cNvSpPr>
            <p:nvPr/>
          </p:nvSpPr>
          <p:spPr bwMode="auto">
            <a:xfrm>
              <a:off x="3645" y="2998"/>
              <a:ext cx="16" cy="16"/>
            </a:xfrm>
            <a:custGeom>
              <a:avLst/>
              <a:gdLst>
                <a:gd name="T0" fmla="*/ 17 w 72"/>
                <a:gd name="T1" fmla="*/ 71 h 72"/>
                <a:gd name="T2" fmla="*/ 0 w 72"/>
                <a:gd name="T3" fmla="*/ 22 h 72"/>
                <a:gd name="T4" fmla="*/ 53 w 72"/>
                <a:gd name="T5" fmla="*/ 0 h 72"/>
                <a:gd name="T6" fmla="*/ 71 w 72"/>
                <a:gd name="T7" fmla="*/ 49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2"/>
                  </a:lnTo>
                  <a:lnTo>
                    <a:pt x="53" y="0"/>
                  </a:lnTo>
                  <a:lnTo>
                    <a:pt x="71" y="49"/>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627" name="Freeform 811">
              <a:extLst>
                <a:ext uri="{FF2B5EF4-FFF2-40B4-BE49-F238E27FC236}">
                  <a16:creationId xmlns:a16="http://schemas.microsoft.com/office/drawing/2014/main" id="{72B40566-4445-47D7-B1E0-4D8053D3B654}"/>
                </a:ext>
              </a:extLst>
            </p:cNvPr>
            <p:cNvSpPr>
              <a:spLocks noChangeArrowheads="1"/>
            </p:cNvSpPr>
            <p:nvPr/>
          </p:nvSpPr>
          <p:spPr bwMode="auto">
            <a:xfrm>
              <a:off x="3641" y="2990"/>
              <a:ext cx="16" cy="16"/>
            </a:xfrm>
            <a:custGeom>
              <a:avLst/>
              <a:gdLst>
                <a:gd name="T0" fmla="*/ 17 w 72"/>
                <a:gd name="T1" fmla="*/ 71 h 72"/>
                <a:gd name="T2" fmla="*/ 0 w 72"/>
                <a:gd name="T3" fmla="*/ 17 h 72"/>
                <a:gd name="T4" fmla="*/ 49 w 72"/>
                <a:gd name="T5" fmla="*/ 0 h 72"/>
                <a:gd name="T6" fmla="*/ 71 w 72"/>
                <a:gd name="T7" fmla="*/ 40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17"/>
                  </a:lnTo>
                  <a:lnTo>
                    <a:pt x="49" y="0"/>
                  </a:lnTo>
                  <a:lnTo>
                    <a:pt x="71" y="40"/>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628" name="Freeform 812">
              <a:extLst>
                <a:ext uri="{FF2B5EF4-FFF2-40B4-BE49-F238E27FC236}">
                  <a16:creationId xmlns:a16="http://schemas.microsoft.com/office/drawing/2014/main" id="{A0A81A0E-9588-496D-8496-28870C28DFE5}"/>
                </a:ext>
              </a:extLst>
            </p:cNvPr>
            <p:cNvSpPr>
              <a:spLocks noChangeArrowheads="1"/>
            </p:cNvSpPr>
            <p:nvPr/>
          </p:nvSpPr>
          <p:spPr bwMode="auto">
            <a:xfrm>
              <a:off x="3638" y="2980"/>
              <a:ext cx="16" cy="16"/>
            </a:xfrm>
            <a:custGeom>
              <a:avLst/>
              <a:gdLst>
                <a:gd name="T0" fmla="*/ 13 w 72"/>
                <a:gd name="T1" fmla="*/ 71 h 72"/>
                <a:gd name="T2" fmla="*/ 0 w 72"/>
                <a:gd name="T3" fmla="*/ 17 h 72"/>
                <a:gd name="T4" fmla="*/ 49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7"/>
                  </a:lnTo>
                  <a:lnTo>
                    <a:pt x="49"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629" name="Freeform 813">
              <a:extLst>
                <a:ext uri="{FF2B5EF4-FFF2-40B4-BE49-F238E27FC236}">
                  <a16:creationId xmlns:a16="http://schemas.microsoft.com/office/drawing/2014/main" id="{F0A14EFE-C518-41C4-88C0-6D12045757CD}"/>
                </a:ext>
              </a:extLst>
            </p:cNvPr>
            <p:cNvSpPr>
              <a:spLocks noChangeArrowheads="1"/>
            </p:cNvSpPr>
            <p:nvPr/>
          </p:nvSpPr>
          <p:spPr bwMode="auto">
            <a:xfrm>
              <a:off x="3636" y="2975"/>
              <a:ext cx="16" cy="16"/>
            </a:xfrm>
            <a:custGeom>
              <a:avLst/>
              <a:gdLst>
                <a:gd name="T0" fmla="*/ 8 w 72"/>
                <a:gd name="T1" fmla="*/ 71 h 72"/>
                <a:gd name="T2" fmla="*/ 0 w 72"/>
                <a:gd name="T3" fmla="*/ 31 h 72"/>
                <a:gd name="T4" fmla="*/ 62 w 72"/>
                <a:gd name="T5" fmla="*/ 0 h 72"/>
                <a:gd name="T6" fmla="*/ 71 w 72"/>
                <a:gd name="T7" fmla="*/ 35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31"/>
                  </a:lnTo>
                  <a:lnTo>
                    <a:pt x="62" y="0"/>
                  </a:lnTo>
                  <a:lnTo>
                    <a:pt x="71" y="35"/>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630" name="Freeform 814">
              <a:extLst>
                <a:ext uri="{FF2B5EF4-FFF2-40B4-BE49-F238E27FC236}">
                  <a16:creationId xmlns:a16="http://schemas.microsoft.com/office/drawing/2014/main" id="{5F657E06-7046-431B-9978-50744ED03EF1}"/>
                </a:ext>
              </a:extLst>
            </p:cNvPr>
            <p:cNvSpPr>
              <a:spLocks noChangeArrowheads="1"/>
            </p:cNvSpPr>
            <p:nvPr/>
          </p:nvSpPr>
          <p:spPr bwMode="auto">
            <a:xfrm>
              <a:off x="3624" y="2942"/>
              <a:ext cx="16" cy="16"/>
            </a:xfrm>
            <a:custGeom>
              <a:avLst/>
              <a:gdLst>
                <a:gd name="T0" fmla="*/ 8 w 72"/>
                <a:gd name="T1" fmla="*/ 71 h 72"/>
                <a:gd name="T2" fmla="*/ 0 w 72"/>
                <a:gd name="T3" fmla="*/ 22 h 72"/>
                <a:gd name="T4" fmla="*/ 58 w 72"/>
                <a:gd name="T5" fmla="*/ 0 h 72"/>
                <a:gd name="T6" fmla="*/ 71 w 72"/>
                <a:gd name="T7" fmla="*/ 44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22"/>
                  </a:lnTo>
                  <a:lnTo>
                    <a:pt x="58" y="0"/>
                  </a:lnTo>
                  <a:lnTo>
                    <a:pt x="71" y="44"/>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631" name="Freeform 815">
              <a:extLst>
                <a:ext uri="{FF2B5EF4-FFF2-40B4-BE49-F238E27FC236}">
                  <a16:creationId xmlns:a16="http://schemas.microsoft.com/office/drawing/2014/main" id="{CCB16420-0449-450C-8A7D-E17033A3B5FE}"/>
                </a:ext>
              </a:extLst>
            </p:cNvPr>
            <p:cNvSpPr>
              <a:spLocks noChangeArrowheads="1"/>
            </p:cNvSpPr>
            <p:nvPr/>
          </p:nvSpPr>
          <p:spPr bwMode="auto">
            <a:xfrm>
              <a:off x="3623" y="2931"/>
              <a:ext cx="16" cy="16"/>
            </a:xfrm>
            <a:custGeom>
              <a:avLst/>
              <a:gdLst>
                <a:gd name="T0" fmla="*/ 8 w 72"/>
                <a:gd name="T1" fmla="*/ 71 h 72"/>
                <a:gd name="T2" fmla="*/ 0 w 72"/>
                <a:gd name="T3" fmla="*/ 13 h 72"/>
                <a:gd name="T4" fmla="*/ 53 w 72"/>
                <a:gd name="T5" fmla="*/ 0 h 72"/>
                <a:gd name="T6" fmla="*/ 71 w 72"/>
                <a:gd name="T7" fmla="*/ 53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13"/>
                  </a:lnTo>
                  <a:lnTo>
                    <a:pt x="53" y="0"/>
                  </a:lnTo>
                  <a:lnTo>
                    <a:pt x="71" y="53"/>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632" name="Freeform 816">
              <a:extLst>
                <a:ext uri="{FF2B5EF4-FFF2-40B4-BE49-F238E27FC236}">
                  <a16:creationId xmlns:a16="http://schemas.microsoft.com/office/drawing/2014/main" id="{FF39C127-6B2B-46DE-BF79-D0A283999377}"/>
                </a:ext>
              </a:extLst>
            </p:cNvPr>
            <p:cNvSpPr>
              <a:spLocks noChangeArrowheads="1"/>
            </p:cNvSpPr>
            <p:nvPr/>
          </p:nvSpPr>
          <p:spPr bwMode="auto">
            <a:xfrm>
              <a:off x="3619" y="2922"/>
              <a:ext cx="16" cy="16"/>
            </a:xfrm>
            <a:custGeom>
              <a:avLst/>
              <a:gdLst>
                <a:gd name="T0" fmla="*/ 17 w 72"/>
                <a:gd name="T1" fmla="*/ 71 h 72"/>
                <a:gd name="T2" fmla="*/ 0 w 72"/>
                <a:gd name="T3" fmla="*/ 17 h 72"/>
                <a:gd name="T4" fmla="*/ 58 w 72"/>
                <a:gd name="T5" fmla="*/ 0 h 72"/>
                <a:gd name="T6" fmla="*/ 71 w 72"/>
                <a:gd name="T7" fmla="*/ 58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17"/>
                  </a:lnTo>
                  <a:lnTo>
                    <a:pt x="58" y="0"/>
                  </a:lnTo>
                  <a:lnTo>
                    <a:pt x="71" y="58"/>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633" name="Freeform 817">
              <a:extLst>
                <a:ext uri="{FF2B5EF4-FFF2-40B4-BE49-F238E27FC236}">
                  <a16:creationId xmlns:a16="http://schemas.microsoft.com/office/drawing/2014/main" id="{E38E6368-FBEE-445D-A87E-E83DFD87CBC8}"/>
                </a:ext>
              </a:extLst>
            </p:cNvPr>
            <p:cNvSpPr>
              <a:spLocks noChangeArrowheads="1"/>
            </p:cNvSpPr>
            <p:nvPr/>
          </p:nvSpPr>
          <p:spPr bwMode="auto">
            <a:xfrm>
              <a:off x="3617" y="2913"/>
              <a:ext cx="16" cy="16"/>
            </a:xfrm>
            <a:custGeom>
              <a:avLst/>
              <a:gdLst>
                <a:gd name="T0" fmla="*/ 8 w 72"/>
                <a:gd name="T1" fmla="*/ 71 h 72"/>
                <a:gd name="T2" fmla="*/ 0 w 72"/>
                <a:gd name="T3" fmla="*/ 8 h 72"/>
                <a:gd name="T4" fmla="*/ 58 w 72"/>
                <a:gd name="T5" fmla="*/ 0 h 72"/>
                <a:gd name="T6" fmla="*/ 71 w 72"/>
                <a:gd name="T7" fmla="*/ 53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58" y="0"/>
                  </a:lnTo>
                  <a:lnTo>
                    <a:pt x="71" y="53"/>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634" name="Freeform 818">
              <a:extLst>
                <a:ext uri="{FF2B5EF4-FFF2-40B4-BE49-F238E27FC236}">
                  <a16:creationId xmlns:a16="http://schemas.microsoft.com/office/drawing/2014/main" id="{04C048F8-029A-4158-A788-9F8C3C600B56}"/>
                </a:ext>
              </a:extLst>
            </p:cNvPr>
            <p:cNvSpPr>
              <a:spLocks noChangeArrowheads="1"/>
            </p:cNvSpPr>
            <p:nvPr/>
          </p:nvSpPr>
          <p:spPr bwMode="auto">
            <a:xfrm>
              <a:off x="3615" y="2903"/>
              <a:ext cx="16" cy="16"/>
            </a:xfrm>
            <a:custGeom>
              <a:avLst/>
              <a:gdLst>
                <a:gd name="T0" fmla="*/ 8 w 72"/>
                <a:gd name="T1" fmla="*/ 71 h 72"/>
                <a:gd name="T2" fmla="*/ 0 w 72"/>
                <a:gd name="T3" fmla="*/ 8 h 72"/>
                <a:gd name="T4" fmla="*/ 58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58"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635" name="Freeform 819">
              <a:extLst>
                <a:ext uri="{FF2B5EF4-FFF2-40B4-BE49-F238E27FC236}">
                  <a16:creationId xmlns:a16="http://schemas.microsoft.com/office/drawing/2014/main" id="{0DACC4FD-EC08-44AC-8CD7-4958B01EA50F}"/>
                </a:ext>
              </a:extLst>
            </p:cNvPr>
            <p:cNvSpPr>
              <a:spLocks noChangeArrowheads="1"/>
            </p:cNvSpPr>
            <p:nvPr/>
          </p:nvSpPr>
          <p:spPr bwMode="auto">
            <a:xfrm>
              <a:off x="3612" y="2894"/>
              <a:ext cx="16" cy="16"/>
            </a:xfrm>
            <a:custGeom>
              <a:avLst/>
              <a:gdLst>
                <a:gd name="T0" fmla="*/ 8 w 72"/>
                <a:gd name="T1" fmla="*/ 71 h 72"/>
                <a:gd name="T2" fmla="*/ 0 w 72"/>
                <a:gd name="T3" fmla="*/ 8 h 72"/>
                <a:gd name="T4" fmla="*/ 53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53"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636" name="Freeform 820">
              <a:extLst>
                <a:ext uri="{FF2B5EF4-FFF2-40B4-BE49-F238E27FC236}">
                  <a16:creationId xmlns:a16="http://schemas.microsoft.com/office/drawing/2014/main" id="{21359943-A728-409E-8ACD-5298818D4277}"/>
                </a:ext>
              </a:extLst>
            </p:cNvPr>
            <p:cNvSpPr>
              <a:spLocks noChangeArrowheads="1"/>
            </p:cNvSpPr>
            <p:nvPr/>
          </p:nvSpPr>
          <p:spPr bwMode="auto">
            <a:xfrm>
              <a:off x="3607" y="2858"/>
              <a:ext cx="16" cy="16"/>
            </a:xfrm>
            <a:custGeom>
              <a:avLst/>
              <a:gdLst>
                <a:gd name="T0" fmla="*/ 8 w 72"/>
                <a:gd name="T1" fmla="*/ 71 h 72"/>
                <a:gd name="T2" fmla="*/ 0 w 72"/>
                <a:gd name="T3" fmla="*/ 4 h 72"/>
                <a:gd name="T4" fmla="*/ 62 w 72"/>
                <a:gd name="T5" fmla="*/ 0 h 72"/>
                <a:gd name="T6" fmla="*/ 71 w 72"/>
                <a:gd name="T7" fmla="*/ 53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4"/>
                  </a:lnTo>
                  <a:lnTo>
                    <a:pt x="62" y="0"/>
                  </a:lnTo>
                  <a:lnTo>
                    <a:pt x="71" y="53"/>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637" name="Freeform 821">
              <a:extLst>
                <a:ext uri="{FF2B5EF4-FFF2-40B4-BE49-F238E27FC236}">
                  <a16:creationId xmlns:a16="http://schemas.microsoft.com/office/drawing/2014/main" id="{0C54DD21-1525-4446-B62F-74492C6D266D}"/>
                </a:ext>
              </a:extLst>
            </p:cNvPr>
            <p:cNvSpPr>
              <a:spLocks noChangeArrowheads="1"/>
            </p:cNvSpPr>
            <p:nvPr/>
          </p:nvSpPr>
          <p:spPr bwMode="auto">
            <a:xfrm>
              <a:off x="3607" y="2849"/>
              <a:ext cx="16" cy="16"/>
            </a:xfrm>
            <a:custGeom>
              <a:avLst/>
              <a:gdLst>
                <a:gd name="T0" fmla="*/ 0 w 72"/>
                <a:gd name="T1" fmla="*/ 71 h 72"/>
                <a:gd name="T2" fmla="*/ 0 w 72"/>
                <a:gd name="T3" fmla="*/ 4 h 72"/>
                <a:gd name="T4" fmla="*/ 71 w 72"/>
                <a:gd name="T5" fmla="*/ 0 h 72"/>
                <a:gd name="T6" fmla="*/ 71 w 72"/>
                <a:gd name="T7" fmla="*/ 62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4"/>
                  </a:lnTo>
                  <a:lnTo>
                    <a:pt x="71" y="0"/>
                  </a:lnTo>
                  <a:lnTo>
                    <a:pt x="71" y="62"/>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638" name="Freeform 822">
              <a:extLst>
                <a:ext uri="{FF2B5EF4-FFF2-40B4-BE49-F238E27FC236}">
                  <a16:creationId xmlns:a16="http://schemas.microsoft.com/office/drawing/2014/main" id="{3F3C3584-C69A-4F03-B745-03750C0D3AB5}"/>
                </a:ext>
              </a:extLst>
            </p:cNvPr>
            <p:cNvSpPr>
              <a:spLocks noChangeArrowheads="1"/>
            </p:cNvSpPr>
            <p:nvPr/>
          </p:nvSpPr>
          <p:spPr bwMode="auto">
            <a:xfrm>
              <a:off x="3606" y="2840"/>
              <a:ext cx="16" cy="16"/>
            </a:xfrm>
            <a:custGeom>
              <a:avLst/>
              <a:gdLst>
                <a:gd name="T0" fmla="*/ 4 w 72"/>
                <a:gd name="T1" fmla="*/ 71 h 72"/>
                <a:gd name="T2" fmla="*/ 0 w 72"/>
                <a:gd name="T3" fmla="*/ 4 h 72"/>
                <a:gd name="T4" fmla="*/ 62 w 72"/>
                <a:gd name="T5" fmla="*/ 0 h 72"/>
                <a:gd name="T6" fmla="*/ 71 w 72"/>
                <a:gd name="T7" fmla="*/ 62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4"/>
                  </a:lnTo>
                  <a:lnTo>
                    <a:pt x="62" y="0"/>
                  </a:lnTo>
                  <a:lnTo>
                    <a:pt x="71" y="62"/>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639" name="Freeform 823">
              <a:extLst>
                <a:ext uri="{FF2B5EF4-FFF2-40B4-BE49-F238E27FC236}">
                  <a16:creationId xmlns:a16="http://schemas.microsoft.com/office/drawing/2014/main" id="{D38052D8-93E7-421C-8D34-CAF4B0698B12}"/>
                </a:ext>
              </a:extLst>
            </p:cNvPr>
            <p:cNvSpPr>
              <a:spLocks noChangeArrowheads="1"/>
            </p:cNvSpPr>
            <p:nvPr/>
          </p:nvSpPr>
          <p:spPr bwMode="auto">
            <a:xfrm>
              <a:off x="3606" y="2831"/>
              <a:ext cx="16" cy="16"/>
            </a:xfrm>
            <a:custGeom>
              <a:avLst/>
              <a:gdLst>
                <a:gd name="T0" fmla="*/ 0 w 72"/>
                <a:gd name="T1" fmla="*/ 71 h 72"/>
                <a:gd name="T2" fmla="*/ 0 w 72"/>
                <a:gd name="T3" fmla="*/ 0 h 72"/>
                <a:gd name="T4" fmla="*/ 62 w 72"/>
                <a:gd name="T5" fmla="*/ 0 h 72"/>
                <a:gd name="T6" fmla="*/ 71 w 72"/>
                <a:gd name="T7" fmla="*/ 62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62" y="0"/>
                  </a:lnTo>
                  <a:lnTo>
                    <a:pt x="71" y="62"/>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640" name="Freeform 824">
              <a:extLst>
                <a:ext uri="{FF2B5EF4-FFF2-40B4-BE49-F238E27FC236}">
                  <a16:creationId xmlns:a16="http://schemas.microsoft.com/office/drawing/2014/main" id="{43DFF6C3-8E0C-422A-8D4A-BB465534E2F2}"/>
                </a:ext>
              </a:extLst>
            </p:cNvPr>
            <p:cNvSpPr>
              <a:spLocks noChangeArrowheads="1"/>
            </p:cNvSpPr>
            <p:nvPr/>
          </p:nvSpPr>
          <p:spPr bwMode="auto">
            <a:xfrm>
              <a:off x="3606" y="2822"/>
              <a:ext cx="16" cy="16"/>
            </a:xfrm>
            <a:custGeom>
              <a:avLst/>
              <a:gdLst>
                <a:gd name="T0" fmla="*/ 0 w 72"/>
                <a:gd name="T1" fmla="*/ 71 h 72"/>
                <a:gd name="T2" fmla="*/ 0 w 72"/>
                <a:gd name="T3" fmla="*/ 0 h 72"/>
                <a:gd name="T4" fmla="*/ 71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641" name="Freeform 825">
              <a:extLst>
                <a:ext uri="{FF2B5EF4-FFF2-40B4-BE49-F238E27FC236}">
                  <a16:creationId xmlns:a16="http://schemas.microsoft.com/office/drawing/2014/main" id="{6826D539-E29B-4673-840C-D680BEA685E5}"/>
                </a:ext>
              </a:extLst>
            </p:cNvPr>
            <p:cNvSpPr>
              <a:spLocks noChangeArrowheads="1"/>
            </p:cNvSpPr>
            <p:nvPr/>
          </p:nvSpPr>
          <p:spPr bwMode="auto">
            <a:xfrm>
              <a:off x="3605" y="2811"/>
              <a:ext cx="16" cy="16"/>
            </a:xfrm>
            <a:custGeom>
              <a:avLst/>
              <a:gdLst>
                <a:gd name="T0" fmla="*/ 4 w 72"/>
                <a:gd name="T1" fmla="*/ 71 h 72"/>
                <a:gd name="T2" fmla="*/ 0 w 72"/>
                <a:gd name="T3" fmla="*/ 0 h 72"/>
                <a:gd name="T4" fmla="*/ 71 w 72"/>
                <a:gd name="T5" fmla="*/ 0 h 72"/>
                <a:gd name="T6" fmla="*/ 71 w 72"/>
                <a:gd name="T7" fmla="*/ 71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0"/>
                  </a:lnTo>
                  <a:lnTo>
                    <a:pt x="71" y="0"/>
                  </a:lnTo>
                  <a:lnTo>
                    <a:pt x="71" y="71"/>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642" name="Freeform 826">
              <a:extLst>
                <a:ext uri="{FF2B5EF4-FFF2-40B4-BE49-F238E27FC236}">
                  <a16:creationId xmlns:a16="http://schemas.microsoft.com/office/drawing/2014/main" id="{E4596499-750D-4128-A434-F89DFE4C3AA9}"/>
                </a:ext>
              </a:extLst>
            </p:cNvPr>
            <p:cNvSpPr>
              <a:spLocks noChangeArrowheads="1"/>
            </p:cNvSpPr>
            <p:nvPr/>
          </p:nvSpPr>
          <p:spPr bwMode="auto">
            <a:xfrm>
              <a:off x="3605" y="2807"/>
              <a:ext cx="16" cy="17"/>
            </a:xfrm>
            <a:custGeom>
              <a:avLst/>
              <a:gdLst>
                <a:gd name="T0" fmla="*/ 0 w 72"/>
                <a:gd name="T1" fmla="*/ 72 h 73"/>
                <a:gd name="T2" fmla="*/ 0 w 72"/>
                <a:gd name="T3" fmla="*/ 0 h 73"/>
                <a:gd name="T4" fmla="*/ 71 w 72"/>
                <a:gd name="T5" fmla="*/ 0 h 73"/>
                <a:gd name="T6" fmla="*/ 71 w 72"/>
                <a:gd name="T7" fmla="*/ 72 h 73"/>
                <a:gd name="T8" fmla="*/ 0 w 72"/>
                <a:gd name="T9" fmla="*/ 72 h 73"/>
              </a:gdLst>
              <a:ahLst/>
              <a:cxnLst>
                <a:cxn ang="0">
                  <a:pos x="T0" y="T1"/>
                </a:cxn>
                <a:cxn ang="0">
                  <a:pos x="T2" y="T3"/>
                </a:cxn>
                <a:cxn ang="0">
                  <a:pos x="T4" y="T5"/>
                </a:cxn>
                <a:cxn ang="0">
                  <a:pos x="T6" y="T7"/>
                </a:cxn>
                <a:cxn ang="0">
                  <a:pos x="T8" y="T9"/>
                </a:cxn>
              </a:cxnLst>
              <a:rect l="0" t="0" r="r" b="b"/>
              <a:pathLst>
                <a:path w="72" h="73">
                  <a:moveTo>
                    <a:pt x="0" y="72"/>
                  </a:moveTo>
                  <a:lnTo>
                    <a:pt x="0" y="0"/>
                  </a:lnTo>
                  <a:lnTo>
                    <a:pt x="71" y="0"/>
                  </a:lnTo>
                  <a:lnTo>
                    <a:pt x="71" y="72"/>
                  </a:lnTo>
                  <a:lnTo>
                    <a:pt x="0" y="72"/>
                  </a:lnTo>
                </a:path>
              </a:pathLst>
            </a:custGeom>
            <a:solidFill>
              <a:srgbClr val="000000"/>
            </a:solidFill>
            <a:ln w="12600">
              <a:solidFill>
                <a:srgbClr val="333333"/>
              </a:solidFill>
              <a:round/>
              <a:headEnd/>
              <a:tailEnd/>
            </a:ln>
          </p:spPr>
          <p:txBody>
            <a:bodyPr wrap="none" anchor="ctr"/>
            <a:lstStyle/>
            <a:p>
              <a:endParaRPr lang="en-US"/>
            </a:p>
          </p:txBody>
        </p:sp>
        <p:sp>
          <p:nvSpPr>
            <p:cNvPr id="35643" name="Freeform 827">
              <a:extLst>
                <a:ext uri="{FF2B5EF4-FFF2-40B4-BE49-F238E27FC236}">
                  <a16:creationId xmlns:a16="http://schemas.microsoft.com/office/drawing/2014/main" id="{D4EDD4EF-13BD-4CEA-98D8-FDF7E3E3F143}"/>
                </a:ext>
              </a:extLst>
            </p:cNvPr>
            <p:cNvSpPr>
              <a:spLocks noChangeArrowheads="1"/>
            </p:cNvSpPr>
            <p:nvPr/>
          </p:nvSpPr>
          <p:spPr bwMode="auto">
            <a:xfrm>
              <a:off x="3606" y="2766"/>
              <a:ext cx="16" cy="16"/>
            </a:xfrm>
            <a:custGeom>
              <a:avLst/>
              <a:gdLst>
                <a:gd name="T0" fmla="*/ 0 w 72"/>
                <a:gd name="T1" fmla="*/ 71 h 72"/>
                <a:gd name="T2" fmla="*/ 0 w 72"/>
                <a:gd name="T3" fmla="*/ 0 h 72"/>
                <a:gd name="T4" fmla="*/ 71 w 72"/>
                <a:gd name="T5" fmla="*/ 0 h 72"/>
                <a:gd name="T6" fmla="*/ 62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62"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644" name="Freeform 828">
              <a:extLst>
                <a:ext uri="{FF2B5EF4-FFF2-40B4-BE49-F238E27FC236}">
                  <a16:creationId xmlns:a16="http://schemas.microsoft.com/office/drawing/2014/main" id="{D97A53CA-F752-4842-B6B4-D1B1B39A5D21}"/>
                </a:ext>
              </a:extLst>
            </p:cNvPr>
            <p:cNvSpPr>
              <a:spLocks noChangeArrowheads="1"/>
            </p:cNvSpPr>
            <p:nvPr/>
          </p:nvSpPr>
          <p:spPr bwMode="auto">
            <a:xfrm>
              <a:off x="3606" y="2755"/>
              <a:ext cx="16" cy="16"/>
            </a:xfrm>
            <a:custGeom>
              <a:avLst/>
              <a:gdLst>
                <a:gd name="T0" fmla="*/ 0 w 72"/>
                <a:gd name="T1" fmla="*/ 70 h 71"/>
                <a:gd name="T2" fmla="*/ 4 w 72"/>
                <a:gd name="T3" fmla="*/ 0 h 71"/>
                <a:gd name="T4" fmla="*/ 71 w 72"/>
                <a:gd name="T5" fmla="*/ 4 h 71"/>
                <a:gd name="T6" fmla="*/ 62 w 72"/>
                <a:gd name="T7" fmla="*/ 70 h 71"/>
                <a:gd name="T8" fmla="*/ 0 w 72"/>
                <a:gd name="T9" fmla="*/ 70 h 71"/>
              </a:gdLst>
              <a:ahLst/>
              <a:cxnLst>
                <a:cxn ang="0">
                  <a:pos x="T0" y="T1"/>
                </a:cxn>
                <a:cxn ang="0">
                  <a:pos x="T2" y="T3"/>
                </a:cxn>
                <a:cxn ang="0">
                  <a:pos x="T4" y="T5"/>
                </a:cxn>
                <a:cxn ang="0">
                  <a:pos x="T6" y="T7"/>
                </a:cxn>
                <a:cxn ang="0">
                  <a:pos x="T8" y="T9"/>
                </a:cxn>
              </a:cxnLst>
              <a:rect l="0" t="0" r="r" b="b"/>
              <a:pathLst>
                <a:path w="72" h="71">
                  <a:moveTo>
                    <a:pt x="0" y="70"/>
                  </a:moveTo>
                  <a:lnTo>
                    <a:pt x="4" y="0"/>
                  </a:lnTo>
                  <a:lnTo>
                    <a:pt x="71" y="4"/>
                  </a:lnTo>
                  <a:lnTo>
                    <a:pt x="62" y="70"/>
                  </a:lnTo>
                  <a:lnTo>
                    <a:pt x="0" y="70"/>
                  </a:lnTo>
                </a:path>
              </a:pathLst>
            </a:custGeom>
            <a:solidFill>
              <a:srgbClr val="000000"/>
            </a:solidFill>
            <a:ln w="12600">
              <a:solidFill>
                <a:srgbClr val="333333"/>
              </a:solidFill>
              <a:round/>
              <a:headEnd/>
              <a:tailEnd/>
            </a:ln>
          </p:spPr>
          <p:txBody>
            <a:bodyPr wrap="none" anchor="ctr"/>
            <a:lstStyle/>
            <a:p>
              <a:endParaRPr lang="en-US"/>
            </a:p>
          </p:txBody>
        </p:sp>
        <p:sp>
          <p:nvSpPr>
            <p:cNvPr id="35645" name="Freeform 829">
              <a:extLst>
                <a:ext uri="{FF2B5EF4-FFF2-40B4-BE49-F238E27FC236}">
                  <a16:creationId xmlns:a16="http://schemas.microsoft.com/office/drawing/2014/main" id="{A5B17009-D8E9-4EE0-B2A7-9CE84B6972D4}"/>
                </a:ext>
              </a:extLst>
            </p:cNvPr>
            <p:cNvSpPr>
              <a:spLocks noChangeArrowheads="1"/>
            </p:cNvSpPr>
            <p:nvPr/>
          </p:nvSpPr>
          <p:spPr bwMode="auto">
            <a:xfrm>
              <a:off x="3607" y="2743"/>
              <a:ext cx="16" cy="16"/>
            </a:xfrm>
            <a:custGeom>
              <a:avLst/>
              <a:gdLst>
                <a:gd name="T0" fmla="*/ 0 w 72"/>
                <a:gd name="T1" fmla="*/ 62 h 72"/>
                <a:gd name="T2" fmla="*/ 0 w 72"/>
                <a:gd name="T3" fmla="*/ 0 h 72"/>
                <a:gd name="T4" fmla="*/ 71 w 72"/>
                <a:gd name="T5" fmla="*/ 4 h 72"/>
                <a:gd name="T6" fmla="*/ 71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0" y="0"/>
                  </a:lnTo>
                  <a:lnTo>
                    <a:pt x="71" y="4"/>
                  </a:lnTo>
                  <a:lnTo>
                    <a:pt x="71"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35646" name="Freeform 830">
              <a:extLst>
                <a:ext uri="{FF2B5EF4-FFF2-40B4-BE49-F238E27FC236}">
                  <a16:creationId xmlns:a16="http://schemas.microsoft.com/office/drawing/2014/main" id="{B731BF84-5BA6-4E62-8CD1-7FC519CAA5C6}"/>
                </a:ext>
              </a:extLst>
            </p:cNvPr>
            <p:cNvSpPr>
              <a:spLocks noChangeArrowheads="1"/>
            </p:cNvSpPr>
            <p:nvPr/>
          </p:nvSpPr>
          <p:spPr bwMode="auto">
            <a:xfrm>
              <a:off x="3607" y="2733"/>
              <a:ext cx="16" cy="16"/>
            </a:xfrm>
            <a:custGeom>
              <a:avLst/>
              <a:gdLst>
                <a:gd name="T0" fmla="*/ 0 w 72"/>
                <a:gd name="T1" fmla="*/ 61 h 71"/>
                <a:gd name="T2" fmla="*/ 8 w 72"/>
                <a:gd name="T3" fmla="*/ 0 h 71"/>
                <a:gd name="T4" fmla="*/ 71 w 72"/>
                <a:gd name="T5" fmla="*/ 4 h 71"/>
                <a:gd name="T6" fmla="*/ 62 w 72"/>
                <a:gd name="T7" fmla="*/ 70 h 71"/>
                <a:gd name="T8" fmla="*/ 0 w 72"/>
                <a:gd name="T9" fmla="*/ 61 h 71"/>
              </a:gdLst>
              <a:ahLst/>
              <a:cxnLst>
                <a:cxn ang="0">
                  <a:pos x="T0" y="T1"/>
                </a:cxn>
                <a:cxn ang="0">
                  <a:pos x="T2" y="T3"/>
                </a:cxn>
                <a:cxn ang="0">
                  <a:pos x="T4" y="T5"/>
                </a:cxn>
                <a:cxn ang="0">
                  <a:pos x="T6" y="T7"/>
                </a:cxn>
                <a:cxn ang="0">
                  <a:pos x="T8" y="T9"/>
                </a:cxn>
              </a:cxnLst>
              <a:rect l="0" t="0" r="r" b="b"/>
              <a:pathLst>
                <a:path w="72" h="71">
                  <a:moveTo>
                    <a:pt x="0" y="61"/>
                  </a:moveTo>
                  <a:lnTo>
                    <a:pt x="8" y="0"/>
                  </a:lnTo>
                  <a:lnTo>
                    <a:pt x="71" y="4"/>
                  </a:lnTo>
                  <a:lnTo>
                    <a:pt x="62" y="70"/>
                  </a:lnTo>
                  <a:lnTo>
                    <a:pt x="0" y="61"/>
                  </a:lnTo>
                </a:path>
              </a:pathLst>
            </a:custGeom>
            <a:solidFill>
              <a:srgbClr val="000000"/>
            </a:solidFill>
            <a:ln w="12600">
              <a:solidFill>
                <a:srgbClr val="333333"/>
              </a:solidFill>
              <a:round/>
              <a:headEnd/>
              <a:tailEnd/>
            </a:ln>
          </p:spPr>
          <p:txBody>
            <a:bodyPr wrap="none" anchor="ctr"/>
            <a:lstStyle/>
            <a:p>
              <a:endParaRPr lang="en-US"/>
            </a:p>
          </p:txBody>
        </p:sp>
        <p:sp>
          <p:nvSpPr>
            <p:cNvPr id="35647" name="Freeform 831">
              <a:extLst>
                <a:ext uri="{FF2B5EF4-FFF2-40B4-BE49-F238E27FC236}">
                  <a16:creationId xmlns:a16="http://schemas.microsoft.com/office/drawing/2014/main" id="{0B6D479D-6A3D-49B1-A8FB-D72086978D9C}"/>
                </a:ext>
              </a:extLst>
            </p:cNvPr>
            <p:cNvSpPr>
              <a:spLocks noChangeArrowheads="1"/>
            </p:cNvSpPr>
            <p:nvPr/>
          </p:nvSpPr>
          <p:spPr bwMode="auto">
            <a:xfrm>
              <a:off x="3609" y="2722"/>
              <a:ext cx="16" cy="16"/>
            </a:xfrm>
            <a:custGeom>
              <a:avLst/>
              <a:gdLst>
                <a:gd name="T0" fmla="*/ 0 w 72"/>
                <a:gd name="T1" fmla="*/ 58 h 72"/>
                <a:gd name="T2" fmla="*/ 4 w 72"/>
                <a:gd name="T3" fmla="*/ 0 h 72"/>
                <a:gd name="T4" fmla="*/ 71 w 72"/>
                <a:gd name="T5" fmla="*/ 0 h 72"/>
                <a:gd name="T6" fmla="*/ 62 w 72"/>
                <a:gd name="T7" fmla="*/ 71 h 72"/>
                <a:gd name="T8" fmla="*/ 0 w 72"/>
                <a:gd name="T9" fmla="*/ 58 h 72"/>
              </a:gdLst>
              <a:ahLst/>
              <a:cxnLst>
                <a:cxn ang="0">
                  <a:pos x="T0" y="T1"/>
                </a:cxn>
                <a:cxn ang="0">
                  <a:pos x="T2" y="T3"/>
                </a:cxn>
                <a:cxn ang="0">
                  <a:pos x="T4" y="T5"/>
                </a:cxn>
                <a:cxn ang="0">
                  <a:pos x="T6" y="T7"/>
                </a:cxn>
                <a:cxn ang="0">
                  <a:pos x="T8" y="T9"/>
                </a:cxn>
              </a:cxnLst>
              <a:rect l="0" t="0" r="r" b="b"/>
              <a:pathLst>
                <a:path w="72" h="72">
                  <a:moveTo>
                    <a:pt x="0" y="58"/>
                  </a:moveTo>
                  <a:lnTo>
                    <a:pt x="4" y="0"/>
                  </a:lnTo>
                  <a:lnTo>
                    <a:pt x="71" y="0"/>
                  </a:lnTo>
                  <a:lnTo>
                    <a:pt x="62" y="71"/>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35648" name="Freeform 832">
              <a:extLst>
                <a:ext uri="{FF2B5EF4-FFF2-40B4-BE49-F238E27FC236}">
                  <a16:creationId xmlns:a16="http://schemas.microsoft.com/office/drawing/2014/main" id="{DFF3F66E-C034-419C-B102-857E1E69F060}"/>
                </a:ext>
              </a:extLst>
            </p:cNvPr>
            <p:cNvSpPr>
              <a:spLocks noChangeArrowheads="1"/>
            </p:cNvSpPr>
            <p:nvPr/>
          </p:nvSpPr>
          <p:spPr bwMode="auto">
            <a:xfrm>
              <a:off x="3615" y="2683"/>
              <a:ext cx="16" cy="16"/>
            </a:xfrm>
            <a:custGeom>
              <a:avLst/>
              <a:gdLst>
                <a:gd name="T0" fmla="*/ 0 w 72"/>
                <a:gd name="T1" fmla="*/ 58 h 72"/>
                <a:gd name="T2" fmla="*/ 4 w 72"/>
                <a:gd name="T3" fmla="*/ 0 h 72"/>
                <a:gd name="T4" fmla="*/ 71 w 72"/>
                <a:gd name="T5" fmla="*/ 17 h 72"/>
                <a:gd name="T6" fmla="*/ 62 w 72"/>
                <a:gd name="T7" fmla="*/ 71 h 72"/>
                <a:gd name="T8" fmla="*/ 0 w 72"/>
                <a:gd name="T9" fmla="*/ 58 h 72"/>
              </a:gdLst>
              <a:ahLst/>
              <a:cxnLst>
                <a:cxn ang="0">
                  <a:pos x="T0" y="T1"/>
                </a:cxn>
                <a:cxn ang="0">
                  <a:pos x="T2" y="T3"/>
                </a:cxn>
                <a:cxn ang="0">
                  <a:pos x="T4" y="T5"/>
                </a:cxn>
                <a:cxn ang="0">
                  <a:pos x="T6" y="T7"/>
                </a:cxn>
                <a:cxn ang="0">
                  <a:pos x="T8" y="T9"/>
                </a:cxn>
              </a:cxnLst>
              <a:rect l="0" t="0" r="r" b="b"/>
              <a:pathLst>
                <a:path w="72" h="72">
                  <a:moveTo>
                    <a:pt x="0" y="58"/>
                  </a:moveTo>
                  <a:lnTo>
                    <a:pt x="4" y="0"/>
                  </a:lnTo>
                  <a:lnTo>
                    <a:pt x="71" y="17"/>
                  </a:lnTo>
                  <a:lnTo>
                    <a:pt x="62" y="71"/>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35649" name="Freeform 833">
              <a:extLst>
                <a:ext uri="{FF2B5EF4-FFF2-40B4-BE49-F238E27FC236}">
                  <a16:creationId xmlns:a16="http://schemas.microsoft.com/office/drawing/2014/main" id="{B65EA74F-F2DC-4E85-9E0E-9A53D0EF2EF9}"/>
                </a:ext>
              </a:extLst>
            </p:cNvPr>
            <p:cNvSpPr>
              <a:spLocks noChangeArrowheads="1"/>
            </p:cNvSpPr>
            <p:nvPr/>
          </p:nvSpPr>
          <p:spPr bwMode="auto">
            <a:xfrm>
              <a:off x="3616" y="2675"/>
              <a:ext cx="16" cy="16"/>
            </a:xfrm>
            <a:custGeom>
              <a:avLst/>
              <a:gdLst>
                <a:gd name="T0" fmla="*/ 0 w 72"/>
                <a:gd name="T1" fmla="*/ 44 h 72"/>
                <a:gd name="T2" fmla="*/ 13 w 72"/>
                <a:gd name="T3" fmla="*/ 0 h 72"/>
                <a:gd name="T4" fmla="*/ 71 w 72"/>
                <a:gd name="T5" fmla="*/ 17 h 72"/>
                <a:gd name="T6" fmla="*/ 53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13" y="0"/>
                  </a:lnTo>
                  <a:lnTo>
                    <a:pt x="71" y="17"/>
                  </a:lnTo>
                  <a:lnTo>
                    <a:pt x="53"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5650" name="Freeform 834">
              <a:extLst>
                <a:ext uri="{FF2B5EF4-FFF2-40B4-BE49-F238E27FC236}">
                  <a16:creationId xmlns:a16="http://schemas.microsoft.com/office/drawing/2014/main" id="{BEE626F9-455F-4EEF-AE7B-9D51514FFEDB}"/>
                </a:ext>
              </a:extLst>
            </p:cNvPr>
            <p:cNvSpPr>
              <a:spLocks noChangeArrowheads="1"/>
            </p:cNvSpPr>
            <p:nvPr/>
          </p:nvSpPr>
          <p:spPr bwMode="auto">
            <a:xfrm>
              <a:off x="3619" y="2666"/>
              <a:ext cx="16" cy="16"/>
            </a:xfrm>
            <a:custGeom>
              <a:avLst/>
              <a:gdLst>
                <a:gd name="T0" fmla="*/ 0 w 72"/>
                <a:gd name="T1" fmla="*/ 49 h 72"/>
                <a:gd name="T2" fmla="*/ 8 w 72"/>
                <a:gd name="T3" fmla="*/ 0 h 72"/>
                <a:gd name="T4" fmla="*/ 71 w 72"/>
                <a:gd name="T5" fmla="*/ 17 h 72"/>
                <a:gd name="T6" fmla="*/ 58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8" y="0"/>
                  </a:lnTo>
                  <a:lnTo>
                    <a:pt x="71" y="17"/>
                  </a:lnTo>
                  <a:lnTo>
                    <a:pt x="58"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5651" name="Freeform 835">
              <a:extLst>
                <a:ext uri="{FF2B5EF4-FFF2-40B4-BE49-F238E27FC236}">
                  <a16:creationId xmlns:a16="http://schemas.microsoft.com/office/drawing/2014/main" id="{8DF196AA-A24C-40EC-9F61-023CE1CA3DC2}"/>
                </a:ext>
              </a:extLst>
            </p:cNvPr>
            <p:cNvSpPr>
              <a:spLocks noChangeArrowheads="1"/>
            </p:cNvSpPr>
            <p:nvPr/>
          </p:nvSpPr>
          <p:spPr bwMode="auto">
            <a:xfrm>
              <a:off x="3621" y="2658"/>
              <a:ext cx="16" cy="16"/>
            </a:xfrm>
            <a:custGeom>
              <a:avLst/>
              <a:gdLst>
                <a:gd name="T0" fmla="*/ 0 w 72"/>
                <a:gd name="T1" fmla="*/ 53 h 72"/>
                <a:gd name="T2" fmla="*/ 8 w 72"/>
                <a:gd name="T3" fmla="*/ 0 h 72"/>
                <a:gd name="T4" fmla="*/ 71 w 72"/>
                <a:gd name="T5" fmla="*/ 17 h 72"/>
                <a:gd name="T6" fmla="*/ 53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8" y="0"/>
                  </a:lnTo>
                  <a:lnTo>
                    <a:pt x="71" y="17"/>
                  </a:lnTo>
                  <a:lnTo>
                    <a:pt x="53"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5652" name="Freeform 836">
              <a:extLst>
                <a:ext uri="{FF2B5EF4-FFF2-40B4-BE49-F238E27FC236}">
                  <a16:creationId xmlns:a16="http://schemas.microsoft.com/office/drawing/2014/main" id="{6553D7FD-F153-4083-9196-CE611461F03E}"/>
                </a:ext>
              </a:extLst>
            </p:cNvPr>
            <p:cNvSpPr>
              <a:spLocks noChangeArrowheads="1"/>
            </p:cNvSpPr>
            <p:nvPr/>
          </p:nvSpPr>
          <p:spPr bwMode="auto">
            <a:xfrm>
              <a:off x="3623" y="2649"/>
              <a:ext cx="16" cy="16"/>
            </a:xfrm>
            <a:custGeom>
              <a:avLst/>
              <a:gdLst>
                <a:gd name="T0" fmla="*/ 0 w 72"/>
                <a:gd name="T1" fmla="*/ 44 h 72"/>
                <a:gd name="T2" fmla="*/ 13 w 72"/>
                <a:gd name="T3" fmla="*/ 0 h 72"/>
                <a:gd name="T4" fmla="*/ 71 w 72"/>
                <a:gd name="T5" fmla="*/ 22 h 72"/>
                <a:gd name="T6" fmla="*/ 53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13" y="0"/>
                  </a:lnTo>
                  <a:lnTo>
                    <a:pt x="71" y="22"/>
                  </a:lnTo>
                  <a:lnTo>
                    <a:pt x="53"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5653" name="Freeform 837">
              <a:extLst>
                <a:ext uri="{FF2B5EF4-FFF2-40B4-BE49-F238E27FC236}">
                  <a16:creationId xmlns:a16="http://schemas.microsoft.com/office/drawing/2014/main" id="{17691545-096E-46CC-BA4D-D87FA7FD8D4C}"/>
                </a:ext>
              </a:extLst>
            </p:cNvPr>
            <p:cNvSpPr>
              <a:spLocks noChangeArrowheads="1"/>
            </p:cNvSpPr>
            <p:nvPr/>
          </p:nvSpPr>
          <p:spPr bwMode="auto">
            <a:xfrm>
              <a:off x="3626" y="2641"/>
              <a:ext cx="16" cy="16"/>
            </a:xfrm>
            <a:custGeom>
              <a:avLst/>
              <a:gdLst>
                <a:gd name="T0" fmla="*/ 0 w 72"/>
                <a:gd name="T1" fmla="*/ 44 h 72"/>
                <a:gd name="T2" fmla="*/ 13 w 72"/>
                <a:gd name="T3" fmla="*/ 0 h 72"/>
                <a:gd name="T4" fmla="*/ 71 w 72"/>
                <a:gd name="T5" fmla="*/ 22 h 72"/>
                <a:gd name="T6" fmla="*/ 58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13" y="0"/>
                  </a:lnTo>
                  <a:lnTo>
                    <a:pt x="71" y="22"/>
                  </a:lnTo>
                  <a:lnTo>
                    <a:pt x="58"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5654" name="Freeform 838">
              <a:extLst>
                <a:ext uri="{FF2B5EF4-FFF2-40B4-BE49-F238E27FC236}">
                  <a16:creationId xmlns:a16="http://schemas.microsoft.com/office/drawing/2014/main" id="{404740A3-5540-461B-90BE-7DF7F7FAB229}"/>
                </a:ext>
              </a:extLst>
            </p:cNvPr>
            <p:cNvSpPr>
              <a:spLocks noChangeArrowheads="1"/>
            </p:cNvSpPr>
            <p:nvPr/>
          </p:nvSpPr>
          <p:spPr bwMode="auto">
            <a:xfrm>
              <a:off x="3629" y="2636"/>
              <a:ext cx="16" cy="16"/>
            </a:xfrm>
            <a:custGeom>
              <a:avLst/>
              <a:gdLst>
                <a:gd name="T0" fmla="*/ 0 w 72"/>
                <a:gd name="T1" fmla="*/ 40 h 72"/>
                <a:gd name="T2" fmla="*/ 8 w 72"/>
                <a:gd name="T3" fmla="*/ 0 h 72"/>
                <a:gd name="T4" fmla="*/ 71 w 72"/>
                <a:gd name="T5" fmla="*/ 26 h 72"/>
                <a:gd name="T6" fmla="*/ 58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8" y="0"/>
                  </a:lnTo>
                  <a:lnTo>
                    <a:pt x="71" y="26"/>
                  </a:lnTo>
                  <a:lnTo>
                    <a:pt x="58"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655" name="Freeform 839">
              <a:extLst>
                <a:ext uri="{FF2B5EF4-FFF2-40B4-BE49-F238E27FC236}">
                  <a16:creationId xmlns:a16="http://schemas.microsoft.com/office/drawing/2014/main" id="{B1EA4341-D4F2-4C03-95E4-9CE3CD962799}"/>
                </a:ext>
              </a:extLst>
            </p:cNvPr>
            <p:cNvSpPr>
              <a:spLocks noChangeArrowheads="1"/>
            </p:cNvSpPr>
            <p:nvPr/>
          </p:nvSpPr>
          <p:spPr bwMode="auto">
            <a:xfrm>
              <a:off x="3641" y="2600"/>
              <a:ext cx="16" cy="16"/>
            </a:xfrm>
            <a:custGeom>
              <a:avLst/>
              <a:gdLst>
                <a:gd name="T0" fmla="*/ 0 w 72"/>
                <a:gd name="T1" fmla="*/ 40 h 72"/>
                <a:gd name="T2" fmla="*/ 17 w 72"/>
                <a:gd name="T3" fmla="*/ 0 h 72"/>
                <a:gd name="T4" fmla="*/ 71 w 72"/>
                <a:gd name="T5" fmla="*/ 26 h 72"/>
                <a:gd name="T6" fmla="*/ 49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7" y="0"/>
                  </a:lnTo>
                  <a:lnTo>
                    <a:pt x="71" y="26"/>
                  </a:lnTo>
                  <a:lnTo>
                    <a:pt x="49"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656" name="Freeform 840">
              <a:extLst>
                <a:ext uri="{FF2B5EF4-FFF2-40B4-BE49-F238E27FC236}">
                  <a16:creationId xmlns:a16="http://schemas.microsoft.com/office/drawing/2014/main" id="{25B969FF-CC9D-4E7C-94FA-B2243DF18F75}"/>
                </a:ext>
              </a:extLst>
            </p:cNvPr>
            <p:cNvSpPr>
              <a:spLocks noChangeArrowheads="1"/>
            </p:cNvSpPr>
            <p:nvPr/>
          </p:nvSpPr>
          <p:spPr bwMode="auto">
            <a:xfrm>
              <a:off x="3645" y="2592"/>
              <a:ext cx="16" cy="16"/>
            </a:xfrm>
            <a:custGeom>
              <a:avLst/>
              <a:gdLst>
                <a:gd name="T0" fmla="*/ 0 w 72"/>
                <a:gd name="T1" fmla="*/ 40 h 72"/>
                <a:gd name="T2" fmla="*/ 13 w 72"/>
                <a:gd name="T3" fmla="*/ 0 h 72"/>
                <a:gd name="T4" fmla="*/ 71 w 72"/>
                <a:gd name="T5" fmla="*/ 26 h 72"/>
                <a:gd name="T6" fmla="*/ 49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3" y="0"/>
                  </a:lnTo>
                  <a:lnTo>
                    <a:pt x="71" y="26"/>
                  </a:lnTo>
                  <a:lnTo>
                    <a:pt x="49"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657" name="Freeform 841">
              <a:extLst>
                <a:ext uri="{FF2B5EF4-FFF2-40B4-BE49-F238E27FC236}">
                  <a16:creationId xmlns:a16="http://schemas.microsoft.com/office/drawing/2014/main" id="{DD854885-29DB-4628-836B-2BEC2BC4D3A8}"/>
                </a:ext>
              </a:extLst>
            </p:cNvPr>
            <p:cNvSpPr>
              <a:spLocks noChangeArrowheads="1"/>
            </p:cNvSpPr>
            <p:nvPr/>
          </p:nvSpPr>
          <p:spPr bwMode="auto">
            <a:xfrm>
              <a:off x="3648" y="2585"/>
              <a:ext cx="16" cy="16"/>
            </a:xfrm>
            <a:custGeom>
              <a:avLst/>
              <a:gdLst>
                <a:gd name="T0" fmla="*/ 0 w 72"/>
                <a:gd name="T1" fmla="*/ 40 h 72"/>
                <a:gd name="T2" fmla="*/ 17 w 72"/>
                <a:gd name="T3" fmla="*/ 0 h 72"/>
                <a:gd name="T4" fmla="*/ 71 w 72"/>
                <a:gd name="T5" fmla="*/ 26 h 72"/>
                <a:gd name="T6" fmla="*/ 49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7" y="0"/>
                  </a:lnTo>
                  <a:lnTo>
                    <a:pt x="71" y="26"/>
                  </a:lnTo>
                  <a:lnTo>
                    <a:pt x="49"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658" name="Freeform 842">
              <a:extLst>
                <a:ext uri="{FF2B5EF4-FFF2-40B4-BE49-F238E27FC236}">
                  <a16:creationId xmlns:a16="http://schemas.microsoft.com/office/drawing/2014/main" id="{34318C4B-C7A9-4DA0-81BA-DAF0C9ABCE82}"/>
                </a:ext>
              </a:extLst>
            </p:cNvPr>
            <p:cNvSpPr>
              <a:spLocks noChangeArrowheads="1"/>
            </p:cNvSpPr>
            <p:nvPr/>
          </p:nvSpPr>
          <p:spPr bwMode="auto">
            <a:xfrm>
              <a:off x="3651" y="2575"/>
              <a:ext cx="16" cy="16"/>
            </a:xfrm>
            <a:custGeom>
              <a:avLst/>
              <a:gdLst>
                <a:gd name="T0" fmla="*/ 0 w 72"/>
                <a:gd name="T1" fmla="*/ 44 h 72"/>
                <a:gd name="T2" fmla="*/ 17 w 72"/>
                <a:gd name="T3" fmla="*/ 0 h 72"/>
                <a:gd name="T4" fmla="*/ 71 w 72"/>
                <a:gd name="T5" fmla="*/ 26 h 72"/>
                <a:gd name="T6" fmla="*/ 49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17" y="0"/>
                  </a:lnTo>
                  <a:lnTo>
                    <a:pt x="71" y="26"/>
                  </a:lnTo>
                  <a:lnTo>
                    <a:pt x="49"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5659" name="Freeform 843">
              <a:extLst>
                <a:ext uri="{FF2B5EF4-FFF2-40B4-BE49-F238E27FC236}">
                  <a16:creationId xmlns:a16="http://schemas.microsoft.com/office/drawing/2014/main" id="{9D71B272-182B-46A1-B6CD-F29AEC23DAAD}"/>
                </a:ext>
              </a:extLst>
            </p:cNvPr>
            <p:cNvSpPr>
              <a:spLocks noChangeArrowheads="1"/>
            </p:cNvSpPr>
            <p:nvPr/>
          </p:nvSpPr>
          <p:spPr bwMode="auto">
            <a:xfrm>
              <a:off x="3656" y="2568"/>
              <a:ext cx="16" cy="16"/>
            </a:xfrm>
            <a:custGeom>
              <a:avLst/>
              <a:gdLst>
                <a:gd name="T0" fmla="*/ 0 w 72"/>
                <a:gd name="T1" fmla="*/ 40 h 72"/>
                <a:gd name="T2" fmla="*/ 17 w 72"/>
                <a:gd name="T3" fmla="*/ 0 h 72"/>
                <a:gd name="T4" fmla="*/ 71 w 72"/>
                <a:gd name="T5" fmla="*/ 22 h 72"/>
                <a:gd name="T6" fmla="*/ 53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7" y="0"/>
                  </a:lnTo>
                  <a:lnTo>
                    <a:pt x="71" y="22"/>
                  </a:lnTo>
                  <a:lnTo>
                    <a:pt x="53"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660" name="Freeform 844">
              <a:extLst>
                <a:ext uri="{FF2B5EF4-FFF2-40B4-BE49-F238E27FC236}">
                  <a16:creationId xmlns:a16="http://schemas.microsoft.com/office/drawing/2014/main" id="{762197A9-3F7E-4BEA-951C-7BE221787456}"/>
                </a:ext>
              </a:extLst>
            </p:cNvPr>
            <p:cNvSpPr>
              <a:spLocks noChangeArrowheads="1"/>
            </p:cNvSpPr>
            <p:nvPr/>
          </p:nvSpPr>
          <p:spPr bwMode="auto">
            <a:xfrm>
              <a:off x="3660" y="2560"/>
              <a:ext cx="16" cy="16"/>
            </a:xfrm>
            <a:custGeom>
              <a:avLst/>
              <a:gdLst>
                <a:gd name="T0" fmla="*/ 0 w 72"/>
                <a:gd name="T1" fmla="*/ 40 h 72"/>
                <a:gd name="T2" fmla="*/ 17 w 72"/>
                <a:gd name="T3" fmla="*/ 0 h 72"/>
                <a:gd name="T4" fmla="*/ 71 w 72"/>
                <a:gd name="T5" fmla="*/ 26 h 72"/>
                <a:gd name="T6" fmla="*/ 49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17" y="0"/>
                  </a:lnTo>
                  <a:lnTo>
                    <a:pt x="71" y="26"/>
                  </a:lnTo>
                  <a:lnTo>
                    <a:pt x="49"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661" name="Freeform 845">
              <a:extLst>
                <a:ext uri="{FF2B5EF4-FFF2-40B4-BE49-F238E27FC236}">
                  <a16:creationId xmlns:a16="http://schemas.microsoft.com/office/drawing/2014/main" id="{1AFEE945-477B-4A48-B9C3-90AF7A3B220C}"/>
                </a:ext>
              </a:extLst>
            </p:cNvPr>
            <p:cNvSpPr>
              <a:spLocks noChangeArrowheads="1"/>
            </p:cNvSpPr>
            <p:nvPr/>
          </p:nvSpPr>
          <p:spPr bwMode="auto">
            <a:xfrm>
              <a:off x="3663" y="2555"/>
              <a:ext cx="16" cy="16"/>
            </a:xfrm>
            <a:custGeom>
              <a:avLst/>
              <a:gdLst>
                <a:gd name="T0" fmla="*/ 0 w 72"/>
                <a:gd name="T1" fmla="*/ 26 h 72"/>
                <a:gd name="T2" fmla="*/ 8 w 72"/>
                <a:gd name="T3" fmla="*/ 0 h 72"/>
                <a:gd name="T4" fmla="*/ 71 w 72"/>
                <a:gd name="T5" fmla="*/ 40 h 72"/>
                <a:gd name="T6" fmla="*/ 58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8" y="0"/>
                  </a:lnTo>
                  <a:lnTo>
                    <a:pt x="71" y="40"/>
                  </a:lnTo>
                  <a:lnTo>
                    <a:pt x="58"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662" name="Freeform 846">
              <a:extLst>
                <a:ext uri="{FF2B5EF4-FFF2-40B4-BE49-F238E27FC236}">
                  <a16:creationId xmlns:a16="http://schemas.microsoft.com/office/drawing/2014/main" id="{EB1E8CD2-9ECF-4BB0-A97C-CD0B182F85D7}"/>
                </a:ext>
              </a:extLst>
            </p:cNvPr>
            <p:cNvSpPr>
              <a:spLocks noChangeArrowheads="1"/>
            </p:cNvSpPr>
            <p:nvPr/>
          </p:nvSpPr>
          <p:spPr bwMode="auto">
            <a:xfrm>
              <a:off x="3680" y="2528"/>
              <a:ext cx="16" cy="16"/>
            </a:xfrm>
            <a:custGeom>
              <a:avLst/>
              <a:gdLst>
                <a:gd name="T0" fmla="*/ 0 w 72"/>
                <a:gd name="T1" fmla="*/ 17 h 71"/>
                <a:gd name="T2" fmla="*/ 8 w 72"/>
                <a:gd name="T3" fmla="*/ 0 h 71"/>
                <a:gd name="T4" fmla="*/ 71 w 72"/>
                <a:gd name="T5" fmla="*/ 48 h 71"/>
                <a:gd name="T6" fmla="*/ 62 w 72"/>
                <a:gd name="T7" fmla="*/ 70 h 71"/>
                <a:gd name="T8" fmla="*/ 0 w 72"/>
                <a:gd name="T9" fmla="*/ 17 h 71"/>
              </a:gdLst>
              <a:ahLst/>
              <a:cxnLst>
                <a:cxn ang="0">
                  <a:pos x="T0" y="T1"/>
                </a:cxn>
                <a:cxn ang="0">
                  <a:pos x="T2" y="T3"/>
                </a:cxn>
                <a:cxn ang="0">
                  <a:pos x="T4" y="T5"/>
                </a:cxn>
                <a:cxn ang="0">
                  <a:pos x="T6" y="T7"/>
                </a:cxn>
                <a:cxn ang="0">
                  <a:pos x="T8" y="T9"/>
                </a:cxn>
              </a:cxnLst>
              <a:rect l="0" t="0" r="r" b="b"/>
              <a:pathLst>
                <a:path w="72" h="71">
                  <a:moveTo>
                    <a:pt x="0" y="17"/>
                  </a:moveTo>
                  <a:lnTo>
                    <a:pt x="8" y="0"/>
                  </a:lnTo>
                  <a:lnTo>
                    <a:pt x="71" y="48"/>
                  </a:lnTo>
                  <a:lnTo>
                    <a:pt x="62" y="70"/>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5663" name="Freeform 847">
              <a:extLst>
                <a:ext uri="{FF2B5EF4-FFF2-40B4-BE49-F238E27FC236}">
                  <a16:creationId xmlns:a16="http://schemas.microsoft.com/office/drawing/2014/main" id="{F7CB2CD1-9221-4524-919B-6FAF16731ED2}"/>
                </a:ext>
              </a:extLst>
            </p:cNvPr>
            <p:cNvSpPr>
              <a:spLocks noChangeArrowheads="1"/>
            </p:cNvSpPr>
            <p:nvPr/>
          </p:nvSpPr>
          <p:spPr bwMode="auto">
            <a:xfrm>
              <a:off x="3682" y="2519"/>
              <a:ext cx="16" cy="16"/>
            </a:xfrm>
            <a:custGeom>
              <a:avLst/>
              <a:gdLst>
                <a:gd name="T0" fmla="*/ 0 w 72"/>
                <a:gd name="T1" fmla="*/ 35 h 72"/>
                <a:gd name="T2" fmla="*/ 22 w 72"/>
                <a:gd name="T3" fmla="*/ 0 h 72"/>
                <a:gd name="T4" fmla="*/ 71 w 72"/>
                <a:gd name="T5" fmla="*/ 31 h 72"/>
                <a:gd name="T6" fmla="*/ 40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2" y="0"/>
                  </a:lnTo>
                  <a:lnTo>
                    <a:pt x="71" y="31"/>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664" name="Freeform 848">
              <a:extLst>
                <a:ext uri="{FF2B5EF4-FFF2-40B4-BE49-F238E27FC236}">
                  <a16:creationId xmlns:a16="http://schemas.microsoft.com/office/drawing/2014/main" id="{2A48A1A6-741C-460F-B4F6-6320B79AEDB6}"/>
                </a:ext>
              </a:extLst>
            </p:cNvPr>
            <p:cNvSpPr>
              <a:spLocks noChangeArrowheads="1"/>
            </p:cNvSpPr>
            <p:nvPr/>
          </p:nvSpPr>
          <p:spPr bwMode="auto">
            <a:xfrm>
              <a:off x="3687" y="2511"/>
              <a:ext cx="16" cy="16"/>
            </a:xfrm>
            <a:custGeom>
              <a:avLst/>
              <a:gdLst>
                <a:gd name="T0" fmla="*/ 0 w 72"/>
                <a:gd name="T1" fmla="*/ 35 h 72"/>
                <a:gd name="T2" fmla="*/ 22 w 72"/>
                <a:gd name="T3" fmla="*/ 0 h 72"/>
                <a:gd name="T4" fmla="*/ 71 w 72"/>
                <a:gd name="T5" fmla="*/ 31 h 72"/>
                <a:gd name="T6" fmla="*/ 44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2" y="0"/>
                  </a:lnTo>
                  <a:lnTo>
                    <a:pt x="71" y="31"/>
                  </a:lnTo>
                  <a:lnTo>
                    <a:pt x="44"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665" name="Freeform 849">
              <a:extLst>
                <a:ext uri="{FF2B5EF4-FFF2-40B4-BE49-F238E27FC236}">
                  <a16:creationId xmlns:a16="http://schemas.microsoft.com/office/drawing/2014/main" id="{D06A203A-03B7-4C95-B099-3DD9312CF1A5}"/>
                </a:ext>
              </a:extLst>
            </p:cNvPr>
            <p:cNvSpPr>
              <a:spLocks noChangeArrowheads="1"/>
            </p:cNvSpPr>
            <p:nvPr/>
          </p:nvSpPr>
          <p:spPr bwMode="auto">
            <a:xfrm>
              <a:off x="3692" y="2504"/>
              <a:ext cx="16" cy="16"/>
            </a:xfrm>
            <a:custGeom>
              <a:avLst/>
              <a:gdLst>
                <a:gd name="T0" fmla="*/ 0 w 72"/>
                <a:gd name="T1" fmla="*/ 35 h 72"/>
                <a:gd name="T2" fmla="*/ 26 w 72"/>
                <a:gd name="T3" fmla="*/ 0 h 72"/>
                <a:gd name="T4" fmla="*/ 71 w 72"/>
                <a:gd name="T5" fmla="*/ 35 h 72"/>
                <a:gd name="T6" fmla="*/ 44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6" y="0"/>
                  </a:lnTo>
                  <a:lnTo>
                    <a:pt x="71" y="35"/>
                  </a:lnTo>
                  <a:lnTo>
                    <a:pt x="44"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666" name="Freeform 850">
              <a:extLst>
                <a:ext uri="{FF2B5EF4-FFF2-40B4-BE49-F238E27FC236}">
                  <a16:creationId xmlns:a16="http://schemas.microsoft.com/office/drawing/2014/main" id="{D85A41CA-070D-428D-B35F-66FE1B670166}"/>
                </a:ext>
              </a:extLst>
            </p:cNvPr>
            <p:cNvSpPr>
              <a:spLocks noChangeArrowheads="1"/>
            </p:cNvSpPr>
            <p:nvPr/>
          </p:nvSpPr>
          <p:spPr bwMode="auto">
            <a:xfrm>
              <a:off x="3698" y="2497"/>
              <a:ext cx="16" cy="16"/>
            </a:xfrm>
            <a:custGeom>
              <a:avLst/>
              <a:gdLst>
                <a:gd name="T0" fmla="*/ 0 w 72"/>
                <a:gd name="T1" fmla="*/ 35 h 72"/>
                <a:gd name="T2" fmla="*/ 26 w 72"/>
                <a:gd name="T3" fmla="*/ 0 h 72"/>
                <a:gd name="T4" fmla="*/ 71 w 72"/>
                <a:gd name="T5" fmla="*/ 35 h 72"/>
                <a:gd name="T6" fmla="*/ 40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6" y="0"/>
                  </a:lnTo>
                  <a:lnTo>
                    <a:pt x="71" y="35"/>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667" name="Freeform 851">
              <a:extLst>
                <a:ext uri="{FF2B5EF4-FFF2-40B4-BE49-F238E27FC236}">
                  <a16:creationId xmlns:a16="http://schemas.microsoft.com/office/drawing/2014/main" id="{45F82FD4-9752-4DB0-8F20-687604407AD0}"/>
                </a:ext>
              </a:extLst>
            </p:cNvPr>
            <p:cNvSpPr>
              <a:spLocks noChangeArrowheads="1"/>
            </p:cNvSpPr>
            <p:nvPr/>
          </p:nvSpPr>
          <p:spPr bwMode="auto">
            <a:xfrm>
              <a:off x="3704" y="2490"/>
              <a:ext cx="16" cy="16"/>
            </a:xfrm>
            <a:custGeom>
              <a:avLst/>
              <a:gdLst>
                <a:gd name="T0" fmla="*/ 0 w 72"/>
                <a:gd name="T1" fmla="*/ 35 h 72"/>
                <a:gd name="T2" fmla="*/ 31 w 72"/>
                <a:gd name="T3" fmla="*/ 0 h 72"/>
                <a:gd name="T4" fmla="*/ 71 w 72"/>
                <a:gd name="T5" fmla="*/ 35 h 72"/>
                <a:gd name="T6" fmla="*/ 40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31" y="0"/>
                  </a:lnTo>
                  <a:lnTo>
                    <a:pt x="71" y="35"/>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668" name="Freeform 852">
              <a:extLst>
                <a:ext uri="{FF2B5EF4-FFF2-40B4-BE49-F238E27FC236}">
                  <a16:creationId xmlns:a16="http://schemas.microsoft.com/office/drawing/2014/main" id="{C6913FC4-9007-412D-82C6-84AC56FD2F7E}"/>
                </a:ext>
              </a:extLst>
            </p:cNvPr>
            <p:cNvSpPr>
              <a:spLocks noChangeArrowheads="1"/>
            </p:cNvSpPr>
            <p:nvPr/>
          </p:nvSpPr>
          <p:spPr bwMode="auto">
            <a:xfrm>
              <a:off x="3711" y="2483"/>
              <a:ext cx="16" cy="16"/>
            </a:xfrm>
            <a:custGeom>
              <a:avLst/>
              <a:gdLst>
                <a:gd name="T0" fmla="*/ 0 w 72"/>
                <a:gd name="T1" fmla="*/ 35 h 72"/>
                <a:gd name="T2" fmla="*/ 17 w 72"/>
                <a:gd name="T3" fmla="*/ 0 h 72"/>
                <a:gd name="T4" fmla="*/ 71 w 72"/>
                <a:gd name="T5" fmla="*/ 40 h 72"/>
                <a:gd name="T6" fmla="*/ 40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17" y="0"/>
                  </a:lnTo>
                  <a:lnTo>
                    <a:pt x="71" y="40"/>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669" name="Freeform 853">
              <a:extLst>
                <a:ext uri="{FF2B5EF4-FFF2-40B4-BE49-F238E27FC236}">
                  <a16:creationId xmlns:a16="http://schemas.microsoft.com/office/drawing/2014/main" id="{A0105A9B-8914-48DB-9E54-621BF302544C}"/>
                </a:ext>
              </a:extLst>
            </p:cNvPr>
            <p:cNvSpPr>
              <a:spLocks noChangeArrowheads="1"/>
            </p:cNvSpPr>
            <p:nvPr/>
          </p:nvSpPr>
          <p:spPr bwMode="auto">
            <a:xfrm>
              <a:off x="3736" y="2458"/>
              <a:ext cx="16" cy="16"/>
            </a:xfrm>
            <a:custGeom>
              <a:avLst/>
              <a:gdLst>
                <a:gd name="T0" fmla="*/ 0 w 72"/>
                <a:gd name="T1" fmla="*/ 26 h 72"/>
                <a:gd name="T2" fmla="*/ 31 w 72"/>
                <a:gd name="T3" fmla="*/ 0 h 72"/>
                <a:gd name="T4" fmla="*/ 71 w 72"/>
                <a:gd name="T5" fmla="*/ 40 h 72"/>
                <a:gd name="T6" fmla="*/ 35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1" y="0"/>
                  </a:lnTo>
                  <a:lnTo>
                    <a:pt x="71" y="40"/>
                  </a:lnTo>
                  <a:lnTo>
                    <a:pt x="35"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670" name="Freeform 854">
              <a:extLst>
                <a:ext uri="{FF2B5EF4-FFF2-40B4-BE49-F238E27FC236}">
                  <a16:creationId xmlns:a16="http://schemas.microsoft.com/office/drawing/2014/main" id="{E83939C0-BAB4-428C-AB63-A9AB8A08BC7B}"/>
                </a:ext>
              </a:extLst>
            </p:cNvPr>
            <p:cNvSpPr>
              <a:spLocks noChangeArrowheads="1"/>
            </p:cNvSpPr>
            <p:nvPr/>
          </p:nvSpPr>
          <p:spPr bwMode="auto">
            <a:xfrm>
              <a:off x="3743" y="2451"/>
              <a:ext cx="16" cy="16"/>
            </a:xfrm>
            <a:custGeom>
              <a:avLst/>
              <a:gdLst>
                <a:gd name="T0" fmla="*/ 0 w 72"/>
                <a:gd name="T1" fmla="*/ 26 h 72"/>
                <a:gd name="T2" fmla="*/ 35 w 72"/>
                <a:gd name="T3" fmla="*/ 0 h 72"/>
                <a:gd name="T4" fmla="*/ 71 w 72"/>
                <a:gd name="T5" fmla="*/ 40 h 72"/>
                <a:gd name="T6" fmla="*/ 35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5" y="0"/>
                  </a:lnTo>
                  <a:lnTo>
                    <a:pt x="71" y="40"/>
                  </a:lnTo>
                  <a:lnTo>
                    <a:pt x="35"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671" name="Freeform 855">
              <a:extLst>
                <a:ext uri="{FF2B5EF4-FFF2-40B4-BE49-F238E27FC236}">
                  <a16:creationId xmlns:a16="http://schemas.microsoft.com/office/drawing/2014/main" id="{639ACC54-6D77-45B0-BB56-E6BBC43ACF0F}"/>
                </a:ext>
              </a:extLst>
            </p:cNvPr>
            <p:cNvSpPr>
              <a:spLocks noChangeArrowheads="1"/>
            </p:cNvSpPr>
            <p:nvPr/>
          </p:nvSpPr>
          <p:spPr bwMode="auto">
            <a:xfrm>
              <a:off x="3751" y="2446"/>
              <a:ext cx="16" cy="16"/>
            </a:xfrm>
            <a:custGeom>
              <a:avLst/>
              <a:gdLst>
                <a:gd name="T0" fmla="*/ 0 w 72"/>
                <a:gd name="T1" fmla="*/ 22 h 72"/>
                <a:gd name="T2" fmla="*/ 35 w 72"/>
                <a:gd name="T3" fmla="*/ 0 h 72"/>
                <a:gd name="T4" fmla="*/ 71 w 72"/>
                <a:gd name="T5" fmla="*/ 44 h 72"/>
                <a:gd name="T6" fmla="*/ 35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35" y="0"/>
                  </a:lnTo>
                  <a:lnTo>
                    <a:pt x="71" y="44"/>
                  </a:lnTo>
                  <a:lnTo>
                    <a:pt x="35"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5672" name="Freeform 856">
              <a:extLst>
                <a:ext uri="{FF2B5EF4-FFF2-40B4-BE49-F238E27FC236}">
                  <a16:creationId xmlns:a16="http://schemas.microsoft.com/office/drawing/2014/main" id="{AB7AE63D-F377-44A9-92F4-102F43C824A5}"/>
                </a:ext>
              </a:extLst>
            </p:cNvPr>
            <p:cNvSpPr>
              <a:spLocks noChangeArrowheads="1"/>
            </p:cNvSpPr>
            <p:nvPr/>
          </p:nvSpPr>
          <p:spPr bwMode="auto">
            <a:xfrm>
              <a:off x="3758" y="2441"/>
              <a:ext cx="16" cy="16"/>
            </a:xfrm>
            <a:custGeom>
              <a:avLst/>
              <a:gdLst>
                <a:gd name="T0" fmla="*/ 0 w 72"/>
                <a:gd name="T1" fmla="*/ 26 h 72"/>
                <a:gd name="T2" fmla="*/ 35 w 72"/>
                <a:gd name="T3" fmla="*/ 0 h 72"/>
                <a:gd name="T4" fmla="*/ 71 w 72"/>
                <a:gd name="T5" fmla="*/ 44 h 72"/>
                <a:gd name="T6" fmla="*/ 35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5" y="0"/>
                  </a:lnTo>
                  <a:lnTo>
                    <a:pt x="71" y="44"/>
                  </a:lnTo>
                  <a:lnTo>
                    <a:pt x="35"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5673" name="Freeform 857">
              <a:extLst>
                <a:ext uri="{FF2B5EF4-FFF2-40B4-BE49-F238E27FC236}">
                  <a16:creationId xmlns:a16="http://schemas.microsoft.com/office/drawing/2014/main" id="{77AAE0AF-D839-46E5-A951-15D2EEAA2AFC}"/>
                </a:ext>
              </a:extLst>
            </p:cNvPr>
            <p:cNvSpPr>
              <a:spLocks noChangeArrowheads="1"/>
            </p:cNvSpPr>
            <p:nvPr/>
          </p:nvSpPr>
          <p:spPr bwMode="auto">
            <a:xfrm>
              <a:off x="3766" y="2436"/>
              <a:ext cx="16" cy="16"/>
            </a:xfrm>
            <a:custGeom>
              <a:avLst/>
              <a:gdLst>
                <a:gd name="T0" fmla="*/ 0 w 72"/>
                <a:gd name="T1" fmla="*/ 22 h 72"/>
                <a:gd name="T2" fmla="*/ 35 w 72"/>
                <a:gd name="T3" fmla="*/ 0 h 72"/>
                <a:gd name="T4" fmla="*/ 71 w 72"/>
                <a:gd name="T5" fmla="*/ 44 h 72"/>
                <a:gd name="T6" fmla="*/ 31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35" y="0"/>
                  </a:lnTo>
                  <a:lnTo>
                    <a:pt x="71" y="44"/>
                  </a:lnTo>
                  <a:lnTo>
                    <a:pt x="31"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5674" name="Freeform 858">
              <a:extLst>
                <a:ext uri="{FF2B5EF4-FFF2-40B4-BE49-F238E27FC236}">
                  <a16:creationId xmlns:a16="http://schemas.microsoft.com/office/drawing/2014/main" id="{0B708A43-9933-42C4-B69F-BB2D05ED80F2}"/>
                </a:ext>
              </a:extLst>
            </p:cNvPr>
            <p:cNvSpPr>
              <a:spLocks noChangeArrowheads="1"/>
            </p:cNvSpPr>
            <p:nvPr/>
          </p:nvSpPr>
          <p:spPr bwMode="auto">
            <a:xfrm>
              <a:off x="3773" y="2431"/>
              <a:ext cx="16" cy="16"/>
            </a:xfrm>
            <a:custGeom>
              <a:avLst/>
              <a:gdLst>
                <a:gd name="T0" fmla="*/ 0 w 72"/>
                <a:gd name="T1" fmla="*/ 22 h 72"/>
                <a:gd name="T2" fmla="*/ 35 w 72"/>
                <a:gd name="T3" fmla="*/ 0 h 72"/>
                <a:gd name="T4" fmla="*/ 71 w 72"/>
                <a:gd name="T5" fmla="*/ 44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35" y="0"/>
                  </a:lnTo>
                  <a:lnTo>
                    <a:pt x="71" y="44"/>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5675" name="Freeform 859">
              <a:extLst>
                <a:ext uri="{FF2B5EF4-FFF2-40B4-BE49-F238E27FC236}">
                  <a16:creationId xmlns:a16="http://schemas.microsoft.com/office/drawing/2014/main" id="{3CA501C8-6E09-4713-84F3-B106A35F1C0E}"/>
                </a:ext>
              </a:extLst>
            </p:cNvPr>
            <p:cNvSpPr>
              <a:spLocks noChangeArrowheads="1"/>
            </p:cNvSpPr>
            <p:nvPr/>
          </p:nvSpPr>
          <p:spPr bwMode="auto">
            <a:xfrm>
              <a:off x="3781" y="2429"/>
              <a:ext cx="16" cy="16"/>
            </a:xfrm>
            <a:custGeom>
              <a:avLst/>
              <a:gdLst>
                <a:gd name="T0" fmla="*/ 0 w 72"/>
                <a:gd name="T1" fmla="*/ 4 h 72"/>
                <a:gd name="T2" fmla="*/ 13 w 72"/>
                <a:gd name="T3" fmla="*/ 0 h 72"/>
                <a:gd name="T4" fmla="*/ 71 w 72"/>
                <a:gd name="T5" fmla="*/ 58 h 72"/>
                <a:gd name="T6" fmla="*/ 44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13" y="0"/>
                  </a:lnTo>
                  <a:lnTo>
                    <a:pt x="71" y="58"/>
                  </a:lnTo>
                  <a:lnTo>
                    <a:pt x="4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676" name="Freeform 860">
              <a:extLst>
                <a:ext uri="{FF2B5EF4-FFF2-40B4-BE49-F238E27FC236}">
                  <a16:creationId xmlns:a16="http://schemas.microsoft.com/office/drawing/2014/main" id="{591B91D3-3D1B-4CB6-B11C-ABECB5BDB04B}"/>
                </a:ext>
              </a:extLst>
            </p:cNvPr>
            <p:cNvSpPr>
              <a:spLocks noChangeArrowheads="1"/>
            </p:cNvSpPr>
            <p:nvPr/>
          </p:nvSpPr>
          <p:spPr bwMode="auto">
            <a:xfrm>
              <a:off x="3809" y="2412"/>
              <a:ext cx="16" cy="16"/>
            </a:xfrm>
            <a:custGeom>
              <a:avLst/>
              <a:gdLst>
                <a:gd name="T0" fmla="*/ 0 w 72"/>
                <a:gd name="T1" fmla="*/ 8 h 72"/>
                <a:gd name="T2" fmla="*/ 26 w 72"/>
                <a:gd name="T3" fmla="*/ 0 h 72"/>
                <a:gd name="T4" fmla="*/ 71 w 72"/>
                <a:gd name="T5" fmla="*/ 53 h 72"/>
                <a:gd name="T6" fmla="*/ 40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26" y="0"/>
                  </a:lnTo>
                  <a:lnTo>
                    <a:pt x="71" y="53"/>
                  </a:lnTo>
                  <a:lnTo>
                    <a:pt x="40"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677" name="Freeform 861">
              <a:extLst>
                <a:ext uri="{FF2B5EF4-FFF2-40B4-BE49-F238E27FC236}">
                  <a16:creationId xmlns:a16="http://schemas.microsoft.com/office/drawing/2014/main" id="{9BEB0345-B9CF-4484-A4B5-0D7EBF748B1B}"/>
                </a:ext>
              </a:extLst>
            </p:cNvPr>
            <p:cNvSpPr>
              <a:spLocks noChangeArrowheads="1"/>
            </p:cNvSpPr>
            <p:nvPr/>
          </p:nvSpPr>
          <p:spPr bwMode="auto">
            <a:xfrm>
              <a:off x="3812" y="2409"/>
              <a:ext cx="16" cy="16"/>
            </a:xfrm>
            <a:custGeom>
              <a:avLst/>
              <a:gdLst>
                <a:gd name="T0" fmla="*/ 0 w 72"/>
                <a:gd name="T1" fmla="*/ 17 h 72"/>
                <a:gd name="T2" fmla="*/ 44 w 72"/>
                <a:gd name="T3" fmla="*/ 0 h 72"/>
                <a:gd name="T4" fmla="*/ 71 w 72"/>
                <a:gd name="T5" fmla="*/ 49 h 72"/>
                <a:gd name="T6" fmla="*/ 26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4" y="0"/>
                  </a:lnTo>
                  <a:lnTo>
                    <a:pt x="71" y="49"/>
                  </a:lnTo>
                  <a:lnTo>
                    <a:pt x="26"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5678" name="Freeform 862">
              <a:extLst>
                <a:ext uri="{FF2B5EF4-FFF2-40B4-BE49-F238E27FC236}">
                  <a16:creationId xmlns:a16="http://schemas.microsoft.com/office/drawing/2014/main" id="{DE0A2736-DD16-4B52-9267-3B6F242EC85B}"/>
                </a:ext>
              </a:extLst>
            </p:cNvPr>
            <p:cNvSpPr>
              <a:spLocks noChangeArrowheads="1"/>
            </p:cNvSpPr>
            <p:nvPr/>
          </p:nvSpPr>
          <p:spPr bwMode="auto">
            <a:xfrm>
              <a:off x="3822" y="2406"/>
              <a:ext cx="16" cy="16"/>
            </a:xfrm>
            <a:custGeom>
              <a:avLst/>
              <a:gdLst>
                <a:gd name="T0" fmla="*/ 0 w 72"/>
                <a:gd name="T1" fmla="*/ 13 h 71"/>
                <a:gd name="T2" fmla="*/ 49 w 72"/>
                <a:gd name="T3" fmla="*/ 0 h 71"/>
                <a:gd name="T4" fmla="*/ 71 w 72"/>
                <a:gd name="T5" fmla="*/ 52 h 71"/>
                <a:gd name="T6" fmla="*/ 26 w 72"/>
                <a:gd name="T7" fmla="*/ 70 h 71"/>
                <a:gd name="T8" fmla="*/ 0 w 72"/>
                <a:gd name="T9" fmla="*/ 13 h 71"/>
              </a:gdLst>
              <a:ahLst/>
              <a:cxnLst>
                <a:cxn ang="0">
                  <a:pos x="T0" y="T1"/>
                </a:cxn>
                <a:cxn ang="0">
                  <a:pos x="T2" y="T3"/>
                </a:cxn>
                <a:cxn ang="0">
                  <a:pos x="T4" y="T5"/>
                </a:cxn>
                <a:cxn ang="0">
                  <a:pos x="T6" y="T7"/>
                </a:cxn>
                <a:cxn ang="0">
                  <a:pos x="T8" y="T9"/>
                </a:cxn>
              </a:cxnLst>
              <a:rect l="0" t="0" r="r" b="b"/>
              <a:pathLst>
                <a:path w="72" h="71">
                  <a:moveTo>
                    <a:pt x="0" y="13"/>
                  </a:moveTo>
                  <a:lnTo>
                    <a:pt x="49" y="0"/>
                  </a:lnTo>
                  <a:lnTo>
                    <a:pt x="71" y="52"/>
                  </a:lnTo>
                  <a:lnTo>
                    <a:pt x="26" y="70"/>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5679" name="Freeform 863">
              <a:extLst>
                <a:ext uri="{FF2B5EF4-FFF2-40B4-BE49-F238E27FC236}">
                  <a16:creationId xmlns:a16="http://schemas.microsoft.com/office/drawing/2014/main" id="{D9B226B5-38E4-4CD4-9BFE-115B173B1FD2}"/>
                </a:ext>
              </a:extLst>
            </p:cNvPr>
            <p:cNvSpPr>
              <a:spLocks noChangeArrowheads="1"/>
            </p:cNvSpPr>
            <p:nvPr/>
          </p:nvSpPr>
          <p:spPr bwMode="auto">
            <a:xfrm>
              <a:off x="3831" y="2402"/>
              <a:ext cx="16" cy="16"/>
            </a:xfrm>
            <a:custGeom>
              <a:avLst/>
              <a:gdLst>
                <a:gd name="T0" fmla="*/ 0 w 72"/>
                <a:gd name="T1" fmla="*/ 17 h 72"/>
                <a:gd name="T2" fmla="*/ 44 w 72"/>
                <a:gd name="T3" fmla="*/ 0 h 72"/>
                <a:gd name="T4" fmla="*/ 71 w 72"/>
                <a:gd name="T5" fmla="*/ 49 h 72"/>
                <a:gd name="T6" fmla="*/ 22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4" y="0"/>
                  </a:lnTo>
                  <a:lnTo>
                    <a:pt x="71" y="49"/>
                  </a:lnTo>
                  <a:lnTo>
                    <a:pt x="22"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5680" name="Freeform 864">
              <a:extLst>
                <a:ext uri="{FF2B5EF4-FFF2-40B4-BE49-F238E27FC236}">
                  <a16:creationId xmlns:a16="http://schemas.microsoft.com/office/drawing/2014/main" id="{41DEDCB3-2DAD-4A2D-B676-500C8707A880}"/>
                </a:ext>
              </a:extLst>
            </p:cNvPr>
            <p:cNvSpPr>
              <a:spLocks noChangeArrowheads="1"/>
            </p:cNvSpPr>
            <p:nvPr/>
          </p:nvSpPr>
          <p:spPr bwMode="auto">
            <a:xfrm>
              <a:off x="3839" y="2399"/>
              <a:ext cx="16" cy="16"/>
            </a:xfrm>
            <a:custGeom>
              <a:avLst/>
              <a:gdLst>
                <a:gd name="T0" fmla="*/ 0 w 72"/>
                <a:gd name="T1" fmla="*/ 13 h 72"/>
                <a:gd name="T2" fmla="*/ 44 w 72"/>
                <a:gd name="T3" fmla="*/ 0 h 72"/>
                <a:gd name="T4" fmla="*/ 71 w 72"/>
                <a:gd name="T5" fmla="*/ 53 h 72"/>
                <a:gd name="T6" fmla="*/ 22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4" y="0"/>
                  </a:lnTo>
                  <a:lnTo>
                    <a:pt x="71" y="53"/>
                  </a:lnTo>
                  <a:lnTo>
                    <a:pt x="22"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5681" name="Freeform 865">
              <a:extLst>
                <a:ext uri="{FF2B5EF4-FFF2-40B4-BE49-F238E27FC236}">
                  <a16:creationId xmlns:a16="http://schemas.microsoft.com/office/drawing/2014/main" id="{996BEEA9-B213-47C1-A618-BD66A7AB4D9E}"/>
                </a:ext>
              </a:extLst>
            </p:cNvPr>
            <p:cNvSpPr>
              <a:spLocks noChangeArrowheads="1"/>
            </p:cNvSpPr>
            <p:nvPr/>
          </p:nvSpPr>
          <p:spPr bwMode="auto">
            <a:xfrm>
              <a:off x="3848" y="2394"/>
              <a:ext cx="16" cy="16"/>
            </a:xfrm>
            <a:custGeom>
              <a:avLst/>
              <a:gdLst>
                <a:gd name="T0" fmla="*/ 0 w 72"/>
                <a:gd name="T1" fmla="*/ 17 h 72"/>
                <a:gd name="T2" fmla="*/ 53 w 72"/>
                <a:gd name="T3" fmla="*/ 0 h 72"/>
                <a:gd name="T4" fmla="*/ 71 w 72"/>
                <a:gd name="T5" fmla="*/ 58 h 72"/>
                <a:gd name="T6" fmla="*/ 17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53" y="0"/>
                  </a:lnTo>
                  <a:lnTo>
                    <a:pt x="71" y="58"/>
                  </a:lnTo>
                  <a:lnTo>
                    <a:pt x="17"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5682" name="Freeform 866">
              <a:extLst>
                <a:ext uri="{FF2B5EF4-FFF2-40B4-BE49-F238E27FC236}">
                  <a16:creationId xmlns:a16="http://schemas.microsoft.com/office/drawing/2014/main" id="{5710AAC5-8154-4AAC-B6FD-48FF773B313F}"/>
                </a:ext>
              </a:extLst>
            </p:cNvPr>
            <p:cNvSpPr>
              <a:spLocks noChangeArrowheads="1"/>
            </p:cNvSpPr>
            <p:nvPr/>
          </p:nvSpPr>
          <p:spPr bwMode="auto">
            <a:xfrm>
              <a:off x="3856" y="2392"/>
              <a:ext cx="16" cy="16"/>
            </a:xfrm>
            <a:custGeom>
              <a:avLst/>
              <a:gdLst>
                <a:gd name="T0" fmla="*/ 0 w 72"/>
                <a:gd name="T1" fmla="*/ 8 h 72"/>
                <a:gd name="T2" fmla="*/ 40 w 72"/>
                <a:gd name="T3" fmla="*/ 0 h 72"/>
                <a:gd name="T4" fmla="*/ 71 w 72"/>
                <a:gd name="T5" fmla="*/ 58 h 72"/>
                <a:gd name="T6" fmla="*/ 17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40" y="0"/>
                  </a:lnTo>
                  <a:lnTo>
                    <a:pt x="71" y="58"/>
                  </a:lnTo>
                  <a:lnTo>
                    <a:pt x="17"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683" name="Freeform 867">
              <a:extLst>
                <a:ext uri="{FF2B5EF4-FFF2-40B4-BE49-F238E27FC236}">
                  <a16:creationId xmlns:a16="http://schemas.microsoft.com/office/drawing/2014/main" id="{EC95B004-182A-4CF6-9B16-A9C4D825148F}"/>
                </a:ext>
              </a:extLst>
            </p:cNvPr>
            <p:cNvSpPr>
              <a:spLocks noChangeArrowheads="1"/>
            </p:cNvSpPr>
            <p:nvPr/>
          </p:nvSpPr>
          <p:spPr bwMode="auto">
            <a:xfrm>
              <a:off x="3892" y="2387"/>
              <a:ext cx="16" cy="16"/>
            </a:xfrm>
            <a:custGeom>
              <a:avLst/>
              <a:gdLst>
                <a:gd name="T0" fmla="*/ 0 w 72"/>
                <a:gd name="T1" fmla="*/ 0 h 72"/>
                <a:gd name="T2" fmla="*/ 35 w 72"/>
                <a:gd name="T3" fmla="*/ 0 h 72"/>
                <a:gd name="T4" fmla="*/ 71 w 72"/>
                <a:gd name="T5" fmla="*/ 71 h 72"/>
                <a:gd name="T6" fmla="*/ 53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35" y="0"/>
                  </a:lnTo>
                  <a:lnTo>
                    <a:pt x="71" y="71"/>
                  </a:lnTo>
                  <a:lnTo>
                    <a:pt x="53"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684" name="Freeform 868">
              <a:extLst>
                <a:ext uri="{FF2B5EF4-FFF2-40B4-BE49-F238E27FC236}">
                  <a16:creationId xmlns:a16="http://schemas.microsoft.com/office/drawing/2014/main" id="{3266EC44-9992-4EC7-B213-E9825C6D9CBF}"/>
                </a:ext>
              </a:extLst>
            </p:cNvPr>
            <p:cNvSpPr>
              <a:spLocks noChangeArrowheads="1"/>
            </p:cNvSpPr>
            <p:nvPr/>
          </p:nvSpPr>
          <p:spPr bwMode="auto">
            <a:xfrm>
              <a:off x="3894" y="2385"/>
              <a:ext cx="16" cy="16"/>
            </a:xfrm>
            <a:custGeom>
              <a:avLst/>
              <a:gdLst>
                <a:gd name="T0" fmla="*/ 0 w 72"/>
                <a:gd name="T1" fmla="*/ 8 h 72"/>
                <a:gd name="T2" fmla="*/ 62 w 72"/>
                <a:gd name="T3" fmla="*/ 0 h 72"/>
                <a:gd name="T4" fmla="*/ 71 w 72"/>
                <a:gd name="T5" fmla="*/ 58 h 72"/>
                <a:gd name="T6" fmla="*/ 8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62" y="0"/>
                  </a:lnTo>
                  <a:lnTo>
                    <a:pt x="71" y="58"/>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685" name="Freeform 869">
              <a:extLst>
                <a:ext uri="{FF2B5EF4-FFF2-40B4-BE49-F238E27FC236}">
                  <a16:creationId xmlns:a16="http://schemas.microsoft.com/office/drawing/2014/main" id="{12ADB19F-FCA8-41C1-82B5-98D3EE030630}"/>
                </a:ext>
              </a:extLst>
            </p:cNvPr>
            <p:cNvSpPr>
              <a:spLocks noChangeArrowheads="1"/>
            </p:cNvSpPr>
            <p:nvPr/>
          </p:nvSpPr>
          <p:spPr bwMode="auto">
            <a:xfrm>
              <a:off x="3904" y="2382"/>
              <a:ext cx="16" cy="16"/>
            </a:xfrm>
            <a:custGeom>
              <a:avLst/>
              <a:gdLst>
                <a:gd name="T0" fmla="*/ 0 w 72"/>
                <a:gd name="T1" fmla="*/ 8 h 72"/>
                <a:gd name="T2" fmla="*/ 58 w 72"/>
                <a:gd name="T3" fmla="*/ 0 h 72"/>
                <a:gd name="T4" fmla="*/ 71 w 72"/>
                <a:gd name="T5" fmla="*/ 62 h 72"/>
                <a:gd name="T6" fmla="*/ 4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8" y="0"/>
                  </a:lnTo>
                  <a:lnTo>
                    <a:pt x="71" y="62"/>
                  </a:lnTo>
                  <a:lnTo>
                    <a:pt x="4"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686" name="Freeform 870">
              <a:extLst>
                <a:ext uri="{FF2B5EF4-FFF2-40B4-BE49-F238E27FC236}">
                  <a16:creationId xmlns:a16="http://schemas.microsoft.com/office/drawing/2014/main" id="{6CA029C7-36A2-4496-968D-33FDFA01C2E8}"/>
                </a:ext>
              </a:extLst>
            </p:cNvPr>
            <p:cNvSpPr>
              <a:spLocks noChangeArrowheads="1"/>
            </p:cNvSpPr>
            <p:nvPr/>
          </p:nvSpPr>
          <p:spPr bwMode="auto">
            <a:xfrm>
              <a:off x="3914" y="2382"/>
              <a:ext cx="16" cy="16"/>
            </a:xfrm>
            <a:custGeom>
              <a:avLst/>
              <a:gdLst>
                <a:gd name="T0" fmla="*/ 0 w 72"/>
                <a:gd name="T1" fmla="*/ 4 h 72"/>
                <a:gd name="T2" fmla="*/ 62 w 72"/>
                <a:gd name="T3" fmla="*/ 0 h 72"/>
                <a:gd name="T4" fmla="*/ 71 w 72"/>
                <a:gd name="T5" fmla="*/ 58 h 72"/>
                <a:gd name="T6" fmla="*/ 4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62" y="0"/>
                  </a:lnTo>
                  <a:lnTo>
                    <a:pt x="71" y="58"/>
                  </a:lnTo>
                  <a:lnTo>
                    <a:pt x="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687" name="Freeform 871">
              <a:extLst>
                <a:ext uri="{FF2B5EF4-FFF2-40B4-BE49-F238E27FC236}">
                  <a16:creationId xmlns:a16="http://schemas.microsoft.com/office/drawing/2014/main" id="{3E8AB623-3354-483B-A2B7-38FCAA4442C9}"/>
                </a:ext>
              </a:extLst>
            </p:cNvPr>
            <p:cNvSpPr>
              <a:spLocks noChangeArrowheads="1"/>
            </p:cNvSpPr>
            <p:nvPr/>
          </p:nvSpPr>
          <p:spPr bwMode="auto">
            <a:xfrm>
              <a:off x="3924" y="2380"/>
              <a:ext cx="16" cy="16"/>
            </a:xfrm>
            <a:custGeom>
              <a:avLst/>
              <a:gdLst>
                <a:gd name="T0" fmla="*/ 0 w 72"/>
                <a:gd name="T1" fmla="*/ 4 h 72"/>
                <a:gd name="T2" fmla="*/ 62 w 72"/>
                <a:gd name="T3" fmla="*/ 0 h 72"/>
                <a:gd name="T4" fmla="*/ 71 w 72"/>
                <a:gd name="T5" fmla="*/ 62 h 72"/>
                <a:gd name="T6" fmla="*/ 4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62" y="0"/>
                  </a:lnTo>
                  <a:lnTo>
                    <a:pt x="71" y="62"/>
                  </a:lnTo>
                  <a:lnTo>
                    <a:pt x="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688" name="Freeform 872">
              <a:extLst>
                <a:ext uri="{FF2B5EF4-FFF2-40B4-BE49-F238E27FC236}">
                  <a16:creationId xmlns:a16="http://schemas.microsoft.com/office/drawing/2014/main" id="{7379888E-12D0-4D10-8256-2D16E82881C0}"/>
                </a:ext>
              </a:extLst>
            </p:cNvPr>
            <p:cNvSpPr>
              <a:spLocks noChangeArrowheads="1"/>
            </p:cNvSpPr>
            <p:nvPr/>
          </p:nvSpPr>
          <p:spPr bwMode="auto">
            <a:xfrm>
              <a:off x="3934" y="2378"/>
              <a:ext cx="16" cy="16"/>
            </a:xfrm>
            <a:custGeom>
              <a:avLst/>
              <a:gdLst>
                <a:gd name="T0" fmla="*/ 0 w 72"/>
                <a:gd name="T1" fmla="*/ 8 h 72"/>
                <a:gd name="T2" fmla="*/ 62 w 72"/>
                <a:gd name="T3" fmla="*/ 0 h 72"/>
                <a:gd name="T4" fmla="*/ 71 w 72"/>
                <a:gd name="T5" fmla="*/ 62 h 72"/>
                <a:gd name="T6" fmla="*/ 4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62" y="0"/>
                  </a:lnTo>
                  <a:lnTo>
                    <a:pt x="71" y="62"/>
                  </a:lnTo>
                  <a:lnTo>
                    <a:pt x="4"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689" name="Freeform 873">
              <a:extLst>
                <a:ext uri="{FF2B5EF4-FFF2-40B4-BE49-F238E27FC236}">
                  <a16:creationId xmlns:a16="http://schemas.microsoft.com/office/drawing/2014/main" id="{045DD1B2-35E8-40A8-B7FC-70C3B901D412}"/>
                </a:ext>
              </a:extLst>
            </p:cNvPr>
            <p:cNvSpPr>
              <a:spLocks noChangeArrowheads="1"/>
            </p:cNvSpPr>
            <p:nvPr/>
          </p:nvSpPr>
          <p:spPr bwMode="auto">
            <a:xfrm>
              <a:off x="3947" y="2378"/>
              <a:ext cx="16" cy="16"/>
            </a:xfrm>
            <a:custGeom>
              <a:avLst/>
              <a:gdLst>
                <a:gd name="T0" fmla="*/ 0 w 72"/>
                <a:gd name="T1" fmla="*/ 0 h 72"/>
                <a:gd name="T2" fmla="*/ 53 w 72"/>
                <a:gd name="T3" fmla="*/ 0 h 72"/>
                <a:gd name="T4" fmla="*/ 71 w 72"/>
                <a:gd name="T5" fmla="*/ 62 h 72"/>
                <a:gd name="T6" fmla="*/ 17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53" y="0"/>
                  </a:lnTo>
                  <a:lnTo>
                    <a:pt x="71" y="62"/>
                  </a:lnTo>
                  <a:lnTo>
                    <a:pt x="17"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690" name="Freeform 874">
              <a:extLst>
                <a:ext uri="{FF2B5EF4-FFF2-40B4-BE49-F238E27FC236}">
                  <a16:creationId xmlns:a16="http://schemas.microsoft.com/office/drawing/2014/main" id="{BCCD2793-2712-4F29-AAE9-8639A3BA1B74}"/>
                </a:ext>
              </a:extLst>
            </p:cNvPr>
            <p:cNvSpPr>
              <a:spLocks noChangeArrowheads="1"/>
            </p:cNvSpPr>
            <p:nvPr/>
          </p:nvSpPr>
          <p:spPr bwMode="auto">
            <a:xfrm>
              <a:off x="3978" y="2375"/>
              <a:ext cx="16" cy="16"/>
            </a:xfrm>
            <a:custGeom>
              <a:avLst/>
              <a:gdLst>
                <a:gd name="T0" fmla="*/ 0 w 72"/>
                <a:gd name="T1" fmla="*/ 4 h 72"/>
                <a:gd name="T2" fmla="*/ 62 w 72"/>
                <a:gd name="T3" fmla="*/ 0 h 72"/>
                <a:gd name="T4" fmla="*/ 71 w 72"/>
                <a:gd name="T5" fmla="*/ 71 h 72"/>
                <a:gd name="T6" fmla="*/ 4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62" y="0"/>
                  </a:lnTo>
                  <a:lnTo>
                    <a:pt x="71" y="71"/>
                  </a:lnTo>
                  <a:lnTo>
                    <a:pt x="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691" name="Freeform 875">
              <a:extLst>
                <a:ext uri="{FF2B5EF4-FFF2-40B4-BE49-F238E27FC236}">
                  <a16:creationId xmlns:a16="http://schemas.microsoft.com/office/drawing/2014/main" id="{F7B0F46A-C293-4401-B5E5-1DCB73A281A4}"/>
                </a:ext>
              </a:extLst>
            </p:cNvPr>
            <p:cNvSpPr>
              <a:spLocks noChangeArrowheads="1"/>
            </p:cNvSpPr>
            <p:nvPr/>
          </p:nvSpPr>
          <p:spPr bwMode="auto">
            <a:xfrm>
              <a:off x="3987" y="2372"/>
              <a:ext cx="18" cy="16"/>
            </a:xfrm>
            <a:custGeom>
              <a:avLst/>
              <a:gdLst>
                <a:gd name="T0" fmla="*/ 0 w 81"/>
                <a:gd name="T1" fmla="*/ 8 h 72"/>
                <a:gd name="T2" fmla="*/ 76 w 81"/>
                <a:gd name="T3" fmla="*/ 0 h 72"/>
                <a:gd name="T4" fmla="*/ 80 w 81"/>
                <a:gd name="T5" fmla="*/ 58 h 72"/>
                <a:gd name="T6" fmla="*/ 4 w 81"/>
                <a:gd name="T7" fmla="*/ 71 h 72"/>
                <a:gd name="T8" fmla="*/ 0 w 81"/>
                <a:gd name="T9" fmla="*/ 8 h 72"/>
              </a:gdLst>
              <a:ahLst/>
              <a:cxnLst>
                <a:cxn ang="0">
                  <a:pos x="T0" y="T1"/>
                </a:cxn>
                <a:cxn ang="0">
                  <a:pos x="T2" y="T3"/>
                </a:cxn>
                <a:cxn ang="0">
                  <a:pos x="T4" y="T5"/>
                </a:cxn>
                <a:cxn ang="0">
                  <a:pos x="T6" y="T7"/>
                </a:cxn>
                <a:cxn ang="0">
                  <a:pos x="T8" y="T9"/>
                </a:cxn>
              </a:cxnLst>
              <a:rect l="0" t="0" r="r" b="b"/>
              <a:pathLst>
                <a:path w="81" h="72">
                  <a:moveTo>
                    <a:pt x="0" y="8"/>
                  </a:moveTo>
                  <a:lnTo>
                    <a:pt x="76" y="0"/>
                  </a:lnTo>
                  <a:lnTo>
                    <a:pt x="80" y="58"/>
                  </a:lnTo>
                  <a:lnTo>
                    <a:pt x="4"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692" name="Freeform 876">
              <a:extLst>
                <a:ext uri="{FF2B5EF4-FFF2-40B4-BE49-F238E27FC236}">
                  <a16:creationId xmlns:a16="http://schemas.microsoft.com/office/drawing/2014/main" id="{1A3A2E6B-D964-4E63-8894-148F1FC0CEB0}"/>
                </a:ext>
              </a:extLst>
            </p:cNvPr>
            <p:cNvSpPr>
              <a:spLocks noChangeArrowheads="1"/>
            </p:cNvSpPr>
            <p:nvPr/>
          </p:nvSpPr>
          <p:spPr bwMode="auto">
            <a:xfrm>
              <a:off x="4004" y="2372"/>
              <a:ext cx="20" cy="16"/>
            </a:xfrm>
            <a:custGeom>
              <a:avLst/>
              <a:gdLst>
                <a:gd name="T0" fmla="*/ 0 w 89"/>
                <a:gd name="T1" fmla="*/ 4 h 72"/>
                <a:gd name="T2" fmla="*/ 84 w 89"/>
                <a:gd name="T3" fmla="*/ 0 h 72"/>
                <a:gd name="T4" fmla="*/ 88 w 89"/>
                <a:gd name="T5" fmla="*/ 58 h 72"/>
                <a:gd name="T6" fmla="*/ 4 w 89"/>
                <a:gd name="T7" fmla="*/ 71 h 72"/>
                <a:gd name="T8" fmla="*/ 0 w 89"/>
                <a:gd name="T9" fmla="*/ 4 h 72"/>
              </a:gdLst>
              <a:ahLst/>
              <a:cxnLst>
                <a:cxn ang="0">
                  <a:pos x="T0" y="T1"/>
                </a:cxn>
                <a:cxn ang="0">
                  <a:pos x="T2" y="T3"/>
                </a:cxn>
                <a:cxn ang="0">
                  <a:pos x="T4" y="T5"/>
                </a:cxn>
                <a:cxn ang="0">
                  <a:pos x="T6" y="T7"/>
                </a:cxn>
                <a:cxn ang="0">
                  <a:pos x="T8" y="T9"/>
                </a:cxn>
              </a:cxnLst>
              <a:rect l="0" t="0" r="r" b="b"/>
              <a:pathLst>
                <a:path w="89" h="72">
                  <a:moveTo>
                    <a:pt x="0" y="4"/>
                  </a:moveTo>
                  <a:lnTo>
                    <a:pt x="84" y="0"/>
                  </a:lnTo>
                  <a:lnTo>
                    <a:pt x="88" y="58"/>
                  </a:lnTo>
                  <a:lnTo>
                    <a:pt x="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5693" name="Freeform 877">
              <a:extLst>
                <a:ext uri="{FF2B5EF4-FFF2-40B4-BE49-F238E27FC236}">
                  <a16:creationId xmlns:a16="http://schemas.microsoft.com/office/drawing/2014/main" id="{B0E621E9-1F0D-4026-8C1F-0490D0645543}"/>
                </a:ext>
              </a:extLst>
            </p:cNvPr>
            <p:cNvSpPr>
              <a:spLocks noChangeArrowheads="1"/>
            </p:cNvSpPr>
            <p:nvPr/>
          </p:nvSpPr>
          <p:spPr bwMode="auto">
            <a:xfrm>
              <a:off x="4022" y="2370"/>
              <a:ext cx="16" cy="17"/>
            </a:xfrm>
            <a:custGeom>
              <a:avLst/>
              <a:gdLst>
                <a:gd name="T0" fmla="*/ 0 w 72"/>
                <a:gd name="T1" fmla="*/ 5 h 73"/>
                <a:gd name="T2" fmla="*/ 62 w 72"/>
                <a:gd name="T3" fmla="*/ 0 h 73"/>
                <a:gd name="T4" fmla="*/ 71 w 72"/>
                <a:gd name="T5" fmla="*/ 72 h 73"/>
                <a:gd name="T6" fmla="*/ 4 w 72"/>
                <a:gd name="T7" fmla="*/ 72 h 73"/>
                <a:gd name="T8" fmla="*/ 0 w 72"/>
                <a:gd name="T9" fmla="*/ 5 h 73"/>
              </a:gdLst>
              <a:ahLst/>
              <a:cxnLst>
                <a:cxn ang="0">
                  <a:pos x="T0" y="T1"/>
                </a:cxn>
                <a:cxn ang="0">
                  <a:pos x="T2" y="T3"/>
                </a:cxn>
                <a:cxn ang="0">
                  <a:pos x="T4" y="T5"/>
                </a:cxn>
                <a:cxn ang="0">
                  <a:pos x="T6" y="T7"/>
                </a:cxn>
                <a:cxn ang="0">
                  <a:pos x="T8" y="T9"/>
                </a:cxn>
              </a:cxnLst>
              <a:rect l="0" t="0" r="r" b="b"/>
              <a:pathLst>
                <a:path w="72" h="73">
                  <a:moveTo>
                    <a:pt x="0" y="5"/>
                  </a:moveTo>
                  <a:lnTo>
                    <a:pt x="62" y="0"/>
                  </a:lnTo>
                  <a:lnTo>
                    <a:pt x="71" y="72"/>
                  </a:lnTo>
                  <a:lnTo>
                    <a:pt x="4" y="72"/>
                  </a:lnTo>
                  <a:lnTo>
                    <a:pt x="0" y="5"/>
                  </a:lnTo>
                </a:path>
              </a:pathLst>
            </a:custGeom>
            <a:solidFill>
              <a:srgbClr val="000000"/>
            </a:solidFill>
            <a:ln w="12600">
              <a:solidFill>
                <a:srgbClr val="333333"/>
              </a:solidFill>
              <a:round/>
              <a:headEnd/>
              <a:tailEnd/>
            </a:ln>
          </p:spPr>
          <p:txBody>
            <a:bodyPr wrap="none" anchor="ctr"/>
            <a:lstStyle/>
            <a:p>
              <a:endParaRPr lang="en-US"/>
            </a:p>
          </p:txBody>
        </p:sp>
        <p:sp>
          <p:nvSpPr>
            <p:cNvPr id="35694" name="Freeform 878">
              <a:extLst>
                <a:ext uri="{FF2B5EF4-FFF2-40B4-BE49-F238E27FC236}">
                  <a16:creationId xmlns:a16="http://schemas.microsoft.com/office/drawing/2014/main" id="{BE519581-5B1B-4FCF-AC78-9A3EAD8C9ECC}"/>
                </a:ext>
              </a:extLst>
            </p:cNvPr>
            <p:cNvSpPr>
              <a:spLocks noChangeArrowheads="1"/>
            </p:cNvSpPr>
            <p:nvPr/>
          </p:nvSpPr>
          <p:spPr bwMode="auto">
            <a:xfrm>
              <a:off x="4064" y="2367"/>
              <a:ext cx="17" cy="17"/>
            </a:xfrm>
            <a:custGeom>
              <a:avLst/>
              <a:gdLst>
                <a:gd name="T0" fmla="*/ 0 w 73"/>
                <a:gd name="T1" fmla="*/ 0 h 73"/>
                <a:gd name="T2" fmla="*/ 53 w 73"/>
                <a:gd name="T3" fmla="*/ 0 h 73"/>
                <a:gd name="T4" fmla="*/ 72 w 73"/>
                <a:gd name="T5" fmla="*/ 72 h 73"/>
                <a:gd name="T6" fmla="*/ 13 w 73"/>
                <a:gd name="T7" fmla="*/ 72 h 73"/>
                <a:gd name="T8" fmla="*/ 0 w 73"/>
                <a:gd name="T9" fmla="*/ 0 h 73"/>
              </a:gdLst>
              <a:ahLst/>
              <a:cxnLst>
                <a:cxn ang="0">
                  <a:pos x="T0" y="T1"/>
                </a:cxn>
                <a:cxn ang="0">
                  <a:pos x="T2" y="T3"/>
                </a:cxn>
                <a:cxn ang="0">
                  <a:pos x="T4" y="T5"/>
                </a:cxn>
                <a:cxn ang="0">
                  <a:pos x="T6" y="T7"/>
                </a:cxn>
                <a:cxn ang="0">
                  <a:pos x="T8" y="T9"/>
                </a:cxn>
              </a:cxnLst>
              <a:rect l="0" t="0" r="r" b="b"/>
              <a:pathLst>
                <a:path w="73" h="73">
                  <a:moveTo>
                    <a:pt x="0" y="0"/>
                  </a:moveTo>
                  <a:lnTo>
                    <a:pt x="53" y="0"/>
                  </a:lnTo>
                  <a:lnTo>
                    <a:pt x="72" y="72"/>
                  </a:lnTo>
                  <a:lnTo>
                    <a:pt x="13" y="72"/>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695" name="Freeform 879">
              <a:extLst>
                <a:ext uri="{FF2B5EF4-FFF2-40B4-BE49-F238E27FC236}">
                  <a16:creationId xmlns:a16="http://schemas.microsoft.com/office/drawing/2014/main" id="{7968F2A3-6558-496D-A7B2-CF1ADDC9BF18}"/>
                </a:ext>
              </a:extLst>
            </p:cNvPr>
            <p:cNvSpPr>
              <a:spLocks noChangeArrowheads="1"/>
            </p:cNvSpPr>
            <p:nvPr/>
          </p:nvSpPr>
          <p:spPr bwMode="auto">
            <a:xfrm>
              <a:off x="4068" y="2365"/>
              <a:ext cx="29" cy="17"/>
            </a:xfrm>
            <a:custGeom>
              <a:avLst/>
              <a:gdLst>
                <a:gd name="T0" fmla="*/ 0 w 130"/>
                <a:gd name="T1" fmla="*/ 8 h 73"/>
                <a:gd name="T2" fmla="*/ 125 w 130"/>
                <a:gd name="T3" fmla="*/ 0 h 73"/>
                <a:gd name="T4" fmla="*/ 129 w 130"/>
                <a:gd name="T5" fmla="*/ 63 h 73"/>
                <a:gd name="T6" fmla="*/ 4 w 130"/>
                <a:gd name="T7" fmla="*/ 72 h 73"/>
                <a:gd name="T8" fmla="*/ 0 w 130"/>
                <a:gd name="T9" fmla="*/ 8 h 73"/>
              </a:gdLst>
              <a:ahLst/>
              <a:cxnLst>
                <a:cxn ang="0">
                  <a:pos x="T0" y="T1"/>
                </a:cxn>
                <a:cxn ang="0">
                  <a:pos x="T2" y="T3"/>
                </a:cxn>
                <a:cxn ang="0">
                  <a:pos x="T4" y="T5"/>
                </a:cxn>
                <a:cxn ang="0">
                  <a:pos x="T6" y="T7"/>
                </a:cxn>
                <a:cxn ang="0">
                  <a:pos x="T8" y="T9"/>
                </a:cxn>
              </a:cxnLst>
              <a:rect l="0" t="0" r="r" b="b"/>
              <a:pathLst>
                <a:path w="130" h="73">
                  <a:moveTo>
                    <a:pt x="0" y="8"/>
                  </a:moveTo>
                  <a:lnTo>
                    <a:pt x="125" y="0"/>
                  </a:lnTo>
                  <a:lnTo>
                    <a:pt x="129" y="63"/>
                  </a:lnTo>
                  <a:lnTo>
                    <a:pt x="4" y="72"/>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5696" name="Freeform 880">
              <a:extLst>
                <a:ext uri="{FF2B5EF4-FFF2-40B4-BE49-F238E27FC236}">
                  <a16:creationId xmlns:a16="http://schemas.microsoft.com/office/drawing/2014/main" id="{28EE6468-4795-4C31-9A40-8A2175AB84E2}"/>
                </a:ext>
              </a:extLst>
            </p:cNvPr>
            <p:cNvSpPr>
              <a:spLocks noChangeArrowheads="1"/>
            </p:cNvSpPr>
            <p:nvPr/>
          </p:nvSpPr>
          <p:spPr bwMode="auto">
            <a:xfrm>
              <a:off x="4096" y="2365"/>
              <a:ext cx="21" cy="17"/>
            </a:xfrm>
            <a:custGeom>
              <a:avLst/>
              <a:gdLst>
                <a:gd name="T0" fmla="*/ 4 w 94"/>
                <a:gd name="T1" fmla="*/ 0 h 73"/>
                <a:gd name="T2" fmla="*/ 93 w 94"/>
                <a:gd name="T3" fmla="*/ 8 h 73"/>
                <a:gd name="T4" fmla="*/ 89 w 94"/>
                <a:gd name="T5" fmla="*/ 72 h 73"/>
                <a:gd name="T6" fmla="*/ 0 w 94"/>
                <a:gd name="T7" fmla="*/ 63 h 73"/>
                <a:gd name="T8" fmla="*/ 4 w 94"/>
                <a:gd name="T9" fmla="*/ 0 h 73"/>
              </a:gdLst>
              <a:ahLst/>
              <a:cxnLst>
                <a:cxn ang="0">
                  <a:pos x="T0" y="T1"/>
                </a:cxn>
                <a:cxn ang="0">
                  <a:pos x="T2" y="T3"/>
                </a:cxn>
                <a:cxn ang="0">
                  <a:pos x="T4" y="T5"/>
                </a:cxn>
                <a:cxn ang="0">
                  <a:pos x="T6" y="T7"/>
                </a:cxn>
                <a:cxn ang="0">
                  <a:pos x="T8" y="T9"/>
                </a:cxn>
              </a:cxnLst>
              <a:rect l="0" t="0" r="r" b="b"/>
              <a:pathLst>
                <a:path w="94" h="73">
                  <a:moveTo>
                    <a:pt x="4" y="0"/>
                  </a:moveTo>
                  <a:lnTo>
                    <a:pt x="93" y="8"/>
                  </a:lnTo>
                  <a:lnTo>
                    <a:pt x="89" y="72"/>
                  </a:lnTo>
                  <a:lnTo>
                    <a:pt x="0" y="63"/>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697" name="Freeform 881">
              <a:extLst>
                <a:ext uri="{FF2B5EF4-FFF2-40B4-BE49-F238E27FC236}">
                  <a16:creationId xmlns:a16="http://schemas.microsoft.com/office/drawing/2014/main" id="{85900CE2-A01A-46E1-B34E-2A4356B5F2F0}"/>
                </a:ext>
              </a:extLst>
            </p:cNvPr>
            <p:cNvSpPr>
              <a:spLocks noChangeArrowheads="1"/>
            </p:cNvSpPr>
            <p:nvPr/>
          </p:nvSpPr>
          <p:spPr bwMode="auto">
            <a:xfrm>
              <a:off x="4116" y="2367"/>
              <a:ext cx="20" cy="17"/>
            </a:xfrm>
            <a:custGeom>
              <a:avLst/>
              <a:gdLst>
                <a:gd name="T0" fmla="*/ 4 w 89"/>
                <a:gd name="T1" fmla="*/ 0 h 73"/>
                <a:gd name="T2" fmla="*/ 88 w 89"/>
                <a:gd name="T3" fmla="*/ 8 h 73"/>
                <a:gd name="T4" fmla="*/ 84 w 89"/>
                <a:gd name="T5" fmla="*/ 72 h 73"/>
                <a:gd name="T6" fmla="*/ 0 w 89"/>
                <a:gd name="T7" fmla="*/ 59 h 73"/>
                <a:gd name="T8" fmla="*/ 4 w 89"/>
                <a:gd name="T9" fmla="*/ 0 h 73"/>
              </a:gdLst>
              <a:ahLst/>
              <a:cxnLst>
                <a:cxn ang="0">
                  <a:pos x="T0" y="T1"/>
                </a:cxn>
                <a:cxn ang="0">
                  <a:pos x="T2" y="T3"/>
                </a:cxn>
                <a:cxn ang="0">
                  <a:pos x="T4" y="T5"/>
                </a:cxn>
                <a:cxn ang="0">
                  <a:pos x="T6" y="T7"/>
                </a:cxn>
                <a:cxn ang="0">
                  <a:pos x="T8" y="T9"/>
                </a:cxn>
              </a:cxnLst>
              <a:rect l="0" t="0" r="r" b="b"/>
              <a:pathLst>
                <a:path w="89" h="73">
                  <a:moveTo>
                    <a:pt x="4" y="0"/>
                  </a:moveTo>
                  <a:lnTo>
                    <a:pt x="88" y="8"/>
                  </a:lnTo>
                  <a:lnTo>
                    <a:pt x="84" y="72"/>
                  </a:lnTo>
                  <a:lnTo>
                    <a:pt x="0" y="59"/>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698" name="Freeform 882">
              <a:extLst>
                <a:ext uri="{FF2B5EF4-FFF2-40B4-BE49-F238E27FC236}">
                  <a16:creationId xmlns:a16="http://schemas.microsoft.com/office/drawing/2014/main" id="{3E4647FF-FE00-40CC-9273-6973EA89547B}"/>
                </a:ext>
              </a:extLst>
            </p:cNvPr>
            <p:cNvSpPr>
              <a:spLocks noChangeArrowheads="1"/>
            </p:cNvSpPr>
            <p:nvPr/>
          </p:nvSpPr>
          <p:spPr bwMode="auto">
            <a:xfrm>
              <a:off x="4135" y="2369"/>
              <a:ext cx="18" cy="17"/>
            </a:xfrm>
            <a:custGeom>
              <a:avLst/>
              <a:gdLst>
                <a:gd name="T0" fmla="*/ 4 w 81"/>
                <a:gd name="T1" fmla="*/ 0 h 73"/>
                <a:gd name="T2" fmla="*/ 80 w 81"/>
                <a:gd name="T3" fmla="*/ 4 h 73"/>
                <a:gd name="T4" fmla="*/ 76 w 81"/>
                <a:gd name="T5" fmla="*/ 72 h 73"/>
                <a:gd name="T6" fmla="*/ 0 w 81"/>
                <a:gd name="T7" fmla="*/ 59 h 73"/>
                <a:gd name="T8" fmla="*/ 4 w 81"/>
                <a:gd name="T9" fmla="*/ 0 h 73"/>
              </a:gdLst>
              <a:ahLst/>
              <a:cxnLst>
                <a:cxn ang="0">
                  <a:pos x="T0" y="T1"/>
                </a:cxn>
                <a:cxn ang="0">
                  <a:pos x="T2" y="T3"/>
                </a:cxn>
                <a:cxn ang="0">
                  <a:pos x="T4" y="T5"/>
                </a:cxn>
                <a:cxn ang="0">
                  <a:pos x="T6" y="T7"/>
                </a:cxn>
                <a:cxn ang="0">
                  <a:pos x="T8" y="T9"/>
                </a:cxn>
              </a:cxnLst>
              <a:rect l="0" t="0" r="r" b="b"/>
              <a:pathLst>
                <a:path w="81" h="73">
                  <a:moveTo>
                    <a:pt x="4" y="0"/>
                  </a:moveTo>
                  <a:lnTo>
                    <a:pt x="80" y="4"/>
                  </a:lnTo>
                  <a:lnTo>
                    <a:pt x="76" y="72"/>
                  </a:lnTo>
                  <a:lnTo>
                    <a:pt x="0" y="59"/>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699" name="Freeform 883">
              <a:extLst>
                <a:ext uri="{FF2B5EF4-FFF2-40B4-BE49-F238E27FC236}">
                  <a16:creationId xmlns:a16="http://schemas.microsoft.com/office/drawing/2014/main" id="{6727A733-D51B-475F-87FA-C482FC91F760}"/>
                </a:ext>
              </a:extLst>
            </p:cNvPr>
            <p:cNvSpPr>
              <a:spLocks noChangeArrowheads="1"/>
            </p:cNvSpPr>
            <p:nvPr/>
          </p:nvSpPr>
          <p:spPr bwMode="auto">
            <a:xfrm>
              <a:off x="4152" y="2370"/>
              <a:ext cx="17" cy="17"/>
            </a:xfrm>
            <a:custGeom>
              <a:avLst/>
              <a:gdLst>
                <a:gd name="T0" fmla="*/ 4 w 77"/>
                <a:gd name="T1" fmla="*/ 0 h 73"/>
                <a:gd name="T2" fmla="*/ 76 w 77"/>
                <a:gd name="T3" fmla="*/ 5 h 73"/>
                <a:gd name="T4" fmla="*/ 72 w 77"/>
                <a:gd name="T5" fmla="*/ 72 h 73"/>
                <a:gd name="T6" fmla="*/ 0 w 77"/>
                <a:gd name="T7" fmla="*/ 63 h 73"/>
                <a:gd name="T8" fmla="*/ 4 w 77"/>
                <a:gd name="T9" fmla="*/ 0 h 73"/>
              </a:gdLst>
              <a:ahLst/>
              <a:cxnLst>
                <a:cxn ang="0">
                  <a:pos x="T0" y="T1"/>
                </a:cxn>
                <a:cxn ang="0">
                  <a:pos x="T2" y="T3"/>
                </a:cxn>
                <a:cxn ang="0">
                  <a:pos x="T4" y="T5"/>
                </a:cxn>
                <a:cxn ang="0">
                  <a:pos x="T6" y="T7"/>
                </a:cxn>
                <a:cxn ang="0">
                  <a:pos x="T8" y="T9"/>
                </a:cxn>
              </a:cxnLst>
              <a:rect l="0" t="0" r="r" b="b"/>
              <a:pathLst>
                <a:path w="77" h="73">
                  <a:moveTo>
                    <a:pt x="4" y="0"/>
                  </a:moveTo>
                  <a:lnTo>
                    <a:pt x="76" y="5"/>
                  </a:lnTo>
                  <a:lnTo>
                    <a:pt x="72" y="72"/>
                  </a:lnTo>
                  <a:lnTo>
                    <a:pt x="0" y="63"/>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700" name="Freeform 884">
              <a:extLst>
                <a:ext uri="{FF2B5EF4-FFF2-40B4-BE49-F238E27FC236}">
                  <a16:creationId xmlns:a16="http://schemas.microsoft.com/office/drawing/2014/main" id="{2B2487F9-8AC0-4946-BB29-1C003ED916C7}"/>
                </a:ext>
              </a:extLst>
            </p:cNvPr>
            <p:cNvSpPr>
              <a:spLocks noChangeArrowheads="1"/>
            </p:cNvSpPr>
            <p:nvPr/>
          </p:nvSpPr>
          <p:spPr bwMode="auto">
            <a:xfrm>
              <a:off x="4168" y="2372"/>
              <a:ext cx="16" cy="16"/>
            </a:xfrm>
            <a:custGeom>
              <a:avLst/>
              <a:gdLst>
                <a:gd name="T0" fmla="*/ 4 w 72"/>
                <a:gd name="T1" fmla="*/ 0 h 72"/>
                <a:gd name="T2" fmla="*/ 71 w 72"/>
                <a:gd name="T3" fmla="*/ 8 h 72"/>
                <a:gd name="T4" fmla="*/ 67 w 72"/>
                <a:gd name="T5" fmla="*/ 71 h 72"/>
                <a:gd name="T6" fmla="*/ 0 w 72"/>
                <a:gd name="T7" fmla="*/ 58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8"/>
                  </a:lnTo>
                  <a:lnTo>
                    <a:pt x="67" y="71"/>
                  </a:lnTo>
                  <a:lnTo>
                    <a:pt x="0" y="58"/>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701" name="Freeform 885">
              <a:extLst>
                <a:ext uri="{FF2B5EF4-FFF2-40B4-BE49-F238E27FC236}">
                  <a16:creationId xmlns:a16="http://schemas.microsoft.com/office/drawing/2014/main" id="{9EF2F81B-1E54-4687-8969-5632E484D837}"/>
                </a:ext>
              </a:extLst>
            </p:cNvPr>
            <p:cNvSpPr>
              <a:spLocks noChangeArrowheads="1"/>
            </p:cNvSpPr>
            <p:nvPr/>
          </p:nvSpPr>
          <p:spPr bwMode="auto">
            <a:xfrm>
              <a:off x="4183" y="2373"/>
              <a:ext cx="16" cy="16"/>
            </a:xfrm>
            <a:custGeom>
              <a:avLst/>
              <a:gdLst>
                <a:gd name="T0" fmla="*/ 4 w 72"/>
                <a:gd name="T1" fmla="*/ 0 h 72"/>
                <a:gd name="T2" fmla="*/ 71 w 72"/>
                <a:gd name="T3" fmla="*/ 4 h 72"/>
                <a:gd name="T4" fmla="*/ 71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4"/>
                  </a:lnTo>
                  <a:lnTo>
                    <a:pt x="71"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702" name="Freeform 886">
              <a:extLst>
                <a:ext uri="{FF2B5EF4-FFF2-40B4-BE49-F238E27FC236}">
                  <a16:creationId xmlns:a16="http://schemas.microsoft.com/office/drawing/2014/main" id="{29D39004-D96A-4ADA-9BE6-2364BB3C46B0}"/>
                </a:ext>
              </a:extLst>
            </p:cNvPr>
            <p:cNvSpPr>
              <a:spLocks noChangeArrowheads="1"/>
            </p:cNvSpPr>
            <p:nvPr/>
          </p:nvSpPr>
          <p:spPr bwMode="auto">
            <a:xfrm>
              <a:off x="4196" y="2375"/>
              <a:ext cx="16" cy="16"/>
            </a:xfrm>
            <a:custGeom>
              <a:avLst/>
              <a:gdLst>
                <a:gd name="T0" fmla="*/ 0 w 72"/>
                <a:gd name="T1" fmla="*/ 0 h 72"/>
                <a:gd name="T2" fmla="*/ 71 w 72"/>
                <a:gd name="T3" fmla="*/ 4 h 72"/>
                <a:gd name="T4" fmla="*/ 62 w 72"/>
                <a:gd name="T5" fmla="*/ 71 h 72"/>
                <a:gd name="T6" fmla="*/ 0 w 72"/>
                <a:gd name="T7" fmla="*/ 62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71" y="4"/>
                  </a:lnTo>
                  <a:lnTo>
                    <a:pt x="62" y="71"/>
                  </a:lnTo>
                  <a:lnTo>
                    <a:pt x="0" y="62"/>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703" name="Freeform 887">
              <a:extLst>
                <a:ext uri="{FF2B5EF4-FFF2-40B4-BE49-F238E27FC236}">
                  <a16:creationId xmlns:a16="http://schemas.microsoft.com/office/drawing/2014/main" id="{1E0EBF97-8E86-473C-8B70-B10C4E4A4928}"/>
                </a:ext>
              </a:extLst>
            </p:cNvPr>
            <p:cNvSpPr>
              <a:spLocks noChangeArrowheads="1"/>
            </p:cNvSpPr>
            <p:nvPr/>
          </p:nvSpPr>
          <p:spPr bwMode="auto">
            <a:xfrm>
              <a:off x="4208" y="2375"/>
              <a:ext cx="16" cy="16"/>
            </a:xfrm>
            <a:custGeom>
              <a:avLst/>
              <a:gdLst>
                <a:gd name="T0" fmla="*/ 4 w 72"/>
                <a:gd name="T1" fmla="*/ 0 h 72"/>
                <a:gd name="T2" fmla="*/ 71 w 72"/>
                <a:gd name="T3" fmla="*/ 8 h 72"/>
                <a:gd name="T4" fmla="*/ 71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8"/>
                  </a:lnTo>
                  <a:lnTo>
                    <a:pt x="71"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704" name="Freeform 888">
              <a:extLst>
                <a:ext uri="{FF2B5EF4-FFF2-40B4-BE49-F238E27FC236}">
                  <a16:creationId xmlns:a16="http://schemas.microsoft.com/office/drawing/2014/main" id="{C4D37285-466C-4287-BB0B-42167CA5DEB7}"/>
                </a:ext>
              </a:extLst>
            </p:cNvPr>
            <p:cNvSpPr>
              <a:spLocks noChangeArrowheads="1"/>
            </p:cNvSpPr>
            <p:nvPr/>
          </p:nvSpPr>
          <p:spPr bwMode="auto">
            <a:xfrm>
              <a:off x="4220" y="2377"/>
              <a:ext cx="16" cy="16"/>
            </a:xfrm>
            <a:custGeom>
              <a:avLst/>
              <a:gdLst>
                <a:gd name="T0" fmla="*/ 0 w 72"/>
                <a:gd name="T1" fmla="*/ 0 h 72"/>
                <a:gd name="T2" fmla="*/ 71 w 72"/>
                <a:gd name="T3" fmla="*/ 4 h 72"/>
                <a:gd name="T4" fmla="*/ 62 w 72"/>
                <a:gd name="T5" fmla="*/ 71 h 72"/>
                <a:gd name="T6" fmla="*/ 0 w 72"/>
                <a:gd name="T7" fmla="*/ 62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71" y="4"/>
                  </a:lnTo>
                  <a:lnTo>
                    <a:pt x="62" y="71"/>
                  </a:lnTo>
                  <a:lnTo>
                    <a:pt x="0" y="62"/>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705" name="Freeform 889">
              <a:extLst>
                <a:ext uri="{FF2B5EF4-FFF2-40B4-BE49-F238E27FC236}">
                  <a16:creationId xmlns:a16="http://schemas.microsoft.com/office/drawing/2014/main" id="{6C699B2E-BC90-464A-8678-852D40456DB1}"/>
                </a:ext>
              </a:extLst>
            </p:cNvPr>
            <p:cNvSpPr>
              <a:spLocks noChangeArrowheads="1"/>
            </p:cNvSpPr>
            <p:nvPr/>
          </p:nvSpPr>
          <p:spPr bwMode="auto">
            <a:xfrm>
              <a:off x="4230" y="2378"/>
              <a:ext cx="16" cy="16"/>
            </a:xfrm>
            <a:custGeom>
              <a:avLst/>
              <a:gdLst>
                <a:gd name="T0" fmla="*/ 4 w 72"/>
                <a:gd name="T1" fmla="*/ 0 h 72"/>
                <a:gd name="T2" fmla="*/ 71 w 72"/>
                <a:gd name="T3" fmla="*/ 0 h 72"/>
                <a:gd name="T4" fmla="*/ 71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0"/>
                  </a:lnTo>
                  <a:lnTo>
                    <a:pt x="71"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706" name="Freeform 890">
              <a:extLst>
                <a:ext uri="{FF2B5EF4-FFF2-40B4-BE49-F238E27FC236}">
                  <a16:creationId xmlns:a16="http://schemas.microsoft.com/office/drawing/2014/main" id="{594882BB-E8CD-4F53-86B6-ADB3D399D644}"/>
                </a:ext>
              </a:extLst>
            </p:cNvPr>
            <p:cNvSpPr>
              <a:spLocks noChangeArrowheads="1"/>
            </p:cNvSpPr>
            <p:nvPr/>
          </p:nvSpPr>
          <p:spPr bwMode="auto">
            <a:xfrm>
              <a:off x="4240" y="2378"/>
              <a:ext cx="16" cy="16"/>
            </a:xfrm>
            <a:custGeom>
              <a:avLst/>
              <a:gdLst>
                <a:gd name="T0" fmla="*/ 0 w 72"/>
                <a:gd name="T1" fmla="*/ 0 h 72"/>
                <a:gd name="T2" fmla="*/ 71 w 72"/>
                <a:gd name="T3" fmla="*/ 0 h 72"/>
                <a:gd name="T4" fmla="*/ 53 w 72"/>
                <a:gd name="T5" fmla="*/ 71 h 72"/>
                <a:gd name="T6" fmla="*/ 0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71" y="0"/>
                  </a:lnTo>
                  <a:lnTo>
                    <a:pt x="53" y="71"/>
                  </a:lnTo>
                  <a:lnTo>
                    <a:pt x="0"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5707" name="Freeform 891">
              <a:extLst>
                <a:ext uri="{FF2B5EF4-FFF2-40B4-BE49-F238E27FC236}">
                  <a16:creationId xmlns:a16="http://schemas.microsoft.com/office/drawing/2014/main" id="{9D87C7E1-705A-409D-9762-70BFA5F6D164}"/>
                </a:ext>
              </a:extLst>
            </p:cNvPr>
            <p:cNvSpPr>
              <a:spLocks noChangeArrowheads="1"/>
            </p:cNvSpPr>
            <p:nvPr/>
          </p:nvSpPr>
          <p:spPr bwMode="auto">
            <a:xfrm>
              <a:off x="4248" y="2378"/>
              <a:ext cx="16" cy="16"/>
            </a:xfrm>
            <a:custGeom>
              <a:avLst/>
              <a:gdLst>
                <a:gd name="T0" fmla="*/ 13 w 72"/>
                <a:gd name="T1" fmla="*/ 0 h 72"/>
                <a:gd name="T2" fmla="*/ 71 w 72"/>
                <a:gd name="T3" fmla="*/ 8 h 72"/>
                <a:gd name="T4" fmla="*/ 62 w 72"/>
                <a:gd name="T5" fmla="*/ 71 h 72"/>
                <a:gd name="T6" fmla="*/ 0 w 72"/>
                <a:gd name="T7" fmla="*/ 62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8"/>
                  </a:lnTo>
                  <a:lnTo>
                    <a:pt x="62" y="71"/>
                  </a:lnTo>
                  <a:lnTo>
                    <a:pt x="0" y="62"/>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708" name="Freeform 892">
              <a:extLst>
                <a:ext uri="{FF2B5EF4-FFF2-40B4-BE49-F238E27FC236}">
                  <a16:creationId xmlns:a16="http://schemas.microsoft.com/office/drawing/2014/main" id="{785AD9E6-3B0F-4A3A-8F5F-69D7D0438D4A}"/>
                </a:ext>
              </a:extLst>
            </p:cNvPr>
            <p:cNvSpPr>
              <a:spLocks noChangeArrowheads="1"/>
            </p:cNvSpPr>
            <p:nvPr/>
          </p:nvSpPr>
          <p:spPr bwMode="auto">
            <a:xfrm>
              <a:off x="4257" y="2380"/>
              <a:ext cx="16" cy="16"/>
            </a:xfrm>
            <a:custGeom>
              <a:avLst/>
              <a:gdLst>
                <a:gd name="T0" fmla="*/ 4 w 72"/>
                <a:gd name="T1" fmla="*/ 0 h 72"/>
                <a:gd name="T2" fmla="*/ 71 w 72"/>
                <a:gd name="T3" fmla="*/ 4 h 72"/>
                <a:gd name="T4" fmla="*/ 62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4"/>
                  </a:lnTo>
                  <a:lnTo>
                    <a:pt x="62"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709" name="Freeform 893">
              <a:extLst>
                <a:ext uri="{FF2B5EF4-FFF2-40B4-BE49-F238E27FC236}">
                  <a16:creationId xmlns:a16="http://schemas.microsoft.com/office/drawing/2014/main" id="{C074C813-43C9-4D0C-AF8E-17DE83A9F113}"/>
                </a:ext>
              </a:extLst>
            </p:cNvPr>
            <p:cNvSpPr>
              <a:spLocks noChangeArrowheads="1"/>
            </p:cNvSpPr>
            <p:nvPr/>
          </p:nvSpPr>
          <p:spPr bwMode="auto">
            <a:xfrm>
              <a:off x="4266" y="2382"/>
              <a:ext cx="16" cy="16"/>
            </a:xfrm>
            <a:custGeom>
              <a:avLst/>
              <a:gdLst>
                <a:gd name="T0" fmla="*/ 4 w 72"/>
                <a:gd name="T1" fmla="*/ 0 h 72"/>
                <a:gd name="T2" fmla="*/ 71 w 72"/>
                <a:gd name="T3" fmla="*/ 4 h 72"/>
                <a:gd name="T4" fmla="*/ 62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4"/>
                  </a:lnTo>
                  <a:lnTo>
                    <a:pt x="62"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710" name="Freeform 894">
              <a:extLst>
                <a:ext uri="{FF2B5EF4-FFF2-40B4-BE49-F238E27FC236}">
                  <a16:creationId xmlns:a16="http://schemas.microsoft.com/office/drawing/2014/main" id="{06CA2995-653C-46E6-A844-C60FF8154080}"/>
                </a:ext>
              </a:extLst>
            </p:cNvPr>
            <p:cNvSpPr>
              <a:spLocks noChangeArrowheads="1"/>
            </p:cNvSpPr>
            <p:nvPr/>
          </p:nvSpPr>
          <p:spPr bwMode="auto">
            <a:xfrm>
              <a:off x="4274" y="2382"/>
              <a:ext cx="16" cy="16"/>
            </a:xfrm>
            <a:custGeom>
              <a:avLst/>
              <a:gdLst>
                <a:gd name="T0" fmla="*/ 4 w 72"/>
                <a:gd name="T1" fmla="*/ 0 h 72"/>
                <a:gd name="T2" fmla="*/ 71 w 72"/>
                <a:gd name="T3" fmla="*/ 0 h 72"/>
                <a:gd name="T4" fmla="*/ 53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0"/>
                  </a:lnTo>
                  <a:lnTo>
                    <a:pt x="53"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35711" name="Freeform 895">
              <a:extLst>
                <a:ext uri="{FF2B5EF4-FFF2-40B4-BE49-F238E27FC236}">
                  <a16:creationId xmlns:a16="http://schemas.microsoft.com/office/drawing/2014/main" id="{D82D4552-5CF0-4915-8E88-857AC290EDE2}"/>
                </a:ext>
              </a:extLst>
            </p:cNvPr>
            <p:cNvSpPr>
              <a:spLocks noChangeArrowheads="1"/>
            </p:cNvSpPr>
            <p:nvPr/>
          </p:nvSpPr>
          <p:spPr bwMode="auto">
            <a:xfrm>
              <a:off x="4282" y="2382"/>
              <a:ext cx="16" cy="16"/>
            </a:xfrm>
            <a:custGeom>
              <a:avLst/>
              <a:gdLst>
                <a:gd name="T0" fmla="*/ 13 w 72"/>
                <a:gd name="T1" fmla="*/ 0 h 72"/>
                <a:gd name="T2" fmla="*/ 71 w 72"/>
                <a:gd name="T3" fmla="*/ 8 h 72"/>
                <a:gd name="T4" fmla="*/ 53 w 72"/>
                <a:gd name="T5" fmla="*/ 71 h 72"/>
                <a:gd name="T6" fmla="*/ 0 w 72"/>
                <a:gd name="T7" fmla="*/ 62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8"/>
                  </a:lnTo>
                  <a:lnTo>
                    <a:pt x="53" y="71"/>
                  </a:lnTo>
                  <a:lnTo>
                    <a:pt x="0" y="62"/>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712" name="Freeform 896">
              <a:extLst>
                <a:ext uri="{FF2B5EF4-FFF2-40B4-BE49-F238E27FC236}">
                  <a16:creationId xmlns:a16="http://schemas.microsoft.com/office/drawing/2014/main" id="{EAAF93F5-11A3-43FB-B4AF-79A6A3BCFA56}"/>
                </a:ext>
              </a:extLst>
            </p:cNvPr>
            <p:cNvSpPr>
              <a:spLocks noChangeArrowheads="1"/>
            </p:cNvSpPr>
            <p:nvPr/>
          </p:nvSpPr>
          <p:spPr bwMode="auto">
            <a:xfrm>
              <a:off x="4290" y="2385"/>
              <a:ext cx="16" cy="16"/>
            </a:xfrm>
            <a:custGeom>
              <a:avLst/>
              <a:gdLst>
                <a:gd name="T0" fmla="*/ 8 w 72"/>
                <a:gd name="T1" fmla="*/ 0 h 72"/>
                <a:gd name="T2" fmla="*/ 71 w 72"/>
                <a:gd name="T3" fmla="*/ 4 h 72"/>
                <a:gd name="T4" fmla="*/ 58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4"/>
                  </a:lnTo>
                  <a:lnTo>
                    <a:pt x="58"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713" name="Freeform 897">
              <a:extLst>
                <a:ext uri="{FF2B5EF4-FFF2-40B4-BE49-F238E27FC236}">
                  <a16:creationId xmlns:a16="http://schemas.microsoft.com/office/drawing/2014/main" id="{6E85FDDD-B1E8-4544-9E09-0997AC687ECA}"/>
                </a:ext>
              </a:extLst>
            </p:cNvPr>
            <p:cNvSpPr>
              <a:spLocks noChangeArrowheads="1"/>
            </p:cNvSpPr>
            <p:nvPr/>
          </p:nvSpPr>
          <p:spPr bwMode="auto">
            <a:xfrm>
              <a:off x="4299" y="2385"/>
              <a:ext cx="16" cy="16"/>
            </a:xfrm>
            <a:custGeom>
              <a:avLst/>
              <a:gdLst>
                <a:gd name="T0" fmla="*/ 8 w 72"/>
                <a:gd name="T1" fmla="*/ 0 h 72"/>
                <a:gd name="T2" fmla="*/ 71 w 72"/>
                <a:gd name="T3" fmla="*/ 8 h 72"/>
                <a:gd name="T4" fmla="*/ 58 w 72"/>
                <a:gd name="T5" fmla="*/ 71 h 72"/>
                <a:gd name="T6" fmla="*/ 0 w 72"/>
                <a:gd name="T7" fmla="*/ 62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58" y="71"/>
                  </a:lnTo>
                  <a:lnTo>
                    <a:pt x="0" y="62"/>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714" name="Freeform 898">
              <a:extLst>
                <a:ext uri="{FF2B5EF4-FFF2-40B4-BE49-F238E27FC236}">
                  <a16:creationId xmlns:a16="http://schemas.microsoft.com/office/drawing/2014/main" id="{55B0593E-9EDF-479A-84DB-43105DA31E10}"/>
                </a:ext>
              </a:extLst>
            </p:cNvPr>
            <p:cNvSpPr>
              <a:spLocks noChangeArrowheads="1"/>
            </p:cNvSpPr>
            <p:nvPr/>
          </p:nvSpPr>
          <p:spPr bwMode="auto">
            <a:xfrm>
              <a:off x="4308" y="2387"/>
              <a:ext cx="16" cy="16"/>
            </a:xfrm>
            <a:custGeom>
              <a:avLst/>
              <a:gdLst>
                <a:gd name="T0" fmla="*/ 8 w 72"/>
                <a:gd name="T1" fmla="*/ 0 h 72"/>
                <a:gd name="T2" fmla="*/ 71 w 72"/>
                <a:gd name="T3" fmla="*/ 8 h 72"/>
                <a:gd name="T4" fmla="*/ 58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58"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715" name="Freeform 899">
              <a:extLst>
                <a:ext uri="{FF2B5EF4-FFF2-40B4-BE49-F238E27FC236}">
                  <a16:creationId xmlns:a16="http://schemas.microsoft.com/office/drawing/2014/main" id="{9E0A77B6-9B25-4913-85F6-E776474416C0}"/>
                </a:ext>
              </a:extLst>
            </p:cNvPr>
            <p:cNvSpPr>
              <a:spLocks noChangeArrowheads="1"/>
            </p:cNvSpPr>
            <p:nvPr/>
          </p:nvSpPr>
          <p:spPr bwMode="auto">
            <a:xfrm>
              <a:off x="4317" y="2389"/>
              <a:ext cx="16" cy="16"/>
            </a:xfrm>
            <a:custGeom>
              <a:avLst/>
              <a:gdLst>
                <a:gd name="T0" fmla="*/ 8 w 72"/>
                <a:gd name="T1" fmla="*/ 0 h 72"/>
                <a:gd name="T2" fmla="*/ 71 w 72"/>
                <a:gd name="T3" fmla="*/ 8 h 72"/>
                <a:gd name="T4" fmla="*/ 44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44"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35716" name="Freeform 900">
              <a:extLst>
                <a:ext uri="{FF2B5EF4-FFF2-40B4-BE49-F238E27FC236}">
                  <a16:creationId xmlns:a16="http://schemas.microsoft.com/office/drawing/2014/main" id="{6A3A5CAB-70C0-469B-98AA-0E015E2FDA21}"/>
                </a:ext>
              </a:extLst>
            </p:cNvPr>
            <p:cNvSpPr>
              <a:spLocks noChangeArrowheads="1"/>
            </p:cNvSpPr>
            <p:nvPr/>
          </p:nvSpPr>
          <p:spPr bwMode="auto">
            <a:xfrm>
              <a:off x="4325" y="2392"/>
              <a:ext cx="16" cy="16"/>
            </a:xfrm>
            <a:custGeom>
              <a:avLst/>
              <a:gdLst>
                <a:gd name="T0" fmla="*/ 17 w 72"/>
                <a:gd name="T1" fmla="*/ 0 h 72"/>
                <a:gd name="T2" fmla="*/ 71 w 72"/>
                <a:gd name="T3" fmla="*/ 13 h 72"/>
                <a:gd name="T4" fmla="*/ 53 w 72"/>
                <a:gd name="T5" fmla="*/ 71 h 72"/>
                <a:gd name="T6" fmla="*/ 0 w 72"/>
                <a:gd name="T7" fmla="*/ 58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53" y="71"/>
                  </a:lnTo>
                  <a:lnTo>
                    <a:pt x="0" y="58"/>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17" name="Freeform 901">
              <a:extLst>
                <a:ext uri="{FF2B5EF4-FFF2-40B4-BE49-F238E27FC236}">
                  <a16:creationId xmlns:a16="http://schemas.microsoft.com/office/drawing/2014/main" id="{56814C84-34D5-45F7-ACF7-CBB3AA5DDE79}"/>
                </a:ext>
              </a:extLst>
            </p:cNvPr>
            <p:cNvSpPr>
              <a:spLocks noChangeArrowheads="1"/>
            </p:cNvSpPr>
            <p:nvPr/>
          </p:nvSpPr>
          <p:spPr bwMode="auto">
            <a:xfrm>
              <a:off x="4335" y="2394"/>
              <a:ext cx="16" cy="16"/>
            </a:xfrm>
            <a:custGeom>
              <a:avLst/>
              <a:gdLst>
                <a:gd name="T0" fmla="*/ 13 w 72"/>
                <a:gd name="T1" fmla="*/ 0 h 72"/>
                <a:gd name="T2" fmla="*/ 71 w 72"/>
                <a:gd name="T3" fmla="*/ 4 h 72"/>
                <a:gd name="T4" fmla="*/ 53 w 72"/>
                <a:gd name="T5" fmla="*/ 71 h 72"/>
                <a:gd name="T6" fmla="*/ 0 w 72"/>
                <a:gd name="T7" fmla="*/ 53 h 72"/>
                <a:gd name="T8" fmla="*/ 13 w 72"/>
                <a:gd name="T9" fmla="*/ 0 h 72"/>
              </a:gdLst>
              <a:ahLst/>
              <a:cxnLst>
                <a:cxn ang="0">
                  <a:pos x="T0" y="T1"/>
                </a:cxn>
                <a:cxn ang="0">
                  <a:pos x="T2" y="T3"/>
                </a:cxn>
                <a:cxn ang="0">
                  <a:pos x="T4" y="T5"/>
                </a:cxn>
                <a:cxn ang="0">
                  <a:pos x="T6" y="T7"/>
                </a:cxn>
                <a:cxn ang="0">
                  <a:pos x="T8" y="T9"/>
                </a:cxn>
              </a:cxnLst>
              <a:rect l="0" t="0" r="r" b="b"/>
              <a:pathLst>
                <a:path w="72" h="72">
                  <a:moveTo>
                    <a:pt x="13" y="0"/>
                  </a:moveTo>
                  <a:lnTo>
                    <a:pt x="71" y="4"/>
                  </a:lnTo>
                  <a:lnTo>
                    <a:pt x="53" y="71"/>
                  </a:lnTo>
                  <a:lnTo>
                    <a:pt x="0" y="53"/>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35718" name="Freeform 902">
              <a:extLst>
                <a:ext uri="{FF2B5EF4-FFF2-40B4-BE49-F238E27FC236}">
                  <a16:creationId xmlns:a16="http://schemas.microsoft.com/office/drawing/2014/main" id="{5E228CAB-2429-41A8-B28B-D8882538BA58}"/>
                </a:ext>
              </a:extLst>
            </p:cNvPr>
            <p:cNvSpPr>
              <a:spLocks noChangeArrowheads="1"/>
            </p:cNvSpPr>
            <p:nvPr/>
          </p:nvSpPr>
          <p:spPr bwMode="auto">
            <a:xfrm>
              <a:off x="4345" y="2395"/>
              <a:ext cx="16" cy="16"/>
            </a:xfrm>
            <a:custGeom>
              <a:avLst/>
              <a:gdLst>
                <a:gd name="T0" fmla="*/ 17 w 72"/>
                <a:gd name="T1" fmla="*/ 0 h 72"/>
                <a:gd name="T2" fmla="*/ 71 w 72"/>
                <a:gd name="T3" fmla="*/ 13 h 72"/>
                <a:gd name="T4" fmla="*/ 44 w 72"/>
                <a:gd name="T5" fmla="*/ 71 h 72"/>
                <a:gd name="T6" fmla="*/ 0 w 72"/>
                <a:gd name="T7" fmla="*/ 58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44" y="71"/>
                  </a:lnTo>
                  <a:lnTo>
                    <a:pt x="0" y="58"/>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19" name="Freeform 903">
              <a:extLst>
                <a:ext uri="{FF2B5EF4-FFF2-40B4-BE49-F238E27FC236}">
                  <a16:creationId xmlns:a16="http://schemas.microsoft.com/office/drawing/2014/main" id="{200243F5-47A3-46E5-9D62-D8E131507806}"/>
                </a:ext>
              </a:extLst>
            </p:cNvPr>
            <p:cNvSpPr>
              <a:spLocks noChangeArrowheads="1"/>
            </p:cNvSpPr>
            <p:nvPr/>
          </p:nvSpPr>
          <p:spPr bwMode="auto">
            <a:xfrm>
              <a:off x="4353" y="2399"/>
              <a:ext cx="16" cy="16"/>
            </a:xfrm>
            <a:custGeom>
              <a:avLst/>
              <a:gdLst>
                <a:gd name="T0" fmla="*/ 17 w 72"/>
                <a:gd name="T1" fmla="*/ 0 h 72"/>
                <a:gd name="T2" fmla="*/ 71 w 72"/>
                <a:gd name="T3" fmla="*/ 13 h 72"/>
                <a:gd name="T4" fmla="*/ 49 w 72"/>
                <a:gd name="T5" fmla="*/ 71 h 72"/>
                <a:gd name="T6" fmla="*/ 0 w 72"/>
                <a:gd name="T7" fmla="*/ 53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49" y="71"/>
                  </a:lnTo>
                  <a:lnTo>
                    <a:pt x="0" y="53"/>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20" name="Freeform 904">
              <a:extLst>
                <a:ext uri="{FF2B5EF4-FFF2-40B4-BE49-F238E27FC236}">
                  <a16:creationId xmlns:a16="http://schemas.microsoft.com/office/drawing/2014/main" id="{6CD975A3-7B26-4AD8-A969-D7B5FF49024C}"/>
                </a:ext>
              </a:extLst>
            </p:cNvPr>
            <p:cNvSpPr>
              <a:spLocks noChangeArrowheads="1"/>
            </p:cNvSpPr>
            <p:nvPr/>
          </p:nvSpPr>
          <p:spPr bwMode="auto">
            <a:xfrm>
              <a:off x="4363" y="2402"/>
              <a:ext cx="16" cy="16"/>
            </a:xfrm>
            <a:custGeom>
              <a:avLst/>
              <a:gdLst>
                <a:gd name="T0" fmla="*/ 17 w 72"/>
                <a:gd name="T1" fmla="*/ 0 h 72"/>
                <a:gd name="T2" fmla="*/ 71 w 72"/>
                <a:gd name="T3" fmla="*/ 13 h 72"/>
                <a:gd name="T4" fmla="*/ 49 w 72"/>
                <a:gd name="T5" fmla="*/ 71 h 72"/>
                <a:gd name="T6" fmla="*/ 0 w 72"/>
                <a:gd name="T7" fmla="*/ 53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49" y="71"/>
                  </a:lnTo>
                  <a:lnTo>
                    <a:pt x="0" y="53"/>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21" name="Freeform 905">
              <a:extLst>
                <a:ext uri="{FF2B5EF4-FFF2-40B4-BE49-F238E27FC236}">
                  <a16:creationId xmlns:a16="http://schemas.microsoft.com/office/drawing/2014/main" id="{71F2DB2D-BA43-49AB-96C0-7007103706CF}"/>
                </a:ext>
              </a:extLst>
            </p:cNvPr>
            <p:cNvSpPr>
              <a:spLocks noChangeArrowheads="1"/>
            </p:cNvSpPr>
            <p:nvPr/>
          </p:nvSpPr>
          <p:spPr bwMode="auto">
            <a:xfrm>
              <a:off x="4373" y="2404"/>
              <a:ext cx="16" cy="16"/>
            </a:xfrm>
            <a:custGeom>
              <a:avLst/>
              <a:gdLst>
                <a:gd name="T0" fmla="*/ 17 w 72"/>
                <a:gd name="T1" fmla="*/ 0 h 72"/>
                <a:gd name="T2" fmla="*/ 71 w 72"/>
                <a:gd name="T3" fmla="*/ 13 h 72"/>
                <a:gd name="T4" fmla="*/ 49 w 72"/>
                <a:gd name="T5" fmla="*/ 71 h 72"/>
                <a:gd name="T6" fmla="*/ 0 w 72"/>
                <a:gd name="T7" fmla="*/ 53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49" y="71"/>
                  </a:lnTo>
                  <a:lnTo>
                    <a:pt x="0" y="53"/>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22" name="Freeform 906">
              <a:extLst>
                <a:ext uri="{FF2B5EF4-FFF2-40B4-BE49-F238E27FC236}">
                  <a16:creationId xmlns:a16="http://schemas.microsoft.com/office/drawing/2014/main" id="{74A07EE8-06ED-4467-BD45-51A0B1169CF5}"/>
                </a:ext>
              </a:extLst>
            </p:cNvPr>
            <p:cNvSpPr>
              <a:spLocks noChangeArrowheads="1"/>
            </p:cNvSpPr>
            <p:nvPr/>
          </p:nvSpPr>
          <p:spPr bwMode="auto">
            <a:xfrm>
              <a:off x="4382" y="2407"/>
              <a:ext cx="16" cy="16"/>
            </a:xfrm>
            <a:custGeom>
              <a:avLst/>
              <a:gdLst>
                <a:gd name="T0" fmla="*/ 17 w 72"/>
                <a:gd name="T1" fmla="*/ 0 h 72"/>
                <a:gd name="T2" fmla="*/ 71 w 72"/>
                <a:gd name="T3" fmla="*/ 13 h 72"/>
                <a:gd name="T4" fmla="*/ 49 w 72"/>
                <a:gd name="T5" fmla="*/ 71 h 72"/>
                <a:gd name="T6" fmla="*/ 0 w 72"/>
                <a:gd name="T7" fmla="*/ 49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3"/>
                  </a:lnTo>
                  <a:lnTo>
                    <a:pt x="49" y="71"/>
                  </a:lnTo>
                  <a:lnTo>
                    <a:pt x="0" y="49"/>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23" name="Freeform 907">
              <a:extLst>
                <a:ext uri="{FF2B5EF4-FFF2-40B4-BE49-F238E27FC236}">
                  <a16:creationId xmlns:a16="http://schemas.microsoft.com/office/drawing/2014/main" id="{BB88C653-0323-4049-AA26-445BB09B2E65}"/>
                </a:ext>
              </a:extLst>
            </p:cNvPr>
            <p:cNvSpPr>
              <a:spLocks noChangeArrowheads="1"/>
            </p:cNvSpPr>
            <p:nvPr/>
          </p:nvSpPr>
          <p:spPr bwMode="auto">
            <a:xfrm>
              <a:off x="4392" y="2411"/>
              <a:ext cx="16" cy="16"/>
            </a:xfrm>
            <a:custGeom>
              <a:avLst/>
              <a:gdLst>
                <a:gd name="T0" fmla="*/ 17 w 72"/>
                <a:gd name="T1" fmla="*/ 0 h 72"/>
                <a:gd name="T2" fmla="*/ 71 w 72"/>
                <a:gd name="T3" fmla="*/ 17 h 72"/>
                <a:gd name="T4" fmla="*/ 49 w 72"/>
                <a:gd name="T5" fmla="*/ 71 h 72"/>
                <a:gd name="T6" fmla="*/ 0 w 72"/>
                <a:gd name="T7" fmla="*/ 53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7"/>
                  </a:lnTo>
                  <a:lnTo>
                    <a:pt x="49" y="71"/>
                  </a:lnTo>
                  <a:lnTo>
                    <a:pt x="0" y="53"/>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24" name="Freeform 908">
              <a:extLst>
                <a:ext uri="{FF2B5EF4-FFF2-40B4-BE49-F238E27FC236}">
                  <a16:creationId xmlns:a16="http://schemas.microsoft.com/office/drawing/2014/main" id="{CDA2492F-E7B8-4B36-AF30-791888A9FB4E}"/>
                </a:ext>
              </a:extLst>
            </p:cNvPr>
            <p:cNvSpPr>
              <a:spLocks noChangeArrowheads="1"/>
            </p:cNvSpPr>
            <p:nvPr/>
          </p:nvSpPr>
          <p:spPr bwMode="auto">
            <a:xfrm>
              <a:off x="4401" y="2414"/>
              <a:ext cx="16" cy="16"/>
            </a:xfrm>
            <a:custGeom>
              <a:avLst/>
              <a:gdLst>
                <a:gd name="T0" fmla="*/ 17 w 72"/>
                <a:gd name="T1" fmla="*/ 0 h 72"/>
                <a:gd name="T2" fmla="*/ 71 w 72"/>
                <a:gd name="T3" fmla="*/ 17 h 72"/>
                <a:gd name="T4" fmla="*/ 40 w 72"/>
                <a:gd name="T5" fmla="*/ 71 h 72"/>
                <a:gd name="T6" fmla="*/ 0 w 72"/>
                <a:gd name="T7" fmla="*/ 49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7"/>
                  </a:lnTo>
                  <a:lnTo>
                    <a:pt x="40" y="71"/>
                  </a:lnTo>
                  <a:lnTo>
                    <a:pt x="0" y="49"/>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25" name="Freeform 909">
              <a:extLst>
                <a:ext uri="{FF2B5EF4-FFF2-40B4-BE49-F238E27FC236}">
                  <a16:creationId xmlns:a16="http://schemas.microsoft.com/office/drawing/2014/main" id="{B23AE288-5B71-4B58-B461-C3D8CFF24CED}"/>
                </a:ext>
              </a:extLst>
            </p:cNvPr>
            <p:cNvSpPr>
              <a:spLocks noChangeArrowheads="1"/>
            </p:cNvSpPr>
            <p:nvPr/>
          </p:nvSpPr>
          <p:spPr bwMode="auto">
            <a:xfrm>
              <a:off x="4409" y="2419"/>
              <a:ext cx="16" cy="16"/>
            </a:xfrm>
            <a:custGeom>
              <a:avLst/>
              <a:gdLst>
                <a:gd name="T0" fmla="*/ 22 w 72"/>
                <a:gd name="T1" fmla="*/ 0 h 72"/>
                <a:gd name="T2" fmla="*/ 71 w 72"/>
                <a:gd name="T3" fmla="*/ 17 h 72"/>
                <a:gd name="T4" fmla="*/ 49 w 72"/>
                <a:gd name="T5" fmla="*/ 71 h 72"/>
                <a:gd name="T6" fmla="*/ 0 w 72"/>
                <a:gd name="T7" fmla="*/ 53 h 72"/>
                <a:gd name="T8" fmla="*/ 22 w 72"/>
                <a:gd name="T9" fmla="*/ 0 h 72"/>
              </a:gdLst>
              <a:ahLst/>
              <a:cxnLst>
                <a:cxn ang="0">
                  <a:pos x="T0" y="T1"/>
                </a:cxn>
                <a:cxn ang="0">
                  <a:pos x="T2" y="T3"/>
                </a:cxn>
                <a:cxn ang="0">
                  <a:pos x="T4" y="T5"/>
                </a:cxn>
                <a:cxn ang="0">
                  <a:pos x="T6" y="T7"/>
                </a:cxn>
                <a:cxn ang="0">
                  <a:pos x="T8" y="T9"/>
                </a:cxn>
              </a:cxnLst>
              <a:rect l="0" t="0" r="r" b="b"/>
              <a:pathLst>
                <a:path w="72" h="72">
                  <a:moveTo>
                    <a:pt x="22" y="0"/>
                  </a:moveTo>
                  <a:lnTo>
                    <a:pt x="71" y="17"/>
                  </a:lnTo>
                  <a:lnTo>
                    <a:pt x="49" y="71"/>
                  </a:lnTo>
                  <a:lnTo>
                    <a:pt x="0" y="53"/>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35726" name="Freeform 910">
              <a:extLst>
                <a:ext uri="{FF2B5EF4-FFF2-40B4-BE49-F238E27FC236}">
                  <a16:creationId xmlns:a16="http://schemas.microsoft.com/office/drawing/2014/main" id="{0B7CB61F-4189-4358-AF89-7CA31C543788}"/>
                </a:ext>
              </a:extLst>
            </p:cNvPr>
            <p:cNvSpPr>
              <a:spLocks noChangeArrowheads="1"/>
            </p:cNvSpPr>
            <p:nvPr/>
          </p:nvSpPr>
          <p:spPr bwMode="auto">
            <a:xfrm>
              <a:off x="4419" y="2422"/>
              <a:ext cx="16" cy="16"/>
            </a:xfrm>
            <a:custGeom>
              <a:avLst/>
              <a:gdLst>
                <a:gd name="T0" fmla="*/ 17 w 72"/>
                <a:gd name="T1" fmla="*/ 0 h 72"/>
                <a:gd name="T2" fmla="*/ 71 w 72"/>
                <a:gd name="T3" fmla="*/ 17 h 72"/>
                <a:gd name="T4" fmla="*/ 40 w 72"/>
                <a:gd name="T5" fmla="*/ 71 h 72"/>
                <a:gd name="T6" fmla="*/ 0 w 72"/>
                <a:gd name="T7" fmla="*/ 49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7"/>
                  </a:lnTo>
                  <a:lnTo>
                    <a:pt x="40" y="71"/>
                  </a:lnTo>
                  <a:lnTo>
                    <a:pt x="0" y="49"/>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27" name="Freeform 911">
              <a:extLst>
                <a:ext uri="{FF2B5EF4-FFF2-40B4-BE49-F238E27FC236}">
                  <a16:creationId xmlns:a16="http://schemas.microsoft.com/office/drawing/2014/main" id="{8D7E43A8-ED7B-4C3D-9927-E5430D5EDF0D}"/>
                </a:ext>
              </a:extLst>
            </p:cNvPr>
            <p:cNvSpPr>
              <a:spLocks noChangeArrowheads="1"/>
            </p:cNvSpPr>
            <p:nvPr/>
          </p:nvSpPr>
          <p:spPr bwMode="auto">
            <a:xfrm>
              <a:off x="4427" y="2426"/>
              <a:ext cx="16" cy="16"/>
            </a:xfrm>
            <a:custGeom>
              <a:avLst/>
              <a:gdLst>
                <a:gd name="T0" fmla="*/ 22 w 72"/>
                <a:gd name="T1" fmla="*/ 0 h 72"/>
                <a:gd name="T2" fmla="*/ 71 w 72"/>
                <a:gd name="T3" fmla="*/ 17 h 72"/>
                <a:gd name="T4" fmla="*/ 44 w 72"/>
                <a:gd name="T5" fmla="*/ 71 h 72"/>
                <a:gd name="T6" fmla="*/ 0 w 72"/>
                <a:gd name="T7" fmla="*/ 49 h 72"/>
                <a:gd name="T8" fmla="*/ 22 w 72"/>
                <a:gd name="T9" fmla="*/ 0 h 72"/>
              </a:gdLst>
              <a:ahLst/>
              <a:cxnLst>
                <a:cxn ang="0">
                  <a:pos x="T0" y="T1"/>
                </a:cxn>
                <a:cxn ang="0">
                  <a:pos x="T2" y="T3"/>
                </a:cxn>
                <a:cxn ang="0">
                  <a:pos x="T4" y="T5"/>
                </a:cxn>
                <a:cxn ang="0">
                  <a:pos x="T6" y="T7"/>
                </a:cxn>
                <a:cxn ang="0">
                  <a:pos x="T8" y="T9"/>
                </a:cxn>
              </a:cxnLst>
              <a:rect l="0" t="0" r="r" b="b"/>
              <a:pathLst>
                <a:path w="72" h="72">
                  <a:moveTo>
                    <a:pt x="22" y="0"/>
                  </a:moveTo>
                  <a:lnTo>
                    <a:pt x="71" y="17"/>
                  </a:lnTo>
                  <a:lnTo>
                    <a:pt x="44" y="71"/>
                  </a:lnTo>
                  <a:lnTo>
                    <a:pt x="0" y="49"/>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35728" name="Freeform 912">
              <a:extLst>
                <a:ext uri="{FF2B5EF4-FFF2-40B4-BE49-F238E27FC236}">
                  <a16:creationId xmlns:a16="http://schemas.microsoft.com/office/drawing/2014/main" id="{4D85D7BD-5C65-4A4C-B526-04F6CF59315F}"/>
                </a:ext>
              </a:extLst>
            </p:cNvPr>
            <p:cNvSpPr>
              <a:spLocks noChangeArrowheads="1"/>
            </p:cNvSpPr>
            <p:nvPr/>
          </p:nvSpPr>
          <p:spPr bwMode="auto">
            <a:xfrm>
              <a:off x="4436" y="2431"/>
              <a:ext cx="16" cy="16"/>
            </a:xfrm>
            <a:custGeom>
              <a:avLst/>
              <a:gdLst>
                <a:gd name="T0" fmla="*/ 26 w 72"/>
                <a:gd name="T1" fmla="*/ 0 h 72"/>
                <a:gd name="T2" fmla="*/ 71 w 72"/>
                <a:gd name="T3" fmla="*/ 17 h 72"/>
                <a:gd name="T4" fmla="*/ 49 w 72"/>
                <a:gd name="T5" fmla="*/ 71 h 72"/>
                <a:gd name="T6" fmla="*/ 0 w 72"/>
                <a:gd name="T7" fmla="*/ 49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17"/>
                  </a:lnTo>
                  <a:lnTo>
                    <a:pt x="49" y="71"/>
                  </a:lnTo>
                  <a:lnTo>
                    <a:pt x="0" y="4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729" name="Freeform 913">
              <a:extLst>
                <a:ext uri="{FF2B5EF4-FFF2-40B4-BE49-F238E27FC236}">
                  <a16:creationId xmlns:a16="http://schemas.microsoft.com/office/drawing/2014/main" id="{69A63739-E365-4DC8-AE57-B6C0672DC86E}"/>
                </a:ext>
              </a:extLst>
            </p:cNvPr>
            <p:cNvSpPr>
              <a:spLocks noChangeArrowheads="1"/>
            </p:cNvSpPr>
            <p:nvPr/>
          </p:nvSpPr>
          <p:spPr bwMode="auto">
            <a:xfrm>
              <a:off x="4445" y="2434"/>
              <a:ext cx="16" cy="16"/>
            </a:xfrm>
            <a:custGeom>
              <a:avLst/>
              <a:gdLst>
                <a:gd name="T0" fmla="*/ 22 w 72"/>
                <a:gd name="T1" fmla="*/ 0 h 72"/>
                <a:gd name="T2" fmla="*/ 71 w 72"/>
                <a:gd name="T3" fmla="*/ 17 h 72"/>
                <a:gd name="T4" fmla="*/ 44 w 72"/>
                <a:gd name="T5" fmla="*/ 71 h 72"/>
                <a:gd name="T6" fmla="*/ 0 w 72"/>
                <a:gd name="T7" fmla="*/ 49 h 72"/>
                <a:gd name="T8" fmla="*/ 22 w 72"/>
                <a:gd name="T9" fmla="*/ 0 h 72"/>
              </a:gdLst>
              <a:ahLst/>
              <a:cxnLst>
                <a:cxn ang="0">
                  <a:pos x="T0" y="T1"/>
                </a:cxn>
                <a:cxn ang="0">
                  <a:pos x="T2" y="T3"/>
                </a:cxn>
                <a:cxn ang="0">
                  <a:pos x="T4" y="T5"/>
                </a:cxn>
                <a:cxn ang="0">
                  <a:pos x="T6" y="T7"/>
                </a:cxn>
                <a:cxn ang="0">
                  <a:pos x="T8" y="T9"/>
                </a:cxn>
              </a:cxnLst>
              <a:rect l="0" t="0" r="r" b="b"/>
              <a:pathLst>
                <a:path w="72" h="72">
                  <a:moveTo>
                    <a:pt x="22" y="0"/>
                  </a:moveTo>
                  <a:lnTo>
                    <a:pt x="71" y="17"/>
                  </a:lnTo>
                  <a:lnTo>
                    <a:pt x="44" y="71"/>
                  </a:lnTo>
                  <a:lnTo>
                    <a:pt x="0" y="49"/>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35730" name="Freeform 914">
              <a:extLst>
                <a:ext uri="{FF2B5EF4-FFF2-40B4-BE49-F238E27FC236}">
                  <a16:creationId xmlns:a16="http://schemas.microsoft.com/office/drawing/2014/main" id="{70F61EFE-44CD-4945-B801-D53EECC10376}"/>
                </a:ext>
              </a:extLst>
            </p:cNvPr>
            <p:cNvSpPr>
              <a:spLocks noChangeArrowheads="1"/>
            </p:cNvSpPr>
            <p:nvPr/>
          </p:nvSpPr>
          <p:spPr bwMode="auto">
            <a:xfrm>
              <a:off x="4453" y="2438"/>
              <a:ext cx="16" cy="16"/>
            </a:xfrm>
            <a:custGeom>
              <a:avLst/>
              <a:gdLst>
                <a:gd name="T0" fmla="*/ 17 w 72"/>
                <a:gd name="T1" fmla="*/ 0 h 72"/>
                <a:gd name="T2" fmla="*/ 71 w 72"/>
                <a:gd name="T3" fmla="*/ 17 h 72"/>
                <a:gd name="T4" fmla="*/ 40 w 72"/>
                <a:gd name="T5" fmla="*/ 71 h 72"/>
                <a:gd name="T6" fmla="*/ 0 w 72"/>
                <a:gd name="T7" fmla="*/ 49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17"/>
                  </a:lnTo>
                  <a:lnTo>
                    <a:pt x="40" y="71"/>
                  </a:lnTo>
                  <a:lnTo>
                    <a:pt x="0" y="49"/>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35731" name="Freeform 915">
              <a:extLst>
                <a:ext uri="{FF2B5EF4-FFF2-40B4-BE49-F238E27FC236}">
                  <a16:creationId xmlns:a16="http://schemas.microsoft.com/office/drawing/2014/main" id="{ACC4987A-EDB2-4B26-B143-368E08662275}"/>
                </a:ext>
              </a:extLst>
            </p:cNvPr>
            <p:cNvSpPr>
              <a:spLocks noChangeArrowheads="1"/>
            </p:cNvSpPr>
            <p:nvPr/>
          </p:nvSpPr>
          <p:spPr bwMode="auto">
            <a:xfrm>
              <a:off x="4461" y="2443"/>
              <a:ext cx="16" cy="16"/>
            </a:xfrm>
            <a:custGeom>
              <a:avLst/>
              <a:gdLst>
                <a:gd name="T0" fmla="*/ 26 w 72"/>
                <a:gd name="T1" fmla="*/ 0 h 72"/>
                <a:gd name="T2" fmla="*/ 71 w 72"/>
                <a:gd name="T3" fmla="*/ 17 h 72"/>
                <a:gd name="T4" fmla="*/ 40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17"/>
                  </a:lnTo>
                  <a:lnTo>
                    <a:pt x="40"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732" name="Freeform 916">
              <a:extLst>
                <a:ext uri="{FF2B5EF4-FFF2-40B4-BE49-F238E27FC236}">
                  <a16:creationId xmlns:a16="http://schemas.microsoft.com/office/drawing/2014/main" id="{13811C92-EC07-405E-B480-55F30458D30C}"/>
                </a:ext>
              </a:extLst>
            </p:cNvPr>
            <p:cNvSpPr>
              <a:spLocks noChangeArrowheads="1"/>
            </p:cNvSpPr>
            <p:nvPr/>
          </p:nvSpPr>
          <p:spPr bwMode="auto">
            <a:xfrm>
              <a:off x="4469" y="2446"/>
              <a:ext cx="16" cy="16"/>
            </a:xfrm>
            <a:custGeom>
              <a:avLst/>
              <a:gdLst>
                <a:gd name="T0" fmla="*/ 26 w 72"/>
                <a:gd name="T1" fmla="*/ 0 h 72"/>
                <a:gd name="T2" fmla="*/ 71 w 72"/>
                <a:gd name="T3" fmla="*/ 22 h 72"/>
                <a:gd name="T4" fmla="*/ 40 w 72"/>
                <a:gd name="T5" fmla="*/ 71 h 72"/>
                <a:gd name="T6" fmla="*/ 0 w 72"/>
                <a:gd name="T7" fmla="*/ 49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2"/>
                  </a:lnTo>
                  <a:lnTo>
                    <a:pt x="40" y="71"/>
                  </a:lnTo>
                  <a:lnTo>
                    <a:pt x="0" y="4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733" name="Freeform 917">
              <a:extLst>
                <a:ext uri="{FF2B5EF4-FFF2-40B4-BE49-F238E27FC236}">
                  <a16:creationId xmlns:a16="http://schemas.microsoft.com/office/drawing/2014/main" id="{2E299E8B-359D-4CF1-9599-820C95AAED44}"/>
                </a:ext>
              </a:extLst>
            </p:cNvPr>
            <p:cNvSpPr>
              <a:spLocks noChangeArrowheads="1"/>
            </p:cNvSpPr>
            <p:nvPr/>
          </p:nvSpPr>
          <p:spPr bwMode="auto">
            <a:xfrm>
              <a:off x="4477" y="2451"/>
              <a:ext cx="16" cy="16"/>
            </a:xfrm>
            <a:custGeom>
              <a:avLst/>
              <a:gdLst>
                <a:gd name="T0" fmla="*/ 26 w 72"/>
                <a:gd name="T1" fmla="*/ 0 h 72"/>
                <a:gd name="T2" fmla="*/ 71 w 72"/>
                <a:gd name="T3" fmla="*/ 22 h 72"/>
                <a:gd name="T4" fmla="*/ 40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2"/>
                  </a:lnTo>
                  <a:lnTo>
                    <a:pt x="40"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734" name="Freeform 918">
              <a:extLst>
                <a:ext uri="{FF2B5EF4-FFF2-40B4-BE49-F238E27FC236}">
                  <a16:creationId xmlns:a16="http://schemas.microsoft.com/office/drawing/2014/main" id="{E66A93C5-5D29-4714-8F7C-7F432A531B91}"/>
                </a:ext>
              </a:extLst>
            </p:cNvPr>
            <p:cNvSpPr>
              <a:spLocks noChangeArrowheads="1"/>
            </p:cNvSpPr>
            <p:nvPr/>
          </p:nvSpPr>
          <p:spPr bwMode="auto">
            <a:xfrm>
              <a:off x="4484" y="2456"/>
              <a:ext cx="16" cy="16"/>
            </a:xfrm>
            <a:custGeom>
              <a:avLst/>
              <a:gdLst>
                <a:gd name="T0" fmla="*/ 26 w 72"/>
                <a:gd name="T1" fmla="*/ 0 h 72"/>
                <a:gd name="T2" fmla="*/ 71 w 72"/>
                <a:gd name="T3" fmla="*/ 17 h 72"/>
                <a:gd name="T4" fmla="*/ 35 w 72"/>
                <a:gd name="T5" fmla="*/ 71 h 72"/>
                <a:gd name="T6" fmla="*/ 0 w 72"/>
                <a:gd name="T7" fmla="*/ 49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17"/>
                  </a:lnTo>
                  <a:lnTo>
                    <a:pt x="35" y="71"/>
                  </a:lnTo>
                  <a:lnTo>
                    <a:pt x="0" y="4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735" name="Freeform 919">
              <a:extLst>
                <a:ext uri="{FF2B5EF4-FFF2-40B4-BE49-F238E27FC236}">
                  <a16:creationId xmlns:a16="http://schemas.microsoft.com/office/drawing/2014/main" id="{F418BE24-7EE9-40D2-AFEE-0CC977F48ED6}"/>
                </a:ext>
              </a:extLst>
            </p:cNvPr>
            <p:cNvSpPr>
              <a:spLocks noChangeArrowheads="1"/>
            </p:cNvSpPr>
            <p:nvPr/>
          </p:nvSpPr>
          <p:spPr bwMode="auto">
            <a:xfrm>
              <a:off x="4491" y="2460"/>
              <a:ext cx="16" cy="16"/>
            </a:xfrm>
            <a:custGeom>
              <a:avLst/>
              <a:gdLst>
                <a:gd name="T0" fmla="*/ 26 w 72"/>
                <a:gd name="T1" fmla="*/ 0 h 72"/>
                <a:gd name="T2" fmla="*/ 71 w 72"/>
                <a:gd name="T3" fmla="*/ 26 h 72"/>
                <a:gd name="T4" fmla="*/ 35 w 72"/>
                <a:gd name="T5" fmla="*/ 71 h 72"/>
                <a:gd name="T6" fmla="*/ 0 w 72"/>
                <a:gd name="T7" fmla="*/ 44 h 72"/>
                <a:gd name="T8" fmla="*/ 26 w 72"/>
                <a:gd name="T9" fmla="*/ 0 h 72"/>
              </a:gdLst>
              <a:ahLst/>
              <a:cxnLst>
                <a:cxn ang="0">
                  <a:pos x="T0" y="T1"/>
                </a:cxn>
                <a:cxn ang="0">
                  <a:pos x="T2" y="T3"/>
                </a:cxn>
                <a:cxn ang="0">
                  <a:pos x="T4" y="T5"/>
                </a:cxn>
                <a:cxn ang="0">
                  <a:pos x="T6" y="T7"/>
                </a:cxn>
                <a:cxn ang="0">
                  <a:pos x="T8" y="T9"/>
                </a:cxn>
              </a:cxnLst>
              <a:rect l="0" t="0" r="r" b="b"/>
              <a:pathLst>
                <a:path w="72" h="72">
                  <a:moveTo>
                    <a:pt x="26" y="0"/>
                  </a:moveTo>
                  <a:lnTo>
                    <a:pt x="71" y="26"/>
                  </a:lnTo>
                  <a:lnTo>
                    <a:pt x="35" y="71"/>
                  </a:lnTo>
                  <a:lnTo>
                    <a:pt x="0" y="44"/>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35736" name="Freeform 920">
              <a:extLst>
                <a:ext uri="{FF2B5EF4-FFF2-40B4-BE49-F238E27FC236}">
                  <a16:creationId xmlns:a16="http://schemas.microsoft.com/office/drawing/2014/main" id="{D10AA42B-3A55-4D97-BE9E-CCD60412D34C}"/>
                </a:ext>
              </a:extLst>
            </p:cNvPr>
            <p:cNvSpPr>
              <a:spLocks noChangeArrowheads="1"/>
            </p:cNvSpPr>
            <p:nvPr/>
          </p:nvSpPr>
          <p:spPr bwMode="auto">
            <a:xfrm>
              <a:off x="4498" y="2467"/>
              <a:ext cx="16" cy="16"/>
            </a:xfrm>
            <a:custGeom>
              <a:avLst/>
              <a:gdLst>
                <a:gd name="T0" fmla="*/ 35 w 72"/>
                <a:gd name="T1" fmla="*/ 0 h 71"/>
                <a:gd name="T2" fmla="*/ 71 w 72"/>
                <a:gd name="T3" fmla="*/ 17 h 71"/>
                <a:gd name="T4" fmla="*/ 35 w 72"/>
                <a:gd name="T5" fmla="*/ 70 h 71"/>
                <a:gd name="T6" fmla="*/ 0 w 72"/>
                <a:gd name="T7" fmla="*/ 48 h 71"/>
                <a:gd name="T8" fmla="*/ 35 w 72"/>
                <a:gd name="T9" fmla="*/ 0 h 71"/>
              </a:gdLst>
              <a:ahLst/>
              <a:cxnLst>
                <a:cxn ang="0">
                  <a:pos x="T0" y="T1"/>
                </a:cxn>
                <a:cxn ang="0">
                  <a:pos x="T2" y="T3"/>
                </a:cxn>
                <a:cxn ang="0">
                  <a:pos x="T4" y="T5"/>
                </a:cxn>
                <a:cxn ang="0">
                  <a:pos x="T6" y="T7"/>
                </a:cxn>
                <a:cxn ang="0">
                  <a:pos x="T8" y="T9"/>
                </a:cxn>
              </a:cxnLst>
              <a:rect l="0" t="0" r="r" b="b"/>
              <a:pathLst>
                <a:path w="72" h="71">
                  <a:moveTo>
                    <a:pt x="35" y="0"/>
                  </a:moveTo>
                  <a:lnTo>
                    <a:pt x="71" y="17"/>
                  </a:lnTo>
                  <a:lnTo>
                    <a:pt x="35" y="70"/>
                  </a:lnTo>
                  <a:lnTo>
                    <a:pt x="0" y="48"/>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737" name="Freeform 921">
              <a:extLst>
                <a:ext uri="{FF2B5EF4-FFF2-40B4-BE49-F238E27FC236}">
                  <a16:creationId xmlns:a16="http://schemas.microsoft.com/office/drawing/2014/main" id="{08A30D92-FC3F-4A0E-801C-5950FFE27D97}"/>
                </a:ext>
              </a:extLst>
            </p:cNvPr>
            <p:cNvSpPr>
              <a:spLocks noChangeArrowheads="1"/>
            </p:cNvSpPr>
            <p:nvPr/>
          </p:nvSpPr>
          <p:spPr bwMode="auto">
            <a:xfrm>
              <a:off x="4505" y="2470"/>
              <a:ext cx="16" cy="16"/>
            </a:xfrm>
            <a:custGeom>
              <a:avLst/>
              <a:gdLst>
                <a:gd name="T0" fmla="*/ 35 w 72"/>
                <a:gd name="T1" fmla="*/ 0 h 72"/>
                <a:gd name="T2" fmla="*/ 71 w 72"/>
                <a:gd name="T3" fmla="*/ 22 h 72"/>
                <a:gd name="T4" fmla="*/ 35 w 72"/>
                <a:gd name="T5" fmla="*/ 71 h 72"/>
                <a:gd name="T6" fmla="*/ 0 w 72"/>
                <a:gd name="T7" fmla="*/ 44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2"/>
                  </a:lnTo>
                  <a:lnTo>
                    <a:pt x="35" y="71"/>
                  </a:lnTo>
                  <a:lnTo>
                    <a:pt x="0" y="44"/>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738" name="Freeform 922">
              <a:extLst>
                <a:ext uri="{FF2B5EF4-FFF2-40B4-BE49-F238E27FC236}">
                  <a16:creationId xmlns:a16="http://schemas.microsoft.com/office/drawing/2014/main" id="{8480632E-DD41-46F4-901B-B4AE172C98E9}"/>
                </a:ext>
              </a:extLst>
            </p:cNvPr>
            <p:cNvSpPr>
              <a:spLocks noChangeArrowheads="1"/>
            </p:cNvSpPr>
            <p:nvPr/>
          </p:nvSpPr>
          <p:spPr bwMode="auto">
            <a:xfrm>
              <a:off x="4512" y="2475"/>
              <a:ext cx="16" cy="16"/>
            </a:xfrm>
            <a:custGeom>
              <a:avLst/>
              <a:gdLst>
                <a:gd name="T0" fmla="*/ 31 w 72"/>
                <a:gd name="T1" fmla="*/ 0 h 72"/>
                <a:gd name="T2" fmla="*/ 71 w 72"/>
                <a:gd name="T3" fmla="*/ 22 h 72"/>
                <a:gd name="T4" fmla="*/ 31 w 72"/>
                <a:gd name="T5" fmla="*/ 71 h 72"/>
                <a:gd name="T6" fmla="*/ 0 w 72"/>
                <a:gd name="T7" fmla="*/ 40 h 72"/>
                <a:gd name="T8" fmla="*/ 31 w 72"/>
                <a:gd name="T9" fmla="*/ 0 h 72"/>
              </a:gdLst>
              <a:ahLst/>
              <a:cxnLst>
                <a:cxn ang="0">
                  <a:pos x="T0" y="T1"/>
                </a:cxn>
                <a:cxn ang="0">
                  <a:pos x="T2" y="T3"/>
                </a:cxn>
                <a:cxn ang="0">
                  <a:pos x="T4" y="T5"/>
                </a:cxn>
                <a:cxn ang="0">
                  <a:pos x="T6" y="T7"/>
                </a:cxn>
                <a:cxn ang="0">
                  <a:pos x="T8" y="T9"/>
                </a:cxn>
              </a:cxnLst>
              <a:rect l="0" t="0" r="r" b="b"/>
              <a:pathLst>
                <a:path w="72" h="72">
                  <a:moveTo>
                    <a:pt x="31" y="0"/>
                  </a:moveTo>
                  <a:lnTo>
                    <a:pt x="71" y="22"/>
                  </a:lnTo>
                  <a:lnTo>
                    <a:pt x="31" y="71"/>
                  </a:lnTo>
                  <a:lnTo>
                    <a:pt x="0" y="40"/>
                  </a:lnTo>
                  <a:lnTo>
                    <a:pt x="31" y="0"/>
                  </a:lnTo>
                </a:path>
              </a:pathLst>
            </a:custGeom>
            <a:solidFill>
              <a:srgbClr val="000000"/>
            </a:solidFill>
            <a:ln w="12600">
              <a:solidFill>
                <a:srgbClr val="333333"/>
              </a:solidFill>
              <a:round/>
              <a:headEnd/>
              <a:tailEnd/>
            </a:ln>
          </p:spPr>
          <p:txBody>
            <a:bodyPr wrap="none" anchor="ctr"/>
            <a:lstStyle/>
            <a:p>
              <a:endParaRPr lang="en-US"/>
            </a:p>
          </p:txBody>
        </p:sp>
        <p:sp>
          <p:nvSpPr>
            <p:cNvPr id="35739" name="Freeform 923">
              <a:extLst>
                <a:ext uri="{FF2B5EF4-FFF2-40B4-BE49-F238E27FC236}">
                  <a16:creationId xmlns:a16="http://schemas.microsoft.com/office/drawing/2014/main" id="{0EE59377-A358-4639-868C-F5DDEDF1E6AF}"/>
                </a:ext>
              </a:extLst>
            </p:cNvPr>
            <p:cNvSpPr>
              <a:spLocks noChangeArrowheads="1"/>
            </p:cNvSpPr>
            <p:nvPr/>
          </p:nvSpPr>
          <p:spPr bwMode="auto">
            <a:xfrm>
              <a:off x="4518" y="2480"/>
              <a:ext cx="16" cy="16"/>
            </a:xfrm>
            <a:custGeom>
              <a:avLst/>
              <a:gdLst>
                <a:gd name="T0" fmla="*/ 35 w 72"/>
                <a:gd name="T1" fmla="*/ 0 h 72"/>
                <a:gd name="T2" fmla="*/ 71 w 72"/>
                <a:gd name="T3" fmla="*/ 26 h 72"/>
                <a:gd name="T4" fmla="*/ 35 w 72"/>
                <a:gd name="T5" fmla="*/ 71 h 72"/>
                <a:gd name="T6" fmla="*/ 0 w 72"/>
                <a:gd name="T7" fmla="*/ 49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6"/>
                  </a:lnTo>
                  <a:lnTo>
                    <a:pt x="35" y="71"/>
                  </a:lnTo>
                  <a:lnTo>
                    <a:pt x="0" y="49"/>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740" name="Freeform 924">
              <a:extLst>
                <a:ext uri="{FF2B5EF4-FFF2-40B4-BE49-F238E27FC236}">
                  <a16:creationId xmlns:a16="http://schemas.microsoft.com/office/drawing/2014/main" id="{6D302206-E1FE-4204-9178-26CBFE2A7AAB}"/>
                </a:ext>
              </a:extLst>
            </p:cNvPr>
            <p:cNvSpPr>
              <a:spLocks noChangeArrowheads="1"/>
            </p:cNvSpPr>
            <p:nvPr/>
          </p:nvSpPr>
          <p:spPr bwMode="auto">
            <a:xfrm>
              <a:off x="4525" y="2487"/>
              <a:ext cx="16" cy="16"/>
            </a:xfrm>
            <a:custGeom>
              <a:avLst/>
              <a:gdLst>
                <a:gd name="T0" fmla="*/ 35 w 72"/>
                <a:gd name="T1" fmla="*/ 0 h 72"/>
                <a:gd name="T2" fmla="*/ 71 w 72"/>
                <a:gd name="T3" fmla="*/ 17 h 72"/>
                <a:gd name="T4" fmla="*/ 31 w 72"/>
                <a:gd name="T5" fmla="*/ 71 h 72"/>
                <a:gd name="T6" fmla="*/ 0 w 72"/>
                <a:gd name="T7" fmla="*/ 40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17"/>
                  </a:lnTo>
                  <a:lnTo>
                    <a:pt x="31" y="71"/>
                  </a:lnTo>
                  <a:lnTo>
                    <a:pt x="0" y="40"/>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741" name="Freeform 925">
              <a:extLst>
                <a:ext uri="{FF2B5EF4-FFF2-40B4-BE49-F238E27FC236}">
                  <a16:creationId xmlns:a16="http://schemas.microsoft.com/office/drawing/2014/main" id="{A80E713C-FAFC-4EB9-8FF4-16EECD623DB7}"/>
                </a:ext>
              </a:extLst>
            </p:cNvPr>
            <p:cNvSpPr>
              <a:spLocks noChangeArrowheads="1"/>
            </p:cNvSpPr>
            <p:nvPr/>
          </p:nvSpPr>
          <p:spPr bwMode="auto">
            <a:xfrm>
              <a:off x="4531" y="2490"/>
              <a:ext cx="16" cy="16"/>
            </a:xfrm>
            <a:custGeom>
              <a:avLst/>
              <a:gdLst>
                <a:gd name="T0" fmla="*/ 35 w 72"/>
                <a:gd name="T1" fmla="*/ 0 h 72"/>
                <a:gd name="T2" fmla="*/ 71 w 72"/>
                <a:gd name="T3" fmla="*/ 26 h 72"/>
                <a:gd name="T4" fmla="*/ 26 w 72"/>
                <a:gd name="T5" fmla="*/ 71 h 72"/>
                <a:gd name="T6" fmla="*/ 0 w 72"/>
                <a:gd name="T7" fmla="*/ 44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6"/>
                  </a:lnTo>
                  <a:lnTo>
                    <a:pt x="26" y="71"/>
                  </a:lnTo>
                  <a:lnTo>
                    <a:pt x="0" y="44"/>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742" name="Freeform 926">
              <a:extLst>
                <a:ext uri="{FF2B5EF4-FFF2-40B4-BE49-F238E27FC236}">
                  <a16:creationId xmlns:a16="http://schemas.microsoft.com/office/drawing/2014/main" id="{1C8FA938-36A0-462C-A29B-44DA88386047}"/>
                </a:ext>
              </a:extLst>
            </p:cNvPr>
            <p:cNvSpPr>
              <a:spLocks noChangeArrowheads="1"/>
            </p:cNvSpPr>
            <p:nvPr/>
          </p:nvSpPr>
          <p:spPr bwMode="auto">
            <a:xfrm>
              <a:off x="4537" y="2497"/>
              <a:ext cx="16" cy="16"/>
            </a:xfrm>
            <a:custGeom>
              <a:avLst/>
              <a:gdLst>
                <a:gd name="T0" fmla="*/ 40 w 72"/>
                <a:gd name="T1" fmla="*/ 0 h 72"/>
                <a:gd name="T2" fmla="*/ 71 w 72"/>
                <a:gd name="T3" fmla="*/ 26 h 72"/>
                <a:gd name="T4" fmla="*/ 26 w 72"/>
                <a:gd name="T5" fmla="*/ 71 h 72"/>
                <a:gd name="T6" fmla="*/ 0 w 72"/>
                <a:gd name="T7" fmla="*/ 44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26"/>
                  </a:lnTo>
                  <a:lnTo>
                    <a:pt x="26" y="71"/>
                  </a:lnTo>
                  <a:lnTo>
                    <a:pt x="0" y="44"/>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743" name="Freeform 927">
              <a:extLst>
                <a:ext uri="{FF2B5EF4-FFF2-40B4-BE49-F238E27FC236}">
                  <a16:creationId xmlns:a16="http://schemas.microsoft.com/office/drawing/2014/main" id="{6083903F-9ED3-4BCB-9CFE-D458921DCE5B}"/>
                </a:ext>
              </a:extLst>
            </p:cNvPr>
            <p:cNvSpPr>
              <a:spLocks noChangeArrowheads="1"/>
            </p:cNvSpPr>
            <p:nvPr/>
          </p:nvSpPr>
          <p:spPr bwMode="auto">
            <a:xfrm>
              <a:off x="4543" y="2502"/>
              <a:ext cx="16" cy="16"/>
            </a:xfrm>
            <a:custGeom>
              <a:avLst/>
              <a:gdLst>
                <a:gd name="T0" fmla="*/ 39 w 71"/>
                <a:gd name="T1" fmla="*/ 0 h 72"/>
                <a:gd name="T2" fmla="*/ 70 w 71"/>
                <a:gd name="T3" fmla="*/ 22 h 72"/>
                <a:gd name="T4" fmla="*/ 26 w 71"/>
                <a:gd name="T5" fmla="*/ 71 h 72"/>
                <a:gd name="T6" fmla="*/ 0 w 71"/>
                <a:gd name="T7" fmla="*/ 40 h 72"/>
                <a:gd name="T8" fmla="*/ 39 w 71"/>
                <a:gd name="T9" fmla="*/ 0 h 72"/>
              </a:gdLst>
              <a:ahLst/>
              <a:cxnLst>
                <a:cxn ang="0">
                  <a:pos x="T0" y="T1"/>
                </a:cxn>
                <a:cxn ang="0">
                  <a:pos x="T2" y="T3"/>
                </a:cxn>
                <a:cxn ang="0">
                  <a:pos x="T4" y="T5"/>
                </a:cxn>
                <a:cxn ang="0">
                  <a:pos x="T6" y="T7"/>
                </a:cxn>
                <a:cxn ang="0">
                  <a:pos x="T8" y="T9"/>
                </a:cxn>
              </a:cxnLst>
              <a:rect l="0" t="0" r="r" b="b"/>
              <a:pathLst>
                <a:path w="71" h="72">
                  <a:moveTo>
                    <a:pt x="39" y="0"/>
                  </a:moveTo>
                  <a:lnTo>
                    <a:pt x="70" y="22"/>
                  </a:lnTo>
                  <a:lnTo>
                    <a:pt x="26" y="71"/>
                  </a:lnTo>
                  <a:lnTo>
                    <a:pt x="0" y="40"/>
                  </a:lnTo>
                  <a:lnTo>
                    <a:pt x="39" y="0"/>
                  </a:lnTo>
                </a:path>
              </a:pathLst>
            </a:custGeom>
            <a:solidFill>
              <a:srgbClr val="000000"/>
            </a:solidFill>
            <a:ln w="12600">
              <a:solidFill>
                <a:srgbClr val="333333"/>
              </a:solidFill>
              <a:round/>
              <a:headEnd/>
              <a:tailEnd/>
            </a:ln>
          </p:spPr>
          <p:txBody>
            <a:bodyPr wrap="none" anchor="ctr"/>
            <a:lstStyle/>
            <a:p>
              <a:endParaRPr lang="en-US"/>
            </a:p>
          </p:txBody>
        </p:sp>
        <p:sp>
          <p:nvSpPr>
            <p:cNvPr id="35744" name="Freeform 928">
              <a:extLst>
                <a:ext uri="{FF2B5EF4-FFF2-40B4-BE49-F238E27FC236}">
                  <a16:creationId xmlns:a16="http://schemas.microsoft.com/office/drawing/2014/main" id="{BA687B52-749F-4D33-B2C7-3A50576294EA}"/>
                </a:ext>
              </a:extLst>
            </p:cNvPr>
            <p:cNvSpPr>
              <a:spLocks noChangeArrowheads="1"/>
            </p:cNvSpPr>
            <p:nvPr/>
          </p:nvSpPr>
          <p:spPr bwMode="auto">
            <a:xfrm>
              <a:off x="4549" y="2507"/>
              <a:ext cx="16" cy="16"/>
            </a:xfrm>
            <a:custGeom>
              <a:avLst/>
              <a:gdLst>
                <a:gd name="T0" fmla="*/ 40 w 72"/>
                <a:gd name="T1" fmla="*/ 0 h 72"/>
                <a:gd name="T2" fmla="*/ 71 w 72"/>
                <a:gd name="T3" fmla="*/ 26 h 72"/>
                <a:gd name="T4" fmla="*/ 26 w 72"/>
                <a:gd name="T5" fmla="*/ 71 h 72"/>
                <a:gd name="T6" fmla="*/ 0 w 72"/>
                <a:gd name="T7" fmla="*/ 44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26"/>
                  </a:lnTo>
                  <a:lnTo>
                    <a:pt x="26" y="71"/>
                  </a:lnTo>
                  <a:lnTo>
                    <a:pt x="0" y="44"/>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745" name="Freeform 929">
              <a:extLst>
                <a:ext uri="{FF2B5EF4-FFF2-40B4-BE49-F238E27FC236}">
                  <a16:creationId xmlns:a16="http://schemas.microsoft.com/office/drawing/2014/main" id="{1C4AFC93-582D-4EF9-B337-D7365B7B9023}"/>
                </a:ext>
              </a:extLst>
            </p:cNvPr>
            <p:cNvSpPr>
              <a:spLocks noChangeArrowheads="1"/>
            </p:cNvSpPr>
            <p:nvPr/>
          </p:nvSpPr>
          <p:spPr bwMode="auto">
            <a:xfrm>
              <a:off x="4554" y="2514"/>
              <a:ext cx="16" cy="16"/>
            </a:xfrm>
            <a:custGeom>
              <a:avLst/>
              <a:gdLst>
                <a:gd name="T0" fmla="*/ 35 w 72"/>
                <a:gd name="T1" fmla="*/ 0 h 72"/>
                <a:gd name="T2" fmla="*/ 71 w 72"/>
                <a:gd name="T3" fmla="*/ 26 h 72"/>
                <a:gd name="T4" fmla="*/ 26 w 72"/>
                <a:gd name="T5" fmla="*/ 71 h 72"/>
                <a:gd name="T6" fmla="*/ 0 w 72"/>
                <a:gd name="T7" fmla="*/ 40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6"/>
                  </a:lnTo>
                  <a:lnTo>
                    <a:pt x="26" y="71"/>
                  </a:lnTo>
                  <a:lnTo>
                    <a:pt x="0" y="40"/>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746" name="Freeform 930">
              <a:extLst>
                <a:ext uri="{FF2B5EF4-FFF2-40B4-BE49-F238E27FC236}">
                  <a16:creationId xmlns:a16="http://schemas.microsoft.com/office/drawing/2014/main" id="{1C1E414C-AB6C-4FBE-9DAE-C740D4B8003B}"/>
                </a:ext>
              </a:extLst>
            </p:cNvPr>
            <p:cNvSpPr>
              <a:spLocks noChangeArrowheads="1"/>
            </p:cNvSpPr>
            <p:nvPr/>
          </p:nvSpPr>
          <p:spPr bwMode="auto">
            <a:xfrm>
              <a:off x="4560" y="2519"/>
              <a:ext cx="16" cy="16"/>
            </a:xfrm>
            <a:custGeom>
              <a:avLst/>
              <a:gdLst>
                <a:gd name="T0" fmla="*/ 49 w 72"/>
                <a:gd name="T1" fmla="*/ 0 h 72"/>
                <a:gd name="T2" fmla="*/ 71 w 72"/>
                <a:gd name="T3" fmla="*/ 26 h 72"/>
                <a:gd name="T4" fmla="*/ 26 w 72"/>
                <a:gd name="T5" fmla="*/ 71 h 72"/>
                <a:gd name="T6" fmla="*/ 0 w 72"/>
                <a:gd name="T7" fmla="*/ 40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26"/>
                  </a:lnTo>
                  <a:lnTo>
                    <a:pt x="26" y="71"/>
                  </a:lnTo>
                  <a:lnTo>
                    <a:pt x="0" y="40"/>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747" name="Freeform 931">
              <a:extLst>
                <a:ext uri="{FF2B5EF4-FFF2-40B4-BE49-F238E27FC236}">
                  <a16:creationId xmlns:a16="http://schemas.microsoft.com/office/drawing/2014/main" id="{051AB7C2-4EC6-4779-9C1F-6590082F7A51}"/>
                </a:ext>
              </a:extLst>
            </p:cNvPr>
            <p:cNvSpPr>
              <a:spLocks noChangeArrowheads="1"/>
            </p:cNvSpPr>
            <p:nvPr/>
          </p:nvSpPr>
          <p:spPr bwMode="auto">
            <a:xfrm>
              <a:off x="4565" y="2526"/>
              <a:ext cx="16" cy="16"/>
            </a:xfrm>
            <a:custGeom>
              <a:avLst/>
              <a:gdLst>
                <a:gd name="T0" fmla="*/ 35 w 72"/>
                <a:gd name="T1" fmla="*/ 0 h 72"/>
                <a:gd name="T2" fmla="*/ 71 w 72"/>
                <a:gd name="T3" fmla="*/ 26 h 72"/>
                <a:gd name="T4" fmla="*/ 22 w 72"/>
                <a:gd name="T5" fmla="*/ 71 h 72"/>
                <a:gd name="T6" fmla="*/ 0 w 72"/>
                <a:gd name="T7" fmla="*/ 40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6"/>
                  </a:lnTo>
                  <a:lnTo>
                    <a:pt x="22" y="71"/>
                  </a:lnTo>
                  <a:lnTo>
                    <a:pt x="0" y="40"/>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35748" name="Freeform 932">
              <a:extLst>
                <a:ext uri="{FF2B5EF4-FFF2-40B4-BE49-F238E27FC236}">
                  <a16:creationId xmlns:a16="http://schemas.microsoft.com/office/drawing/2014/main" id="{69CFCA4D-E222-427D-942B-5EF256E8D6AF}"/>
                </a:ext>
              </a:extLst>
            </p:cNvPr>
            <p:cNvSpPr>
              <a:spLocks noChangeArrowheads="1"/>
            </p:cNvSpPr>
            <p:nvPr/>
          </p:nvSpPr>
          <p:spPr bwMode="auto">
            <a:xfrm>
              <a:off x="4570" y="2531"/>
              <a:ext cx="16" cy="16"/>
            </a:xfrm>
            <a:custGeom>
              <a:avLst/>
              <a:gdLst>
                <a:gd name="T0" fmla="*/ 44 w 72"/>
                <a:gd name="T1" fmla="*/ 0 h 72"/>
                <a:gd name="T2" fmla="*/ 71 w 72"/>
                <a:gd name="T3" fmla="*/ 35 h 72"/>
                <a:gd name="T4" fmla="*/ 26 w 72"/>
                <a:gd name="T5" fmla="*/ 71 h 72"/>
                <a:gd name="T6" fmla="*/ 0 w 72"/>
                <a:gd name="T7" fmla="*/ 40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35"/>
                  </a:lnTo>
                  <a:lnTo>
                    <a:pt x="26" y="71"/>
                  </a:lnTo>
                  <a:lnTo>
                    <a:pt x="0" y="40"/>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749" name="Freeform 933">
              <a:extLst>
                <a:ext uri="{FF2B5EF4-FFF2-40B4-BE49-F238E27FC236}">
                  <a16:creationId xmlns:a16="http://schemas.microsoft.com/office/drawing/2014/main" id="{680E0159-51D4-4E51-A1D2-65ABFDFBACF4}"/>
                </a:ext>
              </a:extLst>
            </p:cNvPr>
            <p:cNvSpPr>
              <a:spLocks noChangeArrowheads="1"/>
            </p:cNvSpPr>
            <p:nvPr/>
          </p:nvSpPr>
          <p:spPr bwMode="auto">
            <a:xfrm>
              <a:off x="4576" y="2538"/>
              <a:ext cx="16" cy="16"/>
            </a:xfrm>
            <a:custGeom>
              <a:avLst/>
              <a:gdLst>
                <a:gd name="T0" fmla="*/ 44 w 72"/>
                <a:gd name="T1" fmla="*/ 0 h 72"/>
                <a:gd name="T2" fmla="*/ 71 w 72"/>
                <a:gd name="T3" fmla="*/ 35 h 72"/>
                <a:gd name="T4" fmla="*/ 22 w 72"/>
                <a:gd name="T5" fmla="*/ 71 h 72"/>
                <a:gd name="T6" fmla="*/ 0 w 72"/>
                <a:gd name="T7" fmla="*/ 35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35"/>
                  </a:lnTo>
                  <a:lnTo>
                    <a:pt x="22" y="71"/>
                  </a:lnTo>
                  <a:lnTo>
                    <a:pt x="0" y="35"/>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750" name="Freeform 934">
              <a:extLst>
                <a:ext uri="{FF2B5EF4-FFF2-40B4-BE49-F238E27FC236}">
                  <a16:creationId xmlns:a16="http://schemas.microsoft.com/office/drawing/2014/main" id="{1DC1E92B-33A6-4345-BF35-9305FE725A06}"/>
                </a:ext>
              </a:extLst>
            </p:cNvPr>
            <p:cNvSpPr>
              <a:spLocks noChangeArrowheads="1"/>
            </p:cNvSpPr>
            <p:nvPr/>
          </p:nvSpPr>
          <p:spPr bwMode="auto">
            <a:xfrm>
              <a:off x="4581" y="2546"/>
              <a:ext cx="16" cy="16"/>
            </a:xfrm>
            <a:custGeom>
              <a:avLst/>
              <a:gdLst>
                <a:gd name="T0" fmla="*/ 40 w 72"/>
                <a:gd name="T1" fmla="*/ 0 h 72"/>
                <a:gd name="T2" fmla="*/ 71 w 72"/>
                <a:gd name="T3" fmla="*/ 40 h 72"/>
                <a:gd name="T4" fmla="*/ 26 w 72"/>
                <a:gd name="T5" fmla="*/ 71 h 72"/>
                <a:gd name="T6" fmla="*/ 0 w 72"/>
                <a:gd name="T7" fmla="*/ 35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40"/>
                  </a:lnTo>
                  <a:lnTo>
                    <a:pt x="26" y="71"/>
                  </a:lnTo>
                  <a:lnTo>
                    <a:pt x="0" y="35"/>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751" name="Freeform 935">
              <a:extLst>
                <a:ext uri="{FF2B5EF4-FFF2-40B4-BE49-F238E27FC236}">
                  <a16:creationId xmlns:a16="http://schemas.microsoft.com/office/drawing/2014/main" id="{76BA1EC2-6AFE-4748-8B36-2D04DE67E89F}"/>
                </a:ext>
              </a:extLst>
            </p:cNvPr>
            <p:cNvSpPr>
              <a:spLocks noChangeArrowheads="1"/>
            </p:cNvSpPr>
            <p:nvPr/>
          </p:nvSpPr>
          <p:spPr bwMode="auto">
            <a:xfrm>
              <a:off x="4587" y="2553"/>
              <a:ext cx="16" cy="16"/>
            </a:xfrm>
            <a:custGeom>
              <a:avLst/>
              <a:gdLst>
                <a:gd name="T0" fmla="*/ 44 w 72"/>
                <a:gd name="T1" fmla="*/ 0 h 72"/>
                <a:gd name="T2" fmla="*/ 71 w 72"/>
                <a:gd name="T3" fmla="*/ 40 h 72"/>
                <a:gd name="T4" fmla="*/ 22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0"/>
                  </a:lnTo>
                  <a:lnTo>
                    <a:pt x="22"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752" name="Freeform 936">
              <a:extLst>
                <a:ext uri="{FF2B5EF4-FFF2-40B4-BE49-F238E27FC236}">
                  <a16:creationId xmlns:a16="http://schemas.microsoft.com/office/drawing/2014/main" id="{B33457E3-90C7-49C6-88DD-147812EE3342}"/>
                </a:ext>
              </a:extLst>
            </p:cNvPr>
            <p:cNvSpPr>
              <a:spLocks noChangeArrowheads="1"/>
            </p:cNvSpPr>
            <p:nvPr/>
          </p:nvSpPr>
          <p:spPr bwMode="auto">
            <a:xfrm>
              <a:off x="4592" y="2561"/>
              <a:ext cx="16" cy="16"/>
            </a:xfrm>
            <a:custGeom>
              <a:avLst/>
              <a:gdLst>
                <a:gd name="T0" fmla="*/ 40 w 72"/>
                <a:gd name="T1" fmla="*/ 0 h 72"/>
                <a:gd name="T2" fmla="*/ 71 w 72"/>
                <a:gd name="T3" fmla="*/ 40 h 72"/>
                <a:gd name="T4" fmla="*/ 26 w 72"/>
                <a:gd name="T5" fmla="*/ 71 h 72"/>
                <a:gd name="T6" fmla="*/ 0 w 72"/>
                <a:gd name="T7" fmla="*/ 26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40"/>
                  </a:lnTo>
                  <a:lnTo>
                    <a:pt x="26" y="71"/>
                  </a:lnTo>
                  <a:lnTo>
                    <a:pt x="0" y="26"/>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753" name="Freeform 937">
              <a:extLst>
                <a:ext uri="{FF2B5EF4-FFF2-40B4-BE49-F238E27FC236}">
                  <a16:creationId xmlns:a16="http://schemas.microsoft.com/office/drawing/2014/main" id="{566458B2-6CB4-4DF8-8030-D395FA8651BB}"/>
                </a:ext>
              </a:extLst>
            </p:cNvPr>
            <p:cNvSpPr>
              <a:spLocks noChangeArrowheads="1"/>
            </p:cNvSpPr>
            <p:nvPr/>
          </p:nvSpPr>
          <p:spPr bwMode="auto">
            <a:xfrm>
              <a:off x="4598" y="2570"/>
              <a:ext cx="16" cy="16"/>
            </a:xfrm>
            <a:custGeom>
              <a:avLst/>
              <a:gdLst>
                <a:gd name="T0" fmla="*/ 40 w 72"/>
                <a:gd name="T1" fmla="*/ 0 h 72"/>
                <a:gd name="T2" fmla="*/ 71 w 72"/>
                <a:gd name="T3" fmla="*/ 40 h 72"/>
                <a:gd name="T4" fmla="*/ 22 w 72"/>
                <a:gd name="T5" fmla="*/ 71 h 72"/>
                <a:gd name="T6" fmla="*/ 0 w 72"/>
                <a:gd name="T7" fmla="*/ 26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40"/>
                  </a:lnTo>
                  <a:lnTo>
                    <a:pt x="22" y="71"/>
                  </a:lnTo>
                  <a:lnTo>
                    <a:pt x="0" y="26"/>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754" name="Freeform 938">
              <a:extLst>
                <a:ext uri="{FF2B5EF4-FFF2-40B4-BE49-F238E27FC236}">
                  <a16:creationId xmlns:a16="http://schemas.microsoft.com/office/drawing/2014/main" id="{1A0FD56F-F06F-436C-A707-3153A1547FF6}"/>
                </a:ext>
              </a:extLst>
            </p:cNvPr>
            <p:cNvSpPr>
              <a:spLocks noChangeArrowheads="1"/>
            </p:cNvSpPr>
            <p:nvPr/>
          </p:nvSpPr>
          <p:spPr bwMode="auto">
            <a:xfrm>
              <a:off x="4603" y="2578"/>
              <a:ext cx="16" cy="16"/>
            </a:xfrm>
            <a:custGeom>
              <a:avLst/>
              <a:gdLst>
                <a:gd name="T0" fmla="*/ 44 w 72"/>
                <a:gd name="T1" fmla="*/ 0 h 72"/>
                <a:gd name="T2" fmla="*/ 71 w 72"/>
                <a:gd name="T3" fmla="*/ 40 h 72"/>
                <a:gd name="T4" fmla="*/ 26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0"/>
                  </a:lnTo>
                  <a:lnTo>
                    <a:pt x="26"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755" name="Freeform 939">
              <a:extLst>
                <a:ext uri="{FF2B5EF4-FFF2-40B4-BE49-F238E27FC236}">
                  <a16:creationId xmlns:a16="http://schemas.microsoft.com/office/drawing/2014/main" id="{1D1379C1-77E7-4E8B-BF4C-B8CBAFDB9283}"/>
                </a:ext>
              </a:extLst>
            </p:cNvPr>
            <p:cNvSpPr>
              <a:spLocks noChangeArrowheads="1"/>
            </p:cNvSpPr>
            <p:nvPr/>
          </p:nvSpPr>
          <p:spPr bwMode="auto">
            <a:xfrm>
              <a:off x="4609" y="2587"/>
              <a:ext cx="16" cy="16"/>
            </a:xfrm>
            <a:custGeom>
              <a:avLst/>
              <a:gdLst>
                <a:gd name="T0" fmla="*/ 40 w 72"/>
                <a:gd name="T1" fmla="*/ 0 h 72"/>
                <a:gd name="T2" fmla="*/ 71 w 72"/>
                <a:gd name="T3" fmla="*/ 40 h 72"/>
                <a:gd name="T4" fmla="*/ 17 w 72"/>
                <a:gd name="T5" fmla="*/ 71 h 72"/>
                <a:gd name="T6" fmla="*/ 0 w 72"/>
                <a:gd name="T7" fmla="*/ 26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40"/>
                  </a:lnTo>
                  <a:lnTo>
                    <a:pt x="17" y="71"/>
                  </a:lnTo>
                  <a:lnTo>
                    <a:pt x="0" y="26"/>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35756" name="Freeform 940">
              <a:extLst>
                <a:ext uri="{FF2B5EF4-FFF2-40B4-BE49-F238E27FC236}">
                  <a16:creationId xmlns:a16="http://schemas.microsoft.com/office/drawing/2014/main" id="{B988D6D0-5DC6-4E3F-9386-13FB3AD6EBAE}"/>
                </a:ext>
              </a:extLst>
            </p:cNvPr>
            <p:cNvSpPr>
              <a:spLocks noChangeArrowheads="1"/>
            </p:cNvSpPr>
            <p:nvPr/>
          </p:nvSpPr>
          <p:spPr bwMode="auto">
            <a:xfrm>
              <a:off x="4613" y="2597"/>
              <a:ext cx="16" cy="16"/>
            </a:xfrm>
            <a:custGeom>
              <a:avLst/>
              <a:gdLst>
                <a:gd name="T0" fmla="*/ 49 w 72"/>
                <a:gd name="T1" fmla="*/ 0 h 72"/>
                <a:gd name="T2" fmla="*/ 71 w 72"/>
                <a:gd name="T3" fmla="*/ 44 h 72"/>
                <a:gd name="T4" fmla="*/ 26 w 72"/>
                <a:gd name="T5" fmla="*/ 71 h 72"/>
                <a:gd name="T6" fmla="*/ 0 w 72"/>
                <a:gd name="T7" fmla="*/ 26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4"/>
                  </a:lnTo>
                  <a:lnTo>
                    <a:pt x="26" y="71"/>
                  </a:lnTo>
                  <a:lnTo>
                    <a:pt x="0" y="26"/>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757" name="Freeform 941">
              <a:extLst>
                <a:ext uri="{FF2B5EF4-FFF2-40B4-BE49-F238E27FC236}">
                  <a16:creationId xmlns:a16="http://schemas.microsoft.com/office/drawing/2014/main" id="{2A10630C-C991-427E-85B3-EC44FFF3F5D8}"/>
                </a:ext>
              </a:extLst>
            </p:cNvPr>
            <p:cNvSpPr>
              <a:spLocks noChangeArrowheads="1"/>
            </p:cNvSpPr>
            <p:nvPr/>
          </p:nvSpPr>
          <p:spPr bwMode="auto">
            <a:xfrm>
              <a:off x="4619" y="2607"/>
              <a:ext cx="16" cy="16"/>
            </a:xfrm>
            <a:custGeom>
              <a:avLst/>
              <a:gdLst>
                <a:gd name="T0" fmla="*/ 44 w 72"/>
                <a:gd name="T1" fmla="*/ 0 h 72"/>
                <a:gd name="T2" fmla="*/ 71 w 72"/>
                <a:gd name="T3" fmla="*/ 40 h 72"/>
                <a:gd name="T4" fmla="*/ 22 w 72"/>
                <a:gd name="T5" fmla="*/ 71 h 72"/>
                <a:gd name="T6" fmla="*/ 0 w 72"/>
                <a:gd name="T7" fmla="*/ 22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0"/>
                  </a:lnTo>
                  <a:lnTo>
                    <a:pt x="22" y="71"/>
                  </a:lnTo>
                  <a:lnTo>
                    <a:pt x="0" y="22"/>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758" name="Freeform 942">
              <a:extLst>
                <a:ext uri="{FF2B5EF4-FFF2-40B4-BE49-F238E27FC236}">
                  <a16:creationId xmlns:a16="http://schemas.microsoft.com/office/drawing/2014/main" id="{301AE855-0436-4952-8FF5-B528C4D13B17}"/>
                </a:ext>
              </a:extLst>
            </p:cNvPr>
            <p:cNvSpPr>
              <a:spLocks noChangeArrowheads="1"/>
            </p:cNvSpPr>
            <p:nvPr/>
          </p:nvSpPr>
          <p:spPr bwMode="auto">
            <a:xfrm>
              <a:off x="4624" y="2614"/>
              <a:ext cx="16" cy="16"/>
            </a:xfrm>
            <a:custGeom>
              <a:avLst/>
              <a:gdLst>
                <a:gd name="T0" fmla="*/ 44 w 72"/>
                <a:gd name="T1" fmla="*/ 0 h 72"/>
                <a:gd name="T2" fmla="*/ 71 w 72"/>
                <a:gd name="T3" fmla="*/ 40 h 72"/>
                <a:gd name="T4" fmla="*/ 17 w 72"/>
                <a:gd name="T5" fmla="*/ 71 h 72"/>
                <a:gd name="T6" fmla="*/ 0 w 72"/>
                <a:gd name="T7" fmla="*/ 26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0"/>
                  </a:lnTo>
                  <a:lnTo>
                    <a:pt x="17"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35759" name="Freeform 943">
              <a:extLst>
                <a:ext uri="{FF2B5EF4-FFF2-40B4-BE49-F238E27FC236}">
                  <a16:creationId xmlns:a16="http://schemas.microsoft.com/office/drawing/2014/main" id="{8D4454C5-9027-4DA6-8522-ECCDD63861C5}"/>
                </a:ext>
              </a:extLst>
            </p:cNvPr>
            <p:cNvSpPr>
              <a:spLocks noChangeArrowheads="1"/>
            </p:cNvSpPr>
            <p:nvPr/>
          </p:nvSpPr>
          <p:spPr bwMode="auto">
            <a:xfrm>
              <a:off x="4628" y="2624"/>
              <a:ext cx="16" cy="16"/>
            </a:xfrm>
            <a:custGeom>
              <a:avLst/>
              <a:gdLst>
                <a:gd name="T0" fmla="*/ 49 w 72"/>
                <a:gd name="T1" fmla="*/ 0 h 72"/>
                <a:gd name="T2" fmla="*/ 71 w 72"/>
                <a:gd name="T3" fmla="*/ 44 h 72"/>
                <a:gd name="T4" fmla="*/ 22 w 72"/>
                <a:gd name="T5" fmla="*/ 71 h 72"/>
                <a:gd name="T6" fmla="*/ 0 w 72"/>
                <a:gd name="T7" fmla="*/ 26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4"/>
                  </a:lnTo>
                  <a:lnTo>
                    <a:pt x="22" y="71"/>
                  </a:lnTo>
                  <a:lnTo>
                    <a:pt x="0" y="26"/>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760" name="Freeform 944">
              <a:extLst>
                <a:ext uri="{FF2B5EF4-FFF2-40B4-BE49-F238E27FC236}">
                  <a16:creationId xmlns:a16="http://schemas.microsoft.com/office/drawing/2014/main" id="{45CAC700-6F68-4271-9F2E-FCDE21151D58}"/>
                </a:ext>
              </a:extLst>
            </p:cNvPr>
            <p:cNvSpPr>
              <a:spLocks noChangeArrowheads="1"/>
            </p:cNvSpPr>
            <p:nvPr/>
          </p:nvSpPr>
          <p:spPr bwMode="auto">
            <a:xfrm>
              <a:off x="4633" y="2633"/>
              <a:ext cx="16" cy="16"/>
            </a:xfrm>
            <a:custGeom>
              <a:avLst/>
              <a:gdLst>
                <a:gd name="T0" fmla="*/ 49 w 72"/>
                <a:gd name="T1" fmla="*/ 0 h 71"/>
                <a:gd name="T2" fmla="*/ 71 w 72"/>
                <a:gd name="T3" fmla="*/ 35 h 71"/>
                <a:gd name="T4" fmla="*/ 17 w 72"/>
                <a:gd name="T5" fmla="*/ 70 h 71"/>
                <a:gd name="T6" fmla="*/ 0 w 72"/>
                <a:gd name="T7" fmla="*/ 26 h 71"/>
                <a:gd name="T8" fmla="*/ 49 w 72"/>
                <a:gd name="T9" fmla="*/ 0 h 71"/>
              </a:gdLst>
              <a:ahLst/>
              <a:cxnLst>
                <a:cxn ang="0">
                  <a:pos x="T0" y="T1"/>
                </a:cxn>
                <a:cxn ang="0">
                  <a:pos x="T2" y="T3"/>
                </a:cxn>
                <a:cxn ang="0">
                  <a:pos x="T4" y="T5"/>
                </a:cxn>
                <a:cxn ang="0">
                  <a:pos x="T6" y="T7"/>
                </a:cxn>
                <a:cxn ang="0">
                  <a:pos x="T8" y="T9"/>
                </a:cxn>
              </a:cxnLst>
              <a:rect l="0" t="0" r="r" b="b"/>
              <a:pathLst>
                <a:path w="72" h="71">
                  <a:moveTo>
                    <a:pt x="49" y="0"/>
                  </a:moveTo>
                  <a:lnTo>
                    <a:pt x="71" y="35"/>
                  </a:lnTo>
                  <a:lnTo>
                    <a:pt x="17" y="70"/>
                  </a:lnTo>
                  <a:lnTo>
                    <a:pt x="0" y="26"/>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761" name="Freeform 945">
              <a:extLst>
                <a:ext uri="{FF2B5EF4-FFF2-40B4-BE49-F238E27FC236}">
                  <a16:creationId xmlns:a16="http://schemas.microsoft.com/office/drawing/2014/main" id="{0A0BDBEB-5B44-4346-B06C-2E158305908D}"/>
                </a:ext>
              </a:extLst>
            </p:cNvPr>
            <p:cNvSpPr>
              <a:spLocks noChangeArrowheads="1"/>
            </p:cNvSpPr>
            <p:nvPr/>
          </p:nvSpPr>
          <p:spPr bwMode="auto">
            <a:xfrm>
              <a:off x="4637" y="2639"/>
              <a:ext cx="16" cy="16"/>
            </a:xfrm>
            <a:custGeom>
              <a:avLst/>
              <a:gdLst>
                <a:gd name="T0" fmla="*/ 53 w 72"/>
                <a:gd name="T1" fmla="*/ 0 h 72"/>
                <a:gd name="T2" fmla="*/ 71 w 72"/>
                <a:gd name="T3" fmla="*/ 40 h 72"/>
                <a:gd name="T4" fmla="*/ 13 w 72"/>
                <a:gd name="T5" fmla="*/ 71 h 72"/>
                <a:gd name="T6" fmla="*/ 0 w 72"/>
                <a:gd name="T7" fmla="*/ 31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0"/>
                  </a:lnTo>
                  <a:lnTo>
                    <a:pt x="13" y="71"/>
                  </a:lnTo>
                  <a:lnTo>
                    <a:pt x="0" y="31"/>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762" name="Freeform 946">
              <a:extLst>
                <a:ext uri="{FF2B5EF4-FFF2-40B4-BE49-F238E27FC236}">
                  <a16:creationId xmlns:a16="http://schemas.microsoft.com/office/drawing/2014/main" id="{D7F17F54-13A1-4DF2-AFAE-F8FA1B291AC4}"/>
                </a:ext>
              </a:extLst>
            </p:cNvPr>
            <p:cNvSpPr>
              <a:spLocks noChangeArrowheads="1"/>
            </p:cNvSpPr>
            <p:nvPr/>
          </p:nvSpPr>
          <p:spPr bwMode="auto">
            <a:xfrm>
              <a:off x="4640" y="2648"/>
              <a:ext cx="16" cy="16"/>
            </a:xfrm>
            <a:custGeom>
              <a:avLst/>
              <a:gdLst>
                <a:gd name="T0" fmla="*/ 49 w 72"/>
                <a:gd name="T1" fmla="*/ 0 h 72"/>
                <a:gd name="T2" fmla="*/ 71 w 72"/>
                <a:gd name="T3" fmla="*/ 44 h 72"/>
                <a:gd name="T4" fmla="*/ 8 w 72"/>
                <a:gd name="T5" fmla="*/ 71 h 72"/>
                <a:gd name="T6" fmla="*/ 0 w 72"/>
                <a:gd name="T7" fmla="*/ 31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4"/>
                  </a:lnTo>
                  <a:lnTo>
                    <a:pt x="8" y="71"/>
                  </a:lnTo>
                  <a:lnTo>
                    <a:pt x="0" y="31"/>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35763" name="Freeform 947">
              <a:extLst>
                <a:ext uri="{FF2B5EF4-FFF2-40B4-BE49-F238E27FC236}">
                  <a16:creationId xmlns:a16="http://schemas.microsoft.com/office/drawing/2014/main" id="{2ED862E9-AA3C-4F9B-915B-E4CAE9A40CB3}"/>
                </a:ext>
              </a:extLst>
            </p:cNvPr>
            <p:cNvSpPr>
              <a:spLocks noChangeArrowheads="1"/>
            </p:cNvSpPr>
            <p:nvPr/>
          </p:nvSpPr>
          <p:spPr bwMode="auto">
            <a:xfrm>
              <a:off x="4642" y="2655"/>
              <a:ext cx="16" cy="16"/>
            </a:xfrm>
            <a:custGeom>
              <a:avLst/>
              <a:gdLst>
                <a:gd name="T0" fmla="*/ 58 w 72"/>
                <a:gd name="T1" fmla="*/ 0 h 72"/>
                <a:gd name="T2" fmla="*/ 71 w 72"/>
                <a:gd name="T3" fmla="*/ 44 h 72"/>
                <a:gd name="T4" fmla="*/ 13 w 72"/>
                <a:gd name="T5" fmla="*/ 71 h 72"/>
                <a:gd name="T6" fmla="*/ 0 w 72"/>
                <a:gd name="T7" fmla="*/ 22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44"/>
                  </a:lnTo>
                  <a:lnTo>
                    <a:pt x="13" y="71"/>
                  </a:lnTo>
                  <a:lnTo>
                    <a:pt x="0" y="22"/>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764" name="Freeform 948">
              <a:extLst>
                <a:ext uri="{FF2B5EF4-FFF2-40B4-BE49-F238E27FC236}">
                  <a16:creationId xmlns:a16="http://schemas.microsoft.com/office/drawing/2014/main" id="{29785032-3BC4-439C-9EA2-1529B3CBACC4}"/>
                </a:ext>
              </a:extLst>
            </p:cNvPr>
            <p:cNvSpPr>
              <a:spLocks noChangeArrowheads="1"/>
            </p:cNvSpPr>
            <p:nvPr/>
          </p:nvSpPr>
          <p:spPr bwMode="auto">
            <a:xfrm>
              <a:off x="4645" y="2663"/>
              <a:ext cx="16" cy="16"/>
            </a:xfrm>
            <a:custGeom>
              <a:avLst/>
              <a:gdLst>
                <a:gd name="T0" fmla="*/ 58 w 72"/>
                <a:gd name="T1" fmla="*/ 0 h 72"/>
                <a:gd name="T2" fmla="*/ 71 w 72"/>
                <a:gd name="T3" fmla="*/ 40 h 72"/>
                <a:gd name="T4" fmla="*/ 13 w 72"/>
                <a:gd name="T5" fmla="*/ 71 h 72"/>
                <a:gd name="T6" fmla="*/ 0 w 72"/>
                <a:gd name="T7" fmla="*/ 26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40"/>
                  </a:lnTo>
                  <a:lnTo>
                    <a:pt x="13" y="71"/>
                  </a:lnTo>
                  <a:lnTo>
                    <a:pt x="0" y="26"/>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765" name="Freeform 949">
              <a:extLst>
                <a:ext uri="{FF2B5EF4-FFF2-40B4-BE49-F238E27FC236}">
                  <a16:creationId xmlns:a16="http://schemas.microsoft.com/office/drawing/2014/main" id="{32E7E5C2-1DF7-4005-92A7-CF0EDC4F2F83}"/>
                </a:ext>
              </a:extLst>
            </p:cNvPr>
            <p:cNvSpPr>
              <a:spLocks noChangeArrowheads="1"/>
            </p:cNvSpPr>
            <p:nvPr/>
          </p:nvSpPr>
          <p:spPr bwMode="auto">
            <a:xfrm>
              <a:off x="4648" y="2668"/>
              <a:ext cx="16" cy="16"/>
            </a:xfrm>
            <a:custGeom>
              <a:avLst/>
              <a:gdLst>
                <a:gd name="T0" fmla="*/ 53 w 72"/>
                <a:gd name="T1" fmla="*/ 0 h 72"/>
                <a:gd name="T2" fmla="*/ 71 w 72"/>
                <a:gd name="T3" fmla="*/ 40 h 72"/>
                <a:gd name="T4" fmla="*/ 8 w 72"/>
                <a:gd name="T5" fmla="*/ 71 h 72"/>
                <a:gd name="T6" fmla="*/ 0 w 72"/>
                <a:gd name="T7" fmla="*/ 26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0"/>
                  </a:lnTo>
                  <a:lnTo>
                    <a:pt x="8" y="71"/>
                  </a:lnTo>
                  <a:lnTo>
                    <a:pt x="0" y="26"/>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766" name="Freeform 950">
              <a:extLst>
                <a:ext uri="{FF2B5EF4-FFF2-40B4-BE49-F238E27FC236}">
                  <a16:creationId xmlns:a16="http://schemas.microsoft.com/office/drawing/2014/main" id="{A7B3BC93-8A39-4C85-AC2E-42ABC02B5960}"/>
                </a:ext>
              </a:extLst>
            </p:cNvPr>
            <p:cNvSpPr>
              <a:spLocks noChangeArrowheads="1"/>
            </p:cNvSpPr>
            <p:nvPr/>
          </p:nvSpPr>
          <p:spPr bwMode="auto">
            <a:xfrm>
              <a:off x="4650" y="2675"/>
              <a:ext cx="16" cy="16"/>
            </a:xfrm>
            <a:custGeom>
              <a:avLst/>
              <a:gdLst>
                <a:gd name="T0" fmla="*/ 58 w 72"/>
                <a:gd name="T1" fmla="*/ 0 h 72"/>
                <a:gd name="T2" fmla="*/ 71 w 72"/>
                <a:gd name="T3" fmla="*/ 49 h 72"/>
                <a:gd name="T4" fmla="*/ 8 w 72"/>
                <a:gd name="T5" fmla="*/ 71 h 72"/>
                <a:gd name="T6" fmla="*/ 0 w 72"/>
                <a:gd name="T7" fmla="*/ 22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49"/>
                  </a:lnTo>
                  <a:lnTo>
                    <a:pt x="8" y="71"/>
                  </a:lnTo>
                  <a:lnTo>
                    <a:pt x="0" y="22"/>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767" name="Freeform 951">
              <a:extLst>
                <a:ext uri="{FF2B5EF4-FFF2-40B4-BE49-F238E27FC236}">
                  <a16:creationId xmlns:a16="http://schemas.microsoft.com/office/drawing/2014/main" id="{1C36BA82-99D8-426B-B76F-BA4899A81B74}"/>
                </a:ext>
              </a:extLst>
            </p:cNvPr>
            <p:cNvSpPr>
              <a:spLocks noChangeArrowheads="1"/>
            </p:cNvSpPr>
            <p:nvPr/>
          </p:nvSpPr>
          <p:spPr bwMode="auto">
            <a:xfrm>
              <a:off x="4652" y="2682"/>
              <a:ext cx="16" cy="16"/>
            </a:xfrm>
            <a:custGeom>
              <a:avLst/>
              <a:gdLst>
                <a:gd name="T0" fmla="*/ 58 w 72"/>
                <a:gd name="T1" fmla="*/ 0 h 72"/>
                <a:gd name="T2" fmla="*/ 71 w 72"/>
                <a:gd name="T3" fmla="*/ 49 h 72"/>
                <a:gd name="T4" fmla="*/ 8 w 72"/>
                <a:gd name="T5" fmla="*/ 71 h 72"/>
                <a:gd name="T6" fmla="*/ 0 w 72"/>
                <a:gd name="T7" fmla="*/ 17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49"/>
                  </a:lnTo>
                  <a:lnTo>
                    <a:pt x="8" y="71"/>
                  </a:lnTo>
                  <a:lnTo>
                    <a:pt x="0" y="17"/>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768" name="Freeform 952">
              <a:extLst>
                <a:ext uri="{FF2B5EF4-FFF2-40B4-BE49-F238E27FC236}">
                  <a16:creationId xmlns:a16="http://schemas.microsoft.com/office/drawing/2014/main" id="{42836252-66B6-4610-B456-672A10D35BBA}"/>
                </a:ext>
              </a:extLst>
            </p:cNvPr>
            <p:cNvSpPr>
              <a:spLocks noChangeArrowheads="1"/>
            </p:cNvSpPr>
            <p:nvPr/>
          </p:nvSpPr>
          <p:spPr bwMode="auto">
            <a:xfrm>
              <a:off x="4654" y="2690"/>
              <a:ext cx="16" cy="16"/>
            </a:xfrm>
            <a:custGeom>
              <a:avLst/>
              <a:gdLst>
                <a:gd name="T0" fmla="*/ 58 w 72"/>
                <a:gd name="T1" fmla="*/ 0 h 72"/>
                <a:gd name="T2" fmla="*/ 71 w 72"/>
                <a:gd name="T3" fmla="*/ 53 h 72"/>
                <a:gd name="T4" fmla="*/ 8 w 72"/>
                <a:gd name="T5" fmla="*/ 71 h 72"/>
                <a:gd name="T6" fmla="*/ 0 w 72"/>
                <a:gd name="T7" fmla="*/ 22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53"/>
                  </a:lnTo>
                  <a:lnTo>
                    <a:pt x="8" y="71"/>
                  </a:lnTo>
                  <a:lnTo>
                    <a:pt x="0" y="22"/>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769" name="Freeform 953">
              <a:extLst>
                <a:ext uri="{FF2B5EF4-FFF2-40B4-BE49-F238E27FC236}">
                  <a16:creationId xmlns:a16="http://schemas.microsoft.com/office/drawing/2014/main" id="{334B4859-D4BA-4FE6-BEC0-AC317737EB7F}"/>
                </a:ext>
              </a:extLst>
            </p:cNvPr>
            <p:cNvSpPr>
              <a:spLocks noChangeArrowheads="1"/>
            </p:cNvSpPr>
            <p:nvPr/>
          </p:nvSpPr>
          <p:spPr bwMode="auto">
            <a:xfrm>
              <a:off x="4656" y="2697"/>
              <a:ext cx="16" cy="16"/>
            </a:xfrm>
            <a:custGeom>
              <a:avLst/>
              <a:gdLst>
                <a:gd name="T0" fmla="*/ 53 w 72"/>
                <a:gd name="T1" fmla="*/ 0 h 72"/>
                <a:gd name="T2" fmla="*/ 71 w 72"/>
                <a:gd name="T3" fmla="*/ 49 h 72"/>
                <a:gd name="T4" fmla="*/ 8 w 72"/>
                <a:gd name="T5" fmla="*/ 71 h 72"/>
                <a:gd name="T6" fmla="*/ 0 w 72"/>
                <a:gd name="T7" fmla="*/ 13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9"/>
                  </a:lnTo>
                  <a:lnTo>
                    <a:pt x="8" y="71"/>
                  </a:lnTo>
                  <a:lnTo>
                    <a:pt x="0" y="13"/>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770" name="Freeform 954">
              <a:extLst>
                <a:ext uri="{FF2B5EF4-FFF2-40B4-BE49-F238E27FC236}">
                  <a16:creationId xmlns:a16="http://schemas.microsoft.com/office/drawing/2014/main" id="{7F4E99B8-4DDA-4004-AFC7-A4AABCC27DD9}"/>
                </a:ext>
              </a:extLst>
            </p:cNvPr>
            <p:cNvSpPr>
              <a:spLocks noChangeArrowheads="1"/>
            </p:cNvSpPr>
            <p:nvPr/>
          </p:nvSpPr>
          <p:spPr bwMode="auto">
            <a:xfrm>
              <a:off x="4658" y="2704"/>
              <a:ext cx="16" cy="16"/>
            </a:xfrm>
            <a:custGeom>
              <a:avLst/>
              <a:gdLst>
                <a:gd name="T0" fmla="*/ 62 w 72"/>
                <a:gd name="T1" fmla="*/ 0 h 72"/>
                <a:gd name="T2" fmla="*/ 71 w 72"/>
                <a:gd name="T3" fmla="*/ 44 h 72"/>
                <a:gd name="T4" fmla="*/ 8 w 72"/>
                <a:gd name="T5" fmla="*/ 71 h 72"/>
                <a:gd name="T6" fmla="*/ 0 w 72"/>
                <a:gd name="T7" fmla="*/ 17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44"/>
                  </a:lnTo>
                  <a:lnTo>
                    <a:pt x="8" y="71"/>
                  </a:lnTo>
                  <a:lnTo>
                    <a:pt x="0" y="17"/>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771" name="Freeform 955">
              <a:extLst>
                <a:ext uri="{FF2B5EF4-FFF2-40B4-BE49-F238E27FC236}">
                  <a16:creationId xmlns:a16="http://schemas.microsoft.com/office/drawing/2014/main" id="{8B6E33AD-F46B-48D5-BBA0-5C460B821D89}"/>
                </a:ext>
              </a:extLst>
            </p:cNvPr>
            <p:cNvSpPr>
              <a:spLocks noChangeArrowheads="1"/>
            </p:cNvSpPr>
            <p:nvPr/>
          </p:nvSpPr>
          <p:spPr bwMode="auto">
            <a:xfrm>
              <a:off x="4660" y="2710"/>
              <a:ext cx="16" cy="16"/>
            </a:xfrm>
            <a:custGeom>
              <a:avLst/>
              <a:gdLst>
                <a:gd name="T0" fmla="*/ 53 w 72"/>
                <a:gd name="T1" fmla="*/ 0 h 72"/>
                <a:gd name="T2" fmla="*/ 71 w 72"/>
                <a:gd name="T3" fmla="*/ 58 h 72"/>
                <a:gd name="T4" fmla="*/ 8 w 72"/>
                <a:gd name="T5" fmla="*/ 71 h 72"/>
                <a:gd name="T6" fmla="*/ 0 w 72"/>
                <a:gd name="T7" fmla="*/ 22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58"/>
                  </a:lnTo>
                  <a:lnTo>
                    <a:pt x="8" y="71"/>
                  </a:lnTo>
                  <a:lnTo>
                    <a:pt x="0" y="22"/>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35772" name="Freeform 956">
              <a:extLst>
                <a:ext uri="{FF2B5EF4-FFF2-40B4-BE49-F238E27FC236}">
                  <a16:creationId xmlns:a16="http://schemas.microsoft.com/office/drawing/2014/main" id="{4A6080E4-6738-48AD-918A-63B3375742A2}"/>
                </a:ext>
              </a:extLst>
            </p:cNvPr>
            <p:cNvSpPr>
              <a:spLocks noChangeArrowheads="1"/>
            </p:cNvSpPr>
            <p:nvPr/>
          </p:nvSpPr>
          <p:spPr bwMode="auto">
            <a:xfrm>
              <a:off x="4662" y="2719"/>
              <a:ext cx="16" cy="16"/>
            </a:xfrm>
            <a:custGeom>
              <a:avLst/>
              <a:gdLst>
                <a:gd name="T0" fmla="*/ 62 w 72"/>
                <a:gd name="T1" fmla="*/ 0 h 72"/>
                <a:gd name="T2" fmla="*/ 71 w 72"/>
                <a:gd name="T3" fmla="*/ 49 h 72"/>
                <a:gd name="T4" fmla="*/ 8 w 72"/>
                <a:gd name="T5" fmla="*/ 71 h 72"/>
                <a:gd name="T6" fmla="*/ 0 w 72"/>
                <a:gd name="T7" fmla="*/ 8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49"/>
                  </a:lnTo>
                  <a:lnTo>
                    <a:pt x="8" y="71"/>
                  </a:lnTo>
                  <a:lnTo>
                    <a:pt x="0" y="8"/>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773" name="Freeform 957">
              <a:extLst>
                <a:ext uri="{FF2B5EF4-FFF2-40B4-BE49-F238E27FC236}">
                  <a16:creationId xmlns:a16="http://schemas.microsoft.com/office/drawing/2014/main" id="{F150C869-5E7A-4D29-BAFC-921D71C89339}"/>
                </a:ext>
              </a:extLst>
            </p:cNvPr>
            <p:cNvSpPr>
              <a:spLocks noChangeArrowheads="1"/>
            </p:cNvSpPr>
            <p:nvPr/>
          </p:nvSpPr>
          <p:spPr bwMode="auto">
            <a:xfrm>
              <a:off x="4664" y="2727"/>
              <a:ext cx="16" cy="16"/>
            </a:xfrm>
            <a:custGeom>
              <a:avLst/>
              <a:gdLst>
                <a:gd name="T0" fmla="*/ 58 w 72"/>
                <a:gd name="T1" fmla="*/ 0 h 72"/>
                <a:gd name="T2" fmla="*/ 71 w 72"/>
                <a:gd name="T3" fmla="*/ 58 h 72"/>
                <a:gd name="T4" fmla="*/ 4 w 72"/>
                <a:gd name="T5" fmla="*/ 71 h 72"/>
                <a:gd name="T6" fmla="*/ 0 w 72"/>
                <a:gd name="T7" fmla="*/ 17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58"/>
                  </a:lnTo>
                  <a:lnTo>
                    <a:pt x="4" y="71"/>
                  </a:lnTo>
                  <a:lnTo>
                    <a:pt x="0" y="17"/>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774" name="Freeform 958">
              <a:extLst>
                <a:ext uri="{FF2B5EF4-FFF2-40B4-BE49-F238E27FC236}">
                  <a16:creationId xmlns:a16="http://schemas.microsoft.com/office/drawing/2014/main" id="{54AAE1C9-AFB3-45B5-8BD8-AA312FD500AB}"/>
                </a:ext>
              </a:extLst>
            </p:cNvPr>
            <p:cNvSpPr>
              <a:spLocks noChangeArrowheads="1"/>
            </p:cNvSpPr>
            <p:nvPr/>
          </p:nvSpPr>
          <p:spPr bwMode="auto">
            <a:xfrm>
              <a:off x="4665" y="2736"/>
              <a:ext cx="16" cy="16"/>
            </a:xfrm>
            <a:custGeom>
              <a:avLst/>
              <a:gdLst>
                <a:gd name="T0" fmla="*/ 61 w 71"/>
                <a:gd name="T1" fmla="*/ 0 h 72"/>
                <a:gd name="T2" fmla="*/ 70 w 71"/>
                <a:gd name="T3" fmla="*/ 53 h 72"/>
                <a:gd name="T4" fmla="*/ 8 w 71"/>
                <a:gd name="T5" fmla="*/ 71 h 72"/>
                <a:gd name="T6" fmla="*/ 0 w 71"/>
                <a:gd name="T7" fmla="*/ 13 h 72"/>
                <a:gd name="T8" fmla="*/ 61 w 71"/>
                <a:gd name="T9" fmla="*/ 0 h 72"/>
              </a:gdLst>
              <a:ahLst/>
              <a:cxnLst>
                <a:cxn ang="0">
                  <a:pos x="T0" y="T1"/>
                </a:cxn>
                <a:cxn ang="0">
                  <a:pos x="T2" y="T3"/>
                </a:cxn>
                <a:cxn ang="0">
                  <a:pos x="T4" y="T5"/>
                </a:cxn>
                <a:cxn ang="0">
                  <a:pos x="T6" y="T7"/>
                </a:cxn>
                <a:cxn ang="0">
                  <a:pos x="T8" y="T9"/>
                </a:cxn>
              </a:cxnLst>
              <a:rect l="0" t="0" r="r" b="b"/>
              <a:pathLst>
                <a:path w="71" h="72">
                  <a:moveTo>
                    <a:pt x="61" y="0"/>
                  </a:moveTo>
                  <a:lnTo>
                    <a:pt x="70" y="53"/>
                  </a:lnTo>
                  <a:lnTo>
                    <a:pt x="8" y="71"/>
                  </a:lnTo>
                  <a:lnTo>
                    <a:pt x="0" y="13"/>
                  </a:lnTo>
                  <a:lnTo>
                    <a:pt x="61" y="0"/>
                  </a:lnTo>
                </a:path>
              </a:pathLst>
            </a:custGeom>
            <a:solidFill>
              <a:srgbClr val="000000"/>
            </a:solidFill>
            <a:ln w="12600">
              <a:solidFill>
                <a:srgbClr val="333333"/>
              </a:solidFill>
              <a:round/>
              <a:headEnd/>
              <a:tailEnd/>
            </a:ln>
          </p:spPr>
          <p:txBody>
            <a:bodyPr wrap="none" anchor="ctr"/>
            <a:lstStyle/>
            <a:p>
              <a:endParaRPr lang="en-US"/>
            </a:p>
          </p:txBody>
        </p:sp>
        <p:sp>
          <p:nvSpPr>
            <p:cNvPr id="35775" name="Freeform 959">
              <a:extLst>
                <a:ext uri="{FF2B5EF4-FFF2-40B4-BE49-F238E27FC236}">
                  <a16:creationId xmlns:a16="http://schemas.microsoft.com/office/drawing/2014/main" id="{821E4592-D6EF-4B1B-95ED-6E47419CB782}"/>
                </a:ext>
              </a:extLst>
            </p:cNvPr>
            <p:cNvSpPr>
              <a:spLocks noChangeArrowheads="1"/>
            </p:cNvSpPr>
            <p:nvPr/>
          </p:nvSpPr>
          <p:spPr bwMode="auto">
            <a:xfrm>
              <a:off x="4667" y="2744"/>
              <a:ext cx="16" cy="16"/>
            </a:xfrm>
            <a:custGeom>
              <a:avLst/>
              <a:gdLst>
                <a:gd name="T0" fmla="*/ 58 w 72"/>
                <a:gd name="T1" fmla="*/ 0 h 72"/>
                <a:gd name="T2" fmla="*/ 71 w 72"/>
                <a:gd name="T3" fmla="*/ 62 h 72"/>
                <a:gd name="T4" fmla="*/ 4 w 72"/>
                <a:gd name="T5" fmla="*/ 71 h 72"/>
                <a:gd name="T6" fmla="*/ 0 w 72"/>
                <a:gd name="T7" fmla="*/ 13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62"/>
                  </a:lnTo>
                  <a:lnTo>
                    <a:pt x="4" y="71"/>
                  </a:lnTo>
                  <a:lnTo>
                    <a:pt x="0" y="13"/>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35776" name="Freeform 960">
              <a:extLst>
                <a:ext uri="{FF2B5EF4-FFF2-40B4-BE49-F238E27FC236}">
                  <a16:creationId xmlns:a16="http://schemas.microsoft.com/office/drawing/2014/main" id="{21257DF2-EC10-48AD-A924-133F1569F2FC}"/>
                </a:ext>
              </a:extLst>
            </p:cNvPr>
            <p:cNvSpPr>
              <a:spLocks noChangeArrowheads="1"/>
            </p:cNvSpPr>
            <p:nvPr/>
          </p:nvSpPr>
          <p:spPr bwMode="auto">
            <a:xfrm>
              <a:off x="4668" y="2753"/>
              <a:ext cx="16" cy="16"/>
            </a:xfrm>
            <a:custGeom>
              <a:avLst/>
              <a:gdLst>
                <a:gd name="T0" fmla="*/ 62 w 72"/>
                <a:gd name="T1" fmla="*/ 0 h 72"/>
                <a:gd name="T2" fmla="*/ 71 w 72"/>
                <a:gd name="T3" fmla="*/ 62 h 72"/>
                <a:gd name="T4" fmla="*/ 8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8"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777" name="Freeform 961">
              <a:extLst>
                <a:ext uri="{FF2B5EF4-FFF2-40B4-BE49-F238E27FC236}">
                  <a16:creationId xmlns:a16="http://schemas.microsoft.com/office/drawing/2014/main" id="{0BC52D27-092D-4151-B158-A3C2FA54460E}"/>
                </a:ext>
              </a:extLst>
            </p:cNvPr>
            <p:cNvSpPr>
              <a:spLocks noChangeArrowheads="1"/>
            </p:cNvSpPr>
            <p:nvPr/>
          </p:nvSpPr>
          <p:spPr bwMode="auto">
            <a:xfrm>
              <a:off x="4670" y="2763"/>
              <a:ext cx="16" cy="16"/>
            </a:xfrm>
            <a:custGeom>
              <a:avLst/>
              <a:gdLst>
                <a:gd name="T0" fmla="*/ 62 w 72"/>
                <a:gd name="T1" fmla="*/ 0 h 72"/>
                <a:gd name="T2" fmla="*/ 71 w 72"/>
                <a:gd name="T3" fmla="*/ 62 h 72"/>
                <a:gd name="T4" fmla="*/ 0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0"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778" name="Freeform 962">
              <a:extLst>
                <a:ext uri="{FF2B5EF4-FFF2-40B4-BE49-F238E27FC236}">
                  <a16:creationId xmlns:a16="http://schemas.microsoft.com/office/drawing/2014/main" id="{D225CE21-FA9D-4638-A402-FE6B3F501C59}"/>
                </a:ext>
              </a:extLst>
            </p:cNvPr>
            <p:cNvSpPr>
              <a:spLocks noChangeArrowheads="1"/>
            </p:cNvSpPr>
            <p:nvPr/>
          </p:nvSpPr>
          <p:spPr bwMode="auto">
            <a:xfrm>
              <a:off x="4670" y="2771"/>
              <a:ext cx="16" cy="16"/>
            </a:xfrm>
            <a:custGeom>
              <a:avLst/>
              <a:gdLst>
                <a:gd name="T0" fmla="*/ 62 w 72"/>
                <a:gd name="T1" fmla="*/ 0 h 72"/>
                <a:gd name="T2" fmla="*/ 71 w 72"/>
                <a:gd name="T3" fmla="*/ 62 h 72"/>
                <a:gd name="T4" fmla="*/ 4 w 72"/>
                <a:gd name="T5" fmla="*/ 71 h 72"/>
                <a:gd name="T6" fmla="*/ 0 w 72"/>
                <a:gd name="T7" fmla="*/ 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62"/>
                  </a:lnTo>
                  <a:lnTo>
                    <a:pt x="4" y="71"/>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779" name="Freeform 963">
              <a:extLst>
                <a:ext uri="{FF2B5EF4-FFF2-40B4-BE49-F238E27FC236}">
                  <a16:creationId xmlns:a16="http://schemas.microsoft.com/office/drawing/2014/main" id="{4489A3B3-45DF-4B3B-BC12-9529CBDDB898}"/>
                </a:ext>
              </a:extLst>
            </p:cNvPr>
            <p:cNvSpPr>
              <a:spLocks noChangeArrowheads="1"/>
            </p:cNvSpPr>
            <p:nvPr/>
          </p:nvSpPr>
          <p:spPr bwMode="auto">
            <a:xfrm>
              <a:off x="4671" y="2782"/>
              <a:ext cx="16" cy="16"/>
            </a:xfrm>
            <a:custGeom>
              <a:avLst/>
              <a:gdLst>
                <a:gd name="T0" fmla="*/ 71 w 72"/>
                <a:gd name="T1" fmla="*/ 0 h 72"/>
                <a:gd name="T2" fmla="*/ 71 w 72"/>
                <a:gd name="T3" fmla="*/ 71 h 72"/>
                <a:gd name="T4" fmla="*/ 4 w 72"/>
                <a:gd name="T5" fmla="*/ 71 h 72"/>
                <a:gd name="T6" fmla="*/ 0 w 72"/>
                <a:gd name="T7" fmla="*/ 4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4" y="71"/>
                  </a:lnTo>
                  <a:lnTo>
                    <a:pt x="0" y="4"/>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780" name="Freeform 964">
              <a:extLst>
                <a:ext uri="{FF2B5EF4-FFF2-40B4-BE49-F238E27FC236}">
                  <a16:creationId xmlns:a16="http://schemas.microsoft.com/office/drawing/2014/main" id="{0A431AE5-B07E-450E-B7E5-9E977B343A35}"/>
                </a:ext>
              </a:extLst>
            </p:cNvPr>
            <p:cNvSpPr>
              <a:spLocks noChangeArrowheads="1"/>
            </p:cNvSpPr>
            <p:nvPr/>
          </p:nvSpPr>
          <p:spPr bwMode="auto">
            <a:xfrm>
              <a:off x="4672" y="2790"/>
              <a:ext cx="16" cy="16"/>
            </a:xfrm>
            <a:custGeom>
              <a:avLst/>
              <a:gdLst>
                <a:gd name="T0" fmla="*/ 62 w 72"/>
                <a:gd name="T1" fmla="*/ 0 h 72"/>
                <a:gd name="T2" fmla="*/ 71 w 72"/>
                <a:gd name="T3" fmla="*/ 71 h 72"/>
                <a:gd name="T4" fmla="*/ 0 w 72"/>
                <a:gd name="T5" fmla="*/ 71 h 72"/>
                <a:gd name="T6" fmla="*/ 0 w 72"/>
                <a:gd name="T7" fmla="*/ 0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71"/>
                  </a:lnTo>
                  <a:lnTo>
                    <a:pt x="0" y="71"/>
                  </a:lnTo>
                  <a:lnTo>
                    <a:pt x="0" y="0"/>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35781" name="Freeform 965">
              <a:extLst>
                <a:ext uri="{FF2B5EF4-FFF2-40B4-BE49-F238E27FC236}">
                  <a16:creationId xmlns:a16="http://schemas.microsoft.com/office/drawing/2014/main" id="{233B9B0C-9774-40CB-9A52-3F7E39FFC2C7}"/>
                </a:ext>
              </a:extLst>
            </p:cNvPr>
            <p:cNvSpPr>
              <a:spLocks noChangeArrowheads="1"/>
            </p:cNvSpPr>
            <p:nvPr/>
          </p:nvSpPr>
          <p:spPr bwMode="auto">
            <a:xfrm>
              <a:off x="4672" y="2799"/>
              <a:ext cx="16" cy="17"/>
            </a:xfrm>
            <a:custGeom>
              <a:avLst/>
              <a:gdLst>
                <a:gd name="T0" fmla="*/ 71 w 72"/>
                <a:gd name="T1" fmla="*/ 0 h 73"/>
                <a:gd name="T2" fmla="*/ 71 w 72"/>
                <a:gd name="T3" fmla="*/ 72 h 73"/>
                <a:gd name="T4" fmla="*/ 0 w 72"/>
                <a:gd name="T5" fmla="*/ 72 h 73"/>
                <a:gd name="T6" fmla="*/ 0 w 72"/>
                <a:gd name="T7" fmla="*/ 0 h 73"/>
                <a:gd name="T8" fmla="*/ 71 w 72"/>
                <a:gd name="T9" fmla="*/ 0 h 73"/>
              </a:gdLst>
              <a:ahLst/>
              <a:cxnLst>
                <a:cxn ang="0">
                  <a:pos x="T0" y="T1"/>
                </a:cxn>
                <a:cxn ang="0">
                  <a:pos x="T2" y="T3"/>
                </a:cxn>
                <a:cxn ang="0">
                  <a:pos x="T4" y="T5"/>
                </a:cxn>
                <a:cxn ang="0">
                  <a:pos x="T6" y="T7"/>
                </a:cxn>
                <a:cxn ang="0">
                  <a:pos x="T8" y="T9"/>
                </a:cxn>
              </a:cxnLst>
              <a:rect l="0" t="0" r="r" b="b"/>
              <a:pathLst>
                <a:path w="72" h="73">
                  <a:moveTo>
                    <a:pt x="71" y="0"/>
                  </a:moveTo>
                  <a:lnTo>
                    <a:pt x="71" y="72"/>
                  </a:lnTo>
                  <a:lnTo>
                    <a:pt x="0" y="72"/>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782" name="Freeform 966">
              <a:extLst>
                <a:ext uri="{FF2B5EF4-FFF2-40B4-BE49-F238E27FC236}">
                  <a16:creationId xmlns:a16="http://schemas.microsoft.com/office/drawing/2014/main" id="{3E27ADD8-28A1-43D3-B716-9BC1D13DF059}"/>
                </a:ext>
              </a:extLst>
            </p:cNvPr>
            <p:cNvSpPr>
              <a:spLocks noChangeArrowheads="1"/>
            </p:cNvSpPr>
            <p:nvPr/>
          </p:nvSpPr>
          <p:spPr bwMode="auto">
            <a:xfrm>
              <a:off x="4672" y="2809"/>
              <a:ext cx="16" cy="17"/>
            </a:xfrm>
            <a:custGeom>
              <a:avLst/>
              <a:gdLst>
                <a:gd name="T0" fmla="*/ 71 w 72"/>
                <a:gd name="T1" fmla="*/ 0 h 73"/>
                <a:gd name="T2" fmla="*/ 71 w 72"/>
                <a:gd name="T3" fmla="*/ 72 h 73"/>
                <a:gd name="T4" fmla="*/ 4 w 72"/>
                <a:gd name="T5" fmla="*/ 72 h 73"/>
                <a:gd name="T6" fmla="*/ 0 w 72"/>
                <a:gd name="T7" fmla="*/ 0 h 73"/>
                <a:gd name="T8" fmla="*/ 71 w 72"/>
                <a:gd name="T9" fmla="*/ 0 h 73"/>
              </a:gdLst>
              <a:ahLst/>
              <a:cxnLst>
                <a:cxn ang="0">
                  <a:pos x="T0" y="T1"/>
                </a:cxn>
                <a:cxn ang="0">
                  <a:pos x="T2" y="T3"/>
                </a:cxn>
                <a:cxn ang="0">
                  <a:pos x="T4" y="T5"/>
                </a:cxn>
                <a:cxn ang="0">
                  <a:pos x="T6" y="T7"/>
                </a:cxn>
                <a:cxn ang="0">
                  <a:pos x="T8" y="T9"/>
                </a:cxn>
              </a:cxnLst>
              <a:rect l="0" t="0" r="r" b="b"/>
              <a:pathLst>
                <a:path w="72" h="73">
                  <a:moveTo>
                    <a:pt x="71" y="0"/>
                  </a:moveTo>
                  <a:lnTo>
                    <a:pt x="71" y="72"/>
                  </a:lnTo>
                  <a:lnTo>
                    <a:pt x="4" y="72"/>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783" name="Freeform 967">
              <a:extLst>
                <a:ext uri="{FF2B5EF4-FFF2-40B4-BE49-F238E27FC236}">
                  <a16:creationId xmlns:a16="http://schemas.microsoft.com/office/drawing/2014/main" id="{B81BCFD7-D996-4452-B7DA-5C53D669244F}"/>
                </a:ext>
              </a:extLst>
            </p:cNvPr>
            <p:cNvSpPr>
              <a:spLocks noChangeArrowheads="1"/>
            </p:cNvSpPr>
            <p:nvPr/>
          </p:nvSpPr>
          <p:spPr bwMode="auto">
            <a:xfrm>
              <a:off x="4673" y="2819"/>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784" name="Freeform 968">
              <a:extLst>
                <a:ext uri="{FF2B5EF4-FFF2-40B4-BE49-F238E27FC236}">
                  <a16:creationId xmlns:a16="http://schemas.microsoft.com/office/drawing/2014/main" id="{192964DE-9AC3-4233-BD7D-CF316D264083}"/>
                </a:ext>
              </a:extLst>
            </p:cNvPr>
            <p:cNvSpPr>
              <a:spLocks noChangeArrowheads="1"/>
            </p:cNvSpPr>
            <p:nvPr/>
          </p:nvSpPr>
          <p:spPr bwMode="auto">
            <a:xfrm>
              <a:off x="4672" y="2827"/>
              <a:ext cx="16" cy="16"/>
            </a:xfrm>
            <a:custGeom>
              <a:avLst/>
              <a:gdLst>
                <a:gd name="T0" fmla="*/ 71 w 72"/>
                <a:gd name="T1" fmla="*/ 0 h 72"/>
                <a:gd name="T2" fmla="*/ 71 w 72"/>
                <a:gd name="T3" fmla="*/ 71 h 72"/>
                <a:gd name="T4" fmla="*/ 0 w 72"/>
                <a:gd name="T5" fmla="*/ 62 h 72"/>
                <a:gd name="T6" fmla="*/ 4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62"/>
                  </a:lnTo>
                  <a:lnTo>
                    <a:pt x="4"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35785" name="Freeform 969">
              <a:extLst>
                <a:ext uri="{FF2B5EF4-FFF2-40B4-BE49-F238E27FC236}">
                  <a16:creationId xmlns:a16="http://schemas.microsoft.com/office/drawing/2014/main" id="{84537DCF-7A41-4EE7-8524-259CD912DA8F}"/>
                </a:ext>
              </a:extLst>
            </p:cNvPr>
            <p:cNvSpPr>
              <a:spLocks noChangeArrowheads="1"/>
            </p:cNvSpPr>
            <p:nvPr/>
          </p:nvSpPr>
          <p:spPr bwMode="auto">
            <a:xfrm>
              <a:off x="4672" y="2835"/>
              <a:ext cx="16" cy="16"/>
            </a:xfrm>
            <a:custGeom>
              <a:avLst/>
              <a:gdLst>
                <a:gd name="T0" fmla="*/ 71 w 72"/>
                <a:gd name="T1" fmla="*/ 4 h 72"/>
                <a:gd name="T2" fmla="*/ 62 w 72"/>
                <a:gd name="T3" fmla="*/ 71 h 72"/>
                <a:gd name="T4" fmla="*/ 0 w 72"/>
                <a:gd name="T5" fmla="*/ 62 h 72"/>
                <a:gd name="T6" fmla="*/ 0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62" y="71"/>
                  </a:lnTo>
                  <a:lnTo>
                    <a:pt x="0" y="62"/>
                  </a:lnTo>
                  <a:lnTo>
                    <a:pt x="0"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786" name="Freeform 970">
              <a:extLst>
                <a:ext uri="{FF2B5EF4-FFF2-40B4-BE49-F238E27FC236}">
                  <a16:creationId xmlns:a16="http://schemas.microsoft.com/office/drawing/2014/main" id="{83E38BF2-090F-467A-8527-3F70F560946E}"/>
                </a:ext>
              </a:extLst>
            </p:cNvPr>
            <p:cNvSpPr>
              <a:spLocks noChangeArrowheads="1"/>
            </p:cNvSpPr>
            <p:nvPr/>
          </p:nvSpPr>
          <p:spPr bwMode="auto">
            <a:xfrm>
              <a:off x="4671" y="2843"/>
              <a:ext cx="16" cy="16"/>
            </a:xfrm>
            <a:custGeom>
              <a:avLst/>
              <a:gdLst>
                <a:gd name="T0" fmla="*/ 71 w 72"/>
                <a:gd name="T1" fmla="*/ 4 h 72"/>
                <a:gd name="T2" fmla="*/ 71 w 72"/>
                <a:gd name="T3" fmla="*/ 71 h 72"/>
                <a:gd name="T4" fmla="*/ 0 w 72"/>
                <a:gd name="T5" fmla="*/ 62 h 72"/>
                <a:gd name="T6" fmla="*/ 4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71" y="71"/>
                  </a:lnTo>
                  <a:lnTo>
                    <a:pt x="0" y="62"/>
                  </a:lnTo>
                  <a:lnTo>
                    <a:pt x="4"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787" name="Freeform 971">
              <a:extLst>
                <a:ext uri="{FF2B5EF4-FFF2-40B4-BE49-F238E27FC236}">
                  <a16:creationId xmlns:a16="http://schemas.microsoft.com/office/drawing/2014/main" id="{216F0273-D646-4CA9-ACD0-905ED19AF6AC}"/>
                </a:ext>
              </a:extLst>
            </p:cNvPr>
            <p:cNvSpPr>
              <a:spLocks noChangeArrowheads="1"/>
            </p:cNvSpPr>
            <p:nvPr/>
          </p:nvSpPr>
          <p:spPr bwMode="auto">
            <a:xfrm>
              <a:off x="4670" y="2851"/>
              <a:ext cx="16" cy="16"/>
            </a:xfrm>
            <a:custGeom>
              <a:avLst/>
              <a:gdLst>
                <a:gd name="T0" fmla="*/ 71 w 72"/>
                <a:gd name="T1" fmla="*/ 4 h 72"/>
                <a:gd name="T2" fmla="*/ 62 w 72"/>
                <a:gd name="T3" fmla="*/ 71 h 72"/>
                <a:gd name="T4" fmla="*/ 0 w 72"/>
                <a:gd name="T5" fmla="*/ 62 h 72"/>
                <a:gd name="T6" fmla="*/ 4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62" y="71"/>
                  </a:lnTo>
                  <a:lnTo>
                    <a:pt x="0" y="62"/>
                  </a:lnTo>
                  <a:lnTo>
                    <a:pt x="4"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788" name="Freeform 972">
              <a:extLst>
                <a:ext uri="{FF2B5EF4-FFF2-40B4-BE49-F238E27FC236}">
                  <a16:creationId xmlns:a16="http://schemas.microsoft.com/office/drawing/2014/main" id="{B2CCF0B5-089C-407D-B728-A2456643F81C}"/>
                </a:ext>
              </a:extLst>
            </p:cNvPr>
            <p:cNvSpPr>
              <a:spLocks noChangeArrowheads="1"/>
            </p:cNvSpPr>
            <p:nvPr/>
          </p:nvSpPr>
          <p:spPr bwMode="auto">
            <a:xfrm>
              <a:off x="4670" y="2859"/>
              <a:ext cx="16" cy="16"/>
            </a:xfrm>
            <a:custGeom>
              <a:avLst/>
              <a:gdLst>
                <a:gd name="T0" fmla="*/ 71 w 72"/>
                <a:gd name="T1" fmla="*/ 4 h 72"/>
                <a:gd name="T2" fmla="*/ 62 w 72"/>
                <a:gd name="T3" fmla="*/ 71 h 72"/>
                <a:gd name="T4" fmla="*/ 0 w 72"/>
                <a:gd name="T5" fmla="*/ 53 h 72"/>
                <a:gd name="T6" fmla="*/ 0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62" y="71"/>
                  </a:lnTo>
                  <a:lnTo>
                    <a:pt x="0" y="53"/>
                  </a:lnTo>
                  <a:lnTo>
                    <a:pt x="0"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789" name="Freeform 973">
              <a:extLst>
                <a:ext uri="{FF2B5EF4-FFF2-40B4-BE49-F238E27FC236}">
                  <a16:creationId xmlns:a16="http://schemas.microsoft.com/office/drawing/2014/main" id="{E11A3049-43BF-4206-BE76-2A6836154F08}"/>
                </a:ext>
              </a:extLst>
            </p:cNvPr>
            <p:cNvSpPr>
              <a:spLocks noChangeArrowheads="1"/>
            </p:cNvSpPr>
            <p:nvPr/>
          </p:nvSpPr>
          <p:spPr bwMode="auto">
            <a:xfrm>
              <a:off x="4668" y="2867"/>
              <a:ext cx="16" cy="16"/>
            </a:xfrm>
            <a:custGeom>
              <a:avLst/>
              <a:gdLst>
                <a:gd name="T0" fmla="*/ 71 w 72"/>
                <a:gd name="T1" fmla="*/ 13 h 72"/>
                <a:gd name="T2" fmla="*/ 62 w 72"/>
                <a:gd name="T3" fmla="*/ 71 h 72"/>
                <a:gd name="T4" fmla="*/ 0 w 72"/>
                <a:gd name="T5" fmla="*/ 53 h 72"/>
                <a:gd name="T6" fmla="*/ 8 w 72"/>
                <a:gd name="T7" fmla="*/ 0 h 72"/>
                <a:gd name="T8" fmla="*/ 71 w 72"/>
                <a:gd name="T9" fmla="*/ 13 h 72"/>
              </a:gdLst>
              <a:ahLst/>
              <a:cxnLst>
                <a:cxn ang="0">
                  <a:pos x="T0" y="T1"/>
                </a:cxn>
                <a:cxn ang="0">
                  <a:pos x="T2" y="T3"/>
                </a:cxn>
                <a:cxn ang="0">
                  <a:pos x="T4" y="T5"/>
                </a:cxn>
                <a:cxn ang="0">
                  <a:pos x="T6" y="T7"/>
                </a:cxn>
                <a:cxn ang="0">
                  <a:pos x="T8" y="T9"/>
                </a:cxn>
              </a:cxnLst>
              <a:rect l="0" t="0" r="r" b="b"/>
              <a:pathLst>
                <a:path w="72" h="72">
                  <a:moveTo>
                    <a:pt x="71" y="13"/>
                  </a:moveTo>
                  <a:lnTo>
                    <a:pt x="62" y="71"/>
                  </a:lnTo>
                  <a:lnTo>
                    <a:pt x="0" y="53"/>
                  </a:lnTo>
                  <a:lnTo>
                    <a:pt x="8" y="0"/>
                  </a:lnTo>
                  <a:lnTo>
                    <a:pt x="71" y="13"/>
                  </a:lnTo>
                </a:path>
              </a:pathLst>
            </a:custGeom>
            <a:solidFill>
              <a:srgbClr val="000000"/>
            </a:solidFill>
            <a:ln w="12600">
              <a:solidFill>
                <a:srgbClr val="333333"/>
              </a:solidFill>
              <a:round/>
              <a:headEnd/>
              <a:tailEnd/>
            </a:ln>
          </p:spPr>
          <p:txBody>
            <a:bodyPr wrap="none" anchor="ctr"/>
            <a:lstStyle/>
            <a:p>
              <a:endParaRPr lang="en-US"/>
            </a:p>
          </p:txBody>
        </p:sp>
        <p:sp>
          <p:nvSpPr>
            <p:cNvPr id="35790" name="Freeform 974">
              <a:extLst>
                <a:ext uri="{FF2B5EF4-FFF2-40B4-BE49-F238E27FC236}">
                  <a16:creationId xmlns:a16="http://schemas.microsoft.com/office/drawing/2014/main" id="{774A39F6-C875-4FF8-B381-2729B977103D}"/>
                </a:ext>
              </a:extLst>
            </p:cNvPr>
            <p:cNvSpPr>
              <a:spLocks noChangeArrowheads="1"/>
            </p:cNvSpPr>
            <p:nvPr/>
          </p:nvSpPr>
          <p:spPr bwMode="auto">
            <a:xfrm>
              <a:off x="4667" y="2875"/>
              <a:ext cx="16" cy="16"/>
            </a:xfrm>
            <a:custGeom>
              <a:avLst/>
              <a:gdLst>
                <a:gd name="T0" fmla="*/ 71 w 72"/>
                <a:gd name="T1" fmla="*/ 8 h 72"/>
                <a:gd name="T2" fmla="*/ 58 w 72"/>
                <a:gd name="T3" fmla="*/ 71 h 72"/>
                <a:gd name="T4" fmla="*/ 0 w 72"/>
                <a:gd name="T5" fmla="*/ 49 h 72"/>
                <a:gd name="T6" fmla="*/ 4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58" y="71"/>
                  </a:lnTo>
                  <a:lnTo>
                    <a:pt x="0" y="49"/>
                  </a:lnTo>
                  <a:lnTo>
                    <a:pt x="4"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791" name="Freeform 975">
              <a:extLst>
                <a:ext uri="{FF2B5EF4-FFF2-40B4-BE49-F238E27FC236}">
                  <a16:creationId xmlns:a16="http://schemas.microsoft.com/office/drawing/2014/main" id="{21C409B2-3626-4B73-8E4D-BF1A1C57477E}"/>
                </a:ext>
              </a:extLst>
            </p:cNvPr>
            <p:cNvSpPr>
              <a:spLocks noChangeArrowheads="1"/>
            </p:cNvSpPr>
            <p:nvPr/>
          </p:nvSpPr>
          <p:spPr bwMode="auto">
            <a:xfrm>
              <a:off x="4666" y="2883"/>
              <a:ext cx="16" cy="16"/>
            </a:xfrm>
            <a:custGeom>
              <a:avLst/>
              <a:gdLst>
                <a:gd name="T0" fmla="*/ 71 w 72"/>
                <a:gd name="T1" fmla="*/ 17 h 72"/>
                <a:gd name="T2" fmla="*/ 62 w 72"/>
                <a:gd name="T3" fmla="*/ 71 h 72"/>
                <a:gd name="T4" fmla="*/ 0 w 72"/>
                <a:gd name="T5" fmla="*/ 49 h 72"/>
                <a:gd name="T6" fmla="*/ 4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62" y="71"/>
                  </a:lnTo>
                  <a:lnTo>
                    <a:pt x="0" y="49"/>
                  </a:lnTo>
                  <a:lnTo>
                    <a:pt x="4"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792" name="Freeform 976">
              <a:extLst>
                <a:ext uri="{FF2B5EF4-FFF2-40B4-BE49-F238E27FC236}">
                  <a16:creationId xmlns:a16="http://schemas.microsoft.com/office/drawing/2014/main" id="{B1E9F99B-6959-4B12-8499-ECCC15B83EC0}"/>
                </a:ext>
              </a:extLst>
            </p:cNvPr>
            <p:cNvSpPr>
              <a:spLocks noChangeArrowheads="1"/>
            </p:cNvSpPr>
            <p:nvPr/>
          </p:nvSpPr>
          <p:spPr bwMode="auto">
            <a:xfrm>
              <a:off x="4664" y="2891"/>
              <a:ext cx="16" cy="16"/>
            </a:xfrm>
            <a:custGeom>
              <a:avLst/>
              <a:gdLst>
                <a:gd name="T0" fmla="*/ 71 w 72"/>
                <a:gd name="T1" fmla="*/ 17 h 72"/>
                <a:gd name="T2" fmla="*/ 58 w 72"/>
                <a:gd name="T3" fmla="*/ 71 h 72"/>
                <a:gd name="T4" fmla="*/ 0 w 72"/>
                <a:gd name="T5" fmla="*/ 53 h 72"/>
                <a:gd name="T6" fmla="*/ 8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58" y="71"/>
                  </a:lnTo>
                  <a:lnTo>
                    <a:pt x="0" y="53"/>
                  </a:lnTo>
                  <a:lnTo>
                    <a:pt x="8"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793" name="Freeform 977">
              <a:extLst>
                <a:ext uri="{FF2B5EF4-FFF2-40B4-BE49-F238E27FC236}">
                  <a16:creationId xmlns:a16="http://schemas.microsoft.com/office/drawing/2014/main" id="{E100CE85-1312-4F30-B382-DDCE598D68BB}"/>
                </a:ext>
              </a:extLst>
            </p:cNvPr>
            <p:cNvSpPr>
              <a:spLocks noChangeArrowheads="1"/>
            </p:cNvSpPr>
            <p:nvPr/>
          </p:nvSpPr>
          <p:spPr bwMode="auto">
            <a:xfrm>
              <a:off x="4662" y="2900"/>
              <a:ext cx="16" cy="16"/>
            </a:xfrm>
            <a:custGeom>
              <a:avLst/>
              <a:gdLst>
                <a:gd name="T0" fmla="*/ 71 w 72"/>
                <a:gd name="T1" fmla="*/ 17 h 72"/>
                <a:gd name="T2" fmla="*/ 62 w 72"/>
                <a:gd name="T3" fmla="*/ 71 h 72"/>
                <a:gd name="T4" fmla="*/ 0 w 72"/>
                <a:gd name="T5" fmla="*/ 62 h 72"/>
                <a:gd name="T6" fmla="*/ 8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62" y="71"/>
                  </a:lnTo>
                  <a:lnTo>
                    <a:pt x="0" y="62"/>
                  </a:lnTo>
                  <a:lnTo>
                    <a:pt x="8"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794" name="Freeform 978">
              <a:extLst>
                <a:ext uri="{FF2B5EF4-FFF2-40B4-BE49-F238E27FC236}">
                  <a16:creationId xmlns:a16="http://schemas.microsoft.com/office/drawing/2014/main" id="{65BB4F29-1F2F-4129-B433-DF16232461D3}"/>
                </a:ext>
              </a:extLst>
            </p:cNvPr>
            <p:cNvSpPr>
              <a:spLocks noChangeArrowheads="1"/>
            </p:cNvSpPr>
            <p:nvPr/>
          </p:nvSpPr>
          <p:spPr bwMode="auto">
            <a:xfrm>
              <a:off x="4660" y="2910"/>
              <a:ext cx="16" cy="16"/>
            </a:xfrm>
            <a:custGeom>
              <a:avLst/>
              <a:gdLst>
                <a:gd name="T0" fmla="*/ 71 w 72"/>
                <a:gd name="T1" fmla="*/ 4 h 72"/>
                <a:gd name="T2" fmla="*/ 53 w 72"/>
                <a:gd name="T3" fmla="*/ 71 h 72"/>
                <a:gd name="T4" fmla="*/ 0 w 72"/>
                <a:gd name="T5" fmla="*/ 58 h 72"/>
                <a:gd name="T6" fmla="*/ 8 w 72"/>
                <a:gd name="T7" fmla="*/ 0 h 72"/>
                <a:gd name="T8" fmla="*/ 71 w 72"/>
                <a:gd name="T9" fmla="*/ 4 h 72"/>
              </a:gdLst>
              <a:ahLst/>
              <a:cxnLst>
                <a:cxn ang="0">
                  <a:pos x="T0" y="T1"/>
                </a:cxn>
                <a:cxn ang="0">
                  <a:pos x="T2" y="T3"/>
                </a:cxn>
                <a:cxn ang="0">
                  <a:pos x="T4" y="T5"/>
                </a:cxn>
                <a:cxn ang="0">
                  <a:pos x="T6" y="T7"/>
                </a:cxn>
                <a:cxn ang="0">
                  <a:pos x="T8" y="T9"/>
                </a:cxn>
              </a:cxnLst>
              <a:rect l="0" t="0" r="r" b="b"/>
              <a:pathLst>
                <a:path w="72" h="72">
                  <a:moveTo>
                    <a:pt x="71" y="4"/>
                  </a:moveTo>
                  <a:lnTo>
                    <a:pt x="53" y="71"/>
                  </a:lnTo>
                  <a:lnTo>
                    <a:pt x="0" y="58"/>
                  </a:lnTo>
                  <a:lnTo>
                    <a:pt x="8"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35795" name="Freeform 979">
              <a:extLst>
                <a:ext uri="{FF2B5EF4-FFF2-40B4-BE49-F238E27FC236}">
                  <a16:creationId xmlns:a16="http://schemas.microsoft.com/office/drawing/2014/main" id="{95BD3E2E-42A3-4381-9E2C-359E2CD15209}"/>
                </a:ext>
              </a:extLst>
            </p:cNvPr>
            <p:cNvSpPr>
              <a:spLocks noChangeArrowheads="1"/>
            </p:cNvSpPr>
            <p:nvPr/>
          </p:nvSpPr>
          <p:spPr bwMode="auto">
            <a:xfrm>
              <a:off x="4658" y="2919"/>
              <a:ext cx="16" cy="16"/>
            </a:xfrm>
            <a:custGeom>
              <a:avLst/>
              <a:gdLst>
                <a:gd name="T0" fmla="*/ 71 w 72"/>
                <a:gd name="T1" fmla="*/ 8 h 72"/>
                <a:gd name="T2" fmla="*/ 58 w 72"/>
                <a:gd name="T3" fmla="*/ 71 h 72"/>
                <a:gd name="T4" fmla="*/ 0 w 72"/>
                <a:gd name="T5" fmla="*/ 58 h 72"/>
                <a:gd name="T6" fmla="*/ 8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58" y="71"/>
                  </a:lnTo>
                  <a:lnTo>
                    <a:pt x="0" y="58"/>
                  </a:lnTo>
                  <a:lnTo>
                    <a:pt x="8"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796" name="Freeform 980">
              <a:extLst>
                <a:ext uri="{FF2B5EF4-FFF2-40B4-BE49-F238E27FC236}">
                  <a16:creationId xmlns:a16="http://schemas.microsoft.com/office/drawing/2014/main" id="{F598A42D-8077-495A-BE5F-99042C65EBAD}"/>
                </a:ext>
              </a:extLst>
            </p:cNvPr>
            <p:cNvSpPr>
              <a:spLocks noChangeArrowheads="1"/>
            </p:cNvSpPr>
            <p:nvPr/>
          </p:nvSpPr>
          <p:spPr bwMode="auto">
            <a:xfrm>
              <a:off x="4655" y="2928"/>
              <a:ext cx="16" cy="16"/>
            </a:xfrm>
            <a:custGeom>
              <a:avLst/>
              <a:gdLst>
                <a:gd name="T0" fmla="*/ 71 w 72"/>
                <a:gd name="T1" fmla="*/ 8 h 72"/>
                <a:gd name="T2" fmla="*/ 53 w 72"/>
                <a:gd name="T3" fmla="*/ 71 h 72"/>
                <a:gd name="T4" fmla="*/ 0 w 72"/>
                <a:gd name="T5" fmla="*/ 53 h 72"/>
                <a:gd name="T6" fmla="*/ 13 w 72"/>
                <a:gd name="T7" fmla="*/ 0 h 72"/>
                <a:gd name="T8" fmla="*/ 71 w 72"/>
                <a:gd name="T9" fmla="*/ 8 h 72"/>
              </a:gdLst>
              <a:ahLst/>
              <a:cxnLst>
                <a:cxn ang="0">
                  <a:pos x="T0" y="T1"/>
                </a:cxn>
                <a:cxn ang="0">
                  <a:pos x="T2" y="T3"/>
                </a:cxn>
                <a:cxn ang="0">
                  <a:pos x="T4" y="T5"/>
                </a:cxn>
                <a:cxn ang="0">
                  <a:pos x="T6" y="T7"/>
                </a:cxn>
                <a:cxn ang="0">
                  <a:pos x="T8" y="T9"/>
                </a:cxn>
              </a:cxnLst>
              <a:rect l="0" t="0" r="r" b="b"/>
              <a:pathLst>
                <a:path w="72" h="72">
                  <a:moveTo>
                    <a:pt x="71" y="8"/>
                  </a:moveTo>
                  <a:lnTo>
                    <a:pt x="53" y="71"/>
                  </a:lnTo>
                  <a:lnTo>
                    <a:pt x="0" y="53"/>
                  </a:lnTo>
                  <a:lnTo>
                    <a:pt x="13"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35797" name="Freeform 981">
              <a:extLst>
                <a:ext uri="{FF2B5EF4-FFF2-40B4-BE49-F238E27FC236}">
                  <a16:creationId xmlns:a16="http://schemas.microsoft.com/office/drawing/2014/main" id="{6BE2F1EC-4F2B-4C46-A697-50B7C732BD5B}"/>
                </a:ext>
              </a:extLst>
            </p:cNvPr>
            <p:cNvSpPr>
              <a:spLocks noChangeArrowheads="1"/>
            </p:cNvSpPr>
            <p:nvPr/>
          </p:nvSpPr>
          <p:spPr bwMode="auto">
            <a:xfrm>
              <a:off x="4653" y="2938"/>
              <a:ext cx="16" cy="16"/>
            </a:xfrm>
            <a:custGeom>
              <a:avLst/>
              <a:gdLst>
                <a:gd name="T0" fmla="*/ 71 w 72"/>
                <a:gd name="T1" fmla="*/ 17 h 72"/>
                <a:gd name="T2" fmla="*/ 58 w 72"/>
                <a:gd name="T3" fmla="*/ 71 h 72"/>
                <a:gd name="T4" fmla="*/ 0 w 72"/>
                <a:gd name="T5" fmla="*/ 53 h 72"/>
                <a:gd name="T6" fmla="*/ 8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58" y="71"/>
                  </a:lnTo>
                  <a:lnTo>
                    <a:pt x="0" y="53"/>
                  </a:lnTo>
                  <a:lnTo>
                    <a:pt x="8"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798" name="Freeform 982">
              <a:extLst>
                <a:ext uri="{FF2B5EF4-FFF2-40B4-BE49-F238E27FC236}">
                  <a16:creationId xmlns:a16="http://schemas.microsoft.com/office/drawing/2014/main" id="{F790342D-7522-46D6-9C27-F50157D9AA77}"/>
                </a:ext>
              </a:extLst>
            </p:cNvPr>
            <p:cNvSpPr>
              <a:spLocks noChangeArrowheads="1"/>
            </p:cNvSpPr>
            <p:nvPr/>
          </p:nvSpPr>
          <p:spPr bwMode="auto">
            <a:xfrm>
              <a:off x="4650" y="2947"/>
              <a:ext cx="16" cy="16"/>
            </a:xfrm>
            <a:custGeom>
              <a:avLst/>
              <a:gdLst>
                <a:gd name="T0" fmla="*/ 71 w 72"/>
                <a:gd name="T1" fmla="*/ 13 h 72"/>
                <a:gd name="T2" fmla="*/ 53 w 72"/>
                <a:gd name="T3" fmla="*/ 71 h 72"/>
                <a:gd name="T4" fmla="*/ 0 w 72"/>
                <a:gd name="T5" fmla="*/ 53 h 72"/>
                <a:gd name="T6" fmla="*/ 13 w 72"/>
                <a:gd name="T7" fmla="*/ 0 h 72"/>
                <a:gd name="T8" fmla="*/ 71 w 72"/>
                <a:gd name="T9" fmla="*/ 13 h 72"/>
              </a:gdLst>
              <a:ahLst/>
              <a:cxnLst>
                <a:cxn ang="0">
                  <a:pos x="T0" y="T1"/>
                </a:cxn>
                <a:cxn ang="0">
                  <a:pos x="T2" y="T3"/>
                </a:cxn>
                <a:cxn ang="0">
                  <a:pos x="T4" y="T5"/>
                </a:cxn>
                <a:cxn ang="0">
                  <a:pos x="T6" y="T7"/>
                </a:cxn>
                <a:cxn ang="0">
                  <a:pos x="T8" y="T9"/>
                </a:cxn>
              </a:cxnLst>
              <a:rect l="0" t="0" r="r" b="b"/>
              <a:pathLst>
                <a:path w="72" h="72">
                  <a:moveTo>
                    <a:pt x="71" y="13"/>
                  </a:moveTo>
                  <a:lnTo>
                    <a:pt x="53" y="71"/>
                  </a:lnTo>
                  <a:lnTo>
                    <a:pt x="0" y="53"/>
                  </a:lnTo>
                  <a:lnTo>
                    <a:pt x="13" y="0"/>
                  </a:lnTo>
                  <a:lnTo>
                    <a:pt x="71" y="13"/>
                  </a:lnTo>
                </a:path>
              </a:pathLst>
            </a:custGeom>
            <a:solidFill>
              <a:srgbClr val="000000"/>
            </a:solidFill>
            <a:ln w="12600">
              <a:solidFill>
                <a:srgbClr val="333333"/>
              </a:solidFill>
              <a:round/>
              <a:headEnd/>
              <a:tailEnd/>
            </a:ln>
          </p:spPr>
          <p:txBody>
            <a:bodyPr wrap="none" anchor="ctr"/>
            <a:lstStyle/>
            <a:p>
              <a:endParaRPr lang="en-US"/>
            </a:p>
          </p:txBody>
        </p:sp>
        <p:sp>
          <p:nvSpPr>
            <p:cNvPr id="35799" name="Freeform 983">
              <a:extLst>
                <a:ext uri="{FF2B5EF4-FFF2-40B4-BE49-F238E27FC236}">
                  <a16:creationId xmlns:a16="http://schemas.microsoft.com/office/drawing/2014/main" id="{2C831FF0-2426-4855-A475-723613F77698}"/>
                </a:ext>
              </a:extLst>
            </p:cNvPr>
            <p:cNvSpPr>
              <a:spLocks noChangeArrowheads="1"/>
            </p:cNvSpPr>
            <p:nvPr/>
          </p:nvSpPr>
          <p:spPr bwMode="auto">
            <a:xfrm>
              <a:off x="4646" y="2958"/>
              <a:ext cx="16" cy="16"/>
            </a:xfrm>
            <a:custGeom>
              <a:avLst/>
              <a:gdLst>
                <a:gd name="T0" fmla="*/ 71 w 72"/>
                <a:gd name="T1" fmla="*/ 13 h 72"/>
                <a:gd name="T2" fmla="*/ 53 w 72"/>
                <a:gd name="T3" fmla="*/ 71 h 72"/>
                <a:gd name="T4" fmla="*/ 0 w 72"/>
                <a:gd name="T5" fmla="*/ 49 h 72"/>
                <a:gd name="T6" fmla="*/ 17 w 72"/>
                <a:gd name="T7" fmla="*/ 0 h 72"/>
                <a:gd name="T8" fmla="*/ 71 w 72"/>
                <a:gd name="T9" fmla="*/ 13 h 72"/>
              </a:gdLst>
              <a:ahLst/>
              <a:cxnLst>
                <a:cxn ang="0">
                  <a:pos x="T0" y="T1"/>
                </a:cxn>
                <a:cxn ang="0">
                  <a:pos x="T2" y="T3"/>
                </a:cxn>
                <a:cxn ang="0">
                  <a:pos x="T4" y="T5"/>
                </a:cxn>
                <a:cxn ang="0">
                  <a:pos x="T6" y="T7"/>
                </a:cxn>
                <a:cxn ang="0">
                  <a:pos x="T8" y="T9"/>
                </a:cxn>
              </a:cxnLst>
              <a:rect l="0" t="0" r="r" b="b"/>
              <a:pathLst>
                <a:path w="72" h="72">
                  <a:moveTo>
                    <a:pt x="71" y="13"/>
                  </a:moveTo>
                  <a:lnTo>
                    <a:pt x="53" y="71"/>
                  </a:lnTo>
                  <a:lnTo>
                    <a:pt x="0" y="49"/>
                  </a:lnTo>
                  <a:lnTo>
                    <a:pt x="17" y="0"/>
                  </a:lnTo>
                  <a:lnTo>
                    <a:pt x="71" y="13"/>
                  </a:lnTo>
                </a:path>
              </a:pathLst>
            </a:custGeom>
            <a:solidFill>
              <a:srgbClr val="000000"/>
            </a:solidFill>
            <a:ln w="12600">
              <a:solidFill>
                <a:srgbClr val="333333"/>
              </a:solidFill>
              <a:round/>
              <a:headEnd/>
              <a:tailEnd/>
            </a:ln>
          </p:spPr>
          <p:txBody>
            <a:bodyPr wrap="none" anchor="ctr"/>
            <a:lstStyle/>
            <a:p>
              <a:endParaRPr lang="en-US"/>
            </a:p>
          </p:txBody>
        </p:sp>
        <p:sp>
          <p:nvSpPr>
            <p:cNvPr id="35800" name="Freeform 984">
              <a:extLst>
                <a:ext uri="{FF2B5EF4-FFF2-40B4-BE49-F238E27FC236}">
                  <a16:creationId xmlns:a16="http://schemas.microsoft.com/office/drawing/2014/main" id="{5E79ACAC-104D-49ED-9B1D-9688D332F634}"/>
                </a:ext>
              </a:extLst>
            </p:cNvPr>
            <p:cNvSpPr>
              <a:spLocks noChangeArrowheads="1"/>
            </p:cNvSpPr>
            <p:nvPr/>
          </p:nvSpPr>
          <p:spPr bwMode="auto">
            <a:xfrm>
              <a:off x="4643" y="2967"/>
              <a:ext cx="16" cy="16"/>
            </a:xfrm>
            <a:custGeom>
              <a:avLst/>
              <a:gdLst>
                <a:gd name="T0" fmla="*/ 71 w 72"/>
                <a:gd name="T1" fmla="*/ 17 h 72"/>
                <a:gd name="T2" fmla="*/ 49 w 72"/>
                <a:gd name="T3" fmla="*/ 71 h 72"/>
                <a:gd name="T4" fmla="*/ 0 w 72"/>
                <a:gd name="T5" fmla="*/ 53 h 72"/>
                <a:gd name="T6" fmla="*/ 13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49" y="71"/>
                  </a:lnTo>
                  <a:lnTo>
                    <a:pt x="0" y="53"/>
                  </a:lnTo>
                  <a:lnTo>
                    <a:pt x="13"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801" name="Freeform 985">
              <a:extLst>
                <a:ext uri="{FF2B5EF4-FFF2-40B4-BE49-F238E27FC236}">
                  <a16:creationId xmlns:a16="http://schemas.microsoft.com/office/drawing/2014/main" id="{A4AE7ADC-8C8B-429E-AC4F-F47B432A5412}"/>
                </a:ext>
              </a:extLst>
            </p:cNvPr>
            <p:cNvSpPr>
              <a:spLocks noChangeArrowheads="1"/>
            </p:cNvSpPr>
            <p:nvPr/>
          </p:nvSpPr>
          <p:spPr bwMode="auto">
            <a:xfrm>
              <a:off x="4640" y="2978"/>
              <a:ext cx="16" cy="16"/>
            </a:xfrm>
            <a:custGeom>
              <a:avLst/>
              <a:gdLst>
                <a:gd name="T0" fmla="*/ 71 w 72"/>
                <a:gd name="T1" fmla="*/ 13 h 72"/>
                <a:gd name="T2" fmla="*/ 53 w 72"/>
                <a:gd name="T3" fmla="*/ 71 h 72"/>
                <a:gd name="T4" fmla="*/ 0 w 72"/>
                <a:gd name="T5" fmla="*/ 53 h 72"/>
                <a:gd name="T6" fmla="*/ 13 w 72"/>
                <a:gd name="T7" fmla="*/ 0 h 72"/>
                <a:gd name="T8" fmla="*/ 71 w 72"/>
                <a:gd name="T9" fmla="*/ 13 h 72"/>
              </a:gdLst>
              <a:ahLst/>
              <a:cxnLst>
                <a:cxn ang="0">
                  <a:pos x="T0" y="T1"/>
                </a:cxn>
                <a:cxn ang="0">
                  <a:pos x="T2" y="T3"/>
                </a:cxn>
                <a:cxn ang="0">
                  <a:pos x="T4" y="T5"/>
                </a:cxn>
                <a:cxn ang="0">
                  <a:pos x="T6" y="T7"/>
                </a:cxn>
                <a:cxn ang="0">
                  <a:pos x="T8" y="T9"/>
                </a:cxn>
              </a:cxnLst>
              <a:rect l="0" t="0" r="r" b="b"/>
              <a:pathLst>
                <a:path w="72" h="72">
                  <a:moveTo>
                    <a:pt x="71" y="13"/>
                  </a:moveTo>
                  <a:lnTo>
                    <a:pt x="53" y="71"/>
                  </a:lnTo>
                  <a:lnTo>
                    <a:pt x="0" y="53"/>
                  </a:lnTo>
                  <a:lnTo>
                    <a:pt x="13" y="0"/>
                  </a:lnTo>
                  <a:lnTo>
                    <a:pt x="71" y="13"/>
                  </a:lnTo>
                </a:path>
              </a:pathLst>
            </a:custGeom>
            <a:solidFill>
              <a:srgbClr val="000000"/>
            </a:solidFill>
            <a:ln w="12600">
              <a:solidFill>
                <a:srgbClr val="333333"/>
              </a:solidFill>
              <a:round/>
              <a:headEnd/>
              <a:tailEnd/>
            </a:ln>
          </p:spPr>
          <p:txBody>
            <a:bodyPr wrap="none" anchor="ctr"/>
            <a:lstStyle/>
            <a:p>
              <a:endParaRPr lang="en-US"/>
            </a:p>
          </p:txBody>
        </p:sp>
        <p:sp>
          <p:nvSpPr>
            <p:cNvPr id="35802" name="Freeform 986">
              <a:extLst>
                <a:ext uri="{FF2B5EF4-FFF2-40B4-BE49-F238E27FC236}">
                  <a16:creationId xmlns:a16="http://schemas.microsoft.com/office/drawing/2014/main" id="{6A240F3B-DA8E-4411-A62B-630C9A44E71E}"/>
                </a:ext>
              </a:extLst>
            </p:cNvPr>
            <p:cNvSpPr>
              <a:spLocks noChangeArrowheads="1"/>
            </p:cNvSpPr>
            <p:nvPr/>
          </p:nvSpPr>
          <p:spPr bwMode="auto">
            <a:xfrm>
              <a:off x="4637" y="2988"/>
              <a:ext cx="16" cy="16"/>
            </a:xfrm>
            <a:custGeom>
              <a:avLst/>
              <a:gdLst>
                <a:gd name="T0" fmla="*/ 71 w 72"/>
                <a:gd name="T1" fmla="*/ 13 h 72"/>
                <a:gd name="T2" fmla="*/ 49 w 72"/>
                <a:gd name="T3" fmla="*/ 71 h 72"/>
                <a:gd name="T4" fmla="*/ 0 w 72"/>
                <a:gd name="T5" fmla="*/ 49 h 72"/>
                <a:gd name="T6" fmla="*/ 13 w 72"/>
                <a:gd name="T7" fmla="*/ 0 h 72"/>
                <a:gd name="T8" fmla="*/ 71 w 72"/>
                <a:gd name="T9" fmla="*/ 13 h 72"/>
              </a:gdLst>
              <a:ahLst/>
              <a:cxnLst>
                <a:cxn ang="0">
                  <a:pos x="T0" y="T1"/>
                </a:cxn>
                <a:cxn ang="0">
                  <a:pos x="T2" y="T3"/>
                </a:cxn>
                <a:cxn ang="0">
                  <a:pos x="T4" y="T5"/>
                </a:cxn>
                <a:cxn ang="0">
                  <a:pos x="T6" y="T7"/>
                </a:cxn>
                <a:cxn ang="0">
                  <a:pos x="T8" y="T9"/>
                </a:cxn>
              </a:cxnLst>
              <a:rect l="0" t="0" r="r" b="b"/>
              <a:pathLst>
                <a:path w="72" h="72">
                  <a:moveTo>
                    <a:pt x="71" y="13"/>
                  </a:moveTo>
                  <a:lnTo>
                    <a:pt x="49" y="71"/>
                  </a:lnTo>
                  <a:lnTo>
                    <a:pt x="0" y="49"/>
                  </a:lnTo>
                  <a:lnTo>
                    <a:pt x="13" y="0"/>
                  </a:lnTo>
                  <a:lnTo>
                    <a:pt x="71" y="13"/>
                  </a:lnTo>
                </a:path>
              </a:pathLst>
            </a:custGeom>
            <a:solidFill>
              <a:srgbClr val="000000"/>
            </a:solidFill>
            <a:ln w="12600">
              <a:solidFill>
                <a:srgbClr val="333333"/>
              </a:solidFill>
              <a:round/>
              <a:headEnd/>
              <a:tailEnd/>
            </a:ln>
          </p:spPr>
          <p:txBody>
            <a:bodyPr wrap="none" anchor="ctr"/>
            <a:lstStyle/>
            <a:p>
              <a:endParaRPr lang="en-US"/>
            </a:p>
          </p:txBody>
        </p:sp>
        <p:sp>
          <p:nvSpPr>
            <p:cNvPr id="35803" name="Freeform 987">
              <a:extLst>
                <a:ext uri="{FF2B5EF4-FFF2-40B4-BE49-F238E27FC236}">
                  <a16:creationId xmlns:a16="http://schemas.microsoft.com/office/drawing/2014/main" id="{9DF0431A-CFF6-48E7-ABDB-C4D240D1FE33}"/>
                </a:ext>
              </a:extLst>
            </p:cNvPr>
            <p:cNvSpPr>
              <a:spLocks noChangeArrowheads="1"/>
            </p:cNvSpPr>
            <p:nvPr/>
          </p:nvSpPr>
          <p:spPr bwMode="auto">
            <a:xfrm>
              <a:off x="4633" y="2998"/>
              <a:ext cx="16" cy="16"/>
            </a:xfrm>
            <a:custGeom>
              <a:avLst/>
              <a:gdLst>
                <a:gd name="T0" fmla="*/ 71 w 72"/>
                <a:gd name="T1" fmla="*/ 17 h 72"/>
                <a:gd name="T2" fmla="*/ 49 w 72"/>
                <a:gd name="T3" fmla="*/ 71 h 72"/>
                <a:gd name="T4" fmla="*/ 0 w 72"/>
                <a:gd name="T5" fmla="*/ 49 h 72"/>
                <a:gd name="T6" fmla="*/ 17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49" y="71"/>
                  </a:lnTo>
                  <a:lnTo>
                    <a:pt x="0" y="49"/>
                  </a:lnTo>
                  <a:lnTo>
                    <a:pt x="17"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804" name="Freeform 988">
              <a:extLst>
                <a:ext uri="{FF2B5EF4-FFF2-40B4-BE49-F238E27FC236}">
                  <a16:creationId xmlns:a16="http://schemas.microsoft.com/office/drawing/2014/main" id="{D989F771-74DE-446B-9AEB-4D79413B9080}"/>
                </a:ext>
              </a:extLst>
            </p:cNvPr>
            <p:cNvSpPr>
              <a:spLocks noChangeArrowheads="1"/>
            </p:cNvSpPr>
            <p:nvPr/>
          </p:nvSpPr>
          <p:spPr bwMode="auto">
            <a:xfrm>
              <a:off x="4629" y="3008"/>
              <a:ext cx="16" cy="16"/>
            </a:xfrm>
            <a:custGeom>
              <a:avLst/>
              <a:gdLst>
                <a:gd name="T0" fmla="*/ 71 w 72"/>
                <a:gd name="T1" fmla="*/ 17 h 72"/>
                <a:gd name="T2" fmla="*/ 49 w 72"/>
                <a:gd name="T3" fmla="*/ 71 h 72"/>
                <a:gd name="T4" fmla="*/ 0 w 72"/>
                <a:gd name="T5" fmla="*/ 49 h 72"/>
                <a:gd name="T6" fmla="*/ 17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49" y="71"/>
                  </a:lnTo>
                  <a:lnTo>
                    <a:pt x="0" y="49"/>
                  </a:lnTo>
                  <a:lnTo>
                    <a:pt x="17"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805" name="Freeform 989">
              <a:extLst>
                <a:ext uri="{FF2B5EF4-FFF2-40B4-BE49-F238E27FC236}">
                  <a16:creationId xmlns:a16="http://schemas.microsoft.com/office/drawing/2014/main" id="{FAE47A20-53BA-44F5-A6D0-F7C5DC869ACE}"/>
                </a:ext>
              </a:extLst>
            </p:cNvPr>
            <p:cNvSpPr>
              <a:spLocks noChangeArrowheads="1"/>
            </p:cNvSpPr>
            <p:nvPr/>
          </p:nvSpPr>
          <p:spPr bwMode="auto">
            <a:xfrm>
              <a:off x="4625" y="3018"/>
              <a:ext cx="16" cy="16"/>
            </a:xfrm>
            <a:custGeom>
              <a:avLst/>
              <a:gdLst>
                <a:gd name="T0" fmla="*/ 71 w 72"/>
                <a:gd name="T1" fmla="*/ 17 h 72"/>
                <a:gd name="T2" fmla="*/ 49 w 72"/>
                <a:gd name="T3" fmla="*/ 71 h 72"/>
                <a:gd name="T4" fmla="*/ 0 w 72"/>
                <a:gd name="T5" fmla="*/ 44 h 72"/>
                <a:gd name="T6" fmla="*/ 17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49" y="71"/>
                  </a:lnTo>
                  <a:lnTo>
                    <a:pt x="0" y="44"/>
                  </a:lnTo>
                  <a:lnTo>
                    <a:pt x="17"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806" name="Freeform 990">
              <a:extLst>
                <a:ext uri="{FF2B5EF4-FFF2-40B4-BE49-F238E27FC236}">
                  <a16:creationId xmlns:a16="http://schemas.microsoft.com/office/drawing/2014/main" id="{997A34FB-4BEE-4D30-815A-BD663C8ACFD7}"/>
                </a:ext>
              </a:extLst>
            </p:cNvPr>
            <p:cNvSpPr>
              <a:spLocks noChangeArrowheads="1"/>
            </p:cNvSpPr>
            <p:nvPr/>
          </p:nvSpPr>
          <p:spPr bwMode="auto">
            <a:xfrm>
              <a:off x="4620" y="3028"/>
              <a:ext cx="16" cy="16"/>
            </a:xfrm>
            <a:custGeom>
              <a:avLst/>
              <a:gdLst>
                <a:gd name="T0" fmla="*/ 71 w 72"/>
                <a:gd name="T1" fmla="*/ 22 h 72"/>
                <a:gd name="T2" fmla="*/ 44 w 72"/>
                <a:gd name="T3" fmla="*/ 71 h 72"/>
                <a:gd name="T4" fmla="*/ 0 w 72"/>
                <a:gd name="T5" fmla="*/ 49 h 72"/>
                <a:gd name="T6" fmla="*/ 22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4" y="71"/>
                  </a:lnTo>
                  <a:lnTo>
                    <a:pt x="0" y="49"/>
                  </a:lnTo>
                  <a:lnTo>
                    <a:pt x="22"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807" name="Freeform 991">
              <a:extLst>
                <a:ext uri="{FF2B5EF4-FFF2-40B4-BE49-F238E27FC236}">
                  <a16:creationId xmlns:a16="http://schemas.microsoft.com/office/drawing/2014/main" id="{F2E94568-941B-4EAA-BBC2-8B5BD9777320}"/>
                </a:ext>
              </a:extLst>
            </p:cNvPr>
            <p:cNvSpPr>
              <a:spLocks noChangeArrowheads="1"/>
            </p:cNvSpPr>
            <p:nvPr/>
          </p:nvSpPr>
          <p:spPr bwMode="auto">
            <a:xfrm>
              <a:off x="4616" y="3038"/>
              <a:ext cx="16" cy="16"/>
            </a:xfrm>
            <a:custGeom>
              <a:avLst/>
              <a:gdLst>
                <a:gd name="T0" fmla="*/ 71 w 72"/>
                <a:gd name="T1" fmla="*/ 17 h 72"/>
                <a:gd name="T2" fmla="*/ 49 w 72"/>
                <a:gd name="T3" fmla="*/ 71 h 72"/>
                <a:gd name="T4" fmla="*/ 0 w 72"/>
                <a:gd name="T5" fmla="*/ 44 h 72"/>
                <a:gd name="T6" fmla="*/ 17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49" y="71"/>
                  </a:lnTo>
                  <a:lnTo>
                    <a:pt x="0" y="44"/>
                  </a:lnTo>
                  <a:lnTo>
                    <a:pt x="17"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35808" name="Freeform 992">
              <a:extLst>
                <a:ext uri="{FF2B5EF4-FFF2-40B4-BE49-F238E27FC236}">
                  <a16:creationId xmlns:a16="http://schemas.microsoft.com/office/drawing/2014/main" id="{F3BABB4B-A2F3-42D7-9802-9B9F0E594A06}"/>
                </a:ext>
              </a:extLst>
            </p:cNvPr>
            <p:cNvSpPr>
              <a:spLocks noChangeArrowheads="1"/>
            </p:cNvSpPr>
            <p:nvPr/>
          </p:nvSpPr>
          <p:spPr bwMode="auto">
            <a:xfrm>
              <a:off x="4610" y="3048"/>
              <a:ext cx="16" cy="16"/>
            </a:xfrm>
            <a:custGeom>
              <a:avLst/>
              <a:gdLst>
                <a:gd name="T0" fmla="*/ 71 w 72"/>
                <a:gd name="T1" fmla="*/ 22 h 72"/>
                <a:gd name="T2" fmla="*/ 49 w 72"/>
                <a:gd name="T3" fmla="*/ 71 h 72"/>
                <a:gd name="T4" fmla="*/ 0 w 72"/>
                <a:gd name="T5" fmla="*/ 44 h 72"/>
                <a:gd name="T6" fmla="*/ 26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9" y="71"/>
                  </a:lnTo>
                  <a:lnTo>
                    <a:pt x="0" y="44"/>
                  </a:lnTo>
                  <a:lnTo>
                    <a:pt x="26"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809" name="Freeform 993">
              <a:extLst>
                <a:ext uri="{FF2B5EF4-FFF2-40B4-BE49-F238E27FC236}">
                  <a16:creationId xmlns:a16="http://schemas.microsoft.com/office/drawing/2014/main" id="{F17E5CBB-DB98-45CC-97C4-4C92B1417985}"/>
                </a:ext>
              </a:extLst>
            </p:cNvPr>
            <p:cNvSpPr>
              <a:spLocks noChangeArrowheads="1"/>
            </p:cNvSpPr>
            <p:nvPr/>
          </p:nvSpPr>
          <p:spPr bwMode="auto">
            <a:xfrm>
              <a:off x="4605" y="3058"/>
              <a:ext cx="16" cy="16"/>
            </a:xfrm>
            <a:custGeom>
              <a:avLst/>
              <a:gdLst>
                <a:gd name="T0" fmla="*/ 71 w 72"/>
                <a:gd name="T1" fmla="*/ 22 h 72"/>
                <a:gd name="T2" fmla="*/ 49 w 72"/>
                <a:gd name="T3" fmla="*/ 71 h 72"/>
                <a:gd name="T4" fmla="*/ 0 w 72"/>
                <a:gd name="T5" fmla="*/ 44 h 72"/>
                <a:gd name="T6" fmla="*/ 22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9" y="71"/>
                  </a:lnTo>
                  <a:lnTo>
                    <a:pt x="0" y="44"/>
                  </a:lnTo>
                  <a:lnTo>
                    <a:pt x="22"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810" name="Freeform 994">
              <a:extLst>
                <a:ext uri="{FF2B5EF4-FFF2-40B4-BE49-F238E27FC236}">
                  <a16:creationId xmlns:a16="http://schemas.microsoft.com/office/drawing/2014/main" id="{04936799-EA31-4A27-A71A-C51F01369DFE}"/>
                </a:ext>
              </a:extLst>
            </p:cNvPr>
            <p:cNvSpPr>
              <a:spLocks noChangeArrowheads="1"/>
            </p:cNvSpPr>
            <p:nvPr/>
          </p:nvSpPr>
          <p:spPr bwMode="auto">
            <a:xfrm>
              <a:off x="4600" y="3068"/>
              <a:ext cx="16" cy="16"/>
            </a:xfrm>
            <a:custGeom>
              <a:avLst/>
              <a:gdLst>
                <a:gd name="T0" fmla="*/ 71 w 72"/>
                <a:gd name="T1" fmla="*/ 22 h 72"/>
                <a:gd name="T2" fmla="*/ 44 w 72"/>
                <a:gd name="T3" fmla="*/ 71 h 72"/>
                <a:gd name="T4" fmla="*/ 0 w 72"/>
                <a:gd name="T5" fmla="*/ 44 h 72"/>
                <a:gd name="T6" fmla="*/ 22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4" y="71"/>
                  </a:lnTo>
                  <a:lnTo>
                    <a:pt x="0" y="44"/>
                  </a:lnTo>
                  <a:lnTo>
                    <a:pt x="22"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811" name="Freeform 995">
              <a:extLst>
                <a:ext uri="{FF2B5EF4-FFF2-40B4-BE49-F238E27FC236}">
                  <a16:creationId xmlns:a16="http://schemas.microsoft.com/office/drawing/2014/main" id="{42198C91-2641-4383-8C1F-05CC01623557}"/>
                </a:ext>
              </a:extLst>
            </p:cNvPr>
            <p:cNvSpPr>
              <a:spLocks noChangeArrowheads="1"/>
            </p:cNvSpPr>
            <p:nvPr/>
          </p:nvSpPr>
          <p:spPr bwMode="auto">
            <a:xfrm>
              <a:off x="4595" y="3078"/>
              <a:ext cx="16" cy="16"/>
            </a:xfrm>
            <a:custGeom>
              <a:avLst/>
              <a:gdLst>
                <a:gd name="T0" fmla="*/ 71 w 72"/>
                <a:gd name="T1" fmla="*/ 22 h 72"/>
                <a:gd name="T2" fmla="*/ 44 w 72"/>
                <a:gd name="T3" fmla="*/ 71 h 72"/>
                <a:gd name="T4" fmla="*/ 0 w 72"/>
                <a:gd name="T5" fmla="*/ 40 h 72"/>
                <a:gd name="T6" fmla="*/ 22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44" y="71"/>
                  </a:lnTo>
                  <a:lnTo>
                    <a:pt x="0" y="40"/>
                  </a:lnTo>
                  <a:lnTo>
                    <a:pt x="22"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35812" name="Freeform 996">
              <a:extLst>
                <a:ext uri="{FF2B5EF4-FFF2-40B4-BE49-F238E27FC236}">
                  <a16:creationId xmlns:a16="http://schemas.microsoft.com/office/drawing/2014/main" id="{DB658A01-679C-44E4-8F19-3155B98AA901}"/>
                </a:ext>
              </a:extLst>
            </p:cNvPr>
            <p:cNvSpPr>
              <a:spLocks noChangeArrowheads="1"/>
            </p:cNvSpPr>
            <p:nvPr/>
          </p:nvSpPr>
          <p:spPr bwMode="auto">
            <a:xfrm>
              <a:off x="4589" y="3087"/>
              <a:ext cx="16" cy="16"/>
            </a:xfrm>
            <a:custGeom>
              <a:avLst/>
              <a:gdLst>
                <a:gd name="T0" fmla="*/ 71 w 72"/>
                <a:gd name="T1" fmla="*/ 26 h 72"/>
                <a:gd name="T2" fmla="*/ 44 w 72"/>
                <a:gd name="T3" fmla="*/ 71 h 72"/>
                <a:gd name="T4" fmla="*/ 0 w 72"/>
                <a:gd name="T5" fmla="*/ 44 h 72"/>
                <a:gd name="T6" fmla="*/ 26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4" y="71"/>
                  </a:lnTo>
                  <a:lnTo>
                    <a:pt x="0" y="44"/>
                  </a:lnTo>
                  <a:lnTo>
                    <a:pt x="26"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813" name="Freeform 997">
              <a:extLst>
                <a:ext uri="{FF2B5EF4-FFF2-40B4-BE49-F238E27FC236}">
                  <a16:creationId xmlns:a16="http://schemas.microsoft.com/office/drawing/2014/main" id="{300FAC84-E511-4A1A-9131-7FA81B80D84B}"/>
                </a:ext>
              </a:extLst>
            </p:cNvPr>
            <p:cNvSpPr>
              <a:spLocks noChangeArrowheads="1"/>
            </p:cNvSpPr>
            <p:nvPr/>
          </p:nvSpPr>
          <p:spPr bwMode="auto">
            <a:xfrm>
              <a:off x="4583" y="3097"/>
              <a:ext cx="16" cy="16"/>
            </a:xfrm>
            <a:custGeom>
              <a:avLst/>
              <a:gdLst>
                <a:gd name="T0" fmla="*/ 71 w 72"/>
                <a:gd name="T1" fmla="*/ 26 h 72"/>
                <a:gd name="T2" fmla="*/ 44 w 72"/>
                <a:gd name="T3" fmla="*/ 71 h 72"/>
                <a:gd name="T4" fmla="*/ 0 w 72"/>
                <a:gd name="T5" fmla="*/ 40 h 72"/>
                <a:gd name="T6" fmla="*/ 26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4" y="71"/>
                  </a:lnTo>
                  <a:lnTo>
                    <a:pt x="0" y="40"/>
                  </a:lnTo>
                  <a:lnTo>
                    <a:pt x="26"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814" name="Freeform 998">
              <a:extLst>
                <a:ext uri="{FF2B5EF4-FFF2-40B4-BE49-F238E27FC236}">
                  <a16:creationId xmlns:a16="http://schemas.microsoft.com/office/drawing/2014/main" id="{D651BE81-B4DE-4B83-9705-3A2E04CFDF46}"/>
                </a:ext>
              </a:extLst>
            </p:cNvPr>
            <p:cNvSpPr>
              <a:spLocks noChangeArrowheads="1"/>
            </p:cNvSpPr>
            <p:nvPr/>
          </p:nvSpPr>
          <p:spPr bwMode="auto">
            <a:xfrm>
              <a:off x="4577" y="3106"/>
              <a:ext cx="16" cy="16"/>
            </a:xfrm>
            <a:custGeom>
              <a:avLst/>
              <a:gdLst>
                <a:gd name="T0" fmla="*/ 71 w 72"/>
                <a:gd name="T1" fmla="*/ 31 h 72"/>
                <a:gd name="T2" fmla="*/ 44 w 72"/>
                <a:gd name="T3" fmla="*/ 71 h 72"/>
                <a:gd name="T4" fmla="*/ 0 w 72"/>
                <a:gd name="T5" fmla="*/ 44 h 72"/>
                <a:gd name="T6" fmla="*/ 26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4" y="71"/>
                  </a:lnTo>
                  <a:lnTo>
                    <a:pt x="0" y="44"/>
                  </a:lnTo>
                  <a:lnTo>
                    <a:pt x="26"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815" name="Freeform 999">
              <a:extLst>
                <a:ext uri="{FF2B5EF4-FFF2-40B4-BE49-F238E27FC236}">
                  <a16:creationId xmlns:a16="http://schemas.microsoft.com/office/drawing/2014/main" id="{E1AAAF37-7A1A-4BB3-B311-D59E0F9AB174}"/>
                </a:ext>
              </a:extLst>
            </p:cNvPr>
            <p:cNvSpPr>
              <a:spLocks noChangeArrowheads="1"/>
            </p:cNvSpPr>
            <p:nvPr/>
          </p:nvSpPr>
          <p:spPr bwMode="auto">
            <a:xfrm>
              <a:off x="4572" y="3116"/>
              <a:ext cx="16" cy="16"/>
            </a:xfrm>
            <a:custGeom>
              <a:avLst/>
              <a:gdLst>
                <a:gd name="T0" fmla="*/ 71 w 72"/>
                <a:gd name="T1" fmla="*/ 26 h 72"/>
                <a:gd name="T2" fmla="*/ 40 w 72"/>
                <a:gd name="T3" fmla="*/ 71 h 72"/>
                <a:gd name="T4" fmla="*/ 0 w 72"/>
                <a:gd name="T5" fmla="*/ 40 h 72"/>
                <a:gd name="T6" fmla="*/ 22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0" y="71"/>
                  </a:lnTo>
                  <a:lnTo>
                    <a:pt x="0" y="40"/>
                  </a:lnTo>
                  <a:lnTo>
                    <a:pt x="22"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816" name="Freeform 1000">
              <a:extLst>
                <a:ext uri="{FF2B5EF4-FFF2-40B4-BE49-F238E27FC236}">
                  <a16:creationId xmlns:a16="http://schemas.microsoft.com/office/drawing/2014/main" id="{4C728F2E-0903-4AE9-89DA-7D54FE255552}"/>
                </a:ext>
              </a:extLst>
            </p:cNvPr>
            <p:cNvSpPr>
              <a:spLocks noChangeArrowheads="1"/>
            </p:cNvSpPr>
            <p:nvPr/>
          </p:nvSpPr>
          <p:spPr bwMode="auto">
            <a:xfrm>
              <a:off x="4565" y="3125"/>
              <a:ext cx="16" cy="16"/>
            </a:xfrm>
            <a:custGeom>
              <a:avLst/>
              <a:gdLst>
                <a:gd name="T0" fmla="*/ 71 w 72"/>
                <a:gd name="T1" fmla="*/ 26 h 72"/>
                <a:gd name="T2" fmla="*/ 44 w 72"/>
                <a:gd name="T3" fmla="*/ 71 h 72"/>
                <a:gd name="T4" fmla="*/ 0 w 72"/>
                <a:gd name="T5" fmla="*/ 40 h 72"/>
                <a:gd name="T6" fmla="*/ 31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4" y="71"/>
                  </a:lnTo>
                  <a:lnTo>
                    <a:pt x="0" y="40"/>
                  </a:lnTo>
                  <a:lnTo>
                    <a:pt x="31"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817" name="Freeform 1001">
              <a:extLst>
                <a:ext uri="{FF2B5EF4-FFF2-40B4-BE49-F238E27FC236}">
                  <a16:creationId xmlns:a16="http://schemas.microsoft.com/office/drawing/2014/main" id="{D2B1A593-68F4-4346-87E2-C8E4B3993B49}"/>
                </a:ext>
              </a:extLst>
            </p:cNvPr>
            <p:cNvSpPr>
              <a:spLocks noChangeArrowheads="1"/>
            </p:cNvSpPr>
            <p:nvPr/>
          </p:nvSpPr>
          <p:spPr bwMode="auto">
            <a:xfrm>
              <a:off x="4558" y="3134"/>
              <a:ext cx="17" cy="16"/>
            </a:xfrm>
            <a:custGeom>
              <a:avLst/>
              <a:gdLst>
                <a:gd name="T0" fmla="*/ 75 w 76"/>
                <a:gd name="T1" fmla="*/ 31 h 72"/>
                <a:gd name="T2" fmla="*/ 44 w 76"/>
                <a:gd name="T3" fmla="*/ 71 h 72"/>
                <a:gd name="T4" fmla="*/ 0 w 76"/>
                <a:gd name="T5" fmla="*/ 40 h 72"/>
                <a:gd name="T6" fmla="*/ 31 w 76"/>
                <a:gd name="T7" fmla="*/ 0 h 72"/>
                <a:gd name="T8" fmla="*/ 75 w 76"/>
                <a:gd name="T9" fmla="*/ 31 h 72"/>
              </a:gdLst>
              <a:ahLst/>
              <a:cxnLst>
                <a:cxn ang="0">
                  <a:pos x="T0" y="T1"/>
                </a:cxn>
                <a:cxn ang="0">
                  <a:pos x="T2" y="T3"/>
                </a:cxn>
                <a:cxn ang="0">
                  <a:pos x="T4" y="T5"/>
                </a:cxn>
                <a:cxn ang="0">
                  <a:pos x="T6" y="T7"/>
                </a:cxn>
                <a:cxn ang="0">
                  <a:pos x="T8" y="T9"/>
                </a:cxn>
              </a:cxnLst>
              <a:rect l="0" t="0" r="r" b="b"/>
              <a:pathLst>
                <a:path w="76" h="72">
                  <a:moveTo>
                    <a:pt x="75" y="31"/>
                  </a:moveTo>
                  <a:lnTo>
                    <a:pt x="44" y="71"/>
                  </a:lnTo>
                  <a:lnTo>
                    <a:pt x="0" y="40"/>
                  </a:lnTo>
                  <a:lnTo>
                    <a:pt x="31" y="0"/>
                  </a:lnTo>
                  <a:lnTo>
                    <a:pt x="75" y="31"/>
                  </a:lnTo>
                </a:path>
              </a:pathLst>
            </a:custGeom>
            <a:solidFill>
              <a:srgbClr val="000000"/>
            </a:solidFill>
            <a:ln w="12600">
              <a:solidFill>
                <a:srgbClr val="333333"/>
              </a:solidFill>
              <a:round/>
              <a:headEnd/>
              <a:tailEnd/>
            </a:ln>
          </p:spPr>
          <p:txBody>
            <a:bodyPr wrap="none" anchor="ctr"/>
            <a:lstStyle/>
            <a:p>
              <a:endParaRPr lang="en-US"/>
            </a:p>
          </p:txBody>
        </p:sp>
        <p:sp>
          <p:nvSpPr>
            <p:cNvPr id="35818" name="Freeform 1002">
              <a:extLst>
                <a:ext uri="{FF2B5EF4-FFF2-40B4-BE49-F238E27FC236}">
                  <a16:creationId xmlns:a16="http://schemas.microsoft.com/office/drawing/2014/main" id="{45FD1147-E8E5-480A-B0C4-74570E62D66F}"/>
                </a:ext>
              </a:extLst>
            </p:cNvPr>
            <p:cNvSpPr>
              <a:spLocks noChangeArrowheads="1"/>
            </p:cNvSpPr>
            <p:nvPr/>
          </p:nvSpPr>
          <p:spPr bwMode="auto">
            <a:xfrm>
              <a:off x="4552" y="3143"/>
              <a:ext cx="16" cy="16"/>
            </a:xfrm>
            <a:custGeom>
              <a:avLst/>
              <a:gdLst>
                <a:gd name="T0" fmla="*/ 71 w 72"/>
                <a:gd name="T1" fmla="*/ 31 h 72"/>
                <a:gd name="T2" fmla="*/ 40 w 72"/>
                <a:gd name="T3" fmla="*/ 71 h 72"/>
                <a:gd name="T4" fmla="*/ 0 w 72"/>
                <a:gd name="T5" fmla="*/ 40 h 72"/>
                <a:gd name="T6" fmla="*/ 26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0" y="71"/>
                  </a:lnTo>
                  <a:lnTo>
                    <a:pt x="0" y="40"/>
                  </a:lnTo>
                  <a:lnTo>
                    <a:pt x="26"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819" name="Freeform 1003">
              <a:extLst>
                <a:ext uri="{FF2B5EF4-FFF2-40B4-BE49-F238E27FC236}">
                  <a16:creationId xmlns:a16="http://schemas.microsoft.com/office/drawing/2014/main" id="{94221660-F7B3-4C60-BFCD-7260E341DAEA}"/>
                </a:ext>
              </a:extLst>
            </p:cNvPr>
            <p:cNvSpPr>
              <a:spLocks noChangeArrowheads="1"/>
            </p:cNvSpPr>
            <p:nvPr/>
          </p:nvSpPr>
          <p:spPr bwMode="auto">
            <a:xfrm>
              <a:off x="4545" y="3152"/>
              <a:ext cx="16" cy="16"/>
            </a:xfrm>
            <a:custGeom>
              <a:avLst/>
              <a:gdLst>
                <a:gd name="T0" fmla="*/ 71 w 72"/>
                <a:gd name="T1" fmla="*/ 31 h 72"/>
                <a:gd name="T2" fmla="*/ 40 w 72"/>
                <a:gd name="T3" fmla="*/ 71 h 72"/>
                <a:gd name="T4" fmla="*/ 0 w 72"/>
                <a:gd name="T5" fmla="*/ 44 h 72"/>
                <a:gd name="T6" fmla="*/ 31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40" y="71"/>
                  </a:lnTo>
                  <a:lnTo>
                    <a:pt x="0" y="44"/>
                  </a:lnTo>
                  <a:lnTo>
                    <a:pt x="31"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35820" name="Freeform 1004">
              <a:extLst>
                <a:ext uri="{FF2B5EF4-FFF2-40B4-BE49-F238E27FC236}">
                  <a16:creationId xmlns:a16="http://schemas.microsoft.com/office/drawing/2014/main" id="{885E934C-4EB0-4E0B-9370-81FDA45CF003}"/>
                </a:ext>
              </a:extLst>
            </p:cNvPr>
            <p:cNvSpPr>
              <a:spLocks noChangeArrowheads="1"/>
            </p:cNvSpPr>
            <p:nvPr/>
          </p:nvSpPr>
          <p:spPr bwMode="auto">
            <a:xfrm>
              <a:off x="4538" y="3162"/>
              <a:ext cx="16" cy="16"/>
            </a:xfrm>
            <a:custGeom>
              <a:avLst/>
              <a:gdLst>
                <a:gd name="T0" fmla="*/ 71 w 72"/>
                <a:gd name="T1" fmla="*/ 26 h 72"/>
                <a:gd name="T2" fmla="*/ 40 w 72"/>
                <a:gd name="T3" fmla="*/ 71 h 72"/>
                <a:gd name="T4" fmla="*/ 0 w 72"/>
                <a:gd name="T5" fmla="*/ 35 h 72"/>
                <a:gd name="T6" fmla="*/ 31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40" y="71"/>
                  </a:lnTo>
                  <a:lnTo>
                    <a:pt x="0" y="35"/>
                  </a:lnTo>
                  <a:lnTo>
                    <a:pt x="31"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35821" name="Freeform 1005">
              <a:extLst>
                <a:ext uri="{FF2B5EF4-FFF2-40B4-BE49-F238E27FC236}">
                  <a16:creationId xmlns:a16="http://schemas.microsoft.com/office/drawing/2014/main" id="{CFA7B352-6525-4675-B5A0-F575F256676A}"/>
                </a:ext>
              </a:extLst>
            </p:cNvPr>
            <p:cNvSpPr>
              <a:spLocks noChangeArrowheads="1"/>
            </p:cNvSpPr>
            <p:nvPr/>
          </p:nvSpPr>
          <p:spPr bwMode="auto">
            <a:xfrm>
              <a:off x="4531" y="3170"/>
              <a:ext cx="16" cy="16"/>
            </a:xfrm>
            <a:custGeom>
              <a:avLst/>
              <a:gdLst>
                <a:gd name="T0" fmla="*/ 71 w 72"/>
                <a:gd name="T1" fmla="*/ 35 h 72"/>
                <a:gd name="T2" fmla="*/ 40 w 72"/>
                <a:gd name="T3" fmla="*/ 71 h 72"/>
                <a:gd name="T4" fmla="*/ 0 w 72"/>
                <a:gd name="T5" fmla="*/ 35 h 72"/>
                <a:gd name="T6" fmla="*/ 31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40" y="71"/>
                  </a:lnTo>
                  <a:lnTo>
                    <a:pt x="0" y="35"/>
                  </a:lnTo>
                  <a:lnTo>
                    <a:pt x="31"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822" name="Freeform 1006">
              <a:extLst>
                <a:ext uri="{FF2B5EF4-FFF2-40B4-BE49-F238E27FC236}">
                  <a16:creationId xmlns:a16="http://schemas.microsoft.com/office/drawing/2014/main" id="{C6B810B6-6BE9-458C-9A72-95D85DF450B7}"/>
                </a:ext>
              </a:extLst>
            </p:cNvPr>
            <p:cNvSpPr>
              <a:spLocks noChangeArrowheads="1"/>
            </p:cNvSpPr>
            <p:nvPr/>
          </p:nvSpPr>
          <p:spPr bwMode="auto">
            <a:xfrm>
              <a:off x="4524" y="3178"/>
              <a:ext cx="16" cy="16"/>
            </a:xfrm>
            <a:custGeom>
              <a:avLst/>
              <a:gdLst>
                <a:gd name="T0" fmla="*/ 71 w 72"/>
                <a:gd name="T1" fmla="*/ 35 h 72"/>
                <a:gd name="T2" fmla="*/ 35 w 72"/>
                <a:gd name="T3" fmla="*/ 71 h 72"/>
                <a:gd name="T4" fmla="*/ 0 w 72"/>
                <a:gd name="T5" fmla="*/ 40 h 72"/>
                <a:gd name="T6" fmla="*/ 31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35" y="71"/>
                  </a:lnTo>
                  <a:lnTo>
                    <a:pt x="0" y="40"/>
                  </a:lnTo>
                  <a:lnTo>
                    <a:pt x="31"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35823" name="Freeform 1007">
              <a:extLst>
                <a:ext uri="{FF2B5EF4-FFF2-40B4-BE49-F238E27FC236}">
                  <a16:creationId xmlns:a16="http://schemas.microsoft.com/office/drawing/2014/main" id="{13EC4432-07A8-4F9F-A53C-0CF0794DA8EE}"/>
                </a:ext>
              </a:extLst>
            </p:cNvPr>
            <p:cNvSpPr>
              <a:spLocks noChangeArrowheads="1"/>
            </p:cNvSpPr>
            <p:nvPr/>
          </p:nvSpPr>
          <p:spPr bwMode="auto">
            <a:xfrm>
              <a:off x="4516" y="3187"/>
              <a:ext cx="16" cy="16"/>
            </a:xfrm>
            <a:custGeom>
              <a:avLst/>
              <a:gdLst>
                <a:gd name="T0" fmla="*/ 71 w 72"/>
                <a:gd name="T1" fmla="*/ 30 h 71"/>
                <a:gd name="T2" fmla="*/ 40 w 72"/>
                <a:gd name="T3" fmla="*/ 70 h 71"/>
                <a:gd name="T4" fmla="*/ 0 w 72"/>
                <a:gd name="T5" fmla="*/ 35 h 71"/>
                <a:gd name="T6" fmla="*/ 35 w 72"/>
                <a:gd name="T7" fmla="*/ 0 h 71"/>
                <a:gd name="T8" fmla="*/ 71 w 72"/>
                <a:gd name="T9" fmla="*/ 30 h 71"/>
              </a:gdLst>
              <a:ahLst/>
              <a:cxnLst>
                <a:cxn ang="0">
                  <a:pos x="T0" y="T1"/>
                </a:cxn>
                <a:cxn ang="0">
                  <a:pos x="T2" y="T3"/>
                </a:cxn>
                <a:cxn ang="0">
                  <a:pos x="T4" y="T5"/>
                </a:cxn>
                <a:cxn ang="0">
                  <a:pos x="T6" y="T7"/>
                </a:cxn>
                <a:cxn ang="0">
                  <a:pos x="T8" y="T9"/>
                </a:cxn>
              </a:cxnLst>
              <a:rect l="0" t="0" r="r" b="b"/>
              <a:pathLst>
                <a:path w="72" h="71">
                  <a:moveTo>
                    <a:pt x="71" y="30"/>
                  </a:moveTo>
                  <a:lnTo>
                    <a:pt x="40" y="70"/>
                  </a:lnTo>
                  <a:lnTo>
                    <a:pt x="0" y="35"/>
                  </a:lnTo>
                  <a:lnTo>
                    <a:pt x="35" y="0"/>
                  </a:lnTo>
                  <a:lnTo>
                    <a:pt x="71" y="30"/>
                  </a:lnTo>
                </a:path>
              </a:pathLst>
            </a:custGeom>
            <a:solidFill>
              <a:srgbClr val="000000"/>
            </a:solidFill>
            <a:ln w="12600">
              <a:solidFill>
                <a:srgbClr val="333333"/>
              </a:solidFill>
              <a:round/>
              <a:headEnd/>
              <a:tailEnd/>
            </a:ln>
          </p:spPr>
          <p:txBody>
            <a:bodyPr wrap="none" anchor="ctr"/>
            <a:lstStyle/>
            <a:p>
              <a:endParaRPr lang="en-US"/>
            </a:p>
          </p:txBody>
        </p:sp>
        <p:sp>
          <p:nvSpPr>
            <p:cNvPr id="35824" name="Freeform 1008">
              <a:extLst>
                <a:ext uri="{FF2B5EF4-FFF2-40B4-BE49-F238E27FC236}">
                  <a16:creationId xmlns:a16="http://schemas.microsoft.com/office/drawing/2014/main" id="{66F2E605-CA3E-4638-985D-D003D80443BE}"/>
                </a:ext>
              </a:extLst>
            </p:cNvPr>
            <p:cNvSpPr>
              <a:spLocks noChangeArrowheads="1"/>
            </p:cNvSpPr>
            <p:nvPr/>
          </p:nvSpPr>
          <p:spPr bwMode="auto">
            <a:xfrm>
              <a:off x="4508" y="3195"/>
              <a:ext cx="17" cy="17"/>
            </a:xfrm>
            <a:custGeom>
              <a:avLst/>
              <a:gdLst>
                <a:gd name="T0" fmla="*/ 76 w 77"/>
                <a:gd name="T1" fmla="*/ 35 h 76"/>
                <a:gd name="T2" fmla="*/ 36 w 77"/>
                <a:gd name="T3" fmla="*/ 75 h 76"/>
                <a:gd name="T4" fmla="*/ 0 w 77"/>
                <a:gd name="T5" fmla="*/ 35 h 76"/>
                <a:gd name="T6" fmla="*/ 36 w 77"/>
                <a:gd name="T7" fmla="*/ 0 h 76"/>
                <a:gd name="T8" fmla="*/ 76 w 77"/>
                <a:gd name="T9" fmla="*/ 35 h 76"/>
              </a:gdLst>
              <a:ahLst/>
              <a:cxnLst>
                <a:cxn ang="0">
                  <a:pos x="T0" y="T1"/>
                </a:cxn>
                <a:cxn ang="0">
                  <a:pos x="T2" y="T3"/>
                </a:cxn>
                <a:cxn ang="0">
                  <a:pos x="T4" y="T5"/>
                </a:cxn>
                <a:cxn ang="0">
                  <a:pos x="T6" y="T7"/>
                </a:cxn>
                <a:cxn ang="0">
                  <a:pos x="T8" y="T9"/>
                </a:cxn>
              </a:cxnLst>
              <a:rect l="0" t="0" r="r" b="b"/>
              <a:pathLst>
                <a:path w="77" h="76">
                  <a:moveTo>
                    <a:pt x="76" y="35"/>
                  </a:moveTo>
                  <a:lnTo>
                    <a:pt x="36" y="75"/>
                  </a:lnTo>
                  <a:lnTo>
                    <a:pt x="0" y="35"/>
                  </a:lnTo>
                  <a:lnTo>
                    <a:pt x="36" y="0"/>
                  </a:lnTo>
                  <a:lnTo>
                    <a:pt x="76" y="35"/>
                  </a:lnTo>
                </a:path>
              </a:pathLst>
            </a:custGeom>
            <a:solidFill>
              <a:srgbClr val="000000"/>
            </a:solidFill>
            <a:ln w="12600">
              <a:solidFill>
                <a:srgbClr val="333333"/>
              </a:solidFill>
              <a:round/>
              <a:headEnd/>
              <a:tailEnd/>
            </a:ln>
          </p:spPr>
          <p:txBody>
            <a:bodyPr wrap="none" anchor="ctr"/>
            <a:lstStyle/>
            <a:p>
              <a:endParaRPr lang="en-US"/>
            </a:p>
          </p:txBody>
        </p:sp>
        <p:sp>
          <p:nvSpPr>
            <p:cNvPr id="35825" name="Freeform 1009">
              <a:extLst>
                <a:ext uri="{FF2B5EF4-FFF2-40B4-BE49-F238E27FC236}">
                  <a16:creationId xmlns:a16="http://schemas.microsoft.com/office/drawing/2014/main" id="{02BC2ED0-C78A-417F-A773-02BBCC1FB5A4}"/>
                </a:ext>
              </a:extLst>
            </p:cNvPr>
            <p:cNvSpPr>
              <a:spLocks noChangeArrowheads="1"/>
            </p:cNvSpPr>
            <p:nvPr/>
          </p:nvSpPr>
          <p:spPr bwMode="auto">
            <a:xfrm>
              <a:off x="4499" y="3203"/>
              <a:ext cx="17" cy="17"/>
            </a:xfrm>
            <a:custGeom>
              <a:avLst/>
              <a:gdLst>
                <a:gd name="T0" fmla="*/ 76 w 77"/>
                <a:gd name="T1" fmla="*/ 40 h 76"/>
                <a:gd name="T2" fmla="*/ 40 w 77"/>
                <a:gd name="T3" fmla="*/ 75 h 76"/>
                <a:gd name="T4" fmla="*/ 0 w 77"/>
                <a:gd name="T5" fmla="*/ 40 h 76"/>
                <a:gd name="T6" fmla="*/ 40 w 77"/>
                <a:gd name="T7" fmla="*/ 0 h 76"/>
                <a:gd name="T8" fmla="*/ 76 w 77"/>
                <a:gd name="T9" fmla="*/ 40 h 76"/>
              </a:gdLst>
              <a:ahLst/>
              <a:cxnLst>
                <a:cxn ang="0">
                  <a:pos x="T0" y="T1"/>
                </a:cxn>
                <a:cxn ang="0">
                  <a:pos x="T2" y="T3"/>
                </a:cxn>
                <a:cxn ang="0">
                  <a:pos x="T4" y="T5"/>
                </a:cxn>
                <a:cxn ang="0">
                  <a:pos x="T6" y="T7"/>
                </a:cxn>
                <a:cxn ang="0">
                  <a:pos x="T8" y="T9"/>
                </a:cxn>
              </a:cxnLst>
              <a:rect l="0" t="0" r="r" b="b"/>
              <a:pathLst>
                <a:path w="77" h="76">
                  <a:moveTo>
                    <a:pt x="76" y="40"/>
                  </a:moveTo>
                  <a:lnTo>
                    <a:pt x="40" y="75"/>
                  </a:lnTo>
                  <a:lnTo>
                    <a:pt x="0" y="40"/>
                  </a:lnTo>
                  <a:lnTo>
                    <a:pt x="40" y="0"/>
                  </a:lnTo>
                  <a:lnTo>
                    <a:pt x="76" y="40"/>
                  </a:lnTo>
                </a:path>
              </a:pathLst>
            </a:custGeom>
            <a:solidFill>
              <a:srgbClr val="000000"/>
            </a:solidFill>
            <a:ln w="12600">
              <a:solidFill>
                <a:srgbClr val="333333"/>
              </a:solidFill>
              <a:round/>
              <a:headEnd/>
              <a:tailEnd/>
            </a:ln>
          </p:spPr>
          <p:txBody>
            <a:bodyPr wrap="none" anchor="ctr"/>
            <a:lstStyle/>
            <a:p>
              <a:endParaRPr lang="en-US"/>
            </a:p>
          </p:txBody>
        </p:sp>
        <p:sp>
          <p:nvSpPr>
            <p:cNvPr id="35826" name="Freeform 1010">
              <a:extLst>
                <a:ext uri="{FF2B5EF4-FFF2-40B4-BE49-F238E27FC236}">
                  <a16:creationId xmlns:a16="http://schemas.microsoft.com/office/drawing/2014/main" id="{6012BC0C-758F-4C56-AF9F-D03FE78B4B78}"/>
                </a:ext>
              </a:extLst>
            </p:cNvPr>
            <p:cNvSpPr>
              <a:spLocks noChangeArrowheads="1"/>
            </p:cNvSpPr>
            <p:nvPr/>
          </p:nvSpPr>
          <p:spPr bwMode="auto">
            <a:xfrm>
              <a:off x="4491" y="3212"/>
              <a:ext cx="17" cy="17"/>
            </a:xfrm>
            <a:custGeom>
              <a:avLst/>
              <a:gdLst>
                <a:gd name="T0" fmla="*/ 76 w 77"/>
                <a:gd name="T1" fmla="*/ 35 h 76"/>
                <a:gd name="T2" fmla="*/ 36 w 77"/>
                <a:gd name="T3" fmla="*/ 75 h 76"/>
                <a:gd name="T4" fmla="*/ 0 w 77"/>
                <a:gd name="T5" fmla="*/ 35 h 76"/>
                <a:gd name="T6" fmla="*/ 36 w 77"/>
                <a:gd name="T7" fmla="*/ 0 h 76"/>
                <a:gd name="T8" fmla="*/ 76 w 77"/>
                <a:gd name="T9" fmla="*/ 35 h 76"/>
              </a:gdLst>
              <a:ahLst/>
              <a:cxnLst>
                <a:cxn ang="0">
                  <a:pos x="T0" y="T1"/>
                </a:cxn>
                <a:cxn ang="0">
                  <a:pos x="T2" y="T3"/>
                </a:cxn>
                <a:cxn ang="0">
                  <a:pos x="T4" y="T5"/>
                </a:cxn>
                <a:cxn ang="0">
                  <a:pos x="T6" y="T7"/>
                </a:cxn>
                <a:cxn ang="0">
                  <a:pos x="T8" y="T9"/>
                </a:cxn>
              </a:cxnLst>
              <a:rect l="0" t="0" r="r" b="b"/>
              <a:pathLst>
                <a:path w="77" h="76">
                  <a:moveTo>
                    <a:pt x="76" y="35"/>
                  </a:moveTo>
                  <a:lnTo>
                    <a:pt x="36" y="75"/>
                  </a:lnTo>
                  <a:lnTo>
                    <a:pt x="0" y="35"/>
                  </a:lnTo>
                  <a:lnTo>
                    <a:pt x="36" y="0"/>
                  </a:lnTo>
                  <a:lnTo>
                    <a:pt x="76" y="35"/>
                  </a:lnTo>
                </a:path>
              </a:pathLst>
            </a:custGeom>
            <a:solidFill>
              <a:srgbClr val="000000"/>
            </a:solidFill>
            <a:ln w="12600">
              <a:solidFill>
                <a:srgbClr val="333333"/>
              </a:solidFill>
              <a:round/>
              <a:headEnd/>
              <a:tailEnd/>
            </a:ln>
          </p:spPr>
          <p:txBody>
            <a:bodyPr wrap="none" anchor="ctr"/>
            <a:lstStyle/>
            <a:p>
              <a:endParaRPr lang="en-US"/>
            </a:p>
          </p:txBody>
        </p:sp>
        <p:sp>
          <p:nvSpPr>
            <p:cNvPr id="35827" name="Freeform 1011">
              <a:extLst>
                <a:ext uri="{FF2B5EF4-FFF2-40B4-BE49-F238E27FC236}">
                  <a16:creationId xmlns:a16="http://schemas.microsoft.com/office/drawing/2014/main" id="{0532FB7E-3A0B-425F-A620-BC66AA3D1F98}"/>
                </a:ext>
              </a:extLst>
            </p:cNvPr>
            <p:cNvSpPr>
              <a:spLocks noChangeArrowheads="1"/>
            </p:cNvSpPr>
            <p:nvPr/>
          </p:nvSpPr>
          <p:spPr bwMode="auto">
            <a:xfrm>
              <a:off x="4483" y="3220"/>
              <a:ext cx="16" cy="16"/>
            </a:xfrm>
            <a:custGeom>
              <a:avLst/>
              <a:gdLst>
                <a:gd name="T0" fmla="*/ 71 w 72"/>
                <a:gd name="T1" fmla="*/ 40 h 72"/>
                <a:gd name="T2" fmla="*/ 31 w 72"/>
                <a:gd name="T3" fmla="*/ 71 h 72"/>
                <a:gd name="T4" fmla="*/ 0 w 72"/>
                <a:gd name="T5" fmla="*/ 35 h 72"/>
                <a:gd name="T6" fmla="*/ 35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1" y="71"/>
                  </a:lnTo>
                  <a:lnTo>
                    <a:pt x="0" y="35"/>
                  </a:lnTo>
                  <a:lnTo>
                    <a:pt x="35"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828" name="Freeform 1012">
              <a:extLst>
                <a:ext uri="{FF2B5EF4-FFF2-40B4-BE49-F238E27FC236}">
                  <a16:creationId xmlns:a16="http://schemas.microsoft.com/office/drawing/2014/main" id="{DDD6671B-4B27-4877-8AE4-EFAAB2D9C2EC}"/>
                </a:ext>
              </a:extLst>
            </p:cNvPr>
            <p:cNvSpPr>
              <a:spLocks noChangeArrowheads="1"/>
            </p:cNvSpPr>
            <p:nvPr/>
          </p:nvSpPr>
          <p:spPr bwMode="auto">
            <a:xfrm>
              <a:off x="4473" y="3228"/>
              <a:ext cx="17" cy="17"/>
            </a:xfrm>
            <a:custGeom>
              <a:avLst/>
              <a:gdLst>
                <a:gd name="T0" fmla="*/ 75 w 76"/>
                <a:gd name="T1" fmla="*/ 36 h 77"/>
                <a:gd name="T2" fmla="*/ 35 w 76"/>
                <a:gd name="T3" fmla="*/ 76 h 77"/>
                <a:gd name="T4" fmla="*/ 0 w 76"/>
                <a:gd name="T5" fmla="*/ 31 h 77"/>
                <a:gd name="T6" fmla="*/ 44 w 76"/>
                <a:gd name="T7" fmla="*/ 0 h 77"/>
                <a:gd name="T8" fmla="*/ 75 w 76"/>
                <a:gd name="T9" fmla="*/ 36 h 77"/>
              </a:gdLst>
              <a:ahLst/>
              <a:cxnLst>
                <a:cxn ang="0">
                  <a:pos x="T0" y="T1"/>
                </a:cxn>
                <a:cxn ang="0">
                  <a:pos x="T2" y="T3"/>
                </a:cxn>
                <a:cxn ang="0">
                  <a:pos x="T4" y="T5"/>
                </a:cxn>
                <a:cxn ang="0">
                  <a:pos x="T6" y="T7"/>
                </a:cxn>
                <a:cxn ang="0">
                  <a:pos x="T8" y="T9"/>
                </a:cxn>
              </a:cxnLst>
              <a:rect l="0" t="0" r="r" b="b"/>
              <a:pathLst>
                <a:path w="76" h="77">
                  <a:moveTo>
                    <a:pt x="75" y="36"/>
                  </a:moveTo>
                  <a:lnTo>
                    <a:pt x="35" y="76"/>
                  </a:lnTo>
                  <a:lnTo>
                    <a:pt x="0" y="31"/>
                  </a:lnTo>
                  <a:lnTo>
                    <a:pt x="44" y="0"/>
                  </a:lnTo>
                  <a:lnTo>
                    <a:pt x="75" y="36"/>
                  </a:lnTo>
                </a:path>
              </a:pathLst>
            </a:custGeom>
            <a:solidFill>
              <a:srgbClr val="000000"/>
            </a:solidFill>
            <a:ln w="12600">
              <a:solidFill>
                <a:srgbClr val="333333"/>
              </a:solidFill>
              <a:round/>
              <a:headEnd/>
              <a:tailEnd/>
            </a:ln>
          </p:spPr>
          <p:txBody>
            <a:bodyPr wrap="none" anchor="ctr"/>
            <a:lstStyle/>
            <a:p>
              <a:endParaRPr lang="en-US"/>
            </a:p>
          </p:txBody>
        </p:sp>
        <p:sp>
          <p:nvSpPr>
            <p:cNvPr id="35829" name="Freeform 1013">
              <a:extLst>
                <a:ext uri="{FF2B5EF4-FFF2-40B4-BE49-F238E27FC236}">
                  <a16:creationId xmlns:a16="http://schemas.microsoft.com/office/drawing/2014/main" id="{0A2128EE-B274-4C96-9009-18D5F32D20AE}"/>
                </a:ext>
              </a:extLst>
            </p:cNvPr>
            <p:cNvSpPr>
              <a:spLocks noChangeArrowheads="1"/>
            </p:cNvSpPr>
            <p:nvPr/>
          </p:nvSpPr>
          <p:spPr bwMode="auto">
            <a:xfrm>
              <a:off x="4465" y="3235"/>
              <a:ext cx="16" cy="18"/>
            </a:xfrm>
            <a:custGeom>
              <a:avLst/>
              <a:gdLst>
                <a:gd name="T0" fmla="*/ 71 w 72"/>
                <a:gd name="T1" fmla="*/ 45 h 78"/>
                <a:gd name="T2" fmla="*/ 31 w 72"/>
                <a:gd name="T3" fmla="*/ 77 h 78"/>
                <a:gd name="T4" fmla="*/ 0 w 72"/>
                <a:gd name="T5" fmla="*/ 36 h 78"/>
                <a:gd name="T6" fmla="*/ 35 w 72"/>
                <a:gd name="T7" fmla="*/ 0 h 78"/>
                <a:gd name="T8" fmla="*/ 71 w 72"/>
                <a:gd name="T9" fmla="*/ 45 h 78"/>
              </a:gdLst>
              <a:ahLst/>
              <a:cxnLst>
                <a:cxn ang="0">
                  <a:pos x="T0" y="T1"/>
                </a:cxn>
                <a:cxn ang="0">
                  <a:pos x="T2" y="T3"/>
                </a:cxn>
                <a:cxn ang="0">
                  <a:pos x="T4" y="T5"/>
                </a:cxn>
                <a:cxn ang="0">
                  <a:pos x="T6" y="T7"/>
                </a:cxn>
                <a:cxn ang="0">
                  <a:pos x="T8" y="T9"/>
                </a:cxn>
              </a:cxnLst>
              <a:rect l="0" t="0" r="r" b="b"/>
              <a:pathLst>
                <a:path w="72" h="78">
                  <a:moveTo>
                    <a:pt x="71" y="45"/>
                  </a:moveTo>
                  <a:lnTo>
                    <a:pt x="31" y="77"/>
                  </a:lnTo>
                  <a:lnTo>
                    <a:pt x="0" y="36"/>
                  </a:lnTo>
                  <a:lnTo>
                    <a:pt x="35" y="0"/>
                  </a:lnTo>
                  <a:lnTo>
                    <a:pt x="71" y="45"/>
                  </a:lnTo>
                </a:path>
              </a:pathLst>
            </a:custGeom>
            <a:solidFill>
              <a:srgbClr val="000000"/>
            </a:solidFill>
            <a:ln w="12600">
              <a:solidFill>
                <a:srgbClr val="333333"/>
              </a:solidFill>
              <a:round/>
              <a:headEnd/>
              <a:tailEnd/>
            </a:ln>
          </p:spPr>
          <p:txBody>
            <a:bodyPr wrap="none" anchor="ctr"/>
            <a:lstStyle/>
            <a:p>
              <a:endParaRPr lang="en-US"/>
            </a:p>
          </p:txBody>
        </p:sp>
        <p:sp>
          <p:nvSpPr>
            <p:cNvPr id="35830" name="Freeform 1014">
              <a:extLst>
                <a:ext uri="{FF2B5EF4-FFF2-40B4-BE49-F238E27FC236}">
                  <a16:creationId xmlns:a16="http://schemas.microsoft.com/office/drawing/2014/main" id="{B811BBD7-A0B9-428E-A2BA-C01480E97E45}"/>
                </a:ext>
              </a:extLst>
            </p:cNvPr>
            <p:cNvSpPr>
              <a:spLocks noChangeArrowheads="1"/>
            </p:cNvSpPr>
            <p:nvPr/>
          </p:nvSpPr>
          <p:spPr bwMode="auto">
            <a:xfrm>
              <a:off x="4455" y="3243"/>
              <a:ext cx="17" cy="17"/>
            </a:xfrm>
            <a:custGeom>
              <a:avLst/>
              <a:gdLst>
                <a:gd name="T0" fmla="*/ 76 w 77"/>
                <a:gd name="T1" fmla="*/ 41 h 73"/>
                <a:gd name="T2" fmla="*/ 31 w 77"/>
                <a:gd name="T3" fmla="*/ 72 h 73"/>
                <a:gd name="T4" fmla="*/ 0 w 77"/>
                <a:gd name="T5" fmla="*/ 32 h 73"/>
                <a:gd name="T6" fmla="*/ 45 w 77"/>
                <a:gd name="T7" fmla="*/ 0 h 73"/>
                <a:gd name="T8" fmla="*/ 76 w 77"/>
                <a:gd name="T9" fmla="*/ 41 h 73"/>
              </a:gdLst>
              <a:ahLst/>
              <a:cxnLst>
                <a:cxn ang="0">
                  <a:pos x="T0" y="T1"/>
                </a:cxn>
                <a:cxn ang="0">
                  <a:pos x="T2" y="T3"/>
                </a:cxn>
                <a:cxn ang="0">
                  <a:pos x="T4" y="T5"/>
                </a:cxn>
                <a:cxn ang="0">
                  <a:pos x="T6" y="T7"/>
                </a:cxn>
                <a:cxn ang="0">
                  <a:pos x="T8" y="T9"/>
                </a:cxn>
              </a:cxnLst>
              <a:rect l="0" t="0" r="r" b="b"/>
              <a:pathLst>
                <a:path w="77" h="73">
                  <a:moveTo>
                    <a:pt x="76" y="41"/>
                  </a:moveTo>
                  <a:lnTo>
                    <a:pt x="31" y="72"/>
                  </a:lnTo>
                  <a:lnTo>
                    <a:pt x="0" y="32"/>
                  </a:lnTo>
                  <a:lnTo>
                    <a:pt x="45" y="0"/>
                  </a:lnTo>
                  <a:lnTo>
                    <a:pt x="76" y="41"/>
                  </a:lnTo>
                </a:path>
              </a:pathLst>
            </a:custGeom>
            <a:solidFill>
              <a:srgbClr val="000000"/>
            </a:solidFill>
            <a:ln w="12600">
              <a:solidFill>
                <a:srgbClr val="333333"/>
              </a:solidFill>
              <a:round/>
              <a:headEnd/>
              <a:tailEnd/>
            </a:ln>
          </p:spPr>
          <p:txBody>
            <a:bodyPr wrap="none" anchor="ctr"/>
            <a:lstStyle/>
            <a:p>
              <a:endParaRPr lang="en-US"/>
            </a:p>
          </p:txBody>
        </p:sp>
        <p:sp>
          <p:nvSpPr>
            <p:cNvPr id="35831" name="Freeform 1015">
              <a:extLst>
                <a:ext uri="{FF2B5EF4-FFF2-40B4-BE49-F238E27FC236}">
                  <a16:creationId xmlns:a16="http://schemas.microsoft.com/office/drawing/2014/main" id="{907C7ABB-2FA4-40DC-BBD4-D7ADDA7C0B41}"/>
                </a:ext>
              </a:extLst>
            </p:cNvPr>
            <p:cNvSpPr>
              <a:spLocks noChangeArrowheads="1"/>
            </p:cNvSpPr>
            <p:nvPr/>
          </p:nvSpPr>
          <p:spPr bwMode="auto">
            <a:xfrm>
              <a:off x="4446" y="3250"/>
              <a:ext cx="16" cy="16"/>
            </a:xfrm>
            <a:custGeom>
              <a:avLst/>
              <a:gdLst>
                <a:gd name="T0" fmla="*/ 71 w 72"/>
                <a:gd name="T1" fmla="*/ 40 h 72"/>
                <a:gd name="T2" fmla="*/ 31 w 72"/>
                <a:gd name="T3" fmla="*/ 71 h 72"/>
                <a:gd name="T4" fmla="*/ 0 w 72"/>
                <a:gd name="T5" fmla="*/ 31 h 72"/>
                <a:gd name="T6" fmla="*/ 40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1" y="71"/>
                  </a:lnTo>
                  <a:lnTo>
                    <a:pt x="0" y="31"/>
                  </a:lnTo>
                  <a:lnTo>
                    <a:pt x="40"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832" name="Freeform 1016">
              <a:extLst>
                <a:ext uri="{FF2B5EF4-FFF2-40B4-BE49-F238E27FC236}">
                  <a16:creationId xmlns:a16="http://schemas.microsoft.com/office/drawing/2014/main" id="{EBA33E2C-3A47-42D0-A987-39672E161E7A}"/>
                </a:ext>
              </a:extLst>
            </p:cNvPr>
            <p:cNvSpPr>
              <a:spLocks noChangeArrowheads="1"/>
            </p:cNvSpPr>
            <p:nvPr/>
          </p:nvSpPr>
          <p:spPr bwMode="auto">
            <a:xfrm>
              <a:off x="4437" y="3257"/>
              <a:ext cx="16" cy="17"/>
            </a:xfrm>
            <a:custGeom>
              <a:avLst/>
              <a:gdLst>
                <a:gd name="T0" fmla="*/ 71 w 72"/>
                <a:gd name="T1" fmla="*/ 40 h 77"/>
                <a:gd name="T2" fmla="*/ 26 w 72"/>
                <a:gd name="T3" fmla="*/ 76 h 77"/>
                <a:gd name="T4" fmla="*/ 0 w 72"/>
                <a:gd name="T5" fmla="*/ 31 h 77"/>
                <a:gd name="T6" fmla="*/ 40 w 72"/>
                <a:gd name="T7" fmla="*/ 0 h 77"/>
                <a:gd name="T8" fmla="*/ 71 w 72"/>
                <a:gd name="T9" fmla="*/ 40 h 77"/>
              </a:gdLst>
              <a:ahLst/>
              <a:cxnLst>
                <a:cxn ang="0">
                  <a:pos x="T0" y="T1"/>
                </a:cxn>
                <a:cxn ang="0">
                  <a:pos x="T2" y="T3"/>
                </a:cxn>
                <a:cxn ang="0">
                  <a:pos x="T4" y="T5"/>
                </a:cxn>
                <a:cxn ang="0">
                  <a:pos x="T6" y="T7"/>
                </a:cxn>
                <a:cxn ang="0">
                  <a:pos x="T8" y="T9"/>
                </a:cxn>
              </a:cxnLst>
              <a:rect l="0" t="0" r="r" b="b"/>
              <a:pathLst>
                <a:path w="72" h="77">
                  <a:moveTo>
                    <a:pt x="71" y="40"/>
                  </a:moveTo>
                  <a:lnTo>
                    <a:pt x="26" y="76"/>
                  </a:lnTo>
                  <a:lnTo>
                    <a:pt x="0" y="31"/>
                  </a:lnTo>
                  <a:lnTo>
                    <a:pt x="40"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833" name="Freeform 1017">
              <a:extLst>
                <a:ext uri="{FF2B5EF4-FFF2-40B4-BE49-F238E27FC236}">
                  <a16:creationId xmlns:a16="http://schemas.microsoft.com/office/drawing/2014/main" id="{D4206E91-95AC-49E7-A2E3-CFCBA0C11A7A}"/>
                </a:ext>
              </a:extLst>
            </p:cNvPr>
            <p:cNvSpPr>
              <a:spLocks noChangeArrowheads="1"/>
            </p:cNvSpPr>
            <p:nvPr/>
          </p:nvSpPr>
          <p:spPr bwMode="auto">
            <a:xfrm>
              <a:off x="4426" y="3264"/>
              <a:ext cx="17" cy="16"/>
            </a:xfrm>
            <a:custGeom>
              <a:avLst/>
              <a:gdLst>
                <a:gd name="T0" fmla="*/ 75 w 76"/>
                <a:gd name="T1" fmla="*/ 44 h 72"/>
                <a:gd name="T2" fmla="*/ 31 w 76"/>
                <a:gd name="T3" fmla="*/ 71 h 72"/>
                <a:gd name="T4" fmla="*/ 0 w 76"/>
                <a:gd name="T5" fmla="*/ 26 h 72"/>
                <a:gd name="T6" fmla="*/ 48 w 76"/>
                <a:gd name="T7" fmla="*/ 0 h 72"/>
                <a:gd name="T8" fmla="*/ 75 w 76"/>
                <a:gd name="T9" fmla="*/ 44 h 72"/>
              </a:gdLst>
              <a:ahLst/>
              <a:cxnLst>
                <a:cxn ang="0">
                  <a:pos x="T0" y="T1"/>
                </a:cxn>
                <a:cxn ang="0">
                  <a:pos x="T2" y="T3"/>
                </a:cxn>
                <a:cxn ang="0">
                  <a:pos x="T4" y="T5"/>
                </a:cxn>
                <a:cxn ang="0">
                  <a:pos x="T6" y="T7"/>
                </a:cxn>
                <a:cxn ang="0">
                  <a:pos x="T8" y="T9"/>
                </a:cxn>
              </a:cxnLst>
              <a:rect l="0" t="0" r="r" b="b"/>
              <a:pathLst>
                <a:path w="76" h="72">
                  <a:moveTo>
                    <a:pt x="75" y="44"/>
                  </a:moveTo>
                  <a:lnTo>
                    <a:pt x="31" y="71"/>
                  </a:lnTo>
                  <a:lnTo>
                    <a:pt x="0" y="26"/>
                  </a:lnTo>
                  <a:lnTo>
                    <a:pt x="48" y="0"/>
                  </a:lnTo>
                  <a:lnTo>
                    <a:pt x="75" y="44"/>
                  </a:lnTo>
                </a:path>
              </a:pathLst>
            </a:custGeom>
            <a:solidFill>
              <a:srgbClr val="000000"/>
            </a:solidFill>
            <a:ln w="12600">
              <a:solidFill>
                <a:srgbClr val="333333"/>
              </a:solidFill>
              <a:round/>
              <a:headEnd/>
              <a:tailEnd/>
            </a:ln>
          </p:spPr>
          <p:txBody>
            <a:bodyPr wrap="none" anchor="ctr"/>
            <a:lstStyle/>
            <a:p>
              <a:endParaRPr lang="en-US"/>
            </a:p>
          </p:txBody>
        </p:sp>
        <p:sp>
          <p:nvSpPr>
            <p:cNvPr id="35834" name="Freeform 1018">
              <a:extLst>
                <a:ext uri="{FF2B5EF4-FFF2-40B4-BE49-F238E27FC236}">
                  <a16:creationId xmlns:a16="http://schemas.microsoft.com/office/drawing/2014/main" id="{4BB5D171-CB3C-498B-9A42-60047A411724}"/>
                </a:ext>
              </a:extLst>
            </p:cNvPr>
            <p:cNvSpPr>
              <a:spLocks noChangeArrowheads="1"/>
            </p:cNvSpPr>
            <p:nvPr/>
          </p:nvSpPr>
          <p:spPr bwMode="auto">
            <a:xfrm>
              <a:off x="4417" y="3270"/>
              <a:ext cx="16" cy="16"/>
            </a:xfrm>
            <a:custGeom>
              <a:avLst/>
              <a:gdLst>
                <a:gd name="T0" fmla="*/ 71 w 72"/>
                <a:gd name="T1" fmla="*/ 44 h 71"/>
                <a:gd name="T2" fmla="*/ 22 w 72"/>
                <a:gd name="T3" fmla="*/ 70 h 71"/>
                <a:gd name="T4" fmla="*/ 0 w 72"/>
                <a:gd name="T5" fmla="*/ 30 h 71"/>
                <a:gd name="T6" fmla="*/ 40 w 72"/>
                <a:gd name="T7" fmla="*/ 0 h 71"/>
                <a:gd name="T8" fmla="*/ 71 w 72"/>
                <a:gd name="T9" fmla="*/ 44 h 71"/>
              </a:gdLst>
              <a:ahLst/>
              <a:cxnLst>
                <a:cxn ang="0">
                  <a:pos x="T0" y="T1"/>
                </a:cxn>
                <a:cxn ang="0">
                  <a:pos x="T2" y="T3"/>
                </a:cxn>
                <a:cxn ang="0">
                  <a:pos x="T4" y="T5"/>
                </a:cxn>
                <a:cxn ang="0">
                  <a:pos x="T6" y="T7"/>
                </a:cxn>
                <a:cxn ang="0">
                  <a:pos x="T8" y="T9"/>
                </a:cxn>
              </a:cxnLst>
              <a:rect l="0" t="0" r="r" b="b"/>
              <a:pathLst>
                <a:path w="72" h="71">
                  <a:moveTo>
                    <a:pt x="71" y="44"/>
                  </a:moveTo>
                  <a:lnTo>
                    <a:pt x="22" y="70"/>
                  </a:lnTo>
                  <a:lnTo>
                    <a:pt x="0" y="30"/>
                  </a:lnTo>
                  <a:lnTo>
                    <a:pt x="40"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835" name="Freeform 1019">
              <a:extLst>
                <a:ext uri="{FF2B5EF4-FFF2-40B4-BE49-F238E27FC236}">
                  <a16:creationId xmlns:a16="http://schemas.microsoft.com/office/drawing/2014/main" id="{9677C74C-5E28-49EF-83D1-848433767D91}"/>
                </a:ext>
              </a:extLst>
            </p:cNvPr>
            <p:cNvSpPr>
              <a:spLocks noChangeArrowheads="1"/>
            </p:cNvSpPr>
            <p:nvPr/>
          </p:nvSpPr>
          <p:spPr bwMode="auto">
            <a:xfrm>
              <a:off x="4406" y="3277"/>
              <a:ext cx="16" cy="16"/>
            </a:xfrm>
            <a:custGeom>
              <a:avLst/>
              <a:gdLst>
                <a:gd name="T0" fmla="*/ 71 w 72"/>
                <a:gd name="T1" fmla="*/ 40 h 72"/>
                <a:gd name="T2" fmla="*/ 31 w 72"/>
                <a:gd name="T3" fmla="*/ 71 h 72"/>
                <a:gd name="T4" fmla="*/ 0 w 72"/>
                <a:gd name="T5" fmla="*/ 26 h 72"/>
                <a:gd name="T6" fmla="*/ 49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31" y="71"/>
                  </a:lnTo>
                  <a:lnTo>
                    <a:pt x="0" y="26"/>
                  </a:lnTo>
                  <a:lnTo>
                    <a:pt x="49"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35836" name="Freeform 1020">
              <a:extLst>
                <a:ext uri="{FF2B5EF4-FFF2-40B4-BE49-F238E27FC236}">
                  <a16:creationId xmlns:a16="http://schemas.microsoft.com/office/drawing/2014/main" id="{26B83698-AD35-4159-9449-8BE2FA97CCDB}"/>
                </a:ext>
              </a:extLst>
            </p:cNvPr>
            <p:cNvSpPr>
              <a:spLocks noChangeArrowheads="1"/>
            </p:cNvSpPr>
            <p:nvPr/>
          </p:nvSpPr>
          <p:spPr bwMode="auto">
            <a:xfrm>
              <a:off x="4396" y="3283"/>
              <a:ext cx="17" cy="16"/>
            </a:xfrm>
            <a:custGeom>
              <a:avLst/>
              <a:gdLst>
                <a:gd name="T0" fmla="*/ 76 w 77"/>
                <a:gd name="T1" fmla="*/ 44 h 72"/>
                <a:gd name="T2" fmla="*/ 27 w 77"/>
                <a:gd name="T3" fmla="*/ 71 h 72"/>
                <a:gd name="T4" fmla="*/ 0 w 77"/>
                <a:gd name="T5" fmla="*/ 26 h 72"/>
                <a:gd name="T6" fmla="*/ 45 w 77"/>
                <a:gd name="T7" fmla="*/ 0 h 72"/>
                <a:gd name="T8" fmla="*/ 76 w 77"/>
                <a:gd name="T9" fmla="*/ 44 h 72"/>
              </a:gdLst>
              <a:ahLst/>
              <a:cxnLst>
                <a:cxn ang="0">
                  <a:pos x="T0" y="T1"/>
                </a:cxn>
                <a:cxn ang="0">
                  <a:pos x="T2" y="T3"/>
                </a:cxn>
                <a:cxn ang="0">
                  <a:pos x="T4" y="T5"/>
                </a:cxn>
                <a:cxn ang="0">
                  <a:pos x="T6" y="T7"/>
                </a:cxn>
                <a:cxn ang="0">
                  <a:pos x="T8" y="T9"/>
                </a:cxn>
              </a:cxnLst>
              <a:rect l="0" t="0" r="r" b="b"/>
              <a:pathLst>
                <a:path w="77" h="72">
                  <a:moveTo>
                    <a:pt x="76" y="44"/>
                  </a:moveTo>
                  <a:lnTo>
                    <a:pt x="27" y="71"/>
                  </a:lnTo>
                  <a:lnTo>
                    <a:pt x="0" y="26"/>
                  </a:lnTo>
                  <a:lnTo>
                    <a:pt x="45" y="0"/>
                  </a:lnTo>
                  <a:lnTo>
                    <a:pt x="76" y="44"/>
                  </a:lnTo>
                </a:path>
              </a:pathLst>
            </a:custGeom>
            <a:solidFill>
              <a:srgbClr val="000000"/>
            </a:solidFill>
            <a:ln w="12600">
              <a:solidFill>
                <a:srgbClr val="333333"/>
              </a:solidFill>
              <a:round/>
              <a:headEnd/>
              <a:tailEnd/>
            </a:ln>
          </p:spPr>
          <p:txBody>
            <a:bodyPr wrap="none" anchor="ctr"/>
            <a:lstStyle/>
            <a:p>
              <a:endParaRPr lang="en-US"/>
            </a:p>
          </p:txBody>
        </p:sp>
        <p:sp>
          <p:nvSpPr>
            <p:cNvPr id="35837" name="Freeform 1021">
              <a:extLst>
                <a:ext uri="{FF2B5EF4-FFF2-40B4-BE49-F238E27FC236}">
                  <a16:creationId xmlns:a16="http://schemas.microsoft.com/office/drawing/2014/main" id="{128BD4A8-8978-4D28-87DA-0C87263D4D95}"/>
                </a:ext>
              </a:extLst>
            </p:cNvPr>
            <p:cNvSpPr>
              <a:spLocks noChangeArrowheads="1"/>
            </p:cNvSpPr>
            <p:nvPr/>
          </p:nvSpPr>
          <p:spPr bwMode="auto">
            <a:xfrm>
              <a:off x="4386" y="3289"/>
              <a:ext cx="16" cy="16"/>
            </a:xfrm>
            <a:custGeom>
              <a:avLst/>
              <a:gdLst>
                <a:gd name="T0" fmla="*/ 71 w 72"/>
                <a:gd name="T1" fmla="*/ 44 h 72"/>
                <a:gd name="T2" fmla="*/ 26 w 72"/>
                <a:gd name="T3" fmla="*/ 71 h 72"/>
                <a:gd name="T4" fmla="*/ 0 w 72"/>
                <a:gd name="T5" fmla="*/ 22 h 72"/>
                <a:gd name="T6" fmla="*/ 44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26" y="71"/>
                  </a:lnTo>
                  <a:lnTo>
                    <a:pt x="0" y="22"/>
                  </a:lnTo>
                  <a:lnTo>
                    <a:pt x="44"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838" name="Freeform 1022">
              <a:extLst>
                <a:ext uri="{FF2B5EF4-FFF2-40B4-BE49-F238E27FC236}">
                  <a16:creationId xmlns:a16="http://schemas.microsoft.com/office/drawing/2014/main" id="{2F4775EC-D7CE-4CC2-8E6E-55532D7A0E76}"/>
                </a:ext>
              </a:extLst>
            </p:cNvPr>
            <p:cNvSpPr>
              <a:spLocks noChangeArrowheads="1"/>
            </p:cNvSpPr>
            <p:nvPr/>
          </p:nvSpPr>
          <p:spPr bwMode="auto">
            <a:xfrm>
              <a:off x="4376" y="3294"/>
              <a:ext cx="16" cy="16"/>
            </a:xfrm>
            <a:custGeom>
              <a:avLst/>
              <a:gdLst>
                <a:gd name="T0" fmla="*/ 71 w 72"/>
                <a:gd name="T1" fmla="*/ 49 h 72"/>
                <a:gd name="T2" fmla="*/ 22 w 72"/>
                <a:gd name="T3" fmla="*/ 71 h 72"/>
                <a:gd name="T4" fmla="*/ 0 w 72"/>
                <a:gd name="T5" fmla="*/ 26 h 72"/>
                <a:gd name="T6" fmla="*/ 44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2" y="71"/>
                  </a:lnTo>
                  <a:lnTo>
                    <a:pt x="0" y="26"/>
                  </a:lnTo>
                  <a:lnTo>
                    <a:pt x="44"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839" name="Freeform 1023">
              <a:extLst>
                <a:ext uri="{FF2B5EF4-FFF2-40B4-BE49-F238E27FC236}">
                  <a16:creationId xmlns:a16="http://schemas.microsoft.com/office/drawing/2014/main" id="{EFE08D10-5D1F-41ED-95D7-565F728E698A}"/>
                </a:ext>
              </a:extLst>
            </p:cNvPr>
            <p:cNvSpPr>
              <a:spLocks noChangeArrowheads="1"/>
            </p:cNvSpPr>
            <p:nvPr/>
          </p:nvSpPr>
          <p:spPr bwMode="auto">
            <a:xfrm>
              <a:off x="4365" y="3300"/>
              <a:ext cx="16" cy="16"/>
            </a:xfrm>
            <a:custGeom>
              <a:avLst/>
              <a:gdLst>
                <a:gd name="T0" fmla="*/ 71 w 72"/>
                <a:gd name="T1" fmla="*/ 44 h 72"/>
                <a:gd name="T2" fmla="*/ 22 w 72"/>
                <a:gd name="T3" fmla="*/ 71 h 72"/>
                <a:gd name="T4" fmla="*/ 0 w 72"/>
                <a:gd name="T5" fmla="*/ 22 h 72"/>
                <a:gd name="T6" fmla="*/ 49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22" y="71"/>
                  </a:lnTo>
                  <a:lnTo>
                    <a:pt x="0" y="22"/>
                  </a:lnTo>
                  <a:lnTo>
                    <a:pt x="49"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840" name="Freeform 0">
              <a:extLst>
                <a:ext uri="{FF2B5EF4-FFF2-40B4-BE49-F238E27FC236}">
                  <a16:creationId xmlns:a16="http://schemas.microsoft.com/office/drawing/2014/main" id="{9BFB85F3-91D8-455E-8EBB-CBDFD1273720}"/>
                </a:ext>
              </a:extLst>
            </p:cNvPr>
            <p:cNvSpPr>
              <a:spLocks noChangeArrowheads="1"/>
            </p:cNvSpPr>
            <p:nvPr/>
          </p:nvSpPr>
          <p:spPr bwMode="auto">
            <a:xfrm>
              <a:off x="4355" y="3305"/>
              <a:ext cx="16" cy="16"/>
            </a:xfrm>
            <a:custGeom>
              <a:avLst/>
              <a:gdLst>
                <a:gd name="T0" fmla="*/ 71 w 72"/>
                <a:gd name="T1" fmla="*/ 49 h 72"/>
                <a:gd name="T2" fmla="*/ 22 w 72"/>
                <a:gd name="T3" fmla="*/ 71 h 72"/>
                <a:gd name="T4" fmla="*/ 0 w 72"/>
                <a:gd name="T5" fmla="*/ 22 h 72"/>
                <a:gd name="T6" fmla="*/ 44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2" y="71"/>
                  </a:lnTo>
                  <a:lnTo>
                    <a:pt x="0" y="22"/>
                  </a:lnTo>
                  <a:lnTo>
                    <a:pt x="44"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841" name="Freeform 1">
              <a:extLst>
                <a:ext uri="{FF2B5EF4-FFF2-40B4-BE49-F238E27FC236}">
                  <a16:creationId xmlns:a16="http://schemas.microsoft.com/office/drawing/2014/main" id="{0C17CB05-C178-445C-927C-BF6EBECCD4CC}"/>
                </a:ext>
              </a:extLst>
            </p:cNvPr>
            <p:cNvSpPr>
              <a:spLocks noChangeArrowheads="1"/>
            </p:cNvSpPr>
            <p:nvPr/>
          </p:nvSpPr>
          <p:spPr bwMode="auto">
            <a:xfrm>
              <a:off x="4345" y="3310"/>
              <a:ext cx="16" cy="16"/>
            </a:xfrm>
            <a:custGeom>
              <a:avLst/>
              <a:gdLst>
                <a:gd name="T0" fmla="*/ 71 w 72"/>
                <a:gd name="T1" fmla="*/ 49 h 72"/>
                <a:gd name="T2" fmla="*/ 17 w 72"/>
                <a:gd name="T3" fmla="*/ 71 h 72"/>
                <a:gd name="T4" fmla="*/ 0 w 72"/>
                <a:gd name="T5" fmla="*/ 22 h 72"/>
                <a:gd name="T6" fmla="*/ 44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7" y="71"/>
                  </a:lnTo>
                  <a:lnTo>
                    <a:pt x="0" y="22"/>
                  </a:lnTo>
                  <a:lnTo>
                    <a:pt x="44"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842" name="Freeform 2">
              <a:extLst>
                <a:ext uri="{FF2B5EF4-FFF2-40B4-BE49-F238E27FC236}">
                  <a16:creationId xmlns:a16="http://schemas.microsoft.com/office/drawing/2014/main" id="{77B4D4BC-E6B6-4DBB-911C-05B8E04C1482}"/>
                </a:ext>
              </a:extLst>
            </p:cNvPr>
            <p:cNvSpPr>
              <a:spLocks noChangeArrowheads="1"/>
            </p:cNvSpPr>
            <p:nvPr/>
          </p:nvSpPr>
          <p:spPr bwMode="auto">
            <a:xfrm>
              <a:off x="4334" y="3315"/>
              <a:ext cx="16" cy="16"/>
            </a:xfrm>
            <a:custGeom>
              <a:avLst/>
              <a:gdLst>
                <a:gd name="T0" fmla="*/ 71 w 72"/>
                <a:gd name="T1" fmla="*/ 49 h 72"/>
                <a:gd name="T2" fmla="*/ 22 w 72"/>
                <a:gd name="T3" fmla="*/ 71 h 72"/>
                <a:gd name="T4" fmla="*/ 0 w 72"/>
                <a:gd name="T5" fmla="*/ 22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22" y="71"/>
                  </a:lnTo>
                  <a:lnTo>
                    <a:pt x="0" y="22"/>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843" name="Freeform 3">
              <a:extLst>
                <a:ext uri="{FF2B5EF4-FFF2-40B4-BE49-F238E27FC236}">
                  <a16:creationId xmlns:a16="http://schemas.microsoft.com/office/drawing/2014/main" id="{2CFB82F9-8154-42EC-8B08-B2CE6DB3D0B4}"/>
                </a:ext>
              </a:extLst>
            </p:cNvPr>
            <p:cNvSpPr>
              <a:spLocks noChangeArrowheads="1"/>
            </p:cNvSpPr>
            <p:nvPr/>
          </p:nvSpPr>
          <p:spPr bwMode="auto">
            <a:xfrm>
              <a:off x="4324" y="3320"/>
              <a:ext cx="16" cy="16"/>
            </a:xfrm>
            <a:custGeom>
              <a:avLst/>
              <a:gdLst>
                <a:gd name="T0" fmla="*/ 71 w 72"/>
                <a:gd name="T1" fmla="*/ 44 h 72"/>
                <a:gd name="T2" fmla="*/ 17 w 72"/>
                <a:gd name="T3" fmla="*/ 71 h 72"/>
                <a:gd name="T4" fmla="*/ 0 w 72"/>
                <a:gd name="T5" fmla="*/ 22 h 72"/>
                <a:gd name="T6" fmla="*/ 44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17" y="71"/>
                  </a:lnTo>
                  <a:lnTo>
                    <a:pt x="0" y="22"/>
                  </a:lnTo>
                  <a:lnTo>
                    <a:pt x="44"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844" name="Freeform 4">
              <a:extLst>
                <a:ext uri="{FF2B5EF4-FFF2-40B4-BE49-F238E27FC236}">
                  <a16:creationId xmlns:a16="http://schemas.microsoft.com/office/drawing/2014/main" id="{2E713DAF-126F-4EAE-9030-8856F059A7C1}"/>
                </a:ext>
              </a:extLst>
            </p:cNvPr>
            <p:cNvSpPr>
              <a:spLocks noChangeArrowheads="1"/>
            </p:cNvSpPr>
            <p:nvPr/>
          </p:nvSpPr>
          <p:spPr bwMode="auto">
            <a:xfrm>
              <a:off x="4313" y="3325"/>
              <a:ext cx="16" cy="16"/>
            </a:xfrm>
            <a:custGeom>
              <a:avLst/>
              <a:gdLst>
                <a:gd name="T0" fmla="*/ 71 w 72"/>
                <a:gd name="T1" fmla="*/ 44 h 72"/>
                <a:gd name="T2" fmla="*/ 17 w 72"/>
                <a:gd name="T3" fmla="*/ 71 h 72"/>
                <a:gd name="T4" fmla="*/ 0 w 72"/>
                <a:gd name="T5" fmla="*/ 22 h 72"/>
                <a:gd name="T6" fmla="*/ 49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17" y="71"/>
                  </a:lnTo>
                  <a:lnTo>
                    <a:pt x="0" y="22"/>
                  </a:lnTo>
                  <a:lnTo>
                    <a:pt x="49"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35845" name="Freeform 5">
              <a:extLst>
                <a:ext uri="{FF2B5EF4-FFF2-40B4-BE49-F238E27FC236}">
                  <a16:creationId xmlns:a16="http://schemas.microsoft.com/office/drawing/2014/main" id="{523AA959-2BE9-434A-BDC0-9E31C7351012}"/>
                </a:ext>
              </a:extLst>
            </p:cNvPr>
            <p:cNvSpPr>
              <a:spLocks noChangeArrowheads="1"/>
            </p:cNvSpPr>
            <p:nvPr/>
          </p:nvSpPr>
          <p:spPr bwMode="auto">
            <a:xfrm>
              <a:off x="4303" y="3330"/>
              <a:ext cx="16" cy="16"/>
            </a:xfrm>
            <a:custGeom>
              <a:avLst/>
              <a:gdLst>
                <a:gd name="T0" fmla="*/ 71 w 72"/>
                <a:gd name="T1" fmla="*/ 49 h 72"/>
                <a:gd name="T2" fmla="*/ 17 w 72"/>
                <a:gd name="T3" fmla="*/ 71 h 72"/>
                <a:gd name="T4" fmla="*/ 0 w 72"/>
                <a:gd name="T5" fmla="*/ 17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7" y="71"/>
                  </a:lnTo>
                  <a:lnTo>
                    <a:pt x="0" y="17"/>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846" name="Freeform 6">
              <a:extLst>
                <a:ext uri="{FF2B5EF4-FFF2-40B4-BE49-F238E27FC236}">
                  <a16:creationId xmlns:a16="http://schemas.microsoft.com/office/drawing/2014/main" id="{60D0B452-D5DA-411E-8AC8-CF51695FD590}"/>
                </a:ext>
              </a:extLst>
            </p:cNvPr>
            <p:cNvSpPr>
              <a:spLocks noChangeArrowheads="1"/>
            </p:cNvSpPr>
            <p:nvPr/>
          </p:nvSpPr>
          <p:spPr bwMode="auto">
            <a:xfrm>
              <a:off x="4293" y="3334"/>
              <a:ext cx="16" cy="16"/>
            </a:xfrm>
            <a:custGeom>
              <a:avLst/>
              <a:gdLst>
                <a:gd name="T0" fmla="*/ 71 w 72"/>
                <a:gd name="T1" fmla="*/ 49 h 72"/>
                <a:gd name="T2" fmla="*/ 17 w 72"/>
                <a:gd name="T3" fmla="*/ 71 h 72"/>
                <a:gd name="T4" fmla="*/ 0 w 72"/>
                <a:gd name="T5" fmla="*/ 13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7" y="71"/>
                  </a:lnTo>
                  <a:lnTo>
                    <a:pt x="0" y="13"/>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847" name="Freeform 7">
              <a:extLst>
                <a:ext uri="{FF2B5EF4-FFF2-40B4-BE49-F238E27FC236}">
                  <a16:creationId xmlns:a16="http://schemas.microsoft.com/office/drawing/2014/main" id="{ED55DB25-BCA3-4D13-9832-D5C449833750}"/>
                </a:ext>
              </a:extLst>
            </p:cNvPr>
            <p:cNvSpPr>
              <a:spLocks noChangeArrowheads="1"/>
            </p:cNvSpPr>
            <p:nvPr/>
          </p:nvSpPr>
          <p:spPr bwMode="auto">
            <a:xfrm>
              <a:off x="4283" y="3337"/>
              <a:ext cx="16" cy="16"/>
            </a:xfrm>
            <a:custGeom>
              <a:avLst/>
              <a:gdLst>
                <a:gd name="T0" fmla="*/ 71 w 72"/>
                <a:gd name="T1" fmla="*/ 53 h 72"/>
                <a:gd name="T2" fmla="*/ 17 w 72"/>
                <a:gd name="T3" fmla="*/ 71 h 72"/>
                <a:gd name="T4" fmla="*/ 0 w 72"/>
                <a:gd name="T5" fmla="*/ 17 h 72"/>
                <a:gd name="T6" fmla="*/ 49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7" y="71"/>
                  </a:lnTo>
                  <a:lnTo>
                    <a:pt x="0" y="17"/>
                  </a:lnTo>
                  <a:lnTo>
                    <a:pt x="49"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848" name="Freeform 8">
              <a:extLst>
                <a:ext uri="{FF2B5EF4-FFF2-40B4-BE49-F238E27FC236}">
                  <a16:creationId xmlns:a16="http://schemas.microsoft.com/office/drawing/2014/main" id="{E283DD96-2DF9-4E2A-A6C9-91A5A44704C1}"/>
                </a:ext>
              </a:extLst>
            </p:cNvPr>
            <p:cNvSpPr>
              <a:spLocks noChangeArrowheads="1"/>
            </p:cNvSpPr>
            <p:nvPr/>
          </p:nvSpPr>
          <p:spPr bwMode="auto">
            <a:xfrm>
              <a:off x="4273" y="3341"/>
              <a:ext cx="16" cy="16"/>
            </a:xfrm>
            <a:custGeom>
              <a:avLst/>
              <a:gdLst>
                <a:gd name="T0" fmla="*/ 71 w 72"/>
                <a:gd name="T1" fmla="*/ 49 h 72"/>
                <a:gd name="T2" fmla="*/ 17 w 72"/>
                <a:gd name="T3" fmla="*/ 71 h 72"/>
                <a:gd name="T4" fmla="*/ 0 w 72"/>
                <a:gd name="T5" fmla="*/ 13 h 72"/>
                <a:gd name="T6" fmla="*/ 49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17" y="71"/>
                  </a:lnTo>
                  <a:lnTo>
                    <a:pt x="0" y="13"/>
                  </a:lnTo>
                  <a:lnTo>
                    <a:pt x="49"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35849" name="Freeform 9">
              <a:extLst>
                <a:ext uri="{FF2B5EF4-FFF2-40B4-BE49-F238E27FC236}">
                  <a16:creationId xmlns:a16="http://schemas.microsoft.com/office/drawing/2014/main" id="{4566B0DD-4218-4C92-A090-6F13B1594355}"/>
                </a:ext>
              </a:extLst>
            </p:cNvPr>
            <p:cNvSpPr>
              <a:spLocks noChangeArrowheads="1"/>
            </p:cNvSpPr>
            <p:nvPr/>
          </p:nvSpPr>
          <p:spPr bwMode="auto">
            <a:xfrm>
              <a:off x="4264" y="3344"/>
              <a:ext cx="16" cy="16"/>
            </a:xfrm>
            <a:custGeom>
              <a:avLst/>
              <a:gdLst>
                <a:gd name="T0" fmla="*/ 71 w 72"/>
                <a:gd name="T1" fmla="*/ 53 h 72"/>
                <a:gd name="T2" fmla="*/ 13 w 72"/>
                <a:gd name="T3" fmla="*/ 71 h 72"/>
                <a:gd name="T4" fmla="*/ 0 w 72"/>
                <a:gd name="T5" fmla="*/ 13 h 72"/>
                <a:gd name="T6" fmla="*/ 49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3" y="71"/>
                  </a:lnTo>
                  <a:lnTo>
                    <a:pt x="0" y="13"/>
                  </a:lnTo>
                  <a:lnTo>
                    <a:pt x="49"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850" name="Freeform 10">
              <a:extLst>
                <a:ext uri="{FF2B5EF4-FFF2-40B4-BE49-F238E27FC236}">
                  <a16:creationId xmlns:a16="http://schemas.microsoft.com/office/drawing/2014/main" id="{692270C2-7B3D-46E7-BC66-3C2FE83C9A72}"/>
                </a:ext>
              </a:extLst>
            </p:cNvPr>
            <p:cNvSpPr>
              <a:spLocks noChangeArrowheads="1"/>
            </p:cNvSpPr>
            <p:nvPr/>
          </p:nvSpPr>
          <p:spPr bwMode="auto">
            <a:xfrm>
              <a:off x="4254" y="3347"/>
              <a:ext cx="16" cy="16"/>
            </a:xfrm>
            <a:custGeom>
              <a:avLst/>
              <a:gdLst>
                <a:gd name="T0" fmla="*/ 71 w 72"/>
                <a:gd name="T1" fmla="*/ 53 h 72"/>
                <a:gd name="T2" fmla="*/ 13 w 72"/>
                <a:gd name="T3" fmla="*/ 71 h 72"/>
                <a:gd name="T4" fmla="*/ 0 w 72"/>
                <a:gd name="T5" fmla="*/ 13 h 72"/>
                <a:gd name="T6" fmla="*/ 53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3" y="71"/>
                  </a:lnTo>
                  <a:lnTo>
                    <a:pt x="0" y="13"/>
                  </a:lnTo>
                  <a:lnTo>
                    <a:pt x="53"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851" name="Freeform 11">
              <a:extLst>
                <a:ext uri="{FF2B5EF4-FFF2-40B4-BE49-F238E27FC236}">
                  <a16:creationId xmlns:a16="http://schemas.microsoft.com/office/drawing/2014/main" id="{82BE3E19-35B6-4711-8F3B-52CDFCCC529D}"/>
                </a:ext>
              </a:extLst>
            </p:cNvPr>
            <p:cNvSpPr>
              <a:spLocks noChangeArrowheads="1"/>
            </p:cNvSpPr>
            <p:nvPr/>
          </p:nvSpPr>
          <p:spPr bwMode="auto">
            <a:xfrm>
              <a:off x="4244" y="3350"/>
              <a:ext cx="16" cy="16"/>
            </a:xfrm>
            <a:custGeom>
              <a:avLst/>
              <a:gdLst>
                <a:gd name="T0" fmla="*/ 71 w 72"/>
                <a:gd name="T1" fmla="*/ 53 h 72"/>
                <a:gd name="T2" fmla="*/ 17 w 72"/>
                <a:gd name="T3" fmla="*/ 71 h 72"/>
                <a:gd name="T4" fmla="*/ 0 w 72"/>
                <a:gd name="T5" fmla="*/ 8 h 72"/>
                <a:gd name="T6" fmla="*/ 53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7" y="71"/>
                  </a:lnTo>
                  <a:lnTo>
                    <a:pt x="0" y="8"/>
                  </a:lnTo>
                  <a:lnTo>
                    <a:pt x="53"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852" name="Freeform 12">
              <a:extLst>
                <a:ext uri="{FF2B5EF4-FFF2-40B4-BE49-F238E27FC236}">
                  <a16:creationId xmlns:a16="http://schemas.microsoft.com/office/drawing/2014/main" id="{174EA3FF-5DF7-40DC-8D93-80FE72A1F106}"/>
                </a:ext>
              </a:extLst>
            </p:cNvPr>
            <p:cNvSpPr>
              <a:spLocks noChangeArrowheads="1"/>
            </p:cNvSpPr>
            <p:nvPr/>
          </p:nvSpPr>
          <p:spPr bwMode="auto">
            <a:xfrm>
              <a:off x="4235" y="3352"/>
              <a:ext cx="16" cy="16"/>
            </a:xfrm>
            <a:custGeom>
              <a:avLst/>
              <a:gdLst>
                <a:gd name="T0" fmla="*/ 71 w 72"/>
                <a:gd name="T1" fmla="*/ 58 h 72"/>
                <a:gd name="T2" fmla="*/ 8 w 72"/>
                <a:gd name="T3" fmla="*/ 71 h 72"/>
                <a:gd name="T4" fmla="*/ 0 w 72"/>
                <a:gd name="T5" fmla="*/ 13 h 72"/>
                <a:gd name="T6" fmla="*/ 49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8" y="71"/>
                  </a:lnTo>
                  <a:lnTo>
                    <a:pt x="0" y="13"/>
                  </a:lnTo>
                  <a:lnTo>
                    <a:pt x="49"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853" name="Freeform 13">
              <a:extLst>
                <a:ext uri="{FF2B5EF4-FFF2-40B4-BE49-F238E27FC236}">
                  <a16:creationId xmlns:a16="http://schemas.microsoft.com/office/drawing/2014/main" id="{348E2524-B7E8-4DB0-8265-C3C683E88CC7}"/>
                </a:ext>
              </a:extLst>
            </p:cNvPr>
            <p:cNvSpPr>
              <a:spLocks noChangeArrowheads="1"/>
            </p:cNvSpPr>
            <p:nvPr/>
          </p:nvSpPr>
          <p:spPr bwMode="auto">
            <a:xfrm>
              <a:off x="4225" y="3355"/>
              <a:ext cx="16" cy="16"/>
            </a:xfrm>
            <a:custGeom>
              <a:avLst/>
              <a:gdLst>
                <a:gd name="T0" fmla="*/ 71 w 72"/>
                <a:gd name="T1" fmla="*/ 58 h 72"/>
                <a:gd name="T2" fmla="*/ 17 w 72"/>
                <a:gd name="T3" fmla="*/ 71 h 72"/>
                <a:gd name="T4" fmla="*/ 0 w 72"/>
                <a:gd name="T5" fmla="*/ 13 h 72"/>
                <a:gd name="T6" fmla="*/ 58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7" y="71"/>
                  </a:lnTo>
                  <a:lnTo>
                    <a:pt x="0" y="13"/>
                  </a:lnTo>
                  <a:lnTo>
                    <a:pt x="58"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854" name="Freeform 14">
              <a:extLst>
                <a:ext uri="{FF2B5EF4-FFF2-40B4-BE49-F238E27FC236}">
                  <a16:creationId xmlns:a16="http://schemas.microsoft.com/office/drawing/2014/main" id="{B348F8D8-9BBF-4413-8098-EE3626C67EBA}"/>
                </a:ext>
              </a:extLst>
            </p:cNvPr>
            <p:cNvSpPr>
              <a:spLocks noChangeArrowheads="1"/>
            </p:cNvSpPr>
            <p:nvPr/>
          </p:nvSpPr>
          <p:spPr bwMode="auto">
            <a:xfrm>
              <a:off x="4216" y="3358"/>
              <a:ext cx="16" cy="16"/>
            </a:xfrm>
            <a:custGeom>
              <a:avLst/>
              <a:gdLst>
                <a:gd name="T0" fmla="*/ 71 w 72"/>
                <a:gd name="T1" fmla="*/ 58 h 72"/>
                <a:gd name="T2" fmla="*/ 17 w 72"/>
                <a:gd name="T3" fmla="*/ 71 h 72"/>
                <a:gd name="T4" fmla="*/ 0 w 72"/>
                <a:gd name="T5" fmla="*/ 4 h 72"/>
                <a:gd name="T6" fmla="*/ 53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7" y="71"/>
                  </a:lnTo>
                  <a:lnTo>
                    <a:pt x="0" y="4"/>
                  </a:lnTo>
                  <a:lnTo>
                    <a:pt x="53"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855" name="Freeform 15">
              <a:extLst>
                <a:ext uri="{FF2B5EF4-FFF2-40B4-BE49-F238E27FC236}">
                  <a16:creationId xmlns:a16="http://schemas.microsoft.com/office/drawing/2014/main" id="{88DF3010-5408-463E-948C-E97BC5CDF4EE}"/>
                </a:ext>
              </a:extLst>
            </p:cNvPr>
            <p:cNvSpPr>
              <a:spLocks noChangeArrowheads="1"/>
            </p:cNvSpPr>
            <p:nvPr/>
          </p:nvSpPr>
          <p:spPr bwMode="auto">
            <a:xfrm>
              <a:off x="4207" y="3359"/>
              <a:ext cx="16" cy="16"/>
            </a:xfrm>
            <a:custGeom>
              <a:avLst/>
              <a:gdLst>
                <a:gd name="T0" fmla="*/ 71 w 72"/>
                <a:gd name="T1" fmla="*/ 53 h 72"/>
                <a:gd name="T2" fmla="*/ 8 w 72"/>
                <a:gd name="T3" fmla="*/ 71 h 72"/>
                <a:gd name="T4" fmla="*/ 0 w 72"/>
                <a:gd name="T5" fmla="*/ 13 h 72"/>
                <a:gd name="T6" fmla="*/ 53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8" y="71"/>
                  </a:lnTo>
                  <a:lnTo>
                    <a:pt x="0" y="13"/>
                  </a:lnTo>
                  <a:lnTo>
                    <a:pt x="53"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35856" name="Freeform 16">
              <a:extLst>
                <a:ext uri="{FF2B5EF4-FFF2-40B4-BE49-F238E27FC236}">
                  <a16:creationId xmlns:a16="http://schemas.microsoft.com/office/drawing/2014/main" id="{25AD5763-0BD5-4516-8645-0E47805710D8}"/>
                </a:ext>
              </a:extLst>
            </p:cNvPr>
            <p:cNvSpPr>
              <a:spLocks noChangeArrowheads="1"/>
            </p:cNvSpPr>
            <p:nvPr/>
          </p:nvSpPr>
          <p:spPr bwMode="auto">
            <a:xfrm>
              <a:off x="4197" y="3362"/>
              <a:ext cx="16" cy="16"/>
            </a:xfrm>
            <a:custGeom>
              <a:avLst/>
              <a:gdLst>
                <a:gd name="T0" fmla="*/ 71 w 72"/>
                <a:gd name="T1" fmla="*/ 62 h 72"/>
                <a:gd name="T2" fmla="*/ 17 w 72"/>
                <a:gd name="T3" fmla="*/ 71 h 72"/>
                <a:gd name="T4" fmla="*/ 0 w 72"/>
                <a:gd name="T5" fmla="*/ 4 h 72"/>
                <a:gd name="T6" fmla="*/ 58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17" y="71"/>
                  </a:lnTo>
                  <a:lnTo>
                    <a:pt x="0" y="4"/>
                  </a:lnTo>
                  <a:lnTo>
                    <a:pt x="58"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857" name="Freeform 17">
              <a:extLst>
                <a:ext uri="{FF2B5EF4-FFF2-40B4-BE49-F238E27FC236}">
                  <a16:creationId xmlns:a16="http://schemas.microsoft.com/office/drawing/2014/main" id="{81A738EA-ADC6-44D4-9574-A845B288CDBE}"/>
                </a:ext>
              </a:extLst>
            </p:cNvPr>
            <p:cNvSpPr>
              <a:spLocks noChangeArrowheads="1"/>
            </p:cNvSpPr>
            <p:nvPr/>
          </p:nvSpPr>
          <p:spPr bwMode="auto">
            <a:xfrm>
              <a:off x="4188" y="3363"/>
              <a:ext cx="16" cy="16"/>
            </a:xfrm>
            <a:custGeom>
              <a:avLst/>
              <a:gdLst>
                <a:gd name="T0" fmla="*/ 71 w 72"/>
                <a:gd name="T1" fmla="*/ 58 h 72"/>
                <a:gd name="T2" fmla="*/ 8 w 72"/>
                <a:gd name="T3" fmla="*/ 71 h 72"/>
                <a:gd name="T4" fmla="*/ 0 w 72"/>
                <a:gd name="T5" fmla="*/ 8 h 72"/>
                <a:gd name="T6" fmla="*/ 53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8" y="71"/>
                  </a:lnTo>
                  <a:lnTo>
                    <a:pt x="0" y="8"/>
                  </a:lnTo>
                  <a:lnTo>
                    <a:pt x="53"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858" name="Freeform 18">
              <a:extLst>
                <a:ext uri="{FF2B5EF4-FFF2-40B4-BE49-F238E27FC236}">
                  <a16:creationId xmlns:a16="http://schemas.microsoft.com/office/drawing/2014/main" id="{A98EB61B-77E2-46E7-B911-0B38CD481639}"/>
                </a:ext>
              </a:extLst>
            </p:cNvPr>
            <p:cNvSpPr>
              <a:spLocks noChangeArrowheads="1"/>
            </p:cNvSpPr>
            <p:nvPr/>
          </p:nvSpPr>
          <p:spPr bwMode="auto">
            <a:xfrm>
              <a:off x="4178" y="3365"/>
              <a:ext cx="16" cy="16"/>
            </a:xfrm>
            <a:custGeom>
              <a:avLst/>
              <a:gdLst>
                <a:gd name="T0" fmla="*/ 71 w 72"/>
                <a:gd name="T1" fmla="*/ 58 h 72"/>
                <a:gd name="T2" fmla="*/ 8 w 72"/>
                <a:gd name="T3" fmla="*/ 71 h 72"/>
                <a:gd name="T4" fmla="*/ 0 w 72"/>
                <a:gd name="T5" fmla="*/ 8 h 72"/>
                <a:gd name="T6" fmla="*/ 58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8" y="71"/>
                  </a:lnTo>
                  <a:lnTo>
                    <a:pt x="0" y="8"/>
                  </a:lnTo>
                  <a:lnTo>
                    <a:pt x="58"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859" name="Freeform 19">
              <a:extLst>
                <a:ext uri="{FF2B5EF4-FFF2-40B4-BE49-F238E27FC236}">
                  <a16:creationId xmlns:a16="http://schemas.microsoft.com/office/drawing/2014/main" id="{BC30E26D-F22C-40EB-949B-57DE39F37642}"/>
                </a:ext>
              </a:extLst>
            </p:cNvPr>
            <p:cNvSpPr>
              <a:spLocks noChangeArrowheads="1"/>
            </p:cNvSpPr>
            <p:nvPr/>
          </p:nvSpPr>
          <p:spPr bwMode="auto">
            <a:xfrm>
              <a:off x="4168" y="3367"/>
              <a:ext cx="16" cy="16"/>
            </a:xfrm>
            <a:custGeom>
              <a:avLst/>
              <a:gdLst>
                <a:gd name="T0" fmla="*/ 71 w 72"/>
                <a:gd name="T1" fmla="*/ 62 h 72"/>
                <a:gd name="T2" fmla="*/ 8 w 72"/>
                <a:gd name="T3" fmla="*/ 71 h 72"/>
                <a:gd name="T4" fmla="*/ 0 w 72"/>
                <a:gd name="T5" fmla="*/ 4 h 72"/>
                <a:gd name="T6" fmla="*/ 58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8" y="71"/>
                  </a:lnTo>
                  <a:lnTo>
                    <a:pt x="0" y="4"/>
                  </a:lnTo>
                  <a:lnTo>
                    <a:pt x="58"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860" name="Freeform 20">
              <a:extLst>
                <a:ext uri="{FF2B5EF4-FFF2-40B4-BE49-F238E27FC236}">
                  <a16:creationId xmlns:a16="http://schemas.microsoft.com/office/drawing/2014/main" id="{FF948A2E-8CA5-4705-A87D-8B3D82210A9E}"/>
                </a:ext>
              </a:extLst>
            </p:cNvPr>
            <p:cNvSpPr>
              <a:spLocks noChangeArrowheads="1"/>
            </p:cNvSpPr>
            <p:nvPr/>
          </p:nvSpPr>
          <p:spPr bwMode="auto">
            <a:xfrm>
              <a:off x="4159" y="3368"/>
              <a:ext cx="16" cy="16"/>
            </a:xfrm>
            <a:custGeom>
              <a:avLst/>
              <a:gdLst>
                <a:gd name="T0" fmla="*/ 71 w 72"/>
                <a:gd name="T1" fmla="*/ 58 h 72"/>
                <a:gd name="T2" fmla="*/ 4 w 72"/>
                <a:gd name="T3" fmla="*/ 71 h 72"/>
                <a:gd name="T4" fmla="*/ 0 w 72"/>
                <a:gd name="T5" fmla="*/ 8 h 72"/>
                <a:gd name="T6" fmla="*/ 58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4" y="71"/>
                  </a:lnTo>
                  <a:lnTo>
                    <a:pt x="0" y="8"/>
                  </a:lnTo>
                  <a:lnTo>
                    <a:pt x="58"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861" name="Freeform 21">
              <a:extLst>
                <a:ext uri="{FF2B5EF4-FFF2-40B4-BE49-F238E27FC236}">
                  <a16:creationId xmlns:a16="http://schemas.microsoft.com/office/drawing/2014/main" id="{3FF8706B-9E67-4022-BA70-8FB5E096C504}"/>
                </a:ext>
              </a:extLst>
            </p:cNvPr>
            <p:cNvSpPr>
              <a:spLocks noChangeArrowheads="1"/>
            </p:cNvSpPr>
            <p:nvPr/>
          </p:nvSpPr>
          <p:spPr bwMode="auto">
            <a:xfrm>
              <a:off x="4149" y="3370"/>
              <a:ext cx="16" cy="16"/>
            </a:xfrm>
            <a:custGeom>
              <a:avLst/>
              <a:gdLst>
                <a:gd name="T0" fmla="*/ 71 w 72"/>
                <a:gd name="T1" fmla="*/ 62 h 72"/>
                <a:gd name="T2" fmla="*/ 8 w 72"/>
                <a:gd name="T3" fmla="*/ 71 h 72"/>
                <a:gd name="T4" fmla="*/ 0 w 72"/>
                <a:gd name="T5" fmla="*/ 4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8" y="71"/>
                  </a:lnTo>
                  <a:lnTo>
                    <a:pt x="0" y="4"/>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862" name="Freeform 22">
              <a:extLst>
                <a:ext uri="{FF2B5EF4-FFF2-40B4-BE49-F238E27FC236}">
                  <a16:creationId xmlns:a16="http://schemas.microsoft.com/office/drawing/2014/main" id="{A677C977-8D46-4404-BC29-053975CF9089}"/>
                </a:ext>
              </a:extLst>
            </p:cNvPr>
            <p:cNvSpPr>
              <a:spLocks noChangeArrowheads="1"/>
            </p:cNvSpPr>
            <p:nvPr/>
          </p:nvSpPr>
          <p:spPr bwMode="auto">
            <a:xfrm>
              <a:off x="4140" y="3371"/>
              <a:ext cx="16" cy="16"/>
            </a:xfrm>
            <a:custGeom>
              <a:avLst/>
              <a:gdLst>
                <a:gd name="T0" fmla="*/ 71 w 72"/>
                <a:gd name="T1" fmla="*/ 58 h 72"/>
                <a:gd name="T2" fmla="*/ 4 w 72"/>
                <a:gd name="T3" fmla="*/ 71 h 72"/>
                <a:gd name="T4" fmla="*/ 0 w 72"/>
                <a:gd name="T5" fmla="*/ 4 h 72"/>
                <a:gd name="T6" fmla="*/ 58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4" y="71"/>
                  </a:lnTo>
                  <a:lnTo>
                    <a:pt x="0" y="4"/>
                  </a:lnTo>
                  <a:lnTo>
                    <a:pt x="58"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35863" name="Freeform 23">
              <a:extLst>
                <a:ext uri="{FF2B5EF4-FFF2-40B4-BE49-F238E27FC236}">
                  <a16:creationId xmlns:a16="http://schemas.microsoft.com/office/drawing/2014/main" id="{DDAEAEB2-2BFE-4FA5-A757-3D295D277503}"/>
                </a:ext>
              </a:extLst>
            </p:cNvPr>
            <p:cNvSpPr>
              <a:spLocks noChangeArrowheads="1"/>
            </p:cNvSpPr>
            <p:nvPr/>
          </p:nvSpPr>
          <p:spPr bwMode="auto">
            <a:xfrm>
              <a:off x="4131" y="3372"/>
              <a:ext cx="16" cy="16"/>
            </a:xfrm>
            <a:custGeom>
              <a:avLst/>
              <a:gdLst>
                <a:gd name="T0" fmla="*/ 71 w 72"/>
                <a:gd name="T1" fmla="*/ 62 h 72"/>
                <a:gd name="T2" fmla="*/ 4 w 72"/>
                <a:gd name="T3" fmla="*/ 71 h 72"/>
                <a:gd name="T4" fmla="*/ 0 w 72"/>
                <a:gd name="T5" fmla="*/ 4 h 72"/>
                <a:gd name="T6" fmla="*/ 62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4" y="71"/>
                  </a:lnTo>
                  <a:lnTo>
                    <a:pt x="0" y="4"/>
                  </a:lnTo>
                  <a:lnTo>
                    <a:pt x="62"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864" name="Freeform 24">
              <a:extLst>
                <a:ext uri="{FF2B5EF4-FFF2-40B4-BE49-F238E27FC236}">
                  <a16:creationId xmlns:a16="http://schemas.microsoft.com/office/drawing/2014/main" id="{056CA9A2-22EF-4AB6-9DA0-B7D58CD6E897}"/>
                </a:ext>
              </a:extLst>
            </p:cNvPr>
            <p:cNvSpPr>
              <a:spLocks noChangeArrowheads="1"/>
            </p:cNvSpPr>
            <p:nvPr/>
          </p:nvSpPr>
          <p:spPr bwMode="auto">
            <a:xfrm>
              <a:off x="4121" y="3373"/>
              <a:ext cx="16" cy="16"/>
            </a:xfrm>
            <a:custGeom>
              <a:avLst/>
              <a:gdLst>
                <a:gd name="T0" fmla="*/ 71 w 72"/>
                <a:gd name="T1" fmla="*/ 71 h 72"/>
                <a:gd name="T2" fmla="*/ 0 w 72"/>
                <a:gd name="T3" fmla="*/ 71 h 72"/>
                <a:gd name="T4" fmla="*/ 0 w 72"/>
                <a:gd name="T5" fmla="*/ 4 h 72"/>
                <a:gd name="T6" fmla="*/ 62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4"/>
                  </a:lnTo>
                  <a:lnTo>
                    <a:pt x="62"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865" name="Freeform 25">
              <a:extLst>
                <a:ext uri="{FF2B5EF4-FFF2-40B4-BE49-F238E27FC236}">
                  <a16:creationId xmlns:a16="http://schemas.microsoft.com/office/drawing/2014/main" id="{6A48719B-F4CE-45C3-97C1-F77F92201C22}"/>
                </a:ext>
              </a:extLst>
            </p:cNvPr>
            <p:cNvSpPr>
              <a:spLocks noChangeArrowheads="1"/>
            </p:cNvSpPr>
            <p:nvPr/>
          </p:nvSpPr>
          <p:spPr bwMode="auto">
            <a:xfrm>
              <a:off x="4112" y="3374"/>
              <a:ext cx="16" cy="16"/>
            </a:xfrm>
            <a:custGeom>
              <a:avLst/>
              <a:gdLst>
                <a:gd name="T0" fmla="*/ 71 w 72"/>
                <a:gd name="T1" fmla="*/ 62 h 72"/>
                <a:gd name="T2" fmla="*/ 0 w 72"/>
                <a:gd name="T3" fmla="*/ 71 h 72"/>
                <a:gd name="T4" fmla="*/ 0 w 72"/>
                <a:gd name="T5" fmla="*/ 0 h 72"/>
                <a:gd name="T6" fmla="*/ 71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0" y="71"/>
                  </a:lnTo>
                  <a:lnTo>
                    <a:pt x="0" y="0"/>
                  </a:lnTo>
                  <a:lnTo>
                    <a:pt x="71"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35866" name="Freeform 26">
              <a:extLst>
                <a:ext uri="{FF2B5EF4-FFF2-40B4-BE49-F238E27FC236}">
                  <a16:creationId xmlns:a16="http://schemas.microsoft.com/office/drawing/2014/main" id="{3E0C8841-5FD3-4DDC-B6D4-256AF2603478}"/>
                </a:ext>
              </a:extLst>
            </p:cNvPr>
            <p:cNvSpPr>
              <a:spLocks noChangeArrowheads="1"/>
            </p:cNvSpPr>
            <p:nvPr/>
          </p:nvSpPr>
          <p:spPr bwMode="auto">
            <a:xfrm>
              <a:off x="4102" y="3374"/>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867" name="Freeform 27">
              <a:extLst>
                <a:ext uri="{FF2B5EF4-FFF2-40B4-BE49-F238E27FC236}">
                  <a16:creationId xmlns:a16="http://schemas.microsoft.com/office/drawing/2014/main" id="{F4F4F33E-DDFC-4E2B-BDF6-115D4DB30796}"/>
                </a:ext>
              </a:extLst>
            </p:cNvPr>
            <p:cNvSpPr>
              <a:spLocks noChangeArrowheads="1"/>
            </p:cNvSpPr>
            <p:nvPr/>
          </p:nvSpPr>
          <p:spPr bwMode="auto">
            <a:xfrm>
              <a:off x="4092" y="3374"/>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868" name="Freeform 28">
              <a:extLst>
                <a:ext uri="{FF2B5EF4-FFF2-40B4-BE49-F238E27FC236}">
                  <a16:creationId xmlns:a16="http://schemas.microsoft.com/office/drawing/2014/main" id="{0625D44B-8BD5-49F3-AA91-7B402C63B96F}"/>
                </a:ext>
              </a:extLst>
            </p:cNvPr>
            <p:cNvSpPr>
              <a:spLocks noChangeArrowheads="1"/>
            </p:cNvSpPr>
            <p:nvPr/>
          </p:nvSpPr>
          <p:spPr bwMode="auto">
            <a:xfrm>
              <a:off x="4082" y="3374"/>
              <a:ext cx="16" cy="16"/>
            </a:xfrm>
            <a:custGeom>
              <a:avLst/>
              <a:gdLst>
                <a:gd name="T0" fmla="*/ 71 w 72"/>
                <a:gd name="T1" fmla="*/ 71 h 72"/>
                <a:gd name="T2" fmla="*/ 0 w 72"/>
                <a:gd name="T3" fmla="*/ 71 h 72"/>
                <a:gd name="T4" fmla="*/ 0 w 72"/>
                <a:gd name="T5" fmla="*/ 0 h 72"/>
                <a:gd name="T6" fmla="*/ 71 w 72"/>
                <a:gd name="T7" fmla="*/ 0 h 72"/>
                <a:gd name="T8" fmla="*/ 71 w 72"/>
                <a:gd name="T9" fmla="*/ 71 h 72"/>
              </a:gdLst>
              <a:ahLst/>
              <a:cxnLst>
                <a:cxn ang="0">
                  <a:pos x="T0" y="T1"/>
                </a:cxn>
                <a:cxn ang="0">
                  <a:pos x="T2" y="T3"/>
                </a:cxn>
                <a:cxn ang="0">
                  <a:pos x="T4" y="T5"/>
                </a:cxn>
                <a:cxn ang="0">
                  <a:pos x="T6" y="T7"/>
                </a:cxn>
                <a:cxn ang="0">
                  <a:pos x="T8" y="T9"/>
                </a:cxn>
              </a:cxnLst>
              <a:rect l="0" t="0" r="r" b="b"/>
              <a:pathLst>
                <a:path w="72" h="72">
                  <a:moveTo>
                    <a:pt x="71" y="71"/>
                  </a:moveTo>
                  <a:lnTo>
                    <a:pt x="0" y="71"/>
                  </a:lnTo>
                  <a:lnTo>
                    <a:pt x="0" y="0"/>
                  </a:lnTo>
                  <a:lnTo>
                    <a:pt x="71" y="0"/>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35869" name="Freeform 29">
              <a:extLst>
                <a:ext uri="{FF2B5EF4-FFF2-40B4-BE49-F238E27FC236}">
                  <a16:creationId xmlns:a16="http://schemas.microsoft.com/office/drawing/2014/main" id="{C3CA9EB0-686A-4811-89E0-47F680738825}"/>
                </a:ext>
              </a:extLst>
            </p:cNvPr>
            <p:cNvSpPr>
              <a:spLocks noChangeArrowheads="1"/>
            </p:cNvSpPr>
            <p:nvPr/>
          </p:nvSpPr>
          <p:spPr bwMode="auto">
            <a:xfrm>
              <a:off x="4072" y="3374"/>
              <a:ext cx="17" cy="16"/>
            </a:xfrm>
            <a:custGeom>
              <a:avLst/>
              <a:gdLst>
                <a:gd name="T0" fmla="*/ 72 w 73"/>
                <a:gd name="T1" fmla="*/ 71 h 72"/>
                <a:gd name="T2" fmla="*/ 0 w 73"/>
                <a:gd name="T3" fmla="*/ 62 h 72"/>
                <a:gd name="T4" fmla="*/ 4 w 73"/>
                <a:gd name="T5" fmla="*/ 0 h 72"/>
                <a:gd name="T6" fmla="*/ 72 w 73"/>
                <a:gd name="T7" fmla="*/ 0 h 72"/>
                <a:gd name="T8" fmla="*/ 72 w 73"/>
                <a:gd name="T9" fmla="*/ 71 h 72"/>
              </a:gdLst>
              <a:ahLst/>
              <a:cxnLst>
                <a:cxn ang="0">
                  <a:pos x="T0" y="T1"/>
                </a:cxn>
                <a:cxn ang="0">
                  <a:pos x="T2" y="T3"/>
                </a:cxn>
                <a:cxn ang="0">
                  <a:pos x="T4" y="T5"/>
                </a:cxn>
                <a:cxn ang="0">
                  <a:pos x="T6" y="T7"/>
                </a:cxn>
                <a:cxn ang="0">
                  <a:pos x="T8" y="T9"/>
                </a:cxn>
              </a:cxnLst>
              <a:rect l="0" t="0" r="r" b="b"/>
              <a:pathLst>
                <a:path w="73" h="72">
                  <a:moveTo>
                    <a:pt x="72" y="71"/>
                  </a:moveTo>
                  <a:lnTo>
                    <a:pt x="0" y="62"/>
                  </a:lnTo>
                  <a:lnTo>
                    <a:pt x="4" y="0"/>
                  </a:lnTo>
                  <a:lnTo>
                    <a:pt x="72" y="0"/>
                  </a:lnTo>
                  <a:lnTo>
                    <a:pt x="72" y="71"/>
                  </a:lnTo>
                </a:path>
              </a:pathLst>
            </a:custGeom>
            <a:solidFill>
              <a:srgbClr val="000000"/>
            </a:solidFill>
            <a:ln w="12600">
              <a:solidFill>
                <a:srgbClr val="333333"/>
              </a:solidFill>
              <a:round/>
              <a:headEnd/>
              <a:tailEnd/>
            </a:ln>
          </p:spPr>
          <p:txBody>
            <a:bodyPr wrap="none" anchor="ctr"/>
            <a:lstStyle/>
            <a:p>
              <a:endParaRPr lang="en-US"/>
            </a:p>
          </p:txBody>
        </p:sp>
        <p:sp>
          <p:nvSpPr>
            <p:cNvPr id="35870" name="Freeform 30">
              <a:extLst>
                <a:ext uri="{FF2B5EF4-FFF2-40B4-BE49-F238E27FC236}">
                  <a16:creationId xmlns:a16="http://schemas.microsoft.com/office/drawing/2014/main" id="{D77F0122-ADDA-4F06-BFD9-E6692A18D5B5}"/>
                </a:ext>
              </a:extLst>
            </p:cNvPr>
            <p:cNvSpPr>
              <a:spLocks noChangeArrowheads="1"/>
            </p:cNvSpPr>
            <p:nvPr/>
          </p:nvSpPr>
          <p:spPr bwMode="auto">
            <a:xfrm>
              <a:off x="4061" y="3374"/>
              <a:ext cx="17" cy="16"/>
            </a:xfrm>
            <a:custGeom>
              <a:avLst/>
              <a:gdLst>
                <a:gd name="T0" fmla="*/ 62 w 73"/>
                <a:gd name="T1" fmla="*/ 71 h 72"/>
                <a:gd name="T2" fmla="*/ 0 w 73"/>
                <a:gd name="T3" fmla="*/ 71 h 72"/>
                <a:gd name="T4" fmla="*/ 4 w 73"/>
                <a:gd name="T5" fmla="*/ 0 h 72"/>
                <a:gd name="T6" fmla="*/ 72 w 73"/>
                <a:gd name="T7" fmla="*/ 0 h 72"/>
                <a:gd name="T8" fmla="*/ 62 w 73"/>
                <a:gd name="T9" fmla="*/ 71 h 72"/>
              </a:gdLst>
              <a:ahLst/>
              <a:cxnLst>
                <a:cxn ang="0">
                  <a:pos x="T0" y="T1"/>
                </a:cxn>
                <a:cxn ang="0">
                  <a:pos x="T2" y="T3"/>
                </a:cxn>
                <a:cxn ang="0">
                  <a:pos x="T4" y="T5"/>
                </a:cxn>
                <a:cxn ang="0">
                  <a:pos x="T6" y="T7"/>
                </a:cxn>
                <a:cxn ang="0">
                  <a:pos x="T8" y="T9"/>
                </a:cxn>
              </a:cxnLst>
              <a:rect l="0" t="0" r="r" b="b"/>
              <a:pathLst>
                <a:path w="73" h="72">
                  <a:moveTo>
                    <a:pt x="62" y="71"/>
                  </a:moveTo>
                  <a:lnTo>
                    <a:pt x="0" y="71"/>
                  </a:lnTo>
                  <a:lnTo>
                    <a:pt x="4" y="0"/>
                  </a:lnTo>
                  <a:lnTo>
                    <a:pt x="72" y="0"/>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871" name="Freeform 31">
              <a:extLst>
                <a:ext uri="{FF2B5EF4-FFF2-40B4-BE49-F238E27FC236}">
                  <a16:creationId xmlns:a16="http://schemas.microsoft.com/office/drawing/2014/main" id="{5F224C30-C858-41A4-B47D-9C6AE575D086}"/>
                </a:ext>
              </a:extLst>
            </p:cNvPr>
            <p:cNvSpPr>
              <a:spLocks noChangeArrowheads="1"/>
            </p:cNvSpPr>
            <p:nvPr/>
          </p:nvSpPr>
          <p:spPr bwMode="auto">
            <a:xfrm>
              <a:off x="4052" y="3372"/>
              <a:ext cx="16" cy="16"/>
            </a:xfrm>
            <a:custGeom>
              <a:avLst/>
              <a:gdLst>
                <a:gd name="T0" fmla="*/ 62 w 72"/>
                <a:gd name="T1" fmla="*/ 71 h 72"/>
                <a:gd name="T2" fmla="*/ 0 w 72"/>
                <a:gd name="T3" fmla="*/ 62 h 72"/>
                <a:gd name="T4" fmla="*/ 4 w 72"/>
                <a:gd name="T5" fmla="*/ 0 h 72"/>
                <a:gd name="T6" fmla="*/ 71 w 72"/>
                <a:gd name="T7" fmla="*/ 8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62"/>
                  </a:lnTo>
                  <a:lnTo>
                    <a:pt x="4" y="0"/>
                  </a:lnTo>
                  <a:lnTo>
                    <a:pt x="71" y="8"/>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872" name="Freeform 32">
              <a:extLst>
                <a:ext uri="{FF2B5EF4-FFF2-40B4-BE49-F238E27FC236}">
                  <a16:creationId xmlns:a16="http://schemas.microsoft.com/office/drawing/2014/main" id="{BDDDACA3-7607-46A4-BAE6-6FA1865FD9B0}"/>
                </a:ext>
              </a:extLst>
            </p:cNvPr>
            <p:cNvSpPr>
              <a:spLocks noChangeArrowheads="1"/>
            </p:cNvSpPr>
            <p:nvPr/>
          </p:nvSpPr>
          <p:spPr bwMode="auto">
            <a:xfrm>
              <a:off x="4041" y="3372"/>
              <a:ext cx="16" cy="16"/>
            </a:xfrm>
            <a:custGeom>
              <a:avLst/>
              <a:gdLst>
                <a:gd name="T0" fmla="*/ 62 w 72"/>
                <a:gd name="T1" fmla="*/ 71 h 72"/>
                <a:gd name="T2" fmla="*/ 0 w 72"/>
                <a:gd name="T3" fmla="*/ 62 h 72"/>
                <a:gd name="T4" fmla="*/ 8 w 72"/>
                <a:gd name="T5" fmla="*/ 0 h 72"/>
                <a:gd name="T6" fmla="*/ 71 w 72"/>
                <a:gd name="T7" fmla="*/ 0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62"/>
                  </a:lnTo>
                  <a:lnTo>
                    <a:pt x="8" y="0"/>
                  </a:lnTo>
                  <a:lnTo>
                    <a:pt x="71" y="0"/>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873" name="Freeform 33">
              <a:extLst>
                <a:ext uri="{FF2B5EF4-FFF2-40B4-BE49-F238E27FC236}">
                  <a16:creationId xmlns:a16="http://schemas.microsoft.com/office/drawing/2014/main" id="{D5A8D1F5-D632-426B-BEEA-A2D1D65F3B82}"/>
                </a:ext>
              </a:extLst>
            </p:cNvPr>
            <p:cNvSpPr>
              <a:spLocks noChangeArrowheads="1"/>
            </p:cNvSpPr>
            <p:nvPr/>
          </p:nvSpPr>
          <p:spPr bwMode="auto">
            <a:xfrm>
              <a:off x="4031" y="3371"/>
              <a:ext cx="16" cy="16"/>
            </a:xfrm>
            <a:custGeom>
              <a:avLst/>
              <a:gdLst>
                <a:gd name="T0" fmla="*/ 58 w 72"/>
                <a:gd name="T1" fmla="*/ 71 h 72"/>
                <a:gd name="T2" fmla="*/ 0 w 72"/>
                <a:gd name="T3" fmla="*/ 62 h 72"/>
                <a:gd name="T4" fmla="*/ 4 w 72"/>
                <a:gd name="T5" fmla="*/ 0 h 72"/>
                <a:gd name="T6" fmla="*/ 71 w 72"/>
                <a:gd name="T7" fmla="*/ 4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62"/>
                  </a:lnTo>
                  <a:lnTo>
                    <a:pt x="4" y="0"/>
                  </a:lnTo>
                  <a:lnTo>
                    <a:pt x="71" y="4"/>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874" name="Freeform 34">
              <a:extLst>
                <a:ext uri="{FF2B5EF4-FFF2-40B4-BE49-F238E27FC236}">
                  <a16:creationId xmlns:a16="http://schemas.microsoft.com/office/drawing/2014/main" id="{C663EC17-E424-4565-A646-B2853B10A1FC}"/>
                </a:ext>
              </a:extLst>
            </p:cNvPr>
            <p:cNvSpPr>
              <a:spLocks noChangeArrowheads="1"/>
            </p:cNvSpPr>
            <p:nvPr/>
          </p:nvSpPr>
          <p:spPr bwMode="auto">
            <a:xfrm>
              <a:off x="4020" y="3370"/>
              <a:ext cx="16" cy="16"/>
            </a:xfrm>
            <a:custGeom>
              <a:avLst/>
              <a:gdLst>
                <a:gd name="T0" fmla="*/ 62 w 72"/>
                <a:gd name="T1" fmla="*/ 71 h 72"/>
                <a:gd name="T2" fmla="*/ 0 w 72"/>
                <a:gd name="T3" fmla="*/ 71 h 72"/>
                <a:gd name="T4" fmla="*/ 8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71"/>
                  </a:lnTo>
                  <a:lnTo>
                    <a:pt x="8"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875" name="Freeform 35">
              <a:extLst>
                <a:ext uri="{FF2B5EF4-FFF2-40B4-BE49-F238E27FC236}">
                  <a16:creationId xmlns:a16="http://schemas.microsoft.com/office/drawing/2014/main" id="{64AA6F55-56B7-42BA-8BC9-5E200410869E}"/>
                </a:ext>
              </a:extLst>
            </p:cNvPr>
            <p:cNvSpPr>
              <a:spLocks noChangeArrowheads="1"/>
            </p:cNvSpPr>
            <p:nvPr/>
          </p:nvSpPr>
          <p:spPr bwMode="auto">
            <a:xfrm>
              <a:off x="4010" y="3369"/>
              <a:ext cx="16" cy="16"/>
            </a:xfrm>
            <a:custGeom>
              <a:avLst/>
              <a:gdLst>
                <a:gd name="T0" fmla="*/ 58 w 72"/>
                <a:gd name="T1" fmla="*/ 71 h 72"/>
                <a:gd name="T2" fmla="*/ 0 w 72"/>
                <a:gd name="T3" fmla="*/ 58 h 72"/>
                <a:gd name="T4" fmla="*/ 8 w 72"/>
                <a:gd name="T5" fmla="*/ 0 h 72"/>
                <a:gd name="T6" fmla="*/ 71 w 72"/>
                <a:gd name="T7" fmla="*/ 4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8" y="0"/>
                  </a:lnTo>
                  <a:lnTo>
                    <a:pt x="71" y="4"/>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876" name="Freeform 36">
              <a:extLst>
                <a:ext uri="{FF2B5EF4-FFF2-40B4-BE49-F238E27FC236}">
                  <a16:creationId xmlns:a16="http://schemas.microsoft.com/office/drawing/2014/main" id="{F5A12CF4-FC9D-4A0E-A027-883C9B8338E3}"/>
                </a:ext>
              </a:extLst>
            </p:cNvPr>
            <p:cNvSpPr>
              <a:spLocks noChangeArrowheads="1"/>
            </p:cNvSpPr>
            <p:nvPr/>
          </p:nvSpPr>
          <p:spPr bwMode="auto">
            <a:xfrm>
              <a:off x="4000" y="3367"/>
              <a:ext cx="16" cy="16"/>
            </a:xfrm>
            <a:custGeom>
              <a:avLst/>
              <a:gdLst>
                <a:gd name="T0" fmla="*/ 58 w 72"/>
                <a:gd name="T1" fmla="*/ 71 h 72"/>
                <a:gd name="T2" fmla="*/ 0 w 72"/>
                <a:gd name="T3" fmla="*/ 58 h 72"/>
                <a:gd name="T4" fmla="*/ 4 w 72"/>
                <a:gd name="T5" fmla="*/ 0 h 72"/>
                <a:gd name="T6" fmla="*/ 71 w 72"/>
                <a:gd name="T7" fmla="*/ 8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4" y="0"/>
                  </a:lnTo>
                  <a:lnTo>
                    <a:pt x="71" y="8"/>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877" name="Freeform 37">
              <a:extLst>
                <a:ext uri="{FF2B5EF4-FFF2-40B4-BE49-F238E27FC236}">
                  <a16:creationId xmlns:a16="http://schemas.microsoft.com/office/drawing/2014/main" id="{1CB1FFA7-14FB-4C14-8775-41A8CC4F0CA7}"/>
                </a:ext>
              </a:extLst>
            </p:cNvPr>
            <p:cNvSpPr>
              <a:spLocks noChangeArrowheads="1"/>
            </p:cNvSpPr>
            <p:nvPr/>
          </p:nvSpPr>
          <p:spPr bwMode="auto">
            <a:xfrm>
              <a:off x="3989" y="3366"/>
              <a:ext cx="16" cy="16"/>
            </a:xfrm>
            <a:custGeom>
              <a:avLst/>
              <a:gdLst>
                <a:gd name="T0" fmla="*/ 62 w 72"/>
                <a:gd name="T1" fmla="*/ 71 h 72"/>
                <a:gd name="T2" fmla="*/ 0 w 72"/>
                <a:gd name="T3" fmla="*/ 71 h 72"/>
                <a:gd name="T4" fmla="*/ 8 w 72"/>
                <a:gd name="T5" fmla="*/ 0 h 72"/>
                <a:gd name="T6" fmla="*/ 71 w 72"/>
                <a:gd name="T7" fmla="*/ 4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71"/>
                  </a:lnTo>
                  <a:lnTo>
                    <a:pt x="8" y="0"/>
                  </a:lnTo>
                  <a:lnTo>
                    <a:pt x="71" y="4"/>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878" name="Freeform 38">
              <a:extLst>
                <a:ext uri="{FF2B5EF4-FFF2-40B4-BE49-F238E27FC236}">
                  <a16:creationId xmlns:a16="http://schemas.microsoft.com/office/drawing/2014/main" id="{EF1545E8-9AC7-469F-ACB0-06A6E88F8A65}"/>
                </a:ext>
              </a:extLst>
            </p:cNvPr>
            <p:cNvSpPr>
              <a:spLocks noChangeArrowheads="1"/>
            </p:cNvSpPr>
            <p:nvPr/>
          </p:nvSpPr>
          <p:spPr bwMode="auto">
            <a:xfrm>
              <a:off x="3978" y="3364"/>
              <a:ext cx="16" cy="16"/>
            </a:xfrm>
            <a:custGeom>
              <a:avLst/>
              <a:gdLst>
                <a:gd name="T0" fmla="*/ 58 w 72"/>
                <a:gd name="T1" fmla="*/ 71 h 72"/>
                <a:gd name="T2" fmla="*/ 0 w 72"/>
                <a:gd name="T3" fmla="*/ 53 h 72"/>
                <a:gd name="T4" fmla="*/ 4 w 72"/>
                <a:gd name="T5" fmla="*/ 0 h 72"/>
                <a:gd name="T6" fmla="*/ 71 w 72"/>
                <a:gd name="T7" fmla="*/ 8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3"/>
                  </a:lnTo>
                  <a:lnTo>
                    <a:pt x="4" y="0"/>
                  </a:lnTo>
                  <a:lnTo>
                    <a:pt x="71" y="8"/>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879" name="Freeform 39">
              <a:extLst>
                <a:ext uri="{FF2B5EF4-FFF2-40B4-BE49-F238E27FC236}">
                  <a16:creationId xmlns:a16="http://schemas.microsoft.com/office/drawing/2014/main" id="{3F950DC9-8CC4-4565-AEAF-F48F6AA5B56B}"/>
                </a:ext>
              </a:extLst>
            </p:cNvPr>
            <p:cNvSpPr>
              <a:spLocks noChangeArrowheads="1"/>
            </p:cNvSpPr>
            <p:nvPr/>
          </p:nvSpPr>
          <p:spPr bwMode="auto">
            <a:xfrm>
              <a:off x="3969" y="3362"/>
              <a:ext cx="16" cy="16"/>
            </a:xfrm>
            <a:custGeom>
              <a:avLst/>
              <a:gdLst>
                <a:gd name="T0" fmla="*/ 62 w 72"/>
                <a:gd name="T1" fmla="*/ 71 h 72"/>
                <a:gd name="T2" fmla="*/ 0 w 72"/>
                <a:gd name="T3" fmla="*/ 62 h 72"/>
                <a:gd name="T4" fmla="*/ 8 w 72"/>
                <a:gd name="T5" fmla="*/ 0 h 72"/>
                <a:gd name="T6" fmla="*/ 71 w 72"/>
                <a:gd name="T7" fmla="*/ 8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62"/>
                  </a:lnTo>
                  <a:lnTo>
                    <a:pt x="8" y="0"/>
                  </a:lnTo>
                  <a:lnTo>
                    <a:pt x="71" y="8"/>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35880" name="Freeform 40">
              <a:extLst>
                <a:ext uri="{FF2B5EF4-FFF2-40B4-BE49-F238E27FC236}">
                  <a16:creationId xmlns:a16="http://schemas.microsoft.com/office/drawing/2014/main" id="{7DC38DE6-ACA9-4196-A30F-9FC0ED158BE8}"/>
                </a:ext>
              </a:extLst>
            </p:cNvPr>
            <p:cNvSpPr>
              <a:spLocks noChangeArrowheads="1"/>
            </p:cNvSpPr>
            <p:nvPr/>
          </p:nvSpPr>
          <p:spPr bwMode="auto">
            <a:xfrm>
              <a:off x="3959" y="3361"/>
              <a:ext cx="16" cy="16"/>
            </a:xfrm>
            <a:custGeom>
              <a:avLst/>
              <a:gdLst>
                <a:gd name="T0" fmla="*/ 58 w 72"/>
                <a:gd name="T1" fmla="*/ 71 h 72"/>
                <a:gd name="T2" fmla="*/ 0 w 72"/>
                <a:gd name="T3" fmla="*/ 58 h 72"/>
                <a:gd name="T4" fmla="*/ 8 w 72"/>
                <a:gd name="T5" fmla="*/ 0 h 72"/>
                <a:gd name="T6" fmla="*/ 71 w 72"/>
                <a:gd name="T7" fmla="*/ 4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8" y="0"/>
                  </a:lnTo>
                  <a:lnTo>
                    <a:pt x="71" y="4"/>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881" name="Freeform 41">
              <a:extLst>
                <a:ext uri="{FF2B5EF4-FFF2-40B4-BE49-F238E27FC236}">
                  <a16:creationId xmlns:a16="http://schemas.microsoft.com/office/drawing/2014/main" id="{164882EE-820F-4725-AFED-F371DD68F1AE}"/>
                </a:ext>
              </a:extLst>
            </p:cNvPr>
            <p:cNvSpPr>
              <a:spLocks noChangeArrowheads="1"/>
            </p:cNvSpPr>
            <p:nvPr/>
          </p:nvSpPr>
          <p:spPr bwMode="auto">
            <a:xfrm>
              <a:off x="3949" y="3358"/>
              <a:ext cx="16" cy="16"/>
            </a:xfrm>
            <a:custGeom>
              <a:avLst/>
              <a:gdLst>
                <a:gd name="T0" fmla="*/ 58 w 72"/>
                <a:gd name="T1" fmla="*/ 71 h 72"/>
                <a:gd name="T2" fmla="*/ 0 w 72"/>
                <a:gd name="T3" fmla="*/ 58 h 72"/>
                <a:gd name="T4" fmla="*/ 17 w 72"/>
                <a:gd name="T5" fmla="*/ 0 h 72"/>
                <a:gd name="T6" fmla="*/ 71 w 72"/>
                <a:gd name="T7" fmla="*/ 13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17" y="0"/>
                  </a:lnTo>
                  <a:lnTo>
                    <a:pt x="71" y="13"/>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882" name="Freeform 42">
              <a:extLst>
                <a:ext uri="{FF2B5EF4-FFF2-40B4-BE49-F238E27FC236}">
                  <a16:creationId xmlns:a16="http://schemas.microsoft.com/office/drawing/2014/main" id="{BABAF115-D7F1-47F5-A043-40C411DBFE9D}"/>
                </a:ext>
              </a:extLst>
            </p:cNvPr>
            <p:cNvSpPr>
              <a:spLocks noChangeArrowheads="1"/>
            </p:cNvSpPr>
            <p:nvPr/>
          </p:nvSpPr>
          <p:spPr bwMode="auto">
            <a:xfrm>
              <a:off x="3939" y="3356"/>
              <a:ext cx="16" cy="16"/>
            </a:xfrm>
            <a:custGeom>
              <a:avLst/>
              <a:gdLst>
                <a:gd name="T0" fmla="*/ 53 w 72"/>
                <a:gd name="T1" fmla="*/ 71 h 72"/>
                <a:gd name="T2" fmla="*/ 0 w 72"/>
                <a:gd name="T3" fmla="*/ 53 h 72"/>
                <a:gd name="T4" fmla="*/ 8 w 72"/>
                <a:gd name="T5" fmla="*/ 0 h 72"/>
                <a:gd name="T6" fmla="*/ 71 w 72"/>
                <a:gd name="T7" fmla="*/ 8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8" y="0"/>
                  </a:lnTo>
                  <a:lnTo>
                    <a:pt x="71" y="8"/>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883" name="Freeform 43">
              <a:extLst>
                <a:ext uri="{FF2B5EF4-FFF2-40B4-BE49-F238E27FC236}">
                  <a16:creationId xmlns:a16="http://schemas.microsoft.com/office/drawing/2014/main" id="{B6E3209E-E6AB-4DD2-8F86-51266282BE70}"/>
                </a:ext>
              </a:extLst>
            </p:cNvPr>
            <p:cNvSpPr>
              <a:spLocks noChangeArrowheads="1"/>
            </p:cNvSpPr>
            <p:nvPr/>
          </p:nvSpPr>
          <p:spPr bwMode="auto">
            <a:xfrm>
              <a:off x="3929" y="3354"/>
              <a:ext cx="16" cy="16"/>
            </a:xfrm>
            <a:custGeom>
              <a:avLst/>
              <a:gdLst>
                <a:gd name="T0" fmla="*/ 58 w 72"/>
                <a:gd name="T1" fmla="*/ 71 h 72"/>
                <a:gd name="T2" fmla="*/ 0 w 72"/>
                <a:gd name="T3" fmla="*/ 58 h 72"/>
                <a:gd name="T4" fmla="*/ 17 w 72"/>
                <a:gd name="T5" fmla="*/ 0 h 72"/>
                <a:gd name="T6" fmla="*/ 71 w 72"/>
                <a:gd name="T7" fmla="*/ 8 h 72"/>
                <a:gd name="T8" fmla="*/ 58 w 72"/>
                <a:gd name="T9" fmla="*/ 71 h 72"/>
              </a:gdLst>
              <a:ahLst/>
              <a:cxnLst>
                <a:cxn ang="0">
                  <a:pos x="T0" y="T1"/>
                </a:cxn>
                <a:cxn ang="0">
                  <a:pos x="T2" y="T3"/>
                </a:cxn>
                <a:cxn ang="0">
                  <a:pos x="T4" y="T5"/>
                </a:cxn>
                <a:cxn ang="0">
                  <a:pos x="T6" y="T7"/>
                </a:cxn>
                <a:cxn ang="0">
                  <a:pos x="T8" y="T9"/>
                </a:cxn>
              </a:cxnLst>
              <a:rect l="0" t="0" r="r" b="b"/>
              <a:pathLst>
                <a:path w="72" h="72">
                  <a:moveTo>
                    <a:pt x="58" y="71"/>
                  </a:moveTo>
                  <a:lnTo>
                    <a:pt x="0" y="58"/>
                  </a:lnTo>
                  <a:lnTo>
                    <a:pt x="17" y="0"/>
                  </a:lnTo>
                  <a:lnTo>
                    <a:pt x="71" y="8"/>
                  </a:lnTo>
                  <a:lnTo>
                    <a:pt x="58" y="71"/>
                  </a:lnTo>
                </a:path>
              </a:pathLst>
            </a:custGeom>
            <a:solidFill>
              <a:srgbClr val="000000"/>
            </a:solidFill>
            <a:ln w="12600">
              <a:solidFill>
                <a:srgbClr val="333333"/>
              </a:solidFill>
              <a:round/>
              <a:headEnd/>
              <a:tailEnd/>
            </a:ln>
          </p:spPr>
          <p:txBody>
            <a:bodyPr wrap="none" anchor="ctr"/>
            <a:lstStyle/>
            <a:p>
              <a:endParaRPr lang="en-US"/>
            </a:p>
          </p:txBody>
        </p:sp>
        <p:sp>
          <p:nvSpPr>
            <p:cNvPr id="35884" name="Freeform 44">
              <a:extLst>
                <a:ext uri="{FF2B5EF4-FFF2-40B4-BE49-F238E27FC236}">
                  <a16:creationId xmlns:a16="http://schemas.microsoft.com/office/drawing/2014/main" id="{3078D64A-0414-4E9E-885A-3E7E97B2BE3E}"/>
                </a:ext>
              </a:extLst>
            </p:cNvPr>
            <p:cNvSpPr>
              <a:spLocks noChangeArrowheads="1"/>
            </p:cNvSpPr>
            <p:nvPr/>
          </p:nvSpPr>
          <p:spPr bwMode="auto">
            <a:xfrm>
              <a:off x="3921" y="3351"/>
              <a:ext cx="16" cy="16"/>
            </a:xfrm>
            <a:custGeom>
              <a:avLst/>
              <a:gdLst>
                <a:gd name="T0" fmla="*/ 53 w 72"/>
                <a:gd name="T1" fmla="*/ 71 h 72"/>
                <a:gd name="T2" fmla="*/ 0 w 72"/>
                <a:gd name="T3" fmla="*/ 53 h 72"/>
                <a:gd name="T4" fmla="*/ 17 w 72"/>
                <a:gd name="T5" fmla="*/ 0 h 72"/>
                <a:gd name="T6" fmla="*/ 71 w 72"/>
                <a:gd name="T7" fmla="*/ 13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17" y="0"/>
                  </a:lnTo>
                  <a:lnTo>
                    <a:pt x="71" y="13"/>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885" name="Freeform 45">
              <a:extLst>
                <a:ext uri="{FF2B5EF4-FFF2-40B4-BE49-F238E27FC236}">
                  <a16:creationId xmlns:a16="http://schemas.microsoft.com/office/drawing/2014/main" id="{24ECD554-1DF7-422D-BA54-650AFF6C022E}"/>
                </a:ext>
              </a:extLst>
            </p:cNvPr>
            <p:cNvSpPr>
              <a:spLocks noChangeArrowheads="1"/>
            </p:cNvSpPr>
            <p:nvPr/>
          </p:nvSpPr>
          <p:spPr bwMode="auto">
            <a:xfrm>
              <a:off x="3912" y="3349"/>
              <a:ext cx="16" cy="16"/>
            </a:xfrm>
            <a:custGeom>
              <a:avLst/>
              <a:gdLst>
                <a:gd name="T0" fmla="*/ 53 w 72"/>
                <a:gd name="T1" fmla="*/ 71 h 72"/>
                <a:gd name="T2" fmla="*/ 0 w 72"/>
                <a:gd name="T3" fmla="*/ 58 h 72"/>
                <a:gd name="T4" fmla="*/ 17 w 72"/>
                <a:gd name="T5" fmla="*/ 0 h 72"/>
                <a:gd name="T6" fmla="*/ 71 w 72"/>
                <a:gd name="T7" fmla="*/ 8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8"/>
                  </a:lnTo>
                  <a:lnTo>
                    <a:pt x="17" y="0"/>
                  </a:lnTo>
                  <a:lnTo>
                    <a:pt x="71" y="8"/>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886" name="Freeform 46">
              <a:extLst>
                <a:ext uri="{FF2B5EF4-FFF2-40B4-BE49-F238E27FC236}">
                  <a16:creationId xmlns:a16="http://schemas.microsoft.com/office/drawing/2014/main" id="{F8A2C367-1B36-431F-B57E-1C6D08B1B63C}"/>
                </a:ext>
              </a:extLst>
            </p:cNvPr>
            <p:cNvSpPr>
              <a:spLocks noChangeArrowheads="1"/>
            </p:cNvSpPr>
            <p:nvPr/>
          </p:nvSpPr>
          <p:spPr bwMode="auto">
            <a:xfrm>
              <a:off x="3903" y="3346"/>
              <a:ext cx="16" cy="16"/>
            </a:xfrm>
            <a:custGeom>
              <a:avLst/>
              <a:gdLst>
                <a:gd name="T0" fmla="*/ 53 w 72"/>
                <a:gd name="T1" fmla="*/ 71 h 72"/>
                <a:gd name="T2" fmla="*/ 0 w 72"/>
                <a:gd name="T3" fmla="*/ 53 h 72"/>
                <a:gd name="T4" fmla="*/ 22 w 72"/>
                <a:gd name="T5" fmla="*/ 0 h 72"/>
                <a:gd name="T6" fmla="*/ 71 w 72"/>
                <a:gd name="T7" fmla="*/ 13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22" y="0"/>
                  </a:lnTo>
                  <a:lnTo>
                    <a:pt x="71" y="13"/>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887" name="Freeform 47">
              <a:extLst>
                <a:ext uri="{FF2B5EF4-FFF2-40B4-BE49-F238E27FC236}">
                  <a16:creationId xmlns:a16="http://schemas.microsoft.com/office/drawing/2014/main" id="{D0AA9B05-2F2E-4672-8B65-B98FAF4DEA32}"/>
                </a:ext>
              </a:extLst>
            </p:cNvPr>
            <p:cNvSpPr>
              <a:spLocks noChangeArrowheads="1"/>
            </p:cNvSpPr>
            <p:nvPr/>
          </p:nvSpPr>
          <p:spPr bwMode="auto">
            <a:xfrm>
              <a:off x="3894" y="3343"/>
              <a:ext cx="16" cy="16"/>
            </a:xfrm>
            <a:custGeom>
              <a:avLst/>
              <a:gdLst>
                <a:gd name="T0" fmla="*/ 49 w 72"/>
                <a:gd name="T1" fmla="*/ 71 h 72"/>
                <a:gd name="T2" fmla="*/ 0 w 72"/>
                <a:gd name="T3" fmla="*/ 53 h 72"/>
                <a:gd name="T4" fmla="*/ 13 w 72"/>
                <a:gd name="T5" fmla="*/ 0 h 72"/>
                <a:gd name="T6" fmla="*/ 71 w 72"/>
                <a:gd name="T7" fmla="*/ 13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53"/>
                  </a:lnTo>
                  <a:lnTo>
                    <a:pt x="13" y="0"/>
                  </a:lnTo>
                  <a:lnTo>
                    <a:pt x="71" y="13"/>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888" name="Freeform 48">
              <a:extLst>
                <a:ext uri="{FF2B5EF4-FFF2-40B4-BE49-F238E27FC236}">
                  <a16:creationId xmlns:a16="http://schemas.microsoft.com/office/drawing/2014/main" id="{B1C77103-F442-4B4D-9852-638D1A8C9CC1}"/>
                </a:ext>
              </a:extLst>
            </p:cNvPr>
            <p:cNvSpPr>
              <a:spLocks noChangeArrowheads="1"/>
            </p:cNvSpPr>
            <p:nvPr/>
          </p:nvSpPr>
          <p:spPr bwMode="auto">
            <a:xfrm>
              <a:off x="3885" y="3340"/>
              <a:ext cx="16" cy="16"/>
            </a:xfrm>
            <a:custGeom>
              <a:avLst/>
              <a:gdLst>
                <a:gd name="T0" fmla="*/ 53 w 72"/>
                <a:gd name="T1" fmla="*/ 71 h 72"/>
                <a:gd name="T2" fmla="*/ 0 w 72"/>
                <a:gd name="T3" fmla="*/ 53 h 72"/>
                <a:gd name="T4" fmla="*/ 17 w 72"/>
                <a:gd name="T5" fmla="*/ 0 h 72"/>
                <a:gd name="T6" fmla="*/ 71 w 72"/>
                <a:gd name="T7" fmla="*/ 13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17" y="0"/>
                  </a:lnTo>
                  <a:lnTo>
                    <a:pt x="71" y="13"/>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889" name="Freeform 49">
              <a:extLst>
                <a:ext uri="{FF2B5EF4-FFF2-40B4-BE49-F238E27FC236}">
                  <a16:creationId xmlns:a16="http://schemas.microsoft.com/office/drawing/2014/main" id="{14BA23D5-6094-4F85-8853-B8B422F406D0}"/>
                </a:ext>
              </a:extLst>
            </p:cNvPr>
            <p:cNvSpPr>
              <a:spLocks noChangeArrowheads="1"/>
            </p:cNvSpPr>
            <p:nvPr/>
          </p:nvSpPr>
          <p:spPr bwMode="auto">
            <a:xfrm>
              <a:off x="3876" y="3337"/>
              <a:ext cx="16" cy="16"/>
            </a:xfrm>
            <a:custGeom>
              <a:avLst/>
              <a:gdLst>
                <a:gd name="T0" fmla="*/ 53 w 72"/>
                <a:gd name="T1" fmla="*/ 71 h 72"/>
                <a:gd name="T2" fmla="*/ 0 w 72"/>
                <a:gd name="T3" fmla="*/ 53 h 72"/>
                <a:gd name="T4" fmla="*/ 22 w 72"/>
                <a:gd name="T5" fmla="*/ 0 h 72"/>
                <a:gd name="T6" fmla="*/ 71 w 72"/>
                <a:gd name="T7" fmla="*/ 13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53"/>
                  </a:lnTo>
                  <a:lnTo>
                    <a:pt x="22" y="0"/>
                  </a:lnTo>
                  <a:lnTo>
                    <a:pt x="71" y="13"/>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35890" name="Freeform 50">
              <a:extLst>
                <a:ext uri="{FF2B5EF4-FFF2-40B4-BE49-F238E27FC236}">
                  <a16:creationId xmlns:a16="http://schemas.microsoft.com/office/drawing/2014/main" id="{5327079F-5D14-47DE-A36A-B958888660B5}"/>
                </a:ext>
              </a:extLst>
            </p:cNvPr>
            <p:cNvSpPr>
              <a:spLocks noChangeArrowheads="1"/>
            </p:cNvSpPr>
            <p:nvPr/>
          </p:nvSpPr>
          <p:spPr bwMode="auto">
            <a:xfrm>
              <a:off x="3867" y="3334"/>
              <a:ext cx="16" cy="16"/>
            </a:xfrm>
            <a:custGeom>
              <a:avLst/>
              <a:gdLst>
                <a:gd name="T0" fmla="*/ 49 w 72"/>
                <a:gd name="T1" fmla="*/ 71 h 72"/>
                <a:gd name="T2" fmla="*/ 0 w 72"/>
                <a:gd name="T3" fmla="*/ 53 h 72"/>
                <a:gd name="T4" fmla="*/ 17 w 72"/>
                <a:gd name="T5" fmla="*/ 0 h 72"/>
                <a:gd name="T6" fmla="*/ 71 w 72"/>
                <a:gd name="T7" fmla="*/ 13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53"/>
                  </a:lnTo>
                  <a:lnTo>
                    <a:pt x="17" y="0"/>
                  </a:lnTo>
                  <a:lnTo>
                    <a:pt x="71" y="13"/>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891" name="Freeform 51">
              <a:extLst>
                <a:ext uri="{FF2B5EF4-FFF2-40B4-BE49-F238E27FC236}">
                  <a16:creationId xmlns:a16="http://schemas.microsoft.com/office/drawing/2014/main" id="{60DA4904-D263-42AE-BA3D-1E8D973C341A}"/>
                </a:ext>
              </a:extLst>
            </p:cNvPr>
            <p:cNvSpPr>
              <a:spLocks noChangeArrowheads="1"/>
            </p:cNvSpPr>
            <p:nvPr/>
          </p:nvSpPr>
          <p:spPr bwMode="auto">
            <a:xfrm>
              <a:off x="3858" y="3330"/>
              <a:ext cx="16" cy="16"/>
            </a:xfrm>
            <a:custGeom>
              <a:avLst/>
              <a:gdLst>
                <a:gd name="T0" fmla="*/ 49 w 72"/>
                <a:gd name="T1" fmla="*/ 71 h 72"/>
                <a:gd name="T2" fmla="*/ 0 w 72"/>
                <a:gd name="T3" fmla="*/ 49 h 72"/>
                <a:gd name="T4" fmla="*/ 26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26"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892" name="Freeform 52">
              <a:extLst>
                <a:ext uri="{FF2B5EF4-FFF2-40B4-BE49-F238E27FC236}">
                  <a16:creationId xmlns:a16="http://schemas.microsoft.com/office/drawing/2014/main" id="{DA4B9DEA-A388-494D-BDB7-17BCE85A74C5}"/>
                </a:ext>
              </a:extLst>
            </p:cNvPr>
            <p:cNvSpPr>
              <a:spLocks noChangeArrowheads="1"/>
            </p:cNvSpPr>
            <p:nvPr/>
          </p:nvSpPr>
          <p:spPr bwMode="auto">
            <a:xfrm>
              <a:off x="3850" y="3327"/>
              <a:ext cx="16" cy="16"/>
            </a:xfrm>
            <a:custGeom>
              <a:avLst/>
              <a:gdLst>
                <a:gd name="T0" fmla="*/ 40 w 72"/>
                <a:gd name="T1" fmla="*/ 71 h 72"/>
                <a:gd name="T2" fmla="*/ 0 w 72"/>
                <a:gd name="T3" fmla="*/ 53 h 72"/>
                <a:gd name="T4" fmla="*/ 17 w 72"/>
                <a:gd name="T5" fmla="*/ 0 h 72"/>
                <a:gd name="T6" fmla="*/ 71 w 72"/>
                <a:gd name="T7" fmla="*/ 13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53"/>
                  </a:lnTo>
                  <a:lnTo>
                    <a:pt x="17" y="0"/>
                  </a:lnTo>
                  <a:lnTo>
                    <a:pt x="71" y="13"/>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893" name="Freeform 53">
              <a:extLst>
                <a:ext uri="{FF2B5EF4-FFF2-40B4-BE49-F238E27FC236}">
                  <a16:creationId xmlns:a16="http://schemas.microsoft.com/office/drawing/2014/main" id="{197932A6-8EF5-4479-9293-177F91651B11}"/>
                </a:ext>
              </a:extLst>
            </p:cNvPr>
            <p:cNvSpPr>
              <a:spLocks noChangeArrowheads="1"/>
            </p:cNvSpPr>
            <p:nvPr/>
          </p:nvSpPr>
          <p:spPr bwMode="auto">
            <a:xfrm>
              <a:off x="3841" y="3323"/>
              <a:ext cx="16" cy="16"/>
            </a:xfrm>
            <a:custGeom>
              <a:avLst/>
              <a:gdLst>
                <a:gd name="T0" fmla="*/ 49 w 72"/>
                <a:gd name="T1" fmla="*/ 71 h 72"/>
                <a:gd name="T2" fmla="*/ 0 w 72"/>
                <a:gd name="T3" fmla="*/ 49 h 72"/>
                <a:gd name="T4" fmla="*/ 26 w 72"/>
                <a:gd name="T5" fmla="*/ 0 h 72"/>
                <a:gd name="T6" fmla="*/ 71 w 72"/>
                <a:gd name="T7" fmla="*/ 17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26" y="0"/>
                  </a:lnTo>
                  <a:lnTo>
                    <a:pt x="71" y="17"/>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35894" name="Freeform 54">
              <a:extLst>
                <a:ext uri="{FF2B5EF4-FFF2-40B4-BE49-F238E27FC236}">
                  <a16:creationId xmlns:a16="http://schemas.microsoft.com/office/drawing/2014/main" id="{C16410D9-5570-46DE-AE08-E3823384625D}"/>
                </a:ext>
              </a:extLst>
            </p:cNvPr>
            <p:cNvSpPr>
              <a:spLocks noChangeArrowheads="1"/>
            </p:cNvSpPr>
            <p:nvPr/>
          </p:nvSpPr>
          <p:spPr bwMode="auto">
            <a:xfrm>
              <a:off x="3832" y="3320"/>
              <a:ext cx="16" cy="16"/>
            </a:xfrm>
            <a:custGeom>
              <a:avLst/>
              <a:gdLst>
                <a:gd name="T0" fmla="*/ 44 w 72"/>
                <a:gd name="T1" fmla="*/ 71 h 72"/>
                <a:gd name="T2" fmla="*/ 0 w 72"/>
                <a:gd name="T3" fmla="*/ 49 h 72"/>
                <a:gd name="T4" fmla="*/ 22 w 72"/>
                <a:gd name="T5" fmla="*/ 0 h 72"/>
                <a:gd name="T6" fmla="*/ 71 w 72"/>
                <a:gd name="T7" fmla="*/ 13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49"/>
                  </a:lnTo>
                  <a:lnTo>
                    <a:pt x="22" y="0"/>
                  </a:lnTo>
                  <a:lnTo>
                    <a:pt x="71" y="13"/>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895" name="Freeform 55">
              <a:extLst>
                <a:ext uri="{FF2B5EF4-FFF2-40B4-BE49-F238E27FC236}">
                  <a16:creationId xmlns:a16="http://schemas.microsoft.com/office/drawing/2014/main" id="{70917092-3F3F-4F0A-A9D7-ECAFC62EBE71}"/>
                </a:ext>
              </a:extLst>
            </p:cNvPr>
            <p:cNvSpPr>
              <a:spLocks noChangeArrowheads="1"/>
            </p:cNvSpPr>
            <p:nvPr/>
          </p:nvSpPr>
          <p:spPr bwMode="auto">
            <a:xfrm>
              <a:off x="3824" y="3316"/>
              <a:ext cx="16" cy="16"/>
            </a:xfrm>
            <a:custGeom>
              <a:avLst/>
              <a:gdLst>
                <a:gd name="T0" fmla="*/ 40 w 72"/>
                <a:gd name="T1" fmla="*/ 71 h 72"/>
                <a:gd name="T2" fmla="*/ 0 w 72"/>
                <a:gd name="T3" fmla="*/ 49 h 72"/>
                <a:gd name="T4" fmla="*/ 26 w 72"/>
                <a:gd name="T5" fmla="*/ 0 h 72"/>
                <a:gd name="T6" fmla="*/ 71 w 72"/>
                <a:gd name="T7" fmla="*/ 17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9"/>
                  </a:lnTo>
                  <a:lnTo>
                    <a:pt x="26" y="0"/>
                  </a:lnTo>
                  <a:lnTo>
                    <a:pt x="71" y="17"/>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896" name="Freeform 56">
              <a:extLst>
                <a:ext uri="{FF2B5EF4-FFF2-40B4-BE49-F238E27FC236}">
                  <a16:creationId xmlns:a16="http://schemas.microsoft.com/office/drawing/2014/main" id="{DAA2D9EE-2F74-410C-90FD-D82EE5ED04A2}"/>
                </a:ext>
              </a:extLst>
            </p:cNvPr>
            <p:cNvSpPr>
              <a:spLocks noChangeArrowheads="1"/>
            </p:cNvSpPr>
            <p:nvPr/>
          </p:nvSpPr>
          <p:spPr bwMode="auto">
            <a:xfrm>
              <a:off x="3816" y="3311"/>
              <a:ext cx="16" cy="16"/>
            </a:xfrm>
            <a:custGeom>
              <a:avLst/>
              <a:gdLst>
                <a:gd name="T0" fmla="*/ 40 w 72"/>
                <a:gd name="T1" fmla="*/ 71 h 72"/>
                <a:gd name="T2" fmla="*/ 0 w 72"/>
                <a:gd name="T3" fmla="*/ 49 h 72"/>
                <a:gd name="T4" fmla="*/ 26 w 72"/>
                <a:gd name="T5" fmla="*/ 0 h 72"/>
                <a:gd name="T6" fmla="*/ 71 w 72"/>
                <a:gd name="T7" fmla="*/ 22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9"/>
                  </a:lnTo>
                  <a:lnTo>
                    <a:pt x="26" y="0"/>
                  </a:lnTo>
                  <a:lnTo>
                    <a:pt x="71" y="22"/>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897" name="Freeform 57">
              <a:extLst>
                <a:ext uri="{FF2B5EF4-FFF2-40B4-BE49-F238E27FC236}">
                  <a16:creationId xmlns:a16="http://schemas.microsoft.com/office/drawing/2014/main" id="{BF1E302B-C18D-4354-8268-198A67CFF5D8}"/>
                </a:ext>
              </a:extLst>
            </p:cNvPr>
            <p:cNvSpPr>
              <a:spLocks noChangeArrowheads="1"/>
            </p:cNvSpPr>
            <p:nvPr/>
          </p:nvSpPr>
          <p:spPr bwMode="auto">
            <a:xfrm>
              <a:off x="3807" y="3307"/>
              <a:ext cx="16" cy="16"/>
            </a:xfrm>
            <a:custGeom>
              <a:avLst/>
              <a:gdLst>
                <a:gd name="T0" fmla="*/ 44 w 72"/>
                <a:gd name="T1" fmla="*/ 71 h 72"/>
                <a:gd name="T2" fmla="*/ 0 w 72"/>
                <a:gd name="T3" fmla="*/ 49 h 72"/>
                <a:gd name="T4" fmla="*/ 26 w 72"/>
                <a:gd name="T5" fmla="*/ 0 h 72"/>
                <a:gd name="T6" fmla="*/ 71 w 72"/>
                <a:gd name="T7" fmla="*/ 17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49"/>
                  </a:lnTo>
                  <a:lnTo>
                    <a:pt x="26" y="0"/>
                  </a:lnTo>
                  <a:lnTo>
                    <a:pt x="71" y="17"/>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35898" name="Freeform 58">
              <a:extLst>
                <a:ext uri="{FF2B5EF4-FFF2-40B4-BE49-F238E27FC236}">
                  <a16:creationId xmlns:a16="http://schemas.microsoft.com/office/drawing/2014/main" id="{2D72B7AD-DB5C-40FE-8A8E-47D3B73F88AC}"/>
                </a:ext>
              </a:extLst>
            </p:cNvPr>
            <p:cNvSpPr>
              <a:spLocks noChangeArrowheads="1"/>
            </p:cNvSpPr>
            <p:nvPr/>
          </p:nvSpPr>
          <p:spPr bwMode="auto">
            <a:xfrm>
              <a:off x="3799" y="3303"/>
              <a:ext cx="16" cy="16"/>
            </a:xfrm>
            <a:custGeom>
              <a:avLst/>
              <a:gdLst>
                <a:gd name="T0" fmla="*/ 40 w 72"/>
                <a:gd name="T1" fmla="*/ 71 h 72"/>
                <a:gd name="T2" fmla="*/ 0 w 72"/>
                <a:gd name="T3" fmla="*/ 49 h 72"/>
                <a:gd name="T4" fmla="*/ 26 w 72"/>
                <a:gd name="T5" fmla="*/ 0 h 72"/>
                <a:gd name="T6" fmla="*/ 71 w 72"/>
                <a:gd name="T7" fmla="*/ 17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9"/>
                  </a:lnTo>
                  <a:lnTo>
                    <a:pt x="26" y="0"/>
                  </a:lnTo>
                  <a:lnTo>
                    <a:pt x="71" y="17"/>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899" name="Freeform 59">
              <a:extLst>
                <a:ext uri="{FF2B5EF4-FFF2-40B4-BE49-F238E27FC236}">
                  <a16:creationId xmlns:a16="http://schemas.microsoft.com/office/drawing/2014/main" id="{3645FB95-DE9E-4CDD-8263-49AE2D9EFC70}"/>
                </a:ext>
              </a:extLst>
            </p:cNvPr>
            <p:cNvSpPr>
              <a:spLocks noChangeArrowheads="1"/>
            </p:cNvSpPr>
            <p:nvPr/>
          </p:nvSpPr>
          <p:spPr bwMode="auto">
            <a:xfrm>
              <a:off x="3790" y="3299"/>
              <a:ext cx="16" cy="16"/>
            </a:xfrm>
            <a:custGeom>
              <a:avLst/>
              <a:gdLst>
                <a:gd name="T0" fmla="*/ 40 w 72"/>
                <a:gd name="T1" fmla="*/ 71 h 72"/>
                <a:gd name="T2" fmla="*/ 0 w 72"/>
                <a:gd name="T3" fmla="*/ 44 h 72"/>
                <a:gd name="T4" fmla="*/ 26 w 72"/>
                <a:gd name="T5" fmla="*/ 0 h 72"/>
                <a:gd name="T6" fmla="*/ 71 w 72"/>
                <a:gd name="T7" fmla="*/ 17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4"/>
                  </a:lnTo>
                  <a:lnTo>
                    <a:pt x="26" y="0"/>
                  </a:lnTo>
                  <a:lnTo>
                    <a:pt x="71" y="17"/>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900" name="Freeform 60">
              <a:extLst>
                <a:ext uri="{FF2B5EF4-FFF2-40B4-BE49-F238E27FC236}">
                  <a16:creationId xmlns:a16="http://schemas.microsoft.com/office/drawing/2014/main" id="{378388A0-5A0C-4401-AFB8-CDFAF3011038}"/>
                </a:ext>
              </a:extLst>
            </p:cNvPr>
            <p:cNvSpPr>
              <a:spLocks noChangeArrowheads="1"/>
            </p:cNvSpPr>
            <p:nvPr/>
          </p:nvSpPr>
          <p:spPr bwMode="auto">
            <a:xfrm>
              <a:off x="3783" y="3294"/>
              <a:ext cx="16" cy="16"/>
            </a:xfrm>
            <a:custGeom>
              <a:avLst/>
              <a:gdLst>
                <a:gd name="T0" fmla="*/ 40 w 72"/>
                <a:gd name="T1" fmla="*/ 71 h 72"/>
                <a:gd name="T2" fmla="*/ 0 w 72"/>
                <a:gd name="T3" fmla="*/ 44 h 72"/>
                <a:gd name="T4" fmla="*/ 35 w 72"/>
                <a:gd name="T5" fmla="*/ 0 h 72"/>
                <a:gd name="T6" fmla="*/ 71 w 72"/>
                <a:gd name="T7" fmla="*/ 22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4"/>
                  </a:lnTo>
                  <a:lnTo>
                    <a:pt x="35" y="0"/>
                  </a:lnTo>
                  <a:lnTo>
                    <a:pt x="71" y="22"/>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901" name="Freeform 61">
              <a:extLst>
                <a:ext uri="{FF2B5EF4-FFF2-40B4-BE49-F238E27FC236}">
                  <a16:creationId xmlns:a16="http://schemas.microsoft.com/office/drawing/2014/main" id="{247944D1-BAA0-4B8E-A212-E888475C997F}"/>
                </a:ext>
              </a:extLst>
            </p:cNvPr>
            <p:cNvSpPr>
              <a:spLocks noChangeArrowheads="1"/>
            </p:cNvSpPr>
            <p:nvPr/>
          </p:nvSpPr>
          <p:spPr bwMode="auto">
            <a:xfrm>
              <a:off x="3776" y="3290"/>
              <a:ext cx="16" cy="16"/>
            </a:xfrm>
            <a:custGeom>
              <a:avLst/>
              <a:gdLst>
                <a:gd name="T0" fmla="*/ 35 w 72"/>
                <a:gd name="T1" fmla="*/ 71 h 72"/>
                <a:gd name="T2" fmla="*/ 0 w 72"/>
                <a:gd name="T3" fmla="*/ 44 h 72"/>
                <a:gd name="T4" fmla="*/ 26 w 72"/>
                <a:gd name="T5" fmla="*/ 0 h 72"/>
                <a:gd name="T6" fmla="*/ 71 w 72"/>
                <a:gd name="T7" fmla="*/ 17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4"/>
                  </a:lnTo>
                  <a:lnTo>
                    <a:pt x="26" y="0"/>
                  </a:lnTo>
                  <a:lnTo>
                    <a:pt x="71" y="17"/>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902" name="Freeform 62">
              <a:extLst>
                <a:ext uri="{FF2B5EF4-FFF2-40B4-BE49-F238E27FC236}">
                  <a16:creationId xmlns:a16="http://schemas.microsoft.com/office/drawing/2014/main" id="{A25F5A43-A5B1-422A-ADE0-4D5DB6FE1E6F}"/>
                </a:ext>
              </a:extLst>
            </p:cNvPr>
            <p:cNvSpPr>
              <a:spLocks noChangeArrowheads="1"/>
            </p:cNvSpPr>
            <p:nvPr/>
          </p:nvSpPr>
          <p:spPr bwMode="auto">
            <a:xfrm>
              <a:off x="3768" y="3285"/>
              <a:ext cx="16" cy="16"/>
            </a:xfrm>
            <a:custGeom>
              <a:avLst/>
              <a:gdLst>
                <a:gd name="T0" fmla="*/ 40 w 72"/>
                <a:gd name="T1" fmla="*/ 71 h 72"/>
                <a:gd name="T2" fmla="*/ 0 w 72"/>
                <a:gd name="T3" fmla="*/ 44 h 72"/>
                <a:gd name="T4" fmla="*/ 35 w 72"/>
                <a:gd name="T5" fmla="*/ 0 h 72"/>
                <a:gd name="T6" fmla="*/ 71 w 72"/>
                <a:gd name="T7" fmla="*/ 22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4"/>
                  </a:lnTo>
                  <a:lnTo>
                    <a:pt x="35" y="0"/>
                  </a:lnTo>
                  <a:lnTo>
                    <a:pt x="71" y="22"/>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903" name="Freeform 63">
              <a:extLst>
                <a:ext uri="{FF2B5EF4-FFF2-40B4-BE49-F238E27FC236}">
                  <a16:creationId xmlns:a16="http://schemas.microsoft.com/office/drawing/2014/main" id="{491740C8-0F3B-4494-BFE7-C6EBC41B7B38}"/>
                </a:ext>
              </a:extLst>
            </p:cNvPr>
            <p:cNvSpPr>
              <a:spLocks noChangeArrowheads="1"/>
            </p:cNvSpPr>
            <p:nvPr/>
          </p:nvSpPr>
          <p:spPr bwMode="auto">
            <a:xfrm>
              <a:off x="3760" y="3280"/>
              <a:ext cx="16" cy="16"/>
            </a:xfrm>
            <a:custGeom>
              <a:avLst/>
              <a:gdLst>
                <a:gd name="T0" fmla="*/ 35 w 72"/>
                <a:gd name="T1" fmla="*/ 71 h 72"/>
                <a:gd name="T2" fmla="*/ 0 w 72"/>
                <a:gd name="T3" fmla="*/ 49 h 72"/>
                <a:gd name="T4" fmla="*/ 31 w 72"/>
                <a:gd name="T5" fmla="*/ 0 h 72"/>
                <a:gd name="T6" fmla="*/ 71 w 72"/>
                <a:gd name="T7" fmla="*/ 22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9"/>
                  </a:lnTo>
                  <a:lnTo>
                    <a:pt x="31" y="0"/>
                  </a:lnTo>
                  <a:lnTo>
                    <a:pt x="71" y="22"/>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904" name="Freeform 64">
              <a:extLst>
                <a:ext uri="{FF2B5EF4-FFF2-40B4-BE49-F238E27FC236}">
                  <a16:creationId xmlns:a16="http://schemas.microsoft.com/office/drawing/2014/main" id="{785E6540-9A3D-4684-AC81-0F12FEE62BBB}"/>
                </a:ext>
              </a:extLst>
            </p:cNvPr>
            <p:cNvSpPr>
              <a:spLocks noChangeArrowheads="1"/>
            </p:cNvSpPr>
            <p:nvPr/>
          </p:nvSpPr>
          <p:spPr bwMode="auto">
            <a:xfrm>
              <a:off x="3751" y="3274"/>
              <a:ext cx="16" cy="16"/>
            </a:xfrm>
            <a:custGeom>
              <a:avLst/>
              <a:gdLst>
                <a:gd name="T0" fmla="*/ 35 w 72"/>
                <a:gd name="T1" fmla="*/ 71 h 72"/>
                <a:gd name="T2" fmla="*/ 0 w 72"/>
                <a:gd name="T3" fmla="*/ 44 h 72"/>
                <a:gd name="T4" fmla="*/ 31 w 72"/>
                <a:gd name="T5" fmla="*/ 0 h 72"/>
                <a:gd name="T6" fmla="*/ 71 w 72"/>
                <a:gd name="T7" fmla="*/ 26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4"/>
                  </a:lnTo>
                  <a:lnTo>
                    <a:pt x="31" y="0"/>
                  </a:lnTo>
                  <a:lnTo>
                    <a:pt x="71" y="26"/>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905" name="Freeform 65">
              <a:extLst>
                <a:ext uri="{FF2B5EF4-FFF2-40B4-BE49-F238E27FC236}">
                  <a16:creationId xmlns:a16="http://schemas.microsoft.com/office/drawing/2014/main" id="{D9D1BEFE-F795-46DA-B9C8-FDB3C0DBB589}"/>
                </a:ext>
              </a:extLst>
            </p:cNvPr>
            <p:cNvSpPr>
              <a:spLocks noChangeArrowheads="1"/>
            </p:cNvSpPr>
            <p:nvPr/>
          </p:nvSpPr>
          <p:spPr bwMode="auto">
            <a:xfrm>
              <a:off x="3745" y="3270"/>
              <a:ext cx="16" cy="16"/>
            </a:xfrm>
            <a:custGeom>
              <a:avLst/>
              <a:gdLst>
                <a:gd name="T0" fmla="*/ 35 w 72"/>
                <a:gd name="T1" fmla="*/ 70 h 71"/>
                <a:gd name="T2" fmla="*/ 0 w 72"/>
                <a:gd name="T3" fmla="*/ 44 h 71"/>
                <a:gd name="T4" fmla="*/ 26 w 72"/>
                <a:gd name="T5" fmla="*/ 0 h 71"/>
                <a:gd name="T6" fmla="*/ 71 w 72"/>
                <a:gd name="T7" fmla="*/ 17 h 71"/>
                <a:gd name="T8" fmla="*/ 35 w 72"/>
                <a:gd name="T9" fmla="*/ 70 h 71"/>
              </a:gdLst>
              <a:ahLst/>
              <a:cxnLst>
                <a:cxn ang="0">
                  <a:pos x="T0" y="T1"/>
                </a:cxn>
                <a:cxn ang="0">
                  <a:pos x="T2" y="T3"/>
                </a:cxn>
                <a:cxn ang="0">
                  <a:pos x="T4" y="T5"/>
                </a:cxn>
                <a:cxn ang="0">
                  <a:pos x="T6" y="T7"/>
                </a:cxn>
                <a:cxn ang="0">
                  <a:pos x="T8" y="T9"/>
                </a:cxn>
              </a:cxnLst>
              <a:rect l="0" t="0" r="r" b="b"/>
              <a:pathLst>
                <a:path w="72" h="71">
                  <a:moveTo>
                    <a:pt x="35" y="70"/>
                  </a:moveTo>
                  <a:lnTo>
                    <a:pt x="0" y="44"/>
                  </a:lnTo>
                  <a:lnTo>
                    <a:pt x="26" y="0"/>
                  </a:lnTo>
                  <a:lnTo>
                    <a:pt x="71" y="17"/>
                  </a:lnTo>
                  <a:lnTo>
                    <a:pt x="35" y="70"/>
                  </a:lnTo>
                </a:path>
              </a:pathLst>
            </a:custGeom>
            <a:solidFill>
              <a:srgbClr val="000000"/>
            </a:solidFill>
            <a:ln w="12600">
              <a:solidFill>
                <a:srgbClr val="333333"/>
              </a:solidFill>
              <a:round/>
              <a:headEnd/>
              <a:tailEnd/>
            </a:ln>
          </p:spPr>
          <p:txBody>
            <a:bodyPr wrap="none" anchor="ctr"/>
            <a:lstStyle/>
            <a:p>
              <a:endParaRPr lang="en-US"/>
            </a:p>
          </p:txBody>
        </p:sp>
        <p:sp>
          <p:nvSpPr>
            <p:cNvPr id="35906" name="Freeform 66">
              <a:extLst>
                <a:ext uri="{FF2B5EF4-FFF2-40B4-BE49-F238E27FC236}">
                  <a16:creationId xmlns:a16="http://schemas.microsoft.com/office/drawing/2014/main" id="{A668B6BF-1AB1-40D7-B366-60E086EBF455}"/>
                </a:ext>
              </a:extLst>
            </p:cNvPr>
            <p:cNvSpPr>
              <a:spLocks noChangeArrowheads="1"/>
            </p:cNvSpPr>
            <p:nvPr/>
          </p:nvSpPr>
          <p:spPr bwMode="auto">
            <a:xfrm>
              <a:off x="3738" y="3264"/>
              <a:ext cx="16" cy="16"/>
            </a:xfrm>
            <a:custGeom>
              <a:avLst/>
              <a:gdLst>
                <a:gd name="T0" fmla="*/ 35 w 72"/>
                <a:gd name="T1" fmla="*/ 71 h 72"/>
                <a:gd name="T2" fmla="*/ 0 w 72"/>
                <a:gd name="T3" fmla="*/ 44 h 72"/>
                <a:gd name="T4" fmla="*/ 31 w 72"/>
                <a:gd name="T5" fmla="*/ 0 h 72"/>
                <a:gd name="T6" fmla="*/ 71 w 72"/>
                <a:gd name="T7" fmla="*/ 26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4"/>
                  </a:lnTo>
                  <a:lnTo>
                    <a:pt x="31" y="0"/>
                  </a:lnTo>
                  <a:lnTo>
                    <a:pt x="71" y="26"/>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907" name="Freeform 67">
              <a:extLst>
                <a:ext uri="{FF2B5EF4-FFF2-40B4-BE49-F238E27FC236}">
                  <a16:creationId xmlns:a16="http://schemas.microsoft.com/office/drawing/2014/main" id="{87FD0FB6-649F-4200-B16E-268D4456A988}"/>
                </a:ext>
              </a:extLst>
            </p:cNvPr>
            <p:cNvSpPr>
              <a:spLocks noChangeArrowheads="1"/>
            </p:cNvSpPr>
            <p:nvPr/>
          </p:nvSpPr>
          <p:spPr bwMode="auto">
            <a:xfrm>
              <a:off x="3731" y="3259"/>
              <a:ext cx="16" cy="16"/>
            </a:xfrm>
            <a:custGeom>
              <a:avLst/>
              <a:gdLst>
                <a:gd name="T0" fmla="*/ 35 w 72"/>
                <a:gd name="T1" fmla="*/ 71 h 72"/>
                <a:gd name="T2" fmla="*/ 0 w 72"/>
                <a:gd name="T3" fmla="*/ 44 h 72"/>
                <a:gd name="T4" fmla="*/ 31 w 72"/>
                <a:gd name="T5" fmla="*/ 0 h 72"/>
                <a:gd name="T6" fmla="*/ 71 w 72"/>
                <a:gd name="T7" fmla="*/ 22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4"/>
                  </a:lnTo>
                  <a:lnTo>
                    <a:pt x="31" y="0"/>
                  </a:lnTo>
                  <a:lnTo>
                    <a:pt x="71" y="22"/>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908" name="Freeform 68">
              <a:extLst>
                <a:ext uri="{FF2B5EF4-FFF2-40B4-BE49-F238E27FC236}">
                  <a16:creationId xmlns:a16="http://schemas.microsoft.com/office/drawing/2014/main" id="{ABDA1B6C-CEE4-48DF-B0BA-5D19838F3F39}"/>
                </a:ext>
              </a:extLst>
            </p:cNvPr>
            <p:cNvSpPr>
              <a:spLocks noChangeArrowheads="1"/>
            </p:cNvSpPr>
            <p:nvPr/>
          </p:nvSpPr>
          <p:spPr bwMode="auto">
            <a:xfrm>
              <a:off x="3723" y="3254"/>
              <a:ext cx="16" cy="16"/>
            </a:xfrm>
            <a:custGeom>
              <a:avLst/>
              <a:gdLst>
                <a:gd name="T0" fmla="*/ 40 w 72"/>
                <a:gd name="T1" fmla="*/ 71 h 72"/>
                <a:gd name="T2" fmla="*/ 0 w 72"/>
                <a:gd name="T3" fmla="*/ 40 h 72"/>
                <a:gd name="T4" fmla="*/ 35 w 72"/>
                <a:gd name="T5" fmla="*/ 0 h 72"/>
                <a:gd name="T6" fmla="*/ 71 w 72"/>
                <a:gd name="T7" fmla="*/ 22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40"/>
                  </a:lnTo>
                  <a:lnTo>
                    <a:pt x="35" y="0"/>
                  </a:lnTo>
                  <a:lnTo>
                    <a:pt x="71" y="22"/>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35909" name="Freeform 69">
              <a:extLst>
                <a:ext uri="{FF2B5EF4-FFF2-40B4-BE49-F238E27FC236}">
                  <a16:creationId xmlns:a16="http://schemas.microsoft.com/office/drawing/2014/main" id="{67189C97-C5CC-489A-B453-C0C7E1E761DB}"/>
                </a:ext>
              </a:extLst>
            </p:cNvPr>
            <p:cNvSpPr>
              <a:spLocks noChangeArrowheads="1"/>
            </p:cNvSpPr>
            <p:nvPr/>
          </p:nvSpPr>
          <p:spPr bwMode="auto">
            <a:xfrm>
              <a:off x="3715" y="3248"/>
              <a:ext cx="16" cy="16"/>
            </a:xfrm>
            <a:custGeom>
              <a:avLst/>
              <a:gdLst>
                <a:gd name="T0" fmla="*/ 35 w 72"/>
                <a:gd name="T1" fmla="*/ 71 h 72"/>
                <a:gd name="T2" fmla="*/ 0 w 72"/>
                <a:gd name="T3" fmla="*/ 40 h 72"/>
                <a:gd name="T4" fmla="*/ 35 w 72"/>
                <a:gd name="T5" fmla="*/ 0 h 72"/>
                <a:gd name="T6" fmla="*/ 71 w 72"/>
                <a:gd name="T7" fmla="*/ 27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0"/>
                  </a:lnTo>
                  <a:lnTo>
                    <a:pt x="35" y="0"/>
                  </a:lnTo>
                  <a:lnTo>
                    <a:pt x="71" y="27"/>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910" name="Freeform 70">
              <a:extLst>
                <a:ext uri="{FF2B5EF4-FFF2-40B4-BE49-F238E27FC236}">
                  <a16:creationId xmlns:a16="http://schemas.microsoft.com/office/drawing/2014/main" id="{0A6A13E0-4E86-4C73-812E-8CD8C980D0E8}"/>
                </a:ext>
              </a:extLst>
            </p:cNvPr>
            <p:cNvSpPr>
              <a:spLocks noChangeArrowheads="1"/>
            </p:cNvSpPr>
            <p:nvPr/>
          </p:nvSpPr>
          <p:spPr bwMode="auto">
            <a:xfrm>
              <a:off x="3707" y="3242"/>
              <a:ext cx="16" cy="17"/>
            </a:xfrm>
            <a:custGeom>
              <a:avLst/>
              <a:gdLst>
                <a:gd name="T0" fmla="*/ 31 w 72"/>
                <a:gd name="T1" fmla="*/ 72 h 73"/>
                <a:gd name="T2" fmla="*/ 0 w 72"/>
                <a:gd name="T3" fmla="*/ 45 h 73"/>
                <a:gd name="T4" fmla="*/ 35 w 72"/>
                <a:gd name="T5" fmla="*/ 0 h 73"/>
                <a:gd name="T6" fmla="*/ 71 w 72"/>
                <a:gd name="T7" fmla="*/ 26 h 73"/>
                <a:gd name="T8" fmla="*/ 31 w 72"/>
                <a:gd name="T9" fmla="*/ 72 h 73"/>
              </a:gdLst>
              <a:ahLst/>
              <a:cxnLst>
                <a:cxn ang="0">
                  <a:pos x="T0" y="T1"/>
                </a:cxn>
                <a:cxn ang="0">
                  <a:pos x="T2" y="T3"/>
                </a:cxn>
                <a:cxn ang="0">
                  <a:pos x="T4" y="T5"/>
                </a:cxn>
                <a:cxn ang="0">
                  <a:pos x="T6" y="T7"/>
                </a:cxn>
                <a:cxn ang="0">
                  <a:pos x="T8" y="T9"/>
                </a:cxn>
              </a:cxnLst>
              <a:rect l="0" t="0" r="r" b="b"/>
              <a:pathLst>
                <a:path w="72" h="73">
                  <a:moveTo>
                    <a:pt x="31" y="72"/>
                  </a:moveTo>
                  <a:lnTo>
                    <a:pt x="0" y="45"/>
                  </a:lnTo>
                  <a:lnTo>
                    <a:pt x="35" y="0"/>
                  </a:lnTo>
                  <a:lnTo>
                    <a:pt x="71" y="26"/>
                  </a:lnTo>
                  <a:lnTo>
                    <a:pt x="31" y="72"/>
                  </a:lnTo>
                </a:path>
              </a:pathLst>
            </a:custGeom>
            <a:solidFill>
              <a:srgbClr val="000000"/>
            </a:solidFill>
            <a:ln w="12600">
              <a:solidFill>
                <a:srgbClr val="333333"/>
              </a:solidFill>
              <a:round/>
              <a:headEnd/>
              <a:tailEnd/>
            </a:ln>
          </p:spPr>
          <p:txBody>
            <a:bodyPr wrap="none" anchor="ctr"/>
            <a:lstStyle/>
            <a:p>
              <a:endParaRPr lang="en-US"/>
            </a:p>
          </p:txBody>
        </p:sp>
        <p:sp>
          <p:nvSpPr>
            <p:cNvPr id="35911" name="Freeform 71">
              <a:extLst>
                <a:ext uri="{FF2B5EF4-FFF2-40B4-BE49-F238E27FC236}">
                  <a16:creationId xmlns:a16="http://schemas.microsoft.com/office/drawing/2014/main" id="{EDC49B41-688F-45CB-85A7-DA2501EBD826}"/>
                </a:ext>
              </a:extLst>
            </p:cNvPr>
            <p:cNvSpPr>
              <a:spLocks noChangeArrowheads="1"/>
            </p:cNvSpPr>
            <p:nvPr/>
          </p:nvSpPr>
          <p:spPr bwMode="auto">
            <a:xfrm>
              <a:off x="3702" y="3237"/>
              <a:ext cx="16" cy="17"/>
            </a:xfrm>
            <a:custGeom>
              <a:avLst/>
              <a:gdLst>
                <a:gd name="T0" fmla="*/ 26 w 72"/>
                <a:gd name="T1" fmla="*/ 72 h 73"/>
                <a:gd name="T2" fmla="*/ 0 w 72"/>
                <a:gd name="T3" fmla="*/ 40 h 73"/>
                <a:gd name="T4" fmla="*/ 35 w 72"/>
                <a:gd name="T5" fmla="*/ 0 h 73"/>
                <a:gd name="T6" fmla="*/ 71 w 72"/>
                <a:gd name="T7" fmla="*/ 22 h 73"/>
                <a:gd name="T8" fmla="*/ 26 w 72"/>
                <a:gd name="T9" fmla="*/ 72 h 73"/>
              </a:gdLst>
              <a:ahLst/>
              <a:cxnLst>
                <a:cxn ang="0">
                  <a:pos x="T0" y="T1"/>
                </a:cxn>
                <a:cxn ang="0">
                  <a:pos x="T2" y="T3"/>
                </a:cxn>
                <a:cxn ang="0">
                  <a:pos x="T4" y="T5"/>
                </a:cxn>
                <a:cxn ang="0">
                  <a:pos x="T6" y="T7"/>
                </a:cxn>
                <a:cxn ang="0">
                  <a:pos x="T8" y="T9"/>
                </a:cxn>
              </a:cxnLst>
              <a:rect l="0" t="0" r="r" b="b"/>
              <a:pathLst>
                <a:path w="72" h="73">
                  <a:moveTo>
                    <a:pt x="26" y="72"/>
                  </a:moveTo>
                  <a:lnTo>
                    <a:pt x="0" y="40"/>
                  </a:lnTo>
                  <a:lnTo>
                    <a:pt x="35" y="0"/>
                  </a:lnTo>
                  <a:lnTo>
                    <a:pt x="71" y="22"/>
                  </a:lnTo>
                  <a:lnTo>
                    <a:pt x="26" y="72"/>
                  </a:lnTo>
                </a:path>
              </a:pathLst>
            </a:custGeom>
            <a:solidFill>
              <a:srgbClr val="000000"/>
            </a:solidFill>
            <a:ln w="12600">
              <a:solidFill>
                <a:srgbClr val="333333"/>
              </a:solidFill>
              <a:round/>
              <a:headEnd/>
              <a:tailEnd/>
            </a:ln>
          </p:spPr>
          <p:txBody>
            <a:bodyPr wrap="none" anchor="ctr"/>
            <a:lstStyle/>
            <a:p>
              <a:endParaRPr lang="en-US"/>
            </a:p>
          </p:txBody>
        </p:sp>
        <p:sp>
          <p:nvSpPr>
            <p:cNvPr id="35912" name="Freeform 72">
              <a:extLst>
                <a:ext uri="{FF2B5EF4-FFF2-40B4-BE49-F238E27FC236}">
                  <a16:creationId xmlns:a16="http://schemas.microsoft.com/office/drawing/2014/main" id="{E0993D22-D977-4055-852A-1287A58CE4D8}"/>
                </a:ext>
              </a:extLst>
            </p:cNvPr>
            <p:cNvSpPr>
              <a:spLocks noChangeArrowheads="1"/>
            </p:cNvSpPr>
            <p:nvPr/>
          </p:nvSpPr>
          <p:spPr bwMode="auto">
            <a:xfrm>
              <a:off x="3695" y="3231"/>
              <a:ext cx="16" cy="16"/>
            </a:xfrm>
            <a:custGeom>
              <a:avLst/>
              <a:gdLst>
                <a:gd name="T0" fmla="*/ 35 w 72"/>
                <a:gd name="T1" fmla="*/ 71 h 72"/>
                <a:gd name="T2" fmla="*/ 0 w 72"/>
                <a:gd name="T3" fmla="*/ 40 h 72"/>
                <a:gd name="T4" fmla="*/ 40 w 72"/>
                <a:gd name="T5" fmla="*/ 0 h 72"/>
                <a:gd name="T6" fmla="*/ 71 w 72"/>
                <a:gd name="T7" fmla="*/ 26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0"/>
                  </a:lnTo>
                  <a:lnTo>
                    <a:pt x="40" y="0"/>
                  </a:lnTo>
                  <a:lnTo>
                    <a:pt x="71" y="26"/>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913" name="Freeform 73">
              <a:extLst>
                <a:ext uri="{FF2B5EF4-FFF2-40B4-BE49-F238E27FC236}">
                  <a16:creationId xmlns:a16="http://schemas.microsoft.com/office/drawing/2014/main" id="{EC3DB60E-E893-4831-9452-60988A299848}"/>
                </a:ext>
              </a:extLst>
            </p:cNvPr>
            <p:cNvSpPr>
              <a:spLocks noChangeArrowheads="1"/>
            </p:cNvSpPr>
            <p:nvPr/>
          </p:nvSpPr>
          <p:spPr bwMode="auto">
            <a:xfrm>
              <a:off x="3690" y="3226"/>
              <a:ext cx="16" cy="16"/>
            </a:xfrm>
            <a:custGeom>
              <a:avLst/>
              <a:gdLst>
                <a:gd name="T0" fmla="*/ 26 w 72"/>
                <a:gd name="T1" fmla="*/ 71 h 72"/>
                <a:gd name="T2" fmla="*/ 0 w 72"/>
                <a:gd name="T3" fmla="*/ 40 h 72"/>
                <a:gd name="T4" fmla="*/ 35 w 72"/>
                <a:gd name="T5" fmla="*/ 0 h 72"/>
                <a:gd name="T6" fmla="*/ 71 w 72"/>
                <a:gd name="T7" fmla="*/ 22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40"/>
                  </a:lnTo>
                  <a:lnTo>
                    <a:pt x="35" y="0"/>
                  </a:lnTo>
                  <a:lnTo>
                    <a:pt x="71" y="22"/>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914" name="Freeform 74">
              <a:extLst>
                <a:ext uri="{FF2B5EF4-FFF2-40B4-BE49-F238E27FC236}">
                  <a16:creationId xmlns:a16="http://schemas.microsoft.com/office/drawing/2014/main" id="{C93CACF0-55EC-4C80-A87B-F33903DF43A4}"/>
                </a:ext>
              </a:extLst>
            </p:cNvPr>
            <p:cNvSpPr>
              <a:spLocks noChangeArrowheads="1"/>
            </p:cNvSpPr>
            <p:nvPr/>
          </p:nvSpPr>
          <p:spPr bwMode="auto">
            <a:xfrm>
              <a:off x="3683" y="3220"/>
              <a:ext cx="16" cy="16"/>
            </a:xfrm>
            <a:custGeom>
              <a:avLst/>
              <a:gdLst>
                <a:gd name="T0" fmla="*/ 35 w 72"/>
                <a:gd name="T1" fmla="*/ 71 h 72"/>
                <a:gd name="T2" fmla="*/ 0 w 72"/>
                <a:gd name="T3" fmla="*/ 40 h 72"/>
                <a:gd name="T4" fmla="*/ 40 w 72"/>
                <a:gd name="T5" fmla="*/ 0 h 72"/>
                <a:gd name="T6" fmla="*/ 71 w 72"/>
                <a:gd name="T7" fmla="*/ 26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0"/>
                  </a:lnTo>
                  <a:lnTo>
                    <a:pt x="40" y="0"/>
                  </a:lnTo>
                  <a:lnTo>
                    <a:pt x="71" y="26"/>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35915" name="Freeform 75">
              <a:extLst>
                <a:ext uri="{FF2B5EF4-FFF2-40B4-BE49-F238E27FC236}">
                  <a16:creationId xmlns:a16="http://schemas.microsoft.com/office/drawing/2014/main" id="{3A8E38F2-3764-49D0-BACB-498886B8CEA3}"/>
                </a:ext>
              </a:extLst>
            </p:cNvPr>
            <p:cNvSpPr>
              <a:spLocks noChangeArrowheads="1"/>
            </p:cNvSpPr>
            <p:nvPr/>
          </p:nvSpPr>
          <p:spPr bwMode="auto">
            <a:xfrm>
              <a:off x="3677" y="3214"/>
              <a:ext cx="16" cy="16"/>
            </a:xfrm>
            <a:custGeom>
              <a:avLst/>
              <a:gdLst>
                <a:gd name="T0" fmla="*/ 26 w 72"/>
                <a:gd name="T1" fmla="*/ 71 h 72"/>
                <a:gd name="T2" fmla="*/ 0 w 72"/>
                <a:gd name="T3" fmla="*/ 40 h 72"/>
                <a:gd name="T4" fmla="*/ 44 w 72"/>
                <a:gd name="T5" fmla="*/ 0 h 72"/>
                <a:gd name="T6" fmla="*/ 71 w 72"/>
                <a:gd name="T7" fmla="*/ 26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40"/>
                  </a:lnTo>
                  <a:lnTo>
                    <a:pt x="44" y="0"/>
                  </a:lnTo>
                  <a:lnTo>
                    <a:pt x="71" y="26"/>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916" name="Freeform 76">
              <a:extLst>
                <a:ext uri="{FF2B5EF4-FFF2-40B4-BE49-F238E27FC236}">
                  <a16:creationId xmlns:a16="http://schemas.microsoft.com/office/drawing/2014/main" id="{2E5AFF9B-7D0A-4325-AD5C-3E78F73ED8C1}"/>
                </a:ext>
              </a:extLst>
            </p:cNvPr>
            <p:cNvSpPr>
              <a:spLocks noChangeArrowheads="1"/>
            </p:cNvSpPr>
            <p:nvPr/>
          </p:nvSpPr>
          <p:spPr bwMode="auto">
            <a:xfrm>
              <a:off x="3671" y="3208"/>
              <a:ext cx="16" cy="16"/>
            </a:xfrm>
            <a:custGeom>
              <a:avLst/>
              <a:gdLst>
                <a:gd name="T0" fmla="*/ 26 w 72"/>
                <a:gd name="T1" fmla="*/ 71 h 72"/>
                <a:gd name="T2" fmla="*/ 0 w 72"/>
                <a:gd name="T3" fmla="*/ 35 h 72"/>
                <a:gd name="T4" fmla="*/ 40 w 72"/>
                <a:gd name="T5" fmla="*/ 0 h 72"/>
                <a:gd name="T6" fmla="*/ 71 w 72"/>
                <a:gd name="T7" fmla="*/ 26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5"/>
                  </a:lnTo>
                  <a:lnTo>
                    <a:pt x="40" y="0"/>
                  </a:lnTo>
                  <a:lnTo>
                    <a:pt x="71" y="26"/>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917" name="Freeform 77">
              <a:extLst>
                <a:ext uri="{FF2B5EF4-FFF2-40B4-BE49-F238E27FC236}">
                  <a16:creationId xmlns:a16="http://schemas.microsoft.com/office/drawing/2014/main" id="{83439E53-4393-4B24-A5BE-D97705ECA263}"/>
                </a:ext>
              </a:extLst>
            </p:cNvPr>
            <p:cNvSpPr>
              <a:spLocks noChangeArrowheads="1"/>
            </p:cNvSpPr>
            <p:nvPr/>
          </p:nvSpPr>
          <p:spPr bwMode="auto">
            <a:xfrm>
              <a:off x="3666" y="3202"/>
              <a:ext cx="16" cy="16"/>
            </a:xfrm>
            <a:custGeom>
              <a:avLst/>
              <a:gdLst>
                <a:gd name="T0" fmla="*/ 22 w 72"/>
                <a:gd name="T1" fmla="*/ 71 h 72"/>
                <a:gd name="T2" fmla="*/ 0 w 72"/>
                <a:gd name="T3" fmla="*/ 35 h 72"/>
                <a:gd name="T4" fmla="*/ 44 w 72"/>
                <a:gd name="T5" fmla="*/ 0 h 72"/>
                <a:gd name="T6" fmla="*/ 71 w 72"/>
                <a:gd name="T7" fmla="*/ 31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5"/>
                  </a:lnTo>
                  <a:lnTo>
                    <a:pt x="44" y="0"/>
                  </a:lnTo>
                  <a:lnTo>
                    <a:pt x="71" y="31"/>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18" name="Freeform 78">
              <a:extLst>
                <a:ext uri="{FF2B5EF4-FFF2-40B4-BE49-F238E27FC236}">
                  <a16:creationId xmlns:a16="http://schemas.microsoft.com/office/drawing/2014/main" id="{C00517B8-8BD0-40DC-9325-B44F51B63AEC}"/>
                </a:ext>
              </a:extLst>
            </p:cNvPr>
            <p:cNvSpPr>
              <a:spLocks noChangeArrowheads="1"/>
            </p:cNvSpPr>
            <p:nvPr/>
          </p:nvSpPr>
          <p:spPr bwMode="auto">
            <a:xfrm>
              <a:off x="3660" y="3195"/>
              <a:ext cx="16" cy="16"/>
            </a:xfrm>
            <a:custGeom>
              <a:avLst/>
              <a:gdLst>
                <a:gd name="T0" fmla="*/ 26 w 72"/>
                <a:gd name="T1" fmla="*/ 71 h 72"/>
                <a:gd name="T2" fmla="*/ 0 w 72"/>
                <a:gd name="T3" fmla="*/ 35 h 72"/>
                <a:gd name="T4" fmla="*/ 44 w 72"/>
                <a:gd name="T5" fmla="*/ 0 h 72"/>
                <a:gd name="T6" fmla="*/ 71 w 72"/>
                <a:gd name="T7" fmla="*/ 35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5"/>
                  </a:lnTo>
                  <a:lnTo>
                    <a:pt x="44" y="0"/>
                  </a:lnTo>
                  <a:lnTo>
                    <a:pt x="71" y="35"/>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919" name="Freeform 79">
              <a:extLst>
                <a:ext uri="{FF2B5EF4-FFF2-40B4-BE49-F238E27FC236}">
                  <a16:creationId xmlns:a16="http://schemas.microsoft.com/office/drawing/2014/main" id="{44093AD0-8D18-45CB-8090-60876B68D3BD}"/>
                </a:ext>
              </a:extLst>
            </p:cNvPr>
            <p:cNvSpPr>
              <a:spLocks noChangeArrowheads="1"/>
            </p:cNvSpPr>
            <p:nvPr/>
          </p:nvSpPr>
          <p:spPr bwMode="auto">
            <a:xfrm>
              <a:off x="3655" y="3189"/>
              <a:ext cx="16" cy="16"/>
            </a:xfrm>
            <a:custGeom>
              <a:avLst/>
              <a:gdLst>
                <a:gd name="T0" fmla="*/ 22 w 72"/>
                <a:gd name="T1" fmla="*/ 71 h 72"/>
                <a:gd name="T2" fmla="*/ 0 w 72"/>
                <a:gd name="T3" fmla="*/ 35 h 72"/>
                <a:gd name="T4" fmla="*/ 40 w 72"/>
                <a:gd name="T5" fmla="*/ 0 h 72"/>
                <a:gd name="T6" fmla="*/ 71 w 72"/>
                <a:gd name="T7" fmla="*/ 31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5"/>
                  </a:lnTo>
                  <a:lnTo>
                    <a:pt x="40" y="0"/>
                  </a:lnTo>
                  <a:lnTo>
                    <a:pt x="71" y="31"/>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20" name="Freeform 80">
              <a:extLst>
                <a:ext uri="{FF2B5EF4-FFF2-40B4-BE49-F238E27FC236}">
                  <a16:creationId xmlns:a16="http://schemas.microsoft.com/office/drawing/2014/main" id="{CA624332-4F2E-412C-A003-FF4699E5C5C7}"/>
                </a:ext>
              </a:extLst>
            </p:cNvPr>
            <p:cNvSpPr>
              <a:spLocks noChangeArrowheads="1"/>
            </p:cNvSpPr>
            <p:nvPr/>
          </p:nvSpPr>
          <p:spPr bwMode="auto">
            <a:xfrm>
              <a:off x="3650" y="3182"/>
              <a:ext cx="16" cy="16"/>
            </a:xfrm>
            <a:custGeom>
              <a:avLst/>
              <a:gdLst>
                <a:gd name="T0" fmla="*/ 22 w 72"/>
                <a:gd name="T1" fmla="*/ 71 h 72"/>
                <a:gd name="T2" fmla="*/ 0 w 72"/>
                <a:gd name="T3" fmla="*/ 35 h 72"/>
                <a:gd name="T4" fmla="*/ 44 w 72"/>
                <a:gd name="T5" fmla="*/ 0 h 72"/>
                <a:gd name="T6" fmla="*/ 71 w 72"/>
                <a:gd name="T7" fmla="*/ 35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5"/>
                  </a:lnTo>
                  <a:lnTo>
                    <a:pt x="44" y="0"/>
                  </a:lnTo>
                  <a:lnTo>
                    <a:pt x="71"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21" name="Freeform 81">
              <a:extLst>
                <a:ext uri="{FF2B5EF4-FFF2-40B4-BE49-F238E27FC236}">
                  <a16:creationId xmlns:a16="http://schemas.microsoft.com/office/drawing/2014/main" id="{13A9E1C3-087F-478C-810F-199B94D93283}"/>
                </a:ext>
              </a:extLst>
            </p:cNvPr>
            <p:cNvSpPr>
              <a:spLocks noChangeArrowheads="1"/>
            </p:cNvSpPr>
            <p:nvPr/>
          </p:nvSpPr>
          <p:spPr bwMode="auto">
            <a:xfrm>
              <a:off x="3644" y="3175"/>
              <a:ext cx="16" cy="16"/>
            </a:xfrm>
            <a:custGeom>
              <a:avLst/>
              <a:gdLst>
                <a:gd name="T0" fmla="*/ 26 w 72"/>
                <a:gd name="T1" fmla="*/ 71 h 72"/>
                <a:gd name="T2" fmla="*/ 0 w 72"/>
                <a:gd name="T3" fmla="*/ 35 h 72"/>
                <a:gd name="T4" fmla="*/ 44 w 72"/>
                <a:gd name="T5" fmla="*/ 0 h 72"/>
                <a:gd name="T6" fmla="*/ 71 w 72"/>
                <a:gd name="T7" fmla="*/ 35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5"/>
                  </a:lnTo>
                  <a:lnTo>
                    <a:pt x="44" y="0"/>
                  </a:lnTo>
                  <a:lnTo>
                    <a:pt x="71" y="35"/>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922" name="Freeform 82">
              <a:extLst>
                <a:ext uri="{FF2B5EF4-FFF2-40B4-BE49-F238E27FC236}">
                  <a16:creationId xmlns:a16="http://schemas.microsoft.com/office/drawing/2014/main" id="{99BF5481-0C1F-493C-9B9F-64E74E11B3E9}"/>
                </a:ext>
              </a:extLst>
            </p:cNvPr>
            <p:cNvSpPr>
              <a:spLocks noChangeArrowheads="1"/>
            </p:cNvSpPr>
            <p:nvPr/>
          </p:nvSpPr>
          <p:spPr bwMode="auto">
            <a:xfrm>
              <a:off x="3639" y="3168"/>
              <a:ext cx="16" cy="16"/>
            </a:xfrm>
            <a:custGeom>
              <a:avLst/>
              <a:gdLst>
                <a:gd name="T0" fmla="*/ 22 w 72"/>
                <a:gd name="T1" fmla="*/ 71 h 72"/>
                <a:gd name="T2" fmla="*/ 0 w 72"/>
                <a:gd name="T3" fmla="*/ 35 h 72"/>
                <a:gd name="T4" fmla="*/ 40 w 72"/>
                <a:gd name="T5" fmla="*/ 0 h 72"/>
                <a:gd name="T6" fmla="*/ 71 w 72"/>
                <a:gd name="T7" fmla="*/ 35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5"/>
                  </a:lnTo>
                  <a:lnTo>
                    <a:pt x="40" y="0"/>
                  </a:lnTo>
                  <a:lnTo>
                    <a:pt x="71"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23" name="Freeform 83">
              <a:extLst>
                <a:ext uri="{FF2B5EF4-FFF2-40B4-BE49-F238E27FC236}">
                  <a16:creationId xmlns:a16="http://schemas.microsoft.com/office/drawing/2014/main" id="{0C02BD77-E655-4A80-8DCD-A7CCCB22CC64}"/>
                </a:ext>
              </a:extLst>
            </p:cNvPr>
            <p:cNvSpPr>
              <a:spLocks noChangeArrowheads="1"/>
            </p:cNvSpPr>
            <p:nvPr/>
          </p:nvSpPr>
          <p:spPr bwMode="auto">
            <a:xfrm>
              <a:off x="3634" y="3161"/>
              <a:ext cx="16" cy="16"/>
            </a:xfrm>
            <a:custGeom>
              <a:avLst/>
              <a:gdLst>
                <a:gd name="T0" fmla="*/ 22 w 72"/>
                <a:gd name="T1" fmla="*/ 71 h 72"/>
                <a:gd name="T2" fmla="*/ 0 w 72"/>
                <a:gd name="T3" fmla="*/ 35 h 72"/>
                <a:gd name="T4" fmla="*/ 44 w 72"/>
                <a:gd name="T5" fmla="*/ 0 h 72"/>
                <a:gd name="T6" fmla="*/ 71 w 72"/>
                <a:gd name="T7" fmla="*/ 35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5"/>
                  </a:lnTo>
                  <a:lnTo>
                    <a:pt x="44" y="0"/>
                  </a:lnTo>
                  <a:lnTo>
                    <a:pt x="71"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24" name="Freeform 84">
              <a:extLst>
                <a:ext uri="{FF2B5EF4-FFF2-40B4-BE49-F238E27FC236}">
                  <a16:creationId xmlns:a16="http://schemas.microsoft.com/office/drawing/2014/main" id="{8D207399-5777-46C4-9EBE-3ED85CE13BEE}"/>
                </a:ext>
              </a:extLst>
            </p:cNvPr>
            <p:cNvSpPr>
              <a:spLocks noChangeArrowheads="1"/>
            </p:cNvSpPr>
            <p:nvPr/>
          </p:nvSpPr>
          <p:spPr bwMode="auto">
            <a:xfrm>
              <a:off x="3628" y="3154"/>
              <a:ext cx="16" cy="16"/>
            </a:xfrm>
            <a:custGeom>
              <a:avLst/>
              <a:gdLst>
                <a:gd name="T0" fmla="*/ 26 w 72"/>
                <a:gd name="T1" fmla="*/ 71 h 72"/>
                <a:gd name="T2" fmla="*/ 0 w 72"/>
                <a:gd name="T3" fmla="*/ 26 h 72"/>
                <a:gd name="T4" fmla="*/ 44 w 72"/>
                <a:gd name="T5" fmla="*/ 0 h 72"/>
                <a:gd name="T6" fmla="*/ 71 w 72"/>
                <a:gd name="T7" fmla="*/ 35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26"/>
                  </a:lnTo>
                  <a:lnTo>
                    <a:pt x="44" y="0"/>
                  </a:lnTo>
                  <a:lnTo>
                    <a:pt x="71" y="35"/>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925" name="Freeform 85">
              <a:extLst>
                <a:ext uri="{FF2B5EF4-FFF2-40B4-BE49-F238E27FC236}">
                  <a16:creationId xmlns:a16="http://schemas.microsoft.com/office/drawing/2014/main" id="{91AC6AB4-8215-4094-B25B-450D9F4642CF}"/>
                </a:ext>
              </a:extLst>
            </p:cNvPr>
            <p:cNvSpPr>
              <a:spLocks noChangeArrowheads="1"/>
            </p:cNvSpPr>
            <p:nvPr/>
          </p:nvSpPr>
          <p:spPr bwMode="auto">
            <a:xfrm>
              <a:off x="3623" y="3146"/>
              <a:ext cx="16" cy="16"/>
            </a:xfrm>
            <a:custGeom>
              <a:avLst/>
              <a:gdLst>
                <a:gd name="T0" fmla="*/ 22 w 72"/>
                <a:gd name="T1" fmla="*/ 71 h 72"/>
                <a:gd name="T2" fmla="*/ 0 w 72"/>
                <a:gd name="T3" fmla="*/ 35 h 72"/>
                <a:gd name="T4" fmla="*/ 44 w 72"/>
                <a:gd name="T5" fmla="*/ 0 h 72"/>
                <a:gd name="T6" fmla="*/ 71 w 72"/>
                <a:gd name="T7" fmla="*/ 40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5"/>
                  </a:lnTo>
                  <a:lnTo>
                    <a:pt x="44" y="0"/>
                  </a:lnTo>
                  <a:lnTo>
                    <a:pt x="71" y="40"/>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26" name="Freeform 86">
              <a:extLst>
                <a:ext uri="{FF2B5EF4-FFF2-40B4-BE49-F238E27FC236}">
                  <a16:creationId xmlns:a16="http://schemas.microsoft.com/office/drawing/2014/main" id="{56F6BAAF-6C67-441A-BD4A-01E816ED6311}"/>
                </a:ext>
              </a:extLst>
            </p:cNvPr>
            <p:cNvSpPr>
              <a:spLocks noChangeArrowheads="1"/>
            </p:cNvSpPr>
            <p:nvPr/>
          </p:nvSpPr>
          <p:spPr bwMode="auto">
            <a:xfrm>
              <a:off x="3619" y="3138"/>
              <a:ext cx="16" cy="16"/>
            </a:xfrm>
            <a:custGeom>
              <a:avLst/>
              <a:gdLst>
                <a:gd name="T0" fmla="*/ 17 w 72"/>
                <a:gd name="T1" fmla="*/ 71 h 72"/>
                <a:gd name="T2" fmla="*/ 0 w 72"/>
                <a:gd name="T3" fmla="*/ 35 h 72"/>
                <a:gd name="T4" fmla="*/ 40 w 72"/>
                <a:gd name="T5" fmla="*/ 0 h 72"/>
                <a:gd name="T6" fmla="*/ 71 w 72"/>
                <a:gd name="T7" fmla="*/ 35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35"/>
                  </a:lnTo>
                  <a:lnTo>
                    <a:pt x="40" y="0"/>
                  </a:lnTo>
                  <a:lnTo>
                    <a:pt x="71" y="35"/>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27" name="Freeform 87">
              <a:extLst>
                <a:ext uri="{FF2B5EF4-FFF2-40B4-BE49-F238E27FC236}">
                  <a16:creationId xmlns:a16="http://schemas.microsoft.com/office/drawing/2014/main" id="{72ADACED-D07F-4A72-A51D-B60C62C39DA0}"/>
                </a:ext>
              </a:extLst>
            </p:cNvPr>
            <p:cNvSpPr>
              <a:spLocks noChangeArrowheads="1"/>
            </p:cNvSpPr>
            <p:nvPr/>
          </p:nvSpPr>
          <p:spPr bwMode="auto">
            <a:xfrm>
              <a:off x="3612" y="3131"/>
              <a:ext cx="16" cy="16"/>
            </a:xfrm>
            <a:custGeom>
              <a:avLst/>
              <a:gdLst>
                <a:gd name="T0" fmla="*/ 26 w 72"/>
                <a:gd name="T1" fmla="*/ 71 h 72"/>
                <a:gd name="T2" fmla="*/ 0 w 72"/>
                <a:gd name="T3" fmla="*/ 31 h 72"/>
                <a:gd name="T4" fmla="*/ 49 w 72"/>
                <a:gd name="T5" fmla="*/ 0 h 72"/>
                <a:gd name="T6" fmla="*/ 71 w 72"/>
                <a:gd name="T7" fmla="*/ 31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31"/>
                  </a:lnTo>
                  <a:lnTo>
                    <a:pt x="49" y="0"/>
                  </a:lnTo>
                  <a:lnTo>
                    <a:pt x="71" y="31"/>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35928" name="Freeform 88">
              <a:extLst>
                <a:ext uri="{FF2B5EF4-FFF2-40B4-BE49-F238E27FC236}">
                  <a16:creationId xmlns:a16="http://schemas.microsoft.com/office/drawing/2014/main" id="{A081AEC5-D54F-4482-9AD3-0F4269063710}"/>
                </a:ext>
              </a:extLst>
            </p:cNvPr>
            <p:cNvSpPr>
              <a:spLocks noChangeArrowheads="1"/>
            </p:cNvSpPr>
            <p:nvPr/>
          </p:nvSpPr>
          <p:spPr bwMode="auto">
            <a:xfrm>
              <a:off x="3607" y="3124"/>
              <a:ext cx="16" cy="16"/>
            </a:xfrm>
            <a:custGeom>
              <a:avLst/>
              <a:gdLst>
                <a:gd name="T0" fmla="*/ 22 w 72"/>
                <a:gd name="T1" fmla="*/ 71 h 72"/>
                <a:gd name="T2" fmla="*/ 0 w 72"/>
                <a:gd name="T3" fmla="*/ 26 h 72"/>
                <a:gd name="T4" fmla="*/ 44 w 72"/>
                <a:gd name="T5" fmla="*/ 0 h 72"/>
                <a:gd name="T6" fmla="*/ 71 w 72"/>
                <a:gd name="T7" fmla="*/ 35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6"/>
                  </a:lnTo>
                  <a:lnTo>
                    <a:pt x="44" y="0"/>
                  </a:lnTo>
                  <a:lnTo>
                    <a:pt x="71"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29" name="Freeform 89">
              <a:extLst>
                <a:ext uri="{FF2B5EF4-FFF2-40B4-BE49-F238E27FC236}">
                  <a16:creationId xmlns:a16="http://schemas.microsoft.com/office/drawing/2014/main" id="{F46403DF-402E-4381-91DD-EF166DE3A55D}"/>
                </a:ext>
              </a:extLst>
            </p:cNvPr>
            <p:cNvSpPr>
              <a:spLocks noChangeArrowheads="1"/>
            </p:cNvSpPr>
            <p:nvPr/>
          </p:nvSpPr>
          <p:spPr bwMode="auto">
            <a:xfrm>
              <a:off x="3602" y="3117"/>
              <a:ext cx="16" cy="16"/>
            </a:xfrm>
            <a:custGeom>
              <a:avLst/>
              <a:gdLst>
                <a:gd name="T0" fmla="*/ 22 w 72"/>
                <a:gd name="T1" fmla="*/ 71 h 72"/>
                <a:gd name="T2" fmla="*/ 0 w 72"/>
                <a:gd name="T3" fmla="*/ 31 h 72"/>
                <a:gd name="T4" fmla="*/ 44 w 72"/>
                <a:gd name="T5" fmla="*/ 0 h 72"/>
                <a:gd name="T6" fmla="*/ 71 w 72"/>
                <a:gd name="T7" fmla="*/ 35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1"/>
                  </a:lnTo>
                  <a:lnTo>
                    <a:pt x="44" y="0"/>
                  </a:lnTo>
                  <a:lnTo>
                    <a:pt x="71"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30" name="Freeform 90">
              <a:extLst>
                <a:ext uri="{FF2B5EF4-FFF2-40B4-BE49-F238E27FC236}">
                  <a16:creationId xmlns:a16="http://schemas.microsoft.com/office/drawing/2014/main" id="{4005FA4D-7328-4FAF-A02A-8EBFD610D44E}"/>
                </a:ext>
              </a:extLst>
            </p:cNvPr>
            <p:cNvSpPr>
              <a:spLocks noChangeArrowheads="1"/>
            </p:cNvSpPr>
            <p:nvPr/>
          </p:nvSpPr>
          <p:spPr bwMode="auto">
            <a:xfrm>
              <a:off x="3599" y="3110"/>
              <a:ext cx="16" cy="16"/>
            </a:xfrm>
            <a:custGeom>
              <a:avLst/>
              <a:gdLst>
                <a:gd name="T0" fmla="*/ 17 w 72"/>
                <a:gd name="T1" fmla="*/ 71 h 72"/>
                <a:gd name="T2" fmla="*/ 0 w 72"/>
                <a:gd name="T3" fmla="*/ 31 h 72"/>
                <a:gd name="T4" fmla="*/ 44 w 72"/>
                <a:gd name="T5" fmla="*/ 0 h 72"/>
                <a:gd name="T6" fmla="*/ 71 w 72"/>
                <a:gd name="T7" fmla="*/ 35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31"/>
                  </a:lnTo>
                  <a:lnTo>
                    <a:pt x="44" y="0"/>
                  </a:lnTo>
                  <a:lnTo>
                    <a:pt x="71" y="35"/>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31" name="Freeform 91">
              <a:extLst>
                <a:ext uri="{FF2B5EF4-FFF2-40B4-BE49-F238E27FC236}">
                  <a16:creationId xmlns:a16="http://schemas.microsoft.com/office/drawing/2014/main" id="{74177EAE-C233-407C-8FF4-970157D56FF7}"/>
                </a:ext>
              </a:extLst>
            </p:cNvPr>
            <p:cNvSpPr>
              <a:spLocks noChangeArrowheads="1"/>
            </p:cNvSpPr>
            <p:nvPr/>
          </p:nvSpPr>
          <p:spPr bwMode="auto">
            <a:xfrm>
              <a:off x="3594" y="3102"/>
              <a:ext cx="16" cy="16"/>
            </a:xfrm>
            <a:custGeom>
              <a:avLst/>
              <a:gdLst>
                <a:gd name="T0" fmla="*/ 22 w 72"/>
                <a:gd name="T1" fmla="*/ 71 h 72"/>
                <a:gd name="T2" fmla="*/ 0 w 72"/>
                <a:gd name="T3" fmla="*/ 26 h 72"/>
                <a:gd name="T4" fmla="*/ 44 w 72"/>
                <a:gd name="T5" fmla="*/ 0 h 72"/>
                <a:gd name="T6" fmla="*/ 71 w 72"/>
                <a:gd name="T7" fmla="*/ 40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26"/>
                  </a:lnTo>
                  <a:lnTo>
                    <a:pt x="44" y="0"/>
                  </a:lnTo>
                  <a:lnTo>
                    <a:pt x="71" y="40"/>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32" name="Freeform 92">
              <a:extLst>
                <a:ext uri="{FF2B5EF4-FFF2-40B4-BE49-F238E27FC236}">
                  <a16:creationId xmlns:a16="http://schemas.microsoft.com/office/drawing/2014/main" id="{ED6B3E7F-FF33-46BC-A623-102C69B8614E}"/>
                </a:ext>
              </a:extLst>
            </p:cNvPr>
            <p:cNvSpPr>
              <a:spLocks noChangeArrowheads="1"/>
            </p:cNvSpPr>
            <p:nvPr/>
          </p:nvSpPr>
          <p:spPr bwMode="auto">
            <a:xfrm>
              <a:off x="3590" y="3095"/>
              <a:ext cx="16" cy="16"/>
            </a:xfrm>
            <a:custGeom>
              <a:avLst/>
              <a:gdLst>
                <a:gd name="T0" fmla="*/ 17 w 72"/>
                <a:gd name="T1" fmla="*/ 71 h 72"/>
                <a:gd name="T2" fmla="*/ 0 w 72"/>
                <a:gd name="T3" fmla="*/ 31 h 72"/>
                <a:gd name="T4" fmla="*/ 49 w 72"/>
                <a:gd name="T5" fmla="*/ 0 h 72"/>
                <a:gd name="T6" fmla="*/ 71 w 72"/>
                <a:gd name="T7" fmla="*/ 35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31"/>
                  </a:lnTo>
                  <a:lnTo>
                    <a:pt x="49" y="0"/>
                  </a:lnTo>
                  <a:lnTo>
                    <a:pt x="71" y="35"/>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33" name="Freeform 93">
              <a:extLst>
                <a:ext uri="{FF2B5EF4-FFF2-40B4-BE49-F238E27FC236}">
                  <a16:creationId xmlns:a16="http://schemas.microsoft.com/office/drawing/2014/main" id="{53FCB963-06BD-40FC-AC98-92196D6B8224}"/>
                </a:ext>
              </a:extLst>
            </p:cNvPr>
            <p:cNvSpPr>
              <a:spLocks noChangeArrowheads="1"/>
            </p:cNvSpPr>
            <p:nvPr/>
          </p:nvSpPr>
          <p:spPr bwMode="auto">
            <a:xfrm>
              <a:off x="3585" y="3088"/>
              <a:ext cx="16" cy="16"/>
            </a:xfrm>
            <a:custGeom>
              <a:avLst/>
              <a:gdLst>
                <a:gd name="T0" fmla="*/ 22 w 72"/>
                <a:gd name="T1" fmla="*/ 71 h 72"/>
                <a:gd name="T2" fmla="*/ 0 w 72"/>
                <a:gd name="T3" fmla="*/ 31 h 72"/>
                <a:gd name="T4" fmla="*/ 49 w 72"/>
                <a:gd name="T5" fmla="*/ 0 h 72"/>
                <a:gd name="T6" fmla="*/ 71 w 72"/>
                <a:gd name="T7" fmla="*/ 35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31"/>
                  </a:lnTo>
                  <a:lnTo>
                    <a:pt x="49" y="0"/>
                  </a:lnTo>
                  <a:lnTo>
                    <a:pt x="71" y="35"/>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35934" name="Freeform 94">
              <a:extLst>
                <a:ext uri="{FF2B5EF4-FFF2-40B4-BE49-F238E27FC236}">
                  <a16:creationId xmlns:a16="http://schemas.microsoft.com/office/drawing/2014/main" id="{F0DDEB3B-20C0-414F-84D9-58D2FEB55A83}"/>
                </a:ext>
              </a:extLst>
            </p:cNvPr>
            <p:cNvSpPr>
              <a:spLocks noChangeArrowheads="1"/>
            </p:cNvSpPr>
            <p:nvPr/>
          </p:nvSpPr>
          <p:spPr bwMode="auto">
            <a:xfrm>
              <a:off x="3580" y="3081"/>
              <a:ext cx="16" cy="16"/>
            </a:xfrm>
            <a:custGeom>
              <a:avLst/>
              <a:gdLst>
                <a:gd name="T0" fmla="*/ 17 w 72"/>
                <a:gd name="T1" fmla="*/ 71 h 72"/>
                <a:gd name="T2" fmla="*/ 0 w 72"/>
                <a:gd name="T3" fmla="*/ 26 h 72"/>
                <a:gd name="T4" fmla="*/ 49 w 72"/>
                <a:gd name="T5" fmla="*/ 0 h 72"/>
                <a:gd name="T6" fmla="*/ 71 w 72"/>
                <a:gd name="T7" fmla="*/ 35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6"/>
                  </a:lnTo>
                  <a:lnTo>
                    <a:pt x="49" y="0"/>
                  </a:lnTo>
                  <a:lnTo>
                    <a:pt x="71" y="35"/>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35" name="Freeform 95">
              <a:extLst>
                <a:ext uri="{FF2B5EF4-FFF2-40B4-BE49-F238E27FC236}">
                  <a16:creationId xmlns:a16="http://schemas.microsoft.com/office/drawing/2014/main" id="{EB54A994-FB9B-431F-87BC-E0C69AB62ECB}"/>
                </a:ext>
              </a:extLst>
            </p:cNvPr>
            <p:cNvSpPr>
              <a:spLocks noChangeArrowheads="1"/>
            </p:cNvSpPr>
            <p:nvPr/>
          </p:nvSpPr>
          <p:spPr bwMode="auto">
            <a:xfrm>
              <a:off x="3577" y="3074"/>
              <a:ext cx="16" cy="16"/>
            </a:xfrm>
            <a:custGeom>
              <a:avLst/>
              <a:gdLst>
                <a:gd name="T0" fmla="*/ 17 w 72"/>
                <a:gd name="T1" fmla="*/ 71 h 72"/>
                <a:gd name="T2" fmla="*/ 0 w 72"/>
                <a:gd name="T3" fmla="*/ 26 h 72"/>
                <a:gd name="T4" fmla="*/ 49 w 72"/>
                <a:gd name="T5" fmla="*/ 0 h 72"/>
                <a:gd name="T6" fmla="*/ 71 w 72"/>
                <a:gd name="T7" fmla="*/ 40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6"/>
                  </a:lnTo>
                  <a:lnTo>
                    <a:pt x="49" y="0"/>
                  </a:lnTo>
                  <a:lnTo>
                    <a:pt x="71" y="40"/>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36" name="Freeform 96">
              <a:extLst>
                <a:ext uri="{FF2B5EF4-FFF2-40B4-BE49-F238E27FC236}">
                  <a16:creationId xmlns:a16="http://schemas.microsoft.com/office/drawing/2014/main" id="{469F3E04-6C45-4BCD-9181-E7CA47802065}"/>
                </a:ext>
              </a:extLst>
            </p:cNvPr>
            <p:cNvSpPr>
              <a:spLocks noChangeArrowheads="1"/>
            </p:cNvSpPr>
            <p:nvPr/>
          </p:nvSpPr>
          <p:spPr bwMode="auto">
            <a:xfrm>
              <a:off x="3573" y="3066"/>
              <a:ext cx="16" cy="16"/>
            </a:xfrm>
            <a:custGeom>
              <a:avLst/>
              <a:gdLst>
                <a:gd name="T0" fmla="*/ 17 w 72"/>
                <a:gd name="T1" fmla="*/ 71 h 72"/>
                <a:gd name="T2" fmla="*/ 0 w 72"/>
                <a:gd name="T3" fmla="*/ 26 h 72"/>
                <a:gd name="T4" fmla="*/ 49 w 72"/>
                <a:gd name="T5" fmla="*/ 0 h 72"/>
                <a:gd name="T6" fmla="*/ 71 w 72"/>
                <a:gd name="T7" fmla="*/ 40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6"/>
                  </a:lnTo>
                  <a:lnTo>
                    <a:pt x="49" y="0"/>
                  </a:lnTo>
                  <a:lnTo>
                    <a:pt x="71" y="40"/>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37" name="Freeform 97">
              <a:extLst>
                <a:ext uri="{FF2B5EF4-FFF2-40B4-BE49-F238E27FC236}">
                  <a16:creationId xmlns:a16="http://schemas.microsoft.com/office/drawing/2014/main" id="{3B2E35CF-92A7-41B7-B545-491BA66170AD}"/>
                </a:ext>
              </a:extLst>
            </p:cNvPr>
            <p:cNvSpPr>
              <a:spLocks noChangeArrowheads="1"/>
            </p:cNvSpPr>
            <p:nvPr/>
          </p:nvSpPr>
          <p:spPr bwMode="auto">
            <a:xfrm>
              <a:off x="3568" y="3058"/>
              <a:ext cx="16" cy="16"/>
            </a:xfrm>
            <a:custGeom>
              <a:avLst/>
              <a:gdLst>
                <a:gd name="T0" fmla="*/ 17 w 72"/>
                <a:gd name="T1" fmla="*/ 71 h 72"/>
                <a:gd name="T2" fmla="*/ 0 w 72"/>
                <a:gd name="T3" fmla="*/ 26 h 72"/>
                <a:gd name="T4" fmla="*/ 49 w 72"/>
                <a:gd name="T5" fmla="*/ 0 h 72"/>
                <a:gd name="T6" fmla="*/ 71 w 72"/>
                <a:gd name="T7" fmla="*/ 40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6"/>
                  </a:lnTo>
                  <a:lnTo>
                    <a:pt x="49" y="0"/>
                  </a:lnTo>
                  <a:lnTo>
                    <a:pt x="71" y="40"/>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38" name="Freeform 98">
              <a:extLst>
                <a:ext uri="{FF2B5EF4-FFF2-40B4-BE49-F238E27FC236}">
                  <a16:creationId xmlns:a16="http://schemas.microsoft.com/office/drawing/2014/main" id="{422F52F1-859A-4098-8F5A-79FF76A82857}"/>
                </a:ext>
              </a:extLst>
            </p:cNvPr>
            <p:cNvSpPr>
              <a:spLocks noChangeArrowheads="1"/>
            </p:cNvSpPr>
            <p:nvPr/>
          </p:nvSpPr>
          <p:spPr bwMode="auto">
            <a:xfrm>
              <a:off x="3565" y="3050"/>
              <a:ext cx="16" cy="16"/>
            </a:xfrm>
            <a:custGeom>
              <a:avLst/>
              <a:gdLst>
                <a:gd name="T0" fmla="*/ 17 w 72"/>
                <a:gd name="T1" fmla="*/ 71 h 72"/>
                <a:gd name="T2" fmla="*/ 0 w 72"/>
                <a:gd name="T3" fmla="*/ 31 h 72"/>
                <a:gd name="T4" fmla="*/ 49 w 72"/>
                <a:gd name="T5" fmla="*/ 0 h 72"/>
                <a:gd name="T6" fmla="*/ 71 w 72"/>
                <a:gd name="T7" fmla="*/ 40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31"/>
                  </a:lnTo>
                  <a:lnTo>
                    <a:pt x="49" y="0"/>
                  </a:lnTo>
                  <a:lnTo>
                    <a:pt x="71" y="40"/>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39" name="Freeform 99">
              <a:extLst>
                <a:ext uri="{FF2B5EF4-FFF2-40B4-BE49-F238E27FC236}">
                  <a16:creationId xmlns:a16="http://schemas.microsoft.com/office/drawing/2014/main" id="{E499A056-D4F7-43C3-B412-31400E89D1AB}"/>
                </a:ext>
              </a:extLst>
            </p:cNvPr>
            <p:cNvSpPr>
              <a:spLocks noChangeArrowheads="1"/>
            </p:cNvSpPr>
            <p:nvPr/>
          </p:nvSpPr>
          <p:spPr bwMode="auto">
            <a:xfrm>
              <a:off x="3562" y="3043"/>
              <a:ext cx="16" cy="16"/>
            </a:xfrm>
            <a:custGeom>
              <a:avLst/>
              <a:gdLst>
                <a:gd name="T0" fmla="*/ 13 w 72"/>
                <a:gd name="T1" fmla="*/ 70 h 71"/>
                <a:gd name="T2" fmla="*/ 0 w 72"/>
                <a:gd name="T3" fmla="*/ 26 h 71"/>
                <a:gd name="T4" fmla="*/ 53 w 72"/>
                <a:gd name="T5" fmla="*/ 0 h 71"/>
                <a:gd name="T6" fmla="*/ 71 w 72"/>
                <a:gd name="T7" fmla="*/ 35 h 71"/>
                <a:gd name="T8" fmla="*/ 13 w 72"/>
                <a:gd name="T9" fmla="*/ 70 h 71"/>
              </a:gdLst>
              <a:ahLst/>
              <a:cxnLst>
                <a:cxn ang="0">
                  <a:pos x="T0" y="T1"/>
                </a:cxn>
                <a:cxn ang="0">
                  <a:pos x="T2" y="T3"/>
                </a:cxn>
                <a:cxn ang="0">
                  <a:pos x="T4" y="T5"/>
                </a:cxn>
                <a:cxn ang="0">
                  <a:pos x="T6" y="T7"/>
                </a:cxn>
                <a:cxn ang="0">
                  <a:pos x="T8" y="T9"/>
                </a:cxn>
              </a:cxnLst>
              <a:rect l="0" t="0" r="r" b="b"/>
              <a:pathLst>
                <a:path w="72" h="71">
                  <a:moveTo>
                    <a:pt x="13" y="70"/>
                  </a:moveTo>
                  <a:lnTo>
                    <a:pt x="0" y="26"/>
                  </a:lnTo>
                  <a:lnTo>
                    <a:pt x="53" y="0"/>
                  </a:lnTo>
                  <a:lnTo>
                    <a:pt x="71" y="35"/>
                  </a:lnTo>
                  <a:lnTo>
                    <a:pt x="13" y="70"/>
                  </a:lnTo>
                </a:path>
              </a:pathLst>
            </a:custGeom>
            <a:solidFill>
              <a:srgbClr val="000000"/>
            </a:solidFill>
            <a:ln w="12600">
              <a:solidFill>
                <a:srgbClr val="333333"/>
              </a:solidFill>
              <a:round/>
              <a:headEnd/>
              <a:tailEnd/>
            </a:ln>
          </p:spPr>
          <p:txBody>
            <a:bodyPr wrap="none" anchor="ctr"/>
            <a:lstStyle/>
            <a:p>
              <a:endParaRPr lang="en-US"/>
            </a:p>
          </p:txBody>
        </p:sp>
        <p:sp>
          <p:nvSpPr>
            <p:cNvPr id="35940" name="Freeform 100">
              <a:extLst>
                <a:ext uri="{FF2B5EF4-FFF2-40B4-BE49-F238E27FC236}">
                  <a16:creationId xmlns:a16="http://schemas.microsoft.com/office/drawing/2014/main" id="{C824C1DA-0E95-4F5B-AD76-57AF89658A50}"/>
                </a:ext>
              </a:extLst>
            </p:cNvPr>
            <p:cNvSpPr>
              <a:spLocks noChangeArrowheads="1"/>
            </p:cNvSpPr>
            <p:nvPr/>
          </p:nvSpPr>
          <p:spPr bwMode="auto">
            <a:xfrm>
              <a:off x="3558" y="3036"/>
              <a:ext cx="16" cy="16"/>
            </a:xfrm>
            <a:custGeom>
              <a:avLst/>
              <a:gdLst>
                <a:gd name="T0" fmla="*/ 17 w 72"/>
                <a:gd name="T1" fmla="*/ 71 h 72"/>
                <a:gd name="T2" fmla="*/ 0 w 72"/>
                <a:gd name="T3" fmla="*/ 22 h 72"/>
                <a:gd name="T4" fmla="*/ 53 w 72"/>
                <a:gd name="T5" fmla="*/ 0 h 72"/>
                <a:gd name="T6" fmla="*/ 71 w 72"/>
                <a:gd name="T7" fmla="*/ 40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2"/>
                  </a:lnTo>
                  <a:lnTo>
                    <a:pt x="53" y="0"/>
                  </a:lnTo>
                  <a:lnTo>
                    <a:pt x="71" y="40"/>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41" name="Freeform 101">
              <a:extLst>
                <a:ext uri="{FF2B5EF4-FFF2-40B4-BE49-F238E27FC236}">
                  <a16:creationId xmlns:a16="http://schemas.microsoft.com/office/drawing/2014/main" id="{3A90C1DF-E200-4E9F-A3A2-118D58A60144}"/>
                </a:ext>
              </a:extLst>
            </p:cNvPr>
            <p:cNvSpPr>
              <a:spLocks noChangeArrowheads="1"/>
            </p:cNvSpPr>
            <p:nvPr/>
          </p:nvSpPr>
          <p:spPr bwMode="auto">
            <a:xfrm>
              <a:off x="3555" y="3028"/>
              <a:ext cx="16" cy="16"/>
            </a:xfrm>
            <a:custGeom>
              <a:avLst/>
              <a:gdLst>
                <a:gd name="T0" fmla="*/ 13 w 72"/>
                <a:gd name="T1" fmla="*/ 71 h 72"/>
                <a:gd name="T2" fmla="*/ 0 w 72"/>
                <a:gd name="T3" fmla="*/ 26 h 72"/>
                <a:gd name="T4" fmla="*/ 49 w 72"/>
                <a:gd name="T5" fmla="*/ 0 h 72"/>
                <a:gd name="T6" fmla="*/ 71 w 72"/>
                <a:gd name="T7" fmla="*/ 44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26"/>
                  </a:lnTo>
                  <a:lnTo>
                    <a:pt x="49" y="0"/>
                  </a:lnTo>
                  <a:lnTo>
                    <a:pt x="71" y="44"/>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942" name="Freeform 102">
              <a:extLst>
                <a:ext uri="{FF2B5EF4-FFF2-40B4-BE49-F238E27FC236}">
                  <a16:creationId xmlns:a16="http://schemas.microsoft.com/office/drawing/2014/main" id="{44873923-368D-411E-A7B9-92933553D510}"/>
                </a:ext>
              </a:extLst>
            </p:cNvPr>
            <p:cNvSpPr>
              <a:spLocks noChangeArrowheads="1"/>
            </p:cNvSpPr>
            <p:nvPr/>
          </p:nvSpPr>
          <p:spPr bwMode="auto">
            <a:xfrm>
              <a:off x="3551" y="3020"/>
              <a:ext cx="16" cy="16"/>
            </a:xfrm>
            <a:custGeom>
              <a:avLst/>
              <a:gdLst>
                <a:gd name="T0" fmla="*/ 17 w 72"/>
                <a:gd name="T1" fmla="*/ 71 h 72"/>
                <a:gd name="T2" fmla="*/ 0 w 72"/>
                <a:gd name="T3" fmla="*/ 26 h 72"/>
                <a:gd name="T4" fmla="*/ 53 w 72"/>
                <a:gd name="T5" fmla="*/ 0 h 72"/>
                <a:gd name="T6" fmla="*/ 71 w 72"/>
                <a:gd name="T7" fmla="*/ 40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26"/>
                  </a:lnTo>
                  <a:lnTo>
                    <a:pt x="53" y="0"/>
                  </a:lnTo>
                  <a:lnTo>
                    <a:pt x="71" y="40"/>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35943" name="Freeform 103">
              <a:extLst>
                <a:ext uri="{FF2B5EF4-FFF2-40B4-BE49-F238E27FC236}">
                  <a16:creationId xmlns:a16="http://schemas.microsoft.com/office/drawing/2014/main" id="{19ED20E5-0886-423A-8587-A57FEEC22AC2}"/>
                </a:ext>
              </a:extLst>
            </p:cNvPr>
            <p:cNvSpPr>
              <a:spLocks noChangeArrowheads="1"/>
            </p:cNvSpPr>
            <p:nvPr/>
          </p:nvSpPr>
          <p:spPr bwMode="auto">
            <a:xfrm>
              <a:off x="3548" y="3012"/>
              <a:ext cx="16" cy="16"/>
            </a:xfrm>
            <a:custGeom>
              <a:avLst/>
              <a:gdLst>
                <a:gd name="T0" fmla="*/ 13 w 72"/>
                <a:gd name="T1" fmla="*/ 71 h 72"/>
                <a:gd name="T2" fmla="*/ 0 w 72"/>
                <a:gd name="T3" fmla="*/ 26 h 72"/>
                <a:gd name="T4" fmla="*/ 53 w 72"/>
                <a:gd name="T5" fmla="*/ 0 h 72"/>
                <a:gd name="T6" fmla="*/ 71 w 72"/>
                <a:gd name="T7" fmla="*/ 40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26"/>
                  </a:lnTo>
                  <a:lnTo>
                    <a:pt x="53" y="0"/>
                  </a:lnTo>
                  <a:lnTo>
                    <a:pt x="71" y="40"/>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944" name="Freeform 104">
              <a:extLst>
                <a:ext uri="{FF2B5EF4-FFF2-40B4-BE49-F238E27FC236}">
                  <a16:creationId xmlns:a16="http://schemas.microsoft.com/office/drawing/2014/main" id="{404A0B91-476E-4E63-A377-05E039C67D46}"/>
                </a:ext>
              </a:extLst>
            </p:cNvPr>
            <p:cNvSpPr>
              <a:spLocks noChangeArrowheads="1"/>
            </p:cNvSpPr>
            <p:nvPr/>
          </p:nvSpPr>
          <p:spPr bwMode="auto">
            <a:xfrm>
              <a:off x="3545" y="3005"/>
              <a:ext cx="16" cy="16"/>
            </a:xfrm>
            <a:custGeom>
              <a:avLst/>
              <a:gdLst>
                <a:gd name="T0" fmla="*/ 13 w 72"/>
                <a:gd name="T1" fmla="*/ 71 h 72"/>
                <a:gd name="T2" fmla="*/ 0 w 72"/>
                <a:gd name="T3" fmla="*/ 22 h 72"/>
                <a:gd name="T4" fmla="*/ 53 w 72"/>
                <a:gd name="T5" fmla="*/ 0 h 72"/>
                <a:gd name="T6" fmla="*/ 71 w 72"/>
                <a:gd name="T7" fmla="*/ 40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22"/>
                  </a:lnTo>
                  <a:lnTo>
                    <a:pt x="53" y="0"/>
                  </a:lnTo>
                  <a:lnTo>
                    <a:pt x="71" y="40"/>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945" name="Freeform 105">
              <a:extLst>
                <a:ext uri="{FF2B5EF4-FFF2-40B4-BE49-F238E27FC236}">
                  <a16:creationId xmlns:a16="http://schemas.microsoft.com/office/drawing/2014/main" id="{5A67FC13-4E90-4890-8848-C3D84AAFBF53}"/>
                </a:ext>
              </a:extLst>
            </p:cNvPr>
            <p:cNvSpPr>
              <a:spLocks noChangeArrowheads="1"/>
            </p:cNvSpPr>
            <p:nvPr/>
          </p:nvSpPr>
          <p:spPr bwMode="auto">
            <a:xfrm>
              <a:off x="3541" y="2997"/>
              <a:ext cx="16" cy="16"/>
            </a:xfrm>
            <a:custGeom>
              <a:avLst/>
              <a:gdLst>
                <a:gd name="T0" fmla="*/ 13 w 72"/>
                <a:gd name="T1" fmla="*/ 71 h 72"/>
                <a:gd name="T2" fmla="*/ 0 w 72"/>
                <a:gd name="T3" fmla="*/ 22 h 72"/>
                <a:gd name="T4" fmla="*/ 53 w 72"/>
                <a:gd name="T5" fmla="*/ 0 h 72"/>
                <a:gd name="T6" fmla="*/ 71 w 72"/>
                <a:gd name="T7" fmla="*/ 44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22"/>
                  </a:lnTo>
                  <a:lnTo>
                    <a:pt x="53" y="0"/>
                  </a:lnTo>
                  <a:lnTo>
                    <a:pt x="71" y="44"/>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946" name="Freeform 106">
              <a:extLst>
                <a:ext uri="{FF2B5EF4-FFF2-40B4-BE49-F238E27FC236}">
                  <a16:creationId xmlns:a16="http://schemas.microsoft.com/office/drawing/2014/main" id="{EE3A775D-45B3-48B5-8EE6-685B55B5B955}"/>
                </a:ext>
              </a:extLst>
            </p:cNvPr>
            <p:cNvSpPr>
              <a:spLocks noChangeArrowheads="1"/>
            </p:cNvSpPr>
            <p:nvPr/>
          </p:nvSpPr>
          <p:spPr bwMode="auto">
            <a:xfrm>
              <a:off x="3539" y="2989"/>
              <a:ext cx="16" cy="16"/>
            </a:xfrm>
            <a:custGeom>
              <a:avLst/>
              <a:gdLst>
                <a:gd name="T0" fmla="*/ 13 w 72"/>
                <a:gd name="T1" fmla="*/ 71 h 72"/>
                <a:gd name="T2" fmla="*/ 0 w 72"/>
                <a:gd name="T3" fmla="*/ 17 h 72"/>
                <a:gd name="T4" fmla="*/ 53 w 72"/>
                <a:gd name="T5" fmla="*/ 0 h 72"/>
                <a:gd name="T6" fmla="*/ 71 w 72"/>
                <a:gd name="T7" fmla="*/ 44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7"/>
                  </a:lnTo>
                  <a:lnTo>
                    <a:pt x="53" y="0"/>
                  </a:lnTo>
                  <a:lnTo>
                    <a:pt x="71" y="44"/>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947" name="Freeform 107">
              <a:extLst>
                <a:ext uri="{FF2B5EF4-FFF2-40B4-BE49-F238E27FC236}">
                  <a16:creationId xmlns:a16="http://schemas.microsoft.com/office/drawing/2014/main" id="{AF0E15BA-0E3C-4B35-A929-C363D1A32221}"/>
                </a:ext>
              </a:extLst>
            </p:cNvPr>
            <p:cNvSpPr>
              <a:spLocks noChangeArrowheads="1"/>
            </p:cNvSpPr>
            <p:nvPr/>
          </p:nvSpPr>
          <p:spPr bwMode="auto">
            <a:xfrm>
              <a:off x="3536" y="2981"/>
              <a:ext cx="16" cy="16"/>
            </a:xfrm>
            <a:custGeom>
              <a:avLst/>
              <a:gdLst>
                <a:gd name="T0" fmla="*/ 13 w 72"/>
                <a:gd name="T1" fmla="*/ 71 h 72"/>
                <a:gd name="T2" fmla="*/ 0 w 72"/>
                <a:gd name="T3" fmla="*/ 17 h 72"/>
                <a:gd name="T4" fmla="*/ 53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17"/>
                  </a:lnTo>
                  <a:lnTo>
                    <a:pt x="53"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948" name="Freeform 108">
              <a:extLst>
                <a:ext uri="{FF2B5EF4-FFF2-40B4-BE49-F238E27FC236}">
                  <a16:creationId xmlns:a16="http://schemas.microsoft.com/office/drawing/2014/main" id="{37683258-864D-471E-B39C-37E75D8FC0E9}"/>
                </a:ext>
              </a:extLst>
            </p:cNvPr>
            <p:cNvSpPr>
              <a:spLocks noChangeArrowheads="1"/>
            </p:cNvSpPr>
            <p:nvPr/>
          </p:nvSpPr>
          <p:spPr bwMode="auto">
            <a:xfrm>
              <a:off x="3534" y="2972"/>
              <a:ext cx="16" cy="16"/>
            </a:xfrm>
            <a:custGeom>
              <a:avLst/>
              <a:gdLst>
                <a:gd name="T0" fmla="*/ 8 w 72"/>
                <a:gd name="T1" fmla="*/ 71 h 72"/>
                <a:gd name="T2" fmla="*/ 0 w 72"/>
                <a:gd name="T3" fmla="*/ 17 h 72"/>
                <a:gd name="T4" fmla="*/ 58 w 72"/>
                <a:gd name="T5" fmla="*/ 0 h 72"/>
                <a:gd name="T6" fmla="*/ 71 w 72"/>
                <a:gd name="T7" fmla="*/ 53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17"/>
                  </a:lnTo>
                  <a:lnTo>
                    <a:pt x="58" y="0"/>
                  </a:lnTo>
                  <a:lnTo>
                    <a:pt x="71" y="53"/>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949" name="Freeform 109">
              <a:extLst>
                <a:ext uri="{FF2B5EF4-FFF2-40B4-BE49-F238E27FC236}">
                  <a16:creationId xmlns:a16="http://schemas.microsoft.com/office/drawing/2014/main" id="{70EC2F38-8ED4-4DF2-A0AF-656B98DD693D}"/>
                </a:ext>
              </a:extLst>
            </p:cNvPr>
            <p:cNvSpPr>
              <a:spLocks noChangeArrowheads="1"/>
            </p:cNvSpPr>
            <p:nvPr/>
          </p:nvSpPr>
          <p:spPr bwMode="auto">
            <a:xfrm>
              <a:off x="3531" y="2964"/>
              <a:ext cx="16" cy="16"/>
            </a:xfrm>
            <a:custGeom>
              <a:avLst/>
              <a:gdLst>
                <a:gd name="T0" fmla="*/ 13 w 72"/>
                <a:gd name="T1" fmla="*/ 71 h 72"/>
                <a:gd name="T2" fmla="*/ 0 w 72"/>
                <a:gd name="T3" fmla="*/ 8 h 72"/>
                <a:gd name="T4" fmla="*/ 58 w 72"/>
                <a:gd name="T5" fmla="*/ 0 h 72"/>
                <a:gd name="T6" fmla="*/ 71 w 72"/>
                <a:gd name="T7" fmla="*/ 49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8"/>
                  </a:lnTo>
                  <a:lnTo>
                    <a:pt x="58" y="0"/>
                  </a:lnTo>
                  <a:lnTo>
                    <a:pt x="71" y="49"/>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35950" name="Freeform 110">
              <a:extLst>
                <a:ext uri="{FF2B5EF4-FFF2-40B4-BE49-F238E27FC236}">
                  <a16:creationId xmlns:a16="http://schemas.microsoft.com/office/drawing/2014/main" id="{9F9672C1-27D5-4AD1-A96E-56A9B9112C80}"/>
                </a:ext>
              </a:extLst>
            </p:cNvPr>
            <p:cNvSpPr>
              <a:spLocks noChangeArrowheads="1"/>
            </p:cNvSpPr>
            <p:nvPr/>
          </p:nvSpPr>
          <p:spPr bwMode="auto">
            <a:xfrm>
              <a:off x="3529" y="2954"/>
              <a:ext cx="16" cy="16"/>
            </a:xfrm>
            <a:custGeom>
              <a:avLst/>
              <a:gdLst>
                <a:gd name="T0" fmla="*/ 8 w 72"/>
                <a:gd name="T1" fmla="*/ 71 h 72"/>
                <a:gd name="T2" fmla="*/ 0 w 72"/>
                <a:gd name="T3" fmla="*/ 22 h 72"/>
                <a:gd name="T4" fmla="*/ 53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22"/>
                  </a:lnTo>
                  <a:lnTo>
                    <a:pt x="53"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951" name="Freeform 111">
              <a:extLst>
                <a:ext uri="{FF2B5EF4-FFF2-40B4-BE49-F238E27FC236}">
                  <a16:creationId xmlns:a16="http://schemas.microsoft.com/office/drawing/2014/main" id="{D8939065-2010-44DF-B122-1D66230995B7}"/>
                </a:ext>
              </a:extLst>
            </p:cNvPr>
            <p:cNvSpPr>
              <a:spLocks noChangeArrowheads="1"/>
            </p:cNvSpPr>
            <p:nvPr/>
          </p:nvSpPr>
          <p:spPr bwMode="auto">
            <a:xfrm>
              <a:off x="3527" y="2946"/>
              <a:ext cx="16" cy="16"/>
            </a:xfrm>
            <a:custGeom>
              <a:avLst/>
              <a:gdLst>
                <a:gd name="T0" fmla="*/ 8 w 72"/>
                <a:gd name="T1" fmla="*/ 71 h 72"/>
                <a:gd name="T2" fmla="*/ 0 w 72"/>
                <a:gd name="T3" fmla="*/ 8 h 72"/>
                <a:gd name="T4" fmla="*/ 58 w 72"/>
                <a:gd name="T5" fmla="*/ 0 h 72"/>
                <a:gd name="T6" fmla="*/ 71 w 72"/>
                <a:gd name="T7" fmla="*/ 44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58" y="0"/>
                  </a:lnTo>
                  <a:lnTo>
                    <a:pt x="71" y="44"/>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952" name="Freeform 112">
              <a:extLst>
                <a:ext uri="{FF2B5EF4-FFF2-40B4-BE49-F238E27FC236}">
                  <a16:creationId xmlns:a16="http://schemas.microsoft.com/office/drawing/2014/main" id="{B91899AA-EB7C-4664-8F9C-4984CDF4E7E3}"/>
                </a:ext>
              </a:extLst>
            </p:cNvPr>
            <p:cNvSpPr>
              <a:spLocks noChangeArrowheads="1"/>
            </p:cNvSpPr>
            <p:nvPr/>
          </p:nvSpPr>
          <p:spPr bwMode="auto">
            <a:xfrm>
              <a:off x="3524" y="2936"/>
              <a:ext cx="16" cy="16"/>
            </a:xfrm>
            <a:custGeom>
              <a:avLst/>
              <a:gdLst>
                <a:gd name="T0" fmla="*/ 8 w 72"/>
                <a:gd name="T1" fmla="*/ 71 h 72"/>
                <a:gd name="T2" fmla="*/ 0 w 72"/>
                <a:gd name="T3" fmla="*/ 8 h 72"/>
                <a:gd name="T4" fmla="*/ 58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58"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953" name="Freeform 113">
              <a:extLst>
                <a:ext uri="{FF2B5EF4-FFF2-40B4-BE49-F238E27FC236}">
                  <a16:creationId xmlns:a16="http://schemas.microsoft.com/office/drawing/2014/main" id="{4A969BE2-3DC1-4BBE-ADE6-5B0287ED482E}"/>
                </a:ext>
              </a:extLst>
            </p:cNvPr>
            <p:cNvSpPr>
              <a:spLocks noChangeArrowheads="1"/>
            </p:cNvSpPr>
            <p:nvPr/>
          </p:nvSpPr>
          <p:spPr bwMode="auto">
            <a:xfrm>
              <a:off x="3523" y="2926"/>
              <a:ext cx="16" cy="16"/>
            </a:xfrm>
            <a:custGeom>
              <a:avLst/>
              <a:gdLst>
                <a:gd name="T0" fmla="*/ 8 w 72"/>
                <a:gd name="T1" fmla="*/ 71 h 72"/>
                <a:gd name="T2" fmla="*/ 0 w 72"/>
                <a:gd name="T3" fmla="*/ 8 h 72"/>
                <a:gd name="T4" fmla="*/ 58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58"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954" name="Freeform 114">
              <a:extLst>
                <a:ext uri="{FF2B5EF4-FFF2-40B4-BE49-F238E27FC236}">
                  <a16:creationId xmlns:a16="http://schemas.microsoft.com/office/drawing/2014/main" id="{C0420FCC-EE27-478A-9AE6-E46EA20A3722}"/>
                </a:ext>
              </a:extLst>
            </p:cNvPr>
            <p:cNvSpPr>
              <a:spLocks noChangeArrowheads="1"/>
            </p:cNvSpPr>
            <p:nvPr/>
          </p:nvSpPr>
          <p:spPr bwMode="auto">
            <a:xfrm>
              <a:off x="3521" y="2915"/>
              <a:ext cx="16" cy="16"/>
            </a:xfrm>
            <a:custGeom>
              <a:avLst/>
              <a:gdLst>
                <a:gd name="T0" fmla="*/ 8 w 72"/>
                <a:gd name="T1" fmla="*/ 71 h 72"/>
                <a:gd name="T2" fmla="*/ 0 w 72"/>
                <a:gd name="T3" fmla="*/ 13 h 72"/>
                <a:gd name="T4" fmla="*/ 58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13"/>
                  </a:lnTo>
                  <a:lnTo>
                    <a:pt x="58"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955" name="Freeform 115">
              <a:extLst>
                <a:ext uri="{FF2B5EF4-FFF2-40B4-BE49-F238E27FC236}">
                  <a16:creationId xmlns:a16="http://schemas.microsoft.com/office/drawing/2014/main" id="{3BD102F6-5E30-4066-A604-D5AAD22C661A}"/>
                </a:ext>
              </a:extLst>
            </p:cNvPr>
            <p:cNvSpPr>
              <a:spLocks noChangeArrowheads="1"/>
            </p:cNvSpPr>
            <p:nvPr/>
          </p:nvSpPr>
          <p:spPr bwMode="auto">
            <a:xfrm>
              <a:off x="3519" y="2905"/>
              <a:ext cx="16" cy="16"/>
            </a:xfrm>
            <a:custGeom>
              <a:avLst/>
              <a:gdLst>
                <a:gd name="T0" fmla="*/ 8 w 72"/>
                <a:gd name="T1" fmla="*/ 71 h 72"/>
                <a:gd name="T2" fmla="*/ 0 w 72"/>
                <a:gd name="T3" fmla="*/ 8 h 72"/>
                <a:gd name="T4" fmla="*/ 62 w 72"/>
                <a:gd name="T5" fmla="*/ 0 h 72"/>
                <a:gd name="T6" fmla="*/ 71 w 72"/>
                <a:gd name="T7" fmla="*/ 53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62" y="0"/>
                  </a:lnTo>
                  <a:lnTo>
                    <a:pt x="71" y="53"/>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956" name="Freeform 116">
              <a:extLst>
                <a:ext uri="{FF2B5EF4-FFF2-40B4-BE49-F238E27FC236}">
                  <a16:creationId xmlns:a16="http://schemas.microsoft.com/office/drawing/2014/main" id="{6CDE1D1F-57F3-4D84-A618-7257CD8FA471}"/>
                </a:ext>
              </a:extLst>
            </p:cNvPr>
            <p:cNvSpPr>
              <a:spLocks noChangeArrowheads="1"/>
            </p:cNvSpPr>
            <p:nvPr/>
          </p:nvSpPr>
          <p:spPr bwMode="auto">
            <a:xfrm>
              <a:off x="3518" y="2895"/>
              <a:ext cx="16" cy="16"/>
            </a:xfrm>
            <a:custGeom>
              <a:avLst/>
              <a:gdLst>
                <a:gd name="T0" fmla="*/ 4 w 72"/>
                <a:gd name="T1" fmla="*/ 71 h 72"/>
                <a:gd name="T2" fmla="*/ 0 w 72"/>
                <a:gd name="T3" fmla="*/ 8 h 72"/>
                <a:gd name="T4" fmla="*/ 58 w 72"/>
                <a:gd name="T5" fmla="*/ 0 h 72"/>
                <a:gd name="T6" fmla="*/ 71 w 72"/>
                <a:gd name="T7" fmla="*/ 58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8"/>
                  </a:lnTo>
                  <a:lnTo>
                    <a:pt x="58" y="0"/>
                  </a:lnTo>
                  <a:lnTo>
                    <a:pt x="71" y="58"/>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957" name="Freeform 117">
              <a:extLst>
                <a:ext uri="{FF2B5EF4-FFF2-40B4-BE49-F238E27FC236}">
                  <a16:creationId xmlns:a16="http://schemas.microsoft.com/office/drawing/2014/main" id="{6968EE39-D7FC-4863-9F72-AB7DB08B5414}"/>
                </a:ext>
              </a:extLst>
            </p:cNvPr>
            <p:cNvSpPr>
              <a:spLocks noChangeArrowheads="1"/>
            </p:cNvSpPr>
            <p:nvPr/>
          </p:nvSpPr>
          <p:spPr bwMode="auto">
            <a:xfrm>
              <a:off x="3516" y="2884"/>
              <a:ext cx="16" cy="16"/>
            </a:xfrm>
            <a:custGeom>
              <a:avLst/>
              <a:gdLst>
                <a:gd name="T0" fmla="*/ 8 w 72"/>
                <a:gd name="T1" fmla="*/ 71 h 72"/>
                <a:gd name="T2" fmla="*/ 0 w 72"/>
                <a:gd name="T3" fmla="*/ 8 h 72"/>
                <a:gd name="T4" fmla="*/ 58 w 72"/>
                <a:gd name="T5" fmla="*/ 0 h 72"/>
                <a:gd name="T6" fmla="*/ 71 w 72"/>
                <a:gd name="T7" fmla="*/ 58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8"/>
                  </a:lnTo>
                  <a:lnTo>
                    <a:pt x="58" y="0"/>
                  </a:lnTo>
                  <a:lnTo>
                    <a:pt x="71" y="58"/>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958" name="Freeform 118">
              <a:extLst>
                <a:ext uri="{FF2B5EF4-FFF2-40B4-BE49-F238E27FC236}">
                  <a16:creationId xmlns:a16="http://schemas.microsoft.com/office/drawing/2014/main" id="{A8ED352D-E420-47A2-936F-43B98A6B817E}"/>
                </a:ext>
              </a:extLst>
            </p:cNvPr>
            <p:cNvSpPr>
              <a:spLocks noChangeArrowheads="1"/>
            </p:cNvSpPr>
            <p:nvPr/>
          </p:nvSpPr>
          <p:spPr bwMode="auto">
            <a:xfrm>
              <a:off x="3515" y="2874"/>
              <a:ext cx="16" cy="16"/>
            </a:xfrm>
            <a:custGeom>
              <a:avLst/>
              <a:gdLst>
                <a:gd name="T0" fmla="*/ 4 w 72"/>
                <a:gd name="T1" fmla="*/ 71 h 72"/>
                <a:gd name="T2" fmla="*/ 0 w 72"/>
                <a:gd name="T3" fmla="*/ 4 h 72"/>
                <a:gd name="T4" fmla="*/ 62 w 72"/>
                <a:gd name="T5" fmla="*/ 0 h 72"/>
                <a:gd name="T6" fmla="*/ 71 w 72"/>
                <a:gd name="T7" fmla="*/ 58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4"/>
                  </a:lnTo>
                  <a:lnTo>
                    <a:pt x="62" y="0"/>
                  </a:lnTo>
                  <a:lnTo>
                    <a:pt x="71" y="58"/>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959" name="Freeform 119">
              <a:extLst>
                <a:ext uri="{FF2B5EF4-FFF2-40B4-BE49-F238E27FC236}">
                  <a16:creationId xmlns:a16="http://schemas.microsoft.com/office/drawing/2014/main" id="{396BB1BC-172F-4E59-82EE-995451114DC3}"/>
                </a:ext>
              </a:extLst>
            </p:cNvPr>
            <p:cNvSpPr>
              <a:spLocks noChangeArrowheads="1"/>
            </p:cNvSpPr>
            <p:nvPr/>
          </p:nvSpPr>
          <p:spPr bwMode="auto">
            <a:xfrm>
              <a:off x="3514" y="2863"/>
              <a:ext cx="16" cy="16"/>
            </a:xfrm>
            <a:custGeom>
              <a:avLst/>
              <a:gdLst>
                <a:gd name="T0" fmla="*/ 4 w 72"/>
                <a:gd name="T1" fmla="*/ 71 h 72"/>
                <a:gd name="T2" fmla="*/ 0 w 72"/>
                <a:gd name="T3" fmla="*/ 4 h 72"/>
                <a:gd name="T4" fmla="*/ 62 w 72"/>
                <a:gd name="T5" fmla="*/ 0 h 72"/>
                <a:gd name="T6" fmla="*/ 71 w 72"/>
                <a:gd name="T7" fmla="*/ 62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4"/>
                  </a:lnTo>
                  <a:lnTo>
                    <a:pt x="62" y="0"/>
                  </a:lnTo>
                  <a:lnTo>
                    <a:pt x="71" y="62"/>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960" name="Freeform 120">
              <a:extLst>
                <a:ext uri="{FF2B5EF4-FFF2-40B4-BE49-F238E27FC236}">
                  <a16:creationId xmlns:a16="http://schemas.microsoft.com/office/drawing/2014/main" id="{E8A435DF-6559-40E4-B858-8058490E8BA8}"/>
                </a:ext>
              </a:extLst>
            </p:cNvPr>
            <p:cNvSpPr>
              <a:spLocks noChangeArrowheads="1"/>
            </p:cNvSpPr>
            <p:nvPr/>
          </p:nvSpPr>
          <p:spPr bwMode="auto">
            <a:xfrm>
              <a:off x="3512" y="2853"/>
              <a:ext cx="16" cy="16"/>
            </a:xfrm>
            <a:custGeom>
              <a:avLst/>
              <a:gdLst>
                <a:gd name="T0" fmla="*/ 8 w 72"/>
                <a:gd name="T1" fmla="*/ 71 h 72"/>
                <a:gd name="T2" fmla="*/ 0 w 72"/>
                <a:gd name="T3" fmla="*/ 4 h 72"/>
                <a:gd name="T4" fmla="*/ 62 w 72"/>
                <a:gd name="T5" fmla="*/ 0 h 72"/>
                <a:gd name="T6" fmla="*/ 71 w 72"/>
                <a:gd name="T7" fmla="*/ 62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4"/>
                  </a:lnTo>
                  <a:lnTo>
                    <a:pt x="62" y="0"/>
                  </a:lnTo>
                  <a:lnTo>
                    <a:pt x="71" y="62"/>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35961" name="Freeform 121">
              <a:extLst>
                <a:ext uri="{FF2B5EF4-FFF2-40B4-BE49-F238E27FC236}">
                  <a16:creationId xmlns:a16="http://schemas.microsoft.com/office/drawing/2014/main" id="{9DA798FD-053E-4EC0-9D18-CEE680573B04}"/>
                </a:ext>
              </a:extLst>
            </p:cNvPr>
            <p:cNvSpPr>
              <a:spLocks noChangeArrowheads="1"/>
            </p:cNvSpPr>
            <p:nvPr/>
          </p:nvSpPr>
          <p:spPr bwMode="auto">
            <a:xfrm>
              <a:off x="3511" y="2843"/>
              <a:ext cx="16" cy="16"/>
            </a:xfrm>
            <a:custGeom>
              <a:avLst/>
              <a:gdLst>
                <a:gd name="T0" fmla="*/ 4 w 72"/>
                <a:gd name="T1" fmla="*/ 71 h 72"/>
                <a:gd name="T2" fmla="*/ 0 w 72"/>
                <a:gd name="T3" fmla="*/ 0 h 72"/>
                <a:gd name="T4" fmla="*/ 62 w 72"/>
                <a:gd name="T5" fmla="*/ 0 h 72"/>
                <a:gd name="T6" fmla="*/ 71 w 72"/>
                <a:gd name="T7" fmla="*/ 62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0"/>
                  </a:lnTo>
                  <a:lnTo>
                    <a:pt x="62" y="0"/>
                  </a:lnTo>
                  <a:lnTo>
                    <a:pt x="71" y="62"/>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962" name="Freeform 122">
              <a:extLst>
                <a:ext uri="{FF2B5EF4-FFF2-40B4-BE49-F238E27FC236}">
                  <a16:creationId xmlns:a16="http://schemas.microsoft.com/office/drawing/2014/main" id="{74FB4D9D-995F-4F8A-92F2-B40F86380EE0}"/>
                </a:ext>
              </a:extLst>
            </p:cNvPr>
            <p:cNvSpPr>
              <a:spLocks noChangeArrowheads="1"/>
            </p:cNvSpPr>
            <p:nvPr/>
          </p:nvSpPr>
          <p:spPr bwMode="auto">
            <a:xfrm>
              <a:off x="3511" y="2833"/>
              <a:ext cx="16" cy="16"/>
            </a:xfrm>
            <a:custGeom>
              <a:avLst/>
              <a:gdLst>
                <a:gd name="T0" fmla="*/ 0 w 72"/>
                <a:gd name="T1" fmla="*/ 71 h 72"/>
                <a:gd name="T2" fmla="*/ 0 w 72"/>
                <a:gd name="T3" fmla="*/ 0 h 72"/>
                <a:gd name="T4" fmla="*/ 62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62"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963" name="Freeform 123">
              <a:extLst>
                <a:ext uri="{FF2B5EF4-FFF2-40B4-BE49-F238E27FC236}">
                  <a16:creationId xmlns:a16="http://schemas.microsoft.com/office/drawing/2014/main" id="{6069921E-F619-4546-AF1D-360D8B970C92}"/>
                </a:ext>
              </a:extLst>
            </p:cNvPr>
            <p:cNvSpPr>
              <a:spLocks noChangeArrowheads="1"/>
            </p:cNvSpPr>
            <p:nvPr/>
          </p:nvSpPr>
          <p:spPr bwMode="auto">
            <a:xfrm>
              <a:off x="3511" y="2823"/>
              <a:ext cx="16" cy="16"/>
            </a:xfrm>
            <a:custGeom>
              <a:avLst/>
              <a:gdLst>
                <a:gd name="T0" fmla="*/ 0 w 72"/>
                <a:gd name="T1" fmla="*/ 71 h 72"/>
                <a:gd name="T2" fmla="*/ 0 w 72"/>
                <a:gd name="T3" fmla="*/ 0 h 72"/>
                <a:gd name="T4" fmla="*/ 71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964" name="Freeform 124">
              <a:extLst>
                <a:ext uri="{FF2B5EF4-FFF2-40B4-BE49-F238E27FC236}">
                  <a16:creationId xmlns:a16="http://schemas.microsoft.com/office/drawing/2014/main" id="{374EE1B8-2FF8-45B6-99A4-7FF0B1FFFFE0}"/>
                </a:ext>
              </a:extLst>
            </p:cNvPr>
            <p:cNvSpPr>
              <a:spLocks noChangeArrowheads="1"/>
            </p:cNvSpPr>
            <p:nvPr/>
          </p:nvSpPr>
          <p:spPr bwMode="auto">
            <a:xfrm>
              <a:off x="3510" y="2812"/>
              <a:ext cx="16" cy="16"/>
            </a:xfrm>
            <a:custGeom>
              <a:avLst/>
              <a:gdLst>
                <a:gd name="T0" fmla="*/ 4 w 72"/>
                <a:gd name="T1" fmla="*/ 71 h 72"/>
                <a:gd name="T2" fmla="*/ 0 w 72"/>
                <a:gd name="T3" fmla="*/ 4 h 72"/>
                <a:gd name="T4" fmla="*/ 62 w 72"/>
                <a:gd name="T5" fmla="*/ 0 h 72"/>
                <a:gd name="T6" fmla="*/ 71 w 72"/>
                <a:gd name="T7" fmla="*/ 71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4"/>
                  </a:lnTo>
                  <a:lnTo>
                    <a:pt x="62" y="0"/>
                  </a:lnTo>
                  <a:lnTo>
                    <a:pt x="71" y="71"/>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35965" name="Freeform 125">
              <a:extLst>
                <a:ext uri="{FF2B5EF4-FFF2-40B4-BE49-F238E27FC236}">
                  <a16:creationId xmlns:a16="http://schemas.microsoft.com/office/drawing/2014/main" id="{FD61B19F-0ED7-47FA-A340-274731390DB1}"/>
                </a:ext>
              </a:extLst>
            </p:cNvPr>
            <p:cNvSpPr>
              <a:spLocks noChangeArrowheads="1"/>
            </p:cNvSpPr>
            <p:nvPr/>
          </p:nvSpPr>
          <p:spPr bwMode="auto">
            <a:xfrm>
              <a:off x="3510" y="2802"/>
              <a:ext cx="16" cy="17"/>
            </a:xfrm>
            <a:custGeom>
              <a:avLst/>
              <a:gdLst>
                <a:gd name="T0" fmla="*/ 0 w 72"/>
                <a:gd name="T1" fmla="*/ 72 h 73"/>
                <a:gd name="T2" fmla="*/ 0 w 72"/>
                <a:gd name="T3" fmla="*/ 0 h 73"/>
                <a:gd name="T4" fmla="*/ 71 w 72"/>
                <a:gd name="T5" fmla="*/ 0 h 73"/>
                <a:gd name="T6" fmla="*/ 71 w 72"/>
                <a:gd name="T7" fmla="*/ 63 h 73"/>
                <a:gd name="T8" fmla="*/ 0 w 72"/>
                <a:gd name="T9" fmla="*/ 72 h 73"/>
              </a:gdLst>
              <a:ahLst/>
              <a:cxnLst>
                <a:cxn ang="0">
                  <a:pos x="T0" y="T1"/>
                </a:cxn>
                <a:cxn ang="0">
                  <a:pos x="T2" y="T3"/>
                </a:cxn>
                <a:cxn ang="0">
                  <a:pos x="T4" y="T5"/>
                </a:cxn>
                <a:cxn ang="0">
                  <a:pos x="T6" y="T7"/>
                </a:cxn>
                <a:cxn ang="0">
                  <a:pos x="T8" y="T9"/>
                </a:cxn>
              </a:cxnLst>
              <a:rect l="0" t="0" r="r" b="b"/>
              <a:pathLst>
                <a:path w="72" h="73">
                  <a:moveTo>
                    <a:pt x="0" y="72"/>
                  </a:moveTo>
                  <a:lnTo>
                    <a:pt x="0" y="0"/>
                  </a:lnTo>
                  <a:lnTo>
                    <a:pt x="71" y="0"/>
                  </a:lnTo>
                  <a:lnTo>
                    <a:pt x="71" y="63"/>
                  </a:lnTo>
                  <a:lnTo>
                    <a:pt x="0" y="72"/>
                  </a:lnTo>
                </a:path>
              </a:pathLst>
            </a:custGeom>
            <a:solidFill>
              <a:srgbClr val="000000"/>
            </a:solidFill>
            <a:ln w="12600">
              <a:solidFill>
                <a:srgbClr val="333333"/>
              </a:solidFill>
              <a:round/>
              <a:headEnd/>
              <a:tailEnd/>
            </a:ln>
          </p:spPr>
          <p:txBody>
            <a:bodyPr wrap="none" anchor="ctr"/>
            <a:lstStyle/>
            <a:p>
              <a:endParaRPr lang="en-US"/>
            </a:p>
          </p:txBody>
        </p:sp>
        <p:sp>
          <p:nvSpPr>
            <p:cNvPr id="35966" name="Freeform 126">
              <a:extLst>
                <a:ext uri="{FF2B5EF4-FFF2-40B4-BE49-F238E27FC236}">
                  <a16:creationId xmlns:a16="http://schemas.microsoft.com/office/drawing/2014/main" id="{BF1B8E17-4F2A-4C0C-8ECA-DA28414B6F96}"/>
                </a:ext>
              </a:extLst>
            </p:cNvPr>
            <p:cNvSpPr>
              <a:spLocks noChangeArrowheads="1"/>
            </p:cNvSpPr>
            <p:nvPr/>
          </p:nvSpPr>
          <p:spPr bwMode="auto">
            <a:xfrm>
              <a:off x="3510" y="2792"/>
              <a:ext cx="16" cy="16"/>
            </a:xfrm>
            <a:custGeom>
              <a:avLst/>
              <a:gdLst>
                <a:gd name="T0" fmla="*/ 0 w 72"/>
                <a:gd name="T1" fmla="*/ 71 h 72"/>
                <a:gd name="T2" fmla="*/ 0 w 72"/>
                <a:gd name="T3" fmla="*/ 0 h 72"/>
                <a:gd name="T4" fmla="*/ 71 w 72"/>
                <a:gd name="T5" fmla="*/ 0 h 72"/>
                <a:gd name="T6" fmla="*/ 62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62"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967" name="Freeform 127">
              <a:extLst>
                <a:ext uri="{FF2B5EF4-FFF2-40B4-BE49-F238E27FC236}">
                  <a16:creationId xmlns:a16="http://schemas.microsoft.com/office/drawing/2014/main" id="{35E20084-FDCC-49BC-B44A-3523C18B53AD}"/>
                </a:ext>
              </a:extLst>
            </p:cNvPr>
            <p:cNvSpPr>
              <a:spLocks noChangeArrowheads="1"/>
            </p:cNvSpPr>
            <p:nvPr/>
          </p:nvSpPr>
          <p:spPr bwMode="auto">
            <a:xfrm>
              <a:off x="3510" y="2782"/>
              <a:ext cx="16" cy="16"/>
            </a:xfrm>
            <a:custGeom>
              <a:avLst/>
              <a:gdLst>
                <a:gd name="T0" fmla="*/ 0 w 72"/>
                <a:gd name="T1" fmla="*/ 71 h 72"/>
                <a:gd name="T2" fmla="*/ 4 w 72"/>
                <a:gd name="T3" fmla="*/ 0 h 72"/>
                <a:gd name="T4" fmla="*/ 71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4" y="0"/>
                  </a:lnTo>
                  <a:lnTo>
                    <a:pt x="71"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968" name="Freeform 128">
              <a:extLst>
                <a:ext uri="{FF2B5EF4-FFF2-40B4-BE49-F238E27FC236}">
                  <a16:creationId xmlns:a16="http://schemas.microsoft.com/office/drawing/2014/main" id="{CEC86581-DFAF-40C3-85E9-598B105B8853}"/>
                </a:ext>
              </a:extLst>
            </p:cNvPr>
            <p:cNvSpPr>
              <a:spLocks noChangeArrowheads="1"/>
            </p:cNvSpPr>
            <p:nvPr/>
          </p:nvSpPr>
          <p:spPr bwMode="auto">
            <a:xfrm>
              <a:off x="3511" y="2770"/>
              <a:ext cx="16" cy="16"/>
            </a:xfrm>
            <a:custGeom>
              <a:avLst/>
              <a:gdLst>
                <a:gd name="T0" fmla="*/ 0 w 72"/>
                <a:gd name="T1" fmla="*/ 71 h 72"/>
                <a:gd name="T2" fmla="*/ 0 w 72"/>
                <a:gd name="T3" fmla="*/ 0 h 72"/>
                <a:gd name="T4" fmla="*/ 71 w 72"/>
                <a:gd name="T5" fmla="*/ 0 h 72"/>
                <a:gd name="T6" fmla="*/ 62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62"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969" name="Freeform 129">
              <a:extLst>
                <a:ext uri="{FF2B5EF4-FFF2-40B4-BE49-F238E27FC236}">
                  <a16:creationId xmlns:a16="http://schemas.microsoft.com/office/drawing/2014/main" id="{3BB6227A-1983-442B-85B4-683E056D502D}"/>
                </a:ext>
              </a:extLst>
            </p:cNvPr>
            <p:cNvSpPr>
              <a:spLocks noChangeArrowheads="1"/>
            </p:cNvSpPr>
            <p:nvPr/>
          </p:nvSpPr>
          <p:spPr bwMode="auto">
            <a:xfrm>
              <a:off x="3511" y="2758"/>
              <a:ext cx="16" cy="16"/>
            </a:xfrm>
            <a:custGeom>
              <a:avLst/>
              <a:gdLst>
                <a:gd name="T0" fmla="*/ 0 w 72"/>
                <a:gd name="T1" fmla="*/ 71 h 72"/>
                <a:gd name="T2" fmla="*/ 4 w 72"/>
                <a:gd name="T3" fmla="*/ 0 h 72"/>
                <a:gd name="T4" fmla="*/ 71 w 72"/>
                <a:gd name="T5" fmla="*/ 8 h 72"/>
                <a:gd name="T6" fmla="*/ 62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4" y="0"/>
                  </a:lnTo>
                  <a:lnTo>
                    <a:pt x="71" y="8"/>
                  </a:lnTo>
                  <a:lnTo>
                    <a:pt x="62"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35970" name="Freeform 130">
              <a:extLst>
                <a:ext uri="{FF2B5EF4-FFF2-40B4-BE49-F238E27FC236}">
                  <a16:creationId xmlns:a16="http://schemas.microsoft.com/office/drawing/2014/main" id="{19E310B2-68D0-4DA0-ACB7-5DE947EAD5DE}"/>
                </a:ext>
              </a:extLst>
            </p:cNvPr>
            <p:cNvSpPr>
              <a:spLocks noChangeArrowheads="1"/>
            </p:cNvSpPr>
            <p:nvPr/>
          </p:nvSpPr>
          <p:spPr bwMode="auto">
            <a:xfrm>
              <a:off x="3512" y="2748"/>
              <a:ext cx="16" cy="16"/>
            </a:xfrm>
            <a:custGeom>
              <a:avLst/>
              <a:gdLst>
                <a:gd name="T0" fmla="*/ 0 w 72"/>
                <a:gd name="T1" fmla="*/ 58 h 72"/>
                <a:gd name="T2" fmla="*/ 8 w 72"/>
                <a:gd name="T3" fmla="*/ 0 h 72"/>
                <a:gd name="T4" fmla="*/ 71 w 72"/>
                <a:gd name="T5" fmla="*/ 8 h 72"/>
                <a:gd name="T6" fmla="*/ 62 w 72"/>
                <a:gd name="T7" fmla="*/ 71 h 72"/>
                <a:gd name="T8" fmla="*/ 0 w 72"/>
                <a:gd name="T9" fmla="*/ 58 h 72"/>
              </a:gdLst>
              <a:ahLst/>
              <a:cxnLst>
                <a:cxn ang="0">
                  <a:pos x="T0" y="T1"/>
                </a:cxn>
                <a:cxn ang="0">
                  <a:pos x="T2" y="T3"/>
                </a:cxn>
                <a:cxn ang="0">
                  <a:pos x="T4" y="T5"/>
                </a:cxn>
                <a:cxn ang="0">
                  <a:pos x="T6" y="T7"/>
                </a:cxn>
                <a:cxn ang="0">
                  <a:pos x="T8" y="T9"/>
                </a:cxn>
              </a:cxnLst>
              <a:rect l="0" t="0" r="r" b="b"/>
              <a:pathLst>
                <a:path w="72" h="72">
                  <a:moveTo>
                    <a:pt x="0" y="58"/>
                  </a:moveTo>
                  <a:lnTo>
                    <a:pt x="8" y="0"/>
                  </a:lnTo>
                  <a:lnTo>
                    <a:pt x="71" y="8"/>
                  </a:lnTo>
                  <a:lnTo>
                    <a:pt x="62" y="71"/>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35971" name="Freeform 131">
              <a:extLst>
                <a:ext uri="{FF2B5EF4-FFF2-40B4-BE49-F238E27FC236}">
                  <a16:creationId xmlns:a16="http://schemas.microsoft.com/office/drawing/2014/main" id="{954BDF65-F614-4135-979D-64487836E86A}"/>
                </a:ext>
              </a:extLst>
            </p:cNvPr>
            <p:cNvSpPr>
              <a:spLocks noChangeArrowheads="1"/>
            </p:cNvSpPr>
            <p:nvPr/>
          </p:nvSpPr>
          <p:spPr bwMode="auto">
            <a:xfrm>
              <a:off x="3514" y="2738"/>
              <a:ext cx="16" cy="16"/>
            </a:xfrm>
            <a:custGeom>
              <a:avLst/>
              <a:gdLst>
                <a:gd name="T0" fmla="*/ 0 w 72"/>
                <a:gd name="T1" fmla="*/ 58 h 72"/>
                <a:gd name="T2" fmla="*/ 4 w 72"/>
                <a:gd name="T3" fmla="*/ 0 h 72"/>
                <a:gd name="T4" fmla="*/ 71 w 72"/>
                <a:gd name="T5" fmla="*/ 8 h 72"/>
                <a:gd name="T6" fmla="*/ 58 w 72"/>
                <a:gd name="T7" fmla="*/ 71 h 72"/>
                <a:gd name="T8" fmla="*/ 0 w 72"/>
                <a:gd name="T9" fmla="*/ 58 h 72"/>
              </a:gdLst>
              <a:ahLst/>
              <a:cxnLst>
                <a:cxn ang="0">
                  <a:pos x="T0" y="T1"/>
                </a:cxn>
                <a:cxn ang="0">
                  <a:pos x="T2" y="T3"/>
                </a:cxn>
                <a:cxn ang="0">
                  <a:pos x="T4" y="T5"/>
                </a:cxn>
                <a:cxn ang="0">
                  <a:pos x="T6" y="T7"/>
                </a:cxn>
                <a:cxn ang="0">
                  <a:pos x="T8" y="T9"/>
                </a:cxn>
              </a:cxnLst>
              <a:rect l="0" t="0" r="r" b="b"/>
              <a:pathLst>
                <a:path w="72" h="72">
                  <a:moveTo>
                    <a:pt x="0" y="58"/>
                  </a:moveTo>
                  <a:lnTo>
                    <a:pt x="4" y="0"/>
                  </a:lnTo>
                  <a:lnTo>
                    <a:pt x="71" y="8"/>
                  </a:lnTo>
                  <a:lnTo>
                    <a:pt x="58" y="71"/>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35972" name="Freeform 132">
              <a:extLst>
                <a:ext uri="{FF2B5EF4-FFF2-40B4-BE49-F238E27FC236}">
                  <a16:creationId xmlns:a16="http://schemas.microsoft.com/office/drawing/2014/main" id="{990FC19A-6D4D-46BA-820B-64DADB115128}"/>
                </a:ext>
              </a:extLst>
            </p:cNvPr>
            <p:cNvSpPr>
              <a:spLocks noChangeArrowheads="1"/>
            </p:cNvSpPr>
            <p:nvPr/>
          </p:nvSpPr>
          <p:spPr bwMode="auto">
            <a:xfrm>
              <a:off x="3515" y="2726"/>
              <a:ext cx="16" cy="16"/>
            </a:xfrm>
            <a:custGeom>
              <a:avLst/>
              <a:gdLst>
                <a:gd name="T0" fmla="*/ 0 w 72"/>
                <a:gd name="T1" fmla="*/ 58 h 72"/>
                <a:gd name="T2" fmla="*/ 13 w 72"/>
                <a:gd name="T3" fmla="*/ 0 h 72"/>
                <a:gd name="T4" fmla="*/ 71 w 72"/>
                <a:gd name="T5" fmla="*/ 8 h 72"/>
                <a:gd name="T6" fmla="*/ 58 w 72"/>
                <a:gd name="T7" fmla="*/ 71 h 72"/>
                <a:gd name="T8" fmla="*/ 0 w 72"/>
                <a:gd name="T9" fmla="*/ 58 h 72"/>
              </a:gdLst>
              <a:ahLst/>
              <a:cxnLst>
                <a:cxn ang="0">
                  <a:pos x="T0" y="T1"/>
                </a:cxn>
                <a:cxn ang="0">
                  <a:pos x="T2" y="T3"/>
                </a:cxn>
                <a:cxn ang="0">
                  <a:pos x="T4" y="T5"/>
                </a:cxn>
                <a:cxn ang="0">
                  <a:pos x="T6" y="T7"/>
                </a:cxn>
                <a:cxn ang="0">
                  <a:pos x="T8" y="T9"/>
                </a:cxn>
              </a:cxnLst>
              <a:rect l="0" t="0" r="r" b="b"/>
              <a:pathLst>
                <a:path w="72" h="72">
                  <a:moveTo>
                    <a:pt x="0" y="58"/>
                  </a:moveTo>
                  <a:lnTo>
                    <a:pt x="13" y="0"/>
                  </a:lnTo>
                  <a:lnTo>
                    <a:pt x="71" y="8"/>
                  </a:lnTo>
                  <a:lnTo>
                    <a:pt x="58" y="71"/>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35973" name="Freeform 133">
              <a:extLst>
                <a:ext uri="{FF2B5EF4-FFF2-40B4-BE49-F238E27FC236}">
                  <a16:creationId xmlns:a16="http://schemas.microsoft.com/office/drawing/2014/main" id="{15BA97A9-7E6A-4188-BC01-1C75394FE5F6}"/>
                </a:ext>
              </a:extLst>
            </p:cNvPr>
            <p:cNvSpPr>
              <a:spLocks noChangeArrowheads="1"/>
            </p:cNvSpPr>
            <p:nvPr/>
          </p:nvSpPr>
          <p:spPr bwMode="auto">
            <a:xfrm>
              <a:off x="3518" y="2716"/>
              <a:ext cx="16" cy="16"/>
            </a:xfrm>
            <a:custGeom>
              <a:avLst/>
              <a:gdLst>
                <a:gd name="T0" fmla="*/ 0 w 72"/>
                <a:gd name="T1" fmla="*/ 58 h 72"/>
                <a:gd name="T2" fmla="*/ 8 w 72"/>
                <a:gd name="T3" fmla="*/ 0 h 72"/>
                <a:gd name="T4" fmla="*/ 71 w 72"/>
                <a:gd name="T5" fmla="*/ 13 h 72"/>
                <a:gd name="T6" fmla="*/ 58 w 72"/>
                <a:gd name="T7" fmla="*/ 71 h 72"/>
                <a:gd name="T8" fmla="*/ 0 w 72"/>
                <a:gd name="T9" fmla="*/ 58 h 72"/>
              </a:gdLst>
              <a:ahLst/>
              <a:cxnLst>
                <a:cxn ang="0">
                  <a:pos x="T0" y="T1"/>
                </a:cxn>
                <a:cxn ang="0">
                  <a:pos x="T2" y="T3"/>
                </a:cxn>
                <a:cxn ang="0">
                  <a:pos x="T4" y="T5"/>
                </a:cxn>
                <a:cxn ang="0">
                  <a:pos x="T6" y="T7"/>
                </a:cxn>
                <a:cxn ang="0">
                  <a:pos x="T8" y="T9"/>
                </a:cxn>
              </a:cxnLst>
              <a:rect l="0" t="0" r="r" b="b"/>
              <a:pathLst>
                <a:path w="72" h="72">
                  <a:moveTo>
                    <a:pt x="0" y="58"/>
                  </a:moveTo>
                  <a:lnTo>
                    <a:pt x="8" y="0"/>
                  </a:lnTo>
                  <a:lnTo>
                    <a:pt x="71" y="13"/>
                  </a:lnTo>
                  <a:lnTo>
                    <a:pt x="58" y="71"/>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35974" name="Freeform 134">
              <a:extLst>
                <a:ext uri="{FF2B5EF4-FFF2-40B4-BE49-F238E27FC236}">
                  <a16:creationId xmlns:a16="http://schemas.microsoft.com/office/drawing/2014/main" id="{F89745FE-D29A-435A-A656-9D6AD567DA4A}"/>
                </a:ext>
              </a:extLst>
            </p:cNvPr>
            <p:cNvSpPr>
              <a:spLocks noChangeArrowheads="1"/>
            </p:cNvSpPr>
            <p:nvPr/>
          </p:nvSpPr>
          <p:spPr bwMode="auto">
            <a:xfrm>
              <a:off x="3519" y="2704"/>
              <a:ext cx="16" cy="16"/>
            </a:xfrm>
            <a:custGeom>
              <a:avLst/>
              <a:gdLst>
                <a:gd name="T0" fmla="*/ 0 w 72"/>
                <a:gd name="T1" fmla="*/ 53 h 72"/>
                <a:gd name="T2" fmla="*/ 13 w 72"/>
                <a:gd name="T3" fmla="*/ 0 h 72"/>
                <a:gd name="T4" fmla="*/ 71 w 72"/>
                <a:gd name="T5" fmla="*/ 13 h 72"/>
                <a:gd name="T6" fmla="*/ 53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13" y="0"/>
                  </a:lnTo>
                  <a:lnTo>
                    <a:pt x="71" y="13"/>
                  </a:lnTo>
                  <a:lnTo>
                    <a:pt x="53"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5975" name="Freeform 135">
              <a:extLst>
                <a:ext uri="{FF2B5EF4-FFF2-40B4-BE49-F238E27FC236}">
                  <a16:creationId xmlns:a16="http://schemas.microsoft.com/office/drawing/2014/main" id="{BD66A199-E4A4-4CF9-9315-B9690DA78B1A}"/>
                </a:ext>
              </a:extLst>
            </p:cNvPr>
            <p:cNvSpPr>
              <a:spLocks noChangeArrowheads="1"/>
            </p:cNvSpPr>
            <p:nvPr/>
          </p:nvSpPr>
          <p:spPr bwMode="auto">
            <a:xfrm>
              <a:off x="3523" y="2695"/>
              <a:ext cx="16" cy="16"/>
            </a:xfrm>
            <a:custGeom>
              <a:avLst/>
              <a:gdLst>
                <a:gd name="T0" fmla="*/ 0 w 72"/>
                <a:gd name="T1" fmla="*/ 53 h 72"/>
                <a:gd name="T2" fmla="*/ 13 w 72"/>
                <a:gd name="T3" fmla="*/ 0 h 72"/>
                <a:gd name="T4" fmla="*/ 71 w 72"/>
                <a:gd name="T5" fmla="*/ 8 h 72"/>
                <a:gd name="T6" fmla="*/ 58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13" y="0"/>
                  </a:lnTo>
                  <a:lnTo>
                    <a:pt x="71" y="8"/>
                  </a:lnTo>
                  <a:lnTo>
                    <a:pt x="58"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5976" name="Freeform 136">
              <a:extLst>
                <a:ext uri="{FF2B5EF4-FFF2-40B4-BE49-F238E27FC236}">
                  <a16:creationId xmlns:a16="http://schemas.microsoft.com/office/drawing/2014/main" id="{EED3CEA9-8797-4195-B955-8911CA4D94B7}"/>
                </a:ext>
              </a:extLst>
            </p:cNvPr>
            <p:cNvSpPr>
              <a:spLocks noChangeArrowheads="1"/>
            </p:cNvSpPr>
            <p:nvPr/>
          </p:nvSpPr>
          <p:spPr bwMode="auto">
            <a:xfrm>
              <a:off x="3526" y="2682"/>
              <a:ext cx="16" cy="16"/>
            </a:xfrm>
            <a:custGeom>
              <a:avLst/>
              <a:gdLst>
                <a:gd name="T0" fmla="*/ 0 w 72"/>
                <a:gd name="T1" fmla="*/ 58 h 72"/>
                <a:gd name="T2" fmla="*/ 13 w 72"/>
                <a:gd name="T3" fmla="*/ 0 h 72"/>
                <a:gd name="T4" fmla="*/ 71 w 72"/>
                <a:gd name="T5" fmla="*/ 17 h 72"/>
                <a:gd name="T6" fmla="*/ 53 w 72"/>
                <a:gd name="T7" fmla="*/ 71 h 72"/>
                <a:gd name="T8" fmla="*/ 0 w 72"/>
                <a:gd name="T9" fmla="*/ 58 h 72"/>
              </a:gdLst>
              <a:ahLst/>
              <a:cxnLst>
                <a:cxn ang="0">
                  <a:pos x="T0" y="T1"/>
                </a:cxn>
                <a:cxn ang="0">
                  <a:pos x="T2" y="T3"/>
                </a:cxn>
                <a:cxn ang="0">
                  <a:pos x="T4" y="T5"/>
                </a:cxn>
                <a:cxn ang="0">
                  <a:pos x="T6" y="T7"/>
                </a:cxn>
                <a:cxn ang="0">
                  <a:pos x="T8" y="T9"/>
                </a:cxn>
              </a:cxnLst>
              <a:rect l="0" t="0" r="r" b="b"/>
              <a:pathLst>
                <a:path w="72" h="72">
                  <a:moveTo>
                    <a:pt x="0" y="58"/>
                  </a:moveTo>
                  <a:lnTo>
                    <a:pt x="13" y="0"/>
                  </a:lnTo>
                  <a:lnTo>
                    <a:pt x="71" y="17"/>
                  </a:lnTo>
                  <a:lnTo>
                    <a:pt x="53" y="71"/>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35977" name="Freeform 137">
              <a:extLst>
                <a:ext uri="{FF2B5EF4-FFF2-40B4-BE49-F238E27FC236}">
                  <a16:creationId xmlns:a16="http://schemas.microsoft.com/office/drawing/2014/main" id="{FE748D8A-FEA3-424F-A8E6-C821AE8A7B4F}"/>
                </a:ext>
              </a:extLst>
            </p:cNvPr>
            <p:cNvSpPr>
              <a:spLocks noChangeArrowheads="1"/>
            </p:cNvSpPr>
            <p:nvPr/>
          </p:nvSpPr>
          <p:spPr bwMode="auto">
            <a:xfrm>
              <a:off x="3529" y="2673"/>
              <a:ext cx="16" cy="16"/>
            </a:xfrm>
            <a:custGeom>
              <a:avLst/>
              <a:gdLst>
                <a:gd name="T0" fmla="*/ 0 w 72"/>
                <a:gd name="T1" fmla="*/ 49 h 72"/>
                <a:gd name="T2" fmla="*/ 13 w 72"/>
                <a:gd name="T3" fmla="*/ 0 h 72"/>
                <a:gd name="T4" fmla="*/ 71 w 72"/>
                <a:gd name="T5" fmla="*/ 13 h 72"/>
                <a:gd name="T6" fmla="*/ 49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3" y="0"/>
                  </a:lnTo>
                  <a:lnTo>
                    <a:pt x="71" y="13"/>
                  </a:lnTo>
                  <a:lnTo>
                    <a:pt x="49"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5978" name="Freeform 138">
              <a:extLst>
                <a:ext uri="{FF2B5EF4-FFF2-40B4-BE49-F238E27FC236}">
                  <a16:creationId xmlns:a16="http://schemas.microsoft.com/office/drawing/2014/main" id="{E07A7C7D-63AF-443F-A8FF-902BE463BDEA}"/>
                </a:ext>
              </a:extLst>
            </p:cNvPr>
            <p:cNvSpPr>
              <a:spLocks noChangeArrowheads="1"/>
            </p:cNvSpPr>
            <p:nvPr/>
          </p:nvSpPr>
          <p:spPr bwMode="auto">
            <a:xfrm>
              <a:off x="3532" y="2661"/>
              <a:ext cx="16" cy="16"/>
            </a:xfrm>
            <a:custGeom>
              <a:avLst/>
              <a:gdLst>
                <a:gd name="T0" fmla="*/ 0 w 72"/>
                <a:gd name="T1" fmla="*/ 53 h 72"/>
                <a:gd name="T2" fmla="*/ 13 w 72"/>
                <a:gd name="T3" fmla="*/ 0 h 72"/>
                <a:gd name="T4" fmla="*/ 71 w 72"/>
                <a:gd name="T5" fmla="*/ 17 h 72"/>
                <a:gd name="T6" fmla="*/ 49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13" y="0"/>
                  </a:lnTo>
                  <a:lnTo>
                    <a:pt x="71" y="17"/>
                  </a:lnTo>
                  <a:lnTo>
                    <a:pt x="49"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35979" name="Freeform 139">
              <a:extLst>
                <a:ext uri="{FF2B5EF4-FFF2-40B4-BE49-F238E27FC236}">
                  <a16:creationId xmlns:a16="http://schemas.microsoft.com/office/drawing/2014/main" id="{8B8AAF8B-CB8E-4D3F-89DB-94F2CD90955C}"/>
                </a:ext>
              </a:extLst>
            </p:cNvPr>
            <p:cNvSpPr>
              <a:spLocks noChangeArrowheads="1"/>
            </p:cNvSpPr>
            <p:nvPr/>
          </p:nvSpPr>
          <p:spPr bwMode="auto">
            <a:xfrm>
              <a:off x="3535" y="2651"/>
              <a:ext cx="16" cy="16"/>
            </a:xfrm>
            <a:custGeom>
              <a:avLst/>
              <a:gdLst>
                <a:gd name="T0" fmla="*/ 0 w 71"/>
                <a:gd name="T1" fmla="*/ 49 h 72"/>
                <a:gd name="T2" fmla="*/ 17 w 71"/>
                <a:gd name="T3" fmla="*/ 0 h 72"/>
                <a:gd name="T4" fmla="*/ 70 w 71"/>
                <a:gd name="T5" fmla="*/ 17 h 72"/>
                <a:gd name="T6" fmla="*/ 52 w 71"/>
                <a:gd name="T7" fmla="*/ 71 h 72"/>
                <a:gd name="T8" fmla="*/ 0 w 71"/>
                <a:gd name="T9" fmla="*/ 49 h 72"/>
              </a:gdLst>
              <a:ahLst/>
              <a:cxnLst>
                <a:cxn ang="0">
                  <a:pos x="T0" y="T1"/>
                </a:cxn>
                <a:cxn ang="0">
                  <a:pos x="T2" y="T3"/>
                </a:cxn>
                <a:cxn ang="0">
                  <a:pos x="T4" y="T5"/>
                </a:cxn>
                <a:cxn ang="0">
                  <a:pos x="T6" y="T7"/>
                </a:cxn>
                <a:cxn ang="0">
                  <a:pos x="T8" y="T9"/>
                </a:cxn>
              </a:cxnLst>
              <a:rect l="0" t="0" r="r" b="b"/>
              <a:pathLst>
                <a:path w="71" h="72">
                  <a:moveTo>
                    <a:pt x="0" y="49"/>
                  </a:moveTo>
                  <a:lnTo>
                    <a:pt x="17" y="0"/>
                  </a:lnTo>
                  <a:lnTo>
                    <a:pt x="70" y="17"/>
                  </a:lnTo>
                  <a:lnTo>
                    <a:pt x="52"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5980" name="Freeform 140">
              <a:extLst>
                <a:ext uri="{FF2B5EF4-FFF2-40B4-BE49-F238E27FC236}">
                  <a16:creationId xmlns:a16="http://schemas.microsoft.com/office/drawing/2014/main" id="{F677E1E6-B32E-40C5-9330-59E60A9182D8}"/>
                </a:ext>
              </a:extLst>
            </p:cNvPr>
            <p:cNvSpPr>
              <a:spLocks noChangeArrowheads="1"/>
            </p:cNvSpPr>
            <p:nvPr/>
          </p:nvSpPr>
          <p:spPr bwMode="auto">
            <a:xfrm>
              <a:off x="3539" y="2639"/>
              <a:ext cx="16" cy="16"/>
            </a:xfrm>
            <a:custGeom>
              <a:avLst/>
              <a:gdLst>
                <a:gd name="T0" fmla="*/ 0 w 72"/>
                <a:gd name="T1" fmla="*/ 49 h 72"/>
                <a:gd name="T2" fmla="*/ 22 w 72"/>
                <a:gd name="T3" fmla="*/ 0 h 72"/>
                <a:gd name="T4" fmla="*/ 71 w 72"/>
                <a:gd name="T5" fmla="*/ 22 h 72"/>
                <a:gd name="T6" fmla="*/ 53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22" y="0"/>
                  </a:lnTo>
                  <a:lnTo>
                    <a:pt x="71" y="22"/>
                  </a:lnTo>
                  <a:lnTo>
                    <a:pt x="53"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5981" name="Freeform 141">
              <a:extLst>
                <a:ext uri="{FF2B5EF4-FFF2-40B4-BE49-F238E27FC236}">
                  <a16:creationId xmlns:a16="http://schemas.microsoft.com/office/drawing/2014/main" id="{8E44A615-29BF-4D9B-B86F-5DABD8A7C177}"/>
                </a:ext>
              </a:extLst>
            </p:cNvPr>
            <p:cNvSpPr>
              <a:spLocks noChangeArrowheads="1"/>
            </p:cNvSpPr>
            <p:nvPr/>
          </p:nvSpPr>
          <p:spPr bwMode="auto">
            <a:xfrm>
              <a:off x="3544" y="2629"/>
              <a:ext cx="16" cy="16"/>
            </a:xfrm>
            <a:custGeom>
              <a:avLst/>
              <a:gdLst>
                <a:gd name="T0" fmla="*/ 0 w 72"/>
                <a:gd name="T1" fmla="*/ 44 h 72"/>
                <a:gd name="T2" fmla="*/ 17 w 72"/>
                <a:gd name="T3" fmla="*/ 0 h 72"/>
                <a:gd name="T4" fmla="*/ 71 w 72"/>
                <a:gd name="T5" fmla="*/ 22 h 72"/>
                <a:gd name="T6" fmla="*/ 49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17" y="0"/>
                  </a:lnTo>
                  <a:lnTo>
                    <a:pt x="71" y="22"/>
                  </a:lnTo>
                  <a:lnTo>
                    <a:pt x="49"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5982" name="Freeform 142">
              <a:extLst>
                <a:ext uri="{FF2B5EF4-FFF2-40B4-BE49-F238E27FC236}">
                  <a16:creationId xmlns:a16="http://schemas.microsoft.com/office/drawing/2014/main" id="{A85C18B6-1D43-42B0-93C7-002F029FE7DB}"/>
                </a:ext>
              </a:extLst>
            </p:cNvPr>
            <p:cNvSpPr>
              <a:spLocks noChangeArrowheads="1"/>
            </p:cNvSpPr>
            <p:nvPr/>
          </p:nvSpPr>
          <p:spPr bwMode="auto">
            <a:xfrm>
              <a:off x="3548" y="2619"/>
              <a:ext cx="16" cy="16"/>
            </a:xfrm>
            <a:custGeom>
              <a:avLst/>
              <a:gdLst>
                <a:gd name="T0" fmla="*/ 0 w 72"/>
                <a:gd name="T1" fmla="*/ 44 h 72"/>
                <a:gd name="T2" fmla="*/ 17 w 72"/>
                <a:gd name="T3" fmla="*/ 0 h 72"/>
                <a:gd name="T4" fmla="*/ 71 w 72"/>
                <a:gd name="T5" fmla="*/ 22 h 72"/>
                <a:gd name="T6" fmla="*/ 49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17" y="0"/>
                  </a:lnTo>
                  <a:lnTo>
                    <a:pt x="71" y="22"/>
                  </a:lnTo>
                  <a:lnTo>
                    <a:pt x="49"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5983" name="Freeform 143">
              <a:extLst>
                <a:ext uri="{FF2B5EF4-FFF2-40B4-BE49-F238E27FC236}">
                  <a16:creationId xmlns:a16="http://schemas.microsoft.com/office/drawing/2014/main" id="{B9C02635-2427-4B0E-A8A9-82C35174259A}"/>
                </a:ext>
              </a:extLst>
            </p:cNvPr>
            <p:cNvSpPr>
              <a:spLocks noChangeArrowheads="1"/>
            </p:cNvSpPr>
            <p:nvPr/>
          </p:nvSpPr>
          <p:spPr bwMode="auto">
            <a:xfrm>
              <a:off x="3551" y="2609"/>
              <a:ext cx="16" cy="16"/>
            </a:xfrm>
            <a:custGeom>
              <a:avLst/>
              <a:gdLst>
                <a:gd name="T0" fmla="*/ 0 w 72"/>
                <a:gd name="T1" fmla="*/ 44 h 72"/>
                <a:gd name="T2" fmla="*/ 22 w 72"/>
                <a:gd name="T3" fmla="*/ 0 h 72"/>
                <a:gd name="T4" fmla="*/ 71 w 72"/>
                <a:gd name="T5" fmla="*/ 22 h 72"/>
                <a:gd name="T6" fmla="*/ 49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22" y="0"/>
                  </a:lnTo>
                  <a:lnTo>
                    <a:pt x="71" y="22"/>
                  </a:lnTo>
                  <a:lnTo>
                    <a:pt x="49"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5984" name="Freeform 144">
              <a:extLst>
                <a:ext uri="{FF2B5EF4-FFF2-40B4-BE49-F238E27FC236}">
                  <a16:creationId xmlns:a16="http://schemas.microsoft.com/office/drawing/2014/main" id="{2B7BD024-275D-46A0-B5FC-933405CF6FCE}"/>
                </a:ext>
              </a:extLst>
            </p:cNvPr>
            <p:cNvSpPr>
              <a:spLocks noChangeArrowheads="1"/>
            </p:cNvSpPr>
            <p:nvPr/>
          </p:nvSpPr>
          <p:spPr bwMode="auto">
            <a:xfrm>
              <a:off x="3557" y="2599"/>
              <a:ext cx="16" cy="16"/>
            </a:xfrm>
            <a:custGeom>
              <a:avLst/>
              <a:gdLst>
                <a:gd name="T0" fmla="*/ 0 w 72"/>
                <a:gd name="T1" fmla="*/ 44 h 72"/>
                <a:gd name="T2" fmla="*/ 22 w 72"/>
                <a:gd name="T3" fmla="*/ 0 h 72"/>
                <a:gd name="T4" fmla="*/ 71 w 72"/>
                <a:gd name="T5" fmla="*/ 22 h 72"/>
                <a:gd name="T6" fmla="*/ 44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22" y="0"/>
                  </a:lnTo>
                  <a:lnTo>
                    <a:pt x="71" y="22"/>
                  </a:lnTo>
                  <a:lnTo>
                    <a:pt x="44"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5985" name="Freeform 145">
              <a:extLst>
                <a:ext uri="{FF2B5EF4-FFF2-40B4-BE49-F238E27FC236}">
                  <a16:creationId xmlns:a16="http://schemas.microsoft.com/office/drawing/2014/main" id="{4D657F7F-8A2D-46AD-9DF5-E1B206E40AF8}"/>
                </a:ext>
              </a:extLst>
            </p:cNvPr>
            <p:cNvSpPr>
              <a:spLocks noChangeArrowheads="1"/>
            </p:cNvSpPr>
            <p:nvPr/>
          </p:nvSpPr>
          <p:spPr bwMode="auto">
            <a:xfrm>
              <a:off x="3562" y="2590"/>
              <a:ext cx="16" cy="16"/>
            </a:xfrm>
            <a:custGeom>
              <a:avLst/>
              <a:gdLst>
                <a:gd name="T0" fmla="*/ 0 w 72"/>
                <a:gd name="T1" fmla="*/ 44 h 72"/>
                <a:gd name="T2" fmla="*/ 22 w 72"/>
                <a:gd name="T3" fmla="*/ 0 h 72"/>
                <a:gd name="T4" fmla="*/ 71 w 72"/>
                <a:gd name="T5" fmla="*/ 17 h 72"/>
                <a:gd name="T6" fmla="*/ 44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22" y="0"/>
                  </a:lnTo>
                  <a:lnTo>
                    <a:pt x="71" y="17"/>
                  </a:lnTo>
                  <a:lnTo>
                    <a:pt x="44"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35986" name="Freeform 146">
              <a:extLst>
                <a:ext uri="{FF2B5EF4-FFF2-40B4-BE49-F238E27FC236}">
                  <a16:creationId xmlns:a16="http://schemas.microsoft.com/office/drawing/2014/main" id="{B5B46FC7-0691-4C4F-ADC6-D79BAFD41087}"/>
                </a:ext>
              </a:extLst>
            </p:cNvPr>
            <p:cNvSpPr>
              <a:spLocks noChangeArrowheads="1"/>
            </p:cNvSpPr>
            <p:nvPr/>
          </p:nvSpPr>
          <p:spPr bwMode="auto">
            <a:xfrm>
              <a:off x="3567" y="2580"/>
              <a:ext cx="16" cy="16"/>
            </a:xfrm>
            <a:custGeom>
              <a:avLst/>
              <a:gdLst>
                <a:gd name="T0" fmla="*/ 0 w 72"/>
                <a:gd name="T1" fmla="*/ 49 h 72"/>
                <a:gd name="T2" fmla="*/ 22 w 72"/>
                <a:gd name="T3" fmla="*/ 0 h 72"/>
                <a:gd name="T4" fmla="*/ 71 w 72"/>
                <a:gd name="T5" fmla="*/ 26 h 72"/>
                <a:gd name="T6" fmla="*/ 44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22" y="0"/>
                  </a:lnTo>
                  <a:lnTo>
                    <a:pt x="71" y="26"/>
                  </a:lnTo>
                  <a:lnTo>
                    <a:pt x="44"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35987" name="Freeform 147">
              <a:extLst>
                <a:ext uri="{FF2B5EF4-FFF2-40B4-BE49-F238E27FC236}">
                  <a16:creationId xmlns:a16="http://schemas.microsoft.com/office/drawing/2014/main" id="{AE46484F-F3D2-4BBB-B245-C89EACBEAF7C}"/>
                </a:ext>
              </a:extLst>
            </p:cNvPr>
            <p:cNvSpPr>
              <a:spLocks noChangeArrowheads="1"/>
            </p:cNvSpPr>
            <p:nvPr/>
          </p:nvSpPr>
          <p:spPr bwMode="auto">
            <a:xfrm>
              <a:off x="3572" y="2572"/>
              <a:ext cx="16" cy="16"/>
            </a:xfrm>
            <a:custGeom>
              <a:avLst/>
              <a:gdLst>
                <a:gd name="T0" fmla="*/ 0 w 72"/>
                <a:gd name="T1" fmla="*/ 40 h 72"/>
                <a:gd name="T2" fmla="*/ 22 w 72"/>
                <a:gd name="T3" fmla="*/ 0 h 72"/>
                <a:gd name="T4" fmla="*/ 71 w 72"/>
                <a:gd name="T5" fmla="*/ 26 h 72"/>
                <a:gd name="T6" fmla="*/ 44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2" y="0"/>
                  </a:lnTo>
                  <a:lnTo>
                    <a:pt x="71" y="26"/>
                  </a:lnTo>
                  <a:lnTo>
                    <a:pt x="44"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988" name="Freeform 148">
              <a:extLst>
                <a:ext uri="{FF2B5EF4-FFF2-40B4-BE49-F238E27FC236}">
                  <a16:creationId xmlns:a16="http://schemas.microsoft.com/office/drawing/2014/main" id="{BDB9AA23-DE94-45BD-BA23-8B1B298F8675}"/>
                </a:ext>
              </a:extLst>
            </p:cNvPr>
            <p:cNvSpPr>
              <a:spLocks noChangeArrowheads="1"/>
            </p:cNvSpPr>
            <p:nvPr/>
          </p:nvSpPr>
          <p:spPr bwMode="auto">
            <a:xfrm>
              <a:off x="3577" y="2563"/>
              <a:ext cx="16" cy="16"/>
            </a:xfrm>
            <a:custGeom>
              <a:avLst/>
              <a:gdLst>
                <a:gd name="T0" fmla="*/ 0 w 72"/>
                <a:gd name="T1" fmla="*/ 40 h 72"/>
                <a:gd name="T2" fmla="*/ 26 w 72"/>
                <a:gd name="T3" fmla="*/ 0 h 72"/>
                <a:gd name="T4" fmla="*/ 71 w 72"/>
                <a:gd name="T5" fmla="*/ 26 h 72"/>
                <a:gd name="T6" fmla="*/ 44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6" y="0"/>
                  </a:lnTo>
                  <a:lnTo>
                    <a:pt x="71" y="26"/>
                  </a:lnTo>
                  <a:lnTo>
                    <a:pt x="44"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989" name="Freeform 149">
              <a:extLst>
                <a:ext uri="{FF2B5EF4-FFF2-40B4-BE49-F238E27FC236}">
                  <a16:creationId xmlns:a16="http://schemas.microsoft.com/office/drawing/2014/main" id="{4B34F797-1CBB-40CD-BBD2-89769AC51019}"/>
                </a:ext>
              </a:extLst>
            </p:cNvPr>
            <p:cNvSpPr>
              <a:spLocks noChangeArrowheads="1"/>
            </p:cNvSpPr>
            <p:nvPr/>
          </p:nvSpPr>
          <p:spPr bwMode="auto">
            <a:xfrm>
              <a:off x="3583" y="2553"/>
              <a:ext cx="16" cy="16"/>
            </a:xfrm>
            <a:custGeom>
              <a:avLst/>
              <a:gdLst>
                <a:gd name="T0" fmla="*/ 0 w 72"/>
                <a:gd name="T1" fmla="*/ 40 h 72"/>
                <a:gd name="T2" fmla="*/ 22 w 72"/>
                <a:gd name="T3" fmla="*/ 0 h 72"/>
                <a:gd name="T4" fmla="*/ 71 w 72"/>
                <a:gd name="T5" fmla="*/ 26 h 72"/>
                <a:gd name="T6" fmla="*/ 40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2" y="0"/>
                  </a:lnTo>
                  <a:lnTo>
                    <a:pt x="71" y="26"/>
                  </a:lnTo>
                  <a:lnTo>
                    <a:pt x="40"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990" name="Freeform 150">
              <a:extLst>
                <a:ext uri="{FF2B5EF4-FFF2-40B4-BE49-F238E27FC236}">
                  <a16:creationId xmlns:a16="http://schemas.microsoft.com/office/drawing/2014/main" id="{75CE227F-D516-4B70-9CC2-8B66257DD6D5}"/>
                </a:ext>
              </a:extLst>
            </p:cNvPr>
            <p:cNvSpPr>
              <a:spLocks noChangeArrowheads="1"/>
            </p:cNvSpPr>
            <p:nvPr/>
          </p:nvSpPr>
          <p:spPr bwMode="auto">
            <a:xfrm>
              <a:off x="3588" y="2546"/>
              <a:ext cx="16" cy="16"/>
            </a:xfrm>
            <a:custGeom>
              <a:avLst/>
              <a:gdLst>
                <a:gd name="T0" fmla="*/ 0 w 72"/>
                <a:gd name="T1" fmla="*/ 40 h 72"/>
                <a:gd name="T2" fmla="*/ 26 w 72"/>
                <a:gd name="T3" fmla="*/ 0 h 72"/>
                <a:gd name="T4" fmla="*/ 71 w 72"/>
                <a:gd name="T5" fmla="*/ 26 h 72"/>
                <a:gd name="T6" fmla="*/ 44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6" y="0"/>
                  </a:lnTo>
                  <a:lnTo>
                    <a:pt x="71" y="26"/>
                  </a:lnTo>
                  <a:lnTo>
                    <a:pt x="44"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991" name="Freeform 151">
              <a:extLst>
                <a:ext uri="{FF2B5EF4-FFF2-40B4-BE49-F238E27FC236}">
                  <a16:creationId xmlns:a16="http://schemas.microsoft.com/office/drawing/2014/main" id="{4039E35A-0508-4CCA-98BB-746DCCB04466}"/>
                </a:ext>
              </a:extLst>
            </p:cNvPr>
            <p:cNvSpPr>
              <a:spLocks noChangeArrowheads="1"/>
            </p:cNvSpPr>
            <p:nvPr/>
          </p:nvSpPr>
          <p:spPr bwMode="auto">
            <a:xfrm>
              <a:off x="3594" y="2536"/>
              <a:ext cx="16" cy="16"/>
            </a:xfrm>
            <a:custGeom>
              <a:avLst/>
              <a:gdLst>
                <a:gd name="T0" fmla="*/ 0 w 72"/>
                <a:gd name="T1" fmla="*/ 40 h 72"/>
                <a:gd name="T2" fmla="*/ 22 w 72"/>
                <a:gd name="T3" fmla="*/ 0 h 72"/>
                <a:gd name="T4" fmla="*/ 71 w 72"/>
                <a:gd name="T5" fmla="*/ 31 h 72"/>
                <a:gd name="T6" fmla="*/ 40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22" y="0"/>
                  </a:lnTo>
                  <a:lnTo>
                    <a:pt x="71" y="31"/>
                  </a:lnTo>
                  <a:lnTo>
                    <a:pt x="40"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35992" name="Freeform 152">
              <a:extLst>
                <a:ext uri="{FF2B5EF4-FFF2-40B4-BE49-F238E27FC236}">
                  <a16:creationId xmlns:a16="http://schemas.microsoft.com/office/drawing/2014/main" id="{74BB18EE-7223-4117-8FA4-C69D8C6067E0}"/>
                </a:ext>
              </a:extLst>
            </p:cNvPr>
            <p:cNvSpPr>
              <a:spLocks noChangeArrowheads="1"/>
            </p:cNvSpPr>
            <p:nvPr/>
          </p:nvSpPr>
          <p:spPr bwMode="auto">
            <a:xfrm>
              <a:off x="3599" y="2529"/>
              <a:ext cx="16" cy="16"/>
            </a:xfrm>
            <a:custGeom>
              <a:avLst/>
              <a:gdLst>
                <a:gd name="T0" fmla="*/ 0 w 72"/>
                <a:gd name="T1" fmla="*/ 35 h 72"/>
                <a:gd name="T2" fmla="*/ 31 w 72"/>
                <a:gd name="T3" fmla="*/ 0 h 72"/>
                <a:gd name="T4" fmla="*/ 71 w 72"/>
                <a:gd name="T5" fmla="*/ 31 h 72"/>
                <a:gd name="T6" fmla="*/ 44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31" y="0"/>
                  </a:lnTo>
                  <a:lnTo>
                    <a:pt x="71" y="31"/>
                  </a:lnTo>
                  <a:lnTo>
                    <a:pt x="44"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993" name="Freeform 153">
              <a:extLst>
                <a:ext uri="{FF2B5EF4-FFF2-40B4-BE49-F238E27FC236}">
                  <a16:creationId xmlns:a16="http://schemas.microsoft.com/office/drawing/2014/main" id="{D60670A6-D046-4AA5-A32E-44070870B88A}"/>
                </a:ext>
              </a:extLst>
            </p:cNvPr>
            <p:cNvSpPr>
              <a:spLocks noChangeArrowheads="1"/>
            </p:cNvSpPr>
            <p:nvPr/>
          </p:nvSpPr>
          <p:spPr bwMode="auto">
            <a:xfrm>
              <a:off x="3606" y="2521"/>
              <a:ext cx="16" cy="16"/>
            </a:xfrm>
            <a:custGeom>
              <a:avLst/>
              <a:gdLst>
                <a:gd name="T0" fmla="*/ 0 w 72"/>
                <a:gd name="T1" fmla="*/ 35 h 72"/>
                <a:gd name="T2" fmla="*/ 26 w 72"/>
                <a:gd name="T3" fmla="*/ 0 h 72"/>
                <a:gd name="T4" fmla="*/ 71 w 72"/>
                <a:gd name="T5" fmla="*/ 31 h 72"/>
                <a:gd name="T6" fmla="*/ 40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6" y="0"/>
                  </a:lnTo>
                  <a:lnTo>
                    <a:pt x="71" y="31"/>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994" name="Freeform 154">
              <a:extLst>
                <a:ext uri="{FF2B5EF4-FFF2-40B4-BE49-F238E27FC236}">
                  <a16:creationId xmlns:a16="http://schemas.microsoft.com/office/drawing/2014/main" id="{79F67D2C-C5DD-4E78-86BD-1240B1360F6D}"/>
                </a:ext>
              </a:extLst>
            </p:cNvPr>
            <p:cNvSpPr>
              <a:spLocks noChangeArrowheads="1"/>
            </p:cNvSpPr>
            <p:nvPr/>
          </p:nvSpPr>
          <p:spPr bwMode="auto">
            <a:xfrm>
              <a:off x="3612" y="2514"/>
              <a:ext cx="16" cy="16"/>
            </a:xfrm>
            <a:custGeom>
              <a:avLst/>
              <a:gdLst>
                <a:gd name="T0" fmla="*/ 0 w 72"/>
                <a:gd name="T1" fmla="*/ 35 h 72"/>
                <a:gd name="T2" fmla="*/ 31 w 72"/>
                <a:gd name="T3" fmla="*/ 0 h 72"/>
                <a:gd name="T4" fmla="*/ 71 w 72"/>
                <a:gd name="T5" fmla="*/ 35 h 72"/>
                <a:gd name="T6" fmla="*/ 40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31" y="0"/>
                  </a:lnTo>
                  <a:lnTo>
                    <a:pt x="71" y="35"/>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995" name="Freeform 155">
              <a:extLst>
                <a:ext uri="{FF2B5EF4-FFF2-40B4-BE49-F238E27FC236}">
                  <a16:creationId xmlns:a16="http://schemas.microsoft.com/office/drawing/2014/main" id="{06F84BFD-8E36-4AA9-8658-79ACC6D10EF7}"/>
                </a:ext>
              </a:extLst>
            </p:cNvPr>
            <p:cNvSpPr>
              <a:spLocks noChangeArrowheads="1"/>
            </p:cNvSpPr>
            <p:nvPr/>
          </p:nvSpPr>
          <p:spPr bwMode="auto">
            <a:xfrm>
              <a:off x="3619" y="2507"/>
              <a:ext cx="16" cy="16"/>
            </a:xfrm>
            <a:custGeom>
              <a:avLst/>
              <a:gdLst>
                <a:gd name="T0" fmla="*/ 0 w 72"/>
                <a:gd name="T1" fmla="*/ 35 h 72"/>
                <a:gd name="T2" fmla="*/ 26 w 72"/>
                <a:gd name="T3" fmla="*/ 0 h 72"/>
                <a:gd name="T4" fmla="*/ 71 w 72"/>
                <a:gd name="T5" fmla="*/ 35 h 72"/>
                <a:gd name="T6" fmla="*/ 35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26" y="0"/>
                  </a:lnTo>
                  <a:lnTo>
                    <a:pt x="71" y="35"/>
                  </a:lnTo>
                  <a:lnTo>
                    <a:pt x="35"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996" name="Freeform 156">
              <a:extLst>
                <a:ext uri="{FF2B5EF4-FFF2-40B4-BE49-F238E27FC236}">
                  <a16:creationId xmlns:a16="http://schemas.microsoft.com/office/drawing/2014/main" id="{D8C3827D-7C55-4689-A70B-A2E5B37D8F6A}"/>
                </a:ext>
              </a:extLst>
            </p:cNvPr>
            <p:cNvSpPr>
              <a:spLocks noChangeArrowheads="1"/>
            </p:cNvSpPr>
            <p:nvPr/>
          </p:nvSpPr>
          <p:spPr bwMode="auto">
            <a:xfrm>
              <a:off x="3624" y="2499"/>
              <a:ext cx="16" cy="16"/>
            </a:xfrm>
            <a:custGeom>
              <a:avLst/>
              <a:gdLst>
                <a:gd name="T0" fmla="*/ 0 w 72"/>
                <a:gd name="T1" fmla="*/ 35 h 72"/>
                <a:gd name="T2" fmla="*/ 31 w 72"/>
                <a:gd name="T3" fmla="*/ 0 h 72"/>
                <a:gd name="T4" fmla="*/ 71 w 72"/>
                <a:gd name="T5" fmla="*/ 35 h 72"/>
                <a:gd name="T6" fmla="*/ 40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31" y="0"/>
                  </a:lnTo>
                  <a:lnTo>
                    <a:pt x="71" y="35"/>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35997" name="Freeform 157">
              <a:extLst>
                <a:ext uri="{FF2B5EF4-FFF2-40B4-BE49-F238E27FC236}">
                  <a16:creationId xmlns:a16="http://schemas.microsoft.com/office/drawing/2014/main" id="{1DD4244D-FA12-4DB1-ACD7-F237057D9FB9}"/>
                </a:ext>
              </a:extLst>
            </p:cNvPr>
            <p:cNvSpPr>
              <a:spLocks noChangeArrowheads="1"/>
            </p:cNvSpPr>
            <p:nvPr/>
          </p:nvSpPr>
          <p:spPr bwMode="auto">
            <a:xfrm>
              <a:off x="3632" y="2492"/>
              <a:ext cx="16" cy="16"/>
            </a:xfrm>
            <a:custGeom>
              <a:avLst/>
              <a:gdLst>
                <a:gd name="T0" fmla="*/ 0 w 72"/>
                <a:gd name="T1" fmla="*/ 31 h 72"/>
                <a:gd name="T2" fmla="*/ 31 w 72"/>
                <a:gd name="T3" fmla="*/ 0 h 72"/>
                <a:gd name="T4" fmla="*/ 71 w 72"/>
                <a:gd name="T5" fmla="*/ 35 h 72"/>
                <a:gd name="T6" fmla="*/ 35 w 72"/>
                <a:gd name="T7" fmla="*/ 71 h 72"/>
                <a:gd name="T8" fmla="*/ 0 w 72"/>
                <a:gd name="T9" fmla="*/ 31 h 72"/>
              </a:gdLst>
              <a:ahLst/>
              <a:cxnLst>
                <a:cxn ang="0">
                  <a:pos x="T0" y="T1"/>
                </a:cxn>
                <a:cxn ang="0">
                  <a:pos x="T2" y="T3"/>
                </a:cxn>
                <a:cxn ang="0">
                  <a:pos x="T4" y="T5"/>
                </a:cxn>
                <a:cxn ang="0">
                  <a:pos x="T6" y="T7"/>
                </a:cxn>
                <a:cxn ang="0">
                  <a:pos x="T8" y="T9"/>
                </a:cxn>
              </a:cxnLst>
              <a:rect l="0" t="0" r="r" b="b"/>
              <a:pathLst>
                <a:path w="72" h="72">
                  <a:moveTo>
                    <a:pt x="0" y="31"/>
                  </a:moveTo>
                  <a:lnTo>
                    <a:pt x="31" y="0"/>
                  </a:lnTo>
                  <a:lnTo>
                    <a:pt x="71" y="35"/>
                  </a:lnTo>
                  <a:lnTo>
                    <a:pt x="35" y="71"/>
                  </a:lnTo>
                  <a:lnTo>
                    <a:pt x="0" y="31"/>
                  </a:lnTo>
                </a:path>
              </a:pathLst>
            </a:custGeom>
            <a:solidFill>
              <a:srgbClr val="000000"/>
            </a:solidFill>
            <a:ln w="12600">
              <a:solidFill>
                <a:srgbClr val="333333"/>
              </a:solidFill>
              <a:round/>
              <a:headEnd/>
              <a:tailEnd/>
            </a:ln>
          </p:spPr>
          <p:txBody>
            <a:bodyPr wrap="none" anchor="ctr"/>
            <a:lstStyle/>
            <a:p>
              <a:endParaRPr lang="en-US"/>
            </a:p>
          </p:txBody>
        </p:sp>
        <p:sp>
          <p:nvSpPr>
            <p:cNvPr id="35998" name="Freeform 158">
              <a:extLst>
                <a:ext uri="{FF2B5EF4-FFF2-40B4-BE49-F238E27FC236}">
                  <a16:creationId xmlns:a16="http://schemas.microsoft.com/office/drawing/2014/main" id="{0C6AA6A6-A1C6-4C0E-9928-AD4B880D55EF}"/>
                </a:ext>
              </a:extLst>
            </p:cNvPr>
            <p:cNvSpPr>
              <a:spLocks noChangeArrowheads="1"/>
            </p:cNvSpPr>
            <p:nvPr/>
          </p:nvSpPr>
          <p:spPr bwMode="auto">
            <a:xfrm>
              <a:off x="3639" y="2485"/>
              <a:ext cx="16" cy="16"/>
            </a:xfrm>
            <a:custGeom>
              <a:avLst/>
              <a:gdLst>
                <a:gd name="T0" fmla="*/ 0 w 72"/>
                <a:gd name="T1" fmla="*/ 31 h 72"/>
                <a:gd name="T2" fmla="*/ 35 w 72"/>
                <a:gd name="T3" fmla="*/ 0 h 72"/>
                <a:gd name="T4" fmla="*/ 71 w 72"/>
                <a:gd name="T5" fmla="*/ 40 h 72"/>
                <a:gd name="T6" fmla="*/ 35 w 72"/>
                <a:gd name="T7" fmla="*/ 71 h 72"/>
                <a:gd name="T8" fmla="*/ 0 w 72"/>
                <a:gd name="T9" fmla="*/ 31 h 72"/>
              </a:gdLst>
              <a:ahLst/>
              <a:cxnLst>
                <a:cxn ang="0">
                  <a:pos x="T0" y="T1"/>
                </a:cxn>
                <a:cxn ang="0">
                  <a:pos x="T2" y="T3"/>
                </a:cxn>
                <a:cxn ang="0">
                  <a:pos x="T4" y="T5"/>
                </a:cxn>
                <a:cxn ang="0">
                  <a:pos x="T6" y="T7"/>
                </a:cxn>
                <a:cxn ang="0">
                  <a:pos x="T8" y="T9"/>
                </a:cxn>
              </a:cxnLst>
              <a:rect l="0" t="0" r="r" b="b"/>
              <a:pathLst>
                <a:path w="72" h="72">
                  <a:moveTo>
                    <a:pt x="0" y="31"/>
                  </a:moveTo>
                  <a:lnTo>
                    <a:pt x="35" y="0"/>
                  </a:lnTo>
                  <a:lnTo>
                    <a:pt x="71" y="40"/>
                  </a:lnTo>
                  <a:lnTo>
                    <a:pt x="35" y="71"/>
                  </a:lnTo>
                  <a:lnTo>
                    <a:pt x="0" y="31"/>
                  </a:lnTo>
                </a:path>
              </a:pathLst>
            </a:custGeom>
            <a:solidFill>
              <a:srgbClr val="000000"/>
            </a:solidFill>
            <a:ln w="12600">
              <a:solidFill>
                <a:srgbClr val="333333"/>
              </a:solidFill>
              <a:round/>
              <a:headEnd/>
              <a:tailEnd/>
            </a:ln>
          </p:spPr>
          <p:txBody>
            <a:bodyPr wrap="none" anchor="ctr"/>
            <a:lstStyle/>
            <a:p>
              <a:endParaRPr lang="en-US"/>
            </a:p>
          </p:txBody>
        </p:sp>
        <p:sp>
          <p:nvSpPr>
            <p:cNvPr id="35999" name="Freeform 159">
              <a:extLst>
                <a:ext uri="{FF2B5EF4-FFF2-40B4-BE49-F238E27FC236}">
                  <a16:creationId xmlns:a16="http://schemas.microsoft.com/office/drawing/2014/main" id="{1A72B839-B3D2-437D-AFDF-0FD40C2E3461}"/>
                </a:ext>
              </a:extLst>
            </p:cNvPr>
            <p:cNvSpPr>
              <a:spLocks noChangeArrowheads="1"/>
            </p:cNvSpPr>
            <p:nvPr/>
          </p:nvSpPr>
          <p:spPr bwMode="auto">
            <a:xfrm>
              <a:off x="3646" y="2478"/>
              <a:ext cx="16" cy="16"/>
            </a:xfrm>
            <a:custGeom>
              <a:avLst/>
              <a:gdLst>
                <a:gd name="T0" fmla="*/ 0 w 72"/>
                <a:gd name="T1" fmla="*/ 26 h 72"/>
                <a:gd name="T2" fmla="*/ 35 w 72"/>
                <a:gd name="T3" fmla="*/ 0 h 72"/>
                <a:gd name="T4" fmla="*/ 71 w 72"/>
                <a:gd name="T5" fmla="*/ 35 h 72"/>
                <a:gd name="T6" fmla="*/ 35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5" y="0"/>
                  </a:lnTo>
                  <a:lnTo>
                    <a:pt x="71" y="35"/>
                  </a:lnTo>
                  <a:lnTo>
                    <a:pt x="35"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6000" name="Freeform 160">
              <a:extLst>
                <a:ext uri="{FF2B5EF4-FFF2-40B4-BE49-F238E27FC236}">
                  <a16:creationId xmlns:a16="http://schemas.microsoft.com/office/drawing/2014/main" id="{5E626E47-BDEE-404E-9CB8-0E948A4F4E06}"/>
                </a:ext>
              </a:extLst>
            </p:cNvPr>
            <p:cNvSpPr>
              <a:spLocks noChangeArrowheads="1"/>
            </p:cNvSpPr>
            <p:nvPr/>
          </p:nvSpPr>
          <p:spPr bwMode="auto">
            <a:xfrm>
              <a:off x="3654" y="2472"/>
              <a:ext cx="16" cy="16"/>
            </a:xfrm>
            <a:custGeom>
              <a:avLst/>
              <a:gdLst>
                <a:gd name="T0" fmla="*/ 0 w 72"/>
                <a:gd name="T1" fmla="*/ 31 h 72"/>
                <a:gd name="T2" fmla="*/ 40 w 72"/>
                <a:gd name="T3" fmla="*/ 0 h 72"/>
                <a:gd name="T4" fmla="*/ 71 w 72"/>
                <a:gd name="T5" fmla="*/ 40 h 72"/>
                <a:gd name="T6" fmla="*/ 35 w 72"/>
                <a:gd name="T7" fmla="*/ 71 h 72"/>
                <a:gd name="T8" fmla="*/ 0 w 72"/>
                <a:gd name="T9" fmla="*/ 31 h 72"/>
              </a:gdLst>
              <a:ahLst/>
              <a:cxnLst>
                <a:cxn ang="0">
                  <a:pos x="T0" y="T1"/>
                </a:cxn>
                <a:cxn ang="0">
                  <a:pos x="T2" y="T3"/>
                </a:cxn>
                <a:cxn ang="0">
                  <a:pos x="T4" y="T5"/>
                </a:cxn>
                <a:cxn ang="0">
                  <a:pos x="T6" y="T7"/>
                </a:cxn>
                <a:cxn ang="0">
                  <a:pos x="T8" y="T9"/>
                </a:cxn>
              </a:cxnLst>
              <a:rect l="0" t="0" r="r" b="b"/>
              <a:pathLst>
                <a:path w="72" h="72">
                  <a:moveTo>
                    <a:pt x="0" y="31"/>
                  </a:moveTo>
                  <a:lnTo>
                    <a:pt x="40" y="0"/>
                  </a:lnTo>
                  <a:lnTo>
                    <a:pt x="71" y="40"/>
                  </a:lnTo>
                  <a:lnTo>
                    <a:pt x="35" y="71"/>
                  </a:lnTo>
                  <a:lnTo>
                    <a:pt x="0" y="31"/>
                  </a:lnTo>
                </a:path>
              </a:pathLst>
            </a:custGeom>
            <a:solidFill>
              <a:srgbClr val="000000"/>
            </a:solidFill>
            <a:ln w="12600">
              <a:solidFill>
                <a:srgbClr val="333333"/>
              </a:solidFill>
              <a:round/>
              <a:headEnd/>
              <a:tailEnd/>
            </a:ln>
          </p:spPr>
          <p:txBody>
            <a:bodyPr wrap="none" anchor="ctr"/>
            <a:lstStyle/>
            <a:p>
              <a:endParaRPr lang="en-US"/>
            </a:p>
          </p:txBody>
        </p:sp>
        <p:sp>
          <p:nvSpPr>
            <p:cNvPr id="36001" name="Freeform 161">
              <a:extLst>
                <a:ext uri="{FF2B5EF4-FFF2-40B4-BE49-F238E27FC236}">
                  <a16:creationId xmlns:a16="http://schemas.microsoft.com/office/drawing/2014/main" id="{DEB1FC53-7A71-4A84-B8C6-869F476452A4}"/>
                </a:ext>
              </a:extLst>
            </p:cNvPr>
            <p:cNvSpPr>
              <a:spLocks noChangeArrowheads="1"/>
            </p:cNvSpPr>
            <p:nvPr/>
          </p:nvSpPr>
          <p:spPr bwMode="auto">
            <a:xfrm>
              <a:off x="3662" y="2467"/>
              <a:ext cx="16" cy="16"/>
            </a:xfrm>
            <a:custGeom>
              <a:avLst/>
              <a:gdLst>
                <a:gd name="T0" fmla="*/ 0 w 72"/>
                <a:gd name="T1" fmla="*/ 22 h 71"/>
                <a:gd name="T2" fmla="*/ 40 w 72"/>
                <a:gd name="T3" fmla="*/ 0 h 71"/>
                <a:gd name="T4" fmla="*/ 71 w 72"/>
                <a:gd name="T5" fmla="*/ 39 h 71"/>
                <a:gd name="T6" fmla="*/ 26 w 72"/>
                <a:gd name="T7" fmla="*/ 70 h 71"/>
                <a:gd name="T8" fmla="*/ 0 w 72"/>
                <a:gd name="T9" fmla="*/ 22 h 71"/>
              </a:gdLst>
              <a:ahLst/>
              <a:cxnLst>
                <a:cxn ang="0">
                  <a:pos x="T0" y="T1"/>
                </a:cxn>
                <a:cxn ang="0">
                  <a:pos x="T2" y="T3"/>
                </a:cxn>
                <a:cxn ang="0">
                  <a:pos x="T4" y="T5"/>
                </a:cxn>
                <a:cxn ang="0">
                  <a:pos x="T6" y="T7"/>
                </a:cxn>
                <a:cxn ang="0">
                  <a:pos x="T8" y="T9"/>
                </a:cxn>
              </a:cxnLst>
              <a:rect l="0" t="0" r="r" b="b"/>
              <a:pathLst>
                <a:path w="72" h="71">
                  <a:moveTo>
                    <a:pt x="0" y="22"/>
                  </a:moveTo>
                  <a:lnTo>
                    <a:pt x="40" y="0"/>
                  </a:lnTo>
                  <a:lnTo>
                    <a:pt x="71" y="39"/>
                  </a:lnTo>
                  <a:lnTo>
                    <a:pt x="26" y="70"/>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6002" name="Freeform 162">
              <a:extLst>
                <a:ext uri="{FF2B5EF4-FFF2-40B4-BE49-F238E27FC236}">
                  <a16:creationId xmlns:a16="http://schemas.microsoft.com/office/drawing/2014/main" id="{148BEC72-CD1E-49F2-BCE6-13C373A62A92}"/>
                </a:ext>
              </a:extLst>
            </p:cNvPr>
            <p:cNvSpPr>
              <a:spLocks noChangeArrowheads="1"/>
            </p:cNvSpPr>
            <p:nvPr/>
          </p:nvSpPr>
          <p:spPr bwMode="auto">
            <a:xfrm>
              <a:off x="3670" y="2460"/>
              <a:ext cx="16" cy="16"/>
            </a:xfrm>
            <a:custGeom>
              <a:avLst/>
              <a:gdLst>
                <a:gd name="T0" fmla="*/ 0 w 72"/>
                <a:gd name="T1" fmla="*/ 31 h 72"/>
                <a:gd name="T2" fmla="*/ 40 w 72"/>
                <a:gd name="T3" fmla="*/ 0 h 72"/>
                <a:gd name="T4" fmla="*/ 71 w 72"/>
                <a:gd name="T5" fmla="*/ 44 h 72"/>
                <a:gd name="T6" fmla="*/ 26 w 72"/>
                <a:gd name="T7" fmla="*/ 71 h 72"/>
                <a:gd name="T8" fmla="*/ 0 w 72"/>
                <a:gd name="T9" fmla="*/ 31 h 72"/>
              </a:gdLst>
              <a:ahLst/>
              <a:cxnLst>
                <a:cxn ang="0">
                  <a:pos x="T0" y="T1"/>
                </a:cxn>
                <a:cxn ang="0">
                  <a:pos x="T2" y="T3"/>
                </a:cxn>
                <a:cxn ang="0">
                  <a:pos x="T4" y="T5"/>
                </a:cxn>
                <a:cxn ang="0">
                  <a:pos x="T6" y="T7"/>
                </a:cxn>
                <a:cxn ang="0">
                  <a:pos x="T8" y="T9"/>
                </a:cxn>
              </a:cxnLst>
              <a:rect l="0" t="0" r="r" b="b"/>
              <a:pathLst>
                <a:path w="72" h="72">
                  <a:moveTo>
                    <a:pt x="0" y="31"/>
                  </a:moveTo>
                  <a:lnTo>
                    <a:pt x="40" y="0"/>
                  </a:lnTo>
                  <a:lnTo>
                    <a:pt x="71" y="44"/>
                  </a:lnTo>
                  <a:lnTo>
                    <a:pt x="26" y="71"/>
                  </a:lnTo>
                  <a:lnTo>
                    <a:pt x="0" y="31"/>
                  </a:lnTo>
                </a:path>
              </a:pathLst>
            </a:custGeom>
            <a:solidFill>
              <a:srgbClr val="000000"/>
            </a:solidFill>
            <a:ln w="12600">
              <a:solidFill>
                <a:srgbClr val="333333"/>
              </a:solidFill>
              <a:round/>
              <a:headEnd/>
              <a:tailEnd/>
            </a:ln>
          </p:spPr>
          <p:txBody>
            <a:bodyPr wrap="none" anchor="ctr"/>
            <a:lstStyle/>
            <a:p>
              <a:endParaRPr lang="en-US"/>
            </a:p>
          </p:txBody>
        </p:sp>
        <p:sp>
          <p:nvSpPr>
            <p:cNvPr id="36003" name="Freeform 163">
              <a:extLst>
                <a:ext uri="{FF2B5EF4-FFF2-40B4-BE49-F238E27FC236}">
                  <a16:creationId xmlns:a16="http://schemas.microsoft.com/office/drawing/2014/main" id="{0DE661B9-1064-4531-8E15-51914C92081C}"/>
                </a:ext>
              </a:extLst>
            </p:cNvPr>
            <p:cNvSpPr>
              <a:spLocks noChangeArrowheads="1"/>
            </p:cNvSpPr>
            <p:nvPr/>
          </p:nvSpPr>
          <p:spPr bwMode="auto">
            <a:xfrm>
              <a:off x="3678" y="2455"/>
              <a:ext cx="16" cy="16"/>
            </a:xfrm>
            <a:custGeom>
              <a:avLst/>
              <a:gdLst>
                <a:gd name="T0" fmla="*/ 0 w 72"/>
                <a:gd name="T1" fmla="*/ 22 h 72"/>
                <a:gd name="T2" fmla="*/ 44 w 72"/>
                <a:gd name="T3" fmla="*/ 0 h 72"/>
                <a:gd name="T4" fmla="*/ 71 w 72"/>
                <a:gd name="T5" fmla="*/ 40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4" y="0"/>
                  </a:lnTo>
                  <a:lnTo>
                    <a:pt x="71" y="40"/>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6004" name="Freeform 164">
              <a:extLst>
                <a:ext uri="{FF2B5EF4-FFF2-40B4-BE49-F238E27FC236}">
                  <a16:creationId xmlns:a16="http://schemas.microsoft.com/office/drawing/2014/main" id="{F20C2705-4CBD-44F5-A6DC-8E46BFE8AD48}"/>
                </a:ext>
              </a:extLst>
            </p:cNvPr>
            <p:cNvSpPr>
              <a:spLocks noChangeArrowheads="1"/>
            </p:cNvSpPr>
            <p:nvPr/>
          </p:nvSpPr>
          <p:spPr bwMode="auto">
            <a:xfrm>
              <a:off x="3687" y="2450"/>
              <a:ext cx="16" cy="16"/>
            </a:xfrm>
            <a:custGeom>
              <a:avLst/>
              <a:gdLst>
                <a:gd name="T0" fmla="*/ 0 w 72"/>
                <a:gd name="T1" fmla="*/ 22 h 72"/>
                <a:gd name="T2" fmla="*/ 40 w 72"/>
                <a:gd name="T3" fmla="*/ 0 h 72"/>
                <a:gd name="T4" fmla="*/ 71 w 72"/>
                <a:gd name="T5" fmla="*/ 44 h 72"/>
                <a:gd name="T6" fmla="*/ 22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0" y="0"/>
                  </a:lnTo>
                  <a:lnTo>
                    <a:pt x="71" y="44"/>
                  </a:lnTo>
                  <a:lnTo>
                    <a:pt x="22"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6005" name="Freeform 165">
              <a:extLst>
                <a:ext uri="{FF2B5EF4-FFF2-40B4-BE49-F238E27FC236}">
                  <a16:creationId xmlns:a16="http://schemas.microsoft.com/office/drawing/2014/main" id="{B0CABB68-8118-46C9-B63D-49ECE686DD83}"/>
                </a:ext>
              </a:extLst>
            </p:cNvPr>
            <p:cNvSpPr>
              <a:spLocks noChangeArrowheads="1"/>
            </p:cNvSpPr>
            <p:nvPr/>
          </p:nvSpPr>
          <p:spPr bwMode="auto">
            <a:xfrm>
              <a:off x="3695" y="2443"/>
              <a:ext cx="16" cy="16"/>
            </a:xfrm>
            <a:custGeom>
              <a:avLst/>
              <a:gdLst>
                <a:gd name="T0" fmla="*/ 0 w 72"/>
                <a:gd name="T1" fmla="*/ 26 h 72"/>
                <a:gd name="T2" fmla="*/ 40 w 72"/>
                <a:gd name="T3" fmla="*/ 0 h 72"/>
                <a:gd name="T4" fmla="*/ 71 w 72"/>
                <a:gd name="T5" fmla="*/ 44 h 72"/>
                <a:gd name="T6" fmla="*/ 26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40" y="0"/>
                  </a:lnTo>
                  <a:lnTo>
                    <a:pt x="71" y="44"/>
                  </a:lnTo>
                  <a:lnTo>
                    <a:pt x="26"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36006" name="Freeform 166">
              <a:extLst>
                <a:ext uri="{FF2B5EF4-FFF2-40B4-BE49-F238E27FC236}">
                  <a16:creationId xmlns:a16="http://schemas.microsoft.com/office/drawing/2014/main" id="{DB2B49DA-C9BC-4185-845B-33251EFA614C}"/>
                </a:ext>
              </a:extLst>
            </p:cNvPr>
            <p:cNvSpPr>
              <a:spLocks noChangeArrowheads="1"/>
            </p:cNvSpPr>
            <p:nvPr/>
          </p:nvSpPr>
          <p:spPr bwMode="auto">
            <a:xfrm>
              <a:off x="3703" y="2438"/>
              <a:ext cx="16" cy="16"/>
            </a:xfrm>
            <a:custGeom>
              <a:avLst/>
              <a:gdLst>
                <a:gd name="T0" fmla="*/ 0 w 72"/>
                <a:gd name="T1" fmla="*/ 22 h 72"/>
                <a:gd name="T2" fmla="*/ 40 w 72"/>
                <a:gd name="T3" fmla="*/ 0 h 72"/>
                <a:gd name="T4" fmla="*/ 71 w 72"/>
                <a:gd name="T5" fmla="*/ 44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0" y="0"/>
                  </a:lnTo>
                  <a:lnTo>
                    <a:pt x="71" y="44"/>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6007" name="Freeform 167">
              <a:extLst>
                <a:ext uri="{FF2B5EF4-FFF2-40B4-BE49-F238E27FC236}">
                  <a16:creationId xmlns:a16="http://schemas.microsoft.com/office/drawing/2014/main" id="{90360086-146C-4052-98E6-D5AA80D09A46}"/>
                </a:ext>
              </a:extLst>
            </p:cNvPr>
            <p:cNvSpPr>
              <a:spLocks noChangeArrowheads="1"/>
            </p:cNvSpPr>
            <p:nvPr/>
          </p:nvSpPr>
          <p:spPr bwMode="auto">
            <a:xfrm>
              <a:off x="3712" y="2433"/>
              <a:ext cx="16" cy="16"/>
            </a:xfrm>
            <a:custGeom>
              <a:avLst/>
              <a:gdLst>
                <a:gd name="T0" fmla="*/ 0 w 72"/>
                <a:gd name="T1" fmla="*/ 22 h 72"/>
                <a:gd name="T2" fmla="*/ 44 w 72"/>
                <a:gd name="T3" fmla="*/ 0 h 72"/>
                <a:gd name="T4" fmla="*/ 71 w 72"/>
                <a:gd name="T5" fmla="*/ 44 h 72"/>
                <a:gd name="T6" fmla="*/ 26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4" y="0"/>
                  </a:lnTo>
                  <a:lnTo>
                    <a:pt x="71" y="44"/>
                  </a:lnTo>
                  <a:lnTo>
                    <a:pt x="26"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6008" name="Freeform 168">
              <a:extLst>
                <a:ext uri="{FF2B5EF4-FFF2-40B4-BE49-F238E27FC236}">
                  <a16:creationId xmlns:a16="http://schemas.microsoft.com/office/drawing/2014/main" id="{2FBABE0A-9239-493F-B591-ED06AD6D97F5}"/>
                </a:ext>
              </a:extLst>
            </p:cNvPr>
            <p:cNvSpPr>
              <a:spLocks noChangeArrowheads="1"/>
            </p:cNvSpPr>
            <p:nvPr/>
          </p:nvSpPr>
          <p:spPr bwMode="auto">
            <a:xfrm>
              <a:off x="3722" y="2429"/>
              <a:ext cx="16" cy="16"/>
            </a:xfrm>
            <a:custGeom>
              <a:avLst/>
              <a:gdLst>
                <a:gd name="T0" fmla="*/ 0 w 72"/>
                <a:gd name="T1" fmla="*/ 17 h 72"/>
                <a:gd name="T2" fmla="*/ 49 w 72"/>
                <a:gd name="T3" fmla="*/ 0 h 72"/>
                <a:gd name="T4" fmla="*/ 71 w 72"/>
                <a:gd name="T5" fmla="*/ 49 h 72"/>
                <a:gd name="T6" fmla="*/ 26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9" y="0"/>
                  </a:lnTo>
                  <a:lnTo>
                    <a:pt x="71" y="49"/>
                  </a:lnTo>
                  <a:lnTo>
                    <a:pt x="26"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6009" name="Freeform 169">
              <a:extLst>
                <a:ext uri="{FF2B5EF4-FFF2-40B4-BE49-F238E27FC236}">
                  <a16:creationId xmlns:a16="http://schemas.microsoft.com/office/drawing/2014/main" id="{CF9C6DF9-1253-42C7-9431-C3A42E8DA3A4}"/>
                </a:ext>
              </a:extLst>
            </p:cNvPr>
            <p:cNvSpPr>
              <a:spLocks noChangeArrowheads="1"/>
            </p:cNvSpPr>
            <p:nvPr/>
          </p:nvSpPr>
          <p:spPr bwMode="auto">
            <a:xfrm>
              <a:off x="3731" y="2424"/>
              <a:ext cx="16" cy="16"/>
            </a:xfrm>
            <a:custGeom>
              <a:avLst/>
              <a:gdLst>
                <a:gd name="T0" fmla="*/ 0 w 72"/>
                <a:gd name="T1" fmla="*/ 22 h 72"/>
                <a:gd name="T2" fmla="*/ 44 w 72"/>
                <a:gd name="T3" fmla="*/ 0 h 72"/>
                <a:gd name="T4" fmla="*/ 71 w 72"/>
                <a:gd name="T5" fmla="*/ 44 h 72"/>
                <a:gd name="T6" fmla="*/ 17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4" y="0"/>
                  </a:lnTo>
                  <a:lnTo>
                    <a:pt x="71" y="44"/>
                  </a:lnTo>
                  <a:lnTo>
                    <a:pt x="17"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36010" name="Freeform 170">
              <a:extLst>
                <a:ext uri="{FF2B5EF4-FFF2-40B4-BE49-F238E27FC236}">
                  <a16:creationId xmlns:a16="http://schemas.microsoft.com/office/drawing/2014/main" id="{FDC20A80-FE8B-4C71-840F-9CC2C4D3E1E8}"/>
                </a:ext>
              </a:extLst>
            </p:cNvPr>
            <p:cNvSpPr>
              <a:spLocks noChangeArrowheads="1"/>
            </p:cNvSpPr>
            <p:nvPr/>
          </p:nvSpPr>
          <p:spPr bwMode="auto">
            <a:xfrm>
              <a:off x="3740" y="2421"/>
              <a:ext cx="16" cy="16"/>
            </a:xfrm>
            <a:custGeom>
              <a:avLst/>
              <a:gdLst>
                <a:gd name="T0" fmla="*/ 0 w 71"/>
                <a:gd name="T1" fmla="*/ 17 h 72"/>
                <a:gd name="T2" fmla="*/ 44 w 71"/>
                <a:gd name="T3" fmla="*/ 0 h 72"/>
                <a:gd name="T4" fmla="*/ 70 w 71"/>
                <a:gd name="T5" fmla="*/ 49 h 72"/>
                <a:gd name="T6" fmla="*/ 22 w 71"/>
                <a:gd name="T7" fmla="*/ 71 h 72"/>
                <a:gd name="T8" fmla="*/ 0 w 71"/>
                <a:gd name="T9" fmla="*/ 17 h 72"/>
              </a:gdLst>
              <a:ahLst/>
              <a:cxnLst>
                <a:cxn ang="0">
                  <a:pos x="T0" y="T1"/>
                </a:cxn>
                <a:cxn ang="0">
                  <a:pos x="T2" y="T3"/>
                </a:cxn>
                <a:cxn ang="0">
                  <a:pos x="T4" y="T5"/>
                </a:cxn>
                <a:cxn ang="0">
                  <a:pos x="T6" y="T7"/>
                </a:cxn>
                <a:cxn ang="0">
                  <a:pos x="T8" y="T9"/>
                </a:cxn>
              </a:cxnLst>
              <a:rect l="0" t="0" r="r" b="b"/>
              <a:pathLst>
                <a:path w="71" h="72">
                  <a:moveTo>
                    <a:pt x="0" y="17"/>
                  </a:moveTo>
                  <a:lnTo>
                    <a:pt x="44" y="0"/>
                  </a:lnTo>
                  <a:lnTo>
                    <a:pt x="70" y="49"/>
                  </a:lnTo>
                  <a:lnTo>
                    <a:pt x="22"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6011" name="Freeform 171">
              <a:extLst>
                <a:ext uri="{FF2B5EF4-FFF2-40B4-BE49-F238E27FC236}">
                  <a16:creationId xmlns:a16="http://schemas.microsoft.com/office/drawing/2014/main" id="{F3EAF250-D774-4212-B648-A065AE5D3EC8}"/>
                </a:ext>
              </a:extLst>
            </p:cNvPr>
            <p:cNvSpPr>
              <a:spLocks noChangeArrowheads="1"/>
            </p:cNvSpPr>
            <p:nvPr/>
          </p:nvSpPr>
          <p:spPr bwMode="auto">
            <a:xfrm>
              <a:off x="3750" y="2416"/>
              <a:ext cx="16" cy="16"/>
            </a:xfrm>
            <a:custGeom>
              <a:avLst/>
              <a:gdLst>
                <a:gd name="T0" fmla="*/ 0 w 72"/>
                <a:gd name="T1" fmla="*/ 17 h 72"/>
                <a:gd name="T2" fmla="*/ 49 w 72"/>
                <a:gd name="T3" fmla="*/ 0 h 72"/>
                <a:gd name="T4" fmla="*/ 71 w 72"/>
                <a:gd name="T5" fmla="*/ 49 h 72"/>
                <a:gd name="T6" fmla="*/ 26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9" y="0"/>
                  </a:lnTo>
                  <a:lnTo>
                    <a:pt x="71" y="49"/>
                  </a:lnTo>
                  <a:lnTo>
                    <a:pt x="26"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6012" name="Freeform 172">
              <a:extLst>
                <a:ext uri="{FF2B5EF4-FFF2-40B4-BE49-F238E27FC236}">
                  <a16:creationId xmlns:a16="http://schemas.microsoft.com/office/drawing/2014/main" id="{8AAD0676-85C6-4411-915E-634CC342F58A}"/>
                </a:ext>
              </a:extLst>
            </p:cNvPr>
            <p:cNvSpPr>
              <a:spLocks noChangeArrowheads="1"/>
            </p:cNvSpPr>
            <p:nvPr/>
          </p:nvSpPr>
          <p:spPr bwMode="auto">
            <a:xfrm>
              <a:off x="3759" y="2412"/>
              <a:ext cx="16" cy="16"/>
            </a:xfrm>
            <a:custGeom>
              <a:avLst/>
              <a:gdLst>
                <a:gd name="T0" fmla="*/ 0 w 72"/>
                <a:gd name="T1" fmla="*/ 17 h 72"/>
                <a:gd name="T2" fmla="*/ 53 w 72"/>
                <a:gd name="T3" fmla="*/ 0 h 72"/>
                <a:gd name="T4" fmla="*/ 71 w 72"/>
                <a:gd name="T5" fmla="*/ 49 h 72"/>
                <a:gd name="T6" fmla="*/ 17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53" y="0"/>
                  </a:lnTo>
                  <a:lnTo>
                    <a:pt x="71" y="49"/>
                  </a:lnTo>
                  <a:lnTo>
                    <a:pt x="17"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6013" name="Freeform 173">
              <a:extLst>
                <a:ext uri="{FF2B5EF4-FFF2-40B4-BE49-F238E27FC236}">
                  <a16:creationId xmlns:a16="http://schemas.microsoft.com/office/drawing/2014/main" id="{02D68F2A-3989-4DB8-BB6B-5B7E4C1C0733}"/>
                </a:ext>
              </a:extLst>
            </p:cNvPr>
            <p:cNvSpPr>
              <a:spLocks noChangeArrowheads="1"/>
            </p:cNvSpPr>
            <p:nvPr/>
          </p:nvSpPr>
          <p:spPr bwMode="auto">
            <a:xfrm>
              <a:off x="3770" y="2409"/>
              <a:ext cx="16" cy="16"/>
            </a:xfrm>
            <a:custGeom>
              <a:avLst/>
              <a:gdLst>
                <a:gd name="T0" fmla="*/ 0 w 72"/>
                <a:gd name="T1" fmla="*/ 13 h 72"/>
                <a:gd name="T2" fmla="*/ 49 w 72"/>
                <a:gd name="T3" fmla="*/ 0 h 72"/>
                <a:gd name="T4" fmla="*/ 71 w 72"/>
                <a:gd name="T5" fmla="*/ 53 h 72"/>
                <a:gd name="T6" fmla="*/ 13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9" y="0"/>
                  </a:lnTo>
                  <a:lnTo>
                    <a:pt x="71" y="53"/>
                  </a:lnTo>
                  <a:lnTo>
                    <a:pt x="13"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6014" name="Freeform 174">
              <a:extLst>
                <a:ext uri="{FF2B5EF4-FFF2-40B4-BE49-F238E27FC236}">
                  <a16:creationId xmlns:a16="http://schemas.microsoft.com/office/drawing/2014/main" id="{6A717CF4-BF86-4A2E-9C72-8A26F7E65B4D}"/>
                </a:ext>
              </a:extLst>
            </p:cNvPr>
            <p:cNvSpPr>
              <a:spLocks noChangeArrowheads="1"/>
            </p:cNvSpPr>
            <p:nvPr/>
          </p:nvSpPr>
          <p:spPr bwMode="auto">
            <a:xfrm>
              <a:off x="3778" y="2406"/>
              <a:ext cx="16" cy="16"/>
            </a:xfrm>
            <a:custGeom>
              <a:avLst/>
              <a:gdLst>
                <a:gd name="T0" fmla="*/ 0 w 72"/>
                <a:gd name="T1" fmla="*/ 17 h 71"/>
                <a:gd name="T2" fmla="*/ 53 w 72"/>
                <a:gd name="T3" fmla="*/ 0 h 71"/>
                <a:gd name="T4" fmla="*/ 71 w 72"/>
                <a:gd name="T5" fmla="*/ 52 h 71"/>
                <a:gd name="T6" fmla="*/ 17 w 72"/>
                <a:gd name="T7" fmla="*/ 70 h 71"/>
                <a:gd name="T8" fmla="*/ 0 w 72"/>
                <a:gd name="T9" fmla="*/ 17 h 71"/>
              </a:gdLst>
              <a:ahLst/>
              <a:cxnLst>
                <a:cxn ang="0">
                  <a:pos x="T0" y="T1"/>
                </a:cxn>
                <a:cxn ang="0">
                  <a:pos x="T2" y="T3"/>
                </a:cxn>
                <a:cxn ang="0">
                  <a:pos x="T4" y="T5"/>
                </a:cxn>
                <a:cxn ang="0">
                  <a:pos x="T6" y="T7"/>
                </a:cxn>
                <a:cxn ang="0">
                  <a:pos x="T8" y="T9"/>
                </a:cxn>
              </a:cxnLst>
              <a:rect l="0" t="0" r="r" b="b"/>
              <a:pathLst>
                <a:path w="72" h="71">
                  <a:moveTo>
                    <a:pt x="0" y="17"/>
                  </a:moveTo>
                  <a:lnTo>
                    <a:pt x="53" y="0"/>
                  </a:lnTo>
                  <a:lnTo>
                    <a:pt x="71" y="52"/>
                  </a:lnTo>
                  <a:lnTo>
                    <a:pt x="17" y="70"/>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36015" name="Freeform 175">
              <a:extLst>
                <a:ext uri="{FF2B5EF4-FFF2-40B4-BE49-F238E27FC236}">
                  <a16:creationId xmlns:a16="http://schemas.microsoft.com/office/drawing/2014/main" id="{C5CA7A91-538F-497A-B247-907521D33BB4}"/>
                </a:ext>
              </a:extLst>
            </p:cNvPr>
            <p:cNvSpPr>
              <a:spLocks noChangeArrowheads="1"/>
            </p:cNvSpPr>
            <p:nvPr/>
          </p:nvSpPr>
          <p:spPr bwMode="auto">
            <a:xfrm>
              <a:off x="3790" y="2402"/>
              <a:ext cx="16" cy="16"/>
            </a:xfrm>
            <a:custGeom>
              <a:avLst/>
              <a:gdLst>
                <a:gd name="T0" fmla="*/ 0 w 72"/>
                <a:gd name="T1" fmla="*/ 13 h 72"/>
                <a:gd name="T2" fmla="*/ 53 w 72"/>
                <a:gd name="T3" fmla="*/ 0 h 72"/>
                <a:gd name="T4" fmla="*/ 71 w 72"/>
                <a:gd name="T5" fmla="*/ 53 h 72"/>
                <a:gd name="T6" fmla="*/ 13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53" y="0"/>
                  </a:lnTo>
                  <a:lnTo>
                    <a:pt x="71" y="53"/>
                  </a:lnTo>
                  <a:lnTo>
                    <a:pt x="13"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6016" name="Freeform 176">
              <a:extLst>
                <a:ext uri="{FF2B5EF4-FFF2-40B4-BE49-F238E27FC236}">
                  <a16:creationId xmlns:a16="http://schemas.microsoft.com/office/drawing/2014/main" id="{10B5BEB9-151D-4A78-A9BC-B59714C54412}"/>
                </a:ext>
              </a:extLst>
            </p:cNvPr>
            <p:cNvSpPr>
              <a:spLocks noChangeArrowheads="1"/>
            </p:cNvSpPr>
            <p:nvPr/>
          </p:nvSpPr>
          <p:spPr bwMode="auto">
            <a:xfrm>
              <a:off x="3800" y="2399"/>
              <a:ext cx="16" cy="16"/>
            </a:xfrm>
            <a:custGeom>
              <a:avLst/>
              <a:gdLst>
                <a:gd name="T0" fmla="*/ 0 w 72"/>
                <a:gd name="T1" fmla="*/ 13 h 72"/>
                <a:gd name="T2" fmla="*/ 53 w 72"/>
                <a:gd name="T3" fmla="*/ 0 h 72"/>
                <a:gd name="T4" fmla="*/ 71 w 72"/>
                <a:gd name="T5" fmla="*/ 53 h 72"/>
                <a:gd name="T6" fmla="*/ 13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53" y="0"/>
                  </a:lnTo>
                  <a:lnTo>
                    <a:pt x="71" y="53"/>
                  </a:lnTo>
                  <a:lnTo>
                    <a:pt x="13"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6017" name="Freeform 177">
              <a:extLst>
                <a:ext uri="{FF2B5EF4-FFF2-40B4-BE49-F238E27FC236}">
                  <a16:creationId xmlns:a16="http://schemas.microsoft.com/office/drawing/2014/main" id="{A13D7CFD-D2E5-49EB-9B40-1ED8EBC12355}"/>
                </a:ext>
              </a:extLst>
            </p:cNvPr>
            <p:cNvSpPr>
              <a:spLocks noChangeArrowheads="1"/>
            </p:cNvSpPr>
            <p:nvPr/>
          </p:nvSpPr>
          <p:spPr bwMode="auto">
            <a:xfrm>
              <a:off x="3811" y="2397"/>
              <a:ext cx="16" cy="16"/>
            </a:xfrm>
            <a:custGeom>
              <a:avLst/>
              <a:gdLst>
                <a:gd name="T0" fmla="*/ 0 w 72"/>
                <a:gd name="T1" fmla="*/ 13 h 72"/>
                <a:gd name="T2" fmla="*/ 58 w 72"/>
                <a:gd name="T3" fmla="*/ 0 h 72"/>
                <a:gd name="T4" fmla="*/ 71 w 72"/>
                <a:gd name="T5" fmla="*/ 58 h 72"/>
                <a:gd name="T6" fmla="*/ 13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58" y="0"/>
                  </a:lnTo>
                  <a:lnTo>
                    <a:pt x="71" y="58"/>
                  </a:lnTo>
                  <a:lnTo>
                    <a:pt x="13"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6018" name="Freeform 178">
              <a:extLst>
                <a:ext uri="{FF2B5EF4-FFF2-40B4-BE49-F238E27FC236}">
                  <a16:creationId xmlns:a16="http://schemas.microsoft.com/office/drawing/2014/main" id="{DCE33906-E9F2-4D9B-BFA4-50C96B1DC5D3}"/>
                </a:ext>
              </a:extLst>
            </p:cNvPr>
            <p:cNvSpPr>
              <a:spLocks noChangeArrowheads="1"/>
            </p:cNvSpPr>
            <p:nvPr/>
          </p:nvSpPr>
          <p:spPr bwMode="auto">
            <a:xfrm>
              <a:off x="3822" y="2394"/>
              <a:ext cx="16" cy="16"/>
            </a:xfrm>
            <a:custGeom>
              <a:avLst/>
              <a:gdLst>
                <a:gd name="T0" fmla="*/ 0 w 72"/>
                <a:gd name="T1" fmla="*/ 8 h 72"/>
                <a:gd name="T2" fmla="*/ 58 w 72"/>
                <a:gd name="T3" fmla="*/ 0 h 72"/>
                <a:gd name="T4" fmla="*/ 71 w 72"/>
                <a:gd name="T5" fmla="*/ 58 h 72"/>
                <a:gd name="T6" fmla="*/ 8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8" y="0"/>
                  </a:lnTo>
                  <a:lnTo>
                    <a:pt x="71" y="58"/>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19" name="Freeform 179">
              <a:extLst>
                <a:ext uri="{FF2B5EF4-FFF2-40B4-BE49-F238E27FC236}">
                  <a16:creationId xmlns:a16="http://schemas.microsoft.com/office/drawing/2014/main" id="{5DFEE120-3B73-4F70-9314-D4C0FFD46085}"/>
                </a:ext>
              </a:extLst>
            </p:cNvPr>
            <p:cNvSpPr>
              <a:spLocks noChangeArrowheads="1"/>
            </p:cNvSpPr>
            <p:nvPr/>
          </p:nvSpPr>
          <p:spPr bwMode="auto">
            <a:xfrm>
              <a:off x="3833" y="2392"/>
              <a:ext cx="16" cy="16"/>
            </a:xfrm>
            <a:custGeom>
              <a:avLst/>
              <a:gdLst>
                <a:gd name="T0" fmla="*/ 0 w 72"/>
                <a:gd name="T1" fmla="*/ 8 h 72"/>
                <a:gd name="T2" fmla="*/ 53 w 72"/>
                <a:gd name="T3" fmla="*/ 0 h 72"/>
                <a:gd name="T4" fmla="*/ 71 w 72"/>
                <a:gd name="T5" fmla="*/ 53 h 72"/>
                <a:gd name="T6" fmla="*/ 8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3" y="0"/>
                  </a:lnTo>
                  <a:lnTo>
                    <a:pt x="71" y="53"/>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20" name="Freeform 180">
              <a:extLst>
                <a:ext uri="{FF2B5EF4-FFF2-40B4-BE49-F238E27FC236}">
                  <a16:creationId xmlns:a16="http://schemas.microsoft.com/office/drawing/2014/main" id="{87A91100-F583-4FDC-9AC2-675E53418E67}"/>
                </a:ext>
              </a:extLst>
            </p:cNvPr>
            <p:cNvSpPr>
              <a:spLocks noChangeArrowheads="1"/>
            </p:cNvSpPr>
            <p:nvPr/>
          </p:nvSpPr>
          <p:spPr bwMode="auto">
            <a:xfrm>
              <a:off x="3844" y="2390"/>
              <a:ext cx="16" cy="16"/>
            </a:xfrm>
            <a:custGeom>
              <a:avLst/>
              <a:gdLst>
                <a:gd name="T0" fmla="*/ 0 w 72"/>
                <a:gd name="T1" fmla="*/ 8 h 72"/>
                <a:gd name="T2" fmla="*/ 58 w 72"/>
                <a:gd name="T3" fmla="*/ 0 h 72"/>
                <a:gd name="T4" fmla="*/ 71 w 72"/>
                <a:gd name="T5" fmla="*/ 58 h 72"/>
                <a:gd name="T6" fmla="*/ 13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8" y="0"/>
                  </a:lnTo>
                  <a:lnTo>
                    <a:pt x="71" y="58"/>
                  </a:lnTo>
                  <a:lnTo>
                    <a:pt x="13"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21" name="Freeform 181">
              <a:extLst>
                <a:ext uri="{FF2B5EF4-FFF2-40B4-BE49-F238E27FC236}">
                  <a16:creationId xmlns:a16="http://schemas.microsoft.com/office/drawing/2014/main" id="{69BE2D42-A91C-47F3-8173-89A71210B19B}"/>
                </a:ext>
              </a:extLst>
            </p:cNvPr>
            <p:cNvSpPr>
              <a:spLocks noChangeArrowheads="1"/>
            </p:cNvSpPr>
            <p:nvPr/>
          </p:nvSpPr>
          <p:spPr bwMode="auto">
            <a:xfrm>
              <a:off x="3855" y="2389"/>
              <a:ext cx="16" cy="16"/>
            </a:xfrm>
            <a:custGeom>
              <a:avLst/>
              <a:gdLst>
                <a:gd name="T0" fmla="*/ 0 w 72"/>
                <a:gd name="T1" fmla="*/ 8 h 72"/>
                <a:gd name="T2" fmla="*/ 62 w 72"/>
                <a:gd name="T3" fmla="*/ 0 h 72"/>
                <a:gd name="T4" fmla="*/ 71 w 72"/>
                <a:gd name="T5" fmla="*/ 58 h 72"/>
                <a:gd name="T6" fmla="*/ 8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62" y="0"/>
                  </a:lnTo>
                  <a:lnTo>
                    <a:pt x="71" y="58"/>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22" name="Freeform 182">
              <a:extLst>
                <a:ext uri="{FF2B5EF4-FFF2-40B4-BE49-F238E27FC236}">
                  <a16:creationId xmlns:a16="http://schemas.microsoft.com/office/drawing/2014/main" id="{3EBBC2C1-3F8C-471D-8451-67C72C2E67F5}"/>
                </a:ext>
              </a:extLst>
            </p:cNvPr>
            <p:cNvSpPr>
              <a:spLocks noChangeArrowheads="1"/>
            </p:cNvSpPr>
            <p:nvPr/>
          </p:nvSpPr>
          <p:spPr bwMode="auto">
            <a:xfrm>
              <a:off x="3867" y="2387"/>
              <a:ext cx="16" cy="16"/>
            </a:xfrm>
            <a:custGeom>
              <a:avLst/>
              <a:gdLst>
                <a:gd name="T0" fmla="*/ 0 w 72"/>
                <a:gd name="T1" fmla="*/ 8 h 72"/>
                <a:gd name="T2" fmla="*/ 58 w 72"/>
                <a:gd name="T3" fmla="*/ 0 h 72"/>
                <a:gd name="T4" fmla="*/ 71 w 72"/>
                <a:gd name="T5" fmla="*/ 62 h 72"/>
                <a:gd name="T6" fmla="*/ 4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58" y="0"/>
                  </a:lnTo>
                  <a:lnTo>
                    <a:pt x="71" y="62"/>
                  </a:lnTo>
                  <a:lnTo>
                    <a:pt x="4"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23" name="Freeform 183">
              <a:extLst>
                <a:ext uri="{FF2B5EF4-FFF2-40B4-BE49-F238E27FC236}">
                  <a16:creationId xmlns:a16="http://schemas.microsoft.com/office/drawing/2014/main" id="{236CA15E-7161-4F43-BF99-74F019EFD366}"/>
                </a:ext>
              </a:extLst>
            </p:cNvPr>
            <p:cNvSpPr>
              <a:spLocks noChangeArrowheads="1"/>
            </p:cNvSpPr>
            <p:nvPr/>
          </p:nvSpPr>
          <p:spPr bwMode="auto">
            <a:xfrm>
              <a:off x="3877" y="2385"/>
              <a:ext cx="16" cy="16"/>
            </a:xfrm>
            <a:custGeom>
              <a:avLst/>
              <a:gdLst>
                <a:gd name="T0" fmla="*/ 0 w 72"/>
                <a:gd name="T1" fmla="*/ 4 h 72"/>
                <a:gd name="T2" fmla="*/ 58 w 72"/>
                <a:gd name="T3" fmla="*/ 0 h 72"/>
                <a:gd name="T4" fmla="*/ 71 w 72"/>
                <a:gd name="T5" fmla="*/ 58 h 72"/>
                <a:gd name="T6" fmla="*/ 8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58" y="0"/>
                  </a:lnTo>
                  <a:lnTo>
                    <a:pt x="71" y="58"/>
                  </a:lnTo>
                  <a:lnTo>
                    <a:pt x="8"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6024" name="Freeform 184">
              <a:extLst>
                <a:ext uri="{FF2B5EF4-FFF2-40B4-BE49-F238E27FC236}">
                  <a16:creationId xmlns:a16="http://schemas.microsoft.com/office/drawing/2014/main" id="{65580C77-6EC8-4306-8D8C-AD063466C21F}"/>
                </a:ext>
              </a:extLst>
            </p:cNvPr>
            <p:cNvSpPr>
              <a:spLocks noChangeArrowheads="1"/>
            </p:cNvSpPr>
            <p:nvPr/>
          </p:nvSpPr>
          <p:spPr bwMode="auto">
            <a:xfrm>
              <a:off x="3888" y="2384"/>
              <a:ext cx="16" cy="16"/>
            </a:xfrm>
            <a:custGeom>
              <a:avLst/>
              <a:gdLst>
                <a:gd name="T0" fmla="*/ 0 w 72"/>
                <a:gd name="T1" fmla="*/ 8 h 71"/>
                <a:gd name="T2" fmla="*/ 58 w 72"/>
                <a:gd name="T3" fmla="*/ 0 h 71"/>
                <a:gd name="T4" fmla="*/ 71 w 72"/>
                <a:gd name="T5" fmla="*/ 57 h 71"/>
                <a:gd name="T6" fmla="*/ 8 w 72"/>
                <a:gd name="T7" fmla="*/ 70 h 71"/>
                <a:gd name="T8" fmla="*/ 0 w 72"/>
                <a:gd name="T9" fmla="*/ 8 h 71"/>
              </a:gdLst>
              <a:ahLst/>
              <a:cxnLst>
                <a:cxn ang="0">
                  <a:pos x="T0" y="T1"/>
                </a:cxn>
                <a:cxn ang="0">
                  <a:pos x="T2" y="T3"/>
                </a:cxn>
                <a:cxn ang="0">
                  <a:pos x="T4" y="T5"/>
                </a:cxn>
                <a:cxn ang="0">
                  <a:pos x="T6" y="T7"/>
                </a:cxn>
                <a:cxn ang="0">
                  <a:pos x="T8" y="T9"/>
                </a:cxn>
              </a:cxnLst>
              <a:rect l="0" t="0" r="r" b="b"/>
              <a:pathLst>
                <a:path w="72" h="71">
                  <a:moveTo>
                    <a:pt x="0" y="8"/>
                  </a:moveTo>
                  <a:lnTo>
                    <a:pt x="58" y="0"/>
                  </a:lnTo>
                  <a:lnTo>
                    <a:pt x="71" y="57"/>
                  </a:lnTo>
                  <a:lnTo>
                    <a:pt x="8" y="70"/>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25" name="Freeform 185">
              <a:extLst>
                <a:ext uri="{FF2B5EF4-FFF2-40B4-BE49-F238E27FC236}">
                  <a16:creationId xmlns:a16="http://schemas.microsoft.com/office/drawing/2014/main" id="{AAC6A812-D5F8-4378-B2B8-0A13470C3D2B}"/>
                </a:ext>
              </a:extLst>
            </p:cNvPr>
            <p:cNvSpPr>
              <a:spLocks noChangeArrowheads="1"/>
            </p:cNvSpPr>
            <p:nvPr/>
          </p:nvSpPr>
          <p:spPr bwMode="auto">
            <a:xfrm>
              <a:off x="3899" y="2382"/>
              <a:ext cx="16" cy="16"/>
            </a:xfrm>
            <a:custGeom>
              <a:avLst/>
              <a:gdLst>
                <a:gd name="T0" fmla="*/ 0 w 72"/>
                <a:gd name="T1" fmla="*/ 4 h 72"/>
                <a:gd name="T2" fmla="*/ 58 w 72"/>
                <a:gd name="T3" fmla="*/ 0 h 72"/>
                <a:gd name="T4" fmla="*/ 71 w 72"/>
                <a:gd name="T5" fmla="*/ 71 h 72"/>
                <a:gd name="T6" fmla="*/ 8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58" y="0"/>
                  </a:lnTo>
                  <a:lnTo>
                    <a:pt x="71" y="71"/>
                  </a:lnTo>
                  <a:lnTo>
                    <a:pt x="8"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6026" name="Freeform 186">
              <a:extLst>
                <a:ext uri="{FF2B5EF4-FFF2-40B4-BE49-F238E27FC236}">
                  <a16:creationId xmlns:a16="http://schemas.microsoft.com/office/drawing/2014/main" id="{30BDB00F-23D3-414F-B059-5B2E9524E9E5}"/>
                </a:ext>
              </a:extLst>
            </p:cNvPr>
            <p:cNvSpPr>
              <a:spLocks noChangeArrowheads="1"/>
            </p:cNvSpPr>
            <p:nvPr/>
          </p:nvSpPr>
          <p:spPr bwMode="auto">
            <a:xfrm>
              <a:off x="3910" y="2382"/>
              <a:ext cx="16" cy="16"/>
            </a:xfrm>
            <a:custGeom>
              <a:avLst/>
              <a:gdLst>
                <a:gd name="T0" fmla="*/ 0 w 72"/>
                <a:gd name="T1" fmla="*/ 4 h 72"/>
                <a:gd name="T2" fmla="*/ 62 w 72"/>
                <a:gd name="T3" fmla="*/ 0 h 72"/>
                <a:gd name="T4" fmla="*/ 71 w 72"/>
                <a:gd name="T5" fmla="*/ 58 h 72"/>
                <a:gd name="T6" fmla="*/ 8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62" y="0"/>
                  </a:lnTo>
                  <a:lnTo>
                    <a:pt x="71" y="58"/>
                  </a:lnTo>
                  <a:lnTo>
                    <a:pt x="8"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6027" name="Freeform 187">
              <a:extLst>
                <a:ext uri="{FF2B5EF4-FFF2-40B4-BE49-F238E27FC236}">
                  <a16:creationId xmlns:a16="http://schemas.microsoft.com/office/drawing/2014/main" id="{3EAC5874-6C37-4B56-9B05-9270834AB40A}"/>
                </a:ext>
              </a:extLst>
            </p:cNvPr>
            <p:cNvSpPr>
              <a:spLocks noChangeArrowheads="1"/>
            </p:cNvSpPr>
            <p:nvPr/>
          </p:nvSpPr>
          <p:spPr bwMode="auto">
            <a:xfrm>
              <a:off x="3921" y="2380"/>
              <a:ext cx="16" cy="16"/>
            </a:xfrm>
            <a:custGeom>
              <a:avLst/>
              <a:gdLst>
                <a:gd name="T0" fmla="*/ 0 w 72"/>
                <a:gd name="T1" fmla="*/ 8 h 72"/>
                <a:gd name="T2" fmla="*/ 71 w 72"/>
                <a:gd name="T3" fmla="*/ 0 h 72"/>
                <a:gd name="T4" fmla="*/ 71 w 72"/>
                <a:gd name="T5" fmla="*/ 62 h 72"/>
                <a:gd name="T6" fmla="*/ 4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71" y="0"/>
                  </a:lnTo>
                  <a:lnTo>
                    <a:pt x="71" y="62"/>
                  </a:lnTo>
                  <a:lnTo>
                    <a:pt x="4"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28" name="Freeform 188">
              <a:extLst>
                <a:ext uri="{FF2B5EF4-FFF2-40B4-BE49-F238E27FC236}">
                  <a16:creationId xmlns:a16="http://schemas.microsoft.com/office/drawing/2014/main" id="{344C7503-B079-48BA-AF3B-3D6A10364759}"/>
                </a:ext>
              </a:extLst>
            </p:cNvPr>
            <p:cNvSpPr>
              <a:spLocks noChangeArrowheads="1"/>
            </p:cNvSpPr>
            <p:nvPr/>
          </p:nvSpPr>
          <p:spPr bwMode="auto">
            <a:xfrm>
              <a:off x="3932" y="2378"/>
              <a:ext cx="16" cy="16"/>
            </a:xfrm>
            <a:custGeom>
              <a:avLst/>
              <a:gdLst>
                <a:gd name="T0" fmla="*/ 0 w 72"/>
                <a:gd name="T1" fmla="*/ 4 h 72"/>
                <a:gd name="T2" fmla="*/ 62 w 72"/>
                <a:gd name="T3" fmla="*/ 0 h 72"/>
                <a:gd name="T4" fmla="*/ 71 w 72"/>
                <a:gd name="T5" fmla="*/ 62 h 72"/>
                <a:gd name="T6" fmla="*/ 0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62" y="0"/>
                  </a:lnTo>
                  <a:lnTo>
                    <a:pt x="71" y="62"/>
                  </a:lnTo>
                  <a:lnTo>
                    <a:pt x="0"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6029" name="Freeform 189">
              <a:extLst>
                <a:ext uri="{FF2B5EF4-FFF2-40B4-BE49-F238E27FC236}">
                  <a16:creationId xmlns:a16="http://schemas.microsoft.com/office/drawing/2014/main" id="{61110E81-D0EB-43C1-9CDD-CC3E4E14E7AC}"/>
                </a:ext>
              </a:extLst>
            </p:cNvPr>
            <p:cNvSpPr>
              <a:spLocks noChangeArrowheads="1"/>
            </p:cNvSpPr>
            <p:nvPr/>
          </p:nvSpPr>
          <p:spPr bwMode="auto">
            <a:xfrm>
              <a:off x="3942" y="2378"/>
              <a:ext cx="16" cy="16"/>
            </a:xfrm>
            <a:custGeom>
              <a:avLst/>
              <a:gdLst>
                <a:gd name="T0" fmla="*/ 0 w 72"/>
                <a:gd name="T1" fmla="*/ 0 h 72"/>
                <a:gd name="T2" fmla="*/ 58 w 72"/>
                <a:gd name="T3" fmla="*/ 0 h 72"/>
                <a:gd name="T4" fmla="*/ 71 w 72"/>
                <a:gd name="T5" fmla="*/ 62 h 72"/>
                <a:gd name="T6" fmla="*/ 4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58" y="0"/>
                  </a:lnTo>
                  <a:lnTo>
                    <a:pt x="71" y="62"/>
                  </a:lnTo>
                  <a:lnTo>
                    <a:pt x="4"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6030" name="Freeform 190">
              <a:extLst>
                <a:ext uri="{FF2B5EF4-FFF2-40B4-BE49-F238E27FC236}">
                  <a16:creationId xmlns:a16="http://schemas.microsoft.com/office/drawing/2014/main" id="{94F2B007-1E30-4AC3-91CA-671473BED08D}"/>
                </a:ext>
              </a:extLst>
            </p:cNvPr>
            <p:cNvSpPr>
              <a:spLocks noChangeArrowheads="1"/>
            </p:cNvSpPr>
            <p:nvPr/>
          </p:nvSpPr>
          <p:spPr bwMode="auto">
            <a:xfrm>
              <a:off x="3951" y="2377"/>
              <a:ext cx="16" cy="16"/>
            </a:xfrm>
            <a:custGeom>
              <a:avLst/>
              <a:gdLst>
                <a:gd name="T0" fmla="*/ 0 w 72"/>
                <a:gd name="T1" fmla="*/ 4 h 72"/>
                <a:gd name="T2" fmla="*/ 71 w 72"/>
                <a:gd name="T3" fmla="*/ 0 h 72"/>
                <a:gd name="T4" fmla="*/ 71 w 72"/>
                <a:gd name="T5" fmla="*/ 62 h 72"/>
                <a:gd name="T6" fmla="*/ 8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71" y="0"/>
                  </a:lnTo>
                  <a:lnTo>
                    <a:pt x="71" y="62"/>
                  </a:lnTo>
                  <a:lnTo>
                    <a:pt x="8"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6031" name="Freeform 191">
              <a:extLst>
                <a:ext uri="{FF2B5EF4-FFF2-40B4-BE49-F238E27FC236}">
                  <a16:creationId xmlns:a16="http://schemas.microsoft.com/office/drawing/2014/main" id="{04FF95BE-3358-4C80-9E0B-429D359B1AD3}"/>
                </a:ext>
              </a:extLst>
            </p:cNvPr>
            <p:cNvSpPr>
              <a:spLocks noChangeArrowheads="1"/>
            </p:cNvSpPr>
            <p:nvPr/>
          </p:nvSpPr>
          <p:spPr bwMode="auto">
            <a:xfrm>
              <a:off x="3964" y="2375"/>
              <a:ext cx="16" cy="16"/>
            </a:xfrm>
            <a:custGeom>
              <a:avLst/>
              <a:gdLst>
                <a:gd name="T0" fmla="*/ 0 w 72"/>
                <a:gd name="T1" fmla="*/ 8 h 72"/>
                <a:gd name="T2" fmla="*/ 62 w 72"/>
                <a:gd name="T3" fmla="*/ 0 h 72"/>
                <a:gd name="T4" fmla="*/ 71 w 72"/>
                <a:gd name="T5" fmla="*/ 62 h 72"/>
                <a:gd name="T6" fmla="*/ 0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62" y="0"/>
                  </a:lnTo>
                  <a:lnTo>
                    <a:pt x="71" y="62"/>
                  </a:lnTo>
                  <a:lnTo>
                    <a:pt x="0"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32" name="Freeform 192">
              <a:extLst>
                <a:ext uri="{FF2B5EF4-FFF2-40B4-BE49-F238E27FC236}">
                  <a16:creationId xmlns:a16="http://schemas.microsoft.com/office/drawing/2014/main" id="{89ABBAA0-181B-49C1-84A8-4A1A6B15E001}"/>
                </a:ext>
              </a:extLst>
            </p:cNvPr>
            <p:cNvSpPr>
              <a:spLocks noChangeArrowheads="1"/>
            </p:cNvSpPr>
            <p:nvPr/>
          </p:nvSpPr>
          <p:spPr bwMode="auto">
            <a:xfrm>
              <a:off x="3973" y="2375"/>
              <a:ext cx="16" cy="16"/>
            </a:xfrm>
            <a:custGeom>
              <a:avLst/>
              <a:gdLst>
                <a:gd name="T0" fmla="*/ 0 w 72"/>
                <a:gd name="T1" fmla="*/ 0 h 72"/>
                <a:gd name="T2" fmla="*/ 62 w 72"/>
                <a:gd name="T3" fmla="*/ 0 h 72"/>
                <a:gd name="T4" fmla="*/ 71 w 72"/>
                <a:gd name="T5" fmla="*/ 62 h 72"/>
                <a:gd name="T6" fmla="*/ 4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62" y="0"/>
                  </a:lnTo>
                  <a:lnTo>
                    <a:pt x="71" y="62"/>
                  </a:lnTo>
                  <a:lnTo>
                    <a:pt x="4"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6033" name="Freeform 193">
              <a:extLst>
                <a:ext uri="{FF2B5EF4-FFF2-40B4-BE49-F238E27FC236}">
                  <a16:creationId xmlns:a16="http://schemas.microsoft.com/office/drawing/2014/main" id="{1AAC0B43-67D3-407A-8F5B-A6733EF17CE7}"/>
                </a:ext>
              </a:extLst>
            </p:cNvPr>
            <p:cNvSpPr>
              <a:spLocks noChangeArrowheads="1"/>
            </p:cNvSpPr>
            <p:nvPr/>
          </p:nvSpPr>
          <p:spPr bwMode="auto">
            <a:xfrm>
              <a:off x="3985" y="2375"/>
              <a:ext cx="16" cy="16"/>
            </a:xfrm>
            <a:custGeom>
              <a:avLst/>
              <a:gdLst>
                <a:gd name="T0" fmla="*/ 0 w 72"/>
                <a:gd name="T1" fmla="*/ 4 h 72"/>
                <a:gd name="T2" fmla="*/ 62 w 72"/>
                <a:gd name="T3" fmla="*/ 0 h 72"/>
                <a:gd name="T4" fmla="*/ 71 w 72"/>
                <a:gd name="T5" fmla="*/ 71 h 72"/>
                <a:gd name="T6" fmla="*/ 4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62" y="0"/>
                  </a:lnTo>
                  <a:lnTo>
                    <a:pt x="71" y="71"/>
                  </a:lnTo>
                  <a:lnTo>
                    <a:pt x="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6034" name="Freeform 194">
              <a:extLst>
                <a:ext uri="{FF2B5EF4-FFF2-40B4-BE49-F238E27FC236}">
                  <a16:creationId xmlns:a16="http://schemas.microsoft.com/office/drawing/2014/main" id="{E79451C2-4816-4DC0-8229-B9DC1221183D}"/>
                </a:ext>
              </a:extLst>
            </p:cNvPr>
            <p:cNvSpPr>
              <a:spLocks noChangeArrowheads="1"/>
            </p:cNvSpPr>
            <p:nvPr/>
          </p:nvSpPr>
          <p:spPr bwMode="auto">
            <a:xfrm>
              <a:off x="3995" y="2375"/>
              <a:ext cx="16" cy="16"/>
            </a:xfrm>
            <a:custGeom>
              <a:avLst/>
              <a:gdLst>
                <a:gd name="T0" fmla="*/ 0 w 72"/>
                <a:gd name="T1" fmla="*/ 0 h 72"/>
                <a:gd name="T2" fmla="*/ 62 w 72"/>
                <a:gd name="T3" fmla="*/ 0 h 72"/>
                <a:gd name="T4" fmla="*/ 71 w 72"/>
                <a:gd name="T5" fmla="*/ 62 h 72"/>
                <a:gd name="T6" fmla="*/ 4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62" y="0"/>
                  </a:lnTo>
                  <a:lnTo>
                    <a:pt x="71" y="62"/>
                  </a:lnTo>
                  <a:lnTo>
                    <a:pt x="4"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6035" name="Freeform 195">
              <a:extLst>
                <a:ext uri="{FF2B5EF4-FFF2-40B4-BE49-F238E27FC236}">
                  <a16:creationId xmlns:a16="http://schemas.microsoft.com/office/drawing/2014/main" id="{43F44607-AE8C-403B-B38B-D4C1A854FCAF}"/>
                </a:ext>
              </a:extLst>
            </p:cNvPr>
            <p:cNvSpPr>
              <a:spLocks noChangeArrowheads="1"/>
            </p:cNvSpPr>
            <p:nvPr/>
          </p:nvSpPr>
          <p:spPr bwMode="auto">
            <a:xfrm>
              <a:off x="4008" y="2372"/>
              <a:ext cx="16" cy="16"/>
            </a:xfrm>
            <a:custGeom>
              <a:avLst/>
              <a:gdLst>
                <a:gd name="T0" fmla="*/ 0 w 72"/>
                <a:gd name="T1" fmla="*/ 8 h 72"/>
                <a:gd name="T2" fmla="*/ 62 w 72"/>
                <a:gd name="T3" fmla="*/ 0 h 72"/>
                <a:gd name="T4" fmla="*/ 71 w 72"/>
                <a:gd name="T5" fmla="*/ 62 h 72"/>
                <a:gd name="T6" fmla="*/ 4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62" y="0"/>
                  </a:lnTo>
                  <a:lnTo>
                    <a:pt x="71" y="62"/>
                  </a:lnTo>
                  <a:lnTo>
                    <a:pt x="4"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36" name="Freeform 196">
              <a:extLst>
                <a:ext uri="{FF2B5EF4-FFF2-40B4-BE49-F238E27FC236}">
                  <a16:creationId xmlns:a16="http://schemas.microsoft.com/office/drawing/2014/main" id="{833804F7-64C4-4412-8A95-829533AE1C0E}"/>
                </a:ext>
              </a:extLst>
            </p:cNvPr>
            <p:cNvSpPr>
              <a:spLocks noChangeArrowheads="1"/>
            </p:cNvSpPr>
            <p:nvPr/>
          </p:nvSpPr>
          <p:spPr bwMode="auto">
            <a:xfrm>
              <a:off x="4022" y="2372"/>
              <a:ext cx="16" cy="16"/>
            </a:xfrm>
            <a:custGeom>
              <a:avLst/>
              <a:gdLst>
                <a:gd name="T0" fmla="*/ 0 w 72"/>
                <a:gd name="T1" fmla="*/ 4 h 72"/>
                <a:gd name="T2" fmla="*/ 62 w 72"/>
                <a:gd name="T3" fmla="*/ 0 h 72"/>
                <a:gd name="T4" fmla="*/ 71 w 72"/>
                <a:gd name="T5" fmla="*/ 58 h 72"/>
                <a:gd name="T6" fmla="*/ 4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62" y="0"/>
                  </a:lnTo>
                  <a:lnTo>
                    <a:pt x="71" y="58"/>
                  </a:lnTo>
                  <a:lnTo>
                    <a:pt x="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36037" name="Freeform 197">
              <a:extLst>
                <a:ext uri="{FF2B5EF4-FFF2-40B4-BE49-F238E27FC236}">
                  <a16:creationId xmlns:a16="http://schemas.microsoft.com/office/drawing/2014/main" id="{2D745F17-EC5A-4CB9-B82B-42B3ACF24107}"/>
                </a:ext>
              </a:extLst>
            </p:cNvPr>
            <p:cNvSpPr>
              <a:spLocks noChangeArrowheads="1"/>
            </p:cNvSpPr>
            <p:nvPr/>
          </p:nvSpPr>
          <p:spPr bwMode="auto">
            <a:xfrm>
              <a:off x="4036" y="2370"/>
              <a:ext cx="19" cy="17"/>
            </a:xfrm>
            <a:custGeom>
              <a:avLst/>
              <a:gdLst>
                <a:gd name="T0" fmla="*/ 0 w 85"/>
                <a:gd name="T1" fmla="*/ 5 h 73"/>
                <a:gd name="T2" fmla="*/ 75 w 85"/>
                <a:gd name="T3" fmla="*/ 0 h 73"/>
                <a:gd name="T4" fmla="*/ 84 w 85"/>
                <a:gd name="T5" fmla="*/ 63 h 73"/>
                <a:gd name="T6" fmla="*/ 4 w 85"/>
                <a:gd name="T7" fmla="*/ 72 h 73"/>
                <a:gd name="T8" fmla="*/ 0 w 85"/>
                <a:gd name="T9" fmla="*/ 5 h 73"/>
              </a:gdLst>
              <a:ahLst/>
              <a:cxnLst>
                <a:cxn ang="0">
                  <a:pos x="T0" y="T1"/>
                </a:cxn>
                <a:cxn ang="0">
                  <a:pos x="T2" y="T3"/>
                </a:cxn>
                <a:cxn ang="0">
                  <a:pos x="T4" y="T5"/>
                </a:cxn>
                <a:cxn ang="0">
                  <a:pos x="T6" y="T7"/>
                </a:cxn>
                <a:cxn ang="0">
                  <a:pos x="T8" y="T9"/>
                </a:cxn>
              </a:cxnLst>
              <a:rect l="0" t="0" r="r" b="b"/>
              <a:pathLst>
                <a:path w="85" h="73">
                  <a:moveTo>
                    <a:pt x="0" y="5"/>
                  </a:moveTo>
                  <a:lnTo>
                    <a:pt x="75" y="0"/>
                  </a:lnTo>
                  <a:lnTo>
                    <a:pt x="84" y="63"/>
                  </a:lnTo>
                  <a:lnTo>
                    <a:pt x="4" y="72"/>
                  </a:lnTo>
                  <a:lnTo>
                    <a:pt x="0" y="5"/>
                  </a:lnTo>
                </a:path>
              </a:pathLst>
            </a:custGeom>
            <a:solidFill>
              <a:srgbClr val="000000"/>
            </a:solidFill>
            <a:ln w="12600">
              <a:solidFill>
                <a:srgbClr val="333333"/>
              </a:solidFill>
              <a:round/>
              <a:headEnd/>
              <a:tailEnd/>
            </a:ln>
          </p:spPr>
          <p:txBody>
            <a:bodyPr wrap="none" anchor="ctr"/>
            <a:lstStyle/>
            <a:p>
              <a:endParaRPr lang="en-US"/>
            </a:p>
          </p:txBody>
        </p:sp>
        <p:sp>
          <p:nvSpPr>
            <p:cNvPr id="36038" name="Freeform 198">
              <a:extLst>
                <a:ext uri="{FF2B5EF4-FFF2-40B4-BE49-F238E27FC236}">
                  <a16:creationId xmlns:a16="http://schemas.microsoft.com/office/drawing/2014/main" id="{1DEAC7D8-D938-4E01-83ED-6747828A1505}"/>
                </a:ext>
              </a:extLst>
            </p:cNvPr>
            <p:cNvSpPr>
              <a:spLocks noChangeArrowheads="1"/>
            </p:cNvSpPr>
            <p:nvPr/>
          </p:nvSpPr>
          <p:spPr bwMode="auto">
            <a:xfrm>
              <a:off x="4053" y="2367"/>
              <a:ext cx="21" cy="17"/>
            </a:xfrm>
            <a:custGeom>
              <a:avLst/>
              <a:gdLst>
                <a:gd name="T0" fmla="*/ 0 w 94"/>
                <a:gd name="T1" fmla="*/ 13 h 73"/>
                <a:gd name="T2" fmla="*/ 89 w 94"/>
                <a:gd name="T3" fmla="*/ 0 h 73"/>
                <a:gd name="T4" fmla="*/ 93 w 94"/>
                <a:gd name="T5" fmla="*/ 54 h 73"/>
                <a:gd name="T6" fmla="*/ 8 w 94"/>
                <a:gd name="T7" fmla="*/ 72 h 73"/>
                <a:gd name="T8" fmla="*/ 0 w 94"/>
                <a:gd name="T9" fmla="*/ 13 h 73"/>
              </a:gdLst>
              <a:ahLst/>
              <a:cxnLst>
                <a:cxn ang="0">
                  <a:pos x="T0" y="T1"/>
                </a:cxn>
                <a:cxn ang="0">
                  <a:pos x="T2" y="T3"/>
                </a:cxn>
                <a:cxn ang="0">
                  <a:pos x="T4" y="T5"/>
                </a:cxn>
                <a:cxn ang="0">
                  <a:pos x="T6" y="T7"/>
                </a:cxn>
                <a:cxn ang="0">
                  <a:pos x="T8" y="T9"/>
                </a:cxn>
              </a:cxnLst>
              <a:rect l="0" t="0" r="r" b="b"/>
              <a:pathLst>
                <a:path w="94" h="73">
                  <a:moveTo>
                    <a:pt x="0" y="13"/>
                  </a:moveTo>
                  <a:lnTo>
                    <a:pt x="89" y="0"/>
                  </a:lnTo>
                  <a:lnTo>
                    <a:pt x="93" y="54"/>
                  </a:lnTo>
                  <a:lnTo>
                    <a:pt x="8" y="72"/>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36039" name="Freeform 199">
              <a:extLst>
                <a:ext uri="{FF2B5EF4-FFF2-40B4-BE49-F238E27FC236}">
                  <a16:creationId xmlns:a16="http://schemas.microsoft.com/office/drawing/2014/main" id="{BB8AF7C2-ED27-4004-BDF9-EF378793962A}"/>
                </a:ext>
              </a:extLst>
            </p:cNvPr>
            <p:cNvSpPr>
              <a:spLocks noChangeArrowheads="1"/>
            </p:cNvSpPr>
            <p:nvPr/>
          </p:nvSpPr>
          <p:spPr bwMode="auto">
            <a:xfrm>
              <a:off x="4073" y="2365"/>
              <a:ext cx="24" cy="17"/>
            </a:xfrm>
            <a:custGeom>
              <a:avLst/>
              <a:gdLst>
                <a:gd name="T0" fmla="*/ 0 w 108"/>
                <a:gd name="T1" fmla="*/ 8 h 73"/>
                <a:gd name="T2" fmla="*/ 103 w 108"/>
                <a:gd name="T3" fmla="*/ 0 h 73"/>
                <a:gd name="T4" fmla="*/ 107 w 108"/>
                <a:gd name="T5" fmla="*/ 63 h 73"/>
                <a:gd name="T6" fmla="*/ 8 w 108"/>
                <a:gd name="T7" fmla="*/ 72 h 73"/>
                <a:gd name="T8" fmla="*/ 0 w 108"/>
                <a:gd name="T9" fmla="*/ 8 h 73"/>
              </a:gdLst>
              <a:ahLst/>
              <a:cxnLst>
                <a:cxn ang="0">
                  <a:pos x="T0" y="T1"/>
                </a:cxn>
                <a:cxn ang="0">
                  <a:pos x="T2" y="T3"/>
                </a:cxn>
                <a:cxn ang="0">
                  <a:pos x="T4" y="T5"/>
                </a:cxn>
                <a:cxn ang="0">
                  <a:pos x="T6" y="T7"/>
                </a:cxn>
                <a:cxn ang="0">
                  <a:pos x="T8" y="T9"/>
                </a:cxn>
              </a:cxnLst>
              <a:rect l="0" t="0" r="r" b="b"/>
              <a:pathLst>
                <a:path w="108" h="73">
                  <a:moveTo>
                    <a:pt x="0" y="8"/>
                  </a:moveTo>
                  <a:lnTo>
                    <a:pt x="103" y="0"/>
                  </a:lnTo>
                  <a:lnTo>
                    <a:pt x="107" y="63"/>
                  </a:lnTo>
                  <a:lnTo>
                    <a:pt x="8" y="72"/>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36040" name="Line 200">
              <a:extLst>
                <a:ext uri="{FF2B5EF4-FFF2-40B4-BE49-F238E27FC236}">
                  <a16:creationId xmlns:a16="http://schemas.microsoft.com/office/drawing/2014/main" id="{30C2C88E-CD14-46F7-9744-09DE9FD247CD}"/>
                </a:ext>
              </a:extLst>
            </p:cNvPr>
            <p:cNvSpPr>
              <a:spLocks noChangeShapeType="1"/>
            </p:cNvSpPr>
            <p:nvPr/>
          </p:nvSpPr>
          <p:spPr bwMode="auto">
            <a:xfrm flipH="1">
              <a:off x="4160" y="1397"/>
              <a:ext cx="198" cy="73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41" name="Line 201">
              <a:extLst>
                <a:ext uri="{FF2B5EF4-FFF2-40B4-BE49-F238E27FC236}">
                  <a16:creationId xmlns:a16="http://schemas.microsoft.com/office/drawing/2014/main" id="{F1407A36-19AB-4980-A87E-8ABC8AD9BDD1}"/>
                </a:ext>
              </a:extLst>
            </p:cNvPr>
            <p:cNvSpPr>
              <a:spLocks noChangeShapeType="1"/>
            </p:cNvSpPr>
            <p:nvPr/>
          </p:nvSpPr>
          <p:spPr bwMode="auto">
            <a:xfrm flipV="1">
              <a:off x="4272" y="1658"/>
              <a:ext cx="538" cy="5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42" name="Line 202">
              <a:extLst>
                <a:ext uri="{FF2B5EF4-FFF2-40B4-BE49-F238E27FC236}">
                  <a16:creationId xmlns:a16="http://schemas.microsoft.com/office/drawing/2014/main" id="{7CBAFFFB-429E-475E-ACE9-5C9E234393B7}"/>
                </a:ext>
              </a:extLst>
            </p:cNvPr>
            <p:cNvSpPr>
              <a:spLocks noChangeShapeType="1"/>
            </p:cNvSpPr>
            <p:nvPr/>
          </p:nvSpPr>
          <p:spPr bwMode="auto">
            <a:xfrm flipH="1">
              <a:off x="4335" y="2110"/>
              <a:ext cx="737" cy="19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43" name="Line 203">
              <a:extLst>
                <a:ext uri="{FF2B5EF4-FFF2-40B4-BE49-F238E27FC236}">
                  <a16:creationId xmlns:a16="http://schemas.microsoft.com/office/drawing/2014/main" id="{B6E139A1-61D8-44EA-8C27-1BE675644E75}"/>
                </a:ext>
              </a:extLst>
            </p:cNvPr>
            <p:cNvSpPr>
              <a:spLocks noChangeShapeType="1"/>
            </p:cNvSpPr>
            <p:nvPr/>
          </p:nvSpPr>
          <p:spPr bwMode="auto">
            <a:xfrm>
              <a:off x="4336" y="2436"/>
              <a:ext cx="735" cy="19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44" name="Line 204">
              <a:extLst>
                <a:ext uri="{FF2B5EF4-FFF2-40B4-BE49-F238E27FC236}">
                  <a16:creationId xmlns:a16="http://schemas.microsoft.com/office/drawing/2014/main" id="{35BC2F5D-5662-4479-9045-3B0BA8FA0C18}"/>
                </a:ext>
              </a:extLst>
            </p:cNvPr>
            <p:cNvSpPr>
              <a:spLocks noChangeShapeType="1"/>
            </p:cNvSpPr>
            <p:nvPr/>
          </p:nvSpPr>
          <p:spPr bwMode="auto">
            <a:xfrm flipH="1" flipV="1">
              <a:off x="4271" y="2546"/>
              <a:ext cx="540" cy="5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45" name="Line 205">
              <a:extLst>
                <a:ext uri="{FF2B5EF4-FFF2-40B4-BE49-F238E27FC236}">
                  <a16:creationId xmlns:a16="http://schemas.microsoft.com/office/drawing/2014/main" id="{C23BD6E6-3E0D-4F11-A0FD-ED9C5A42E2FC}"/>
                </a:ext>
              </a:extLst>
            </p:cNvPr>
            <p:cNvSpPr>
              <a:spLocks noChangeShapeType="1"/>
            </p:cNvSpPr>
            <p:nvPr/>
          </p:nvSpPr>
          <p:spPr bwMode="auto">
            <a:xfrm>
              <a:off x="4161" y="2611"/>
              <a:ext cx="196" cy="73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46" name="Line 206">
              <a:extLst>
                <a:ext uri="{FF2B5EF4-FFF2-40B4-BE49-F238E27FC236}">
                  <a16:creationId xmlns:a16="http://schemas.microsoft.com/office/drawing/2014/main" id="{E80B21DA-3A9B-45B8-8C3D-B50531B36EEC}"/>
                </a:ext>
              </a:extLst>
            </p:cNvPr>
            <p:cNvSpPr>
              <a:spLocks noChangeShapeType="1"/>
            </p:cNvSpPr>
            <p:nvPr/>
          </p:nvSpPr>
          <p:spPr bwMode="auto">
            <a:xfrm flipV="1">
              <a:off x="3834" y="2610"/>
              <a:ext cx="197" cy="7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47" name="Line 207">
              <a:extLst>
                <a:ext uri="{FF2B5EF4-FFF2-40B4-BE49-F238E27FC236}">
                  <a16:creationId xmlns:a16="http://schemas.microsoft.com/office/drawing/2014/main" id="{4DEB2FD2-2597-4897-AF63-7A71E17A0EB3}"/>
                </a:ext>
              </a:extLst>
            </p:cNvPr>
            <p:cNvSpPr>
              <a:spLocks noChangeShapeType="1"/>
            </p:cNvSpPr>
            <p:nvPr/>
          </p:nvSpPr>
          <p:spPr bwMode="auto">
            <a:xfrm flipH="1">
              <a:off x="3381" y="2546"/>
              <a:ext cx="540" cy="5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48" name="Line 208">
              <a:extLst>
                <a:ext uri="{FF2B5EF4-FFF2-40B4-BE49-F238E27FC236}">
                  <a16:creationId xmlns:a16="http://schemas.microsoft.com/office/drawing/2014/main" id="{72ED1500-D3E0-4E9F-91C4-97C374EA0FF1}"/>
                </a:ext>
              </a:extLst>
            </p:cNvPr>
            <p:cNvSpPr>
              <a:spLocks noChangeShapeType="1"/>
            </p:cNvSpPr>
            <p:nvPr/>
          </p:nvSpPr>
          <p:spPr bwMode="auto">
            <a:xfrm flipV="1">
              <a:off x="3121" y="2434"/>
              <a:ext cx="735" cy="19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49" name="Line 209">
              <a:extLst>
                <a:ext uri="{FF2B5EF4-FFF2-40B4-BE49-F238E27FC236}">
                  <a16:creationId xmlns:a16="http://schemas.microsoft.com/office/drawing/2014/main" id="{BB61A7AB-8D09-473C-95DF-5E5714A84034}"/>
                </a:ext>
              </a:extLst>
            </p:cNvPr>
            <p:cNvSpPr>
              <a:spLocks noChangeShapeType="1"/>
            </p:cNvSpPr>
            <p:nvPr/>
          </p:nvSpPr>
          <p:spPr bwMode="auto">
            <a:xfrm flipH="1" flipV="1">
              <a:off x="3114" y="2107"/>
              <a:ext cx="743" cy="20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0" name="Line 210">
              <a:extLst>
                <a:ext uri="{FF2B5EF4-FFF2-40B4-BE49-F238E27FC236}">
                  <a16:creationId xmlns:a16="http://schemas.microsoft.com/office/drawing/2014/main" id="{CD81C0DB-2A8B-4A05-AA2A-778D17DD985A}"/>
                </a:ext>
              </a:extLst>
            </p:cNvPr>
            <p:cNvSpPr>
              <a:spLocks noChangeShapeType="1"/>
            </p:cNvSpPr>
            <p:nvPr/>
          </p:nvSpPr>
          <p:spPr bwMode="auto">
            <a:xfrm>
              <a:off x="3383" y="1659"/>
              <a:ext cx="538" cy="5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1" name="Line 211">
              <a:extLst>
                <a:ext uri="{FF2B5EF4-FFF2-40B4-BE49-F238E27FC236}">
                  <a16:creationId xmlns:a16="http://schemas.microsoft.com/office/drawing/2014/main" id="{AEA3C898-BE5E-470B-B0EC-AF74E7B8B72D}"/>
                </a:ext>
              </a:extLst>
            </p:cNvPr>
            <p:cNvSpPr>
              <a:spLocks noChangeShapeType="1"/>
            </p:cNvSpPr>
            <p:nvPr/>
          </p:nvSpPr>
          <p:spPr bwMode="auto">
            <a:xfrm flipH="1" flipV="1">
              <a:off x="3833" y="1396"/>
              <a:ext cx="199" cy="7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2" name="Line 212">
              <a:extLst>
                <a:ext uri="{FF2B5EF4-FFF2-40B4-BE49-F238E27FC236}">
                  <a16:creationId xmlns:a16="http://schemas.microsoft.com/office/drawing/2014/main" id="{F334030F-7542-416A-8728-DF7CAC7CE2F3}"/>
                </a:ext>
              </a:extLst>
            </p:cNvPr>
            <p:cNvSpPr>
              <a:spLocks noChangeShapeType="1"/>
            </p:cNvSpPr>
            <p:nvPr/>
          </p:nvSpPr>
          <p:spPr bwMode="auto">
            <a:xfrm flipH="1">
              <a:off x="4158" y="1498"/>
              <a:ext cx="444" cy="76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3" name="Line 213">
              <a:extLst>
                <a:ext uri="{FF2B5EF4-FFF2-40B4-BE49-F238E27FC236}">
                  <a16:creationId xmlns:a16="http://schemas.microsoft.com/office/drawing/2014/main" id="{E30BCD33-6669-4BF8-A22D-1E482E3F3E2A}"/>
                </a:ext>
              </a:extLst>
            </p:cNvPr>
            <p:cNvSpPr>
              <a:spLocks noChangeShapeType="1"/>
            </p:cNvSpPr>
            <p:nvPr/>
          </p:nvSpPr>
          <p:spPr bwMode="auto">
            <a:xfrm flipV="1">
              <a:off x="4204" y="1865"/>
              <a:ext cx="766" cy="4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4" name="Line 214">
              <a:extLst>
                <a:ext uri="{FF2B5EF4-FFF2-40B4-BE49-F238E27FC236}">
                  <a16:creationId xmlns:a16="http://schemas.microsoft.com/office/drawing/2014/main" id="{93AECF38-4196-410D-85B4-EC7E808888AD}"/>
                </a:ext>
              </a:extLst>
            </p:cNvPr>
            <p:cNvSpPr>
              <a:spLocks noChangeShapeType="1"/>
            </p:cNvSpPr>
            <p:nvPr/>
          </p:nvSpPr>
          <p:spPr bwMode="auto">
            <a:xfrm flipH="1">
              <a:off x="4103" y="2370"/>
              <a:ext cx="100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5" name="Line 215">
              <a:extLst>
                <a:ext uri="{FF2B5EF4-FFF2-40B4-BE49-F238E27FC236}">
                  <a16:creationId xmlns:a16="http://schemas.microsoft.com/office/drawing/2014/main" id="{F7EDCCC4-FA0C-48BC-BAC8-45480EDB1087}"/>
                </a:ext>
              </a:extLst>
            </p:cNvPr>
            <p:cNvSpPr>
              <a:spLocks noChangeShapeType="1"/>
            </p:cNvSpPr>
            <p:nvPr/>
          </p:nvSpPr>
          <p:spPr bwMode="auto">
            <a:xfrm>
              <a:off x="4204" y="2433"/>
              <a:ext cx="766" cy="4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6" name="Line 216">
              <a:extLst>
                <a:ext uri="{FF2B5EF4-FFF2-40B4-BE49-F238E27FC236}">
                  <a16:creationId xmlns:a16="http://schemas.microsoft.com/office/drawing/2014/main" id="{DECF1722-288F-48EA-B4FE-D9D3F7349346}"/>
                </a:ext>
              </a:extLst>
            </p:cNvPr>
            <p:cNvSpPr>
              <a:spLocks noChangeShapeType="1"/>
            </p:cNvSpPr>
            <p:nvPr/>
          </p:nvSpPr>
          <p:spPr bwMode="auto">
            <a:xfrm flipH="1" flipV="1">
              <a:off x="4158" y="2478"/>
              <a:ext cx="444" cy="7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7" name="Line 217">
              <a:extLst>
                <a:ext uri="{FF2B5EF4-FFF2-40B4-BE49-F238E27FC236}">
                  <a16:creationId xmlns:a16="http://schemas.microsoft.com/office/drawing/2014/main" id="{DEDAE699-23CC-4794-9110-EC0F6C92F058}"/>
                </a:ext>
              </a:extLst>
            </p:cNvPr>
            <p:cNvSpPr>
              <a:spLocks noChangeShapeType="1"/>
            </p:cNvSpPr>
            <p:nvPr/>
          </p:nvSpPr>
          <p:spPr bwMode="auto">
            <a:xfrm>
              <a:off x="4096" y="2378"/>
              <a:ext cx="1" cy="100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8" name="Line 218">
              <a:extLst>
                <a:ext uri="{FF2B5EF4-FFF2-40B4-BE49-F238E27FC236}">
                  <a16:creationId xmlns:a16="http://schemas.microsoft.com/office/drawing/2014/main" id="{02174F80-D633-4FA8-AAC6-301AE6F922FC}"/>
                </a:ext>
              </a:extLst>
            </p:cNvPr>
            <p:cNvSpPr>
              <a:spLocks noChangeShapeType="1"/>
            </p:cNvSpPr>
            <p:nvPr/>
          </p:nvSpPr>
          <p:spPr bwMode="auto">
            <a:xfrm flipV="1">
              <a:off x="3592" y="2478"/>
              <a:ext cx="442" cy="7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59" name="Line 219">
              <a:extLst>
                <a:ext uri="{FF2B5EF4-FFF2-40B4-BE49-F238E27FC236}">
                  <a16:creationId xmlns:a16="http://schemas.microsoft.com/office/drawing/2014/main" id="{A20B13D5-8D83-4915-B225-998B1837AC02}"/>
                </a:ext>
              </a:extLst>
            </p:cNvPr>
            <p:cNvSpPr>
              <a:spLocks noChangeShapeType="1"/>
            </p:cNvSpPr>
            <p:nvPr/>
          </p:nvSpPr>
          <p:spPr bwMode="auto">
            <a:xfrm flipH="1">
              <a:off x="3222" y="2433"/>
              <a:ext cx="768" cy="4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60" name="Line 220">
              <a:extLst>
                <a:ext uri="{FF2B5EF4-FFF2-40B4-BE49-F238E27FC236}">
                  <a16:creationId xmlns:a16="http://schemas.microsoft.com/office/drawing/2014/main" id="{A5EB5987-763F-4C64-920C-415E19015DD6}"/>
                </a:ext>
              </a:extLst>
            </p:cNvPr>
            <p:cNvSpPr>
              <a:spLocks noChangeShapeType="1"/>
            </p:cNvSpPr>
            <p:nvPr/>
          </p:nvSpPr>
          <p:spPr bwMode="auto">
            <a:xfrm>
              <a:off x="3087" y="2370"/>
              <a:ext cx="100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61" name="Line 221">
              <a:extLst>
                <a:ext uri="{FF2B5EF4-FFF2-40B4-BE49-F238E27FC236}">
                  <a16:creationId xmlns:a16="http://schemas.microsoft.com/office/drawing/2014/main" id="{9A58FE64-0304-44B4-8EB4-7C1593BC2314}"/>
                </a:ext>
              </a:extLst>
            </p:cNvPr>
            <p:cNvSpPr>
              <a:spLocks noChangeShapeType="1"/>
            </p:cNvSpPr>
            <p:nvPr/>
          </p:nvSpPr>
          <p:spPr bwMode="auto">
            <a:xfrm flipH="1" flipV="1">
              <a:off x="3222" y="1865"/>
              <a:ext cx="768" cy="4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62" name="Line 222">
              <a:extLst>
                <a:ext uri="{FF2B5EF4-FFF2-40B4-BE49-F238E27FC236}">
                  <a16:creationId xmlns:a16="http://schemas.microsoft.com/office/drawing/2014/main" id="{7A755FF1-42DA-4811-838D-B89361747BA3}"/>
                </a:ext>
              </a:extLst>
            </p:cNvPr>
            <p:cNvSpPr>
              <a:spLocks noChangeShapeType="1"/>
            </p:cNvSpPr>
            <p:nvPr/>
          </p:nvSpPr>
          <p:spPr bwMode="auto">
            <a:xfrm>
              <a:off x="3592" y="1498"/>
              <a:ext cx="442" cy="76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63" name="Line 223">
              <a:extLst>
                <a:ext uri="{FF2B5EF4-FFF2-40B4-BE49-F238E27FC236}">
                  <a16:creationId xmlns:a16="http://schemas.microsoft.com/office/drawing/2014/main" id="{BF1F7FFE-6598-41C6-AF57-580467505066}"/>
                </a:ext>
              </a:extLst>
            </p:cNvPr>
            <p:cNvSpPr>
              <a:spLocks noChangeShapeType="1"/>
            </p:cNvSpPr>
            <p:nvPr/>
          </p:nvSpPr>
          <p:spPr bwMode="auto">
            <a:xfrm flipV="1">
              <a:off x="4096" y="1362"/>
              <a:ext cx="1" cy="12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64" name="Freeform 224">
              <a:extLst>
                <a:ext uri="{FF2B5EF4-FFF2-40B4-BE49-F238E27FC236}">
                  <a16:creationId xmlns:a16="http://schemas.microsoft.com/office/drawing/2014/main" id="{AD2231C1-AE8D-4DB7-9DB8-F553A06C614D}"/>
                </a:ext>
              </a:extLst>
            </p:cNvPr>
            <p:cNvSpPr>
              <a:spLocks noChangeArrowheads="1"/>
            </p:cNvSpPr>
            <p:nvPr/>
          </p:nvSpPr>
          <p:spPr bwMode="auto">
            <a:xfrm>
              <a:off x="3245" y="1523"/>
              <a:ext cx="1280" cy="1698"/>
            </a:xfrm>
            <a:custGeom>
              <a:avLst/>
              <a:gdLst>
                <a:gd name="T0" fmla="*/ 3326 w 5644"/>
                <a:gd name="T1" fmla="*/ 17 h 7488"/>
                <a:gd name="T2" fmla="*/ 2987 w 5644"/>
                <a:gd name="T3" fmla="*/ 70 h 7488"/>
                <a:gd name="T4" fmla="*/ 2651 w 5644"/>
                <a:gd name="T5" fmla="*/ 158 h 7488"/>
                <a:gd name="T6" fmla="*/ 2325 w 5644"/>
                <a:gd name="T7" fmla="*/ 273 h 7488"/>
                <a:gd name="T8" fmla="*/ 2012 w 5644"/>
                <a:gd name="T9" fmla="*/ 418 h 7488"/>
                <a:gd name="T10" fmla="*/ 1712 w 5644"/>
                <a:gd name="T11" fmla="*/ 591 h 7488"/>
                <a:gd name="T12" fmla="*/ 1434 w 5644"/>
                <a:gd name="T13" fmla="*/ 793 h 7488"/>
                <a:gd name="T14" fmla="*/ 1169 w 5644"/>
                <a:gd name="T15" fmla="*/ 1023 h 7488"/>
                <a:gd name="T16" fmla="*/ 931 w 5644"/>
                <a:gd name="T17" fmla="*/ 1270 h 7488"/>
                <a:gd name="T18" fmla="*/ 711 w 5644"/>
                <a:gd name="T19" fmla="*/ 1539 h 7488"/>
                <a:gd name="T20" fmla="*/ 525 w 5644"/>
                <a:gd name="T21" fmla="*/ 1831 h 7488"/>
                <a:gd name="T22" fmla="*/ 362 w 5644"/>
                <a:gd name="T23" fmla="*/ 2135 h 7488"/>
                <a:gd name="T24" fmla="*/ 229 w 5644"/>
                <a:gd name="T25" fmla="*/ 2457 h 7488"/>
                <a:gd name="T26" fmla="*/ 123 w 5644"/>
                <a:gd name="T27" fmla="*/ 2784 h 7488"/>
                <a:gd name="T28" fmla="*/ 52 w 5644"/>
                <a:gd name="T29" fmla="*/ 3123 h 7488"/>
                <a:gd name="T30" fmla="*/ 8 w 5644"/>
                <a:gd name="T31" fmla="*/ 3472 h 7488"/>
                <a:gd name="T32" fmla="*/ 0 w 5644"/>
                <a:gd name="T33" fmla="*/ 3817 h 7488"/>
                <a:gd name="T34" fmla="*/ 22 w 5644"/>
                <a:gd name="T35" fmla="*/ 4161 h 7488"/>
                <a:gd name="T36" fmla="*/ 79 w 5644"/>
                <a:gd name="T37" fmla="*/ 4500 h 7488"/>
                <a:gd name="T38" fmla="*/ 163 w 5644"/>
                <a:gd name="T39" fmla="*/ 4835 h 7488"/>
                <a:gd name="T40" fmla="*/ 282 w 5644"/>
                <a:gd name="T41" fmla="*/ 5166 h 7488"/>
                <a:gd name="T42" fmla="*/ 428 w 5644"/>
                <a:gd name="T43" fmla="*/ 5479 h 7488"/>
                <a:gd name="T44" fmla="*/ 600 w 5644"/>
                <a:gd name="T45" fmla="*/ 5776 h 7488"/>
                <a:gd name="T46" fmla="*/ 803 w 5644"/>
                <a:gd name="T47" fmla="*/ 6058 h 7488"/>
                <a:gd name="T48" fmla="*/ 1033 w 5644"/>
                <a:gd name="T49" fmla="*/ 6323 h 7488"/>
                <a:gd name="T50" fmla="*/ 1280 w 5644"/>
                <a:gd name="T51" fmla="*/ 6561 h 7488"/>
                <a:gd name="T52" fmla="*/ 1553 w 5644"/>
                <a:gd name="T53" fmla="*/ 6773 h 7488"/>
                <a:gd name="T54" fmla="*/ 1840 w 5644"/>
                <a:gd name="T55" fmla="*/ 6962 h 7488"/>
                <a:gd name="T56" fmla="*/ 2144 w 5644"/>
                <a:gd name="T57" fmla="*/ 7130 h 7488"/>
                <a:gd name="T58" fmla="*/ 2466 w 5644"/>
                <a:gd name="T59" fmla="*/ 7262 h 7488"/>
                <a:gd name="T60" fmla="*/ 2797 w 5644"/>
                <a:gd name="T61" fmla="*/ 7364 h 7488"/>
                <a:gd name="T62" fmla="*/ 3132 w 5644"/>
                <a:gd name="T63" fmla="*/ 7439 h 7488"/>
                <a:gd name="T64" fmla="*/ 3481 w 5644"/>
                <a:gd name="T65" fmla="*/ 7478 h 7488"/>
                <a:gd name="T66" fmla="*/ 3826 w 5644"/>
                <a:gd name="T67" fmla="*/ 7487 h 7488"/>
                <a:gd name="T68" fmla="*/ 4174 w 5644"/>
                <a:gd name="T69" fmla="*/ 7465 h 7488"/>
                <a:gd name="T70" fmla="*/ 4514 w 5644"/>
                <a:gd name="T71" fmla="*/ 7408 h 7488"/>
                <a:gd name="T72" fmla="*/ 4849 w 5644"/>
                <a:gd name="T73" fmla="*/ 7324 h 7488"/>
                <a:gd name="T74" fmla="*/ 5176 w 5644"/>
                <a:gd name="T75" fmla="*/ 7209 h 7488"/>
                <a:gd name="T76" fmla="*/ 5489 w 5644"/>
                <a:gd name="T77" fmla="*/ 7064 h 7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44" h="7488">
                  <a:moveTo>
                    <a:pt x="3503" y="0"/>
                  </a:moveTo>
                  <a:lnTo>
                    <a:pt x="3326" y="17"/>
                  </a:lnTo>
                  <a:lnTo>
                    <a:pt x="3159" y="35"/>
                  </a:lnTo>
                  <a:lnTo>
                    <a:pt x="2987" y="70"/>
                  </a:lnTo>
                  <a:lnTo>
                    <a:pt x="2819" y="105"/>
                  </a:lnTo>
                  <a:lnTo>
                    <a:pt x="2651" y="158"/>
                  </a:lnTo>
                  <a:lnTo>
                    <a:pt x="2488" y="211"/>
                  </a:lnTo>
                  <a:lnTo>
                    <a:pt x="2325" y="273"/>
                  </a:lnTo>
                  <a:lnTo>
                    <a:pt x="2166" y="344"/>
                  </a:lnTo>
                  <a:lnTo>
                    <a:pt x="2012" y="418"/>
                  </a:lnTo>
                  <a:lnTo>
                    <a:pt x="1858" y="502"/>
                  </a:lnTo>
                  <a:lnTo>
                    <a:pt x="1712" y="591"/>
                  </a:lnTo>
                  <a:lnTo>
                    <a:pt x="1571" y="688"/>
                  </a:lnTo>
                  <a:lnTo>
                    <a:pt x="1434" y="793"/>
                  </a:lnTo>
                  <a:lnTo>
                    <a:pt x="1297" y="904"/>
                  </a:lnTo>
                  <a:lnTo>
                    <a:pt x="1169" y="1023"/>
                  </a:lnTo>
                  <a:lnTo>
                    <a:pt x="1046" y="1142"/>
                  </a:lnTo>
                  <a:lnTo>
                    <a:pt x="931" y="1270"/>
                  </a:lnTo>
                  <a:lnTo>
                    <a:pt x="817" y="1406"/>
                  </a:lnTo>
                  <a:lnTo>
                    <a:pt x="711" y="1539"/>
                  </a:lnTo>
                  <a:lnTo>
                    <a:pt x="618" y="1684"/>
                  </a:lnTo>
                  <a:lnTo>
                    <a:pt x="525" y="1831"/>
                  </a:lnTo>
                  <a:lnTo>
                    <a:pt x="442" y="1981"/>
                  </a:lnTo>
                  <a:lnTo>
                    <a:pt x="362" y="2135"/>
                  </a:lnTo>
                  <a:lnTo>
                    <a:pt x="291" y="2294"/>
                  </a:lnTo>
                  <a:lnTo>
                    <a:pt x="229" y="2457"/>
                  </a:lnTo>
                  <a:lnTo>
                    <a:pt x="172" y="2620"/>
                  </a:lnTo>
                  <a:lnTo>
                    <a:pt x="123" y="2784"/>
                  </a:lnTo>
                  <a:lnTo>
                    <a:pt x="83" y="2956"/>
                  </a:lnTo>
                  <a:lnTo>
                    <a:pt x="52" y="3123"/>
                  </a:lnTo>
                  <a:lnTo>
                    <a:pt x="26" y="3295"/>
                  </a:lnTo>
                  <a:lnTo>
                    <a:pt x="8" y="3472"/>
                  </a:lnTo>
                  <a:lnTo>
                    <a:pt x="0" y="3639"/>
                  </a:lnTo>
                  <a:lnTo>
                    <a:pt x="0" y="3817"/>
                  </a:lnTo>
                  <a:lnTo>
                    <a:pt x="8" y="3984"/>
                  </a:lnTo>
                  <a:lnTo>
                    <a:pt x="22" y="4161"/>
                  </a:lnTo>
                  <a:lnTo>
                    <a:pt x="48" y="4333"/>
                  </a:lnTo>
                  <a:lnTo>
                    <a:pt x="79" y="4500"/>
                  </a:lnTo>
                  <a:lnTo>
                    <a:pt x="119" y="4672"/>
                  </a:lnTo>
                  <a:lnTo>
                    <a:pt x="163" y="4835"/>
                  </a:lnTo>
                  <a:lnTo>
                    <a:pt x="220" y="5003"/>
                  </a:lnTo>
                  <a:lnTo>
                    <a:pt x="282" y="5166"/>
                  </a:lnTo>
                  <a:lnTo>
                    <a:pt x="353" y="5325"/>
                  </a:lnTo>
                  <a:lnTo>
                    <a:pt x="428" y="5479"/>
                  </a:lnTo>
                  <a:lnTo>
                    <a:pt x="512" y="5625"/>
                  </a:lnTo>
                  <a:lnTo>
                    <a:pt x="600" y="5776"/>
                  </a:lnTo>
                  <a:lnTo>
                    <a:pt x="702" y="5921"/>
                  </a:lnTo>
                  <a:lnTo>
                    <a:pt x="803" y="6058"/>
                  </a:lnTo>
                  <a:lnTo>
                    <a:pt x="918" y="6190"/>
                  </a:lnTo>
                  <a:lnTo>
                    <a:pt x="1033" y="6323"/>
                  </a:lnTo>
                  <a:lnTo>
                    <a:pt x="1152" y="6442"/>
                  </a:lnTo>
                  <a:lnTo>
                    <a:pt x="1280" y="6561"/>
                  </a:lnTo>
                  <a:lnTo>
                    <a:pt x="1416" y="6671"/>
                  </a:lnTo>
                  <a:lnTo>
                    <a:pt x="1553" y="6773"/>
                  </a:lnTo>
                  <a:lnTo>
                    <a:pt x="1694" y="6874"/>
                  </a:lnTo>
                  <a:lnTo>
                    <a:pt x="1840" y="6962"/>
                  </a:lnTo>
                  <a:lnTo>
                    <a:pt x="1994" y="7050"/>
                  </a:lnTo>
                  <a:lnTo>
                    <a:pt x="2144" y="7130"/>
                  </a:lnTo>
                  <a:lnTo>
                    <a:pt x="2303" y="7196"/>
                  </a:lnTo>
                  <a:lnTo>
                    <a:pt x="2466" y="7262"/>
                  </a:lnTo>
                  <a:lnTo>
                    <a:pt x="2634" y="7315"/>
                  </a:lnTo>
                  <a:lnTo>
                    <a:pt x="2797" y="7364"/>
                  </a:lnTo>
                  <a:lnTo>
                    <a:pt x="2965" y="7403"/>
                  </a:lnTo>
                  <a:lnTo>
                    <a:pt x="3132" y="7439"/>
                  </a:lnTo>
                  <a:lnTo>
                    <a:pt x="3309" y="7461"/>
                  </a:lnTo>
                  <a:lnTo>
                    <a:pt x="3481" y="7478"/>
                  </a:lnTo>
                  <a:lnTo>
                    <a:pt x="3653" y="7487"/>
                  </a:lnTo>
                  <a:lnTo>
                    <a:pt x="3826" y="7487"/>
                  </a:lnTo>
                  <a:lnTo>
                    <a:pt x="3998" y="7478"/>
                  </a:lnTo>
                  <a:lnTo>
                    <a:pt x="4174" y="7465"/>
                  </a:lnTo>
                  <a:lnTo>
                    <a:pt x="4342" y="7439"/>
                  </a:lnTo>
                  <a:lnTo>
                    <a:pt x="4514" y="7408"/>
                  </a:lnTo>
                  <a:lnTo>
                    <a:pt x="4686" y="7368"/>
                  </a:lnTo>
                  <a:lnTo>
                    <a:pt x="4849" y="7324"/>
                  </a:lnTo>
                  <a:lnTo>
                    <a:pt x="5012" y="7271"/>
                  </a:lnTo>
                  <a:lnTo>
                    <a:pt x="5176" y="7209"/>
                  </a:lnTo>
                  <a:lnTo>
                    <a:pt x="5334" y="7139"/>
                  </a:lnTo>
                  <a:lnTo>
                    <a:pt x="5489" y="7064"/>
                  </a:lnTo>
                  <a:lnTo>
                    <a:pt x="5643" y="698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65" name="Freeform 225">
              <a:extLst>
                <a:ext uri="{FF2B5EF4-FFF2-40B4-BE49-F238E27FC236}">
                  <a16:creationId xmlns:a16="http://schemas.microsoft.com/office/drawing/2014/main" id="{9EAFC0F2-CC66-424A-AA5D-8CB401A1290D}"/>
                </a:ext>
              </a:extLst>
            </p:cNvPr>
            <p:cNvSpPr>
              <a:spLocks noChangeArrowheads="1"/>
            </p:cNvSpPr>
            <p:nvPr/>
          </p:nvSpPr>
          <p:spPr bwMode="auto">
            <a:xfrm>
              <a:off x="3380" y="1656"/>
              <a:ext cx="660" cy="1270"/>
            </a:xfrm>
            <a:custGeom>
              <a:avLst/>
              <a:gdLst>
                <a:gd name="T0" fmla="*/ 2911 w 2912"/>
                <a:gd name="T1" fmla="*/ 0 h 5600"/>
                <a:gd name="T2" fmla="*/ 2752 w 2912"/>
                <a:gd name="T3" fmla="*/ 17 h 5600"/>
                <a:gd name="T4" fmla="*/ 2593 w 2912"/>
                <a:gd name="T5" fmla="*/ 44 h 5600"/>
                <a:gd name="T6" fmla="*/ 2435 w 2912"/>
                <a:gd name="T7" fmla="*/ 74 h 5600"/>
                <a:gd name="T8" fmla="*/ 2285 w 2912"/>
                <a:gd name="T9" fmla="*/ 119 h 5600"/>
                <a:gd name="T10" fmla="*/ 2130 w 2912"/>
                <a:gd name="T11" fmla="*/ 167 h 5600"/>
                <a:gd name="T12" fmla="*/ 1980 w 2912"/>
                <a:gd name="T13" fmla="*/ 224 h 5600"/>
                <a:gd name="T14" fmla="*/ 1830 w 2912"/>
                <a:gd name="T15" fmla="*/ 282 h 5600"/>
                <a:gd name="T16" fmla="*/ 1689 w 2912"/>
                <a:gd name="T17" fmla="*/ 357 h 5600"/>
                <a:gd name="T18" fmla="*/ 1548 w 2912"/>
                <a:gd name="T19" fmla="*/ 432 h 5600"/>
                <a:gd name="T20" fmla="*/ 1416 w 2912"/>
                <a:gd name="T21" fmla="*/ 520 h 5600"/>
                <a:gd name="T22" fmla="*/ 1283 w 2912"/>
                <a:gd name="T23" fmla="*/ 613 h 5600"/>
                <a:gd name="T24" fmla="*/ 1160 w 2912"/>
                <a:gd name="T25" fmla="*/ 705 h 5600"/>
                <a:gd name="T26" fmla="*/ 1036 w 2912"/>
                <a:gd name="T27" fmla="*/ 811 h 5600"/>
                <a:gd name="T28" fmla="*/ 922 w 2912"/>
                <a:gd name="T29" fmla="*/ 921 h 5600"/>
                <a:gd name="T30" fmla="*/ 807 w 2912"/>
                <a:gd name="T31" fmla="*/ 1036 h 5600"/>
                <a:gd name="T32" fmla="*/ 710 w 2912"/>
                <a:gd name="T33" fmla="*/ 1155 h 5600"/>
                <a:gd name="T34" fmla="*/ 613 w 2912"/>
                <a:gd name="T35" fmla="*/ 1284 h 5600"/>
                <a:gd name="T36" fmla="*/ 520 w 2912"/>
                <a:gd name="T37" fmla="*/ 1416 h 5600"/>
                <a:gd name="T38" fmla="*/ 432 w 2912"/>
                <a:gd name="T39" fmla="*/ 1553 h 5600"/>
                <a:gd name="T40" fmla="*/ 357 w 2912"/>
                <a:gd name="T41" fmla="*/ 1690 h 5600"/>
                <a:gd name="T42" fmla="*/ 286 w 2912"/>
                <a:gd name="T43" fmla="*/ 1835 h 5600"/>
                <a:gd name="T44" fmla="*/ 220 w 2912"/>
                <a:gd name="T45" fmla="*/ 1985 h 5600"/>
                <a:gd name="T46" fmla="*/ 167 w 2912"/>
                <a:gd name="T47" fmla="*/ 2131 h 5600"/>
                <a:gd name="T48" fmla="*/ 119 w 2912"/>
                <a:gd name="T49" fmla="*/ 2285 h 5600"/>
                <a:gd name="T50" fmla="*/ 79 w 2912"/>
                <a:gd name="T51" fmla="*/ 2439 h 5600"/>
                <a:gd name="T52" fmla="*/ 44 w 2912"/>
                <a:gd name="T53" fmla="*/ 2594 h 5600"/>
                <a:gd name="T54" fmla="*/ 26 w 2912"/>
                <a:gd name="T55" fmla="*/ 2752 h 5600"/>
                <a:gd name="T56" fmla="*/ 8 w 2912"/>
                <a:gd name="T57" fmla="*/ 2911 h 5600"/>
                <a:gd name="T58" fmla="*/ 0 w 2912"/>
                <a:gd name="T59" fmla="*/ 3070 h 5600"/>
                <a:gd name="T60" fmla="*/ 0 w 2912"/>
                <a:gd name="T61" fmla="*/ 3230 h 5600"/>
                <a:gd name="T62" fmla="*/ 8 w 2912"/>
                <a:gd name="T63" fmla="*/ 3393 h 5600"/>
                <a:gd name="T64" fmla="*/ 26 w 2912"/>
                <a:gd name="T65" fmla="*/ 3552 h 5600"/>
                <a:gd name="T66" fmla="*/ 44 w 2912"/>
                <a:gd name="T67" fmla="*/ 3711 h 5600"/>
                <a:gd name="T68" fmla="*/ 79 w 2912"/>
                <a:gd name="T69" fmla="*/ 3865 h 5600"/>
                <a:gd name="T70" fmla="*/ 119 w 2912"/>
                <a:gd name="T71" fmla="*/ 4019 h 5600"/>
                <a:gd name="T72" fmla="*/ 167 w 2912"/>
                <a:gd name="T73" fmla="*/ 4174 h 5600"/>
                <a:gd name="T74" fmla="*/ 220 w 2912"/>
                <a:gd name="T75" fmla="*/ 4319 h 5600"/>
                <a:gd name="T76" fmla="*/ 286 w 2912"/>
                <a:gd name="T77" fmla="*/ 4469 h 5600"/>
                <a:gd name="T78" fmla="*/ 357 w 2912"/>
                <a:gd name="T79" fmla="*/ 4610 h 5600"/>
                <a:gd name="T80" fmla="*/ 432 w 2912"/>
                <a:gd name="T81" fmla="*/ 4751 h 5600"/>
                <a:gd name="T82" fmla="*/ 516 w 2912"/>
                <a:gd name="T83" fmla="*/ 4888 h 5600"/>
                <a:gd name="T84" fmla="*/ 608 w 2912"/>
                <a:gd name="T85" fmla="*/ 5020 h 5600"/>
                <a:gd name="T86" fmla="*/ 705 w 2912"/>
                <a:gd name="T87" fmla="*/ 5145 h 5600"/>
                <a:gd name="T88" fmla="*/ 807 w 2912"/>
                <a:gd name="T89" fmla="*/ 5268 h 5600"/>
                <a:gd name="T90" fmla="*/ 917 w 2912"/>
                <a:gd name="T91" fmla="*/ 5383 h 5600"/>
                <a:gd name="T92" fmla="*/ 1036 w 2912"/>
                <a:gd name="T93" fmla="*/ 5493 h 5600"/>
                <a:gd name="T94" fmla="*/ 1160 w 2912"/>
                <a:gd name="T95" fmla="*/ 5599 h 5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12" h="5600">
                  <a:moveTo>
                    <a:pt x="2911" y="0"/>
                  </a:moveTo>
                  <a:lnTo>
                    <a:pt x="2752" y="17"/>
                  </a:lnTo>
                  <a:lnTo>
                    <a:pt x="2593" y="44"/>
                  </a:lnTo>
                  <a:lnTo>
                    <a:pt x="2435" y="74"/>
                  </a:lnTo>
                  <a:lnTo>
                    <a:pt x="2285" y="119"/>
                  </a:lnTo>
                  <a:lnTo>
                    <a:pt x="2130" y="167"/>
                  </a:lnTo>
                  <a:lnTo>
                    <a:pt x="1980" y="224"/>
                  </a:lnTo>
                  <a:lnTo>
                    <a:pt x="1830" y="282"/>
                  </a:lnTo>
                  <a:lnTo>
                    <a:pt x="1689" y="357"/>
                  </a:lnTo>
                  <a:lnTo>
                    <a:pt x="1548" y="432"/>
                  </a:lnTo>
                  <a:lnTo>
                    <a:pt x="1416" y="520"/>
                  </a:lnTo>
                  <a:lnTo>
                    <a:pt x="1283" y="613"/>
                  </a:lnTo>
                  <a:lnTo>
                    <a:pt x="1160" y="705"/>
                  </a:lnTo>
                  <a:lnTo>
                    <a:pt x="1036" y="811"/>
                  </a:lnTo>
                  <a:lnTo>
                    <a:pt x="922" y="921"/>
                  </a:lnTo>
                  <a:lnTo>
                    <a:pt x="807" y="1036"/>
                  </a:lnTo>
                  <a:lnTo>
                    <a:pt x="710" y="1155"/>
                  </a:lnTo>
                  <a:lnTo>
                    <a:pt x="613" y="1284"/>
                  </a:lnTo>
                  <a:lnTo>
                    <a:pt x="520" y="1416"/>
                  </a:lnTo>
                  <a:lnTo>
                    <a:pt x="432" y="1553"/>
                  </a:lnTo>
                  <a:lnTo>
                    <a:pt x="357" y="1690"/>
                  </a:lnTo>
                  <a:lnTo>
                    <a:pt x="286" y="1835"/>
                  </a:lnTo>
                  <a:lnTo>
                    <a:pt x="220" y="1985"/>
                  </a:lnTo>
                  <a:lnTo>
                    <a:pt x="167" y="2131"/>
                  </a:lnTo>
                  <a:lnTo>
                    <a:pt x="119" y="2285"/>
                  </a:lnTo>
                  <a:lnTo>
                    <a:pt x="79" y="2439"/>
                  </a:lnTo>
                  <a:lnTo>
                    <a:pt x="44" y="2594"/>
                  </a:lnTo>
                  <a:lnTo>
                    <a:pt x="26" y="2752"/>
                  </a:lnTo>
                  <a:lnTo>
                    <a:pt x="8" y="2911"/>
                  </a:lnTo>
                  <a:lnTo>
                    <a:pt x="0" y="3070"/>
                  </a:lnTo>
                  <a:lnTo>
                    <a:pt x="0" y="3230"/>
                  </a:lnTo>
                  <a:lnTo>
                    <a:pt x="8" y="3393"/>
                  </a:lnTo>
                  <a:lnTo>
                    <a:pt x="26" y="3552"/>
                  </a:lnTo>
                  <a:lnTo>
                    <a:pt x="44" y="3711"/>
                  </a:lnTo>
                  <a:lnTo>
                    <a:pt x="79" y="3865"/>
                  </a:lnTo>
                  <a:lnTo>
                    <a:pt x="119" y="4019"/>
                  </a:lnTo>
                  <a:lnTo>
                    <a:pt x="167" y="4174"/>
                  </a:lnTo>
                  <a:lnTo>
                    <a:pt x="220" y="4319"/>
                  </a:lnTo>
                  <a:lnTo>
                    <a:pt x="286" y="4469"/>
                  </a:lnTo>
                  <a:lnTo>
                    <a:pt x="357" y="4610"/>
                  </a:lnTo>
                  <a:lnTo>
                    <a:pt x="432" y="4751"/>
                  </a:lnTo>
                  <a:lnTo>
                    <a:pt x="516" y="4888"/>
                  </a:lnTo>
                  <a:lnTo>
                    <a:pt x="608" y="5020"/>
                  </a:lnTo>
                  <a:lnTo>
                    <a:pt x="705" y="5145"/>
                  </a:lnTo>
                  <a:lnTo>
                    <a:pt x="807" y="5268"/>
                  </a:lnTo>
                  <a:lnTo>
                    <a:pt x="917" y="5383"/>
                  </a:lnTo>
                  <a:lnTo>
                    <a:pt x="1036" y="5493"/>
                  </a:lnTo>
                  <a:lnTo>
                    <a:pt x="1160" y="559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66" name="Freeform 226">
              <a:extLst>
                <a:ext uri="{FF2B5EF4-FFF2-40B4-BE49-F238E27FC236}">
                  <a16:creationId xmlns:a16="http://schemas.microsoft.com/office/drawing/2014/main" id="{43D77C04-BEB7-459E-A075-43C625E0252A}"/>
                </a:ext>
              </a:extLst>
            </p:cNvPr>
            <p:cNvSpPr>
              <a:spLocks noChangeArrowheads="1"/>
            </p:cNvSpPr>
            <p:nvPr/>
          </p:nvSpPr>
          <p:spPr bwMode="auto">
            <a:xfrm>
              <a:off x="4159" y="1523"/>
              <a:ext cx="788" cy="1583"/>
            </a:xfrm>
            <a:custGeom>
              <a:avLst/>
              <a:gdLst>
                <a:gd name="T0" fmla="*/ 1614 w 3473"/>
                <a:gd name="T1" fmla="*/ 6980 h 6981"/>
                <a:gd name="T2" fmla="*/ 1760 w 3473"/>
                <a:gd name="T3" fmla="*/ 6892 h 6981"/>
                <a:gd name="T4" fmla="*/ 1901 w 3473"/>
                <a:gd name="T5" fmla="*/ 6790 h 6981"/>
                <a:gd name="T6" fmla="*/ 2042 w 3473"/>
                <a:gd name="T7" fmla="*/ 6685 h 6981"/>
                <a:gd name="T8" fmla="*/ 2179 w 3473"/>
                <a:gd name="T9" fmla="*/ 6574 h 6981"/>
                <a:gd name="T10" fmla="*/ 2307 w 3473"/>
                <a:gd name="T11" fmla="*/ 6460 h 6981"/>
                <a:gd name="T12" fmla="*/ 2430 w 3473"/>
                <a:gd name="T13" fmla="*/ 6341 h 6981"/>
                <a:gd name="T14" fmla="*/ 2545 w 3473"/>
                <a:gd name="T15" fmla="*/ 6208 h 6981"/>
                <a:gd name="T16" fmla="*/ 2659 w 3473"/>
                <a:gd name="T17" fmla="*/ 6080 h 6981"/>
                <a:gd name="T18" fmla="*/ 2761 w 3473"/>
                <a:gd name="T19" fmla="*/ 5944 h 6981"/>
                <a:gd name="T20" fmla="*/ 2858 w 3473"/>
                <a:gd name="T21" fmla="*/ 5802 h 6981"/>
                <a:gd name="T22" fmla="*/ 2951 w 3473"/>
                <a:gd name="T23" fmla="*/ 5651 h 6981"/>
                <a:gd name="T24" fmla="*/ 3035 w 3473"/>
                <a:gd name="T25" fmla="*/ 5502 h 6981"/>
                <a:gd name="T26" fmla="*/ 3115 w 3473"/>
                <a:gd name="T27" fmla="*/ 5343 h 6981"/>
                <a:gd name="T28" fmla="*/ 3185 w 3473"/>
                <a:gd name="T29" fmla="*/ 5184 h 6981"/>
                <a:gd name="T30" fmla="*/ 3247 w 3473"/>
                <a:gd name="T31" fmla="*/ 5025 h 6981"/>
                <a:gd name="T32" fmla="*/ 3304 w 3473"/>
                <a:gd name="T33" fmla="*/ 4862 h 6981"/>
                <a:gd name="T34" fmla="*/ 3349 w 3473"/>
                <a:gd name="T35" fmla="*/ 4694 h 6981"/>
                <a:gd name="T36" fmla="*/ 3393 w 3473"/>
                <a:gd name="T37" fmla="*/ 4531 h 6981"/>
                <a:gd name="T38" fmla="*/ 3424 w 3473"/>
                <a:gd name="T39" fmla="*/ 4355 h 6981"/>
                <a:gd name="T40" fmla="*/ 3450 w 3473"/>
                <a:gd name="T41" fmla="*/ 4187 h 6981"/>
                <a:gd name="T42" fmla="*/ 3468 w 3473"/>
                <a:gd name="T43" fmla="*/ 4015 h 6981"/>
                <a:gd name="T44" fmla="*/ 3472 w 3473"/>
                <a:gd name="T45" fmla="*/ 3843 h 6981"/>
                <a:gd name="T46" fmla="*/ 3472 w 3473"/>
                <a:gd name="T47" fmla="*/ 3666 h 6981"/>
                <a:gd name="T48" fmla="*/ 3468 w 3473"/>
                <a:gd name="T49" fmla="*/ 3489 h 6981"/>
                <a:gd name="T50" fmla="*/ 3454 w 3473"/>
                <a:gd name="T51" fmla="*/ 3322 h 6981"/>
                <a:gd name="T52" fmla="*/ 3428 w 3473"/>
                <a:gd name="T53" fmla="*/ 3150 h 6981"/>
                <a:gd name="T54" fmla="*/ 3397 w 3473"/>
                <a:gd name="T55" fmla="*/ 2978 h 6981"/>
                <a:gd name="T56" fmla="*/ 3357 w 3473"/>
                <a:gd name="T57" fmla="*/ 2810 h 6981"/>
                <a:gd name="T58" fmla="*/ 3313 w 3473"/>
                <a:gd name="T59" fmla="*/ 2642 h 6981"/>
                <a:gd name="T60" fmla="*/ 3260 w 3473"/>
                <a:gd name="T61" fmla="*/ 2484 h 6981"/>
                <a:gd name="T62" fmla="*/ 3194 w 3473"/>
                <a:gd name="T63" fmla="*/ 2320 h 6981"/>
                <a:gd name="T64" fmla="*/ 3124 w 3473"/>
                <a:gd name="T65" fmla="*/ 2157 h 6981"/>
                <a:gd name="T66" fmla="*/ 3049 w 3473"/>
                <a:gd name="T67" fmla="*/ 2007 h 6981"/>
                <a:gd name="T68" fmla="*/ 2965 w 3473"/>
                <a:gd name="T69" fmla="*/ 1853 h 6981"/>
                <a:gd name="T70" fmla="*/ 2871 w 3473"/>
                <a:gd name="T71" fmla="*/ 1706 h 6981"/>
                <a:gd name="T72" fmla="*/ 2779 w 3473"/>
                <a:gd name="T73" fmla="*/ 1561 h 6981"/>
                <a:gd name="T74" fmla="*/ 2673 w 3473"/>
                <a:gd name="T75" fmla="*/ 1424 h 6981"/>
                <a:gd name="T76" fmla="*/ 2562 w 3473"/>
                <a:gd name="T77" fmla="*/ 1287 h 6981"/>
                <a:gd name="T78" fmla="*/ 2448 w 3473"/>
                <a:gd name="T79" fmla="*/ 1164 h 6981"/>
                <a:gd name="T80" fmla="*/ 2324 w 3473"/>
                <a:gd name="T81" fmla="*/ 1040 h 6981"/>
                <a:gd name="T82" fmla="*/ 2201 w 3473"/>
                <a:gd name="T83" fmla="*/ 921 h 6981"/>
                <a:gd name="T84" fmla="*/ 2064 w 3473"/>
                <a:gd name="T85" fmla="*/ 811 h 6981"/>
                <a:gd name="T86" fmla="*/ 1927 w 3473"/>
                <a:gd name="T87" fmla="*/ 705 h 6981"/>
                <a:gd name="T88" fmla="*/ 1782 w 3473"/>
                <a:gd name="T89" fmla="*/ 604 h 6981"/>
                <a:gd name="T90" fmla="*/ 1636 w 3473"/>
                <a:gd name="T91" fmla="*/ 516 h 6981"/>
                <a:gd name="T92" fmla="*/ 1486 w 3473"/>
                <a:gd name="T93" fmla="*/ 427 h 6981"/>
                <a:gd name="T94" fmla="*/ 1332 w 3473"/>
                <a:gd name="T95" fmla="*/ 352 h 6981"/>
                <a:gd name="T96" fmla="*/ 1173 w 3473"/>
                <a:gd name="T97" fmla="*/ 282 h 6981"/>
                <a:gd name="T98" fmla="*/ 1014 w 3473"/>
                <a:gd name="T99" fmla="*/ 216 h 6981"/>
                <a:gd name="T100" fmla="*/ 846 w 3473"/>
                <a:gd name="T101" fmla="*/ 163 h 6981"/>
                <a:gd name="T102" fmla="*/ 679 w 3473"/>
                <a:gd name="T103" fmla="*/ 114 h 6981"/>
                <a:gd name="T104" fmla="*/ 511 w 3473"/>
                <a:gd name="T105" fmla="*/ 74 h 6981"/>
                <a:gd name="T106" fmla="*/ 339 w 3473"/>
                <a:gd name="T107" fmla="*/ 39 h 6981"/>
                <a:gd name="T108" fmla="*/ 167 w 3473"/>
                <a:gd name="T109" fmla="*/ 17 h 6981"/>
                <a:gd name="T110" fmla="*/ 0 w 3473"/>
                <a:gd name="T111" fmla="*/ 0 h 6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3" h="6981">
                  <a:moveTo>
                    <a:pt x="1614" y="6980"/>
                  </a:moveTo>
                  <a:lnTo>
                    <a:pt x="1760" y="6892"/>
                  </a:lnTo>
                  <a:lnTo>
                    <a:pt x="1901" y="6790"/>
                  </a:lnTo>
                  <a:lnTo>
                    <a:pt x="2042" y="6685"/>
                  </a:lnTo>
                  <a:lnTo>
                    <a:pt x="2179" y="6574"/>
                  </a:lnTo>
                  <a:lnTo>
                    <a:pt x="2307" y="6460"/>
                  </a:lnTo>
                  <a:lnTo>
                    <a:pt x="2430" y="6341"/>
                  </a:lnTo>
                  <a:lnTo>
                    <a:pt x="2545" y="6208"/>
                  </a:lnTo>
                  <a:lnTo>
                    <a:pt x="2659" y="6080"/>
                  </a:lnTo>
                  <a:lnTo>
                    <a:pt x="2761" y="5944"/>
                  </a:lnTo>
                  <a:lnTo>
                    <a:pt x="2858" y="5802"/>
                  </a:lnTo>
                  <a:lnTo>
                    <a:pt x="2951" y="5651"/>
                  </a:lnTo>
                  <a:lnTo>
                    <a:pt x="3035" y="5502"/>
                  </a:lnTo>
                  <a:lnTo>
                    <a:pt x="3115" y="5343"/>
                  </a:lnTo>
                  <a:lnTo>
                    <a:pt x="3185" y="5184"/>
                  </a:lnTo>
                  <a:lnTo>
                    <a:pt x="3247" y="5025"/>
                  </a:lnTo>
                  <a:lnTo>
                    <a:pt x="3304" y="4862"/>
                  </a:lnTo>
                  <a:lnTo>
                    <a:pt x="3349" y="4694"/>
                  </a:lnTo>
                  <a:lnTo>
                    <a:pt x="3393" y="4531"/>
                  </a:lnTo>
                  <a:lnTo>
                    <a:pt x="3424" y="4355"/>
                  </a:lnTo>
                  <a:lnTo>
                    <a:pt x="3450" y="4187"/>
                  </a:lnTo>
                  <a:lnTo>
                    <a:pt x="3468" y="4015"/>
                  </a:lnTo>
                  <a:lnTo>
                    <a:pt x="3472" y="3843"/>
                  </a:lnTo>
                  <a:lnTo>
                    <a:pt x="3472" y="3666"/>
                  </a:lnTo>
                  <a:lnTo>
                    <a:pt x="3468" y="3489"/>
                  </a:lnTo>
                  <a:lnTo>
                    <a:pt x="3454" y="3322"/>
                  </a:lnTo>
                  <a:lnTo>
                    <a:pt x="3428" y="3150"/>
                  </a:lnTo>
                  <a:lnTo>
                    <a:pt x="3397" y="2978"/>
                  </a:lnTo>
                  <a:lnTo>
                    <a:pt x="3357" y="2810"/>
                  </a:lnTo>
                  <a:lnTo>
                    <a:pt x="3313" y="2642"/>
                  </a:lnTo>
                  <a:lnTo>
                    <a:pt x="3260" y="2484"/>
                  </a:lnTo>
                  <a:lnTo>
                    <a:pt x="3194" y="2320"/>
                  </a:lnTo>
                  <a:lnTo>
                    <a:pt x="3124" y="2157"/>
                  </a:lnTo>
                  <a:lnTo>
                    <a:pt x="3049" y="2007"/>
                  </a:lnTo>
                  <a:lnTo>
                    <a:pt x="2965" y="1853"/>
                  </a:lnTo>
                  <a:lnTo>
                    <a:pt x="2871" y="1706"/>
                  </a:lnTo>
                  <a:lnTo>
                    <a:pt x="2779" y="1561"/>
                  </a:lnTo>
                  <a:lnTo>
                    <a:pt x="2673" y="1424"/>
                  </a:lnTo>
                  <a:lnTo>
                    <a:pt x="2562" y="1287"/>
                  </a:lnTo>
                  <a:lnTo>
                    <a:pt x="2448" y="1164"/>
                  </a:lnTo>
                  <a:lnTo>
                    <a:pt x="2324" y="1040"/>
                  </a:lnTo>
                  <a:lnTo>
                    <a:pt x="2201" y="921"/>
                  </a:lnTo>
                  <a:lnTo>
                    <a:pt x="2064" y="811"/>
                  </a:lnTo>
                  <a:lnTo>
                    <a:pt x="1927" y="705"/>
                  </a:lnTo>
                  <a:lnTo>
                    <a:pt x="1782" y="604"/>
                  </a:lnTo>
                  <a:lnTo>
                    <a:pt x="1636" y="516"/>
                  </a:lnTo>
                  <a:lnTo>
                    <a:pt x="1486" y="427"/>
                  </a:lnTo>
                  <a:lnTo>
                    <a:pt x="1332" y="352"/>
                  </a:lnTo>
                  <a:lnTo>
                    <a:pt x="1173" y="282"/>
                  </a:lnTo>
                  <a:lnTo>
                    <a:pt x="1014" y="216"/>
                  </a:lnTo>
                  <a:lnTo>
                    <a:pt x="846" y="163"/>
                  </a:lnTo>
                  <a:lnTo>
                    <a:pt x="679" y="114"/>
                  </a:lnTo>
                  <a:lnTo>
                    <a:pt x="511" y="74"/>
                  </a:lnTo>
                  <a:lnTo>
                    <a:pt x="339" y="39"/>
                  </a:lnTo>
                  <a:lnTo>
                    <a:pt x="167" y="1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67" name="Freeform 227">
              <a:extLst>
                <a:ext uri="{FF2B5EF4-FFF2-40B4-BE49-F238E27FC236}">
                  <a16:creationId xmlns:a16="http://schemas.microsoft.com/office/drawing/2014/main" id="{F00DF420-C882-49A0-9200-5F59EEF4E699}"/>
                </a:ext>
              </a:extLst>
            </p:cNvPr>
            <p:cNvSpPr>
              <a:spLocks noChangeArrowheads="1"/>
            </p:cNvSpPr>
            <p:nvPr/>
          </p:nvSpPr>
          <p:spPr bwMode="auto">
            <a:xfrm>
              <a:off x="3497" y="1775"/>
              <a:ext cx="542" cy="624"/>
            </a:xfrm>
            <a:custGeom>
              <a:avLst/>
              <a:gdLst>
                <a:gd name="T0" fmla="*/ 2391 w 2392"/>
                <a:gd name="T1" fmla="*/ 0 h 2751"/>
                <a:gd name="T2" fmla="*/ 2250 w 2392"/>
                <a:gd name="T3" fmla="*/ 17 h 2751"/>
                <a:gd name="T4" fmla="*/ 2109 w 2392"/>
                <a:gd name="T5" fmla="*/ 44 h 2751"/>
                <a:gd name="T6" fmla="*/ 1967 w 2392"/>
                <a:gd name="T7" fmla="*/ 75 h 2751"/>
                <a:gd name="T8" fmla="*/ 1826 w 2392"/>
                <a:gd name="T9" fmla="*/ 114 h 2751"/>
                <a:gd name="T10" fmla="*/ 1694 w 2392"/>
                <a:gd name="T11" fmla="*/ 163 h 2751"/>
                <a:gd name="T12" fmla="*/ 1557 w 2392"/>
                <a:gd name="T13" fmla="*/ 216 h 2751"/>
                <a:gd name="T14" fmla="*/ 1434 w 2392"/>
                <a:gd name="T15" fmla="*/ 277 h 2751"/>
                <a:gd name="T16" fmla="*/ 1306 w 2392"/>
                <a:gd name="T17" fmla="*/ 348 h 2751"/>
                <a:gd name="T18" fmla="*/ 1186 w 2392"/>
                <a:gd name="T19" fmla="*/ 423 h 2751"/>
                <a:gd name="T20" fmla="*/ 1063 w 2392"/>
                <a:gd name="T21" fmla="*/ 507 h 2751"/>
                <a:gd name="T22" fmla="*/ 957 w 2392"/>
                <a:gd name="T23" fmla="*/ 595 h 2751"/>
                <a:gd name="T24" fmla="*/ 847 w 2392"/>
                <a:gd name="T25" fmla="*/ 688 h 2751"/>
                <a:gd name="T26" fmla="*/ 745 w 2392"/>
                <a:gd name="T27" fmla="*/ 790 h 2751"/>
                <a:gd name="T28" fmla="*/ 644 w 2392"/>
                <a:gd name="T29" fmla="*/ 896 h 2751"/>
                <a:gd name="T30" fmla="*/ 551 w 2392"/>
                <a:gd name="T31" fmla="*/ 1006 h 2751"/>
                <a:gd name="T32" fmla="*/ 467 w 2392"/>
                <a:gd name="T33" fmla="*/ 1121 h 2751"/>
                <a:gd name="T34" fmla="*/ 392 w 2392"/>
                <a:gd name="T35" fmla="*/ 1240 h 2751"/>
                <a:gd name="T36" fmla="*/ 322 w 2392"/>
                <a:gd name="T37" fmla="*/ 1364 h 2751"/>
                <a:gd name="T38" fmla="*/ 251 w 2392"/>
                <a:gd name="T39" fmla="*/ 1496 h 2751"/>
                <a:gd name="T40" fmla="*/ 198 w 2392"/>
                <a:gd name="T41" fmla="*/ 1624 h 2751"/>
                <a:gd name="T42" fmla="*/ 145 w 2392"/>
                <a:gd name="T43" fmla="*/ 1761 h 2751"/>
                <a:gd name="T44" fmla="*/ 101 w 2392"/>
                <a:gd name="T45" fmla="*/ 1898 h 2751"/>
                <a:gd name="T46" fmla="*/ 66 w 2392"/>
                <a:gd name="T47" fmla="*/ 2034 h 2751"/>
                <a:gd name="T48" fmla="*/ 35 w 2392"/>
                <a:gd name="T49" fmla="*/ 2176 h 2751"/>
                <a:gd name="T50" fmla="*/ 17 w 2392"/>
                <a:gd name="T51" fmla="*/ 2317 h 2751"/>
                <a:gd name="T52" fmla="*/ 0 w 2392"/>
                <a:gd name="T53" fmla="*/ 2462 h 2751"/>
                <a:gd name="T54" fmla="*/ 0 w 2392"/>
                <a:gd name="T55" fmla="*/ 2603 h 2751"/>
                <a:gd name="T56" fmla="*/ 0 w 2392"/>
                <a:gd name="T57" fmla="*/ 2750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92" h="2751">
                  <a:moveTo>
                    <a:pt x="2391" y="0"/>
                  </a:moveTo>
                  <a:lnTo>
                    <a:pt x="2250" y="17"/>
                  </a:lnTo>
                  <a:lnTo>
                    <a:pt x="2109" y="44"/>
                  </a:lnTo>
                  <a:lnTo>
                    <a:pt x="1967" y="75"/>
                  </a:lnTo>
                  <a:lnTo>
                    <a:pt x="1826" y="114"/>
                  </a:lnTo>
                  <a:lnTo>
                    <a:pt x="1694" y="163"/>
                  </a:lnTo>
                  <a:lnTo>
                    <a:pt x="1557" y="216"/>
                  </a:lnTo>
                  <a:lnTo>
                    <a:pt x="1434" y="277"/>
                  </a:lnTo>
                  <a:lnTo>
                    <a:pt x="1306" y="348"/>
                  </a:lnTo>
                  <a:lnTo>
                    <a:pt x="1186" y="423"/>
                  </a:lnTo>
                  <a:lnTo>
                    <a:pt x="1063" y="507"/>
                  </a:lnTo>
                  <a:lnTo>
                    <a:pt x="957" y="595"/>
                  </a:lnTo>
                  <a:lnTo>
                    <a:pt x="847" y="688"/>
                  </a:lnTo>
                  <a:lnTo>
                    <a:pt x="745" y="790"/>
                  </a:lnTo>
                  <a:lnTo>
                    <a:pt x="644" y="896"/>
                  </a:lnTo>
                  <a:lnTo>
                    <a:pt x="551" y="1006"/>
                  </a:lnTo>
                  <a:lnTo>
                    <a:pt x="467" y="1121"/>
                  </a:lnTo>
                  <a:lnTo>
                    <a:pt x="392" y="1240"/>
                  </a:lnTo>
                  <a:lnTo>
                    <a:pt x="322" y="1364"/>
                  </a:lnTo>
                  <a:lnTo>
                    <a:pt x="251" y="1496"/>
                  </a:lnTo>
                  <a:lnTo>
                    <a:pt x="198" y="1624"/>
                  </a:lnTo>
                  <a:lnTo>
                    <a:pt x="145" y="1761"/>
                  </a:lnTo>
                  <a:lnTo>
                    <a:pt x="101" y="1898"/>
                  </a:lnTo>
                  <a:lnTo>
                    <a:pt x="66" y="2034"/>
                  </a:lnTo>
                  <a:lnTo>
                    <a:pt x="35" y="2176"/>
                  </a:lnTo>
                  <a:lnTo>
                    <a:pt x="17" y="2317"/>
                  </a:lnTo>
                  <a:lnTo>
                    <a:pt x="0" y="2462"/>
                  </a:lnTo>
                  <a:lnTo>
                    <a:pt x="0" y="2603"/>
                  </a:lnTo>
                  <a:lnTo>
                    <a:pt x="0" y="27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68" name="Freeform 228">
              <a:extLst>
                <a:ext uri="{FF2B5EF4-FFF2-40B4-BE49-F238E27FC236}">
                  <a16:creationId xmlns:a16="http://schemas.microsoft.com/office/drawing/2014/main" id="{06CB33C3-2DD0-4CB6-8BE4-274B0F4AEEB9}"/>
                </a:ext>
              </a:extLst>
            </p:cNvPr>
            <p:cNvSpPr>
              <a:spLocks noChangeArrowheads="1"/>
            </p:cNvSpPr>
            <p:nvPr/>
          </p:nvSpPr>
          <p:spPr bwMode="auto">
            <a:xfrm>
              <a:off x="3643" y="1657"/>
              <a:ext cx="1171" cy="1430"/>
            </a:xfrm>
            <a:custGeom>
              <a:avLst/>
              <a:gdLst>
                <a:gd name="T0" fmla="*/ 123 w 5162"/>
                <a:gd name="T1" fmla="*/ 5692 h 6306"/>
                <a:gd name="T2" fmla="*/ 388 w 5162"/>
                <a:gd name="T3" fmla="*/ 5868 h 6306"/>
                <a:gd name="T4" fmla="*/ 670 w 5162"/>
                <a:gd name="T5" fmla="*/ 6018 h 6306"/>
                <a:gd name="T6" fmla="*/ 970 w 5162"/>
                <a:gd name="T7" fmla="*/ 6137 h 6306"/>
                <a:gd name="T8" fmla="*/ 1274 w 5162"/>
                <a:gd name="T9" fmla="*/ 6226 h 6306"/>
                <a:gd name="T10" fmla="*/ 1592 w 5162"/>
                <a:gd name="T11" fmla="*/ 6283 h 6306"/>
                <a:gd name="T12" fmla="*/ 1909 w 5162"/>
                <a:gd name="T13" fmla="*/ 6305 h 6306"/>
                <a:gd name="T14" fmla="*/ 2228 w 5162"/>
                <a:gd name="T15" fmla="*/ 6301 h 6306"/>
                <a:gd name="T16" fmla="*/ 2546 w 5162"/>
                <a:gd name="T17" fmla="*/ 6261 h 6306"/>
                <a:gd name="T18" fmla="*/ 2854 w 5162"/>
                <a:gd name="T19" fmla="*/ 6190 h 6306"/>
                <a:gd name="T20" fmla="*/ 3159 w 5162"/>
                <a:gd name="T21" fmla="*/ 6089 h 6306"/>
                <a:gd name="T22" fmla="*/ 3450 w 5162"/>
                <a:gd name="T23" fmla="*/ 5957 h 6306"/>
                <a:gd name="T24" fmla="*/ 3728 w 5162"/>
                <a:gd name="T25" fmla="*/ 5798 h 6306"/>
                <a:gd name="T26" fmla="*/ 3983 w 5162"/>
                <a:gd name="T27" fmla="*/ 5608 h 6306"/>
                <a:gd name="T28" fmla="*/ 4222 w 5162"/>
                <a:gd name="T29" fmla="*/ 5397 h 6306"/>
                <a:gd name="T30" fmla="*/ 4442 w 5162"/>
                <a:gd name="T31" fmla="*/ 5163 h 6306"/>
                <a:gd name="T32" fmla="*/ 4627 w 5162"/>
                <a:gd name="T33" fmla="*/ 4906 h 6306"/>
                <a:gd name="T34" fmla="*/ 4795 w 5162"/>
                <a:gd name="T35" fmla="*/ 4628 h 6306"/>
                <a:gd name="T36" fmla="*/ 4927 w 5162"/>
                <a:gd name="T37" fmla="*/ 4341 h 6306"/>
                <a:gd name="T38" fmla="*/ 5038 w 5162"/>
                <a:gd name="T39" fmla="*/ 4037 h 6306"/>
                <a:gd name="T40" fmla="*/ 5108 w 5162"/>
                <a:gd name="T41" fmla="*/ 3728 h 6306"/>
                <a:gd name="T42" fmla="*/ 5148 w 5162"/>
                <a:gd name="T43" fmla="*/ 3411 h 6306"/>
                <a:gd name="T44" fmla="*/ 5161 w 5162"/>
                <a:gd name="T45" fmla="*/ 3092 h 6306"/>
                <a:gd name="T46" fmla="*/ 5143 w 5162"/>
                <a:gd name="T47" fmla="*/ 2775 h 6306"/>
                <a:gd name="T48" fmla="*/ 5086 w 5162"/>
                <a:gd name="T49" fmla="*/ 2457 h 6306"/>
                <a:gd name="T50" fmla="*/ 5002 w 5162"/>
                <a:gd name="T51" fmla="*/ 2153 h 6306"/>
                <a:gd name="T52" fmla="*/ 4883 w 5162"/>
                <a:gd name="T53" fmla="*/ 1853 h 6306"/>
                <a:gd name="T54" fmla="*/ 4742 w 5162"/>
                <a:gd name="T55" fmla="*/ 1571 h 6306"/>
                <a:gd name="T56" fmla="*/ 4566 w 5162"/>
                <a:gd name="T57" fmla="*/ 1302 h 6306"/>
                <a:gd name="T58" fmla="*/ 4367 w 5162"/>
                <a:gd name="T59" fmla="*/ 1049 h 6306"/>
                <a:gd name="T60" fmla="*/ 4142 w 5162"/>
                <a:gd name="T61" fmla="*/ 820 h 6306"/>
                <a:gd name="T62" fmla="*/ 3895 w 5162"/>
                <a:gd name="T63" fmla="*/ 621 h 6306"/>
                <a:gd name="T64" fmla="*/ 3631 w 5162"/>
                <a:gd name="T65" fmla="*/ 441 h 6306"/>
                <a:gd name="T66" fmla="*/ 3348 w 5162"/>
                <a:gd name="T67" fmla="*/ 291 h 6306"/>
                <a:gd name="T68" fmla="*/ 3057 w 5162"/>
                <a:gd name="T69" fmla="*/ 167 h 6306"/>
                <a:gd name="T70" fmla="*/ 2748 w 5162"/>
                <a:gd name="T71" fmla="*/ 79 h 6306"/>
                <a:gd name="T72" fmla="*/ 2435 w 5162"/>
                <a:gd name="T73" fmla="*/ 17 h 6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62" h="6306">
                  <a:moveTo>
                    <a:pt x="0" y="5595"/>
                  </a:moveTo>
                  <a:lnTo>
                    <a:pt x="123" y="5692"/>
                  </a:lnTo>
                  <a:lnTo>
                    <a:pt x="251" y="5785"/>
                  </a:lnTo>
                  <a:lnTo>
                    <a:pt x="388" y="5868"/>
                  </a:lnTo>
                  <a:lnTo>
                    <a:pt x="529" y="5948"/>
                  </a:lnTo>
                  <a:lnTo>
                    <a:pt x="670" y="6018"/>
                  </a:lnTo>
                  <a:lnTo>
                    <a:pt x="815" y="6080"/>
                  </a:lnTo>
                  <a:lnTo>
                    <a:pt x="970" y="6137"/>
                  </a:lnTo>
                  <a:lnTo>
                    <a:pt x="1120" y="6182"/>
                  </a:lnTo>
                  <a:lnTo>
                    <a:pt x="1274" y="6226"/>
                  </a:lnTo>
                  <a:lnTo>
                    <a:pt x="1433" y="6257"/>
                  </a:lnTo>
                  <a:lnTo>
                    <a:pt x="1592" y="6283"/>
                  </a:lnTo>
                  <a:lnTo>
                    <a:pt x="1751" y="6301"/>
                  </a:lnTo>
                  <a:lnTo>
                    <a:pt x="1909" y="6305"/>
                  </a:lnTo>
                  <a:lnTo>
                    <a:pt x="2069" y="6305"/>
                  </a:lnTo>
                  <a:lnTo>
                    <a:pt x="2228" y="6301"/>
                  </a:lnTo>
                  <a:lnTo>
                    <a:pt x="2387" y="6283"/>
                  </a:lnTo>
                  <a:lnTo>
                    <a:pt x="2546" y="6261"/>
                  </a:lnTo>
                  <a:lnTo>
                    <a:pt x="2700" y="6230"/>
                  </a:lnTo>
                  <a:lnTo>
                    <a:pt x="2854" y="6190"/>
                  </a:lnTo>
                  <a:lnTo>
                    <a:pt x="3009" y="6142"/>
                  </a:lnTo>
                  <a:lnTo>
                    <a:pt x="3159" y="6089"/>
                  </a:lnTo>
                  <a:lnTo>
                    <a:pt x="3309" y="6027"/>
                  </a:lnTo>
                  <a:lnTo>
                    <a:pt x="3450" y="5957"/>
                  </a:lnTo>
                  <a:lnTo>
                    <a:pt x="3591" y="5882"/>
                  </a:lnTo>
                  <a:lnTo>
                    <a:pt x="3728" y="5798"/>
                  </a:lnTo>
                  <a:lnTo>
                    <a:pt x="3856" y="5705"/>
                  </a:lnTo>
                  <a:lnTo>
                    <a:pt x="3983" y="5608"/>
                  </a:lnTo>
                  <a:lnTo>
                    <a:pt x="4103" y="5507"/>
                  </a:lnTo>
                  <a:lnTo>
                    <a:pt x="4222" y="5397"/>
                  </a:lnTo>
                  <a:lnTo>
                    <a:pt x="4332" y="5282"/>
                  </a:lnTo>
                  <a:lnTo>
                    <a:pt x="4442" y="5163"/>
                  </a:lnTo>
                  <a:lnTo>
                    <a:pt x="4535" y="5034"/>
                  </a:lnTo>
                  <a:lnTo>
                    <a:pt x="4627" y="4906"/>
                  </a:lnTo>
                  <a:lnTo>
                    <a:pt x="4716" y="4769"/>
                  </a:lnTo>
                  <a:lnTo>
                    <a:pt x="4795" y="4628"/>
                  </a:lnTo>
                  <a:lnTo>
                    <a:pt x="4866" y="4487"/>
                  </a:lnTo>
                  <a:lnTo>
                    <a:pt x="4927" y="4341"/>
                  </a:lnTo>
                  <a:lnTo>
                    <a:pt x="4985" y="4191"/>
                  </a:lnTo>
                  <a:lnTo>
                    <a:pt x="5038" y="4037"/>
                  </a:lnTo>
                  <a:lnTo>
                    <a:pt x="5077" y="3887"/>
                  </a:lnTo>
                  <a:lnTo>
                    <a:pt x="5108" y="3728"/>
                  </a:lnTo>
                  <a:lnTo>
                    <a:pt x="5130" y="3570"/>
                  </a:lnTo>
                  <a:lnTo>
                    <a:pt x="5148" y="3411"/>
                  </a:lnTo>
                  <a:lnTo>
                    <a:pt x="5161" y="3252"/>
                  </a:lnTo>
                  <a:lnTo>
                    <a:pt x="5161" y="3092"/>
                  </a:lnTo>
                  <a:lnTo>
                    <a:pt x="5157" y="2933"/>
                  </a:lnTo>
                  <a:lnTo>
                    <a:pt x="5143" y="2775"/>
                  </a:lnTo>
                  <a:lnTo>
                    <a:pt x="5117" y="2616"/>
                  </a:lnTo>
                  <a:lnTo>
                    <a:pt x="5086" y="2457"/>
                  </a:lnTo>
                  <a:lnTo>
                    <a:pt x="5046" y="2303"/>
                  </a:lnTo>
                  <a:lnTo>
                    <a:pt x="5002" y="2153"/>
                  </a:lnTo>
                  <a:lnTo>
                    <a:pt x="4949" y="1998"/>
                  </a:lnTo>
                  <a:lnTo>
                    <a:pt x="4883" y="1853"/>
                  </a:lnTo>
                  <a:lnTo>
                    <a:pt x="4813" y="1712"/>
                  </a:lnTo>
                  <a:lnTo>
                    <a:pt x="4742" y="1571"/>
                  </a:lnTo>
                  <a:lnTo>
                    <a:pt x="4654" y="1434"/>
                  </a:lnTo>
                  <a:lnTo>
                    <a:pt x="4566" y="1302"/>
                  </a:lnTo>
                  <a:lnTo>
                    <a:pt x="4469" y="1173"/>
                  </a:lnTo>
                  <a:lnTo>
                    <a:pt x="4367" y="1049"/>
                  </a:lnTo>
                  <a:lnTo>
                    <a:pt x="4257" y="935"/>
                  </a:lnTo>
                  <a:lnTo>
                    <a:pt x="4142" y="820"/>
                  </a:lnTo>
                  <a:lnTo>
                    <a:pt x="4023" y="718"/>
                  </a:lnTo>
                  <a:lnTo>
                    <a:pt x="3895" y="621"/>
                  </a:lnTo>
                  <a:lnTo>
                    <a:pt x="3767" y="524"/>
                  </a:lnTo>
                  <a:lnTo>
                    <a:pt x="3631" y="441"/>
                  </a:lnTo>
                  <a:lnTo>
                    <a:pt x="3494" y="361"/>
                  </a:lnTo>
                  <a:lnTo>
                    <a:pt x="3348" y="291"/>
                  </a:lnTo>
                  <a:lnTo>
                    <a:pt x="3203" y="224"/>
                  </a:lnTo>
                  <a:lnTo>
                    <a:pt x="3057" y="167"/>
                  </a:lnTo>
                  <a:lnTo>
                    <a:pt x="2903" y="119"/>
                  </a:lnTo>
                  <a:lnTo>
                    <a:pt x="2748" y="79"/>
                  </a:lnTo>
                  <a:lnTo>
                    <a:pt x="2590" y="44"/>
                  </a:lnTo>
                  <a:lnTo>
                    <a:pt x="2435" y="17"/>
                  </a:lnTo>
                  <a:lnTo>
                    <a:pt x="227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69" name="Freeform 229">
              <a:extLst>
                <a:ext uri="{FF2B5EF4-FFF2-40B4-BE49-F238E27FC236}">
                  <a16:creationId xmlns:a16="http://schemas.microsoft.com/office/drawing/2014/main" id="{BA231215-802E-4403-AA5A-3ACAB6BEE883}"/>
                </a:ext>
              </a:extLst>
            </p:cNvPr>
            <p:cNvSpPr>
              <a:spLocks noChangeArrowheads="1"/>
            </p:cNvSpPr>
            <p:nvPr/>
          </p:nvSpPr>
          <p:spPr bwMode="auto">
            <a:xfrm>
              <a:off x="3497" y="1775"/>
              <a:ext cx="1198" cy="1195"/>
            </a:xfrm>
            <a:custGeom>
              <a:avLst/>
              <a:gdLst>
                <a:gd name="T0" fmla="*/ 13 w 5281"/>
                <a:gd name="T1" fmla="*/ 2891 h 5270"/>
                <a:gd name="T2" fmla="*/ 57 w 5281"/>
                <a:gd name="T3" fmla="*/ 3173 h 5270"/>
                <a:gd name="T4" fmla="*/ 127 w 5281"/>
                <a:gd name="T5" fmla="*/ 3451 h 5270"/>
                <a:gd name="T6" fmla="*/ 233 w 5281"/>
                <a:gd name="T7" fmla="*/ 3720 h 5270"/>
                <a:gd name="T8" fmla="*/ 366 w 5281"/>
                <a:gd name="T9" fmla="*/ 3971 h 5270"/>
                <a:gd name="T10" fmla="*/ 524 w 5281"/>
                <a:gd name="T11" fmla="*/ 4214 h 5270"/>
                <a:gd name="T12" fmla="*/ 710 w 5281"/>
                <a:gd name="T13" fmla="*/ 4430 h 5270"/>
                <a:gd name="T14" fmla="*/ 917 w 5281"/>
                <a:gd name="T15" fmla="*/ 4630 h 5270"/>
                <a:gd name="T16" fmla="*/ 1142 w 5281"/>
                <a:gd name="T17" fmla="*/ 4806 h 5270"/>
                <a:gd name="T18" fmla="*/ 1384 w 5281"/>
                <a:gd name="T19" fmla="*/ 4956 h 5270"/>
                <a:gd name="T20" fmla="*/ 1645 w 5281"/>
                <a:gd name="T21" fmla="*/ 5075 h 5270"/>
                <a:gd name="T22" fmla="*/ 1918 w 5281"/>
                <a:gd name="T23" fmla="*/ 5168 h 5270"/>
                <a:gd name="T24" fmla="*/ 2196 w 5281"/>
                <a:gd name="T25" fmla="*/ 5234 h 5270"/>
                <a:gd name="T26" fmla="*/ 2483 w 5281"/>
                <a:gd name="T27" fmla="*/ 5265 h 5270"/>
                <a:gd name="T28" fmla="*/ 2770 w 5281"/>
                <a:gd name="T29" fmla="*/ 5265 h 5270"/>
                <a:gd name="T30" fmla="*/ 3057 w 5281"/>
                <a:gd name="T31" fmla="*/ 5234 h 5270"/>
                <a:gd name="T32" fmla="*/ 3335 w 5281"/>
                <a:gd name="T33" fmla="*/ 5176 h 5270"/>
                <a:gd name="T34" fmla="*/ 3608 w 5281"/>
                <a:gd name="T35" fmla="*/ 5084 h 5270"/>
                <a:gd name="T36" fmla="*/ 3869 w 5281"/>
                <a:gd name="T37" fmla="*/ 4965 h 5270"/>
                <a:gd name="T38" fmla="*/ 4116 w 5281"/>
                <a:gd name="T39" fmla="*/ 4819 h 5270"/>
                <a:gd name="T40" fmla="*/ 4345 w 5281"/>
                <a:gd name="T41" fmla="*/ 4647 h 5270"/>
                <a:gd name="T42" fmla="*/ 4552 w 5281"/>
                <a:gd name="T43" fmla="*/ 4448 h 5270"/>
                <a:gd name="T44" fmla="*/ 4742 w 5281"/>
                <a:gd name="T45" fmla="*/ 4232 h 5270"/>
                <a:gd name="T46" fmla="*/ 4901 w 5281"/>
                <a:gd name="T47" fmla="*/ 3993 h 5270"/>
                <a:gd name="T48" fmla="*/ 5038 w 5281"/>
                <a:gd name="T49" fmla="*/ 3738 h 5270"/>
                <a:gd name="T50" fmla="*/ 5143 w 5281"/>
                <a:gd name="T51" fmla="*/ 3473 h 5270"/>
                <a:gd name="T52" fmla="*/ 5223 w 5281"/>
                <a:gd name="T53" fmla="*/ 3199 h 5270"/>
                <a:gd name="T54" fmla="*/ 5267 w 5281"/>
                <a:gd name="T55" fmla="*/ 2917 h 5270"/>
                <a:gd name="T56" fmla="*/ 5280 w 5281"/>
                <a:gd name="T57" fmla="*/ 2625 h 5270"/>
                <a:gd name="T58" fmla="*/ 5267 w 5281"/>
                <a:gd name="T59" fmla="*/ 2343 h 5270"/>
                <a:gd name="T60" fmla="*/ 5223 w 5281"/>
                <a:gd name="T61" fmla="*/ 2060 h 5270"/>
                <a:gd name="T62" fmla="*/ 5143 w 5281"/>
                <a:gd name="T63" fmla="*/ 1782 h 5270"/>
                <a:gd name="T64" fmla="*/ 5038 w 5281"/>
                <a:gd name="T65" fmla="*/ 1518 h 5270"/>
                <a:gd name="T66" fmla="*/ 4901 w 5281"/>
                <a:gd name="T67" fmla="*/ 1266 h 5270"/>
                <a:gd name="T68" fmla="*/ 4742 w 5281"/>
                <a:gd name="T69" fmla="*/ 1028 h 5270"/>
                <a:gd name="T70" fmla="*/ 4552 w 5281"/>
                <a:gd name="T71" fmla="*/ 808 h 5270"/>
                <a:gd name="T72" fmla="*/ 4345 w 5281"/>
                <a:gd name="T73" fmla="*/ 613 h 5270"/>
                <a:gd name="T74" fmla="*/ 4116 w 5281"/>
                <a:gd name="T75" fmla="*/ 436 h 5270"/>
                <a:gd name="T76" fmla="*/ 3873 w 5281"/>
                <a:gd name="T77" fmla="*/ 291 h 5270"/>
                <a:gd name="T78" fmla="*/ 3608 w 5281"/>
                <a:gd name="T79" fmla="*/ 176 h 5270"/>
                <a:gd name="T80" fmla="*/ 3339 w 5281"/>
                <a:gd name="T81" fmla="*/ 79 h 5270"/>
                <a:gd name="T82" fmla="*/ 3057 w 5281"/>
                <a:gd name="T83" fmla="*/ 17 h 5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281" h="5270">
                  <a:moveTo>
                    <a:pt x="0" y="2749"/>
                  </a:moveTo>
                  <a:lnTo>
                    <a:pt x="13" y="2891"/>
                  </a:lnTo>
                  <a:lnTo>
                    <a:pt x="30" y="3032"/>
                  </a:lnTo>
                  <a:lnTo>
                    <a:pt x="57" y="3173"/>
                  </a:lnTo>
                  <a:lnTo>
                    <a:pt x="88" y="3314"/>
                  </a:lnTo>
                  <a:lnTo>
                    <a:pt x="127" y="3451"/>
                  </a:lnTo>
                  <a:lnTo>
                    <a:pt x="180" y="3583"/>
                  </a:lnTo>
                  <a:lnTo>
                    <a:pt x="233" y="3720"/>
                  </a:lnTo>
                  <a:lnTo>
                    <a:pt x="295" y="3843"/>
                  </a:lnTo>
                  <a:lnTo>
                    <a:pt x="366" y="3971"/>
                  </a:lnTo>
                  <a:lnTo>
                    <a:pt x="445" y="4090"/>
                  </a:lnTo>
                  <a:lnTo>
                    <a:pt x="524" y="4214"/>
                  </a:lnTo>
                  <a:lnTo>
                    <a:pt x="613" y="4320"/>
                  </a:lnTo>
                  <a:lnTo>
                    <a:pt x="710" y="4430"/>
                  </a:lnTo>
                  <a:lnTo>
                    <a:pt x="811" y="4531"/>
                  </a:lnTo>
                  <a:lnTo>
                    <a:pt x="917" y="4630"/>
                  </a:lnTo>
                  <a:lnTo>
                    <a:pt x="1027" y="4722"/>
                  </a:lnTo>
                  <a:lnTo>
                    <a:pt x="1142" y="4806"/>
                  </a:lnTo>
                  <a:lnTo>
                    <a:pt x="1261" y="4885"/>
                  </a:lnTo>
                  <a:lnTo>
                    <a:pt x="1384" y="4956"/>
                  </a:lnTo>
                  <a:lnTo>
                    <a:pt x="1517" y="5022"/>
                  </a:lnTo>
                  <a:lnTo>
                    <a:pt x="1645" y="5075"/>
                  </a:lnTo>
                  <a:lnTo>
                    <a:pt x="1781" y="5128"/>
                  </a:lnTo>
                  <a:lnTo>
                    <a:pt x="1918" y="5168"/>
                  </a:lnTo>
                  <a:lnTo>
                    <a:pt x="2055" y="5203"/>
                  </a:lnTo>
                  <a:lnTo>
                    <a:pt x="2196" y="5234"/>
                  </a:lnTo>
                  <a:lnTo>
                    <a:pt x="2342" y="5251"/>
                  </a:lnTo>
                  <a:lnTo>
                    <a:pt x="2483" y="5265"/>
                  </a:lnTo>
                  <a:lnTo>
                    <a:pt x="2629" y="5269"/>
                  </a:lnTo>
                  <a:lnTo>
                    <a:pt x="2770" y="5265"/>
                  </a:lnTo>
                  <a:lnTo>
                    <a:pt x="2916" y="5256"/>
                  </a:lnTo>
                  <a:lnTo>
                    <a:pt x="3057" y="5234"/>
                  </a:lnTo>
                  <a:lnTo>
                    <a:pt x="3198" y="5212"/>
                  </a:lnTo>
                  <a:lnTo>
                    <a:pt x="3335" y="5176"/>
                  </a:lnTo>
                  <a:lnTo>
                    <a:pt x="3472" y="5132"/>
                  </a:lnTo>
                  <a:lnTo>
                    <a:pt x="3608" y="5084"/>
                  </a:lnTo>
                  <a:lnTo>
                    <a:pt x="3741" y="5026"/>
                  </a:lnTo>
                  <a:lnTo>
                    <a:pt x="3869" y="4965"/>
                  </a:lnTo>
                  <a:lnTo>
                    <a:pt x="3997" y="4899"/>
                  </a:lnTo>
                  <a:lnTo>
                    <a:pt x="4116" y="4819"/>
                  </a:lnTo>
                  <a:lnTo>
                    <a:pt x="4230" y="4735"/>
                  </a:lnTo>
                  <a:lnTo>
                    <a:pt x="4345" y="4647"/>
                  </a:lnTo>
                  <a:lnTo>
                    <a:pt x="4451" y="4549"/>
                  </a:lnTo>
                  <a:lnTo>
                    <a:pt x="4552" y="4448"/>
                  </a:lnTo>
                  <a:lnTo>
                    <a:pt x="4649" y="4342"/>
                  </a:lnTo>
                  <a:lnTo>
                    <a:pt x="4742" y="4232"/>
                  </a:lnTo>
                  <a:lnTo>
                    <a:pt x="4826" y="4112"/>
                  </a:lnTo>
                  <a:lnTo>
                    <a:pt x="4901" y="3993"/>
                  </a:lnTo>
                  <a:lnTo>
                    <a:pt x="4971" y="3870"/>
                  </a:lnTo>
                  <a:lnTo>
                    <a:pt x="5038" y="3738"/>
                  </a:lnTo>
                  <a:lnTo>
                    <a:pt x="5095" y="3610"/>
                  </a:lnTo>
                  <a:lnTo>
                    <a:pt x="5143" y="3473"/>
                  </a:lnTo>
                  <a:lnTo>
                    <a:pt x="5187" y="3336"/>
                  </a:lnTo>
                  <a:lnTo>
                    <a:pt x="5223" y="3199"/>
                  </a:lnTo>
                  <a:lnTo>
                    <a:pt x="5245" y="3058"/>
                  </a:lnTo>
                  <a:lnTo>
                    <a:pt x="5267" y="2917"/>
                  </a:lnTo>
                  <a:lnTo>
                    <a:pt x="5276" y="2772"/>
                  </a:lnTo>
                  <a:lnTo>
                    <a:pt x="5280" y="2625"/>
                  </a:lnTo>
                  <a:lnTo>
                    <a:pt x="5276" y="2484"/>
                  </a:lnTo>
                  <a:lnTo>
                    <a:pt x="5267" y="2343"/>
                  </a:lnTo>
                  <a:lnTo>
                    <a:pt x="5245" y="2202"/>
                  </a:lnTo>
                  <a:lnTo>
                    <a:pt x="5223" y="2060"/>
                  </a:lnTo>
                  <a:lnTo>
                    <a:pt x="5187" y="1919"/>
                  </a:lnTo>
                  <a:lnTo>
                    <a:pt x="5143" y="1782"/>
                  </a:lnTo>
                  <a:lnTo>
                    <a:pt x="5095" y="1650"/>
                  </a:lnTo>
                  <a:lnTo>
                    <a:pt x="5038" y="1518"/>
                  </a:lnTo>
                  <a:lnTo>
                    <a:pt x="4971" y="1390"/>
                  </a:lnTo>
                  <a:lnTo>
                    <a:pt x="4901" y="1266"/>
                  </a:lnTo>
                  <a:lnTo>
                    <a:pt x="4826" y="1143"/>
                  </a:lnTo>
                  <a:lnTo>
                    <a:pt x="4742" y="1028"/>
                  </a:lnTo>
                  <a:lnTo>
                    <a:pt x="4649" y="914"/>
                  </a:lnTo>
                  <a:lnTo>
                    <a:pt x="4552" y="808"/>
                  </a:lnTo>
                  <a:lnTo>
                    <a:pt x="4455" y="706"/>
                  </a:lnTo>
                  <a:lnTo>
                    <a:pt x="4345" y="613"/>
                  </a:lnTo>
                  <a:lnTo>
                    <a:pt x="4230" y="524"/>
                  </a:lnTo>
                  <a:lnTo>
                    <a:pt x="4116" y="436"/>
                  </a:lnTo>
                  <a:lnTo>
                    <a:pt x="3997" y="361"/>
                  </a:lnTo>
                  <a:lnTo>
                    <a:pt x="3873" y="291"/>
                  </a:lnTo>
                  <a:lnTo>
                    <a:pt x="3741" y="224"/>
                  </a:lnTo>
                  <a:lnTo>
                    <a:pt x="3608" y="176"/>
                  </a:lnTo>
                  <a:lnTo>
                    <a:pt x="3472" y="123"/>
                  </a:lnTo>
                  <a:lnTo>
                    <a:pt x="3339" y="79"/>
                  </a:lnTo>
                  <a:lnTo>
                    <a:pt x="3198" y="48"/>
                  </a:lnTo>
                  <a:lnTo>
                    <a:pt x="3057" y="17"/>
                  </a:lnTo>
                  <a:lnTo>
                    <a:pt x="291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70" name="Freeform 230">
              <a:extLst>
                <a:ext uri="{FF2B5EF4-FFF2-40B4-BE49-F238E27FC236}">
                  <a16:creationId xmlns:a16="http://schemas.microsoft.com/office/drawing/2014/main" id="{ED79030A-A46D-4A4A-BDF0-BE7F9E5542D2}"/>
                </a:ext>
              </a:extLst>
            </p:cNvPr>
            <p:cNvSpPr>
              <a:spLocks noChangeArrowheads="1"/>
            </p:cNvSpPr>
            <p:nvPr/>
          </p:nvSpPr>
          <p:spPr bwMode="auto">
            <a:xfrm>
              <a:off x="3597" y="1874"/>
              <a:ext cx="1000" cy="997"/>
            </a:xfrm>
            <a:custGeom>
              <a:avLst/>
              <a:gdLst>
                <a:gd name="T0" fmla="*/ 1821 w 4408"/>
                <a:gd name="T1" fmla="*/ 22 h 4396"/>
                <a:gd name="T2" fmla="*/ 1565 w 4408"/>
                <a:gd name="T3" fmla="*/ 83 h 4396"/>
                <a:gd name="T4" fmla="*/ 1314 w 4408"/>
                <a:gd name="T5" fmla="*/ 176 h 4396"/>
                <a:gd name="T6" fmla="*/ 1076 w 4408"/>
                <a:gd name="T7" fmla="*/ 300 h 4396"/>
                <a:gd name="T8" fmla="*/ 855 w 4408"/>
                <a:gd name="T9" fmla="*/ 446 h 4396"/>
                <a:gd name="T10" fmla="*/ 657 w 4408"/>
                <a:gd name="T11" fmla="*/ 622 h 4396"/>
                <a:gd name="T12" fmla="*/ 476 w 4408"/>
                <a:gd name="T13" fmla="*/ 821 h 4396"/>
                <a:gd name="T14" fmla="*/ 326 w 4408"/>
                <a:gd name="T15" fmla="*/ 1041 h 4396"/>
                <a:gd name="T16" fmla="*/ 202 w 4408"/>
                <a:gd name="T17" fmla="*/ 1271 h 4396"/>
                <a:gd name="T18" fmla="*/ 101 w 4408"/>
                <a:gd name="T19" fmla="*/ 1522 h 4396"/>
                <a:gd name="T20" fmla="*/ 39 w 4408"/>
                <a:gd name="T21" fmla="*/ 1778 h 4396"/>
                <a:gd name="T22" fmla="*/ 4 w 4408"/>
                <a:gd name="T23" fmla="*/ 2042 h 4396"/>
                <a:gd name="T24" fmla="*/ 4 w 4408"/>
                <a:gd name="T25" fmla="*/ 2312 h 4396"/>
                <a:gd name="T26" fmla="*/ 30 w 4408"/>
                <a:gd name="T27" fmla="*/ 2577 h 4396"/>
                <a:gd name="T28" fmla="*/ 97 w 4408"/>
                <a:gd name="T29" fmla="*/ 2833 h 4396"/>
                <a:gd name="T30" fmla="*/ 185 w 4408"/>
                <a:gd name="T31" fmla="*/ 3084 h 4396"/>
                <a:gd name="T32" fmla="*/ 308 w 4408"/>
                <a:gd name="T33" fmla="*/ 3318 h 4396"/>
                <a:gd name="T34" fmla="*/ 458 w 4408"/>
                <a:gd name="T35" fmla="*/ 3539 h 4396"/>
                <a:gd name="T36" fmla="*/ 635 w 4408"/>
                <a:gd name="T37" fmla="*/ 3741 h 4396"/>
                <a:gd name="T38" fmla="*/ 833 w 4408"/>
                <a:gd name="T39" fmla="*/ 3918 h 4396"/>
                <a:gd name="T40" fmla="*/ 1049 w 4408"/>
                <a:gd name="T41" fmla="*/ 4072 h 4396"/>
                <a:gd name="T42" fmla="*/ 1283 w 4408"/>
                <a:gd name="T43" fmla="*/ 4197 h 4396"/>
                <a:gd name="T44" fmla="*/ 1535 w 4408"/>
                <a:gd name="T45" fmla="*/ 4289 h 4396"/>
                <a:gd name="T46" fmla="*/ 1795 w 4408"/>
                <a:gd name="T47" fmla="*/ 4360 h 4396"/>
                <a:gd name="T48" fmla="*/ 2059 w 4408"/>
                <a:gd name="T49" fmla="*/ 4391 h 4396"/>
                <a:gd name="T50" fmla="*/ 2325 w 4408"/>
                <a:gd name="T51" fmla="*/ 4391 h 4396"/>
                <a:gd name="T52" fmla="*/ 2590 w 4408"/>
                <a:gd name="T53" fmla="*/ 4360 h 4396"/>
                <a:gd name="T54" fmla="*/ 2850 w 4408"/>
                <a:gd name="T55" fmla="*/ 4298 h 4396"/>
                <a:gd name="T56" fmla="*/ 3097 w 4408"/>
                <a:gd name="T57" fmla="*/ 4205 h 4396"/>
                <a:gd name="T58" fmla="*/ 3335 w 4408"/>
                <a:gd name="T59" fmla="*/ 4081 h 4396"/>
                <a:gd name="T60" fmla="*/ 3551 w 4408"/>
                <a:gd name="T61" fmla="*/ 3931 h 4396"/>
                <a:gd name="T62" fmla="*/ 3754 w 4408"/>
                <a:gd name="T63" fmla="*/ 3759 h 4396"/>
                <a:gd name="T64" fmla="*/ 3931 w 4408"/>
                <a:gd name="T65" fmla="*/ 3561 h 4396"/>
                <a:gd name="T66" fmla="*/ 4081 w 4408"/>
                <a:gd name="T67" fmla="*/ 3340 h 4396"/>
                <a:gd name="T68" fmla="*/ 4209 w 4408"/>
                <a:gd name="T69" fmla="*/ 3106 h 4396"/>
                <a:gd name="T70" fmla="*/ 4306 w 4408"/>
                <a:gd name="T71" fmla="*/ 2859 h 4396"/>
                <a:gd name="T72" fmla="*/ 4367 w 4408"/>
                <a:gd name="T73" fmla="*/ 2599 h 4396"/>
                <a:gd name="T74" fmla="*/ 4403 w 4408"/>
                <a:gd name="T75" fmla="*/ 2335 h 4396"/>
                <a:gd name="T76" fmla="*/ 4403 w 4408"/>
                <a:gd name="T77" fmla="*/ 2069 h 4396"/>
                <a:gd name="T78" fmla="*/ 4376 w 4408"/>
                <a:gd name="T79" fmla="*/ 1804 h 4396"/>
                <a:gd name="T80" fmla="*/ 4310 w 4408"/>
                <a:gd name="T81" fmla="*/ 1548 h 4396"/>
                <a:gd name="T82" fmla="*/ 4217 w 4408"/>
                <a:gd name="T83" fmla="*/ 1297 h 4396"/>
                <a:gd name="T84" fmla="*/ 4094 w 4408"/>
                <a:gd name="T85" fmla="*/ 1059 h 4396"/>
                <a:gd name="T86" fmla="*/ 3944 w 4408"/>
                <a:gd name="T87" fmla="*/ 838 h 4396"/>
                <a:gd name="T88" fmla="*/ 3767 w 4408"/>
                <a:gd name="T89" fmla="*/ 640 h 4396"/>
                <a:gd name="T90" fmla="*/ 3569 w 4408"/>
                <a:gd name="T91" fmla="*/ 464 h 4396"/>
                <a:gd name="T92" fmla="*/ 3353 w 4408"/>
                <a:gd name="T93" fmla="*/ 314 h 4396"/>
                <a:gd name="T94" fmla="*/ 3119 w 4408"/>
                <a:gd name="T95" fmla="*/ 185 h 4396"/>
                <a:gd name="T96" fmla="*/ 2868 w 4408"/>
                <a:gd name="T97" fmla="*/ 88 h 4396"/>
                <a:gd name="T98" fmla="*/ 2607 w 4408"/>
                <a:gd name="T99" fmla="*/ 26 h 4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08" h="4396">
                  <a:moveTo>
                    <a:pt x="1954" y="0"/>
                  </a:moveTo>
                  <a:lnTo>
                    <a:pt x="1821" y="22"/>
                  </a:lnTo>
                  <a:lnTo>
                    <a:pt x="1689" y="48"/>
                  </a:lnTo>
                  <a:lnTo>
                    <a:pt x="1565" y="83"/>
                  </a:lnTo>
                  <a:lnTo>
                    <a:pt x="1437" y="123"/>
                  </a:lnTo>
                  <a:lnTo>
                    <a:pt x="1314" y="176"/>
                  </a:lnTo>
                  <a:lnTo>
                    <a:pt x="1190" y="233"/>
                  </a:lnTo>
                  <a:lnTo>
                    <a:pt x="1076" y="300"/>
                  </a:lnTo>
                  <a:lnTo>
                    <a:pt x="961" y="371"/>
                  </a:lnTo>
                  <a:lnTo>
                    <a:pt x="855" y="446"/>
                  </a:lnTo>
                  <a:lnTo>
                    <a:pt x="754" y="530"/>
                  </a:lnTo>
                  <a:lnTo>
                    <a:pt x="657" y="622"/>
                  </a:lnTo>
                  <a:lnTo>
                    <a:pt x="564" y="719"/>
                  </a:lnTo>
                  <a:lnTo>
                    <a:pt x="476" y="821"/>
                  </a:lnTo>
                  <a:lnTo>
                    <a:pt x="396" y="927"/>
                  </a:lnTo>
                  <a:lnTo>
                    <a:pt x="326" y="1041"/>
                  </a:lnTo>
                  <a:lnTo>
                    <a:pt x="260" y="1156"/>
                  </a:lnTo>
                  <a:lnTo>
                    <a:pt x="202" y="1271"/>
                  </a:lnTo>
                  <a:lnTo>
                    <a:pt x="149" y="1394"/>
                  </a:lnTo>
                  <a:lnTo>
                    <a:pt x="101" y="1522"/>
                  </a:lnTo>
                  <a:lnTo>
                    <a:pt x="66" y="1650"/>
                  </a:lnTo>
                  <a:lnTo>
                    <a:pt x="39" y="1778"/>
                  </a:lnTo>
                  <a:lnTo>
                    <a:pt x="17" y="1910"/>
                  </a:lnTo>
                  <a:lnTo>
                    <a:pt x="4" y="2042"/>
                  </a:lnTo>
                  <a:lnTo>
                    <a:pt x="0" y="2175"/>
                  </a:lnTo>
                  <a:lnTo>
                    <a:pt x="4" y="2312"/>
                  </a:lnTo>
                  <a:lnTo>
                    <a:pt x="13" y="2445"/>
                  </a:lnTo>
                  <a:lnTo>
                    <a:pt x="30" y="2577"/>
                  </a:lnTo>
                  <a:lnTo>
                    <a:pt x="61" y="2705"/>
                  </a:lnTo>
                  <a:lnTo>
                    <a:pt x="97" y="2833"/>
                  </a:lnTo>
                  <a:lnTo>
                    <a:pt x="136" y="2961"/>
                  </a:lnTo>
                  <a:lnTo>
                    <a:pt x="185" y="3084"/>
                  </a:lnTo>
                  <a:lnTo>
                    <a:pt x="247" y="3203"/>
                  </a:lnTo>
                  <a:lnTo>
                    <a:pt x="308" y="3318"/>
                  </a:lnTo>
                  <a:lnTo>
                    <a:pt x="379" y="3433"/>
                  </a:lnTo>
                  <a:lnTo>
                    <a:pt x="458" y="3539"/>
                  </a:lnTo>
                  <a:lnTo>
                    <a:pt x="542" y="3640"/>
                  </a:lnTo>
                  <a:lnTo>
                    <a:pt x="635" y="3741"/>
                  </a:lnTo>
                  <a:lnTo>
                    <a:pt x="732" y="3830"/>
                  </a:lnTo>
                  <a:lnTo>
                    <a:pt x="833" y="3918"/>
                  </a:lnTo>
                  <a:lnTo>
                    <a:pt x="939" y="3997"/>
                  </a:lnTo>
                  <a:lnTo>
                    <a:pt x="1049" y="4072"/>
                  </a:lnTo>
                  <a:lnTo>
                    <a:pt x="1164" y="4135"/>
                  </a:lnTo>
                  <a:lnTo>
                    <a:pt x="1283" y="4197"/>
                  </a:lnTo>
                  <a:lnTo>
                    <a:pt x="1407" y="4245"/>
                  </a:lnTo>
                  <a:lnTo>
                    <a:pt x="1535" y="4289"/>
                  </a:lnTo>
                  <a:lnTo>
                    <a:pt x="1662" y="4325"/>
                  </a:lnTo>
                  <a:lnTo>
                    <a:pt x="1795" y="4360"/>
                  </a:lnTo>
                  <a:lnTo>
                    <a:pt x="1923" y="4377"/>
                  </a:lnTo>
                  <a:lnTo>
                    <a:pt x="2059" y="4391"/>
                  </a:lnTo>
                  <a:lnTo>
                    <a:pt x="2193" y="4395"/>
                  </a:lnTo>
                  <a:lnTo>
                    <a:pt x="2325" y="4391"/>
                  </a:lnTo>
                  <a:lnTo>
                    <a:pt x="2453" y="4377"/>
                  </a:lnTo>
                  <a:lnTo>
                    <a:pt x="2590" y="4360"/>
                  </a:lnTo>
                  <a:lnTo>
                    <a:pt x="2718" y="4333"/>
                  </a:lnTo>
                  <a:lnTo>
                    <a:pt x="2850" y="4298"/>
                  </a:lnTo>
                  <a:lnTo>
                    <a:pt x="2974" y="4254"/>
                  </a:lnTo>
                  <a:lnTo>
                    <a:pt x="3097" y="4205"/>
                  </a:lnTo>
                  <a:lnTo>
                    <a:pt x="3216" y="4148"/>
                  </a:lnTo>
                  <a:lnTo>
                    <a:pt x="3335" y="4081"/>
                  </a:lnTo>
                  <a:lnTo>
                    <a:pt x="3445" y="4010"/>
                  </a:lnTo>
                  <a:lnTo>
                    <a:pt x="3551" y="3931"/>
                  </a:lnTo>
                  <a:lnTo>
                    <a:pt x="3657" y="3847"/>
                  </a:lnTo>
                  <a:lnTo>
                    <a:pt x="3754" y="3759"/>
                  </a:lnTo>
                  <a:lnTo>
                    <a:pt x="3847" y="3662"/>
                  </a:lnTo>
                  <a:lnTo>
                    <a:pt x="3931" y="3561"/>
                  </a:lnTo>
                  <a:lnTo>
                    <a:pt x="4010" y="3450"/>
                  </a:lnTo>
                  <a:lnTo>
                    <a:pt x="4081" y="3340"/>
                  </a:lnTo>
                  <a:lnTo>
                    <a:pt x="4147" y="3225"/>
                  </a:lnTo>
                  <a:lnTo>
                    <a:pt x="4209" y="3106"/>
                  </a:lnTo>
                  <a:lnTo>
                    <a:pt x="4257" y="2983"/>
                  </a:lnTo>
                  <a:lnTo>
                    <a:pt x="4306" y="2859"/>
                  </a:lnTo>
                  <a:lnTo>
                    <a:pt x="4341" y="2731"/>
                  </a:lnTo>
                  <a:lnTo>
                    <a:pt x="4367" y="2599"/>
                  </a:lnTo>
                  <a:lnTo>
                    <a:pt x="4389" y="2467"/>
                  </a:lnTo>
                  <a:lnTo>
                    <a:pt x="4403" y="2335"/>
                  </a:lnTo>
                  <a:lnTo>
                    <a:pt x="4407" y="2207"/>
                  </a:lnTo>
                  <a:lnTo>
                    <a:pt x="4403" y="2069"/>
                  </a:lnTo>
                  <a:lnTo>
                    <a:pt x="4394" y="1937"/>
                  </a:lnTo>
                  <a:lnTo>
                    <a:pt x="4376" y="1804"/>
                  </a:lnTo>
                  <a:lnTo>
                    <a:pt x="4345" y="1676"/>
                  </a:lnTo>
                  <a:lnTo>
                    <a:pt x="4310" y="1548"/>
                  </a:lnTo>
                  <a:lnTo>
                    <a:pt x="4270" y="1421"/>
                  </a:lnTo>
                  <a:lnTo>
                    <a:pt x="4217" y="1297"/>
                  </a:lnTo>
                  <a:lnTo>
                    <a:pt x="4160" y="1178"/>
                  </a:lnTo>
                  <a:lnTo>
                    <a:pt x="4094" y="1059"/>
                  </a:lnTo>
                  <a:lnTo>
                    <a:pt x="4023" y="949"/>
                  </a:lnTo>
                  <a:lnTo>
                    <a:pt x="3944" y="838"/>
                  </a:lnTo>
                  <a:lnTo>
                    <a:pt x="3860" y="741"/>
                  </a:lnTo>
                  <a:lnTo>
                    <a:pt x="3767" y="640"/>
                  </a:lnTo>
                  <a:lnTo>
                    <a:pt x="3670" y="547"/>
                  </a:lnTo>
                  <a:lnTo>
                    <a:pt x="3569" y="464"/>
                  </a:lnTo>
                  <a:lnTo>
                    <a:pt x="3463" y="384"/>
                  </a:lnTo>
                  <a:lnTo>
                    <a:pt x="3353" y="314"/>
                  </a:lnTo>
                  <a:lnTo>
                    <a:pt x="3238" y="246"/>
                  </a:lnTo>
                  <a:lnTo>
                    <a:pt x="3119" y="185"/>
                  </a:lnTo>
                  <a:lnTo>
                    <a:pt x="2996" y="132"/>
                  </a:lnTo>
                  <a:lnTo>
                    <a:pt x="2868" y="88"/>
                  </a:lnTo>
                  <a:lnTo>
                    <a:pt x="2740" y="52"/>
                  </a:lnTo>
                  <a:lnTo>
                    <a:pt x="2607" y="26"/>
                  </a:lnTo>
                  <a:lnTo>
                    <a:pt x="2479" y="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71" name="Freeform 231">
              <a:extLst>
                <a:ext uri="{FF2B5EF4-FFF2-40B4-BE49-F238E27FC236}">
                  <a16:creationId xmlns:a16="http://schemas.microsoft.com/office/drawing/2014/main" id="{4A1F56FB-2A8D-4B2B-8023-0CE3E6EFFD07}"/>
                </a:ext>
              </a:extLst>
            </p:cNvPr>
            <p:cNvSpPr>
              <a:spLocks noChangeArrowheads="1"/>
            </p:cNvSpPr>
            <p:nvPr/>
          </p:nvSpPr>
          <p:spPr bwMode="auto">
            <a:xfrm>
              <a:off x="3848" y="2131"/>
              <a:ext cx="498" cy="488"/>
            </a:xfrm>
            <a:custGeom>
              <a:avLst/>
              <a:gdLst>
                <a:gd name="T0" fmla="*/ 723 w 2194"/>
                <a:gd name="T1" fmla="*/ 26 h 2150"/>
                <a:gd name="T2" fmla="*/ 564 w 2194"/>
                <a:gd name="T3" fmla="*/ 101 h 2150"/>
                <a:gd name="T4" fmla="*/ 414 w 2194"/>
                <a:gd name="T5" fmla="*/ 202 h 2150"/>
                <a:gd name="T6" fmla="*/ 282 w 2194"/>
                <a:gd name="T7" fmla="*/ 326 h 2150"/>
                <a:gd name="T8" fmla="*/ 176 w 2194"/>
                <a:gd name="T9" fmla="*/ 467 h 2150"/>
                <a:gd name="T10" fmla="*/ 88 w 2194"/>
                <a:gd name="T11" fmla="*/ 626 h 2150"/>
                <a:gd name="T12" fmla="*/ 30 w 2194"/>
                <a:gd name="T13" fmla="*/ 794 h 2150"/>
                <a:gd name="T14" fmla="*/ 4 w 2194"/>
                <a:gd name="T15" fmla="*/ 975 h 2150"/>
                <a:gd name="T16" fmla="*/ 4 w 2194"/>
                <a:gd name="T17" fmla="*/ 1156 h 2150"/>
                <a:gd name="T18" fmla="*/ 35 w 2194"/>
                <a:gd name="T19" fmla="*/ 1333 h 2150"/>
                <a:gd name="T20" fmla="*/ 97 w 2194"/>
                <a:gd name="T21" fmla="*/ 1505 h 2150"/>
                <a:gd name="T22" fmla="*/ 180 w 2194"/>
                <a:gd name="T23" fmla="*/ 1659 h 2150"/>
                <a:gd name="T24" fmla="*/ 295 w 2194"/>
                <a:gd name="T25" fmla="*/ 1801 h 2150"/>
                <a:gd name="T26" fmla="*/ 423 w 2194"/>
                <a:gd name="T27" fmla="*/ 1924 h 2150"/>
                <a:gd name="T28" fmla="*/ 577 w 2194"/>
                <a:gd name="T29" fmla="*/ 2021 h 2150"/>
                <a:gd name="T30" fmla="*/ 741 w 2194"/>
                <a:gd name="T31" fmla="*/ 2096 h 2150"/>
                <a:gd name="T32" fmla="*/ 917 w 2194"/>
                <a:gd name="T33" fmla="*/ 2136 h 2150"/>
                <a:gd name="T34" fmla="*/ 1095 w 2194"/>
                <a:gd name="T35" fmla="*/ 2149 h 2150"/>
                <a:gd name="T36" fmla="*/ 1275 w 2194"/>
                <a:gd name="T37" fmla="*/ 2136 h 2150"/>
                <a:gd name="T38" fmla="*/ 1448 w 2194"/>
                <a:gd name="T39" fmla="*/ 2096 h 2150"/>
                <a:gd name="T40" fmla="*/ 1615 w 2194"/>
                <a:gd name="T41" fmla="*/ 2021 h 2150"/>
                <a:gd name="T42" fmla="*/ 1765 w 2194"/>
                <a:gd name="T43" fmla="*/ 1924 h 2150"/>
                <a:gd name="T44" fmla="*/ 1898 w 2194"/>
                <a:gd name="T45" fmla="*/ 1801 h 2150"/>
                <a:gd name="T46" fmla="*/ 2012 w 2194"/>
                <a:gd name="T47" fmla="*/ 1659 h 2150"/>
                <a:gd name="T48" fmla="*/ 2100 w 2194"/>
                <a:gd name="T49" fmla="*/ 1505 h 2150"/>
                <a:gd name="T50" fmla="*/ 2158 w 2194"/>
                <a:gd name="T51" fmla="*/ 1333 h 2150"/>
                <a:gd name="T52" fmla="*/ 2189 w 2194"/>
                <a:gd name="T53" fmla="*/ 1156 h 2150"/>
                <a:gd name="T54" fmla="*/ 2193 w 2194"/>
                <a:gd name="T55" fmla="*/ 975 h 2150"/>
                <a:gd name="T56" fmla="*/ 2158 w 2194"/>
                <a:gd name="T57" fmla="*/ 794 h 2150"/>
                <a:gd name="T58" fmla="*/ 2105 w 2194"/>
                <a:gd name="T59" fmla="*/ 626 h 2150"/>
                <a:gd name="T60" fmla="*/ 2017 w 2194"/>
                <a:gd name="T61" fmla="*/ 467 h 2150"/>
                <a:gd name="T62" fmla="*/ 1911 w 2194"/>
                <a:gd name="T63" fmla="*/ 326 h 2150"/>
                <a:gd name="T64" fmla="*/ 1778 w 2194"/>
                <a:gd name="T65" fmla="*/ 202 h 2150"/>
                <a:gd name="T66" fmla="*/ 1628 w 2194"/>
                <a:gd name="T67" fmla="*/ 101 h 2150"/>
                <a:gd name="T68" fmla="*/ 1465 w 2194"/>
                <a:gd name="T69" fmla="*/ 26 h 2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94" h="2150">
                  <a:moveTo>
                    <a:pt x="811" y="0"/>
                  </a:moveTo>
                  <a:lnTo>
                    <a:pt x="723" y="26"/>
                  </a:lnTo>
                  <a:lnTo>
                    <a:pt x="644" y="61"/>
                  </a:lnTo>
                  <a:lnTo>
                    <a:pt x="564" y="101"/>
                  </a:lnTo>
                  <a:lnTo>
                    <a:pt x="485" y="150"/>
                  </a:lnTo>
                  <a:lnTo>
                    <a:pt x="414" y="202"/>
                  </a:lnTo>
                  <a:lnTo>
                    <a:pt x="344" y="260"/>
                  </a:lnTo>
                  <a:lnTo>
                    <a:pt x="282" y="326"/>
                  </a:lnTo>
                  <a:lnTo>
                    <a:pt x="224" y="397"/>
                  </a:lnTo>
                  <a:lnTo>
                    <a:pt x="176" y="467"/>
                  </a:lnTo>
                  <a:lnTo>
                    <a:pt x="127" y="547"/>
                  </a:lnTo>
                  <a:lnTo>
                    <a:pt x="88" y="626"/>
                  </a:lnTo>
                  <a:lnTo>
                    <a:pt x="57" y="710"/>
                  </a:lnTo>
                  <a:lnTo>
                    <a:pt x="30" y="794"/>
                  </a:lnTo>
                  <a:lnTo>
                    <a:pt x="13" y="886"/>
                  </a:lnTo>
                  <a:lnTo>
                    <a:pt x="4" y="975"/>
                  </a:lnTo>
                  <a:lnTo>
                    <a:pt x="0" y="1064"/>
                  </a:lnTo>
                  <a:lnTo>
                    <a:pt x="4" y="1156"/>
                  </a:lnTo>
                  <a:lnTo>
                    <a:pt x="13" y="1245"/>
                  </a:lnTo>
                  <a:lnTo>
                    <a:pt x="35" y="1333"/>
                  </a:lnTo>
                  <a:lnTo>
                    <a:pt x="66" y="1421"/>
                  </a:lnTo>
                  <a:lnTo>
                    <a:pt x="97" y="1505"/>
                  </a:lnTo>
                  <a:lnTo>
                    <a:pt x="136" y="1584"/>
                  </a:lnTo>
                  <a:lnTo>
                    <a:pt x="180" y="1659"/>
                  </a:lnTo>
                  <a:lnTo>
                    <a:pt x="233" y="1734"/>
                  </a:lnTo>
                  <a:lnTo>
                    <a:pt x="295" y="1801"/>
                  </a:lnTo>
                  <a:lnTo>
                    <a:pt x="357" y="1867"/>
                  </a:lnTo>
                  <a:lnTo>
                    <a:pt x="423" y="1924"/>
                  </a:lnTo>
                  <a:lnTo>
                    <a:pt x="498" y="1973"/>
                  </a:lnTo>
                  <a:lnTo>
                    <a:pt x="577" y="2021"/>
                  </a:lnTo>
                  <a:lnTo>
                    <a:pt x="657" y="2061"/>
                  </a:lnTo>
                  <a:lnTo>
                    <a:pt x="741" y="2096"/>
                  </a:lnTo>
                  <a:lnTo>
                    <a:pt x="829" y="2118"/>
                  </a:lnTo>
                  <a:lnTo>
                    <a:pt x="917" y="2136"/>
                  </a:lnTo>
                  <a:lnTo>
                    <a:pt x="1005" y="2149"/>
                  </a:lnTo>
                  <a:lnTo>
                    <a:pt x="1095" y="2149"/>
                  </a:lnTo>
                  <a:lnTo>
                    <a:pt x="1187" y="2149"/>
                  </a:lnTo>
                  <a:lnTo>
                    <a:pt x="1275" y="2136"/>
                  </a:lnTo>
                  <a:lnTo>
                    <a:pt x="1364" y="2118"/>
                  </a:lnTo>
                  <a:lnTo>
                    <a:pt x="1448" y="2096"/>
                  </a:lnTo>
                  <a:lnTo>
                    <a:pt x="1536" y="2061"/>
                  </a:lnTo>
                  <a:lnTo>
                    <a:pt x="1615" y="2021"/>
                  </a:lnTo>
                  <a:lnTo>
                    <a:pt x="1695" y="1973"/>
                  </a:lnTo>
                  <a:lnTo>
                    <a:pt x="1765" y="1924"/>
                  </a:lnTo>
                  <a:lnTo>
                    <a:pt x="1836" y="1867"/>
                  </a:lnTo>
                  <a:lnTo>
                    <a:pt x="1898" y="1801"/>
                  </a:lnTo>
                  <a:lnTo>
                    <a:pt x="1959" y="1734"/>
                  </a:lnTo>
                  <a:lnTo>
                    <a:pt x="2012" y="1659"/>
                  </a:lnTo>
                  <a:lnTo>
                    <a:pt x="2056" y="1584"/>
                  </a:lnTo>
                  <a:lnTo>
                    <a:pt x="2100" y="1505"/>
                  </a:lnTo>
                  <a:lnTo>
                    <a:pt x="2131" y="1421"/>
                  </a:lnTo>
                  <a:lnTo>
                    <a:pt x="2158" y="1333"/>
                  </a:lnTo>
                  <a:lnTo>
                    <a:pt x="2175" y="1245"/>
                  </a:lnTo>
                  <a:lnTo>
                    <a:pt x="2189" y="1156"/>
                  </a:lnTo>
                  <a:lnTo>
                    <a:pt x="2193" y="1064"/>
                  </a:lnTo>
                  <a:lnTo>
                    <a:pt x="2193" y="975"/>
                  </a:lnTo>
                  <a:lnTo>
                    <a:pt x="2175" y="886"/>
                  </a:lnTo>
                  <a:lnTo>
                    <a:pt x="2158" y="794"/>
                  </a:lnTo>
                  <a:lnTo>
                    <a:pt x="2136" y="710"/>
                  </a:lnTo>
                  <a:lnTo>
                    <a:pt x="2105" y="626"/>
                  </a:lnTo>
                  <a:lnTo>
                    <a:pt x="2065" y="547"/>
                  </a:lnTo>
                  <a:lnTo>
                    <a:pt x="2017" y="467"/>
                  </a:lnTo>
                  <a:lnTo>
                    <a:pt x="1968" y="397"/>
                  </a:lnTo>
                  <a:lnTo>
                    <a:pt x="1911" y="326"/>
                  </a:lnTo>
                  <a:lnTo>
                    <a:pt x="1849" y="260"/>
                  </a:lnTo>
                  <a:lnTo>
                    <a:pt x="1778" y="202"/>
                  </a:lnTo>
                  <a:lnTo>
                    <a:pt x="1708" y="150"/>
                  </a:lnTo>
                  <a:lnTo>
                    <a:pt x="1628" y="101"/>
                  </a:lnTo>
                  <a:lnTo>
                    <a:pt x="1549" y="61"/>
                  </a:lnTo>
                  <a:lnTo>
                    <a:pt x="1465" y="26"/>
                  </a:lnTo>
                  <a:lnTo>
                    <a:pt x="138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72" name="Line 232">
              <a:extLst>
                <a:ext uri="{FF2B5EF4-FFF2-40B4-BE49-F238E27FC236}">
                  <a16:creationId xmlns:a16="http://schemas.microsoft.com/office/drawing/2014/main" id="{518E149B-4F61-45C1-8447-9392D2839129}"/>
                </a:ext>
              </a:extLst>
            </p:cNvPr>
            <p:cNvSpPr>
              <a:spLocks noChangeShapeType="1"/>
            </p:cNvSpPr>
            <p:nvPr/>
          </p:nvSpPr>
          <p:spPr bwMode="auto">
            <a:xfrm>
              <a:off x="4220" y="2355"/>
              <a:ext cx="1" cy="1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73" name="Freeform 233">
              <a:extLst>
                <a:ext uri="{FF2B5EF4-FFF2-40B4-BE49-F238E27FC236}">
                  <a16:creationId xmlns:a16="http://schemas.microsoft.com/office/drawing/2014/main" id="{2E70DB3C-25DB-412F-8632-1EDCD4F3E945}"/>
                </a:ext>
              </a:extLst>
            </p:cNvPr>
            <p:cNvSpPr>
              <a:spLocks noChangeArrowheads="1"/>
            </p:cNvSpPr>
            <p:nvPr/>
          </p:nvSpPr>
          <p:spPr bwMode="auto">
            <a:xfrm>
              <a:off x="3972" y="2246"/>
              <a:ext cx="249" cy="208"/>
            </a:xfrm>
            <a:custGeom>
              <a:avLst/>
              <a:gdLst>
                <a:gd name="T0" fmla="*/ 1095 w 1096"/>
                <a:gd name="T1" fmla="*/ 481 h 916"/>
                <a:gd name="T2" fmla="*/ 1082 w 1096"/>
                <a:gd name="T3" fmla="*/ 419 h 916"/>
                <a:gd name="T4" fmla="*/ 1060 w 1096"/>
                <a:gd name="T5" fmla="*/ 353 h 916"/>
                <a:gd name="T6" fmla="*/ 1033 w 1096"/>
                <a:gd name="T7" fmla="*/ 296 h 916"/>
                <a:gd name="T8" fmla="*/ 1002 w 1096"/>
                <a:gd name="T9" fmla="*/ 238 h 916"/>
                <a:gd name="T10" fmla="*/ 958 w 1096"/>
                <a:gd name="T11" fmla="*/ 189 h 916"/>
                <a:gd name="T12" fmla="*/ 914 w 1096"/>
                <a:gd name="T13" fmla="*/ 141 h 916"/>
                <a:gd name="T14" fmla="*/ 861 w 1096"/>
                <a:gd name="T15" fmla="*/ 101 h 916"/>
                <a:gd name="T16" fmla="*/ 804 w 1096"/>
                <a:gd name="T17" fmla="*/ 66 h 916"/>
                <a:gd name="T18" fmla="*/ 742 w 1096"/>
                <a:gd name="T19" fmla="*/ 35 h 916"/>
                <a:gd name="T20" fmla="*/ 680 w 1096"/>
                <a:gd name="T21" fmla="*/ 17 h 916"/>
                <a:gd name="T22" fmla="*/ 618 w 1096"/>
                <a:gd name="T23" fmla="*/ 8 h 916"/>
                <a:gd name="T24" fmla="*/ 548 w 1096"/>
                <a:gd name="T25" fmla="*/ 0 h 916"/>
                <a:gd name="T26" fmla="*/ 482 w 1096"/>
                <a:gd name="T27" fmla="*/ 8 h 916"/>
                <a:gd name="T28" fmla="*/ 419 w 1096"/>
                <a:gd name="T29" fmla="*/ 17 h 916"/>
                <a:gd name="T30" fmla="*/ 353 w 1096"/>
                <a:gd name="T31" fmla="*/ 35 h 916"/>
                <a:gd name="T32" fmla="*/ 295 w 1096"/>
                <a:gd name="T33" fmla="*/ 66 h 916"/>
                <a:gd name="T34" fmla="*/ 238 w 1096"/>
                <a:gd name="T35" fmla="*/ 101 h 916"/>
                <a:gd name="T36" fmla="*/ 185 w 1096"/>
                <a:gd name="T37" fmla="*/ 141 h 916"/>
                <a:gd name="T38" fmla="*/ 141 w 1096"/>
                <a:gd name="T39" fmla="*/ 189 h 916"/>
                <a:gd name="T40" fmla="*/ 97 w 1096"/>
                <a:gd name="T41" fmla="*/ 238 h 916"/>
                <a:gd name="T42" fmla="*/ 66 w 1096"/>
                <a:gd name="T43" fmla="*/ 296 h 916"/>
                <a:gd name="T44" fmla="*/ 35 w 1096"/>
                <a:gd name="T45" fmla="*/ 353 h 916"/>
                <a:gd name="T46" fmla="*/ 17 w 1096"/>
                <a:gd name="T47" fmla="*/ 419 h 916"/>
                <a:gd name="T48" fmla="*/ 4 w 1096"/>
                <a:gd name="T49" fmla="*/ 481 h 916"/>
                <a:gd name="T50" fmla="*/ 0 w 1096"/>
                <a:gd name="T51" fmla="*/ 547 h 916"/>
                <a:gd name="T52" fmla="*/ 4 w 1096"/>
                <a:gd name="T53" fmla="*/ 619 h 916"/>
                <a:gd name="T54" fmla="*/ 17 w 1096"/>
                <a:gd name="T55" fmla="*/ 685 h 916"/>
                <a:gd name="T56" fmla="*/ 35 w 1096"/>
                <a:gd name="T57" fmla="*/ 743 h 916"/>
                <a:gd name="T58" fmla="*/ 66 w 1096"/>
                <a:gd name="T59" fmla="*/ 805 h 916"/>
                <a:gd name="T60" fmla="*/ 97 w 1096"/>
                <a:gd name="T61" fmla="*/ 866 h 916"/>
                <a:gd name="T62" fmla="*/ 141 w 1096"/>
                <a:gd name="T63" fmla="*/ 915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96" h="916">
                  <a:moveTo>
                    <a:pt x="1095" y="481"/>
                  </a:moveTo>
                  <a:lnTo>
                    <a:pt x="1082" y="419"/>
                  </a:lnTo>
                  <a:lnTo>
                    <a:pt x="1060" y="353"/>
                  </a:lnTo>
                  <a:lnTo>
                    <a:pt x="1033" y="296"/>
                  </a:lnTo>
                  <a:lnTo>
                    <a:pt x="1002" y="238"/>
                  </a:lnTo>
                  <a:lnTo>
                    <a:pt x="958" y="189"/>
                  </a:lnTo>
                  <a:lnTo>
                    <a:pt x="914" y="141"/>
                  </a:lnTo>
                  <a:lnTo>
                    <a:pt x="861" y="101"/>
                  </a:lnTo>
                  <a:lnTo>
                    <a:pt x="804" y="66"/>
                  </a:lnTo>
                  <a:lnTo>
                    <a:pt x="742" y="35"/>
                  </a:lnTo>
                  <a:lnTo>
                    <a:pt x="680" y="17"/>
                  </a:lnTo>
                  <a:lnTo>
                    <a:pt x="618" y="8"/>
                  </a:lnTo>
                  <a:lnTo>
                    <a:pt x="548" y="0"/>
                  </a:lnTo>
                  <a:lnTo>
                    <a:pt x="482" y="8"/>
                  </a:lnTo>
                  <a:lnTo>
                    <a:pt x="419" y="17"/>
                  </a:lnTo>
                  <a:lnTo>
                    <a:pt x="353" y="35"/>
                  </a:lnTo>
                  <a:lnTo>
                    <a:pt x="295" y="66"/>
                  </a:lnTo>
                  <a:lnTo>
                    <a:pt x="238" y="101"/>
                  </a:lnTo>
                  <a:lnTo>
                    <a:pt x="185" y="141"/>
                  </a:lnTo>
                  <a:lnTo>
                    <a:pt x="141" y="189"/>
                  </a:lnTo>
                  <a:lnTo>
                    <a:pt x="97" y="238"/>
                  </a:lnTo>
                  <a:lnTo>
                    <a:pt x="66" y="296"/>
                  </a:lnTo>
                  <a:lnTo>
                    <a:pt x="35" y="353"/>
                  </a:lnTo>
                  <a:lnTo>
                    <a:pt x="17" y="419"/>
                  </a:lnTo>
                  <a:lnTo>
                    <a:pt x="4" y="481"/>
                  </a:lnTo>
                  <a:lnTo>
                    <a:pt x="0" y="547"/>
                  </a:lnTo>
                  <a:lnTo>
                    <a:pt x="4" y="619"/>
                  </a:lnTo>
                  <a:lnTo>
                    <a:pt x="17" y="685"/>
                  </a:lnTo>
                  <a:lnTo>
                    <a:pt x="35" y="743"/>
                  </a:lnTo>
                  <a:lnTo>
                    <a:pt x="66" y="805"/>
                  </a:lnTo>
                  <a:lnTo>
                    <a:pt x="97" y="866"/>
                  </a:lnTo>
                  <a:lnTo>
                    <a:pt x="141" y="91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74" name="Freeform 234">
              <a:extLst>
                <a:ext uri="{FF2B5EF4-FFF2-40B4-BE49-F238E27FC236}">
                  <a16:creationId xmlns:a16="http://schemas.microsoft.com/office/drawing/2014/main" id="{C8ABBA62-6B04-4402-937F-7A0351040979}"/>
                </a:ext>
              </a:extLst>
            </p:cNvPr>
            <p:cNvSpPr>
              <a:spLocks noChangeArrowheads="1"/>
            </p:cNvSpPr>
            <p:nvPr/>
          </p:nvSpPr>
          <p:spPr bwMode="auto">
            <a:xfrm>
              <a:off x="4004" y="2370"/>
              <a:ext cx="217" cy="126"/>
            </a:xfrm>
            <a:custGeom>
              <a:avLst/>
              <a:gdLst>
                <a:gd name="T0" fmla="*/ 0 w 955"/>
                <a:gd name="T1" fmla="*/ 367 h 554"/>
                <a:gd name="T2" fmla="*/ 44 w 955"/>
                <a:gd name="T3" fmla="*/ 412 h 554"/>
                <a:gd name="T4" fmla="*/ 97 w 955"/>
                <a:gd name="T5" fmla="*/ 456 h 554"/>
                <a:gd name="T6" fmla="*/ 154 w 955"/>
                <a:gd name="T7" fmla="*/ 487 h 554"/>
                <a:gd name="T8" fmla="*/ 211 w 955"/>
                <a:gd name="T9" fmla="*/ 513 h 554"/>
                <a:gd name="T10" fmla="*/ 278 w 955"/>
                <a:gd name="T11" fmla="*/ 535 h 554"/>
                <a:gd name="T12" fmla="*/ 340 w 955"/>
                <a:gd name="T13" fmla="*/ 549 h 554"/>
                <a:gd name="T14" fmla="*/ 407 w 955"/>
                <a:gd name="T15" fmla="*/ 553 h 554"/>
                <a:gd name="T16" fmla="*/ 477 w 955"/>
                <a:gd name="T17" fmla="*/ 549 h 554"/>
                <a:gd name="T18" fmla="*/ 539 w 955"/>
                <a:gd name="T19" fmla="*/ 535 h 554"/>
                <a:gd name="T20" fmla="*/ 601 w 955"/>
                <a:gd name="T21" fmla="*/ 513 h 554"/>
                <a:gd name="T22" fmla="*/ 663 w 955"/>
                <a:gd name="T23" fmla="*/ 487 h 554"/>
                <a:gd name="T24" fmla="*/ 720 w 955"/>
                <a:gd name="T25" fmla="*/ 456 h 554"/>
                <a:gd name="T26" fmla="*/ 773 w 955"/>
                <a:gd name="T27" fmla="*/ 412 h 554"/>
                <a:gd name="T28" fmla="*/ 817 w 955"/>
                <a:gd name="T29" fmla="*/ 367 h 554"/>
                <a:gd name="T30" fmla="*/ 861 w 955"/>
                <a:gd name="T31" fmla="*/ 319 h 554"/>
                <a:gd name="T32" fmla="*/ 892 w 955"/>
                <a:gd name="T33" fmla="*/ 257 h 554"/>
                <a:gd name="T34" fmla="*/ 919 w 955"/>
                <a:gd name="T35" fmla="*/ 195 h 554"/>
                <a:gd name="T36" fmla="*/ 941 w 955"/>
                <a:gd name="T37" fmla="*/ 138 h 554"/>
                <a:gd name="T38" fmla="*/ 954 w 955"/>
                <a:gd name="T39" fmla="*/ 71 h 554"/>
                <a:gd name="T40" fmla="*/ 954 w 955"/>
                <a:gd name="T41"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5" h="554">
                  <a:moveTo>
                    <a:pt x="0" y="367"/>
                  </a:moveTo>
                  <a:lnTo>
                    <a:pt x="44" y="412"/>
                  </a:lnTo>
                  <a:lnTo>
                    <a:pt x="97" y="456"/>
                  </a:lnTo>
                  <a:lnTo>
                    <a:pt x="154" y="487"/>
                  </a:lnTo>
                  <a:lnTo>
                    <a:pt x="211" y="513"/>
                  </a:lnTo>
                  <a:lnTo>
                    <a:pt x="278" y="535"/>
                  </a:lnTo>
                  <a:lnTo>
                    <a:pt x="340" y="549"/>
                  </a:lnTo>
                  <a:lnTo>
                    <a:pt x="407" y="553"/>
                  </a:lnTo>
                  <a:lnTo>
                    <a:pt x="477" y="549"/>
                  </a:lnTo>
                  <a:lnTo>
                    <a:pt x="539" y="535"/>
                  </a:lnTo>
                  <a:lnTo>
                    <a:pt x="601" y="513"/>
                  </a:lnTo>
                  <a:lnTo>
                    <a:pt x="663" y="487"/>
                  </a:lnTo>
                  <a:lnTo>
                    <a:pt x="720" y="456"/>
                  </a:lnTo>
                  <a:lnTo>
                    <a:pt x="773" y="412"/>
                  </a:lnTo>
                  <a:lnTo>
                    <a:pt x="817" y="367"/>
                  </a:lnTo>
                  <a:lnTo>
                    <a:pt x="861" y="319"/>
                  </a:lnTo>
                  <a:lnTo>
                    <a:pt x="892" y="257"/>
                  </a:lnTo>
                  <a:lnTo>
                    <a:pt x="919" y="195"/>
                  </a:lnTo>
                  <a:lnTo>
                    <a:pt x="941" y="138"/>
                  </a:lnTo>
                  <a:lnTo>
                    <a:pt x="954" y="71"/>
                  </a:lnTo>
                  <a:lnTo>
                    <a:pt x="95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75" name="Freeform 235">
              <a:extLst>
                <a:ext uri="{FF2B5EF4-FFF2-40B4-BE49-F238E27FC236}">
                  <a16:creationId xmlns:a16="http://schemas.microsoft.com/office/drawing/2014/main" id="{840E3B20-6F11-4D38-811A-CF486C0ED625}"/>
                </a:ext>
              </a:extLst>
            </p:cNvPr>
            <p:cNvSpPr>
              <a:spLocks noChangeArrowheads="1"/>
            </p:cNvSpPr>
            <p:nvPr/>
          </p:nvSpPr>
          <p:spPr bwMode="auto">
            <a:xfrm>
              <a:off x="4031" y="2306"/>
              <a:ext cx="132" cy="131"/>
            </a:xfrm>
            <a:custGeom>
              <a:avLst/>
              <a:gdLst>
                <a:gd name="T0" fmla="*/ 579 w 580"/>
                <a:gd name="T1" fmla="*/ 282 h 576"/>
                <a:gd name="T2" fmla="*/ 575 w 580"/>
                <a:gd name="T3" fmla="*/ 243 h 576"/>
                <a:gd name="T4" fmla="*/ 566 w 580"/>
                <a:gd name="T5" fmla="*/ 194 h 576"/>
                <a:gd name="T6" fmla="*/ 548 w 580"/>
                <a:gd name="T7" fmla="*/ 154 h 576"/>
                <a:gd name="T8" fmla="*/ 522 w 580"/>
                <a:gd name="T9" fmla="*/ 119 h 576"/>
                <a:gd name="T10" fmla="*/ 495 w 580"/>
                <a:gd name="T11" fmla="*/ 83 h 576"/>
                <a:gd name="T12" fmla="*/ 460 w 580"/>
                <a:gd name="T13" fmla="*/ 53 h 576"/>
                <a:gd name="T14" fmla="*/ 420 w 580"/>
                <a:gd name="T15" fmla="*/ 30 h 576"/>
                <a:gd name="T16" fmla="*/ 376 w 580"/>
                <a:gd name="T17" fmla="*/ 13 h 576"/>
                <a:gd name="T18" fmla="*/ 336 w 580"/>
                <a:gd name="T19" fmla="*/ 0 h 576"/>
                <a:gd name="T20" fmla="*/ 288 w 580"/>
                <a:gd name="T21" fmla="*/ 0 h 576"/>
                <a:gd name="T22" fmla="*/ 248 w 580"/>
                <a:gd name="T23" fmla="*/ 0 h 576"/>
                <a:gd name="T24" fmla="*/ 198 w 580"/>
                <a:gd name="T25" fmla="*/ 13 h 576"/>
                <a:gd name="T26" fmla="*/ 159 w 580"/>
                <a:gd name="T27" fmla="*/ 30 h 576"/>
                <a:gd name="T28" fmla="*/ 119 w 580"/>
                <a:gd name="T29" fmla="*/ 53 h 576"/>
                <a:gd name="T30" fmla="*/ 83 w 580"/>
                <a:gd name="T31" fmla="*/ 83 h 576"/>
                <a:gd name="T32" fmla="*/ 57 w 580"/>
                <a:gd name="T33" fmla="*/ 119 h 576"/>
                <a:gd name="T34" fmla="*/ 30 w 580"/>
                <a:gd name="T35" fmla="*/ 154 h 576"/>
                <a:gd name="T36" fmla="*/ 13 w 580"/>
                <a:gd name="T37" fmla="*/ 194 h 576"/>
                <a:gd name="T38" fmla="*/ 4 w 580"/>
                <a:gd name="T39" fmla="*/ 243 h 576"/>
                <a:gd name="T40" fmla="*/ 0 w 580"/>
                <a:gd name="T41" fmla="*/ 282 h 576"/>
                <a:gd name="T42" fmla="*/ 4 w 580"/>
                <a:gd name="T43" fmla="*/ 332 h 576"/>
                <a:gd name="T44" fmla="*/ 13 w 580"/>
                <a:gd name="T45" fmla="*/ 372 h 576"/>
                <a:gd name="T46" fmla="*/ 30 w 580"/>
                <a:gd name="T47" fmla="*/ 416 h 576"/>
                <a:gd name="T48" fmla="*/ 57 w 580"/>
                <a:gd name="T49" fmla="*/ 456 h 576"/>
                <a:gd name="T50" fmla="*/ 83 w 580"/>
                <a:gd name="T51" fmla="*/ 491 h 576"/>
                <a:gd name="T52" fmla="*/ 119 w 580"/>
                <a:gd name="T53" fmla="*/ 518 h 576"/>
                <a:gd name="T54" fmla="*/ 159 w 580"/>
                <a:gd name="T55" fmla="*/ 544 h 576"/>
                <a:gd name="T56" fmla="*/ 198 w 580"/>
                <a:gd name="T57" fmla="*/ 562 h 576"/>
                <a:gd name="T58" fmla="*/ 248 w 580"/>
                <a:gd name="T59" fmla="*/ 571 h 576"/>
                <a:gd name="T60" fmla="*/ 288 w 580"/>
                <a:gd name="T61" fmla="*/ 575 h 576"/>
                <a:gd name="T62" fmla="*/ 336 w 580"/>
                <a:gd name="T63" fmla="*/ 571 h 576"/>
                <a:gd name="T64" fmla="*/ 376 w 580"/>
                <a:gd name="T65" fmla="*/ 562 h 576"/>
                <a:gd name="T66" fmla="*/ 420 w 580"/>
                <a:gd name="T67" fmla="*/ 544 h 576"/>
                <a:gd name="T68" fmla="*/ 460 w 580"/>
                <a:gd name="T69" fmla="*/ 518 h 576"/>
                <a:gd name="T70" fmla="*/ 495 w 580"/>
                <a:gd name="T71" fmla="*/ 491 h 576"/>
                <a:gd name="T72" fmla="*/ 522 w 580"/>
                <a:gd name="T73" fmla="*/ 456 h 576"/>
                <a:gd name="T74" fmla="*/ 548 w 580"/>
                <a:gd name="T75" fmla="*/ 416 h 576"/>
                <a:gd name="T76" fmla="*/ 566 w 580"/>
                <a:gd name="T77" fmla="*/ 372 h 576"/>
                <a:gd name="T78" fmla="*/ 575 w 580"/>
                <a:gd name="T79" fmla="*/ 332 h 576"/>
                <a:gd name="T80" fmla="*/ 579 w 580"/>
                <a:gd name="T81" fmla="*/ 282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0" h="576">
                  <a:moveTo>
                    <a:pt x="579" y="282"/>
                  </a:moveTo>
                  <a:lnTo>
                    <a:pt x="575" y="243"/>
                  </a:lnTo>
                  <a:lnTo>
                    <a:pt x="566" y="194"/>
                  </a:lnTo>
                  <a:lnTo>
                    <a:pt x="548" y="154"/>
                  </a:lnTo>
                  <a:lnTo>
                    <a:pt x="522" y="119"/>
                  </a:lnTo>
                  <a:lnTo>
                    <a:pt x="495" y="83"/>
                  </a:lnTo>
                  <a:lnTo>
                    <a:pt x="460" y="53"/>
                  </a:lnTo>
                  <a:lnTo>
                    <a:pt x="420" y="30"/>
                  </a:lnTo>
                  <a:lnTo>
                    <a:pt x="376" y="13"/>
                  </a:lnTo>
                  <a:lnTo>
                    <a:pt x="336" y="0"/>
                  </a:lnTo>
                  <a:lnTo>
                    <a:pt x="288" y="0"/>
                  </a:lnTo>
                  <a:lnTo>
                    <a:pt x="248" y="0"/>
                  </a:lnTo>
                  <a:lnTo>
                    <a:pt x="198" y="13"/>
                  </a:lnTo>
                  <a:lnTo>
                    <a:pt x="159" y="30"/>
                  </a:lnTo>
                  <a:lnTo>
                    <a:pt x="119" y="53"/>
                  </a:lnTo>
                  <a:lnTo>
                    <a:pt x="83" y="83"/>
                  </a:lnTo>
                  <a:lnTo>
                    <a:pt x="57" y="119"/>
                  </a:lnTo>
                  <a:lnTo>
                    <a:pt x="30" y="154"/>
                  </a:lnTo>
                  <a:lnTo>
                    <a:pt x="13" y="194"/>
                  </a:lnTo>
                  <a:lnTo>
                    <a:pt x="4" y="243"/>
                  </a:lnTo>
                  <a:lnTo>
                    <a:pt x="0" y="282"/>
                  </a:lnTo>
                  <a:lnTo>
                    <a:pt x="4" y="332"/>
                  </a:lnTo>
                  <a:lnTo>
                    <a:pt x="13" y="372"/>
                  </a:lnTo>
                  <a:lnTo>
                    <a:pt x="30" y="416"/>
                  </a:lnTo>
                  <a:lnTo>
                    <a:pt x="57" y="456"/>
                  </a:lnTo>
                  <a:lnTo>
                    <a:pt x="83" y="491"/>
                  </a:lnTo>
                  <a:lnTo>
                    <a:pt x="119" y="518"/>
                  </a:lnTo>
                  <a:lnTo>
                    <a:pt x="159" y="544"/>
                  </a:lnTo>
                  <a:lnTo>
                    <a:pt x="198" y="562"/>
                  </a:lnTo>
                  <a:lnTo>
                    <a:pt x="248" y="571"/>
                  </a:lnTo>
                  <a:lnTo>
                    <a:pt x="288" y="575"/>
                  </a:lnTo>
                  <a:lnTo>
                    <a:pt x="336" y="571"/>
                  </a:lnTo>
                  <a:lnTo>
                    <a:pt x="376" y="562"/>
                  </a:lnTo>
                  <a:lnTo>
                    <a:pt x="420" y="544"/>
                  </a:lnTo>
                  <a:lnTo>
                    <a:pt x="460" y="518"/>
                  </a:lnTo>
                  <a:lnTo>
                    <a:pt x="495" y="491"/>
                  </a:lnTo>
                  <a:lnTo>
                    <a:pt x="522" y="456"/>
                  </a:lnTo>
                  <a:lnTo>
                    <a:pt x="548" y="416"/>
                  </a:lnTo>
                  <a:lnTo>
                    <a:pt x="566" y="372"/>
                  </a:lnTo>
                  <a:lnTo>
                    <a:pt x="575" y="332"/>
                  </a:lnTo>
                  <a:lnTo>
                    <a:pt x="579" y="28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76" name="Line 236">
              <a:extLst>
                <a:ext uri="{FF2B5EF4-FFF2-40B4-BE49-F238E27FC236}">
                  <a16:creationId xmlns:a16="http://schemas.microsoft.com/office/drawing/2014/main" id="{2655CDC4-82D3-476E-BC72-DAA345690984}"/>
                </a:ext>
              </a:extLst>
            </p:cNvPr>
            <p:cNvSpPr>
              <a:spLocks noChangeShapeType="1"/>
            </p:cNvSpPr>
            <p:nvPr/>
          </p:nvSpPr>
          <p:spPr bwMode="auto">
            <a:xfrm flipV="1">
              <a:off x="4096" y="1547"/>
              <a:ext cx="1" cy="7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77" name="Line 237">
              <a:extLst>
                <a:ext uri="{FF2B5EF4-FFF2-40B4-BE49-F238E27FC236}">
                  <a16:creationId xmlns:a16="http://schemas.microsoft.com/office/drawing/2014/main" id="{B2056706-8EE7-478F-A698-CE514FBA2687}"/>
                </a:ext>
              </a:extLst>
            </p:cNvPr>
            <p:cNvSpPr>
              <a:spLocks noChangeShapeType="1"/>
            </p:cNvSpPr>
            <p:nvPr/>
          </p:nvSpPr>
          <p:spPr bwMode="auto">
            <a:xfrm>
              <a:off x="4096" y="1686"/>
              <a:ext cx="1" cy="5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78" name="Line 238">
              <a:extLst>
                <a:ext uri="{FF2B5EF4-FFF2-40B4-BE49-F238E27FC236}">
                  <a16:creationId xmlns:a16="http://schemas.microsoft.com/office/drawing/2014/main" id="{8ED4BA33-3F2E-42D7-AEB0-5342930A5D04}"/>
                </a:ext>
              </a:extLst>
            </p:cNvPr>
            <p:cNvSpPr>
              <a:spLocks noChangeShapeType="1"/>
            </p:cNvSpPr>
            <p:nvPr/>
          </p:nvSpPr>
          <p:spPr bwMode="auto">
            <a:xfrm>
              <a:off x="4096" y="1794"/>
              <a:ext cx="1" cy="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79" name="Line 239">
              <a:extLst>
                <a:ext uri="{FF2B5EF4-FFF2-40B4-BE49-F238E27FC236}">
                  <a16:creationId xmlns:a16="http://schemas.microsoft.com/office/drawing/2014/main" id="{ABF65AA8-1A14-4A74-83CB-5D13CE9BA7FB}"/>
                </a:ext>
              </a:extLst>
            </p:cNvPr>
            <p:cNvSpPr>
              <a:spLocks noChangeShapeType="1"/>
            </p:cNvSpPr>
            <p:nvPr/>
          </p:nvSpPr>
          <p:spPr bwMode="auto">
            <a:xfrm>
              <a:off x="4096" y="1898"/>
              <a:ext cx="1" cy="9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80" name="Line 240">
              <a:extLst>
                <a:ext uri="{FF2B5EF4-FFF2-40B4-BE49-F238E27FC236}">
                  <a16:creationId xmlns:a16="http://schemas.microsoft.com/office/drawing/2014/main" id="{256F2DA6-A0B1-4ED1-B2F6-8F51963EECB8}"/>
                </a:ext>
              </a:extLst>
            </p:cNvPr>
            <p:cNvSpPr>
              <a:spLocks noChangeShapeType="1"/>
            </p:cNvSpPr>
            <p:nvPr/>
          </p:nvSpPr>
          <p:spPr bwMode="auto">
            <a:xfrm>
              <a:off x="4096" y="2047"/>
              <a:ext cx="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81" name="Line 241">
              <a:extLst>
                <a:ext uri="{FF2B5EF4-FFF2-40B4-BE49-F238E27FC236}">
                  <a16:creationId xmlns:a16="http://schemas.microsoft.com/office/drawing/2014/main" id="{ACF10A56-BEF9-4730-9DCE-1CE2505F8BEF}"/>
                </a:ext>
              </a:extLst>
            </p:cNvPr>
            <p:cNvSpPr>
              <a:spLocks noChangeShapeType="1"/>
            </p:cNvSpPr>
            <p:nvPr/>
          </p:nvSpPr>
          <p:spPr bwMode="auto">
            <a:xfrm>
              <a:off x="4096" y="2151"/>
              <a:ext cx="1" cy="2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82" name="Freeform 242">
              <a:extLst>
                <a:ext uri="{FF2B5EF4-FFF2-40B4-BE49-F238E27FC236}">
                  <a16:creationId xmlns:a16="http://schemas.microsoft.com/office/drawing/2014/main" id="{963D70CF-1FBD-495C-A7B8-BC3FB83F93CB}"/>
                </a:ext>
              </a:extLst>
            </p:cNvPr>
            <p:cNvSpPr>
              <a:spLocks noChangeArrowheads="1"/>
            </p:cNvSpPr>
            <p:nvPr/>
          </p:nvSpPr>
          <p:spPr bwMode="auto">
            <a:xfrm>
              <a:off x="3746" y="2026"/>
              <a:ext cx="286" cy="669"/>
            </a:xfrm>
            <a:custGeom>
              <a:avLst/>
              <a:gdLst>
                <a:gd name="T0" fmla="*/ 1262 w 1263"/>
                <a:gd name="T1" fmla="*/ 0 h 2948"/>
                <a:gd name="T2" fmla="*/ 1152 w 1263"/>
                <a:gd name="T3" fmla="*/ 26 h 2948"/>
                <a:gd name="T4" fmla="*/ 1050 w 1263"/>
                <a:gd name="T5" fmla="*/ 57 h 2948"/>
                <a:gd name="T6" fmla="*/ 944 w 1263"/>
                <a:gd name="T7" fmla="*/ 97 h 2948"/>
                <a:gd name="T8" fmla="*/ 847 w 1263"/>
                <a:gd name="T9" fmla="*/ 141 h 2948"/>
                <a:gd name="T10" fmla="*/ 750 w 1263"/>
                <a:gd name="T11" fmla="*/ 194 h 2948"/>
                <a:gd name="T12" fmla="*/ 657 w 1263"/>
                <a:gd name="T13" fmla="*/ 255 h 2948"/>
                <a:gd name="T14" fmla="*/ 569 w 1263"/>
                <a:gd name="T15" fmla="*/ 322 h 2948"/>
                <a:gd name="T16" fmla="*/ 485 w 1263"/>
                <a:gd name="T17" fmla="*/ 392 h 2948"/>
                <a:gd name="T18" fmla="*/ 410 w 1263"/>
                <a:gd name="T19" fmla="*/ 471 h 2948"/>
                <a:gd name="T20" fmla="*/ 339 w 1263"/>
                <a:gd name="T21" fmla="*/ 555 h 2948"/>
                <a:gd name="T22" fmla="*/ 269 w 1263"/>
                <a:gd name="T23" fmla="*/ 644 h 2948"/>
                <a:gd name="T24" fmla="*/ 211 w 1263"/>
                <a:gd name="T25" fmla="*/ 736 h 2948"/>
                <a:gd name="T26" fmla="*/ 163 w 1263"/>
                <a:gd name="T27" fmla="*/ 829 h 2948"/>
                <a:gd name="T28" fmla="*/ 114 w 1263"/>
                <a:gd name="T29" fmla="*/ 930 h 2948"/>
                <a:gd name="T30" fmla="*/ 75 w 1263"/>
                <a:gd name="T31" fmla="*/ 1036 h 2948"/>
                <a:gd name="T32" fmla="*/ 44 w 1263"/>
                <a:gd name="T33" fmla="*/ 1142 h 2948"/>
                <a:gd name="T34" fmla="*/ 22 w 1263"/>
                <a:gd name="T35" fmla="*/ 1248 h 2948"/>
                <a:gd name="T36" fmla="*/ 8 w 1263"/>
                <a:gd name="T37" fmla="*/ 1358 h 2948"/>
                <a:gd name="T38" fmla="*/ 0 w 1263"/>
                <a:gd name="T39" fmla="*/ 1464 h 2948"/>
                <a:gd name="T40" fmla="*/ 0 w 1263"/>
                <a:gd name="T41" fmla="*/ 1575 h 2948"/>
                <a:gd name="T42" fmla="*/ 8 w 1263"/>
                <a:gd name="T43" fmla="*/ 1686 h 2948"/>
                <a:gd name="T44" fmla="*/ 22 w 1263"/>
                <a:gd name="T45" fmla="*/ 1796 h 2948"/>
                <a:gd name="T46" fmla="*/ 44 w 1263"/>
                <a:gd name="T47" fmla="*/ 1902 h 2948"/>
                <a:gd name="T48" fmla="*/ 75 w 1263"/>
                <a:gd name="T49" fmla="*/ 2008 h 2948"/>
                <a:gd name="T50" fmla="*/ 114 w 1263"/>
                <a:gd name="T51" fmla="*/ 2109 h 2948"/>
                <a:gd name="T52" fmla="*/ 163 w 1263"/>
                <a:gd name="T53" fmla="*/ 2210 h 2948"/>
                <a:gd name="T54" fmla="*/ 216 w 1263"/>
                <a:gd name="T55" fmla="*/ 2307 h 2948"/>
                <a:gd name="T56" fmla="*/ 269 w 1263"/>
                <a:gd name="T57" fmla="*/ 2400 h 2948"/>
                <a:gd name="T58" fmla="*/ 339 w 1263"/>
                <a:gd name="T59" fmla="*/ 2488 h 2948"/>
                <a:gd name="T60" fmla="*/ 410 w 1263"/>
                <a:gd name="T61" fmla="*/ 2572 h 2948"/>
                <a:gd name="T62" fmla="*/ 485 w 1263"/>
                <a:gd name="T63" fmla="*/ 2647 h 2948"/>
                <a:gd name="T64" fmla="*/ 569 w 1263"/>
                <a:gd name="T65" fmla="*/ 2718 h 2948"/>
                <a:gd name="T66" fmla="*/ 657 w 1263"/>
                <a:gd name="T67" fmla="*/ 2788 h 2948"/>
                <a:gd name="T68" fmla="*/ 750 w 1263"/>
                <a:gd name="T69" fmla="*/ 2846 h 2948"/>
                <a:gd name="T70" fmla="*/ 847 w 1263"/>
                <a:gd name="T71" fmla="*/ 2899 h 2948"/>
                <a:gd name="T72" fmla="*/ 944 w 1263"/>
                <a:gd name="T73" fmla="*/ 2947 h 2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3" h="2948">
                  <a:moveTo>
                    <a:pt x="1262" y="0"/>
                  </a:moveTo>
                  <a:lnTo>
                    <a:pt x="1152" y="26"/>
                  </a:lnTo>
                  <a:lnTo>
                    <a:pt x="1050" y="57"/>
                  </a:lnTo>
                  <a:lnTo>
                    <a:pt x="944" y="97"/>
                  </a:lnTo>
                  <a:lnTo>
                    <a:pt x="847" y="141"/>
                  </a:lnTo>
                  <a:lnTo>
                    <a:pt x="750" y="194"/>
                  </a:lnTo>
                  <a:lnTo>
                    <a:pt x="657" y="255"/>
                  </a:lnTo>
                  <a:lnTo>
                    <a:pt x="569" y="322"/>
                  </a:lnTo>
                  <a:lnTo>
                    <a:pt x="485" y="392"/>
                  </a:lnTo>
                  <a:lnTo>
                    <a:pt x="410" y="471"/>
                  </a:lnTo>
                  <a:lnTo>
                    <a:pt x="339" y="555"/>
                  </a:lnTo>
                  <a:lnTo>
                    <a:pt x="269" y="644"/>
                  </a:lnTo>
                  <a:lnTo>
                    <a:pt x="211" y="736"/>
                  </a:lnTo>
                  <a:lnTo>
                    <a:pt x="163" y="829"/>
                  </a:lnTo>
                  <a:lnTo>
                    <a:pt x="114" y="930"/>
                  </a:lnTo>
                  <a:lnTo>
                    <a:pt x="75" y="1036"/>
                  </a:lnTo>
                  <a:lnTo>
                    <a:pt x="44" y="1142"/>
                  </a:lnTo>
                  <a:lnTo>
                    <a:pt x="22" y="1248"/>
                  </a:lnTo>
                  <a:lnTo>
                    <a:pt x="8" y="1358"/>
                  </a:lnTo>
                  <a:lnTo>
                    <a:pt x="0" y="1464"/>
                  </a:lnTo>
                  <a:lnTo>
                    <a:pt x="0" y="1575"/>
                  </a:lnTo>
                  <a:lnTo>
                    <a:pt x="8" y="1686"/>
                  </a:lnTo>
                  <a:lnTo>
                    <a:pt x="22" y="1796"/>
                  </a:lnTo>
                  <a:lnTo>
                    <a:pt x="44" y="1902"/>
                  </a:lnTo>
                  <a:lnTo>
                    <a:pt x="75" y="2008"/>
                  </a:lnTo>
                  <a:lnTo>
                    <a:pt x="114" y="2109"/>
                  </a:lnTo>
                  <a:lnTo>
                    <a:pt x="163" y="2210"/>
                  </a:lnTo>
                  <a:lnTo>
                    <a:pt x="216" y="2307"/>
                  </a:lnTo>
                  <a:lnTo>
                    <a:pt x="269" y="2400"/>
                  </a:lnTo>
                  <a:lnTo>
                    <a:pt x="339" y="2488"/>
                  </a:lnTo>
                  <a:lnTo>
                    <a:pt x="410" y="2572"/>
                  </a:lnTo>
                  <a:lnTo>
                    <a:pt x="485" y="2647"/>
                  </a:lnTo>
                  <a:lnTo>
                    <a:pt x="569" y="2718"/>
                  </a:lnTo>
                  <a:lnTo>
                    <a:pt x="657" y="2788"/>
                  </a:lnTo>
                  <a:lnTo>
                    <a:pt x="750" y="2846"/>
                  </a:lnTo>
                  <a:lnTo>
                    <a:pt x="847" y="2899"/>
                  </a:lnTo>
                  <a:lnTo>
                    <a:pt x="944" y="29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83" name="Freeform 243">
              <a:extLst>
                <a:ext uri="{FF2B5EF4-FFF2-40B4-BE49-F238E27FC236}">
                  <a16:creationId xmlns:a16="http://schemas.microsoft.com/office/drawing/2014/main" id="{C1A50F1D-F328-4523-8819-14C13DC08B7A}"/>
                </a:ext>
              </a:extLst>
            </p:cNvPr>
            <p:cNvSpPr>
              <a:spLocks noChangeArrowheads="1"/>
            </p:cNvSpPr>
            <p:nvPr/>
          </p:nvSpPr>
          <p:spPr bwMode="auto">
            <a:xfrm>
              <a:off x="3960" y="2027"/>
              <a:ext cx="488" cy="694"/>
            </a:xfrm>
            <a:custGeom>
              <a:avLst/>
              <a:gdLst>
                <a:gd name="T0" fmla="*/ 0 w 2150"/>
                <a:gd name="T1" fmla="*/ 2942 h 3062"/>
                <a:gd name="T2" fmla="*/ 105 w 2150"/>
                <a:gd name="T3" fmla="*/ 2977 h 3062"/>
                <a:gd name="T4" fmla="*/ 211 w 2150"/>
                <a:gd name="T5" fmla="*/ 3013 h 3062"/>
                <a:gd name="T6" fmla="*/ 317 w 2150"/>
                <a:gd name="T7" fmla="*/ 3035 h 3062"/>
                <a:gd name="T8" fmla="*/ 423 w 2150"/>
                <a:gd name="T9" fmla="*/ 3052 h 3062"/>
                <a:gd name="T10" fmla="*/ 534 w 2150"/>
                <a:gd name="T11" fmla="*/ 3061 h 3062"/>
                <a:gd name="T12" fmla="*/ 645 w 2150"/>
                <a:gd name="T13" fmla="*/ 3061 h 3062"/>
                <a:gd name="T14" fmla="*/ 755 w 2150"/>
                <a:gd name="T15" fmla="*/ 3052 h 3062"/>
                <a:gd name="T16" fmla="*/ 865 w 2150"/>
                <a:gd name="T17" fmla="*/ 3039 h 3062"/>
                <a:gd name="T18" fmla="*/ 971 w 2150"/>
                <a:gd name="T19" fmla="*/ 3017 h 3062"/>
                <a:gd name="T20" fmla="*/ 1077 w 2150"/>
                <a:gd name="T21" fmla="*/ 2986 h 3062"/>
                <a:gd name="T22" fmla="*/ 1183 w 2150"/>
                <a:gd name="T23" fmla="*/ 2951 h 3062"/>
                <a:gd name="T24" fmla="*/ 1280 w 2150"/>
                <a:gd name="T25" fmla="*/ 2907 h 3062"/>
                <a:gd name="T26" fmla="*/ 1377 w 2150"/>
                <a:gd name="T27" fmla="*/ 2854 h 3062"/>
                <a:gd name="T28" fmla="*/ 1470 w 2150"/>
                <a:gd name="T29" fmla="*/ 2796 h 3062"/>
                <a:gd name="T30" fmla="*/ 1558 w 2150"/>
                <a:gd name="T31" fmla="*/ 2730 h 3062"/>
                <a:gd name="T32" fmla="*/ 1646 w 2150"/>
                <a:gd name="T33" fmla="*/ 2660 h 3062"/>
                <a:gd name="T34" fmla="*/ 1721 w 2150"/>
                <a:gd name="T35" fmla="*/ 2580 h 3062"/>
                <a:gd name="T36" fmla="*/ 1796 w 2150"/>
                <a:gd name="T37" fmla="*/ 2501 h 3062"/>
                <a:gd name="T38" fmla="*/ 1862 w 2150"/>
                <a:gd name="T39" fmla="*/ 2413 h 3062"/>
                <a:gd name="T40" fmla="*/ 1924 w 2150"/>
                <a:gd name="T41" fmla="*/ 2325 h 3062"/>
                <a:gd name="T42" fmla="*/ 1977 w 2150"/>
                <a:gd name="T43" fmla="*/ 2223 h 3062"/>
                <a:gd name="T44" fmla="*/ 2026 w 2150"/>
                <a:gd name="T45" fmla="*/ 2131 h 3062"/>
                <a:gd name="T46" fmla="*/ 2065 w 2150"/>
                <a:gd name="T47" fmla="*/ 2025 h 3062"/>
                <a:gd name="T48" fmla="*/ 2096 w 2150"/>
                <a:gd name="T49" fmla="*/ 1919 h 3062"/>
                <a:gd name="T50" fmla="*/ 2123 w 2150"/>
                <a:gd name="T51" fmla="*/ 1813 h 3062"/>
                <a:gd name="T52" fmla="*/ 2140 w 2150"/>
                <a:gd name="T53" fmla="*/ 1707 h 3062"/>
                <a:gd name="T54" fmla="*/ 2149 w 2150"/>
                <a:gd name="T55" fmla="*/ 1597 h 3062"/>
                <a:gd name="T56" fmla="*/ 2149 w 2150"/>
                <a:gd name="T57" fmla="*/ 1486 h 3062"/>
                <a:gd name="T58" fmla="*/ 2145 w 2150"/>
                <a:gd name="T59" fmla="*/ 1371 h 3062"/>
                <a:gd name="T60" fmla="*/ 2131 w 2150"/>
                <a:gd name="T61" fmla="*/ 1265 h 3062"/>
                <a:gd name="T62" fmla="*/ 2105 w 2150"/>
                <a:gd name="T63" fmla="*/ 1159 h 3062"/>
                <a:gd name="T64" fmla="*/ 2078 w 2150"/>
                <a:gd name="T65" fmla="*/ 1054 h 3062"/>
                <a:gd name="T66" fmla="*/ 2043 w 2150"/>
                <a:gd name="T67" fmla="*/ 948 h 3062"/>
                <a:gd name="T68" fmla="*/ 1999 w 2150"/>
                <a:gd name="T69" fmla="*/ 846 h 3062"/>
                <a:gd name="T70" fmla="*/ 1946 w 2150"/>
                <a:gd name="T71" fmla="*/ 754 h 3062"/>
                <a:gd name="T72" fmla="*/ 1893 w 2150"/>
                <a:gd name="T73" fmla="*/ 661 h 3062"/>
                <a:gd name="T74" fmla="*/ 1823 w 2150"/>
                <a:gd name="T75" fmla="*/ 568 h 3062"/>
                <a:gd name="T76" fmla="*/ 1756 w 2150"/>
                <a:gd name="T77" fmla="*/ 485 h 3062"/>
                <a:gd name="T78" fmla="*/ 1681 w 2150"/>
                <a:gd name="T79" fmla="*/ 405 h 3062"/>
                <a:gd name="T80" fmla="*/ 1598 w 2150"/>
                <a:gd name="T81" fmla="*/ 330 h 3062"/>
                <a:gd name="T82" fmla="*/ 1509 w 2150"/>
                <a:gd name="T83" fmla="*/ 264 h 3062"/>
                <a:gd name="T84" fmla="*/ 1421 w 2150"/>
                <a:gd name="T85" fmla="*/ 202 h 3062"/>
                <a:gd name="T86" fmla="*/ 1324 w 2150"/>
                <a:gd name="T87" fmla="*/ 149 h 3062"/>
                <a:gd name="T88" fmla="*/ 1227 w 2150"/>
                <a:gd name="T89" fmla="*/ 101 h 3062"/>
                <a:gd name="T90" fmla="*/ 1126 w 2150"/>
                <a:gd name="T91" fmla="*/ 61 h 3062"/>
                <a:gd name="T92" fmla="*/ 1020 w 2150"/>
                <a:gd name="T93" fmla="*/ 26 h 3062"/>
                <a:gd name="T94" fmla="*/ 914 w 2150"/>
                <a:gd name="T95" fmla="*/ 0 h 3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0" h="3062">
                  <a:moveTo>
                    <a:pt x="0" y="2942"/>
                  </a:moveTo>
                  <a:lnTo>
                    <a:pt x="105" y="2977"/>
                  </a:lnTo>
                  <a:lnTo>
                    <a:pt x="211" y="3013"/>
                  </a:lnTo>
                  <a:lnTo>
                    <a:pt x="317" y="3035"/>
                  </a:lnTo>
                  <a:lnTo>
                    <a:pt x="423" y="3052"/>
                  </a:lnTo>
                  <a:lnTo>
                    <a:pt x="534" y="3061"/>
                  </a:lnTo>
                  <a:lnTo>
                    <a:pt x="645" y="3061"/>
                  </a:lnTo>
                  <a:lnTo>
                    <a:pt x="755" y="3052"/>
                  </a:lnTo>
                  <a:lnTo>
                    <a:pt x="865" y="3039"/>
                  </a:lnTo>
                  <a:lnTo>
                    <a:pt x="971" y="3017"/>
                  </a:lnTo>
                  <a:lnTo>
                    <a:pt x="1077" y="2986"/>
                  </a:lnTo>
                  <a:lnTo>
                    <a:pt x="1183" y="2951"/>
                  </a:lnTo>
                  <a:lnTo>
                    <a:pt x="1280" y="2907"/>
                  </a:lnTo>
                  <a:lnTo>
                    <a:pt x="1377" y="2854"/>
                  </a:lnTo>
                  <a:lnTo>
                    <a:pt x="1470" y="2796"/>
                  </a:lnTo>
                  <a:lnTo>
                    <a:pt x="1558" y="2730"/>
                  </a:lnTo>
                  <a:lnTo>
                    <a:pt x="1646" y="2660"/>
                  </a:lnTo>
                  <a:lnTo>
                    <a:pt x="1721" y="2580"/>
                  </a:lnTo>
                  <a:lnTo>
                    <a:pt x="1796" y="2501"/>
                  </a:lnTo>
                  <a:lnTo>
                    <a:pt x="1862" y="2413"/>
                  </a:lnTo>
                  <a:lnTo>
                    <a:pt x="1924" y="2325"/>
                  </a:lnTo>
                  <a:lnTo>
                    <a:pt x="1977" y="2223"/>
                  </a:lnTo>
                  <a:lnTo>
                    <a:pt x="2026" y="2131"/>
                  </a:lnTo>
                  <a:lnTo>
                    <a:pt x="2065" y="2025"/>
                  </a:lnTo>
                  <a:lnTo>
                    <a:pt x="2096" y="1919"/>
                  </a:lnTo>
                  <a:lnTo>
                    <a:pt x="2123" y="1813"/>
                  </a:lnTo>
                  <a:lnTo>
                    <a:pt x="2140" y="1707"/>
                  </a:lnTo>
                  <a:lnTo>
                    <a:pt x="2149" y="1597"/>
                  </a:lnTo>
                  <a:lnTo>
                    <a:pt x="2149" y="1486"/>
                  </a:lnTo>
                  <a:lnTo>
                    <a:pt x="2145" y="1371"/>
                  </a:lnTo>
                  <a:lnTo>
                    <a:pt x="2131" y="1265"/>
                  </a:lnTo>
                  <a:lnTo>
                    <a:pt x="2105" y="1159"/>
                  </a:lnTo>
                  <a:lnTo>
                    <a:pt x="2078" y="1054"/>
                  </a:lnTo>
                  <a:lnTo>
                    <a:pt x="2043" y="948"/>
                  </a:lnTo>
                  <a:lnTo>
                    <a:pt x="1999" y="846"/>
                  </a:lnTo>
                  <a:lnTo>
                    <a:pt x="1946" y="754"/>
                  </a:lnTo>
                  <a:lnTo>
                    <a:pt x="1893" y="661"/>
                  </a:lnTo>
                  <a:lnTo>
                    <a:pt x="1823" y="568"/>
                  </a:lnTo>
                  <a:lnTo>
                    <a:pt x="1756" y="485"/>
                  </a:lnTo>
                  <a:lnTo>
                    <a:pt x="1681" y="405"/>
                  </a:lnTo>
                  <a:lnTo>
                    <a:pt x="1598" y="330"/>
                  </a:lnTo>
                  <a:lnTo>
                    <a:pt x="1509" y="264"/>
                  </a:lnTo>
                  <a:lnTo>
                    <a:pt x="1421" y="202"/>
                  </a:lnTo>
                  <a:lnTo>
                    <a:pt x="1324" y="149"/>
                  </a:lnTo>
                  <a:lnTo>
                    <a:pt x="1227" y="101"/>
                  </a:lnTo>
                  <a:lnTo>
                    <a:pt x="1126" y="61"/>
                  </a:lnTo>
                  <a:lnTo>
                    <a:pt x="1020" y="26"/>
                  </a:lnTo>
                  <a:lnTo>
                    <a:pt x="91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84" name="Freeform 244">
              <a:extLst>
                <a:ext uri="{FF2B5EF4-FFF2-40B4-BE49-F238E27FC236}">
                  <a16:creationId xmlns:a16="http://schemas.microsoft.com/office/drawing/2014/main" id="{7A776463-B486-4735-965C-5880A9F1D6E2}"/>
                </a:ext>
              </a:extLst>
            </p:cNvPr>
            <p:cNvSpPr>
              <a:spLocks noChangeArrowheads="1"/>
            </p:cNvSpPr>
            <p:nvPr/>
          </p:nvSpPr>
          <p:spPr bwMode="auto">
            <a:xfrm>
              <a:off x="4088" y="2363"/>
              <a:ext cx="16" cy="17"/>
            </a:xfrm>
            <a:custGeom>
              <a:avLst/>
              <a:gdLst>
                <a:gd name="T0" fmla="*/ 71 w 72"/>
                <a:gd name="T1" fmla="*/ 17 h 73"/>
                <a:gd name="T2" fmla="*/ 71 w 72"/>
                <a:gd name="T3" fmla="*/ 31 h 73"/>
                <a:gd name="T4" fmla="*/ 71 w 72"/>
                <a:gd name="T5" fmla="*/ 17 h 73"/>
                <a:gd name="T6" fmla="*/ 53 w 72"/>
                <a:gd name="T7" fmla="*/ 4 h 73"/>
                <a:gd name="T8" fmla="*/ 35 w 72"/>
                <a:gd name="T9" fmla="*/ 0 h 73"/>
                <a:gd name="T10" fmla="*/ 17 w 72"/>
                <a:gd name="T11" fmla="*/ 4 h 73"/>
                <a:gd name="T12" fmla="*/ 8 w 72"/>
                <a:gd name="T13" fmla="*/ 17 h 73"/>
                <a:gd name="T14" fmla="*/ 0 w 72"/>
                <a:gd name="T15" fmla="*/ 31 h 73"/>
                <a:gd name="T16" fmla="*/ 8 w 72"/>
                <a:gd name="T17" fmla="*/ 50 h 73"/>
                <a:gd name="T18" fmla="*/ 17 w 72"/>
                <a:gd name="T19" fmla="*/ 72 h 73"/>
                <a:gd name="T20" fmla="*/ 35 w 72"/>
                <a:gd name="T21" fmla="*/ 72 h 73"/>
                <a:gd name="T22" fmla="*/ 53 w 72"/>
                <a:gd name="T23" fmla="*/ 72 h 73"/>
                <a:gd name="T24" fmla="*/ 71 w 72"/>
                <a:gd name="T25" fmla="*/ 50 h 73"/>
                <a:gd name="T26" fmla="*/ 71 w 72"/>
                <a:gd name="T27"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73">
                  <a:moveTo>
                    <a:pt x="71" y="17"/>
                  </a:moveTo>
                  <a:lnTo>
                    <a:pt x="71" y="31"/>
                  </a:lnTo>
                  <a:lnTo>
                    <a:pt x="71" y="17"/>
                  </a:lnTo>
                  <a:lnTo>
                    <a:pt x="53" y="4"/>
                  </a:lnTo>
                  <a:lnTo>
                    <a:pt x="35" y="0"/>
                  </a:lnTo>
                  <a:lnTo>
                    <a:pt x="17" y="4"/>
                  </a:lnTo>
                  <a:lnTo>
                    <a:pt x="8" y="17"/>
                  </a:lnTo>
                  <a:lnTo>
                    <a:pt x="0" y="31"/>
                  </a:lnTo>
                  <a:lnTo>
                    <a:pt x="8" y="50"/>
                  </a:lnTo>
                  <a:lnTo>
                    <a:pt x="17" y="72"/>
                  </a:lnTo>
                  <a:lnTo>
                    <a:pt x="35" y="72"/>
                  </a:lnTo>
                  <a:lnTo>
                    <a:pt x="53" y="72"/>
                  </a:lnTo>
                  <a:lnTo>
                    <a:pt x="71" y="50"/>
                  </a:lnTo>
                  <a:lnTo>
                    <a:pt x="71" y="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085" name="Line 245">
              <a:extLst>
                <a:ext uri="{FF2B5EF4-FFF2-40B4-BE49-F238E27FC236}">
                  <a16:creationId xmlns:a16="http://schemas.microsoft.com/office/drawing/2014/main" id="{E82D0997-3BAE-473F-B3BD-645C493753AE}"/>
                </a:ext>
              </a:extLst>
            </p:cNvPr>
            <p:cNvSpPr>
              <a:spLocks noChangeShapeType="1"/>
            </p:cNvSpPr>
            <p:nvPr/>
          </p:nvSpPr>
          <p:spPr bwMode="auto">
            <a:xfrm flipV="1">
              <a:off x="4681" y="1790"/>
              <a:ext cx="10"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86" name="Line 246">
              <a:extLst>
                <a:ext uri="{FF2B5EF4-FFF2-40B4-BE49-F238E27FC236}">
                  <a16:creationId xmlns:a16="http://schemas.microsoft.com/office/drawing/2014/main" id="{83177F94-89C0-438A-B50B-A44D075ABE91}"/>
                </a:ext>
              </a:extLst>
            </p:cNvPr>
            <p:cNvSpPr>
              <a:spLocks noChangeShapeType="1"/>
            </p:cNvSpPr>
            <p:nvPr/>
          </p:nvSpPr>
          <p:spPr bwMode="auto">
            <a:xfrm flipH="1">
              <a:off x="4671" y="1763"/>
              <a:ext cx="13"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87" name="Line 247">
              <a:extLst>
                <a:ext uri="{FF2B5EF4-FFF2-40B4-BE49-F238E27FC236}">
                  <a16:creationId xmlns:a16="http://schemas.microsoft.com/office/drawing/2014/main" id="{69FEBD57-04FD-4367-B05C-C60D6D8F474E}"/>
                </a:ext>
              </a:extLst>
            </p:cNvPr>
            <p:cNvSpPr>
              <a:spLocks noChangeShapeType="1"/>
            </p:cNvSpPr>
            <p:nvPr/>
          </p:nvSpPr>
          <p:spPr bwMode="auto">
            <a:xfrm flipH="1">
              <a:off x="4555" y="1565"/>
              <a:ext cx="11"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88" name="Line 248">
              <a:extLst>
                <a:ext uri="{FF2B5EF4-FFF2-40B4-BE49-F238E27FC236}">
                  <a16:creationId xmlns:a16="http://schemas.microsoft.com/office/drawing/2014/main" id="{419C5E9C-A0A0-4DE6-88AB-06CF10465FBC}"/>
                </a:ext>
              </a:extLst>
            </p:cNvPr>
            <p:cNvSpPr>
              <a:spLocks noChangeShapeType="1"/>
            </p:cNvSpPr>
            <p:nvPr/>
          </p:nvSpPr>
          <p:spPr bwMode="auto">
            <a:xfrm flipH="1" flipV="1">
              <a:off x="3975" y="1423"/>
              <a:ext cx="6" cy="1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89" name="Line 249">
              <a:extLst>
                <a:ext uri="{FF2B5EF4-FFF2-40B4-BE49-F238E27FC236}">
                  <a16:creationId xmlns:a16="http://schemas.microsoft.com/office/drawing/2014/main" id="{0D0F2A4F-36B5-4065-8046-F1E53B1FEC7D}"/>
                </a:ext>
              </a:extLst>
            </p:cNvPr>
            <p:cNvSpPr>
              <a:spLocks noChangeShapeType="1"/>
            </p:cNvSpPr>
            <p:nvPr/>
          </p:nvSpPr>
          <p:spPr bwMode="auto">
            <a:xfrm flipH="1" flipV="1">
              <a:off x="3778" y="1546"/>
              <a:ext cx="11"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0" name="Line 250">
              <a:extLst>
                <a:ext uri="{FF2B5EF4-FFF2-40B4-BE49-F238E27FC236}">
                  <a16:creationId xmlns:a16="http://schemas.microsoft.com/office/drawing/2014/main" id="{4F2EA88C-040A-4733-A018-BE0081A55961}"/>
                </a:ext>
              </a:extLst>
            </p:cNvPr>
            <p:cNvSpPr>
              <a:spLocks noChangeShapeType="1"/>
            </p:cNvSpPr>
            <p:nvPr/>
          </p:nvSpPr>
          <p:spPr bwMode="auto">
            <a:xfrm flipH="1" flipV="1">
              <a:off x="3611" y="1845"/>
              <a:ext cx="13"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1" name="Line 251">
              <a:extLst>
                <a:ext uri="{FF2B5EF4-FFF2-40B4-BE49-F238E27FC236}">
                  <a16:creationId xmlns:a16="http://schemas.microsoft.com/office/drawing/2014/main" id="{03413EF1-CA5A-479D-A412-EA0253C815CF}"/>
                </a:ext>
              </a:extLst>
            </p:cNvPr>
            <p:cNvSpPr>
              <a:spLocks noChangeShapeType="1"/>
            </p:cNvSpPr>
            <p:nvPr/>
          </p:nvSpPr>
          <p:spPr bwMode="auto">
            <a:xfrm flipH="1">
              <a:off x="3605" y="1963"/>
              <a:ext cx="1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2" name="Line 252">
              <a:extLst>
                <a:ext uri="{FF2B5EF4-FFF2-40B4-BE49-F238E27FC236}">
                  <a16:creationId xmlns:a16="http://schemas.microsoft.com/office/drawing/2014/main" id="{CD5AA31E-DBD8-4A58-9A79-D9058FD3B392}"/>
                </a:ext>
              </a:extLst>
            </p:cNvPr>
            <p:cNvSpPr>
              <a:spLocks noChangeShapeType="1"/>
            </p:cNvSpPr>
            <p:nvPr/>
          </p:nvSpPr>
          <p:spPr bwMode="auto">
            <a:xfrm flipV="1">
              <a:off x="3610" y="2018"/>
              <a:ext cx="11"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3" name="Line 253">
              <a:extLst>
                <a:ext uri="{FF2B5EF4-FFF2-40B4-BE49-F238E27FC236}">
                  <a16:creationId xmlns:a16="http://schemas.microsoft.com/office/drawing/2014/main" id="{193C34A2-A4B0-41BA-8D6E-97003B600F03}"/>
                </a:ext>
              </a:extLst>
            </p:cNvPr>
            <p:cNvSpPr>
              <a:spLocks noChangeShapeType="1"/>
            </p:cNvSpPr>
            <p:nvPr/>
          </p:nvSpPr>
          <p:spPr bwMode="auto">
            <a:xfrm flipV="1">
              <a:off x="3641" y="2127"/>
              <a:ext cx="10"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4" name="Line 254">
              <a:extLst>
                <a:ext uri="{FF2B5EF4-FFF2-40B4-BE49-F238E27FC236}">
                  <a16:creationId xmlns:a16="http://schemas.microsoft.com/office/drawing/2014/main" id="{3DCC8D73-27B0-4E4B-B22F-D85858E13447}"/>
                </a:ext>
              </a:extLst>
            </p:cNvPr>
            <p:cNvSpPr>
              <a:spLocks noChangeShapeType="1"/>
            </p:cNvSpPr>
            <p:nvPr/>
          </p:nvSpPr>
          <p:spPr bwMode="auto">
            <a:xfrm flipH="1">
              <a:off x="3734" y="2270"/>
              <a:ext cx="10"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5" name="Line 255">
              <a:extLst>
                <a:ext uri="{FF2B5EF4-FFF2-40B4-BE49-F238E27FC236}">
                  <a16:creationId xmlns:a16="http://schemas.microsoft.com/office/drawing/2014/main" id="{BB402FD2-3294-412A-8213-C7D1252E1DAF}"/>
                </a:ext>
              </a:extLst>
            </p:cNvPr>
            <p:cNvSpPr>
              <a:spLocks noChangeShapeType="1"/>
            </p:cNvSpPr>
            <p:nvPr/>
          </p:nvSpPr>
          <p:spPr bwMode="auto">
            <a:xfrm flipH="1">
              <a:off x="4095" y="2365"/>
              <a:ext cx="3" cy="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6" name="Line 256">
              <a:extLst>
                <a:ext uri="{FF2B5EF4-FFF2-40B4-BE49-F238E27FC236}">
                  <a16:creationId xmlns:a16="http://schemas.microsoft.com/office/drawing/2014/main" id="{8762EDCC-C83F-48F9-82FD-EB5F6C306027}"/>
                </a:ext>
              </a:extLst>
            </p:cNvPr>
            <p:cNvSpPr>
              <a:spLocks noChangeShapeType="1"/>
            </p:cNvSpPr>
            <p:nvPr/>
          </p:nvSpPr>
          <p:spPr bwMode="auto">
            <a:xfrm>
              <a:off x="4681" y="2948"/>
              <a:ext cx="10"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7" name="Line 257">
              <a:extLst>
                <a:ext uri="{FF2B5EF4-FFF2-40B4-BE49-F238E27FC236}">
                  <a16:creationId xmlns:a16="http://schemas.microsoft.com/office/drawing/2014/main" id="{19E00AD0-6CE6-4E00-923E-B08C6610CF55}"/>
                </a:ext>
              </a:extLst>
            </p:cNvPr>
            <p:cNvSpPr>
              <a:spLocks noChangeShapeType="1"/>
            </p:cNvSpPr>
            <p:nvPr/>
          </p:nvSpPr>
          <p:spPr bwMode="auto">
            <a:xfrm flipH="1" flipV="1">
              <a:off x="4671" y="2974"/>
              <a:ext cx="13"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8" name="Line 258">
              <a:extLst>
                <a:ext uri="{FF2B5EF4-FFF2-40B4-BE49-F238E27FC236}">
                  <a16:creationId xmlns:a16="http://schemas.microsoft.com/office/drawing/2014/main" id="{A2D1EC18-9955-4FEA-AB88-74A367BF452F}"/>
                </a:ext>
              </a:extLst>
            </p:cNvPr>
            <p:cNvSpPr>
              <a:spLocks noChangeShapeType="1"/>
            </p:cNvSpPr>
            <p:nvPr/>
          </p:nvSpPr>
          <p:spPr bwMode="auto">
            <a:xfrm flipH="1" flipV="1">
              <a:off x="4555" y="3168"/>
              <a:ext cx="11" cy="1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099" name="Line 259">
              <a:extLst>
                <a:ext uri="{FF2B5EF4-FFF2-40B4-BE49-F238E27FC236}">
                  <a16:creationId xmlns:a16="http://schemas.microsoft.com/office/drawing/2014/main" id="{08BF7C7A-3725-48F6-B686-8EC133C21DF6}"/>
                </a:ext>
              </a:extLst>
            </p:cNvPr>
            <p:cNvSpPr>
              <a:spLocks noChangeShapeType="1"/>
            </p:cNvSpPr>
            <p:nvPr/>
          </p:nvSpPr>
          <p:spPr bwMode="auto">
            <a:xfrm flipH="1">
              <a:off x="3975" y="3307"/>
              <a:ext cx="6" cy="1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00" name="Line 260">
              <a:extLst>
                <a:ext uri="{FF2B5EF4-FFF2-40B4-BE49-F238E27FC236}">
                  <a16:creationId xmlns:a16="http://schemas.microsoft.com/office/drawing/2014/main" id="{C3DE3250-B162-4C5F-8A86-8088B0E3D0AD}"/>
                </a:ext>
              </a:extLst>
            </p:cNvPr>
            <p:cNvSpPr>
              <a:spLocks noChangeShapeType="1"/>
            </p:cNvSpPr>
            <p:nvPr/>
          </p:nvSpPr>
          <p:spPr bwMode="auto">
            <a:xfrm flipV="1">
              <a:off x="3778" y="3186"/>
              <a:ext cx="9"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01" name="Line 261">
              <a:extLst>
                <a:ext uri="{FF2B5EF4-FFF2-40B4-BE49-F238E27FC236}">
                  <a16:creationId xmlns:a16="http://schemas.microsoft.com/office/drawing/2014/main" id="{1DBAA6CC-6B0F-4C75-9B1C-3672409496ED}"/>
                </a:ext>
              </a:extLst>
            </p:cNvPr>
            <p:cNvSpPr>
              <a:spLocks noChangeShapeType="1"/>
            </p:cNvSpPr>
            <p:nvPr/>
          </p:nvSpPr>
          <p:spPr bwMode="auto">
            <a:xfrm flipH="1">
              <a:off x="3611" y="2894"/>
              <a:ext cx="1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02" name="Line 262">
              <a:extLst>
                <a:ext uri="{FF2B5EF4-FFF2-40B4-BE49-F238E27FC236}">
                  <a16:creationId xmlns:a16="http://schemas.microsoft.com/office/drawing/2014/main" id="{907B4C60-C0AC-415C-878E-43D8909ED3F8}"/>
                </a:ext>
              </a:extLst>
            </p:cNvPr>
            <p:cNvSpPr>
              <a:spLocks noChangeShapeType="1"/>
            </p:cNvSpPr>
            <p:nvPr/>
          </p:nvSpPr>
          <p:spPr bwMode="auto">
            <a:xfrm flipH="1">
              <a:off x="3605" y="2778"/>
              <a:ext cx="1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03" name="Line 263">
              <a:extLst>
                <a:ext uri="{FF2B5EF4-FFF2-40B4-BE49-F238E27FC236}">
                  <a16:creationId xmlns:a16="http://schemas.microsoft.com/office/drawing/2014/main" id="{515A11C2-4DCA-4372-8F00-8A5DD8A55723}"/>
                </a:ext>
              </a:extLst>
            </p:cNvPr>
            <p:cNvSpPr>
              <a:spLocks noChangeShapeType="1"/>
            </p:cNvSpPr>
            <p:nvPr/>
          </p:nvSpPr>
          <p:spPr bwMode="auto">
            <a:xfrm>
              <a:off x="3610" y="2721"/>
              <a:ext cx="1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04" name="Line 264">
              <a:extLst>
                <a:ext uri="{FF2B5EF4-FFF2-40B4-BE49-F238E27FC236}">
                  <a16:creationId xmlns:a16="http://schemas.microsoft.com/office/drawing/2014/main" id="{71F69EBD-531F-45A2-A15A-74B93731FFA7}"/>
                </a:ext>
              </a:extLst>
            </p:cNvPr>
            <p:cNvSpPr>
              <a:spLocks noChangeShapeType="1"/>
            </p:cNvSpPr>
            <p:nvPr/>
          </p:nvSpPr>
          <p:spPr bwMode="auto">
            <a:xfrm>
              <a:off x="3641" y="2609"/>
              <a:ext cx="10"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05" name="Line 265">
              <a:extLst>
                <a:ext uri="{FF2B5EF4-FFF2-40B4-BE49-F238E27FC236}">
                  <a16:creationId xmlns:a16="http://schemas.microsoft.com/office/drawing/2014/main" id="{60802B75-0F8E-42AF-9EA8-3A04E92FC004}"/>
                </a:ext>
              </a:extLst>
            </p:cNvPr>
            <p:cNvSpPr>
              <a:spLocks noChangeShapeType="1"/>
            </p:cNvSpPr>
            <p:nvPr/>
          </p:nvSpPr>
          <p:spPr bwMode="auto">
            <a:xfrm flipH="1" flipV="1">
              <a:off x="3734" y="2462"/>
              <a:ext cx="10" cy="1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06" name="Line 266">
              <a:extLst>
                <a:ext uri="{FF2B5EF4-FFF2-40B4-BE49-F238E27FC236}">
                  <a16:creationId xmlns:a16="http://schemas.microsoft.com/office/drawing/2014/main" id="{37460B4C-DEE4-4A4C-ADD5-B8D8FCE1B8BC}"/>
                </a:ext>
              </a:extLst>
            </p:cNvPr>
            <p:cNvSpPr>
              <a:spLocks noChangeShapeType="1"/>
            </p:cNvSpPr>
            <p:nvPr/>
          </p:nvSpPr>
          <p:spPr bwMode="auto">
            <a:xfrm flipH="1" flipV="1">
              <a:off x="4095" y="2364"/>
              <a:ext cx="3" cy="1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107" name="Line 267">
            <a:extLst>
              <a:ext uri="{FF2B5EF4-FFF2-40B4-BE49-F238E27FC236}">
                <a16:creationId xmlns:a16="http://schemas.microsoft.com/office/drawing/2014/main" id="{6376C693-1A8B-41B2-8BDF-BA8A5BFC7BAA}"/>
              </a:ext>
            </a:extLst>
          </p:cNvPr>
          <p:cNvSpPr>
            <a:spLocks noChangeShapeType="1"/>
          </p:cNvSpPr>
          <p:nvPr/>
        </p:nvSpPr>
        <p:spPr bwMode="auto">
          <a:xfrm>
            <a:off x="5056188" y="3746500"/>
            <a:ext cx="2743200" cy="1588"/>
          </a:xfrm>
          <a:prstGeom prst="line">
            <a:avLst/>
          </a:prstGeom>
          <a:noFill/>
          <a:ln w="255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08" name="AutoShape 268">
            <a:extLst>
              <a:ext uri="{FF2B5EF4-FFF2-40B4-BE49-F238E27FC236}">
                <a16:creationId xmlns:a16="http://schemas.microsoft.com/office/drawing/2014/main" id="{F18E5F76-2D91-4265-AE6D-DFDFC98FB7B2}"/>
              </a:ext>
            </a:extLst>
          </p:cNvPr>
          <p:cNvSpPr>
            <a:spLocks noChangeArrowheads="1"/>
          </p:cNvSpPr>
          <p:nvPr/>
        </p:nvSpPr>
        <p:spPr bwMode="auto">
          <a:xfrm>
            <a:off x="1905000" y="5486400"/>
            <a:ext cx="6176963" cy="946150"/>
          </a:xfrm>
          <a:prstGeom prst="roundRect">
            <a:avLst>
              <a:gd name="adj" fmla="val 1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109" name="Text Box 269">
            <a:extLst>
              <a:ext uri="{FF2B5EF4-FFF2-40B4-BE49-F238E27FC236}">
                <a16:creationId xmlns:a16="http://schemas.microsoft.com/office/drawing/2014/main" id="{B8E9EBD4-40DD-4735-A4C6-A6F80B32848C}"/>
              </a:ext>
            </a:extLst>
          </p:cNvPr>
          <p:cNvSpPr txBox="1">
            <a:spLocks noChangeArrowheads="1"/>
          </p:cNvSpPr>
          <p:nvPr/>
        </p:nvSpPr>
        <p:spPr bwMode="auto">
          <a:xfrm>
            <a:off x="671513" y="2271713"/>
            <a:ext cx="3663950"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Radiation pattern for a dipole antenna looking down from above the antenna.</a:t>
            </a:r>
          </a:p>
          <a:p>
            <a:pPr>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If the ends of a ½ wave dipole antenna point east and west most of the radio energy is radiated north and south.</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6109">
                                            <p:txEl>
                                              <p:pRg st="0" end="0"/>
                                            </p:txEl>
                                          </p:spTgt>
                                        </p:tgtEl>
                                        <p:attrNameLst>
                                          <p:attrName>style.visibility</p:attrName>
                                        </p:attrNameLst>
                                      </p:cBhvr>
                                      <p:to>
                                        <p:strVal val="visible"/>
                                      </p:to>
                                    </p:set>
                                    <p:anim calcmode="lin" valueType="num">
                                      <p:cBhvr additive="base">
                                        <p:cTn id="7" dur="500"/>
                                        <p:tgtEl>
                                          <p:spTgt spid="36109">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6109">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6109">
                                            <p:txEl>
                                              <p:pRg st="2" end="2"/>
                                            </p:txEl>
                                          </p:spTgt>
                                        </p:tgtEl>
                                        <p:attrNameLst>
                                          <p:attrName>style.visibility</p:attrName>
                                        </p:attrNameLst>
                                      </p:cBhvr>
                                      <p:to>
                                        <p:strVal val="visible"/>
                                      </p:to>
                                    </p:set>
                                    <p:anim calcmode="lin" valueType="num">
                                      <p:cBhvr additive="base">
                                        <p:cTn id="13" dur="500"/>
                                        <p:tgtEl>
                                          <p:spTgt spid="36109">
                                            <p:txEl>
                                              <p:pRg st="2" end="2"/>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61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09"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025">
            <a:extLst>
              <a:ext uri="{FF2B5EF4-FFF2-40B4-BE49-F238E27FC236}">
                <a16:creationId xmlns:a16="http://schemas.microsoft.com/office/drawing/2014/main" id="{48370702-4A52-46AB-AD21-EBF0D0088025}"/>
              </a:ext>
            </a:extLst>
          </p:cNvPr>
          <p:cNvSpPr>
            <a:spLocks noGrp="1" noChangeArrowheads="1"/>
          </p:cNvSpPr>
          <p:nvPr>
            <p:ph type="title" idx="4294967295"/>
          </p:nvPr>
        </p:nvSpPr>
        <p:spPr>
          <a:xfrm>
            <a:off x="195263"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The 1/4 Wave Vertical</a:t>
            </a:r>
          </a:p>
        </p:txBody>
      </p:sp>
      <p:sp>
        <p:nvSpPr>
          <p:cNvPr id="36866" name="Line 1026">
            <a:extLst>
              <a:ext uri="{FF2B5EF4-FFF2-40B4-BE49-F238E27FC236}">
                <a16:creationId xmlns:a16="http://schemas.microsoft.com/office/drawing/2014/main" id="{BA5CF0CD-C94E-448E-8150-FA42647D9BAE}"/>
              </a:ext>
            </a:extLst>
          </p:cNvPr>
          <p:cNvSpPr>
            <a:spLocks noChangeShapeType="1"/>
          </p:cNvSpPr>
          <p:nvPr/>
        </p:nvSpPr>
        <p:spPr bwMode="auto">
          <a:xfrm flipV="1">
            <a:off x="7427913" y="1951038"/>
            <a:ext cx="1587" cy="2074862"/>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67" name="Freeform 1027">
            <a:extLst>
              <a:ext uri="{FF2B5EF4-FFF2-40B4-BE49-F238E27FC236}">
                <a16:creationId xmlns:a16="http://schemas.microsoft.com/office/drawing/2014/main" id="{F691AC7E-D583-44FE-B66A-3D6113DD57F1}"/>
              </a:ext>
            </a:extLst>
          </p:cNvPr>
          <p:cNvSpPr>
            <a:spLocks noChangeArrowheads="1"/>
          </p:cNvSpPr>
          <p:nvPr/>
        </p:nvSpPr>
        <p:spPr bwMode="auto">
          <a:xfrm>
            <a:off x="7362825" y="4037013"/>
            <a:ext cx="136525" cy="125412"/>
          </a:xfrm>
          <a:custGeom>
            <a:avLst/>
            <a:gdLst>
              <a:gd name="T0" fmla="*/ 185 w 380"/>
              <a:gd name="T1" fmla="*/ 346 h 347"/>
              <a:gd name="T2" fmla="*/ 220 w 380"/>
              <a:gd name="T3" fmla="*/ 346 h 347"/>
              <a:gd name="T4" fmla="*/ 264 w 380"/>
              <a:gd name="T5" fmla="*/ 325 h 347"/>
              <a:gd name="T6" fmla="*/ 291 w 380"/>
              <a:gd name="T7" fmla="*/ 309 h 347"/>
              <a:gd name="T8" fmla="*/ 317 w 380"/>
              <a:gd name="T9" fmla="*/ 293 h 347"/>
              <a:gd name="T10" fmla="*/ 344 w 380"/>
              <a:gd name="T11" fmla="*/ 261 h 347"/>
              <a:gd name="T12" fmla="*/ 361 w 380"/>
              <a:gd name="T13" fmla="*/ 230 h 347"/>
              <a:gd name="T14" fmla="*/ 370 w 380"/>
              <a:gd name="T15" fmla="*/ 197 h 347"/>
              <a:gd name="T16" fmla="*/ 379 w 380"/>
              <a:gd name="T17" fmla="*/ 166 h 347"/>
              <a:gd name="T18" fmla="*/ 370 w 380"/>
              <a:gd name="T19" fmla="*/ 133 h 347"/>
              <a:gd name="T20" fmla="*/ 361 w 380"/>
              <a:gd name="T21" fmla="*/ 102 h 347"/>
              <a:gd name="T22" fmla="*/ 344 w 380"/>
              <a:gd name="T23" fmla="*/ 69 h 347"/>
              <a:gd name="T24" fmla="*/ 317 w 380"/>
              <a:gd name="T25" fmla="*/ 47 h 347"/>
              <a:gd name="T26" fmla="*/ 291 w 380"/>
              <a:gd name="T27" fmla="*/ 21 h 347"/>
              <a:gd name="T28" fmla="*/ 264 w 380"/>
              <a:gd name="T29" fmla="*/ 5 h 347"/>
              <a:gd name="T30" fmla="*/ 220 w 380"/>
              <a:gd name="T31" fmla="*/ 0 h 347"/>
              <a:gd name="T32" fmla="*/ 185 w 380"/>
              <a:gd name="T33" fmla="*/ 0 h 347"/>
              <a:gd name="T34" fmla="*/ 150 w 380"/>
              <a:gd name="T35" fmla="*/ 0 h 347"/>
              <a:gd name="T36" fmla="*/ 114 w 380"/>
              <a:gd name="T37" fmla="*/ 5 h 347"/>
              <a:gd name="T38" fmla="*/ 79 w 380"/>
              <a:gd name="T39" fmla="*/ 21 h 347"/>
              <a:gd name="T40" fmla="*/ 52 w 380"/>
              <a:gd name="T41" fmla="*/ 47 h 347"/>
              <a:gd name="T42" fmla="*/ 26 w 380"/>
              <a:gd name="T43" fmla="*/ 69 h 347"/>
              <a:gd name="T44" fmla="*/ 8 w 380"/>
              <a:gd name="T45" fmla="*/ 102 h 347"/>
              <a:gd name="T46" fmla="*/ 0 w 380"/>
              <a:gd name="T47" fmla="*/ 133 h 347"/>
              <a:gd name="T48" fmla="*/ 0 w 380"/>
              <a:gd name="T49" fmla="*/ 166 h 347"/>
              <a:gd name="T50" fmla="*/ 0 w 380"/>
              <a:gd name="T51" fmla="*/ 197 h 347"/>
              <a:gd name="T52" fmla="*/ 8 w 380"/>
              <a:gd name="T53" fmla="*/ 230 h 347"/>
              <a:gd name="T54" fmla="*/ 26 w 380"/>
              <a:gd name="T55" fmla="*/ 261 h 347"/>
              <a:gd name="T56" fmla="*/ 52 w 380"/>
              <a:gd name="T57" fmla="*/ 293 h 347"/>
              <a:gd name="T58" fmla="*/ 79 w 380"/>
              <a:gd name="T59" fmla="*/ 309 h 347"/>
              <a:gd name="T60" fmla="*/ 114 w 380"/>
              <a:gd name="T61" fmla="*/ 325 h 347"/>
              <a:gd name="T62" fmla="*/ 150 w 380"/>
              <a:gd name="T63" fmla="*/ 346 h 347"/>
              <a:gd name="T64" fmla="*/ 185 w 380"/>
              <a:gd name="T65" fmla="*/ 34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0" h="347">
                <a:moveTo>
                  <a:pt x="185" y="346"/>
                </a:moveTo>
                <a:lnTo>
                  <a:pt x="220" y="346"/>
                </a:lnTo>
                <a:lnTo>
                  <a:pt x="264" y="325"/>
                </a:lnTo>
                <a:lnTo>
                  <a:pt x="291" y="309"/>
                </a:lnTo>
                <a:lnTo>
                  <a:pt x="317" y="293"/>
                </a:lnTo>
                <a:lnTo>
                  <a:pt x="344" y="261"/>
                </a:lnTo>
                <a:lnTo>
                  <a:pt x="361" y="230"/>
                </a:lnTo>
                <a:lnTo>
                  <a:pt x="370" y="197"/>
                </a:lnTo>
                <a:lnTo>
                  <a:pt x="379" y="166"/>
                </a:lnTo>
                <a:lnTo>
                  <a:pt x="370" y="133"/>
                </a:lnTo>
                <a:lnTo>
                  <a:pt x="361" y="102"/>
                </a:lnTo>
                <a:lnTo>
                  <a:pt x="344" y="69"/>
                </a:lnTo>
                <a:lnTo>
                  <a:pt x="317" y="47"/>
                </a:lnTo>
                <a:lnTo>
                  <a:pt x="291" y="21"/>
                </a:lnTo>
                <a:lnTo>
                  <a:pt x="264" y="5"/>
                </a:lnTo>
                <a:lnTo>
                  <a:pt x="220" y="0"/>
                </a:lnTo>
                <a:lnTo>
                  <a:pt x="185" y="0"/>
                </a:lnTo>
                <a:lnTo>
                  <a:pt x="150" y="0"/>
                </a:lnTo>
                <a:lnTo>
                  <a:pt x="114" y="5"/>
                </a:lnTo>
                <a:lnTo>
                  <a:pt x="79" y="21"/>
                </a:lnTo>
                <a:lnTo>
                  <a:pt x="52" y="47"/>
                </a:lnTo>
                <a:lnTo>
                  <a:pt x="26" y="69"/>
                </a:lnTo>
                <a:lnTo>
                  <a:pt x="8" y="102"/>
                </a:lnTo>
                <a:lnTo>
                  <a:pt x="0" y="133"/>
                </a:lnTo>
                <a:lnTo>
                  <a:pt x="0" y="166"/>
                </a:lnTo>
                <a:lnTo>
                  <a:pt x="0" y="197"/>
                </a:lnTo>
                <a:lnTo>
                  <a:pt x="8" y="230"/>
                </a:lnTo>
                <a:lnTo>
                  <a:pt x="26" y="261"/>
                </a:lnTo>
                <a:lnTo>
                  <a:pt x="52" y="293"/>
                </a:lnTo>
                <a:lnTo>
                  <a:pt x="79" y="309"/>
                </a:lnTo>
                <a:lnTo>
                  <a:pt x="114" y="325"/>
                </a:lnTo>
                <a:lnTo>
                  <a:pt x="150" y="346"/>
                </a:lnTo>
                <a:lnTo>
                  <a:pt x="185" y="346"/>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68" name="Freeform 1028">
            <a:extLst>
              <a:ext uri="{FF2B5EF4-FFF2-40B4-BE49-F238E27FC236}">
                <a16:creationId xmlns:a16="http://schemas.microsoft.com/office/drawing/2014/main" id="{B438123D-3041-4B95-A03D-C4011E26EC15}"/>
              </a:ext>
            </a:extLst>
          </p:cNvPr>
          <p:cNvSpPr>
            <a:spLocks noChangeArrowheads="1"/>
          </p:cNvSpPr>
          <p:nvPr/>
        </p:nvSpPr>
        <p:spPr bwMode="auto">
          <a:xfrm>
            <a:off x="7362825" y="4325938"/>
            <a:ext cx="136525" cy="127000"/>
          </a:xfrm>
          <a:custGeom>
            <a:avLst/>
            <a:gdLst>
              <a:gd name="T0" fmla="*/ 379 w 380"/>
              <a:gd name="T1" fmla="*/ 175 h 352"/>
              <a:gd name="T2" fmla="*/ 370 w 380"/>
              <a:gd name="T3" fmla="*/ 144 h 352"/>
              <a:gd name="T4" fmla="*/ 361 w 380"/>
              <a:gd name="T5" fmla="*/ 111 h 352"/>
              <a:gd name="T6" fmla="*/ 344 w 380"/>
              <a:gd name="T7" fmla="*/ 80 h 352"/>
              <a:gd name="T8" fmla="*/ 317 w 380"/>
              <a:gd name="T9" fmla="*/ 54 h 352"/>
              <a:gd name="T10" fmla="*/ 291 w 380"/>
              <a:gd name="T11" fmla="*/ 32 h 352"/>
              <a:gd name="T12" fmla="*/ 264 w 380"/>
              <a:gd name="T13" fmla="*/ 16 h 352"/>
              <a:gd name="T14" fmla="*/ 220 w 380"/>
              <a:gd name="T15" fmla="*/ 5 h 352"/>
              <a:gd name="T16" fmla="*/ 185 w 380"/>
              <a:gd name="T17" fmla="*/ 0 h 352"/>
              <a:gd name="T18" fmla="*/ 150 w 380"/>
              <a:gd name="T19" fmla="*/ 5 h 352"/>
              <a:gd name="T20" fmla="*/ 114 w 380"/>
              <a:gd name="T21" fmla="*/ 16 h 352"/>
              <a:gd name="T22" fmla="*/ 79 w 380"/>
              <a:gd name="T23" fmla="*/ 32 h 352"/>
              <a:gd name="T24" fmla="*/ 52 w 380"/>
              <a:gd name="T25" fmla="*/ 54 h 352"/>
              <a:gd name="T26" fmla="*/ 26 w 380"/>
              <a:gd name="T27" fmla="*/ 80 h 352"/>
              <a:gd name="T28" fmla="*/ 8 w 380"/>
              <a:gd name="T29" fmla="*/ 111 h 352"/>
              <a:gd name="T30" fmla="*/ 0 w 380"/>
              <a:gd name="T31" fmla="*/ 144 h 352"/>
              <a:gd name="T32" fmla="*/ 0 w 380"/>
              <a:gd name="T33" fmla="*/ 175 h 352"/>
              <a:gd name="T34" fmla="*/ 0 w 380"/>
              <a:gd name="T35" fmla="*/ 208 h 352"/>
              <a:gd name="T36" fmla="*/ 8 w 380"/>
              <a:gd name="T37" fmla="*/ 239 h 352"/>
              <a:gd name="T38" fmla="*/ 26 w 380"/>
              <a:gd name="T39" fmla="*/ 272 h 352"/>
              <a:gd name="T40" fmla="*/ 52 w 380"/>
              <a:gd name="T41" fmla="*/ 292 h 352"/>
              <a:gd name="T42" fmla="*/ 79 w 380"/>
              <a:gd name="T43" fmla="*/ 320 h 352"/>
              <a:gd name="T44" fmla="*/ 114 w 380"/>
              <a:gd name="T45" fmla="*/ 336 h 352"/>
              <a:gd name="T46" fmla="*/ 150 w 380"/>
              <a:gd name="T47" fmla="*/ 341 h 352"/>
              <a:gd name="T48" fmla="*/ 185 w 380"/>
              <a:gd name="T49" fmla="*/ 351 h 352"/>
              <a:gd name="T50" fmla="*/ 220 w 380"/>
              <a:gd name="T51" fmla="*/ 341 h 352"/>
              <a:gd name="T52" fmla="*/ 264 w 380"/>
              <a:gd name="T53" fmla="*/ 336 h 352"/>
              <a:gd name="T54" fmla="*/ 291 w 380"/>
              <a:gd name="T55" fmla="*/ 320 h 352"/>
              <a:gd name="T56" fmla="*/ 317 w 380"/>
              <a:gd name="T57" fmla="*/ 292 h 352"/>
              <a:gd name="T58" fmla="*/ 344 w 380"/>
              <a:gd name="T59" fmla="*/ 272 h 352"/>
              <a:gd name="T60" fmla="*/ 361 w 380"/>
              <a:gd name="T61" fmla="*/ 239 h 352"/>
              <a:gd name="T62" fmla="*/ 370 w 380"/>
              <a:gd name="T63" fmla="*/ 208 h 352"/>
              <a:gd name="T64" fmla="*/ 379 w 380"/>
              <a:gd name="T65" fmla="*/ 175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0" h="352">
                <a:moveTo>
                  <a:pt x="379" y="175"/>
                </a:moveTo>
                <a:lnTo>
                  <a:pt x="370" y="144"/>
                </a:lnTo>
                <a:lnTo>
                  <a:pt x="361" y="111"/>
                </a:lnTo>
                <a:lnTo>
                  <a:pt x="344" y="80"/>
                </a:lnTo>
                <a:lnTo>
                  <a:pt x="317" y="54"/>
                </a:lnTo>
                <a:lnTo>
                  <a:pt x="291" y="32"/>
                </a:lnTo>
                <a:lnTo>
                  <a:pt x="264" y="16"/>
                </a:lnTo>
                <a:lnTo>
                  <a:pt x="220" y="5"/>
                </a:lnTo>
                <a:lnTo>
                  <a:pt x="185" y="0"/>
                </a:lnTo>
                <a:lnTo>
                  <a:pt x="150" y="5"/>
                </a:lnTo>
                <a:lnTo>
                  <a:pt x="114" y="16"/>
                </a:lnTo>
                <a:lnTo>
                  <a:pt x="79" y="32"/>
                </a:lnTo>
                <a:lnTo>
                  <a:pt x="52" y="54"/>
                </a:lnTo>
                <a:lnTo>
                  <a:pt x="26" y="80"/>
                </a:lnTo>
                <a:lnTo>
                  <a:pt x="8" y="111"/>
                </a:lnTo>
                <a:lnTo>
                  <a:pt x="0" y="144"/>
                </a:lnTo>
                <a:lnTo>
                  <a:pt x="0" y="175"/>
                </a:lnTo>
                <a:lnTo>
                  <a:pt x="0" y="208"/>
                </a:lnTo>
                <a:lnTo>
                  <a:pt x="8" y="239"/>
                </a:lnTo>
                <a:lnTo>
                  <a:pt x="26" y="272"/>
                </a:lnTo>
                <a:lnTo>
                  <a:pt x="52" y="292"/>
                </a:lnTo>
                <a:lnTo>
                  <a:pt x="79" y="320"/>
                </a:lnTo>
                <a:lnTo>
                  <a:pt x="114" y="336"/>
                </a:lnTo>
                <a:lnTo>
                  <a:pt x="150" y="341"/>
                </a:lnTo>
                <a:lnTo>
                  <a:pt x="185" y="351"/>
                </a:lnTo>
                <a:lnTo>
                  <a:pt x="220" y="341"/>
                </a:lnTo>
                <a:lnTo>
                  <a:pt x="264" y="336"/>
                </a:lnTo>
                <a:lnTo>
                  <a:pt x="291" y="320"/>
                </a:lnTo>
                <a:lnTo>
                  <a:pt x="317" y="292"/>
                </a:lnTo>
                <a:lnTo>
                  <a:pt x="344" y="272"/>
                </a:lnTo>
                <a:lnTo>
                  <a:pt x="361" y="239"/>
                </a:lnTo>
                <a:lnTo>
                  <a:pt x="370" y="208"/>
                </a:lnTo>
                <a:lnTo>
                  <a:pt x="379" y="175"/>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69" name="Line 1029">
            <a:extLst>
              <a:ext uri="{FF2B5EF4-FFF2-40B4-BE49-F238E27FC236}">
                <a16:creationId xmlns:a16="http://schemas.microsoft.com/office/drawing/2014/main" id="{1F3C61D8-0E4E-4916-B16A-58843C7184DA}"/>
              </a:ext>
            </a:extLst>
          </p:cNvPr>
          <p:cNvSpPr>
            <a:spLocks noChangeShapeType="1"/>
          </p:cNvSpPr>
          <p:nvPr/>
        </p:nvSpPr>
        <p:spPr bwMode="auto">
          <a:xfrm flipH="1">
            <a:off x="6897688" y="4446588"/>
            <a:ext cx="509587" cy="1260475"/>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0" name="Line 1030">
            <a:extLst>
              <a:ext uri="{FF2B5EF4-FFF2-40B4-BE49-F238E27FC236}">
                <a16:creationId xmlns:a16="http://schemas.microsoft.com/office/drawing/2014/main" id="{9B2E203E-079A-4CA3-A2F9-B448F05CDF0F}"/>
              </a:ext>
            </a:extLst>
          </p:cNvPr>
          <p:cNvSpPr>
            <a:spLocks noChangeShapeType="1"/>
          </p:cNvSpPr>
          <p:nvPr/>
        </p:nvSpPr>
        <p:spPr bwMode="auto">
          <a:xfrm flipV="1">
            <a:off x="6167438" y="4425950"/>
            <a:ext cx="1208087" cy="842963"/>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1" name="Line 1031">
            <a:extLst>
              <a:ext uri="{FF2B5EF4-FFF2-40B4-BE49-F238E27FC236}">
                <a16:creationId xmlns:a16="http://schemas.microsoft.com/office/drawing/2014/main" id="{76FD2E2D-AA4A-4361-B747-E7F0E19AB2F0}"/>
              </a:ext>
            </a:extLst>
          </p:cNvPr>
          <p:cNvSpPr>
            <a:spLocks noChangeShapeType="1"/>
          </p:cNvSpPr>
          <p:nvPr/>
        </p:nvSpPr>
        <p:spPr bwMode="auto">
          <a:xfrm>
            <a:off x="7481888" y="4427538"/>
            <a:ext cx="1276350" cy="884237"/>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2" name="Line 1032">
            <a:extLst>
              <a:ext uri="{FF2B5EF4-FFF2-40B4-BE49-F238E27FC236}">
                <a16:creationId xmlns:a16="http://schemas.microsoft.com/office/drawing/2014/main" id="{87FFD5C0-BCC5-445E-BC37-AC2696BB95F0}"/>
              </a:ext>
            </a:extLst>
          </p:cNvPr>
          <p:cNvSpPr>
            <a:spLocks noChangeShapeType="1"/>
          </p:cNvSpPr>
          <p:nvPr/>
        </p:nvSpPr>
        <p:spPr bwMode="auto">
          <a:xfrm flipH="1" flipV="1">
            <a:off x="7453313" y="4445000"/>
            <a:ext cx="493712" cy="1235075"/>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3" name="Line 1033">
            <a:extLst>
              <a:ext uri="{FF2B5EF4-FFF2-40B4-BE49-F238E27FC236}">
                <a16:creationId xmlns:a16="http://schemas.microsoft.com/office/drawing/2014/main" id="{E98782DD-1C72-4F37-BC86-2D711630F0DD}"/>
              </a:ext>
            </a:extLst>
          </p:cNvPr>
          <p:cNvSpPr>
            <a:spLocks noChangeShapeType="1"/>
          </p:cNvSpPr>
          <p:nvPr/>
        </p:nvSpPr>
        <p:spPr bwMode="auto">
          <a:xfrm flipH="1">
            <a:off x="6911975" y="4097338"/>
            <a:ext cx="403225" cy="1587"/>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4" name="Line 1034">
            <a:extLst>
              <a:ext uri="{FF2B5EF4-FFF2-40B4-BE49-F238E27FC236}">
                <a16:creationId xmlns:a16="http://schemas.microsoft.com/office/drawing/2014/main" id="{E65F0171-8235-4CF0-9D7B-CF8316AA2869}"/>
              </a:ext>
            </a:extLst>
          </p:cNvPr>
          <p:cNvSpPr>
            <a:spLocks noChangeShapeType="1"/>
          </p:cNvSpPr>
          <p:nvPr/>
        </p:nvSpPr>
        <p:spPr bwMode="auto">
          <a:xfrm>
            <a:off x="6900863" y="1974850"/>
            <a:ext cx="400050" cy="1588"/>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5" name="Text Box 1035">
            <a:extLst>
              <a:ext uri="{FF2B5EF4-FFF2-40B4-BE49-F238E27FC236}">
                <a16:creationId xmlns:a16="http://schemas.microsoft.com/office/drawing/2014/main" id="{C407D248-C031-4EEC-91F2-8DBC8CF1C37F}"/>
              </a:ext>
            </a:extLst>
          </p:cNvPr>
          <p:cNvSpPr txBox="1">
            <a:spLocks noChangeArrowheads="1"/>
          </p:cNvSpPr>
          <p:nvPr/>
        </p:nvSpPr>
        <p:spPr bwMode="auto">
          <a:xfrm>
            <a:off x="171450" y="3084513"/>
            <a:ext cx="41767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800">
                <a:effectLst>
                  <a:outerShdw blurRad="38100" dist="38100" dir="2700000" algn="tl">
                    <a:srgbClr val="FFFFFF"/>
                  </a:outerShdw>
                </a:effectLst>
                <a:latin typeface="Tahoma" panose="020B0604030504040204" pitchFamily="34" charset="0"/>
              </a:rPr>
              <a:t>   </a:t>
            </a:r>
            <a:r>
              <a:rPr lang="en-GB" altLang="en-US">
                <a:solidFill>
                  <a:srgbClr val="333333"/>
                </a:solidFill>
                <a:latin typeface="Tahoma" panose="020B0604030504040204" pitchFamily="34" charset="0"/>
              </a:rPr>
              <a:t>Length of vertical in feet = </a:t>
            </a:r>
          </a:p>
        </p:txBody>
      </p:sp>
      <p:sp>
        <p:nvSpPr>
          <p:cNvPr id="36876" name="AutoShape 1036">
            <a:extLst>
              <a:ext uri="{FF2B5EF4-FFF2-40B4-BE49-F238E27FC236}">
                <a16:creationId xmlns:a16="http://schemas.microsoft.com/office/drawing/2014/main" id="{B6E85A9A-489F-4DDF-9B68-F287FA82151B}"/>
              </a:ext>
            </a:extLst>
          </p:cNvPr>
          <p:cNvSpPr>
            <a:spLocks noChangeArrowheads="1"/>
          </p:cNvSpPr>
          <p:nvPr/>
        </p:nvSpPr>
        <p:spPr bwMode="auto">
          <a:xfrm>
            <a:off x="4310063" y="3019425"/>
            <a:ext cx="1543050" cy="946150"/>
          </a:xfrm>
          <a:prstGeom prst="roundRect">
            <a:avLst>
              <a:gd name="adj" fmla="val 1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u="sng">
                <a:solidFill>
                  <a:srgbClr val="333333"/>
                </a:solidFill>
                <a:latin typeface="Tahoma" panose="020B0604030504040204" pitchFamily="34" charset="0"/>
              </a:rPr>
              <a:t>   234    </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f (MHz)</a:t>
            </a:r>
          </a:p>
        </p:txBody>
      </p:sp>
      <p:sp>
        <p:nvSpPr>
          <p:cNvPr id="36877" name="Text Box 1037">
            <a:extLst>
              <a:ext uri="{FF2B5EF4-FFF2-40B4-BE49-F238E27FC236}">
                <a16:creationId xmlns:a16="http://schemas.microsoft.com/office/drawing/2014/main" id="{A1A8C28E-6B7B-48CB-A964-636F42AC45AD}"/>
              </a:ext>
            </a:extLst>
          </p:cNvPr>
          <p:cNvSpPr txBox="1">
            <a:spLocks noChangeArrowheads="1"/>
          </p:cNvSpPr>
          <p:nvPr/>
        </p:nvSpPr>
        <p:spPr bwMode="auto">
          <a:xfrm>
            <a:off x="6216650" y="2906713"/>
            <a:ext cx="12573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¼ Wave</a:t>
            </a:r>
          </a:p>
        </p:txBody>
      </p:sp>
      <p:sp>
        <p:nvSpPr>
          <p:cNvPr id="36878" name="Line 1038">
            <a:extLst>
              <a:ext uri="{FF2B5EF4-FFF2-40B4-BE49-F238E27FC236}">
                <a16:creationId xmlns:a16="http://schemas.microsoft.com/office/drawing/2014/main" id="{E8F4D52A-5660-4CA7-8D47-B1F0159B6DD6}"/>
              </a:ext>
            </a:extLst>
          </p:cNvPr>
          <p:cNvSpPr>
            <a:spLocks noChangeShapeType="1"/>
          </p:cNvSpPr>
          <p:nvPr/>
        </p:nvSpPr>
        <p:spPr bwMode="auto">
          <a:xfrm flipV="1">
            <a:off x="7058025" y="1989138"/>
            <a:ext cx="1588" cy="9064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9" name="Line 1039">
            <a:extLst>
              <a:ext uri="{FF2B5EF4-FFF2-40B4-BE49-F238E27FC236}">
                <a16:creationId xmlns:a16="http://schemas.microsoft.com/office/drawing/2014/main" id="{15917AA4-CD2C-4D8E-8E3B-DD0D92A6E4F4}"/>
              </a:ext>
            </a:extLst>
          </p:cNvPr>
          <p:cNvSpPr>
            <a:spLocks noChangeShapeType="1"/>
          </p:cNvSpPr>
          <p:nvPr/>
        </p:nvSpPr>
        <p:spPr bwMode="auto">
          <a:xfrm>
            <a:off x="7083425" y="3260725"/>
            <a:ext cx="1588" cy="8302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0" name="Text Box 1040">
            <a:extLst>
              <a:ext uri="{FF2B5EF4-FFF2-40B4-BE49-F238E27FC236}">
                <a16:creationId xmlns:a16="http://schemas.microsoft.com/office/drawing/2014/main" id="{5856AC5B-4D96-43EE-A5C4-DF920524A1DF}"/>
              </a:ext>
            </a:extLst>
          </p:cNvPr>
          <p:cNvSpPr txBox="1">
            <a:spLocks noChangeArrowheads="1"/>
          </p:cNvSpPr>
          <p:nvPr/>
        </p:nvSpPr>
        <p:spPr bwMode="auto">
          <a:xfrm>
            <a:off x="5764213" y="5580063"/>
            <a:ext cx="12573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¼ Wave Radials</a:t>
            </a:r>
          </a:p>
        </p:txBody>
      </p:sp>
      <p:sp>
        <p:nvSpPr>
          <p:cNvPr id="36881" name="Freeform 1041">
            <a:extLst>
              <a:ext uri="{FF2B5EF4-FFF2-40B4-BE49-F238E27FC236}">
                <a16:creationId xmlns:a16="http://schemas.microsoft.com/office/drawing/2014/main" id="{2955FD8D-316B-4A1A-B044-B98B47A92983}"/>
              </a:ext>
            </a:extLst>
          </p:cNvPr>
          <p:cNvSpPr>
            <a:spLocks noChangeArrowheads="1"/>
          </p:cNvSpPr>
          <p:nvPr/>
        </p:nvSpPr>
        <p:spPr bwMode="auto">
          <a:xfrm>
            <a:off x="7264400" y="4078288"/>
            <a:ext cx="190500" cy="84137"/>
          </a:xfrm>
          <a:custGeom>
            <a:avLst/>
            <a:gdLst>
              <a:gd name="T0" fmla="*/ 0 w 528"/>
              <a:gd name="T1" fmla="*/ 232 h 233"/>
              <a:gd name="T2" fmla="*/ 190 w 528"/>
              <a:gd name="T3" fmla="*/ 109 h 233"/>
              <a:gd name="T4" fmla="*/ 382 w 528"/>
              <a:gd name="T5" fmla="*/ 64 h 233"/>
              <a:gd name="T6" fmla="*/ 527 w 528"/>
              <a:gd name="T7" fmla="*/ 0 h 233"/>
            </a:gdLst>
            <a:ahLst/>
            <a:cxnLst>
              <a:cxn ang="0">
                <a:pos x="T0" y="T1"/>
              </a:cxn>
              <a:cxn ang="0">
                <a:pos x="T2" y="T3"/>
              </a:cxn>
              <a:cxn ang="0">
                <a:pos x="T4" y="T5"/>
              </a:cxn>
              <a:cxn ang="0">
                <a:pos x="T6" y="T7"/>
              </a:cxn>
            </a:cxnLst>
            <a:rect l="0" t="0" r="r" b="b"/>
            <a:pathLst>
              <a:path w="528" h="233">
                <a:moveTo>
                  <a:pt x="0" y="232"/>
                </a:moveTo>
                <a:lnTo>
                  <a:pt x="190" y="109"/>
                </a:lnTo>
                <a:lnTo>
                  <a:pt x="382" y="64"/>
                </a:lnTo>
                <a:lnTo>
                  <a:pt x="527" y="0"/>
                </a:lnTo>
              </a:path>
            </a:pathLst>
          </a:custGeom>
          <a:noFill/>
          <a:ln w="54720">
            <a:solidFill>
              <a:srgbClr val="CC66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82" name="Freeform 1042">
            <a:extLst>
              <a:ext uri="{FF2B5EF4-FFF2-40B4-BE49-F238E27FC236}">
                <a16:creationId xmlns:a16="http://schemas.microsoft.com/office/drawing/2014/main" id="{BE82F60B-ADD2-4B3A-9DAA-3603697D28CE}"/>
              </a:ext>
            </a:extLst>
          </p:cNvPr>
          <p:cNvSpPr>
            <a:spLocks noChangeArrowheads="1"/>
          </p:cNvSpPr>
          <p:nvPr/>
        </p:nvSpPr>
        <p:spPr bwMode="auto">
          <a:xfrm>
            <a:off x="6934200" y="4140200"/>
            <a:ext cx="374650" cy="225425"/>
          </a:xfrm>
          <a:custGeom>
            <a:avLst/>
            <a:gdLst>
              <a:gd name="T0" fmla="*/ 0 w 1039"/>
              <a:gd name="T1" fmla="*/ 623 h 624"/>
              <a:gd name="T2" fmla="*/ 578 w 1039"/>
              <a:gd name="T3" fmla="*/ 216 h 624"/>
              <a:gd name="T4" fmla="*/ 722 w 1039"/>
              <a:gd name="T5" fmla="*/ 89 h 624"/>
              <a:gd name="T6" fmla="*/ 975 w 1039"/>
              <a:gd name="T7" fmla="*/ 14 h 624"/>
              <a:gd name="T8" fmla="*/ 1038 w 1039"/>
              <a:gd name="T9" fmla="*/ 0 h 624"/>
            </a:gdLst>
            <a:ahLst/>
            <a:cxnLst>
              <a:cxn ang="0">
                <a:pos x="T0" y="T1"/>
              </a:cxn>
              <a:cxn ang="0">
                <a:pos x="T2" y="T3"/>
              </a:cxn>
              <a:cxn ang="0">
                <a:pos x="T4" y="T5"/>
              </a:cxn>
              <a:cxn ang="0">
                <a:pos x="T6" y="T7"/>
              </a:cxn>
              <a:cxn ang="0">
                <a:pos x="T8" y="T9"/>
              </a:cxn>
            </a:cxnLst>
            <a:rect l="0" t="0" r="r" b="b"/>
            <a:pathLst>
              <a:path w="1039" h="624">
                <a:moveTo>
                  <a:pt x="0" y="623"/>
                </a:moveTo>
                <a:cubicBezTo>
                  <a:pt x="359" y="546"/>
                  <a:pt x="292" y="329"/>
                  <a:pt x="578" y="216"/>
                </a:cubicBezTo>
                <a:lnTo>
                  <a:pt x="722" y="89"/>
                </a:lnTo>
                <a:lnTo>
                  <a:pt x="975" y="14"/>
                </a:lnTo>
                <a:lnTo>
                  <a:pt x="1038" y="0"/>
                </a:lnTo>
              </a:path>
            </a:pathLst>
          </a:custGeom>
          <a:noFill/>
          <a:ln w="91440">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83" name="Freeform 1043">
            <a:extLst>
              <a:ext uri="{FF2B5EF4-FFF2-40B4-BE49-F238E27FC236}">
                <a16:creationId xmlns:a16="http://schemas.microsoft.com/office/drawing/2014/main" id="{96B7A8FB-3599-4B07-9900-8661B1A0DB16}"/>
              </a:ext>
            </a:extLst>
          </p:cNvPr>
          <p:cNvSpPr>
            <a:spLocks noChangeArrowheads="1"/>
          </p:cNvSpPr>
          <p:nvPr/>
        </p:nvSpPr>
        <p:spPr bwMode="auto">
          <a:xfrm>
            <a:off x="6918325" y="4286250"/>
            <a:ext cx="517525" cy="146050"/>
          </a:xfrm>
          <a:custGeom>
            <a:avLst/>
            <a:gdLst>
              <a:gd name="T0" fmla="*/ 0 w 1437"/>
              <a:gd name="T1" fmla="*/ 0 h 407"/>
              <a:gd name="T2" fmla="*/ 621 w 1437"/>
              <a:gd name="T3" fmla="*/ 216 h 407"/>
              <a:gd name="T4" fmla="*/ 889 w 1437"/>
              <a:gd name="T5" fmla="*/ 254 h 407"/>
              <a:gd name="T6" fmla="*/ 1196 w 1437"/>
              <a:gd name="T7" fmla="*/ 251 h 407"/>
              <a:gd name="T8" fmla="*/ 1436 w 1437"/>
              <a:gd name="T9" fmla="*/ 220 h 407"/>
              <a:gd name="T10" fmla="*/ 1435 w 1437"/>
              <a:gd name="T11" fmla="*/ 269 h 407"/>
              <a:gd name="T12" fmla="*/ 1182 w 1437"/>
              <a:gd name="T13" fmla="*/ 366 h 407"/>
              <a:gd name="T14" fmla="*/ 961 w 1437"/>
              <a:gd name="T15" fmla="*/ 406 h 407"/>
              <a:gd name="T16" fmla="*/ 627 w 1437"/>
              <a:gd name="T17" fmla="*/ 385 h 407"/>
              <a:gd name="T18" fmla="*/ 400 w 1437"/>
              <a:gd name="T19" fmla="*/ 347 h 407"/>
              <a:gd name="T20" fmla="*/ 266 w 1437"/>
              <a:gd name="T21" fmla="*/ 363 h 407"/>
              <a:gd name="T22" fmla="*/ 123 w 1437"/>
              <a:gd name="T23" fmla="*/ 340 h 407"/>
              <a:gd name="T24" fmla="*/ 0 w 1437"/>
              <a:gd name="T25" fmla="*/ 0 h 407"/>
              <a:gd name="T26" fmla="*/ 4 w 1437"/>
              <a:gd name="T27" fmla="*/ 16 h 407"/>
              <a:gd name="T28" fmla="*/ 0 w 1437"/>
              <a:gd name="T2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37" h="407">
                <a:moveTo>
                  <a:pt x="0" y="0"/>
                </a:moveTo>
                <a:lnTo>
                  <a:pt x="621" y="216"/>
                </a:lnTo>
                <a:lnTo>
                  <a:pt x="889" y="254"/>
                </a:lnTo>
                <a:lnTo>
                  <a:pt x="1196" y="251"/>
                </a:lnTo>
                <a:lnTo>
                  <a:pt x="1436" y="220"/>
                </a:lnTo>
                <a:lnTo>
                  <a:pt x="1435" y="269"/>
                </a:lnTo>
                <a:lnTo>
                  <a:pt x="1182" y="366"/>
                </a:lnTo>
                <a:lnTo>
                  <a:pt x="961" y="406"/>
                </a:lnTo>
                <a:lnTo>
                  <a:pt x="627" y="385"/>
                </a:lnTo>
                <a:lnTo>
                  <a:pt x="400" y="347"/>
                </a:lnTo>
                <a:lnTo>
                  <a:pt x="266" y="363"/>
                </a:lnTo>
                <a:lnTo>
                  <a:pt x="123" y="340"/>
                </a:lnTo>
                <a:lnTo>
                  <a:pt x="0" y="0"/>
                </a:lnTo>
                <a:lnTo>
                  <a:pt x="4" y="16"/>
                </a:lnTo>
                <a:lnTo>
                  <a:pt x="0" y="0"/>
                </a:lnTo>
              </a:path>
            </a:pathLst>
          </a:custGeom>
          <a:solidFill>
            <a:srgbClr val="CC6633"/>
          </a:solidFill>
          <a:ln w="9525">
            <a:solidFill>
              <a:srgbClr val="000000"/>
            </a:solidFill>
            <a:round/>
            <a:headEnd/>
            <a:tailEnd/>
          </a:ln>
        </p:spPr>
        <p:txBody>
          <a:bodyPr wrap="none" anchor="ctr"/>
          <a:lstStyle/>
          <a:p>
            <a:endParaRPr lang="en-US"/>
          </a:p>
        </p:txBody>
      </p:sp>
      <p:sp>
        <p:nvSpPr>
          <p:cNvPr id="36884" name="Line 1044">
            <a:extLst>
              <a:ext uri="{FF2B5EF4-FFF2-40B4-BE49-F238E27FC236}">
                <a16:creationId xmlns:a16="http://schemas.microsoft.com/office/drawing/2014/main" id="{47B96A9B-5458-43C9-99E2-A7924FFBF4CC}"/>
              </a:ext>
            </a:extLst>
          </p:cNvPr>
          <p:cNvSpPr>
            <a:spLocks noChangeShapeType="1"/>
          </p:cNvSpPr>
          <p:nvPr/>
        </p:nvSpPr>
        <p:spPr bwMode="auto">
          <a:xfrm flipH="1">
            <a:off x="5360988" y="4354513"/>
            <a:ext cx="1604962" cy="184150"/>
          </a:xfrm>
          <a:prstGeom prst="line">
            <a:avLst/>
          </a:prstGeom>
          <a:noFill/>
          <a:ln w="1645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5" name="Text Box 1045">
            <a:extLst>
              <a:ext uri="{FF2B5EF4-FFF2-40B4-BE49-F238E27FC236}">
                <a16:creationId xmlns:a16="http://schemas.microsoft.com/office/drawing/2014/main" id="{F96A7229-6C93-4C72-93FC-E7161D4B2768}"/>
              </a:ext>
            </a:extLst>
          </p:cNvPr>
          <p:cNvSpPr txBox="1">
            <a:spLocks noChangeArrowheads="1"/>
          </p:cNvSpPr>
          <p:nvPr/>
        </p:nvSpPr>
        <p:spPr bwMode="auto">
          <a:xfrm>
            <a:off x="7856538" y="2671763"/>
            <a:ext cx="8874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FF0000"/>
                </a:solidFill>
                <a:latin typeface="Tahoma" panose="020B0604030504040204" pitchFamily="34" charset="0"/>
              </a:rPr>
              <a:t>Feed Point</a:t>
            </a:r>
          </a:p>
        </p:txBody>
      </p:sp>
      <p:sp>
        <p:nvSpPr>
          <p:cNvPr id="36886" name="Line 1046">
            <a:extLst>
              <a:ext uri="{FF2B5EF4-FFF2-40B4-BE49-F238E27FC236}">
                <a16:creationId xmlns:a16="http://schemas.microsoft.com/office/drawing/2014/main" id="{3689A72C-E97E-4E90-BFC3-E69A67EF2226}"/>
              </a:ext>
            </a:extLst>
          </p:cNvPr>
          <p:cNvSpPr>
            <a:spLocks noChangeShapeType="1"/>
          </p:cNvSpPr>
          <p:nvPr/>
        </p:nvSpPr>
        <p:spPr bwMode="auto">
          <a:xfrm flipH="1">
            <a:off x="7546975" y="3443288"/>
            <a:ext cx="527050" cy="769937"/>
          </a:xfrm>
          <a:prstGeom prst="line">
            <a:avLst/>
          </a:prstGeom>
          <a:noFill/>
          <a:ln w="2736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a:extLst>
              <a:ext uri="{FF2B5EF4-FFF2-40B4-BE49-F238E27FC236}">
                <a16:creationId xmlns:a16="http://schemas.microsoft.com/office/drawing/2014/main" id="{6BC4C63A-07ED-4976-AD17-4ECCEFEF868B}"/>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½ Wave &amp; ¼ Wave Excercise</a:t>
            </a:r>
          </a:p>
        </p:txBody>
      </p:sp>
      <p:sp>
        <p:nvSpPr>
          <p:cNvPr id="37890" name="Rectangle 2">
            <a:extLst>
              <a:ext uri="{FF2B5EF4-FFF2-40B4-BE49-F238E27FC236}">
                <a16:creationId xmlns:a16="http://schemas.microsoft.com/office/drawing/2014/main" id="{C57E9E89-83D3-4533-8134-52CBC42290B0}"/>
              </a:ext>
            </a:extLst>
          </p:cNvPr>
          <p:cNvSpPr>
            <a:spLocks noGrp="1" noChangeArrowheads="1"/>
          </p:cNvSpPr>
          <p:nvPr>
            <p:ph type="body" idx="4294967295"/>
          </p:nvPr>
        </p:nvSpPr>
        <p:spPr>
          <a:xfrm>
            <a:off x="698500" y="2428875"/>
            <a:ext cx="7772400" cy="3727450"/>
          </a:xfrm>
          <a:ln/>
        </p:spPr>
        <p:txBody>
          <a:bodyPr/>
          <a:lstStyle/>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half-wave dipole for 147 MHz = ?? inches</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400"/>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half-wave dipole for 223 MHz = ?? inches</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400"/>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quarter-wave vertical for 146 MHz = ?? inches</a:t>
            </a:r>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400"/>
          </a:p>
          <a:p>
            <a:pPr>
              <a:buSzPct val="96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quarter-wave vertical for 440 MHz = ?? inches</a:t>
            </a:r>
          </a:p>
        </p:txBody>
      </p:sp>
      <p:sp>
        <p:nvSpPr>
          <p:cNvPr id="37891" name="Text Box 3">
            <a:extLst>
              <a:ext uri="{FF2B5EF4-FFF2-40B4-BE49-F238E27FC236}">
                <a16:creationId xmlns:a16="http://schemas.microsoft.com/office/drawing/2014/main" id="{FA91D0C9-2D2F-4584-B01E-2DA9FD7D38CF}"/>
              </a:ext>
            </a:extLst>
          </p:cNvPr>
          <p:cNvSpPr txBox="1">
            <a:spLocks noChangeArrowheads="1"/>
          </p:cNvSpPr>
          <p:nvPr/>
        </p:nvSpPr>
        <p:spPr bwMode="auto">
          <a:xfrm>
            <a:off x="5262563" y="2443163"/>
            <a:ext cx="1306512" cy="3714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37 inches</a:t>
            </a:r>
          </a:p>
        </p:txBody>
      </p:sp>
      <p:sp>
        <p:nvSpPr>
          <p:cNvPr id="37892" name="Text Box 4">
            <a:extLst>
              <a:ext uri="{FF2B5EF4-FFF2-40B4-BE49-F238E27FC236}">
                <a16:creationId xmlns:a16="http://schemas.microsoft.com/office/drawing/2014/main" id="{EF7DD3AC-848C-479D-AA11-D95C88BFFE5A}"/>
              </a:ext>
            </a:extLst>
          </p:cNvPr>
          <p:cNvSpPr txBox="1">
            <a:spLocks noChangeArrowheads="1"/>
          </p:cNvSpPr>
          <p:nvPr/>
        </p:nvSpPr>
        <p:spPr bwMode="auto">
          <a:xfrm>
            <a:off x="5287963" y="3370263"/>
            <a:ext cx="1306512" cy="3714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25 inches</a:t>
            </a:r>
          </a:p>
        </p:txBody>
      </p:sp>
      <p:sp>
        <p:nvSpPr>
          <p:cNvPr id="37893" name="Text Box 5">
            <a:extLst>
              <a:ext uri="{FF2B5EF4-FFF2-40B4-BE49-F238E27FC236}">
                <a16:creationId xmlns:a16="http://schemas.microsoft.com/office/drawing/2014/main" id="{BE4D12E5-4E8D-4D22-87B1-01687EAE3285}"/>
              </a:ext>
            </a:extLst>
          </p:cNvPr>
          <p:cNvSpPr txBox="1">
            <a:spLocks noChangeArrowheads="1"/>
          </p:cNvSpPr>
          <p:nvPr/>
        </p:nvSpPr>
        <p:spPr bwMode="auto">
          <a:xfrm>
            <a:off x="5946775" y="4275138"/>
            <a:ext cx="1306513" cy="3714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19 inches</a:t>
            </a:r>
          </a:p>
        </p:txBody>
      </p:sp>
      <p:sp>
        <p:nvSpPr>
          <p:cNvPr id="37894" name="Text Box 6">
            <a:extLst>
              <a:ext uri="{FF2B5EF4-FFF2-40B4-BE49-F238E27FC236}">
                <a16:creationId xmlns:a16="http://schemas.microsoft.com/office/drawing/2014/main" id="{8625D49F-3960-4F26-AE1F-57CB7A014094}"/>
              </a:ext>
            </a:extLst>
          </p:cNvPr>
          <p:cNvSpPr txBox="1">
            <a:spLocks noChangeArrowheads="1"/>
          </p:cNvSpPr>
          <p:nvPr/>
        </p:nvSpPr>
        <p:spPr bwMode="auto">
          <a:xfrm>
            <a:off x="5970588" y="5203825"/>
            <a:ext cx="1306512" cy="3714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6 inches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dissolve">
                                      <p:cBhvr>
                                        <p:cTn id="7" dur="500"/>
                                        <p:tgtEl>
                                          <p:spTgt spid="378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892"/>
                                        </p:tgtEl>
                                        <p:attrNameLst>
                                          <p:attrName>style.visibility</p:attrName>
                                        </p:attrNameLst>
                                      </p:cBhvr>
                                      <p:to>
                                        <p:strVal val="visible"/>
                                      </p:to>
                                    </p:set>
                                    <p:animEffect transition="in" filter="dissolve">
                                      <p:cBhvr>
                                        <p:cTn id="12" dur="500"/>
                                        <p:tgtEl>
                                          <p:spTgt spid="378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893"/>
                                        </p:tgtEl>
                                        <p:attrNameLst>
                                          <p:attrName>style.visibility</p:attrName>
                                        </p:attrNameLst>
                                      </p:cBhvr>
                                      <p:to>
                                        <p:strVal val="visible"/>
                                      </p:to>
                                    </p:set>
                                    <p:animEffect transition="in" filter="dissolve">
                                      <p:cBhvr>
                                        <p:cTn id="17" dur="500"/>
                                        <p:tgtEl>
                                          <p:spTgt spid="3789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894"/>
                                        </p:tgtEl>
                                        <p:attrNameLst>
                                          <p:attrName>style.visibility</p:attrName>
                                        </p:attrNameLst>
                                      </p:cBhvr>
                                      <p:to>
                                        <p:strVal val="visible"/>
                                      </p:to>
                                    </p:set>
                                    <p:animEffect transition="in" filter="dissolve">
                                      <p:cBhvr>
                                        <p:cTn id="22" dur="5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nimBg="1" autoUpdateAnimBg="0"/>
      <p:bldP spid="37892" grpId="0" animBg="1" autoUpdateAnimBg="0"/>
      <p:bldP spid="37893" grpId="0" animBg="1" autoUpdateAnimBg="0"/>
      <p:bldP spid="37894"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0552C327-2A9D-4329-9B95-2195C33AAF40}"/>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The Yagi</a:t>
            </a:r>
          </a:p>
        </p:txBody>
      </p:sp>
      <p:sp>
        <p:nvSpPr>
          <p:cNvPr id="38914" name="Line 2">
            <a:extLst>
              <a:ext uri="{FF2B5EF4-FFF2-40B4-BE49-F238E27FC236}">
                <a16:creationId xmlns:a16="http://schemas.microsoft.com/office/drawing/2014/main" id="{53844E07-8834-47B0-B208-66A765AF9F5E}"/>
              </a:ext>
            </a:extLst>
          </p:cNvPr>
          <p:cNvSpPr>
            <a:spLocks noChangeShapeType="1"/>
          </p:cNvSpPr>
          <p:nvPr/>
        </p:nvSpPr>
        <p:spPr bwMode="auto">
          <a:xfrm>
            <a:off x="3157538" y="3311525"/>
            <a:ext cx="3657600" cy="1588"/>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15" name="Line 3">
            <a:extLst>
              <a:ext uri="{FF2B5EF4-FFF2-40B4-BE49-F238E27FC236}">
                <a16:creationId xmlns:a16="http://schemas.microsoft.com/office/drawing/2014/main" id="{AD2DF8E0-5324-44F7-97FF-E678E8AFD436}"/>
              </a:ext>
            </a:extLst>
          </p:cNvPr>
          <p:cNvSpPr>
            <a:spLocks noChangeShapeType="1"/>
          </p:cNvSpPr>
          <p:nvPr/>
        </p:nvSpPr>
        <p:spPr bwMode="auto">
          <a:xfrm>
            <a:off x="4986338" y="1787525"/>
            <a:ext cx="1587" cy="1447800"/>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16" name="Line 4">
            <a:extLst>
              <a:ext uri="{FF2B5EF4-FFF2-40B4-BE49-F238E27FC236}">
                <a16:creationId xmlns:a16="http://schemas.microsoft.com/office/drawing/2014/main" id="{95158634-B121-49A5-B527-4ADE56A79AD4}"/>
              </a:ext>
            </a:extLst>
          </p:cNvPr>
          <p:cNvSpPr>
            <a:spLocks noChangeShapeType="1"/>
          </p:cNvSpPr>
          <p:nvPr/>
        </p:nvSpPr>
        <p:spPr bwMode="auto">
          <a:xfrm>
            <a:off x="4986338" y="3387725"/>
            <a:ext cx="1587" cy="1447800"/>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17" name="Line 5">
            <a:extLst>
              <a:ext uri="{FF2B5EF4-FFF2-40B4-BE49-F238E27FC236}">
                <a16:creationId xmlns:a16="http://schemas.microsoft.com/office/drawing/2014/main" id="{4C17B35F-1732-4A8D-8432-A26ABB9EA40A}"/>
              </a:ext>
            </a:extLst>
          </p:cNvPr>
          <p:cNvSpPr>
            <a:spLocks noChangeShapeType="1"/>
          </p:cNvSpPr>
          <p:nvPr/>
        </p:nvSpPr>
        <p:spPr bwMode="auto">
          <a:xfrm>
            <a:off x="3186113" y="1631950"/>
            <a:ext cx="1587" cy="3352800"/>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18" name="Line 6">
            <a:extLst>
              <a:ext uri="{FF2B5EF4-FFF2-40B4-BE49-F238E27FC236}">
                <a16:creationId xmlns:a16="http://schemas.microsoft.com/office/drawing/2014/main" id="{FECC45CB-2481-41B1-943C-F2E3569AB1C1}"/>
              </a:ext>
            </a:extLst>
          </p:cNvPr>
          <p:cNvSpPr>
            <a:spLocks noChangeShapeType="1"/>
          </p:cNvSpPr>
          <p:nvPr/>
        </p:nvSpPr>
        <p:spPr bwMode="auto">
          <a:xfrm>
            <a:off x="6797675" y="1903413"/>
            <a:ext cx="1588" cy="2743200"/>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19" name="Line 7">
            <a:extLst>
              <a:ext uri="{FF2B5EF4-FFF2-40B4-BE49-F238E27FC236}">
                <a16:creationId xmlns:a16="http://schemas.microsoft.com/office/drawing/2014/main" id="{5F39EA7A-847B-4070-AFAB-F25473391334}"/>
              </a:ext>
            </a:extLst>
          </p:cNvPr>
          <p:cNvSpPr>
            <a:spLocks noChangeShapeType="1"/>
          </p:cNvSpPr>
          <p:nvPr/>
        </p:nvSpPr>
        <p:spPr bwMode="auto">
          <a:xfrm>
            <a:off x="4757738" y="3387725"/>
            <a:ext cx="1587" cy="2133600"/>
          </a:xfrm>
          <a:prstGeom prst="line">
            <a:avLst/>
          </a:prstGeom>
          <a:noFill/>
          <a:ln w="7632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0" name="Line 8">
            <a:extLst>
              <a:ext uri="{FF2B5EF4-FFF2-40B4-BE49-F238E27FC236}">
                <a16:creationId xmlns:a16="http://schemas.microsoft.com/office/drawing/2014/main" id="{6F3A2ACA-7DFF-4B1B-9137-78CA095999E6}"/>
              </a:ext>
            </a:extLst>
          </p:cNvPr>
          <p:cNvSpPr>
            <a:spLocks noChangeShapeType="1"/>
          </p:cNvSpPr>
          <p:nvPr/>
        </p:nvSpPr>
        <p:spPr bwMode="auto">
          <a:xfrm flipV="1">
            <a:off x="4757738" y="3233738"/>
            <a:ext cx="228600" cy="15557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1" name="Line 9">
            <a:extLst>
              <a:ext uri="{FF2B5EF4-FFF2-40B4-BE49-F238E27FC236}">
                <a16:creationId xmlns:a16="http://schemas.microsoft.com/office/drawing/2014/main" id="{8F2065CF-551E-4AC8-8BE3-179A0D0C139F}"/>
              </a:ext>
            </a:extLst>
          </p:cNvPr>
          <p:cNvSpPr>
            <a:spLocks noChangeShapeType="1"/>
          </p:cNvSpPr>
          <p:nvPr/>
        </p:nvSpPr>
        <p:spPr bwMode="auto">
          <a:xfrm flipV="1">
            <a:off x="4757738" y="3386138"/>
            <a:ext cx="228600" cy="7937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2" name="Freeform 10">
            <a:extLst>
              <a:ext uri="{FF2B5EF4-FFF2-40B4-BE49-F238E27FC236}">
                <a16:creationId xmlns:a16="http://schemas.microsoft.com/office/drawing/2014/main" id="{95D1385C-5384-467B-8EAF-931B65F1A78A}"/>
              </a:ext>
            </a:extLst>
          </p:cNvPr>
          <p:cNvSpPr>
            <a:spLocks noChangeArrowheads="1"/>
          </p:cNvSpPr>
          <p:nvPr/>
        </p:nvSpPr>
        <p:spPr bwMode="auto">
          <a:xfrm>
            <a:off x="7048500" y="3113088"/>
            <a:ext cx="1206500" cy="369887"/>
          </a:xfrm>
          <a:custGeom>
            <a:avLst/>
            <a:gdLst>
              <a:gd name="T0" fmla="*/ 0 w 3353"/>
              <a:gd name="T1" fmla="*/ 256 h 1026"/>
              <a:gd name="T2" fmla="*/ 1675 w 3353"/>
              <a:gd name="T3" fmla="*/ 256 h 1026"/>
              <a:gd name="T4" fmla="*/ 1675 w 3353"/>
              <a:gd name="T5" fmla="*/ 0 h 1026"/>
              <a:gd name="T6" fmla="*/ 3352 w 3353"/>
              <a:gd name="T7" fmla="*/ 512 h 1026"/>
              <a:gd name="T8" fmla="*/ 1675 w 3353"/>
              <a:gd name="T9" fmla="*/ 1025 h 1026"/>
              <a:gd name="T10" fmla="*/ 1675 w 3353"/>
              <a:gd name="T11" fmla="*/ 768 h 1026"/>
              <a:gd name="T12" fmla="*/ 0 w 3353"/>
              <a:gd name="T13" fmla="*/ 768 h 1026"/>
              <a:gd name="T14" fmla="*/ 0 w 3353"/>
              <a:gd name="T15" fmla="*/ 256 h 10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53" h="1026">
                <a:moveTo>
                  <a:pt x="0" y="256"/>
                </a:moveTo>
                <a:lnTo>
                  <a:pt x="1675" y="256"/>
                </a:lnTo>
                <a:lnTo>
                  <a:pt x="1675" y="0"/>
                </a:lnTo>
                <a:lnTo>
                  <a:pt x="3352" y="512"/>
                </a:lnTo>
                <a:lnTo>
                  <a:pt x="1675" y="1025"/>
                </a:lnTo>
                <a:lnTo>
                  <a:pt x="1675" y="768"/>
                </a:lnTo>
                <a:lnTo>
                  <a:pt x="0" y="768"/>
                </a:lnTo>
                <a:lnTo>
                  <a:pt x="0" y="256"/>
                </a:lnTo>
              </a:path>
            </a:pathLst>
          </a:custGeom>
          <a:solidFill>
            <a:srgbClr val="FF9900"/>
          </a:solidFill>
          <a:ln w="12600">
            <a:solidFill>
              <a:srgbClr val="333333"/>
            </a:solidFill>
            <a:round/>
            <a:headEnd/>
            <a:tailEnd/>
          </a:ln>
        </p:spPr>
        <p:txBody>
          <a:bodyPr wrap="none" anchor="ctr"/>
          <a:lstStyle/>
          <a:p>
            <a:endParaRPr lang="en-US"/>
          </a:p>
        </p:txBody>
      </p:sp>
      <p:sp>
        <p:nvSpPr>
          <p:cNvPr id="38923" name="AutoShape 11">
            <a:extLst>
              <a:ext uri="{FF2B5EF4-FFF2-40B4-BE49-F238E27FC236}">
                <a16:creationId xmlns:a16="http://schemas.microsoft.com/office/drawing/2014/main" id="{4AA941D6-B74A-4CB1-8A2E-4CB98D1E82EA}"/>
              </a:ext>
            </a:extLst>
          </p:cNvPr>
          <p:cNvSpPr>
            <a:spLocks noChangeArrowheads="1"/>
          </p:cNvSpPr>
          <p:nvPr/>
        </p:nvSpPr>
        <p:spPr bwMode="auto">
          <a:xfrm>
            <a:off x="7380288" y="3594100"/>
            <a:ext cx="989012" cy="579438"/>
          </a:xfrm>
          <a:prstGeom prst="roundRect">
            <a:avLst>
              <a:gd name="adj" fmla="val 27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Gain</a:t>
            </a:r>
          </a:p>
        </p:txBody>
      </p:sp>
      <p:sp>
        <p:nvSpPr>
          <p:cNvPr id="38924" name="AutoShape 12">
            <a:extLst>
              <a:ext uri="{FF2B5EF4-FFF2-40B4-BE49-F238E27FC236}">
                <a16:creationId xmlns:a16="http://schemas.microsoft.com/office/drawing/2014/main" id="{77A2838C-2766-438C-8A29-2FD66AD3D6DD}"/>
              </a:ext>
            </a:extLst>
          </p:cNvPr>
          <p:cNvSpPr>
            <a:spLocks noChangeArrowheads="1"/>
          </p:cNvSpPr>
          <p:nvPr/>
        </p:nvSpPr>
        <p:spPr bwMode="auto">
          <a:xfrm>
            <a:off x="5199063" y="2838450"/>
            <a:ext cx="949325" cy="457200"/>
          </a:xfrm>
          <a:prstGeom prst="roundRect">
            <a:avLst>
              <a:gd name="adj" fmla="val 34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round/>
                <a:headEnd/>
                <a:tailEnd/>
              </a14:hiddenLine>
            </a:ext>
          </a:extLst>
        </p:spPr>
        <p:txBody>
          <a:bodyPr wrap="none" anchor="ctr"/>
          <a:lstStyle/>
          <a:p>
            <a:endParaRPr lang="en-US"/>
          </a:p>
        </p:txBody>
      </p:sp>
      <p:sp>
        <p:nvSpPr>
          <p:cNvPr id="38925" name="Text Box 13">
            <a:extLst>
              <a:ext uri="{FF2B5EF4-FFF2-40B4-BE49-F238E27FC236}">
                <a16:creationId xmlns:a16="http://schemas.microsoft.com/office/drawing/2014/main" id="{7C9C7E72-67A2-43E3-83E5-23D54E155F41}"/>
              </a:ext>
            </a:extLst>
          </p:cNvPr>
          <p:cNvSpPr txBox="1">
            <a:spLocks noChangeArrowheads="1"/>
          </p:cNvSpPr>
          <p:nvPr/>
        </p:nvSpPr>
        <p:spPr bwMode="auto">
          <a:xfrm>
            <a:off x="4751388" y="5160963"/>
            <a:ext cx="131762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Feedline</a:t>
            </a:r>
          </a:p>
        </p:txBody>
      </p:sp>
      <p:sp>
        <p:nvSpPr>
          <p:cNvPr id="38926" name="Text Box 14">
            <a:extLst>
              <a:ext uri="{FF2B5EF4-FFF2-40B4-BE49-F238E27FC236}">
                <a16:creationId xmlns:a16="http://schemas.microsoft.com/office/drawing/2014/main" id="{1BEEC49F-5A5C-476D-82FF-062856BBB795}"/>
              </a:ext>
            </a:extLst>
          </p:cNvPr>
          <p:cNvSpPr txBox="1">
            <a:spLocks noChangeArrowheads="1"/>
          </p:cNvSpPr>
          <p:nvPr/>
        </p:nvSpPr>
        <p:spPr bwMode="auto">
          <a:xfrm>
            <a:off x="2708275" y="5030788"/>
            <a:ext cx="13954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FF0000"/>
                </a:solidFill>
                <a:latin typeface="Tahoma" panose="020B0604030504040204" pitchFamily="34" charset="0"/>
              </a:rPr>
              <a:t>Reflector</a:t>
            </a:r>
          </a:p>
        </p:txBody>
      </p:sp>
      <p:sp>
        <p:nvSpPr>
          <p:cNvPr id="38927" name="Text Box 15">
            <a:extLst>
              <a:ext uri="{FF2B5EF4-FFF2-40B4-BE49-F238E27FC236}">
                <a16:creationId xmlns:a16="http://schemas.microsoft.com/office/drawing/2014/main" id="{F8F483F8-8A5E-448B-A7BA-B29386D33E64}"/>
              </a:ext>
            </a:extLst>
          </p:cNvPr>
          <p:cNvSpPr txBox="1">
            <a:spLocks noChangeArrowheads="1"/>
          </p:cNvSpPr>
          <p:nvPr/>
        </p:nvSpPr>
        <p:spPr bwMode="auto">
          <a:xfrm>
            <a:off x="6500813" y="4759325"/>
            <a:ext cx="12954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FF0000"/>
                </a:solidFill>
                <a:latin typeface="Tahoma" panose="020B0604030504040204" pitchFamily="34" charset="0"/>
              </a:rPr>
              <a:t>Director</a:t>
            </a:r>
          </a:p>
        </p:txBody>
      </p:sp>
      <p:sp>
        <p:nvSpPr>
          <p:cNvPr id="38928" name="Text Box 16">
            <a:extLst>
              <a:ext uri="{FF2B5EF4-FFF2-40B4-BE49-F238E27FC236}">
                <a16:creationId xmlns:a16="http://schemas.microsoft.com/office/drawing/2014/main" id="{561AB388-F719-42C0-BA04-BCC0E7B7B67C}"/>
              </a:ext>
            </a:extLst>
          </p:cNvPr>
          <p:cNvSpPr txBox="1">
            <a:spLocks noChangeArrowheads="1"/>
          </p:cNvSpPr>
          <p:nvPr/>
        </p:nvSpPr>
        <p:spPr bwMode="auto">
          <a:xfrm>
            <a:off x="3689350" y="2025650"/>
            <a:ext cx="1428750"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FF0000"/>
                </a:solidFill>
                <a:latin typeface="Tahoma" panose="020B0604030504040204" pitchFamily="34" charset="0"/>
              </a:rPr>
              <a:t>Driven Element</a:t>
            </a:r>
          </a:p>
        </p:txBody>
      </p:sp>
      <p:sp>
        <p:nvSpPr>
          <p:cNvPr id="38929" name="Text Box 17">
            <a:extLst>
              <a:ext uri="{FF2B5EF4-FFF2-40B4-BE49-F238E27FC236}">
                <a16:creationId xmlns:a16="http://schemas.microsoft.com/office/drawing/2014/main" id="{9993685F-CA58-4E5D-A95D-2EAFA53CA473}"/>
              </a:ext>
            </a:extLst>
          </p:cNvPr>
          <p:cNvSpPr txBox="1">
            <a:spLocks noChangeArrowheads="1"/>
          </p:cNvSpPr>
          <p:nvPr/>
        </p:nvSpPr>
        <p:spPr bwMode="auto">
          <a:xfrm>
            <a:off x="5311775" y="3333750"/>
            <a:ext cx="9159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Boom</a:t>
            </a:r>
          </a:p>
        </p:txBody>
      </p:sp>
      <p:sp>
        <p:nvSpPr>
          <p:cNvPr id="38930" name="Text Box 18">
            <a:extLst>
              <a:ext uri="{FF2B5EF4-FFF2-40B4-BE49-F238E27FC236}">
                <a16:creationId xmlns:a16="http://schemas.microsoft.com/office/drawing/2014/main" id="{B20B70BE-F6C5-41CA-995F-DBF4D87B21DD}"/>
              </a:ext>
            </a:extLst>
          </p:cNvPr>
          <p:cNvSpPr txBox="1">
            <a:spLocks noChangeArrowheads="1"/>
          </p:cNvSpPr>
          <p:nvPr/>
        </p:nvSpPr>
        <p:spPr bwMode="auto">
          <a:xfrm>
            <a:off x="2820988" y="1220788"/>
            <a:ext cx="68421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1</a:t>
            </a:r>
          </a:p>
        </p:txBody>
      </p:sp>
      <p:sp>
        <p:nvSpPr>
          <p:cNvPr id="38931" name="Text Box 19">
            <a:extLst>
              <a:ext uri="{FF2B5EF4-FFF2-40B4-BE49-F238E27FC236}">
                <a16:creationId xmlns:a16="http://schemas.microsoft.com/office/drawing/2014/main" id="{7B6E1B69-31B8-4ADF-8AA1-97D2C83FCA6B}"/>
              </a:ext>
            </a:extLst>
          </p:cNvPr>
          <p:cNvSpPr txBox="1">
            <a:spLocks noChangeArrowheads="1"/>
          </p:cNvSpPr>
          <p:nvPr/>
        </p:nvSpPr>
        <p:spPr bwMode="auto">
          <a:xfrm>
            <a:off x="4665663" y="1404938"/>
            <a:ext cx="6238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2</a:t>
            </a:r>
          </a:p>
        </p:txBody>
      </p:sp>
      <p:sp>
        <p:nvSpPr>
          <p:cNvPr id="38932" name="Text Box 20">
            <a:extLst>
              <a:ext uri="{FF2B5EF4-FFF2-40B4-BE49-F238E27FC236}">
                <a16:creationId xmlns:a16="http://schemas.microsoft.com/office/drawing/2014/main" id="{D1ED17B3-0FE0-48BB-A0CB-AF0D6ED5FDCB}"/>
              </a:ext>
            </a:extLst>
          </p:cNvPr>
          <p:cNvSpPr txBox="1">
            <a:spLocks noChangeArrowheads="1"/>
          </p:cNvSpPr>
          <p:nvPr/>
        </p:nvSpPr>
        <p:spPr bwMode="auto">
          <a:xfrm>
            <a:off x="6399213" y="1501775"/>
            <a:ext cx="5857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3</a:t>
            </a:r>
          </a:p>
        </p:txBody>
      </p:sp>
      <p:sp>
        <p:nvSpPr>
          <p:cNvPr id="38933" name="Text Box 21">
            <a:extLst>
              <a:ext uri="{FF2B5EF4-FFF2-40B4-BE49-F238E27FC236}">
                <a16:creationId xmlns:a16="http://schemas.microsoft.com/office/drawing/2014/main" id="{E6A3B16E-094C-4C36-B4C1-60B149EEA0B4}"/>
              </a:ext>
            </a:extLst>
          </p:cNvPr>
          <p:cNvSpPr txBox="1">
            <a:spLocks noChangeArrowheads="1"/>
          </p:cNvSpPr>
          <p:nvPr/>
        </p:nvSpPr>
        <p:spPr bwMode="auto">
          <a:xfrm>
            <a:off x="7135813" y="1266825"/>
            <a:ext cx="9477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FF0000"/>
                </a:solidFill>
                <a:latin typeface="Tahoma" panose="020B0604030504040204" pitchFamily="34" charset="0"/>
              </a:rPr>
              <a:t>Feed Point</a:t>
            </a:r>
          </a:p>
        </p:txBody>
      </p:sp>
      <p:sp>
        <p:nvSpPr>
          <p:cNvPr id="38934" name="Line 22">
            <a:extLst>
              <a:ext uri="{FF2B5EF4-FFF2-40B4-BE49-F238E27FC236}">
                <a16:creationId xmlns:a16="http://schemas.microsoft.com/office/drawing/2014/main" id="{7FF3DFC5-4AB9-4C3C-AED1-7A9CDB6F866E}"/>
              </a:ext>
            </a:extLst>
          </p:cNvPr>
          <p:cNvSpPr>
            <a:spLocks noChangeShapeType="1"/>
          </p:cNvSpPr>
          <p:nvPr/>
        </p:nvSpPr>
        <p:spPr bwMode="auto">
          <a:xfrm flipH="1">
            <a:off x="5127625" y="1722438"/>
            <a:ext cx="2066925" cy="1452562"/>
          </a:xfrm>
          <a:prstGeom prst="line">
            <a:avLst/>
          </a:prstGeom>
          <a:noFill/>
          <a:ln w="2736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935" name="Text Box 23">
            <a:extLst>
              <a:ext uri="{FF2B5EF4-FFF2-40B4-BE49-F238E27FC236}">
                <a16:creationId xmlns:a16="http://schemas.microsoft.com/office/drawing/2014/main" id="{D1BD1961-7D51-4492-8CCA-8A793F0210A6}"/>
              </a:ext>
            </a:extLst>
          </p:cNvPr>
          <p:cNvSpPr txBox="1">
            <a:spLocks noChangeArrowheads="1"/>
          </p:cNvSpPr>
          <p:nvPr/>
        </p:nvSpPr>
        <p:spPr bwMode="auto">
          <a:xfrm>
            <a:off x="366713" y="2454275"/>
            <a:ext cx="2014537"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The Driven Element is approximately ½ wavelength long.</a:t>
            </a:r>
          </a:p>
          <a:p>
            <a:pPr eaLnBrk="1" hangingPunct="1">
              <a:lnSpc>
                <a:spcPct val="106000"/>
              </a:lnSpc>
              <a:buClr>
                <a:srgbClr val="FFFFCC"/>
              </a:buClr>
              <a:buSzPct val="100000"/>
              <a:buFont typeface="Times New Roman" panose="02020603050405020304" pitchFamily="18" charset="0"/>
              <a:buNone/>
            </a:pPr>
            <a:endParaRPr lang="en-GB" altLang="en-US" sz="2000"/>
          </a:p>
          <a:p>
            <a:pPr eaLnBrk="1" hangingPunct="1">
              <a:lnSpc>
                <a:spcPct val="106000"/>
              </a:lnSpc>
              <a:buClr>
                <a:srgbClr val="FFFFCC"/>
              </a:buClr>
              <a:buSzPct val="100000"/>
              <a:buFont typeface="Times New Roman" panose="02020603050405020304" pitchFamily="18" charset="0"/>
              <a:buNone/>
            </a:pPr>
            <a:r>
              <a:rPr lang="en-GB" altLang="en-US" sz="2000"/>
              <a:t>The Boom length has the greatest effect on the gain of a Yagi.</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38935">
                                            <p:txEl>
                                              <p:pRg st="0" end="0"/>
                                            </p:txEl>
                                          </p:spTgt>
                                        </p:tgtEl>
                                        <p:attrNameLst>
                                          <p:attrName>style.visibility</p:attrName>
                                        </p:attrNameLst>
                                      </p:cBhvr>
                                      <p:to>
                                        <p:strVal val="visible"/>
                                      </p:to>
                                    </p:set>
                                    <p:anim calcmode="lin" valueType="num">
                                      <p:cBhvr>
                                        <p:cTn id="7" dur="500" fill="hold"/>
                                        <p:tgtEl>
                                          <p:spTgt spid="38935">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3893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8935">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3893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38935">
                                            <p:txEl>
                                              <p:pRg st="2" end="2"/>
                                            </p:txEl>
                                          </p:spTgt>
                                        </p:tgtEl>
                                        <p:attrNameLst>
                                          <p:attrName>style.visibility</p:attrName>
                                        </p:attrNameLst>
                                      </p:cBhvr>
                                      <p:to>
                                        <p:strVal val="visible"/>
                                      </p:to>
                                    </p:set>
                                    <p:anim calcmode="lin" valueType="num">
                                      <p:cBhvr>
                                        <p:cTn id="15" dur="500" fill="hold"/>
                                        <p:tgtEl>
                                          <p:spTgt spid="38935">
                                            <p:txEl>
                                              <p:pRg st="2" end="2"/>
                                            </p:txEl>
                                          </p:spTgt>
                                        </p:tgtEl>
                                        <p:attrNameLst>
                                          <p:attrName>ppt_x</p:attrName>
                                        </p:attrNameLst>
                                      </p:cBhvr>
                                      <p:tavLst>
                                        <p:tav tm="0">
                                          <p:val>
                                            <p:strVal val="#ppt_x-#ppt_w/2"/>
                                          </p:val>
                                        </p:tav>
                                        <p:tav tm="100000">
                                          <p:val>
                                            <p:strVal val="#ppt_x"/>
                                          </p:val>
                                        </p:tav>
                                      </p:tavLst>
                                    </p:anim>
                                    <p:anim calcmode="lin" valueType="num">
                                      <p:cBhvr>
                                        <p:cTn id="16" dur="500" fill="hold"/>
                                        <p:tgtEl>
                                          <p:spTgt spid="38935">
                                            <p:txEl>
                                              <p:pRg st="2" end="2"/>
                                            </p:txEl>
                                          </p:spTgt>
                                        </p:tgtEl>
                                        <p:attrNameLst>
                                          <p:attrName>ppt_y</p:attrName>
                                        </p:attrNameLst>
                                      </p:cBhvr>
                                      <p:tavLst>
                                        <p:tav tm="0">
                                          <p:val>
                                            <p:strVal val="#ppt_y"/>
                                          </p:val>
                                        </p:tav>
                                        <p:tav tm="100000">
                                          <p:val>
                                            <p:strVal val="#ppt_y"/>
                                          </p:val>
                                        </p:tav>
                                      </p:tavLst>
                                    </p:anim>
                                    <p:anim calcmode="lin" valueType="num">
                                      <p:cBhvr>
                                        <p:cTn id="17" dur="500" fill="hold"/>
                                        <p:tgtEl>
                                          <p:spTgt spid="38935">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8935">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35"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a:extLst>
              <a:ext uri="{FF2B5EF4-FFF2-40B4-BE49-F238E27FC236}">
                <a16:creationId xmlns:a16="http://schemas.microsoft.com/office/drawing/2014/main" id="{C6977E21-38B1-4598-BE40-C9B5A3A9729F}"/>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The Yagi</a:t>
            </a:r>
          </a:p>
        </p:txBody>
      </p:sp>
      <p:grpSp>
        <p:nvGrpSpPr>
          <p:cNvPr id="39938" name="Group 2">
            <a:extLst>
              <a:ext uri="{FF2B5EF4-FFF2-40B4-BE49-F238E27FC236}">
                <a16:creationId xmlns:a16="http://schemas.microsoft.com/office/drawing/2014/main" id="{F228639F-20C1-4167-A66F-692A59A9CADE}"/>
              </a:ext>
            </a:extLst>
          </p:cNvPr>
          <p:cNvGrpSpPr>
            <a:grpSpLocks/>
          </p:cNvGrpSpPr>
          <p:nvPr/>
        </p:nvGrpSpPr>
        <p:grpSpPr bwMode="auto">
          <a:xfrm>
            <a:off x="527050" y="2501900"/>
            <a:ext cx="3506788" cy="3409950"/>
            <a:chOff x="332" y="1576"/>
            <a:chExt cx="2209" cy="2148"/>
          </a:xfrm>
        </p:grpSpPr>
        <p:sp>
          <p:nvSpPr>
            <p:cNvPr id="39939" name="Freeform 3">
              <a:extLst>
                <a:ext uri="{FF2B5EF4-FFF2-40B4-BE49-F238E27FC236}">
                  <a16:creationId xmlns:a16="http://schemas.microsoft.com/office/drawing/2014/main" id="{D434B50B-1E43-4BF9-8435-7B556FF576AF}"/>
                </a:ext>
              </a:extLst>
            </p:cNvPr>
            <p:cNvSpPr>
              <a:spLocks noChangeArrowheads="1"/>
            </p:cNvSpPr>
            <p:nvPr/>
          </p:nvSpPr>
          <p:spPr bwMode="auto">
            <a:xfrm>
              <a:off x="1443" y="1576"/>
              <a:ext cx="28" cy="44"/>
            </a:xfrm>
            <a:custGeom>
              <a:avLst/>
              <a:gdLst>
                <a:gd name="T0" fmla="*/ 53 w 125"/>
                <a:gd name="T1" fmla="*/ 0 h 192"/>
                <a:gd name="T2" fmla="*/ 26 w 125"/>
                <a:gd name="T3" fmla="*/ 13 h 192"/>
                <a:gd name="T4" fmla="*/ 8 w 125"/>
                <a:gd name="T5" fmla="*/ 35 h 192"/>
                <a:gd name="T6" fmla="*/ 0 w 125"/>
                <a:gd name="T7" fmla="*/ 84 h 192"/>
                <a:gd name="T8" fmla="*/ 0 w 125"/>
                <a:gd name="T9" fmla="*/ 111 h 192"/>
                <a:gd name="T10" fmla="*/ 8 w 125"/>
                <a:gd name="T11" fmla="*/ 155 h 192"/>
                <a:gd name="T12" fmla="*/ 26 w 125"/>
                <a:gd name="T13" fmla="*/ 182 h 192"/>
                <a:gd name="T14" fmla="*/ 53 w 125"/>
                <a:gd name="T15" fmla="*/ 191 h 192"/>
                <a:gd name="T16" fmla="*/ 71 w 125"/>
                <a:gd name="T17" fmla="*/ 191 h 192"/>
                <a:gd name="T18" fmla="*/ 97 w 125"/>
                <a:gd name="T19" fmla="*/ 182 h 192"/>
                <a:gd name="T20" fmla="*/ 115 w 125"/>
                <a:gd name="T21" fmla="*/ 155 h 192"/>
                <a:gd name="T22" fmla="*/ 124 w 125"/>
                <a:gd name="T23" fmla="*/ 111 h 192"/>
                <a:gd name="T24" fmla="*/ 124 w 125"/>
                <a:gd name="T25" fmla="*/ 84 h 192"/>
                <a:gd name="T26" fmla="*/ 115 w 125"/>
                <a:gd name="T27" fmla="*/ 35 h 192"/>
                <a:gd name="T28" fmla="*/ 97 w 125"/>
                <a:gd name="T29" fmla="*/ 13 h 192"/>
                <a:gd name="T30" fmla="*/ 71 w 125"/>
                <a:gd name="T31" fmla="*/ 0 h 192"/>
                <a:gd name="T32" fmla="*/ 53 w 125"/>
                <a:gd name="T3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5" h="192">
                  <a:moveTo>
                    <a:pt x="53" y="0"/>
                  </a:moveTo>
                  <a:lnTo>
                    <a:pt x="26" y="13"/>
                  </a:lnTo>
                  <a:lnTo>
                    <a:pt x="8" y="35"/>
                  </a:lnTo>
                  <a:lnTo>
                    <a:pt x="0" y="84"/>
                  </a:lnTo>
                  <a:lnTo>
                    <a:pt x="0" y="111"/>
                  </a:lnTo>
                  <a:lnTo>
                    <a:pt x="8" y="155"/>
                  </a:lnTo>
                  <a:lnTo>
                    <a:pt x="26" y="182"/>
                  </a:lnTo>
                  <a:lnTo>
                    <a:pt x="53" y="191"/>
                  </a:lnTo>
                  <a:lnTo>
                    <a:pt x="71" y="191"/>
                  </a:lnTo>
                  <a:lnTo>
                    <a:pt x="97" y="182"/>
                  </a:lnTo>
                  <a:lnTo>
                    <a:pt x="115" y="155"/>
                  </a:lnTo>
                  <a:lnTo>
                    <a:pt x="124" y="111"/>
                  </a:lnTo>
                  <a:lnTo>
                    <a:pt x="124" y="84"/>
                  </a:lnTo>
                  <a:lnTo>
                    <a:pt x="115" y="35"/>
                  </a:lnTo>
                  <a:lnTo>
                    <a:pt x="97" y="13"/>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0" name="Line 4">
              <a:extLst>
                <a:ext uri="{FF2B5EF4-FFF2-40B4-BE49-F238E27FC236}">
                  <a16:creationId xmlns:a16="http://schemas.microsoft.com/office/drawing/2014/main" id="{78FE5B6E-36CC-4B02-9911-4EE4F635D845}"/>
                </a:ext>
              </a:extLst>
            </p:cNvPr>
            <p:cNvSpPr>
              <a:spLocks noChangeShapeType="1"/>
            </p:cNvSpPr>
            <p:nvPr/>
          </p:nvSpPr>
          <p:spPr bwMode="auto">
            <a:xfrm flipH="1">
              <a:off x="876" y="1713"/>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1" name="Freeform 5">
              <a:extLst>
                <a:ext uri="{FF2B5EF4-FFF2-40B4-BE49-F238E27FC236}">
                  <a16:creationId xmlns:a16="http://schemas.microsoft.com/office/drawing/2014/main" id="{FBDD5CCD-B937-48C0-823E-4AF71A2C3508}"/>
                </a:ext>
              </a:extLst>
            </p:cNvPr>
            <p:cNvSpPr>
              <a:spLocks noChangeArrowheads="1"/>
            </p:cNvSpPr>
            <p:nvPr/>
          </p:nvSpPr>
          <p:spPr bwMode="auto">
            <a:xfrm>
              <a:off x="873" y="1713"/>
              <a:ext cx="28" cy="43"/>
            </a:xfrm>
            <a:custGeom>
              <a:avLst/>
              <a:gdLst>
                <a:gd name="T0" fmla="*/ 115 w 125"/>
                <a:gd name="T1" fmla="*/ 0 h 191"/>
                <a:gd name="T2" fmla="*/ 57 w 125"/>
                <a:gd name="T3" fmla="*/ 75 h 191"/>
                <a:gd name="T4" fmla="*/ 88 w 125"/>
                <a:gd name="T5" fmla="*/ 75 h 191"/>
                <a:gd name="T6" fmla="*/ 106 w 125"/>
                <a:gd name="T7" fmla="*/ 79 h 191"/>
                <a:gd name="T8" fmla="*/ 115 w 125"/>
                <a:gd name="T9" fmla="*/ 93 h 191"/>
                <a:gd name="T10" fmla="*/ 124 w 125"/>
                <a:gd name="T11" fmla="*/ 115 h 191"/>
                <a:gd name="T12" fmla="*/ 124 w 125"/>
                <a:gd name="T13" fmla="*/ 132 h 191"/>
                <a:gd name="T14" fmla="*/ 115 w 125"/>
                <a:gd name="T15" fmla="*/ 163 h 191"/>
                <a:gd name="T16" fmla="*/ 97 w 125"/>
                <a:gd name="T17" fmla="*/ 181 h 191"/>
                <a:gd name="T18" fmla="*/ 71 w 125"/>
                <a:gd name="T19" fmla="*/ 190 h 191"/>
                <a:gd name="T20" fmla="*/ 40 w 125"/>
                <a:gd name="T21" fmla="*/ 190 h 191"/>
                <a:gd name="T22" fmla="*/ 17 w 125"/>
                <a:gd name="T23" fmla="*/ 181 h 191"/>
                <a:gd name="T24" fmla="*/ 4 w 125"/>
                <a:gd name="T25" fmla="*/ 168 h 191"/>
                <a:gd name="T26" fmla="*/ 0 w 125"/>
                <a:gd name="T27" fmla="*/ 15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191">
                  <a:moveTo>
                    <a:pt x="115" y="0"/>
                  </a:moveTo>
                  <a:lnTo>
                    <a:pt x="57" y="75"/>
                  </a:lnTo>
                  <a:lnTo>
                    <a:pt x="88" y="75"/>
                  </a:lnTo>
                  <a:lnTo>
                    <a:pt x="106" y="79"/>
                  </a:lnTo>
                  <a:lnTo>
                    <a:pt x="115" y="93"/>
                  </a:lnTo>
                  <a:lnTo>
                    <a:pt x="124" y="115"/>
                  </a:lnTo>
                  <a:lnTo>
                    <a:pt x="124" y="132"/>
                  </a:lnTo>
                  <a:lnTo>
                    <a:pt x="115" y="163"/>
                  </a:lnTo>
                  <a:lnTo>
                    <a:pt x="97" y="181"/>
                  </a:lnTo>
                  <a:lnTo>
                    <a:pt x="71" y="190"/>
                  </a:lnTo>
                  <a:lnTo>
                    <a:pt x="40" y="190"/>
                  </a:lnTo>
                  <a:lnTo>
                    <a:pt x="17" y="181"/>
                  </a:lnTo>
                  <a:lnTo>
                    <a:pt x="4" y="168"/>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2" name="Freeform 6">
              <a:extLst>
                <a:ext uri="{FF2B5EF4-FFF2-40B4-BE49-F238E27FC236}">
                  <a16:creationId xmlns:a16="http://schemas.microsoft.com/office/drawing/2014/main" id="{892ECAC6-0E93-41AB-AF17-633B190D613C}"/>
                </a:ext>
              </a:extLst>
            </p:cNvPr>
            <p:cNvSpPr>
              <a:spLocks noChangeArrowheads="1"/>
            </p:cNvSpPr>
            <p:nvPr/>
          </p:nvSpPr>
          <p:spPr bwMode="auto">
            <a:xfrm>
              <a:off x="913" y="1713"/>
              <a:ext cx="28" cy="43"/>
            </a:xfrm>
            <a:custGeom>
              <a:avLst/>
              <a:gdLst>
                <a:gd name="T0" fmla="*/ 17 w 125"/>
                <a:gd name="T1" fmla="*/ 0 h 191"/>
                <a:gd name="T2" fmla="*/ 115 w 125"/>
                <a:gd name="T3" fmla="*/ 0 h 191"/>
                <a:gd name="T4" fmla="*/ 62 w 125"/>
                <a:gd name="T5" fmla="*/ 75 h 191"/>
                <a:gd name="T6" fmla="*/ 88 w 125"/>
                <a:gd name="T7" fmla="*/ 75 h 191"/>
                <a:gd name="T8" fmla="*/ 106 w 125"/>
                <a:gd name="T9" fmla="*/ 79 h 191"/>
                <a:gd name="T10" fmla="*/ 115 w 125"/>
                <a:gd name="T11" fmla="*/ 93 h 191"/>
                <a:gd name="T12" fmla="*/ 124 w 125"/>
                <a:gd name="T13" fmla="*/ 115 h 191"/>
                <a:gd name="T14" fmla="*/ 124 w 125"/>
                <a:gd name="T15" fmla="*/ 132 h 191"/>
                <a:gd name="T16" fmla="*/ 115 w 125"/>
                <a:gd name="T17" fmla="*/ 163 h 191"/>
                <a:gd name="T18" fmla="*/ 97 w 125"/>
                <a:gd name="T19" fmla="*/ 181 h 191"/>
                <a:gd name="T20" fmla="*/ 71 w 125"/>
                <a:gd name="T21" fmla="*/ 190 h 191"/>
                <a:gd name="T22" fmla="*/ 44 w 125"/>
                <a:gd name="T23" fmla="*/ 190 h 191"/>
                <a:gd name="T24" fmla="*/ 17 w 125"/>
                <a:gd name="T25" fmla="*/ 181 h 191"/>
                <a:gd name="T26" fmla="*/ 8 w 125"/>
                <a:gd name="T27" fmla="*/ 168 h 191"/>
                <a:gd name="T28" fmla="*/ 0 w 125"/>
                <a:gd name="T29" fmla="*/ 15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91">
                  <a:moveTo>
                    <a:pt x="17" y="0"/>
                  </a:moveTo>
                  <a:lnTo>
                    <a:pt x="115" y="0"/>
                  </a:lnTo>
                  <a:lnTo>
                    <a:pt x="62" y="75"/>
                  </a:lnTo>
                  <a:lnTo>
                    <a:pt x="88" y="75"/>
                  </a:lnTo>
                  <a:lnTo>
                    <a:pt x="106" y="79"/>
                  </a:lnTo>
                  <a:lnTo>
                    <a:pt x="115" y="93"/>
                  </a:lnTo>
                  <a:lnTo>
                    <a:pt x="124" y="115"/>
                  </a:lnTo>
                  <a:lnTo>
                    <a:pt x="124" y="132"/>
                  </a:lnTo>
                  <a:lnTo>
                    <a:pt x="115" y="163"/>
                  </a:lnTo>
                  <a:lnTo>
                    <a:pt x="97" y="181"/>
                  </a:lnTo>
                  <a:lnTo>
                    <a:pt x="71" y="190"/>
                  </a:lnTo>
                  <a:lnTo>
                    <a:pt x="44" y="190"/>
                  </a:lnTo>
                  <a:lnTo>
                    <a:pt x="17" y="181"/>
                  </a:lnTo>
                  <a:lnTo>
                    <a:pt x="8" y="168"/>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3" name="Freeform 7">
              <a:extLst>
                <a:ext uri="{FF2B5EF4-FFF2-40B4-BE49-F238E27FC236}">
                  <a16:creationId xmlns:a16="http://schemas.microsoft.com/office/drawing/2014/main" id="{BF68ED6A-9737-43DC-9D75-CBD5CE2C3D36}"/>
                </a:ext>
              </a:extLst>
            </p:cNvPr>
            <p:cNvSpPr>
              <a:spLocks noChangeArrowheads="1"/>
            </p:cNvSpPr>
            <p:nvPr/>
          </p:nvSpPr>
          <p:spPr bwMode="auto">
            <a:xfrm>
              <a:off x="953" y="1713"/>
              <a:ext cx="28" cy="43"/>
            </a:xfrm>
            <a:custGeom>
              <a:avLst/>
              <a:gdLst>
                <a:gd name="T0" fmla="*/ 26 w 125"/>
                <a:gd name="T1" fmla="*/ 8 h 191"/>
                <a:gd name="T2" fmla="*/ 53 w 125"/>
                <a:gd name="T3" fmla="*/ 0 h 191"/>
                <a:gd name="T4" fmla="*/ 26 w 125"/>
                <a:gd name="T5" fmla="*/ 8 h 191"/>
                <a:gd name="T6" fmla="*/ 13 w 125"/>
                <a:gd name="T7" fmla="*/ 35 h 191"/>
                <a:gd name="T8" fmla="*/ 0 w 125"/>
                <a:gd name="T9" fmla="*/ 79 h 191"/>
                <a:gd name="T10" fmla="*/ 0 w 125"/>
                <a:gd name="T11" fmla="*/ 110 h 191"/>
                <a:gd name="T12" fmla="*/ 13 w 125"/>
                <a:gd name="T13" fmla="*/ 150 h 191"/>
                <a:gd name="T14" fmla="*/ 26 w 125"/>
                <a:gd name="T15" fmla="*/ 181 h 191"/>
                <a:gd name="T16" fmla="*/ 53 w 125"/>
                <a:gd name="T17" fmla="*/ 190 h 191"/>
                <a:gd name="T18" fmla="*/ 71 w 125"/>
                <a:gd name="T19" fmla="*/ 190 h 191"/>
                <a:gd name="T20" fmla="*/ 102 w 125"/>
                <a:gd name="T21" fmla="*/ 181 h 191"/>
                <a:gd name="T22" fmla="*/ 120 w 125"/>
                <a:gd name="T23" fmla="*/ 150 h 191"/>
                <a:gd name="T24" fmla="*/ 124 w 125"/>
                <a:gd name="T25" fmla="*/ 110 h 191"/>
                <a:gd name="T26" fmla="*/ 124 w 125"/>
                <a:gd name="T27" fmla="*/ 79 h 191"/>
                <a:gd name="T28" fmla="*/ 120 w 125"/>
                <a:gd name="T29" fmla="*/ 35 h 191"/>
                <a:gd name="T30" fmla="*/ 102 w 125"/>
                <a:gd name="T31" fmla="*/ 8 h 191"/>
                <a:gd name="T32" fmla="*/ 71 w 125"/>
                <a:gd name="T33" fmla="*/ 0 h 191"/>
                <a:gd name="T34" fmla="*/ 53 w 125"/>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91">
                  <a:moveTo>
                    <a:pt x="26" y="8"/>
                  </a:moveTo>
                  <a:lnTo>
                    <a:pt x="53" y="0"/>
                  </a:lnTo>
                  <a:lnTo>
                    <a:pt x="26" y="8"/>
                  </a:lnTo>
                  <a:lnTo>
                    <a:pt x="13" y="35"/>
                  </a:lnTo>
                  <a:lnTo>
                    <a:pt x="0" y="79"/>
                  </a:lnTo>
                  <a:lnTo>
                    <a:pt x="0" y="110"/>
                  </a:lnTo>
                  <a:lnTo>
                    <a:pt x="13" y="150"/>
                  </a:lnTo>
                  <a:lnTo>
                    <a:pt x="26" y="181"/>
                  </a:lnTo>
                  <a:lnTo>
                    <a:pt x="53" y="190"/>
                  </a:lnTo>
                  <a:lnTo>
                    <a:pt x="71" y="190"/>
                  </a:lnTo>
                  <a:lnTo>
                    <a:pt x="102" y="181"/>
                  </a:lnTo>
                  <a:lnTo>
                    <a:pt x="120" y="150"/>
                  </a:lnTo>
                  <a:lnTo>
                    <a:pt x="124" y="110"/>
                  </a:lnTo>
                  <a:lnTo>
                    <a:pt x="124" y="79"/>
                  </a:lnTo>
                  <a:lnTo>
                    <a:pt x="120" y="35"/>
                  </a:lnTo>
                  <a:lnTo>
                    <a:pt x="102" y="8"/>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4" name="Line 8">
              <a:extLst>
                <a:ext uri="{FF2B5EF4-FFF2-40B4-BE49-F238E27FC236}">
                  <a16:creationId xmlns:a16="http://schemas.microsoft.com/office/drawing/2014/main" id="{9FBE4CF5-6E38-44F7-B68F-4FA0C6E7D89D}"/>
                </a:ext>
              </a:extLst>
            </p:cNvPr>
            <p:cNvSpPr>
              <a:spLocks noChangeShapeType="1"/>
            </p:cNvSpPr>
            <p:nvPr/>
          </p:nvSpPr>
          <p:spPr bwMode="auto">
            <a:xfrm flipH="1">
              <a:off x="477" y="2101"/>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5" name="Freeform 9">
              <a:extLst>
                <a:ext uri="{FF2B5EF4-FFF2-40B4-BE49-F238E27FC236}">
                  <a16:creationId xmlns:a16="http://schemas.microsoft.com/office/drawing/2014/main" id="{6A3FE05F-AE42-4584-8EFC-C92915A998D1}"/>
                </a:ext>
              </a:extLst>
            </p:cNvPr>
            <p:cNvSpPr>
              <a:spLocks noChangeArrowheads="1"/>
            </p:cNvSpPr>
            <p:nvPr/>
          </p:nvSpPr>
          <p:spPr bwMode="auto">
            <a:xfrm>
              <a:off x="474" y="2101"/>
              <a:ext cx="28" cy="44"/>
            </a:xfrm>
            <a:custGeom>
              <a:avLst/>
              <a:gdLst>
                <a:gd name="T0" fmla="*/ 115 w 125"/>
                <a:gd name="T1" fmla="*/ 0 h 196"/>
                <a:gd name="T2" fmla="*/ 62 w 125"/>
                <a:gd name="T3" fmla="*/ 75 h 196"/>
                <a:gd name="T4" fmla="*/ 88 w 125"/>
                <a:gd name="T5" fmla="*/ 75 h 196"/>
                <a:gd name="T6" fmla="*/ 106 w 125"/>
                <a:gd name="T7" fmla="*/ 84 h 196"/>
                <a:gd name="T8" fmla="*/ 115 w 125"/>
                <a:gd name="T9" fmla="*/ 93 h 196"/>
                <a:gd name="T10" fmla="*/ 124 w 125"/>
                <a:gd name="T11" fmla="*/ 120 h 196"/>
                <a:gd name="T12" fmla="*/ 124 w 125"/>
                <a:gd name="T13" fmla="*/ 137 h 196"/>
                <a:gd name="T14" fmla="*/ 115 w 125"/>
                <a:gd name="T15" fmla="*/ 164 h 196"/>
                <a:gd name="T16" fmla="*/ 97 w 125"/>
                <a:gd name="T17" fmla="*/ 182 h 196"/>
                <a:gd name="T18" fmla="*/ 71 w 125"/>
                <a:gd name="T19" fmla="*/ 195 h 196"/>
                <a:gd name="T20" fmla="*/ 44 w 125"/>
                <a:gd name="T21" fmla="*/ 195 h 196"/>
                <a:gd name="T22" fmla="*/ 17 w 125"/>
                <a:gd name="T23" fmla="*/ 182 h 196"/>
                <a:gd name="T24" fmla="*/ 8 w 125"/>
                <a:gd name="T25" fmla="*/ 173 h 196"/>
                <a:gd name="T26" fmla="*/ 0 w 125"/>
                <a:gd name="T27" fmla="*/ 15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196">
                  <a:moveTo>
                    <a:pt x="115" y="0"/>
                  </a:moveTo>
                  <a:lnTo>
                    <a:pt x="62" y="75"/>
                  </a:lnTo>
                  <a:lnTo>
                    <a:pt x="88" y="75"/>
                  </a:lnTo>
                  <a:lnTo>
                    <a:pt x="106" y="84"/>
                  </a:lnTo>
                  <a:lnTo>
                    <a:pt x="115" y="93"/>
                  </a:lnTo>
                  <a:lnTo>
                    <a:pt x="124" y="120"/>
                  </a:lnTo>
                  <a:lnTo>
                    <a:pt x="124" y="137"/>
                  </a:lnTo>
                  <a:lnTo>
                    <a:pt x="115" y="164"/>
                  </a:lnTo>
                  <a:lnTo>
                    <a:pt x="97" y="182"/>
                  </a:lnTo>
                  <a:lnTo>
                    <a:pt x="71" y="195"/>
                  </a:lnTo>
                  <a:lnTo>
                    <a:pt x="44" y="195"/>
                  </a:lnTo>
                  <a:lnTo>
                    <a:pt x="17" y="182"/>
                  </a:lnTo>
                  <a:lnTo>
                    <a:pt x="8" y="173"/>
                  </a:lnTo>
                  <a:lnTo>
                    <a:pt x="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6" name="Freeform 10">
              <a:extLst>
                <a:ext uri="{FF2B5EF4-FFF2-40B4-BE49-F238E27FC236}">
                  <a16:creationId xmlns:a16="http://schemas.microsoft.com/office/drawing/2014/main" id="{0A974575-53C4-49E7-B472-35409E4CA1AB}"/>
                </a:ext>
              </a:extLst>
            </p:cNvPr>
            <p:cNvSpPr>
              <a:spLocks noChangeArrowheads="1"/>
            </p:cNvSpPr>
            <p:nvPr/>
          </p:nvSpPr>
          <p:spPr bwMode="auto">
            <a:xfrm>
              <a:off x="514" y="2101"/>
              <a:ext cx="29" cy="44"/>
            </a:xfrm>
            <a:custGeom>
              <a:avLst/>
              <a:gdLst>
                <a:gd name="T0" fmla="*/ 26 w 129"/>
                <a:gd name="T1" fmla="*/ 13 h 196"/>
                <a:gd name="T2" fmla="*/ 53 w 129"/>
                <a:gd name="T3" fmla="*/ 0 h 196"/>
                <a:gd name="T4" fmla="*/ 26 w 129"/>
                <a:gd name="T5" fmla="*/ 13 h 196"/>
                <a:gd name="T6" fmla="*/ 8 w 129"/>
                <a:gd name="T7" fmla="*/ 35 h 196"/>
                <a:gd name="T8" fmla="*/ 0 w 129"/>
                <a:gd name="T9" fmla="*/ 84 h 196"/>
                <a:gd name="T10" fmla="*/ 0 w 129"/>
                <a:gd name="T11" fmla="*/ 111 h 196"/>
                <a:gd name="T12" fmla="*/ 8 w 129"/>
                <a:gd name="T13" fmla="*/ 155 h 196"/>
                <a:gd name="T14" fmla="*/ 26 w 129"/>
                <a:gd name="T15" fmla="*/ 182 h 196"/>
                <a:gd name="T16" fmla="*/ 53 w 129"/>
                <a:gd name="T17" fmla="*/ 195 h 196"/>
                <a:gd name="T18" fmla="*/ 70 w 129"/>
                <a:gd name="T19" fmla="*/ 195 h 196"/>
                <a:gd name="T20" fmla="*/ 97 w 129"/>
                <a:gd name="T21" fmla="*/ 182 h 196"/>
                <a:gd name="T22" fmla="*/ 115 w 129"/>
                <a:gd name="T23" fmla="*/ 155 h 196"/>
                <a:gd name="T24" fmla="*/ 128 w 129"/>
                <a:gd name="T25" fmla="*/ 111 h 196"/>
                <a:gd name="T26" fmla="*/ 128 w 129"/>
                <a:gd name="T27" fmla="*/ 84 h 196"/>
                <a:gd name="T28" fmla="*/ 115 w 129"/>
                <a:gd name="T29" fmla="*/ 35 h 196"/>
                <a:gd name="T30" fmla="*/ 97 w 129"/>
                <a:gd name="T31" fmla="*/ 13 h 196"/>
                <a:gd name="T32" fmla="*/ 70 w 129"/>
                <a:gd name="T33" fmla="*/ 0 h 196"/>
                <a:gd name="T34" fmla="*/ 53 w 129"/>
                <a:gd name="T3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96">
                  <a:moveTo>
                    <a:pt x="26" y="13"/>
                  </a:moveTo>
                  <a:lnTo>
                    <a:pt x="53" y="0"/>
                  </a:lnTo>
                  <a:lnTo>
                    <a:pt x="26" y="13"/>
                  </a:lnTo>
                  <a:lnTo>
                    <a:pt x="8" y="35"/>
                  </a:lnTo>
                  <a:lnTo>
                    <a:pt x="0" y="84"/>
                  </a:lnTo>
                  <a:lnTo>
                    <a:pt x="0" y="111"/>
                  </a:lnTo>
                  <a:lnTo>
                    <a:pt x="8" y="155"/>
                  </a:lnTo>
                  <a:lnTo>
                    <a:pt x="26" y="182"/>
                  </a:lnTo>
                  <a:lnTo>
                    <a:pt x="53" y="195"/>
                  </a:lnTo>
                  <a:lnTo>
                    <a:pt x="70" y="195"/>
                  </a:lnTo>
                  <a:lnTo>
                    <a:pt x="97" y="182"/>
                  </a:lnTo>
                  <a:lnTo>
                    <a:pt x="115" y="155"/>
                  </a:lnTo>
                  <a:lnTo>
                    <a:pt x="128" y="111"/>
                  </a:lnTo>
                  <a:lnTo>
                    <a:pt x="128" y="84"/>
                  </a:lnTo>
                  <a:lnTo>
                    <a:pt x="115" y="35"/>
                  </a:lnTo>
                  <a:lnTo>
                    <a:pt x="97" y="13"/>
                  </a:lnTo>
                  <a:lnTo>
                    <a:pt x="70"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7" name="Freeform 11">
              <a:extLst>
                <a:ext uri="{FF2B5EF4-FFF2-40B4-BE49-F238E27FC236}">
                  <a16:creationId xmlns:a16="http://schemas.microsoft.com/office/drawing/2014/main" id="{5700CE56-7847-462C-B61D-491EA21E3AA7}"/>
                </a:ext>
              </a:extLst>
            </p:cNvPr>
            <p:cNvSpPr>
              <a:spLocks noChangeArrowheads="1"/>
            </p:cNvSpPr>
            <p:nvPr/>
          </p:nvSpPr>
          <p:spPr bwMode="auto">
            <a:xfrm>
              <a:off x="554" y="2101"/>
              <a:ext cx="29" cy="44"/>
            </a:xfrm>
            <a:custGeom>
              <a:avLst/>
              <a:gdLst>
                <a:gd name="T0" fmla="*/ 26 w 129"/>
                <a:gd name="T1" fmla="*/ 13 h 196"/>
                <a:gd name="T2" fmla="*/ 57 w 129"/>
                <a:gd name="T3" fmla="*/ 0 h 196"/>
                <a:gd name="T4" fmla="*/ 26 w 129"/>
                <a:gd name="T5" fmla="*/ 13 h 196"/>
                <a:gd name="T6" fmla="*/ 8 w 129"/>
                <a:gd name="T7" fmla="*/ 35 h 196"/>
                <a:gd name="T8" fmla="*/ 0 w 129"/>
                <a:gd name="T9" fmla="*/ 84 h 196"/>
                <a:gd name="T10" fmla="*/ 0 w 129"/>
                <a:gd name="T11" fmla="*/ 111 h 196"/>
                <a:gd name="T12" fmla="*/ 8 w 129"/>
                <a:gd name="T13" fmla="*/ 155 h 196"/>
                <a:gd name="T14" fmla="*/ 26 w 129"/>
                <a:gd name="T15" fmla="*/ 182 h 196"/>
                <a:gd name="T16" fmla="*/ 57 w 129"/>
                <a:gd name="T17" fmla="*/ 195 h 196"/>
                <a:gd name="T18" fmla="*/ 75 w 129"/>
                <a:gd name="T19" fmla="*/ 195 h 196"/>
                <a:gd name="T20" fmla="*/ 97 w 129"/>
                <a:gd name="T21" fmla="*/ 182 h 196"/>
                <a:gd name="T22" fmla="*/ 115 w 129"/>
                <a:gd name="T23" fmla="*/ 155 h 196"/>
                <a:gd name="T24" fmla="*/ 128 w 129"/>
                <a:gd name="T25" fmla="*/ 111 h 196"/>
                <a:gd name="T26" fmla="*/ 128 w 129"/>
                <a:gd name="T27" fmla="*/ 84 h 196"/>
                <a:gd name="T28" fmla="*/ 115 w 129"/>
                <a:gd name="T29" fmla="*/ 35 h 196"/>
                <a:gd name="T30" fmla="*/ 97 w 129"/>
                <a:gd name="T31" fmla="*/ 13 h 196"/>
                <a:gd name="T32" fmla="*/ 75 w 129"/>
                <a:gd name="T33" fmla="*/ 0 h 196"/>
                <a:gd name="T34" fmla="*/ 57 w 129"/>
                <a:gd name="T3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96">
                  <a:moveTo>
                    <a:pt x="26" y="13"/>
                  </a:moveTo>
                  <a:lnTo>
                    <a:pt x="57" y="0"/>
                  </a:lnTo>
                  <a:lnTo>
                    <a:pt x="26" y="13"/>
                  </a:lnTo>
                  <a:lnTo>
                    <a:pt x="8" y="35"/>
                  </a:lnTo>
                  <a:lnTo>
                    <a:pt x="0" y="84"/>
                  </a:lnTo>
                  <a:lnTo>
                    <a:pt x="0" y="111"/>
                  </a:lnTo>
                  <a:lnTo>
                    <a:pt x="8" y="155"/>
                  </a:lnTo>
                  <a:lnTo>
                    <a:pt x="26" y="182"/>
                  </a:lnTo>
                  <a:lnTo>
                    <a:pt x="57" y="195"/>
                  </a:lnTo>
                  <a:lnTo>
                    <a:pt x="75" y="195"/>
                  </a:lnTo>
                  <a:lnTo>
                    <a:pt x="97" y="182"/>
                  </a:lnTo>
                  <a:lnTo>
                    <a:pt x="115" y="155"/>
                  </a:lnTo>
                  <a:lnTo>
                    <a:pt x="128" y="111"/>
                  </a:lnTo>
                  <a:lnTo>
                    <a:pt x="128" y="84"/>
                  </a:lnTo>
                  <a:lnTo>
                    <a:pt x="115" y="35"/>
                  </a:lnTo>
                  <a:lnTo>
                    <a:pt x="97" y="13"/>
                  </a:lnTo>
                  <a:lnTo>
                    <a:pt x="75" y="0"/>
                  </a:lnTo>
                  <a:lnTo>
                    <a:pt x="5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8" name="Freeform 12">
              <a:extLst>
                <a:ext uri="{FF2B5EF4-FFF2-40B4-BE49-F238E27FC236}">
                  <a16:creationId xmlns:a16="http://schemas.microsoft.com/office/drawing/2014/main" id="{3CCC17F4-4935-4F0A-9EDF-A94C7483689D}"/>
                </a:ext>
              </a:extLst>
            </p:cNvPr>
            <p:cNvSpPr>
              <a:spLocks noChangeArrowheads="1"/>
            </p:cNvSpPr>
            <p:nvPr/>
          </p:nvSpPr>
          <p:spPr bwMode="auto">
            <a:xfrm>
              <a:off x="332" y="2627"/>
              <a:ext cx="29" cy="44"/>
            </a:xfrm>
            <a:custGeom>
              <a:avLst/>
              <a:gdLst>
                <a:gd name="T0" fmla="*/ 13 w 129"/>
                <a:gd name="T1" fmla="*/ 39 h 196"/>
                <a:gd name="T2" fmla="*/ 13 w 129"/>
                <a:gd name="T3" fmla="*/ 48 h 196"/>
                <a:gd name="T4" fmla="*/ 13 w 129"/>
                <a:gd name="T5" fmla="*/ 39 h 196"/>
                <a:gd name="T6" fmla="*/ 17 w 129"/>
                <a:gd name="T7" fmla="*/ 17 h 196"/>
                <a:gd name="T8" fmla="*/ 31 w 129"/>
                <a:gd name="T9" fmla="*/ 13 h 196"/>
                <a:gd name="T10" fmla="*/ 48 w 129"/>
                <a:gd name="T11" fmla="*/ 0 h 196"/>
                <a:gd name="T12" fmla="*/ 84 w 129"/>
                <a:gd name="T13" fmla="*/ 0 h 196"/>
                <a:gd name="T14" fmla="*/ 101 w 129"/>
                <a:gd name="T15" fmla="*/ 13 h 196"/>
                <a:gd name="T16" fmla="*/ 110 w 129"/>
                <a:gd name="T17" fmla="*/ 17 h 196"/>
                <a:gd name="T18" fmla="*/ 119 w 129"/>
                <a:gd name="T19" fmla="*/ 39 h 196"/>
                <a:gd name="T20" fmla="*/ 119 w 129"/>
                <a:gd name="T21" fmla="*/ 57 h 196"/>
                <a:gd name="T22" fmla="*/ 110 w 129"/>
                <a:gd name="T23" fmla="*/ 75 h 196"/>
                <a:gd name="T24" fmla="*/ 93 w 129"/>
                <a:gd name="T25" fmla="*/ 101 h 196"/>
                <a:gd name="T26" fmla="*/ 0 w 129"/>
                <a:gd name="T27" fmla="*/ 195 h 196"/>
                <a:gd name="T28" fmla="*/ 128 w 129"/>
                <a:gd name="T29" fmla="*/ 19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 h="196">
                  <a:moveTo>
                    <a:pt x="13" y="39"/>
                  </a:moveTo>
                  <a:lnTo>
                    <a:pt x="13" y="48"/>
                  </a:lnTo>
                  <a:lnTo>
                    <a:pt x="13" y="39"/>
                  </a:lnTo>
                  <a:lnTo>
                    <a:pt x="17" y="17"/>
                  </a:lnTo>
                  <a:lnTo>
                    <a:pt x="31" y="13"/>
                  </a:lnTo>
                  <a:lnTo>
                    <a:pt x="48" y="0"/>
                  </a:lnTo>
                  <a:lnTo>
                    <a:pt x="84" y="0"/>
                  </a:lnTo>
                  <a:lnTo>
                    <a:pt x="101" y="13"/>
                  </a:lnTo>
                  <a:lnTo>
                    <a:pt x="110" y="17"/>
                  </a:lnTo>
                  <a:lnTo>
                    <a:pt x="119" y="39"/>
                  </a:lnTo>
                  <a:lnTo>
                    <a:pt x="119" y="57"/>
                  </a:lnTo>
                  <a:lnTo>
                    <a:pt x="110" y="75"/>
                  </a:lnTo>
                  <a:lnTo>
                    <a:pt x="93" y="101"/>
                  </a:lnTo>
                  <a:lnTo>
                    <a:pt x="0" y="195"/>
                  </a:lnTo>
                  <a:lnTo>
                    <a:pt x="128" y="1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9" name="Freeform 13">
              <a:extLst>
                <a:ext uri="{FF2B5EF4-FFF2-40B4-BE49-F238E27FC236}">
                  <a16:creationId xmlns:a16="http://schemas.microsoft.com/office/drawing/2014/main" id="{CDECB2AB-8DF3-46A5-ABB7-E879B394D4BC}"/>
                </a:ext>
              </a:extLst>
            </p:cNvPr>
            <p:cNvSpPr>
              <a:spLocks noChangeArrowheads="1"/>
            </p:cNvSpPr>
            <p:nvPr/>
          </p:nvSpPr>
          <p:spPr bwMode="auto">
            <a:xfrm>
              <a:off x="373" y="2627"/>
              <a:ext cx="28" cy="44"/>
            </a:xfrm>
            <a:custGeom>
              <a:avLst/>
              <a:gdLst>
                <a:gd name="T0" fmla="*/ 0 w 125"/>
                <a:gd name="T1" fmla="*/ 0 h 196"/>
                <a:gd name="T2" fmla="*/ 124 w 125"/>
                <a:gd name="T3" fmla="*/ 0 h 196"/>
                <a:gd name="T4" fmla="*/ 35 w 125"/>
                <a:gd name="T5" fmla="*/ 195 h 196"/>
              </a:gdLst>
              <a:ahLst/>
              <a:cxnLst>
                <a:cxn ang="0">
                  <a:pos x="T0" y="T1"/>
                </a:cxn>
                <a:cxn ang="0">
                  <a:pos x="T2" y="T3"/>
                </a:cxn>
                <a:cxn ang="0">
                  <a:pos x="T4" y="T5"/>
                </a:cxn>
              </a:cxnLst>
              <a:rect l="0" t="0" r="r" b="b"/>
              <a:pathLst>
                <a:path w="125" h="196">
                  <a:moveTo>
                    <a:pt x="0" y="0"/>
                  </a:moveTo>
                  <a:lnTo>
                    <a:pt x="124" y="0"/>
                  </a:lnTo>
                  <a:lnTo>
                    <a:pt x="35" y="1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50" name="Freeform 14">
              <a:extLst>
                <a:ext uri="{FF2B5EF4-FFF2-40B4-BE49-F238E27FC236}">
                  <a16:creationId xmlns:a16="http://schemas.microsoft.com/office/drawing/2014/main" id="{C73AAEF6-B086-4197-813A-DCC86155C3F8}"/>
                </a:ext>
              </a:extLst>
            </p:cNvPr>
            <p:cNvSpPr>
              <a:spLocks noChangeArrowheads="1"/>
            </p:cNvSpPr>
            <p:nvPr/>
          </p:nvSpPr>
          <p:spPr bwMode="auto">
            <a:xfrm>
              <a:off x="414" y="2627"/>
              <a:ext cx="28" cy="44"/>
            </a:xfrm>
            <a:custGeom>
              <a:avLst/>
              <a:gdLst>
                <a:gd name="T0" fmla="*/ 22 w 125"/>
                <a:gd name="T1" fmla="*/ 13 h 196"/>
                <a:gd name="T2" fmla="*/ 48 w 125"/>
                <a:gd name="T3" fmla="*/ 0 h 196"/>
                <a:gd name="T4" fmla="*/ 22 w 125"/>
                <a:gd name="T5" fmla="*/ 13 h 196"/>
                <a:gd name="T6" fmla="*/ 4 w 125"/>
                <a:gd name="T7" fmla="*/ 39 h 196"/>
                <a:gd name="T8" fmla="*/ 0 w 125"/>
                <a:gd name="T9" fmla="*/ 84 h 196"/>
                <a:gd name="T10" fmla="*/ 0 w 125"/>
                <a:gd name="T11" fmla="*/ 111 h 196"/>
                <a:gd name="T12" fmla="*/ 4 w 125"/>
                <a:gd name="T13" fmla="*/ 155 h 196"/>
                <a:gd name="T14" fmla="*/ 22 w 125"/>
                <a:gd name="T15" fmla="*/ 182 h 196"/>
                <a:gd name="T16" fmla="*/ 48 w 125"/>
                <a:gd name="T17" fmla="*/ 195 h 196"/>
                <a:gd name="T18" fmla="*/ 71 w 125"/>
                <a:gd name="T19" fmla="*/ 195 h 196"/>
                <a:gd name="T20" fmla="*/ 93 w 125"/>
                <a:gd name="T21" fmla="*/ 182 h 196"/>
                <a:gd name="T22" fmla="*/ 115 w 125"/>
                <a:gd name="T23" fmla="*/ 155 h 196"/>
                <a:gd name="T24" fmla="*/ 124 w 125"/>
                <a:gd name="T25" fmla="*/ 111 h 196"/>
                <a:gd name="T26" fmla="*/ 124 w 125"/>
                <a:gd name="T27" fmla="*/ 84 h 196"/>
                <a:gd name="T28" fmla="*/ 115 w 125"/>
                <a:gd name="T29" fmla="*/ 39 h 196"/>
                <a:gd name="T30" fmla="*/ 93 w 125"/>
                <a:gd name="T31" fmla="*/ 13 h 196"/>
                <a:gd name="T32" fmla="*/ 71 w 125"/>
                <a:gd name="T33" fmla="*/ 0 h 196"/>
                <a:gd name="T34" fmla="*/ 48 w 125"/>
                <a:gd name="T3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96">
                  <a:moveTo>
                    <a:pt x="22" y="13"/>
                  </a:moveTo>
                  <a:lnTo>
                    <a:pt x="48" y="0"/>
                  </a:lnTo>
                  <a:lnTo>
                    <a:pt x="22" y="13"/>
                  </a:lnTo>
                  <a:lnTo>
                    <a:pt x="4" y="39"/>
                  </a:lnTo>
                  <a:lnTo>
                    <a:pt x="0" y="84"/>
                  </a:lnTo>
                  <a:lnTo>
                    <a:pt x="0" y="111"/>
                  </a:lnTo>
                  <a:lnTo>
                    <a:pt x="4" y="155"/>
                  </a:lnTo>
                  <a:lnTo>
                    <a:pt x="22" y="182"/>
                  </a:lnTo>
                  <a:lnTo>
                    <a:pt x="48" y="195"/>
                  </a:lnTo>
                  <a:lnTo>
                    <a:pt x="71" y="195"/>
                  </a:lnTo>
                  <a:lnTo>
                    <a:pt x="93" y="182"/>
                  </a:lnTo>
                  <a:lnTo>
                    <a:pt x="115" y="155"/>
                  </a:lnTo>
                  <a:lnTo>
                    <a:pt x="124" y="111"/>
                  </a:lnTo>
                  <a:lnTo>
                    <a:pt x="124" y="84"/>
                  </a:lnTo>
                  <a:lnTo>
                    <a:pt x="115" y="39"/>
                  </a:lnTo>
                  <a:lnTo>
                    <a:pt x="93" y="13"/>
                  </a:lnTo>
                  <a:lnTo>
                    <a:pt x="71" y="0"/>
                  </a:lnTo>
                  <a:lnTo>
                    <a:pt x="4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51" name="Freeform 15">
              <a:extLst>
                <a:ext uri="{FF2B5EF4-FFF2-40B4-BE49-F238E27FC236}">
                  <a16:creationId xmlns:a16="http://schemas.microsoft.com/office/drawing/2014/main" id="{0B96B463-E2E2-4CE7-A4A5-9390DAF99AE4}"/>
                </a:ext>
              </a:extLst>
            </p:cNvPr>
            <p:cNvSpPr>
              <a:spLocks noChangeArrowheads="1"/>
            </p:cNvSpPr>
            <p:nvPr/>
          </p:nvSpPr>
          <p:spPr bwMode="auto">
            <a:xfrm>
              <a:off x="488" y="3156"/>
              <a:ext cx="28" cy="42"/>
            </a:xfrm>
            <a:custGeom>
              <a:avLst/>
              <a:gdLst>
                <a:gd name="T0" fmla="*/ 8 w 125"/>
                <a:gd name="T1" fmla="*/ 35 h 187"/>
                <a:gd name="T2" fmla="*/ 8 w 125"/>
                <a:gd name="T3" fmla="*/ 39 h 187"/>
                <a:gd name="T4" fmla="*/ 8 w 125"/>
                <a:gd name="T5" fmla="*/ 35 h 187"/>
                <a:gd name="T6" fmla="*/ 17 w 125"/>
                <a:gd name="T7" fmla="*/ 17 h 187"/>
                <a:gd name="T8" fmla="*/ 26 w 125"/>
                <a:gd name="T9" fmla="*/ 4 h 187"/>
                <a:gd name="T10" fmla="*/ 44 w 125"/>
                <a:gd name="T11" fmla="*/ 0 h 187"/>
                <a:gd name="T12" fmla="*/ 80 w 125"/>
                <a:gd name="T13" fmla="*/ 0 h 187"/>
                <a:gd name="T14" fmla="*/ 97 w 125"/>
                <a:gd name="T15" fmla="*/ 4 h 187"/>
                <a:gd name="T16" fmla="*/ 106 w 125"/>
                <a:gd name="T17" fmla="*/ 17 h 187"/>
                <a:gd name="T18" fmla="*/ 115 w 125"/>
                <a:gd name="T19" fmla="*/ 35 h 187"/>
                <a:gd name="T20" fmla="*/ 115 w 125"/>
                <a:gd name="T21" fmla="*/ 53 h 187"/>
                <a:gd name="T22" fmla="*/ 106 w 125"/>
                <a:gd name="T23" fmla="*/ 71 h 187"/>
                <a:gd name="T24" fmla="*/ 88 w 125"/>
                <a:gd name="T25" fmla="*/ 93 h 187"/>
                <a:gd name="T26" fmla="*/ 0 w 125"/>
                <a:gd name="T27" fmla="*/ 186 h 187"/>
                <a:gd name="T28" fmla="*/ 124 w 125"/>
                <a:gd name="T29"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87">
                  <a:moveTo>
                    <a:pt x="8" y="35"/>
                  </a:moveTo>
                  <a:lnTo>
                    <a:pt x="8" y="39"/>
                  </a:lnTo>
                  <a:lnTo>
                    <a:pt x="8" y="35"/>
                  </a:lnTo>
                  <a:lnTo>
                    <a:pt x="17" y="17"/>
                  </a:lnTo>
                  <a:lnTo>
                    <a:pt x="26" y="4"/>
                  </a:lnTo>
                  <a:lnTo>
                    <a:pt x="44" y="0"/>
                  </a:lnTo>
                  <a:lnTo>
                    <a:pt x="80" y="0"/>
                  </a:lnTo>
                  <a:lnTo>
                    <a:pt x="97" y="4"/>
                  </a:lnTo>
                  <a:lnTo>
                    <a:pt x="106" y="17"/>
                  </a:lnTo>
                  <a:lnTo>
                    <a:pt x="115" y="35"/>
                  </a:lnTo>
                  <a:lnTo>
                    <a:pt x="115" y="53"/>
                  </a:lnTo>
                  <a:lnTo>
                    <a:pt x="106" y="71"/>
                  </a:lnTo>
                  <a:lnTo>
                    <a:pt x="88" y="93"/>
                  </a:lnTo>
                  <a:lnTo>
                    <a:pt x="0" y="186"/>
                  </a:lnTo>
                  <a:lnTo>
                    <a:pt x="124" y="18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52" name="Line 16">
              <a:extLst>
                <a:ext uri="{FF2B5EF4-FFF2-40B4-BE49-F238E27FC236}">
                  <a16:creationId xmlns:a16="http://schemas.microsoft.com/office/drawing/2014/main" id="{1ECFE1BF-63BC-45BB-B3C6-6761ECE041DF}"/>
                </a:ext>
              </a:extLst>
            </p:cNvPr>
            <p:cNvSpPr>
              <a:spLocks noChangeShapeType="1"/>
            </p:cNvSpPr>
            <p:nvPr/>
          </p:nvSpPr>
          <p:spPr bwMode="auto">
            <a:xfrm flipV="1">
              <a:off x="528" y="3155"/>
              <a:ext cx="20"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3" name="Line 17">
              <a:extLst>
                <a:ext uri="{FF2B5EF4-FFF2-40B4-BE49-F238E27FC236}">
                  <a16:creationId xmlns:a16="http://schemas.microsoft.com/office/drawing/2014/main" id="{5825DC37-49DD-4513-8B1E-1E2463A2369A}"/>
                </a:ext>
              </a:extLst>
            </p:cNvPr>
            <p:cNvSpPr>
              <a:spLocks noChangeShapeType="1"/>
            </p:cNvSpPr>
            <p:nvPr/>
          </p:nvSpPr>
          <p:spPr bwMode="auto">
            <a:xfrm flipH="1">
              <a:off x="527" y="3184"/>
              <a:ext cx="3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4" name="Line 18">
              <a:extLst>
                <a:ext uri="{FF2B5EF4-FFF2-40B4-BE49-F238E27FC236}">
                  <a16:creationId xmlns:a16="http://schemas.microsoft.com/office/drawing/2014/main" id="{56BB19E7-6D8F-4D95-9AF3-2EE28F607D97}"/>
                </a:ext>
              </a:extLst>
            </p:cNvPr>
            <p:cNvSpPr>
              <a:spLocks noChangeShapeType="1"/>
            </p:cNvSpPr>
            <p:nvPr/>
          </p:nvSpPr>
          <p:spPr bwMode="auto">
            <a:xfrm flipV="1">
              <a:off x="548" y="3155"/>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5" name="Freeform 19">
              <a:extLst>
                <a:ext uri="{FF2B5EF4-FFF2-40B4-BE49-F238E27FC236}">
                  <a16:creationId xmlns:a16="http://schemas.microsoft.com/office/drawing/2014/main" id="{DD1B81D5-7553-4A62-965A-3EDDAAE5945F}"/>
                </a:ext>
              </a:extLst>
            </p:cNvPr>
            <p:cNvSpPr>
              <a:spLocks noChangeArrowheads="1"/>
            </p:cNvSpPr>
            <p:nvPr/>
          </p:nvSpPr>
          <p:spPr bwMode="auto">
            <a:xfrm>
              <a:off x="569" y="3156"/>
              <a:ext cx="28" cy="42"/>
            </a:xfrm>
            <a:custGeom>
              <a:avLst/>
              <a:gdLst>
                <a:gd name="T0" fmla="*/ 26 w 125"/>
                <a:gd name="T1" fmla="*/ 4 h 187"/>
                <a:gd name="T2" fmla="*/ 53 w 125"/>
                <a:gd name="T3" fmla="*/ 0 h 187"/>
                <a:gd name="T4" fmla="*/ 26 w 125"/>
                <a:gd name="T5" fmla="*/ 4 h 187"/>
                <a:gd name="T6" fmla="*/ 8 w 125"/>
                <a:gd name="T7" fmla="*/ 35 h 187"/>
                <a:gd name="T8" fmla="*/ 0 w 125"/>
                <a:gd name="T9" fmla="*/ 75 h 187"/>
                <a:gd name="T10" fmla="*/ 0 w 125"/>
                <a:gd name="T11" fmla="*/ 106 h 187"/>
                <a:gd name="T12" fmla="*/ 8 w 125"/>
                <a:gd name="T13" fmla="*/ 151 h 187"/>
                <a:gd name="T14" fmla="*/ 26 w 125"/>
                <a:gd name="T15" fmla="*/ 177 h 187"/>
                <a:gd name="T16" fmla="*/ 53 w 125"/>
                <a:gd name="T17" fmla="*/ 186 h 187"/>
                <a:gd name="T18" fmla="*/ 66 w 125"/>
                <a:gd name="T19" fmla="*/ 186 h 187"/>
                <a:gd name="T20" fmla="*/ 97 w 125"/>
                <a:gd name="T21" fmla="*/ 177 h 187"/>
                <a:gd name="T22" fmla="*/ 115 w 125"/>
                <a:gd name="T23" fmla="*/ 151 h 187"/>
                <a:gd name="T24" fmla="*/ 124 w 125"/>
                <a:gd name="T25" fmla="*/ 106 h 187"/>
                <a:gd name="T26" fmla="*/ 124 w 125"/>
                <a:gd name="T27" fmla="*/ 75 h 187"/>
                <a:gd name="T28" fmla="*/ 115 w 125"/>
                <a:gd name="T29" fmla="*/ 35 h 187"/>
                <a:gd name="T30" fmla="*/ 97 w 125"/>
                <a:gd name="T31" fmla="*/ 4 h 187"/>
                <a:gd name="T32" fmla="*/ 66 w 125"/>
                <a:gd name="T33" fmla="*/ 0 h 187"/>
                <a:gd name="T34" fmla="*/ 53 w 125"/>
                <a:gd name="T3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87">
                  <a:moveTo>
                    <a:pt x="26" y="4"/>
                  </a:moveTo>
                  <a:lnTo>
                    <a:pt x="53" y="0"/>
                  </a:lnTo>
                  <a:lnTo>
                    <a:pt x="26" y="4"/>
                  </a:lnTo>
                  <a:lnTo>
                    <a:pt x="8" y="35"/>
                  </a:lnTo>
                  <a:lnTo>
                    <a:pt x="0" y="75"/>
                  </a:lnTo>
                  <a:lnTo>
                    <a:pt x="0" y="106"/>
                  </a:lnTo>
                  <a:lnTo>
                    <a:pt x="8" y="151"/>
                  </a:lnTo>
                  <a:lnTo>
                    <a:pt x="26" y="177"/>
                  </a:lnTo>
                  <a:lnTo>
                    <a:pt x="53" y="186"/>
                  </a:lnTo>
                  <a:lnTo>
                    <a:pt x="66" y="186"/>
                  </a:lnTo>
                  <a:lnTo>
                    <a:pt x="97" y="177"/>
                  </a:lnTo>
                  <a:lnTo>
                    <a:pt x="115" y="151"/>
                  </a:lnTo>
                  <a:lnTo>
                    <a:pt x="124" y="106"/>
                  </a:lnTo>
                  <a:lnTo>
                    <a:pt x="124" y="75"/>
                  </a:lnTo>
                  <a:lnTo>
                    <a:pt x="115" y="35"/>
                  </a:lnTo>
                  <a:lnTo>
                    <a:pt x="97" y="4"/>
                  </a:lnTo>
                  <a:lnTo>
                    <a:pt x="66"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56" name="Freeform 20">
              <a:extLst>
                <a:ext uri="{FF2B5EF4-FFF2-40B4-BE49-F238E27FC236}">
                  <a16:creationId xmlns:a16="http://schemas.microsoft.com/office/drawing/2014/main" id="{21CB1523-A9E7-42B4-A6FC-B67DDA5C238E}"/>
                </a:ext>
              </a:extLst>
            </p:cNvPr>
            <p:cNvSpPr>
              <a:spLocks noChangeArrowheads="1"/>
            </p:cNvSpPr>
            <p:nvPr/>
          </p:nvSpPr>
          <p:spPr bwMode="auto">
            <a:xfrm>
              <a:off x="875" y="3541"/>
              <a:ext cx="28" cy="43"/>
            </a:xfrm>
            <a:custGeom>
              <a:avLst/>
              <a:gdLst>
                <a:gd name="T0" fmla="*/ 8 w 124"/>
                <a:gd name="T1" fmla="*/ 39 h 191"/>
                <a:gd name="T2" fmla="*/ 8 w 124"/>
                <a:gd name="T3" fmla="*/ 48 h 191"/>
                <a:gd name="T4" fmla="*/ 8 w 124"/>
                <a:gd name="T5" fmla="*/ 39 h 191"/>
                <a:gd name="T6" fmla="*/ 17 w 124"/>
                <a:gd name="T7" fmla="*/ 17 h 191"/>
                <a:gd name="T8" fmla="*/ 26 w 124"/>
                <a:gd name="T9" fmla="*/ 8 h 191"/>
                <a:gd name="T10" fmla="*/ 44 w 124"/>
                <a:gd name="T11" fmla="*/ 0 h 191"/>
                <a:gd name="T12" fmla="*/ 79 w 124"/>
                <a:gd name="T13" fmla="*/ 0 h 191"/>
                <a:gd name="T14" fmla="*/ 97 w 124"/>
                <a:gd name="T15" fmla="*/ 8 h 191"/>
                <a:gd name="T16" fmla="*/ 105 w 124"/>
                <a:gd name="T17" fmla="*/ 17 h 191"/>
                <a:gd name="T18" fmla="*/ 114 w 124"/>
                <a:gd name="T19" fmla="*/ 39 h 191"/>
                <a:gd name="T20" fmla="*/ 114 w 124"/>
                <a:gd name="T21" fmla="*/ 57 h 191"/>
                <a:gd name="T22" fmla="*/ 105 w 124"/>
                <a:gd name="T23" fmla="*/ 75 h 191"/>
                <a:gd name="T24" fmla="*/ 88 w 124"/>
                <a:gd name="T25" fmla="*/ 101 h 191"/>
                <a:gd name="T26" fmla="*/ 0 w 124"/>
                <a:gd name="T27" fmla="*/ 190 h 191"/>
                <a:gd name="T28" fmla="*/ 123 w 124"/>
                <a:gd name="T29"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91">
                  <a:moveTo>
                    <a:pt x="8" y="39"/>
                  </a:moveTo>
                  <a:lnTo>
                    <a:pt x="8" y="48"/>
                  </a:lnTo>
                  <a:lnTo>
                    <a:pt x="8" y="39"/>
                  </a:lnTo>
                  <a:lnTo>
                    <a:pt x="17" y="17"/>
                  </a:lnTo>
                  <a:lnTo>
                    <a:pt x="26" y="8"/>
                  </a:lnTo>
                  <a:lnTo>
                    <a:pt x="44" y="0"/>
                  </a:lnTo>
                  <a:lnTo>
                    <a:pt x="79" y="0"/>
                  </a:lnTo>
                  <a:lnTo>
                    <a:pt x="97" y="8"/>
                  </a:lnTo>
                  <a:lnTo>
                    <a:pt x="105" y="17"/>
                  </a:lnTo>
                  <a:lnTo>
                    <a:pt x="114" y="39"/>
                  </a:lnTo>
                  <a:lnTo>
                    <a:pt x="114" y="57"/>
                  </a:lnTo>
                  <a:lnTo>
                    <a:pt x="105" y="75"/>
                  </a:lnTo>
                  <a:lnTo>
                    <a:pt x="88" y="101"/>
                  </a:lnTo>
                  <a:lnTo>
                    <a:pt x="0" y="190"/>
                  </a:lnTo>
                  <a:lnTo>
                    <a:pt x="123"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57" name="Freeform 21">
              <a:extLst>
                <a:ext uri="{FF2B5EF4-FFF2-40B4-BE49-F238E27FC236}">
                  <a16:creationId xmlns:a16="http://schemas.microsoft.com/office/drawing/2014/main" id="{E9D1878F-F255-486C-9036-09D0C95435B5}"/>
                </a:ext>
              </a:extLst>
            </p:cNvPr>
            <p:cNvSpPr>
              <a:spLocks noChangeArrowheads="1"/>
            </p:cNvSpPr>
            <p:nvPr/>
          </p:nvSpPr>
          <p:spPr bwMode="auto">
            <a:xfrm>
              <a:off x="916" y="3541"/>
              <a:ext cx="16" cy="43"/>
            </a:xfrm>
            <a:custGeom>
              <a:avLst/>
              <a:gdLst>
                <a:gd name="T0" fmla="*/ 0 w 72"/>
                <a:gd name="T1" fmla="*/ 39 h 191"/>
                <a:gd name="T2" fmla="*/ 31 w 72"/>
                <a:gd name="T3" fmla="*/ 31 h 191"/>
                <a:gd name="T4" fmla="*/ 71 w 72"/>
                <a:gd name="T5" fmla="*/ 0 h 191"/>
                <a:gd name="T6" fmla="*/ 71 w 72"/>
                <a:gd name="T7" fmla="*/ 190 h 191"/>
              </a:gdLst>
              <a:ahLst/>
              <a:cxnLst>
                <a:cxn ang="0">
                  <a:pos x="T0" y="T1"/>
                </a:cxn>
                <a:cxn ang="0">
                  <a:pos x="T2" y="T3"/>
                </a:cxn>
                <a:cxn ang="0">
                  <a:pos x="T4" y="T5"/>
                </a:cxn>
                <a:cxn ang="0">
                  <a:pos x="T6" y="T7"/>
                </a:cxn>
              </a:cxnLst>
              <a:rect l="0" t="0" r="r" b="b"/>
              <a:pathLst>
                <a:path w="72" h="191">
                  <a:moveTo>
                    <a:pt x="0" y="39"/>
                  </a:moveTo>
                  <a:lnTo>
                    <a:pt x="31" y="31"/>
                  </a:lnTo>
                  <a:lnTo>
                    <a:pt x="71" y="0"/>
                  </a:lnTo>
                  <a:lnTo>
                    <a:pt x="71"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58" name="Freeform 22">
              <a:extLst>
                <a:ext uri="{FF2B5EF4-FFF2-40B4-BE49-F238E27FC236}">
                  <a16:creationId xmlns:a16="http://schemas.microsoft.com/office/drawing/2014/main" id="{3CA17561-E4D7-4AD6-9B77-90C28551FC0D}"/>
                </a:ext>
              </a:extLst>
            </p:cNvPr>
            <p:cNvSpPr>
              <a:spLocks noChangeArrowheads="1"/>
            </p:cNvSpPr>
            <p:nvPr/>
          </p:nvSpPr>
          <p:spPr bwMode="auto">
            <a:xfrm>
              <a:off x="948" y="3541"/>
              <a:ext cx="28" cy="43"/>
            </a:xfrm>
            <a:custGeom>
              <a:avLst/>
              <a:gdLst>
                <a:gd name="T0" fmla="*/ 22 w 125"/>
                <a:gd name="T1" fmla="*/ 8 h 191"/>
                <a:gd name="T2" fmla="*/ 53 w 125"/>
                <a:gd name="T3" fmla="*/ 0 h 191"/>
                <a:gd name="T4" fmla="*/ 22 w 125"/>
                <a:gd name="T5" fmla="*/ 8 h 191"/>
                <a:gd name="T6" fmla="*/ 8 w 125"/>
                <a:gd name="T7" fmla="*/ 39 h 191"/>
                <a:gd name="T8" fmla="*/ 0 w 125"/>
                <a:gd name="T9" fmla="*/ 84 h 191"/>
                <a:gd name="T10" fmla="*/ 0 w 125"/>
                <a:gd name="T11" fmla="*/ 110 h 191"/>
                <a:gd name="T12" fmla="*/ 8 w 125"/>
                <a:gd name="T13" fmla="*/ 155 h 191"/>
                <a:gd name="T14" fmla="*/ 22 w 125"/>
                <a:gd name="T15" fmla="*/ 181 h 191"/>
                <a:gd name="T16" fmla="*/ 53 w 125"/>
                <a:gd name="T17" fmla="*/ 190 h 191"/>
                <a:gd name="T18" fmla="*/ 71 w 125"/>
                <a:gd name="T19" fmla="*/ 190 h 191"/>
                <a:gd name="T20" fmla="*/ 97 w 125"/>
                <a:gd name="T21" fmla="*/ 181 h 191"/>
                <a:gd name="T22" fmla="*/ 115 w 125"/>
                <a:gd name="T23" fmla="*/ 155 h 191"/>
                <a:gd name="T24" fmla="*/ 124 w 125"/>
                <a:gd name="T25" fmla="*/ 110 h 191"/>
                <a:gd name="T26" fmla="*/ 124 w 125"/>
                <a:gd name="T27" fmla="*/ 84 h 191"/>
                <a:gd name="T28" fmla="*/ 115 w 125"/>
                <a:gd name="T29" fmla="*/ 39 h 191"/>
                <a:gd name="T30" fmla="*/ 97 w 125"/>
                <a:gd name="T31" fmla="*/ 8 h 191"/>
                <a:gd name="T32" fmla="*/ 71 w 125"/>
                <a:gd name="T33" fmla="*/ 0 h 191"/>
                <a:gd name="T34" fmla="*/ 53 w 125"/>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91">
                  <a:moveTo>
                    <a:pt x="22" y="8"/>
                  </a:moveTo>
                  <a:lnTo>
                    <a:pt x="53" y="0"/>
                  </a:lnTo>
                  <a:lnTo>
                    <a:pt x="22" y="8"/>
                  </a:lnTo>
                  <a:lnTo>
                    <a:pt x="8" y="39"/>
                  </a:lnTo>
                  <a:lnTo>
                    <a:pt x="0" y="84"/>
                  </a:lnTo>
                  <a:lnTo>
                    <a:pt x="0" y="110"/>
                  </a:lnTo>
                  <a:lnTo>
                    <a:pt x="8" y="155"/>
                  </a:lnTo>
                  <a:lnTo>
                    <a:pt x="22" y="181"/>
                  </a:lnTo>
                  <a:lnTo>
                    <a:pt x="53" y="190"/>
                  </a:lnTo>
                  <a:lnTo>
                    <a:pt x="71" y="190"/>
                  </a:lnTo>
                  <a:lnTo>
                    <a:pt x="97" y="181"/>
                  </a:lnTo>
                  <a:lnTo>
                    <a:pt x="115" y="155"/>
                  </a:lnTo>
                  <a:lnTo>
                    <a:pt x="124" y="110"/>
                  </a:lnTo>
                  <a:lnTo>
                    <a:pt x="124" y="84"/>
                  </a:lnTo>
                  <a:lnTo>
                    <a:pt x="115" y="39"/>
                  </a:lnTo>
                  <a:lnTo>
                    <a:pt x="97" y="8"/>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59" name="Freeform 23">
              <a:extLst>
                <a:ext uri="{FF2B5EF4-FFF2-40B4-BE49-F238E27FC236}">
                  <a16:creationId xmlns:a16="http://schemas.microsoft.com/office/drawing/2014/main" id="{67F3D226-BE8E-4616-A8DE-D2FB76DFE363}"/>
                </a:ext>
              </a:extLst>
            </p:cNvPr>
            <p:cNvSpPr>
              <a:spLocks noChangeArrowheads="1"/>
            </p:cNvSpPr>
            <p:nvPr/>
          </p:nvSpPr>
          <p:spPr bwMode="auto">
            <a:xfrm>
              <a:off x="1407" y="3682"/>
              <a:ext cx="16" cy="43"/>
            </a:xfrm>
            <a:custGeom>
              <a:avLst/>
              <a:gdLst>
                <a:gd name="T0" fmla="*/ 0 w 72"/>
                <a:gd name="T1" fmla="*/ 35 h 191"/>
                <a:gd name="T2" fmla="*/ 31 w 72"/>
                <a:gd name="T3" fmla="*/ 26 h 191"/>
                <a:gd name="T4" fmla="*/ 71 w 72"/>
                <a:gd name="T5" fmla="*/ 0 h 191"/>
                <a:gd name="T6" fmla="*/ 71 w 72"/>
                <a:gd name="T7" fmla="*/ 190 h 191"/>
              </a:gdLst>
              <a:ahLst/>
              <a:cxnLst>
                <a:cxn ang="0">
                  <a:pos x="T0" y="T1"/>
                </a:cxn>
                <a:cxn ang="0">
                  <a:pos x="T2" y="T3"/>
                </a:cxn>
                <a:cxn ang="0">
                  <a:pos x="T4" y="T5"/>
                </a:cxn>
                <a:cxn ang="0">
                  <a:pos x="T6" y="T7"/>
                </a:cxn>
              </a:cxnLst>
              <a:rect l="0" t="0" r="r" b="b"/>
              <a:pathLst>
                <a:path w="72" h="191">
                  <a:moveTo>
                    <a:pt x="0" y="35"/>
                  </a:moveTo>
                  <a:lnTo>
                    <a:pt x="31" y="26"/>
                  </a:lnTo>
                  <a:lnTo>
                    <a:pt x="71" y="0"/>
                  </a:lnTo>
                  <a:lnTo>
                    <a:pt x="71"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60" name="Freeform 24">
              <a:extLst>
                <a:ext uri="{FF2B5EF4-FFF2-40B4-BE49-F238E27FC236}">
                  <a16:creationId xmlns:a16="http://schemas.microsoft.com/office/drawing/2014/main" id="{BBC4B6AC-7A20-4E2A-816D-24106B4998A9}"/>
                </a:ext>
              </a:extLst>
            </p:cNvPr>
            <p:cNvSpPr>
              <a:spLocks noChangeArrowheads="1"/>
            </p:cNvSpPr>
            <p:nvPr/>
          </p:nvSpPr>
          <p:spPr bwMode="auto">
            <a:xfrm>
              <a:off x="1439" y="3682"/>
              <a:ext cx="28" cy="43"/>
            </a:xfrm>
            <a:custGeom>
              <a:avLst/>
              <a:gdLst>
                <a:gd name="T0" fmla="*/ 17 w 124"/>
                <a:gd name="T1" fmla="*/ 8 h 191"/>
                <a:gd name="T2" fmla="*/ 44 w 124"/>
                <a:gd name="T3" fmla="*/ 0 h 191"/>
                <a:gd name="T4" fmla="*/ 17 w 124"/>
                <a:gd name="T5" fmla="*/ 8 h 191"/>
                <a:gd name="T6" fmla="*/ 8 w 124"/>
                <a:gd name="T7" fmla="*/ 26 h 191"/>
                <a:gd name="T8" fmla="*/ 8 w 124"/>
                <a:gd name="T9" fmla="*/ 44 h 191"/>
                <a:gd name="T10" fmla="*/ 17 w 124"/>
                <a:gd name="T11" fmla="*/ 62 h 191"/>
                <a:gd name="T12" fmla="*/ 35 w 124"/>
                <a:gd name="T13" fmla="*/ 70 h 191"/>
                <a:gd name="T14" fmla="*/ 70 w 124"/>
                <a:gd name="T15" fmla="*/ 79 h 191"/>
                <a:gd name="T16" fmla="*/ 97 w 124"/>
                <a:gd name="T17" fmla="*/ 88 h 191"/>
                <a:gd name="T18" fmla="*/ 114 w 124"/>
                <a:gd name="T19" fmla="*/ 106 h 191"/>
                <a:gd name="T20" fmla="*/ 123 w 124"/>
                <a:gd name="T21" fmla="*/ 124 h 191"/>
                <a:gd name="T22" fmla="*/ 123 w 124"/>
                <a:gd name="T23" fmla="*/ 150 h 191"/>
                <a:gd name="T24" fmla="*/ 114 w 124"/>
                <a:gd name="T25" fmla="*/ 168 h 191"/>
                <a:gd name="T26" fmla="*/ 105 w 124"/>
                <a:gd name="T27" fmla="*/ 177 h 191"/>
                <a:gd name="T28" fmla="*/ 75 w 124"/>
                <a:gd name="T29" fmla="*/ 190 h 191"/>
                <a:gd name="T30" fmla="*/ 44 w 124"/>
                <a:gd name="T31" fmla="*/ 190 h 191"/>
                <a:gd name="T32" fmla="*/ 17 w 124"/>
                <a:gd name="T33" fmla="*/ 177 h 191"/>
                <a:gd name="T34" fmla="*/ 8 w 124"/>
                <a:gd name="T35" fmla="*/ 168 h 191"/>
                <a:gd name="T36" fmla="*/ 0 w 124"/>
                <a:gd name="T37" fmla="*/ 150 h 191"/>
                <a:gd name="T38" fmla="*/ 0 w 124"/>
                <a:gd name="T39" fmla="*/ 124 h 191"/>
                <a:gd name="T40" fmla="*/ 8 w 124"/>
                <a:gd name="T41" fmla="*/ 106 h 191"/>
                <a:gd name="T42" fmla="*/ 26 w 124"/>
                <a:gd name="T43" fmla="*/ 88 h 191"/>
                <a:gd name="T44" fmla="*/ 52 w 124"/>
                <a:gd name="T45" fmla="*/ 79 h 191"/>
                <a:gd name="T46" fmla="*/ 88 w 124"/>
                <a:gd name="T47" fmla="*/ 70 h 191"/>
                <a:gd name="T48" fmla="*/ 105 w 124"/>
                <a:gd name="T49" fmla="*/ 62 h 191"/>
                <a:gd name="T50" fmla="*/ 114 w 124"/>
                <a:gd name="T51" fmla="*/ 44 h 191"/>
                <a:gd name="T52" fmla="*/ 114 w 124"/>
                <a:gd name="T53" fmla="*/ 26 h 191"/>
                <a:gd name="T54" fmla="*/ 105 w 124"/>
                <a:gd name="T55" fmla="*/ 8 h 191"/>
                <a:gd name="T56" fmla="*/ 75 w 124"/>
                <a:gd name="T57" fmla="*/ 0 h 191"/>
                <a:gd name="T58" fmla="*/ 44 w 124"/>
                <a:gd name="T59"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4" h="191">
                  <a:moveTo>
                    <a:pt x="17" y="8"/>
                  </a:moveTo>
                  <a:lnTo>
                    <a:pt x="44" y="0"/>
                  </a:lnTo>
                  <a:lnTo>
                    <a:pt x="17" y="8"/>
                  </a:lnTo>
                  <a:lnTo>
                    <a:pt x="8" y="26"/>
                  </a:lnTo>
                  <a:lnTo>
                    <a:pt x="8" y="44"/>
                  </a:lnTo>
                  <a:lnTo>
                    <a:pt x="17" y="62"/>
                  </a:lnTo>
                  <a:lnTo>
                    <a:pt x="35" y="70"/>
                  </a:lnTo>
                  <a:lnTo>
                    <a:pt x="70" y="79"/>
                  </a:lnTo>
                  <a:lnTo>
                    <a:pt x="97" y="88"/>
                  </a:lnTo>
                  <a:lnTo>
                    <a:pt x="114" y="106"/>
                  </a:lnTo>
                  <a:lnTo>
                    <a:pt x="123" y="124"/>
                  </a:lnTo>
                  <a:lnTo>
                    <a:pt x="123" y="150"/>
                  </a:lnTo>
                  <a:lnTo>
                    <a:pt x="114" y="168"/>
                  </a:lnTo>
                  <a:lnTo>
                    <a:pt x="105" y="177"/>
                  </a:lnTo>
                  <a:lnTo>
                    <a:pt x="75" y="190"/>
                  </a:lnTo>
                  <a:lnTo>
                    <a:pt x="44" y="190"/>
                  </a:lnTo>
                  <a:lnTo>
                    <a:pt x="17" y="177"/>
                  </a:lnTo>
                  <a:lnTo>
                    <a:pt x="8" y="168"/>
                  </a:lnTo>
                  <a:lnTo>
                    <a:pt x="0" y="150"/>
                  </a:lnTo>
                  <a:lnTo>
                    <a:pt x="0" y="124"/>
                  </a:lnTo>
                  <a:lnTo>
                    <a:pt x="8" y="106"/>
                  </a:lnTo>
                  <a:lnTo>
                    <a:pt x="26" y="88"/>
                  </a:lnTo>
                  <a:lnTo>
                    <a:pt x="52" y="79"/>
                  </a:lnTo>
                  <a:lnTo>
                    <a:pt x="88" y="70"/>
                  </a:lnTo>
                  <a:lnTo>
                    <a:pt x="105" y="62"/>
                  </a:lnTo>
                  <a:lnTo>
                    <a:pt x="114" y="44"/>
                  </a:lnTo>
                  <a:lnTo>
                    <a:pt x="114" y="26"/>
                  </a:lnTo>
                  <a:lnTo>
                    <a:pt x="105" y="8"/>
                  </a:lnTo>
                  <a:lnTo>
                    <a:pt x="75" y="0"/>
                  </a:lnTo>
                  <a:lnTo>
                    <a:pt x="4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61" name="Freeform 25">
              <a:extLst>
                <a:ext uri="{FF2B5EF4-FFF2-40B4-BE49-F238E27FC236}">
                  <a16:creationId xmlns:a16="http://schemas.microsoft.com/office/drawing/2014/main" id="{908BF789-F557-4356-A0E9-2206C58DDA36}"/>
                </a:ext>
              </a:extLst>
            </p:cNvPr>
            <p:cNvSpPr>
              <a:spLocks noChangeArrowheads="1"/>
            </p:cNvSpPr>
            <p:nvPr/>
          </p:nvSpPr>
          <p:spPr bwMode="auto">
            <a:xfrm>
              <a:off x="1479" y="3682"/>
              <a:ext cx="28" cy="43"/>
            </a:xfrm>
            <a:custGeom>
              <a:avLst/>
              <a:gdLst>
                <a:gd name="T0" fmla="*/ 26 w 125"/>
                <a:gd name="T1" fmla="*/ 8 h 191"/>
                <a:gd name="T2" fmla="*/ 53 w 125"/>
                <a:gd name="T3" fmla="*/ 0 h 191"/>
                <a:gd name="T4" fmla="*/ 26 w 125"/>
                <a:gd name="T5" fmla="*/ 8 h 191"/>
                <a:gd name="T6" fmla="*/ 8 w 125"/>
                <a:gd name="T7" fmla="*/ 35 h 191"/>
                <a:gd name="T8" fmla="*/ 0 w 125"/>
                <a:gd name="T9" fmla="*/ 79 h 191"/>
                <a:gd name="T10" fmla="*/ 0 w 125"/>
                <a:gd name="T11" fmla="*/ 106 h 191"/>
                <a:gd name="T12" fmla="*/ 8 w 125"/>
                <a:gd name="T13" fmla="*/ 150 h 191"/>
                <a:gd name="T14" fmla="*/ 26 w 125"/>
                <a:gd name="T15" fmla="*/ 177 h 191"/>
                <a:gd name="T16" fmla="*/ 53 w 125"/>
                <a:gd name="T17" fmla="*/ 190 h 191"/>
                <a:gd name="T18" fmla="*/ 71 w 125"/>
                <a:gd name="T19" fmla="*/ 190 h 191"/>
                <a:gd name="T20" fmla="*/ 97 w 125"/>
                <a:gd name="T21" fmla="*/ 177 h 191"/>
                <a:gd name="T22" fmla="*/ 115 w 125"/>
                <a:gd name="T23" fmla="*/ 150 h 191"/>
                <a:gd name="T24" fmla="*/ 124 w 125"/>
                <a:gd name="T25" fmla="*/ 106 h 191"/>
                <a:gd name="T26" fmla="*/ 124 w 125"/>
                <a:gd name="T27" fmla="*/ 79 h 191"/>
                <a:gd name="T28" fmla="*/ 115 w 125"/>
                <a:gd name="T29" fmla="*/ 35 h 191"/>
                <a:gd name="T30" fmla="*/ 97 w 125"/>
                <a:gd name="T31" fmla="*/ 8 h 191"/>
                <a:gd name="T32" fmla="*/ 71 w 125"/>
                <a:gd name="T33" fmla="*/ 0 h 191"/>
                <a:gd name="T34" fmla="*/ 53 w 125"/>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91">
                  <a:moveTo>
                    <a:pt x="26" y="8"/>
                  </a:moveTo>
                  <a:lnTo>
                    <a:pt x="53" y="0"/>
                  </a:lnTo>
                  <a:lnTo>
                    <a:pt x="26" y="8"/>
                  </a:lnTo>
                  <a:lnTo>
                    <a:pt x="8" y="35"/>
                  </a:lnTo>
                  <a:lnTo>
                    <a:pt x="0" y="79"/>
                  </a:lnTo>
                  <a:lnTo>
                    <a:pt x="0" y="106"/>
                  </a:lnTo>
                  <a:lnTo>
                    <a:pt x="8" y="150"/>
                  </a:lnTo>
                  <a:lnTo>
                    <a:pt x="26" y="177"/>
                  </a:lnTo>
                  <a:lnTo>
                    <a:pt x="53" y="190"/>
                  </a:lnTo>
                  <a:lnTo>
                    <a:pt x="71" y="190"/>
                  </a:lnTo>
                  <a:lnTo>
                    <a:pt x="97" y="177"/>
                  </a:lnTo>
                  <a:lnTo>
                    <a:pt x="115" y="150"/>
                  </a:lnTo>
                  <a:lnTo>
                    <a:pt x="124" y="106"/>
                  </a:lnTo>
                  <a:lnTo>
                    <a:pt x="124" y="79"/>
                  </a:lnTo>
                  <a:lnTo>
                    <a:pt x="115" y="35"/>
                  </a:lnTo>
                  <a:lnTo>
                    <a:pt x="97" y="8"/>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62" name="Freeform 26">
              <a:extLst>
                <a:ext uri="{FF2B5EF4-FFF2-40B4-BE49-F238E27FC236}">
                  <a16:creationId xmlns:a16="http://schemas.microsoft.com/office/drawing/2014/main" id="{2FDFB707-BA3C-4D69-96FE-63D06AA0CFEB}"/>
                </a:ext>
              </a:extLst>
            </p:cNvPr>
            <p:cNvSpPr>
              <a:spLocks noChangeArrowheads="1"/>
            </p:cNvSpPr>
            <p:nvPr/>
          </p:nvSpPr>
          <p:spPr bwMode="auto">
            <a:xfrm>
              <a:off x="1937" y="3534"/>
              <a:ext cx="16" cy="43"/>
            </a:xfrm>
            <a:custGeom>
              <a:avLst/>
              <a:gdLst>
                <a:gd name="T0" fmla="*/ 0 w 72"/>
                <a:gd name="T1" fmla="*/ 35 h 191"/>
                <a:gd name="T2" fmla="*/ 26 w 72"/>
                <a:gd name="T3" fmla="*/ 26 h 191"/>
                <a:gd name="T4" fmla="*/ 71 w 72"/>
                <a:gd name="T5" fmla="*/ 0 h 191"/>
                <a:gd name="T6" fmla="*/ 71 w 72"/>
                <a:gd name="T7" fmla="*/ 190 h 191"/>
              </a:gdLst>
              <a:ahLst/>
              <a:cxnLst>
                <a:cxn ang="0">
                  <a:pos x="T0" y="T1"/>
                </a:cxn>
                <a:cxn ang="0">
                  <a:pos x="T2" y="T3"/>
                </a:cxn>
                <a:cxn ang="0">
                  <a:pos x="T4" y="T5"/>
                </a:cxn>
                <a:cxn ang="0">
                  <a:pos x="T6" y="T7"/>
                </a:cxn>
              </a:cxnLst>
              <a:rect l="0" t="0" r="r" b="b"/>
              <a:pathLst>
                <a:path w="72" h="191">
                  <a:moveTo>
                    <a:pt x="0" y="35"/>
                  </a:moveTo>
                  <a:lnTo>
                    <a:pt x="26" y="26"/>
                  </a:lnTo>
                  <a:lnTo>
                    <a:pt x="71" y="0"/>
                  </a:lnTo>
                  <a:lnTo>
                    <a:pt x="71"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63" name="Line 27">
              <a:extLst>
                <a:ext uri="{FF2B5EF4-FFF2-40B4-BE49-F238E27FC236}">
                  <a16:creationId xmlns:a16="http://schemas.microsoft.com/office/drawing/2014/main" id="{23FA0BCB-EB46-4E9D-8A11-1D9963DAC206}"/>
                </a:ext>
              </a:extLst>
            </p:cNvPr>
            <p:cNvSpPr>
              <a:spLocks noChangeShapeType="1"/>
            </p:cNvSpPr>
            <p:nvPr/>
          </p:nvSpPr>
          <p:spPr bwMode="auto">
            <a:xfrm>
              <a:off x="1973" y="3534"/>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4" name="Freeform 28">
              <a:extLst>
                <a:ext uri="{FF2B5EF4-FFF2-40B4-BE49-F238E27FC236}">
                  <a16:creationId xmlns:a16="http://schemas.microsoft.com/office/drawing/2014/main" id="{67885FD0-0E0B-4D8C-B3D6-21F98E3F6295}"/>
                </a:ext>
              </a:extLst>
            </p:cNvPr>
            <p:cNvSpPr>
              <a:spLocks noChangeArrowheads="1"/>
            </p:cNvSpPr>
            <p:nvPr/>
          </p:nvSpPr>
          <p:spPr bwMode="auto">
            <a:xfrm>
              <a:off x="1969" y="3534"/>
              <a:ext cx="28" cy="43"/>
            </a:xfrm>
            <a:custGeom>
              <a:avLst/>
              <a:gdLst>
                <a:gd name="T0" fmla="*/ 17 w 125"/>
                <a:gd name="T1" fmla="*/ 0 h 191"/>
                <a:gd name="T2" fmla="*/ 13 w 125"/>
                <a:gd name="T3" fmla="*/ 79 h 191"/>
                <a:gd name="T4" fmla="*/ 17 w 125"/>
                <a:gd name="T5" fmla="*/ 70 h 191"/>
                <a:gd name="T6" fmla="*/ 48 w 125"/>
                <a:gd name="T7" fmla="*/ 62 h 191"/>
                <a:gd name="T8" fmla="*/ 75 w 125"/>
                <a:gd name="T9" fmla="*/ 62 h 191"/>
                <a:gd name="T10" fmla="*/ 102 w 125"/>
                <a:gd name="T11" fmla="*/ 70 h 191"/>
                <a:gd name="T12" fmla="*/ 120 w 125"/>
                <a:gd name="T13" fmla="*/ 88 h 191"/>
                <a:gd name="T14" fmla="*/ 124 w 125"/>
                <a:gd name="T15" fmla="*/ 115 h 191"/>
                <a:gd name="T16" fmla="*/ 124 w 125"/>
                <a:gd name="T17" fmla="*/ 137 h 191"/>
                <a:gd name="T18" fmla="*/ 120 w 125"/>
                <a:gd name="T19" fmla="*/ 159 h 191"/>
                <a:gd name="T20" fmla="*/ 102 w 125"/>
                <a:gd name="T21" fmla="*/ 177 h 191"/>
                <a:gd name="T22" fmla="*/ 75 w 125"/>
                <a:gd name="T23" fmla="*/ 190 h 191"/>
                <a:gd name="T24" fmla="*/ 48 w 125"/>
                <a:gd name="T25" fmla="*/ 190 h 191"/>
                <a:gd name="T26" fmla="*/ 17 w 125"/>
                <a:gd name="T27" fmla="*/ 177 h 191"/>
                <a:gd name="T28" fmla="*/ 13 w 125"/>
                <a:gd name="T29" fmla="*/ 172 h 191"/>
                <a:gd name="T30" fmla="*/ 0 w 125"/>
                <a:gd name="T31"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91">
                  <a:moveTo>
                    <a:pt x="17" y="0"/>
                  </a:moveTo>
                  <a:lnTo>
                    <a:pt x="13" y="79"/>
                  </a:lnTo>
                  <a:lnTo>
                    <a:pt x="17" y="70"/>
                  </a:lnTo>
                  <a:lnTo>
                    <a:pt x="48" y="62"/>
                  </a:lnTo>
                  <a:lnTo>
                    <a:pt x="75" y="62"/>
                  </a:lnTo>
                  <a:lnTo>
                    <a:pt x="102" y="70"/>
                  </a:lnTo>
                  <a:lnTo>
                    <a:pt x="120" y="88"/>
                  </a:lnTo>
                  <a:lnTo>
                    <a:pt x="124" y="115"/>
                  </a:lnTo>
                  <a:lnTo>
                    <a:pt x="124" y="137"/>
                  </a:lnTo>
                  <a:lnTo>
                    <a:pt x="120" y="159"/>
                  </a:lnTo>
                  <a:lnTo>
                    <a:pt x="102" y="177"/>
                  </a:lnTo>
                  <a:lnTo>
                    <a:pt x="75" y="190"/>
                  </a:lnTo>
                  <a:lnTo>
                    <a:pt x="48" y="190"/>
                  </a:lnTo>
                  <a:lnTo>
                    <a:pt x="17" y="177"/>
                  </a:lnTo>
                  <a:lnTo>
                    <a:pt x="13" y="172"/>
                  </a:lnTo>
                  <a:lnTo>
                    <a:pt x="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65" name="Freeform 29">
              <a:extLst>
                <a:ext uri="{FF2B5EF4-FFF2-40B4-BE49-F238E27FC236}">
                  <a16:creationId xmlns:a16="http://schemas.microsoft.com/office/drawing/2014/main" id="{F2A36D58-B022-4E31-807F-2A1938D84534}"/>
                </a:ext>
              </a:extLst>
            </p:cNvPr>
            <p:cNvSpPr>
              <a:spLocks noChangeArrowheads="1"/>
            </p:cNvSpPr>
            <p:nvPr/>
          </p:nvSpPr>
          <p:spPr bwMode="auto">
            <a:xfrm>
              <a:off x="2010" y="3534"/>
              <a:ext cx="28" cy="43"/>
            </a:xfrm>
            <a:custGeom>
              <a:avLst/>
              <a:gdLst>
                <a:gd name="T0" fmla="*/ 30 w 124"/>
                <a:gd name="T1" fmla="*/ 8 h 191"/>
                <a:gd name="T2" fmla="*/ 52 w 124"/>
                <a:gd name="T3" fmla="*/ 0 h 191"/>
                <a:gd name="T4" fmla="*/ 30 w 124"/>
                <a:gd name="T5" fmla="*/ 8 h 191"/>
                <a:gd name="T6" fmla="*/ 8 w 124"/>
                <a:gd name="T7" fmla="*/ 35 h 191"/>
                <a:gd name="T8" fmla="*/ 0 w 124"/>
                <a:gd name="T9" fmla="*/ 79 h 191"/>
                <a:gd name="T10" fmla="*/ 0 w 124"/>
                <a:gd name="T11" fmla="*/ 106 h 191"/>
                <a:gd name="T12" fmla="*/ 8 w 124"/>
                <a:gd name="T13" fmla="*/ 155 h 191"/>
                <a:gd name="T14" fmla="*/ 30 w 124"/>
                <a:gd name="T15" fmla="*/ 177 h 191"/>
                <a:gd name="T16" fmla="*/ 52 w 124"/>
                <a:gd name="T17" fmla="*/ 190 h 191"/>
                <a:gd name="T18" fmla="*/ 70 w 124"/>
                <a:gd name="T19" fmla="*/ 190 h 191"/>
                <a:gd name="T20" fmla="*/ 97 w 124"/>
                <a:gd name="T21" fmla="*/ 177 h 191"/>
                <a:gd name="T22" fmla="*/ 114 w 124"/>
                <a:gd name="T23" fmla="*/ 155 h 191"/>
                <a:gd name="T24" fmla="*/ 123 w 124"/>
                <a:gd name="T25" fmla="*/ 106 h 191"/>
                <a:gd name="T26" fmla="*/ 123 w 124"/>
                <a:gd name="T27" fmla="*/ 79 h 191"/>
                <a:gd name="T28" fmla="*/ 114 w 124"/>
                <a:gd name="T29" fmla="*/ 35 h 191"/>
                <a:gd name="T30" fmla="*/ 97 w 124"/>
                <a:gd name="T31" fmla="*/ 8 h 191"/>
                <a:gd name="T32" fmla="*/ 70 w 124"/>
                <a:gd name="T33" fmla="*/ 0 h 191"/>
                <a:gd name="T34" fmla="*/ 52 w 124"/>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191">
                  <a:moveTo>
                    <a:pt x="30" y="8"/>
                  </a:moveTo>
                  <a:lnTo>
                    <a:pt x="52" y="0"/>
                  </a:lnTo>
                  <a:lnTo>
                    <a:pt x="30" y="8"/>
                  </a:lnTo>
                  <a:lnTo>
                    <a:pt x="8" y="35"/>
                  </a:lnTo>
                  <a:lnTo>
                    <a:pt x="0" y="79"/>
                  </a:lnTo>
                  <a:lnTo>
                    <a:pt x="0" y="106"/>
                  </a:lnTo>
                  <a:lnTo>
                    <a:pt x="8" y="155"/>
                  </a:lnTo>
                  <a:lnTo>
                    <a:pt x="30" y="177"/>
                  </a:lnTo>
                  <a:lnTo>
                    <a:pt x="52" y="190"/>
                  </a:lnTo>
                  <a:lnTo>
                    <a:pt x="70" y="190"/>
                  </a:lnTo>
                  <a:lnTo>
                    <a:pt x="97" y="177"/>
                  </a:lnTo>
                  <a:lnTo>
                    <a:pt x="114" y="155"/>
                  </a:lnTo>
                  <a:lnTo>
                    <a:pt x="123" y="106"/>
                  </a:lnTo>
                  <a:lnTo>
                    <a:pt x="123" y="79"/>
                  </a:lnTo>
                  <a:lnTo>
                    <a:pt x="114" y="35"/>
                  </a:lnTo>
                  <a:lnTo>
                    <a:pt x="97" y="8"/>
                  </a:lnTo>
                  <a:lnTo>
                    <a:pt x="70" y="0"/>
                  </a:lnTo>
                  <a:lnTo>
                    <a:pt x="5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66" name="Freeform 30">
              <a:extLst>
                <a:ext uri="{FF2B5EF4-FFF2-40B4-BE49-F238E27FC236}">
                  <a16:creationId xmlns:a16="http://schemas.microsoft.com/office/drawing/2014/main" id="{57149324-AB44-401B-B7FA-E2EB66D5A244}"/>
                </a:ext>
              </a:extLst>
            </p:cNvPr>
            <p:cNvSpPr>
              <a:spLocks noChangeArrowheads="1"/>
            </p:cNvSpPr>
            <p:nvPr/>
          </p:nvSpPr>
          <p:spPr bwMode="auto">
            <a:xfrm>
              <a:off x="2321" y="3151"/>
              <a:ext cx="16" cy="42"/>
            </a:xfrm>
            <a:custGeom>
              <a:avLst/>
              <a:gdLst>
                <a:gd name="T0" fmla="*/ 0 w 72"/>
                <a:gd name="T1" fmla="*/ 35 h 187"/>
                <a:gd name="T2" fmla="*/ 31 w 72"/>
                <a:gd name="T3" fmla="*/ 22 h 187"/>
                <a:gd name="T4" fmla="*/ 71 w 72"/>
                <a:gd name="T5" fmla="*/ 0 h 187"/>
                <a:gd name="T6" fmla="*/ 71 w 72"/>
                <a:gd name="T7" fmla="*/ 186 h 187"/>
              </a:gdLst>
              <a:ahLst/>
              <a:cxnLst>
                <a:cxn ang="0">
                  <a:pos x="T0" y="T1"/>
                </a:cxn>
                <a:cxn ang="0">
                  <a:pos x="T2" y="T3"/>
                </a:cxn>
                <a:cxn ang="0">
                  <a:pos x="T4" y="T5"/>
                </a:cxn>
                <a:cxn ang="0">
                  <a:pos x="T6" y="T7"/>
                </a:cxn>
              </a:cxnLst>
              <a:rect l="0" t="0" r="r" b="b"/>
              <a:pathLst>
                <a:path w="72" h="187">
                  <a:moveTo>
                    <a:pt x="0" y="35"/>
                  </a:moveTo>
                  <a:lnTo>
                    <a:pt x="31" y="22"/>
                  </a:lnTo>
                  <a:lnTo>
                    <a:pt x="71" y="0"/>
                  </a:lnTo>
                  <a:lnTo>
                    <a:pt x="71" y="18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67" name="Freeform 31">
              <a:extLst>
                <a:ext uri="{FF2B5EF4-FFF2-40B4-BE49-F238E27FC236}">
                  <a16:creationId xmlns:a16="http://schemas.microsoft.com/office/drawing/2014/main" id="{605E43FB-9A12-4DEE-92A8-BA6A64D5D3DC}"/>
                </a:ext>
              </a:extLst>
            </p:cNvPr>
            <p:cNvSpPr>
              <a:spLocks noChangeArrowheads="1"/>
            </p:cNvSpPr>
            <p:nvPr/>
          </p:nvSpPr>
          <p:spPr bwMode="auto">
            <a:xfrm>
              <a:off x="2353" y="3151"/>
              <a:ext cx="29" cy="42"/>
            </a:xfrm>
            <a:custGeom>
              <a:avLst/>
              <a:gdLst>
                <a:gd name="T0" fmla="*/ 8 w 129"/>
                <a:gd name="T1" fmla="*/ 44 h 187"/>
                <a:gd name="T2" fmla="*/ 8 w 129"/>
                <a:gd name="T3" fmla="*/ 35 h 187"/>
                <a:gd name="T4" fmla="*/ 17 w 129"/>
                <a:gd name="T5" fmla="*/ 17 h 187"/>
                <a:gd name="T6" fmla="*/ 26 w 129"/>
                <a:gd name="T7" fmla="*/ 4 h 187"/>
                <a:gd name="T8" fmla="*/ 44 w 129"/>
                <a:gd name="T9" fmla="*/ 0 h 187"/>
                <a:gd name="T10" fmla="*/ 79 w 129"/>
                <a:gd name="T11" fmla="*/ 0 h 187"/>
                <a:gd name="T12" fmla="*/ 97 w 129"/>
                <a:gd name="T13" fmla="*/ 4 h 187"/>
                <a:gd name="T14" fmla="*/ 110 w 129"/>
                <a:gd name="T15" fmla="*/ 17 h 187"/>
                <a:gd name="T16" fmla="*/ 115 w 129"/>
                <a:gd name="T17" fmla="*/ 35 h 187"/>
                <a:gd name="T18" fmla="*/ 115 w 129"/>
                <a:gd name="T19" fmla="*/ 53 h 187"/>
                <a:gd name="T20" fmla="*/ 110 w 129"/>
                <a:gd name="T21" fmla="*/ 71 h 187"/>
                <a:gd name="T22" fmla="*/ 93 w 129"/>
                <a:gd name="T23" fmla="*/ 97 h 187"/>
                <a:gd name="T24" fmla="*/ 0 w 129"/>
                <a:gd name="T25" fmla="*/ 186 h 187"/>
                <a:gd name="T26" fmla="*/ 128 w 129"/>
                <a:gd name="T2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87">
                  <a:moveTo>
                    <a:pt x="8" y="44"/>
                  </a:moveTo>
                  <a:lnTo>
                    <a:pt x="8" y="35"/>
                  </a:lnTo>
                  <a:lnTo>
                    <a:pt x="17" y="17"/>
                  </a:lnTo>
                  <a:lnTo>
                    <a:pt x="26" y="4"/>
                  </a:lnTo>
                  <a:lnTo>
                    <a:pt x="44" y="0"/>
                  </a:lnTo>
                  <a:lnTo>
                    <a:pt x="79" y="0"/>
                  </a:lnTo>
                  <a:lnTo>
                    <a:pt x="97" y="4"/>
                  </a:lnTo>
                  <a:lnTo>
                    <a:pt x="110" y="17"/>
                  </a:lnTo>
                  <a:lnTo>
                    <a:pt x="115" y="35"/>
                  </a:lnTo>
                  <a:lnTo>
                    <a:pt x="115" y="53"/>
                  </a:lnTo>
                  <a:lnTo>
                    <a:pt x="110" y="71"/>
                  </a:lnTo>
                  <a:lnTo>
                    <a:pt x="93" y="97"/>
                  </a:lnTo>
                  <a:lnTo>
                    <a:pt x="0" y="186"/>
                  </a:lnTo>
                  <a:lnTo>
                    <a:pt x="128" y="18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68" name="Freeform 32">
              <a:extLst>
                <a:ext uri="{FF2B5EF4-FFF2-40B4-BE49-F238E27FC236}">
                  <a16:creationId xmlns:a16="http://schemas.microsoft.com/office/drawing/2014/main" id="{E2EABE85-5DA1-4852-B40D-053A35D8D98F}"/>
                </a:ext>
              </a:extLst>
            </p:cNvPr>
            <p:cNvSpPr>
              <a:spLocks noChangeArrowheads="1"/>
            </p:cNvSpPr>
            <p:nvPr/>
          </p:nvSpPr>
          <p:spPr bwMode="auto">
            <a:xfrm>
              <a:off x="2394" y="3151"/>
              <a:ext cx="28" cy="42"/>
            </a:xfrm>
            <a:custGeom>
              <a:avLst/>
              <a:gdLst>
                <a:gd name="T0" fmla="*/ 26 w 125"/>
                <a:gd name="T1" fmla="*/ 4 h 187"/>
                <a:gd name="T2" fmla="*/ 53 w 125"/>
                <a:gd name="T3" fmla="*/ 0 h 187"/>
                <a:gd name="T4" fmla="*/ 26 w 125"/>
                <a:gd name="T5" fmla="*/ 4 h 187"/>
                <a:gd name="T6" fmla="*/ 4 w 125"/>
                <a:gd name="T7" fmla="*/ 35 h 187"/>
                <a:gd name="T8" fmla="*/ 0 w 125"/>
                <a:gd name="T9" fmla="*/ 79 h 187"/>
                <a:gd name="T10" fmla="*/ 0 w 125"/>
                <a:gd name="T11" fmla="*/ 106 h 187"/>
                <a:gd name="T12" fmla="*/ 4 w 125"/>
                <a:gd name="T13" fmla="*/ 151 h 187"/>
                <a:gd name="T14" fmla="*/ 26 w 125"/>
                <a:gd name="T15" fmla="*/ 177 h 187"/>
                <a:gd name="T16" fmla="*/ 53 w 125"/>
                <a:gd name="T17" fmla="*/ 186 h 187"/>
                <a:gd name="T18" fmla="*/ 71 w 125"/>
                <a:gd name="T19" fmla="*/ 186 h 187"/>
                <a:gd name="T20" fmla="*/ 97 w 125"/>
                <a:gd name="T21" fmla="*/ 177 h 187"/>
                <a:gd name="T22" fmla="*/ 115 w 125"/>
                <a:gd name="T23" fmla="*/ 151 h 187"/>
                <a:gd name="T24" fmla="*/ 124 w 125"/>
                <a:gd name="T25" fmla="*/ 106 h 187"/>
                <a:gd name="T26" fmla="*/ 124 w 125"/>
                <a:gd name="T27" fmla="*/ 79 h 187"/>
                <a:gd name="T28" fmla="*/ 115 w 125"/>
                <a:gd name="T29" fmla="*/ 35 h 187"/>
                <a:gd name="T30" fmla="*/ 97 w 125"/>
                <a:gd name="T31" fmla="*/ 4 h 187"/>
                <a:gd name="T32" fmla="*/ 71 w 125"/>
                <a:gd name="T33" fmla="*/ 0 h 187"/>
                <a:gd name="T34" fmla="*/ 53 w 125"/>
                <a:gd name="T3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87">
                  <a:moveTo>
                    <a:pt x="26" y="4"/>
                  </a:moveTo>
                  <a:lnTo>
                    <a:pt x="53" y="0"/>
                  </a:lnTo>
                  <a:lnTo>
                    <a:pt x="26" y="4"/>
                  </a:lnTo>
                  <a:lnTo>
                    <a:pt x="4" y="35"/>
                  </a:lnTo>
                  <a:lnTo>
                    <a:pt x="0" y="79"/>
                  </a:lnTo>
                  <a:lnTo>
                    <a:pt x="0" y="106"/>
                  </a:lnTo>
                  <a:lnTo>
                    <a:pt x="4" y="151"/>
                  </a:lnTo>
                  <a:lnTo>
                    <a:pt x="26" y="177"/>
                  </a:lnTo>
                  <a:lnTo>
                    <a:pt x="53" y="186"/>
                  </a:lnTo>
                  <a:lnTo>
                    <a:pt x="71" y="186"/>
                  </a:lnTo>
                  <a:lnTo>
                    <a:pt x="97" y="177"/>
                  </a:lnTo>
                  <a:lnTo>
                    <a:pt x="115" y="151"/>
                  </a:lnTo>
                  <a:lnTo>
                    <a:pt x="124" y="106"/>
                  </a:lnTo>
                  <a:lnTo>
                    <a:pt x="124" y="79"/>
                  </a:lnTo>
                  <a:lnTo>
                    <a:pt x="115" y="35"/>
                  </a:lnTo>
                  <a:lnTo>
                    <a:pt x="97" y="4"/>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69" name="Freeform 33">
              <a:extLst>
                <a:ext uri="{FF2B5EF4-FFF2-40B4-BE49-F238E27FC236}">
                  <a16:creationId xmlns:a16="http://schemas.microsoft.com/office/drawing/2014/main" id="{81C9E02E-4E90-496F-B62E-3A2B2D991327}"/>
                </a:ext>
              </a:extLst>
            </p:cNvPr>
            <p:cNvSpPr>
              <a:spLocks noChangeArrowheads="1"/>
            </p:cNvSpPr>
            <p:nvPr/>
          </p:nvSpPr>
          <p:spPr bwMode="auto">
            <a:xfrm>
              <a:off x="2473" y="2628"/>
              <a:ext cx="26" cy="44"/>
            </a:xfrm>
            <a:custGeom>
              <a:avLst/>
              <a:gdLst>
                <a:gd name="T0" fmla="*/ 106 w 116"/>
                <a:gd name="T1" fmla="*/ 88 h 192"/>
                <a:gd name="T2" fmla="*/ 115 w 116"/>
                <a:gd name="T3" fmla="*/ 66 h 192"/>
                <a:gd name="T4" fmla="*/ 106 w 116"/>
                <a:gd name="T5" fmla="*/ 88 h 192"/>
                <a:gd name="T6" fmla="*/ 88 w 116"/>
                <a:gd name="T7" fmla="*/ 107 h 192"/>
                <a:gd name="T8" fmla="*/ 62 w 116"/>
                <a:gd name="T9" fmla="*/ 120 h 192"/>
                <a:gd name="T10" fmla="*/ 53 w 116"/>
                <a:gd name="T11" fmla="*/ 120 h 192"/>
                <a:gd name="T12" fmla="*/ 26 w 116"/>
                <a:gd name="T13" fmla="*/ 107 h 192"/>
                <a:gd name="T14" fmla="*/ 8 w 116"/>
                <a:gd name="T15" fmla="*/ 88 h 192"/>
                <a:gd name="T16" fmla="*/ 0 w 116"/>
                <a:gd name="T17" fmla="*/ 66 h 192"/>
                <a:gd name="T18" fmla="*/ 0 w 116"/>
                <a:gd name="T19" fmla="*/ 53 h 192"/>
                <a:gd name="T20" fmla="*/ 8 w 116"/>
                <a:gd name="T21" fmla="*/ 26 h 192"/>
                <a:gd name="T22" fmla="*/ 26 w 116"/>
                <a:gd name="T23" fmla="*/ 8 h 192"/>
                <a:gd name="T24" fmla="*/ 53 w 116"/>
                <a:gd name="T25" fmla="*/ 0 h 192"/>
                <a:gd name="T26" fmla="*/ 62 w 116"/>
                <a:gd name="T27" fmla="*/ 0 h 192"/>
                <a:gd name="T28" fmla="*/ 88 w 116"/>
                <a:gd name="T29" fmla="*/ 8 h 192"/>
                <a:gd name="T30" fmla="*/ 106 w 116"/>
                <a:gd name="T31" fmla="*/ 26 h 192"/>
                <a:gd name="T32" fmla="*/ 115 w 116"/>
                <a:gd name="T33" fmla="*/ 66 h 192"/>
                <a:gd name="T34" fmla="*/ 115 w 116"/>
                <a:gd name="T35" fmla="*/ 107 h 192"/>
                <a:gd name="T36" fmla="*/ 106 w 116"/>
                <a:gd name="T37" fmla="*/ 151 h 192"/>
                <a:gd name="T38" fmla="*/ 88 w 116"/>
                <a:gd name="T39" fmla="*/ 178 h 192"/>
                <a:gd name="T40" fmla="*/ 62 w 116"/>
                <a:gd name="T41" fmla="*/ 191 h 192"/>
                <a:gd name="T42" fmla="*/ 44 w 116"/>
                <a:gd name="T43" fmla="*/ 191 h 192"/>
                <a:gd name="T44" fmla="*/ 17 w 116"/>
                <a:gd name="T45" fmla="*/ 178 h 192"/>
                <a:gd name="T46" fmla="*/ 8 w 116"/>
                <a:gd name="T47"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92">
                  <a:moveTo>
                    <a:pt x="106" y="88"/>
                  </a:moveTo>
                  <a:lnTo>
                    <a:pt x="115" y="66"/>
                  </a:lnTo>
                  <a:lnTo>
                    <a:pt x="106" y="88"/>
                  </a:lnTo>
                  <a:lnTo>
                    <a:pt x="88" y="107"/>
                  </a:lnTo>
                  <a:lnTo>
                    <a:pt x="62" y="120"/>
                  </a:lnTo>
                  <a:lnTo>
                    <a:pt x="53" y="120"/>
                  </a:lnTo>
                  <a:lnTo>
                    <a:pt x="26" y="107"/>
                  </a:lnTo>
                  <a:lnTo>
                    <a:pt x="8" y="88"/>
                  </a:lnTo>
                  <a:lnTo>
                    <a:pt x="0" y="66"/>
                  </a:lnTo>
                  <a:lnTo>
                    <a:pt x="0" y="53"/>
                  </a:lnTo>
                  <a:lnTo>
                    <a:pt x="8" y="26"/>
                  </a:lnTo>
                  <a:lnTo>
                    <a:pt x="26" y="8"/>
                  </a:lnTo>
                  <a:lnTo>
                    <a:pt x="53" y="0"/>
                  </a:lnTo>
                  <a:lnTo>
                    <a:pt x="62" y="0"/>
                  </a:lnTo>
                  <a:lnTo>
                    <a:pt x="88" y="8"/>
                  </a:lnTo>
                  <a:lnTo>
                    <a:pt x="106" y="26"/>
                  </a:lnTo>
                  <a:lnTo>
                    <a:pt x="115" y="66"/>
                  </a:lnTo>
                  <a:lnTo>
                    <a:pt x="115" y="107"/>
                  </a:lnTo>
                  <a:lnTo>
                    <a:pt x="106" y="151"/>
                  </a:lnTo>
                  <a:lnTo>
                    <a:pt x="88" y="178"/>
                  </a:lnTo>
                  <a:lnTo>
                    <a:pt x="62" y="191"/>
                  </a:lnTo>
                  <a:lnTo>
                    <a:pt x="44" y="191"/>
                  </a:lnTo>
                  <a:lnTo>
                    <a:pt x="17" y="178"/>
                  </a:lnTo>
                  <a:lnTo>
                    <a:pt x="8" y="16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70" name="Freeform 34">
              <a:extLst>
                <a:ext uri="{FF2B5EF4-FFF2-40B4-BE49-F238E27FC236}">
                  <a16:creationId xmlns:a16="http://schemas.microsoft.com/office/drawing/2014/main" id="{53A608AD-9DC1-46B9-86EF-B3904D9759B6}"/>
                </a:ext>
              </a:extLst>
            </p:cNvPr>
            <p:cNvSpPr>
              <a:spLocks noChangeArrowheads="1"/>
            </p:cNvSpPr>
            <p:nvPr/>
          </p:nvSpPr>
          <p:spPr bwMode="auto">
            <a:xfrm>
              <a:off x="2514" y="2628"/>
              <a:ext cx="28" cy="44"/>
            </a:xfrm>
            <a:custGeom>
              <a:avLst/>
              <a:gdLst>
                <a:gd name="T0" fmla="*/ 26 w 125"/>
                <a:gd name="T1" fmla="*/ 8 h 192"/>
                <a:gd name="T2" fmla="*/ 57 w 125"/>
                <a:gd name="T3" fmla="*/ 0 h 192"/>
                <a:gd name="T4" fmla="*/ 26 w 125"/>
                <a:gd name="T5" fmla="*/ 8 h 192"/>
                <a:gd name="T6" fmla="*/ 8 w 125"/>
                <a:gd name="T7" fmla="*/ 35 h 192"/>
                <a:gd name="T8" fmla="*/ 0 w 125"/>
                <a:gd name="T9" fmla="*/ 84 h 192"/>
                <a:gd name="T10" fmla="*/ 0 w 125"/>
                <a:gd name="T11" fmla="*/ 107 h 192"/>
                <a:gd name="T12" fmla="*/ 8 w 125"/>
                <a:gd name="T13" fmla="*/ 151 h 192"/>
                <a:gd name="T14" fmla="*/ 26 w 125"/>
                <a:gd name="T15" fmla="*/ 178 h 192"/>
                <a:gd name="T16" fmla="*/ 57 w 125"/>
                <a:gd name="T17" fmla="*/ 191 h 192"/>
                <a:gd name="T18" fmla="*/ 75 w 125"/>
                <a:gd name="T19" fmla="*/ 191 h 192"/>
                <a:gd name="T20" fmla="*/ 97 w 125"/>
                <a:gd name="T21" fmla="*/ 178 h 192"/>
                <a:gd name="T22" fmla="*/ 115 w 125"/>
                <a:gd name="T23" fmla="*/ 151 h 192"/>
                <a:gd name="T24" fmla="*/ 124 w 125"/>
                <a:gd name="T25" fmla="*/ 107 h 192"/>
                <a:gd name="T26" fmla="*/ 124 w 125"/>
                <a:gd name="T27" fmla="*/ 84 h 192"/>
                <a:gd name="T28" fmla="*/ 115 w 125"/>
                <a:gd name="T29" fmla="*/ 35 h 192"/>
                <a:gd name="T30" fmla="*/ 97 w 125"/>
                <a:gd name="T31" fmla="*/ 8 h 192"/>
                <a:gd name="T32" fmla="*/ 75 w 125"/>
                <a:gd name="T33" fmla="*/ 0 h 192"/>
                <a:gd name="T34" fmla="*/ 57 w 125"/>
                <a:gd name="T3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92">
                  <a:moveTo>
                    <a:pt x="26" y="8"/>
                  </a:moveTo>
                  <a:lnTo>
                    <a:pt x="57" y="0"/>
                  </a:lnTo>
                  <a:lnTo>
                    <a:pt x="26" y="8"/>
                  </a:lnTo>
                  <a:lnTo>
                    <a:pt x="8" y="35"/>
                  </a:lnTo>
                  <a:lnTo>
                    <a:pt x="0" y="84"/>
                  </a:lnTo>
                  <a:lnTo>
                    <a:pt x="0" y="107"/>
                  </a:lnTo>
                  <a:lnTo>
                    <a:pt x="8" y="151"/>
                  </a:lnTo>
                  <a:lnTo>
                    <a:pt x="26" y="178"/>
                  </a:lnTo>
                  <a:lnTo>
                    <a:pt x="57" y="191"/>
                  </a:lnTo>
                  <a:lnTo>
                    <a:pt x="75" y="191"/>
                  </a:lnTo>
                  <a:lnTo>
                    <a:pt x="97" y="178"/>
                  </a:lnTo>
                  <a:lnTo>
                    <a:pt x="115" y="151"/>
                  </a:lnTo>
                  <a:lnTo>
                    <a:pt x="124" y="107"/>
                  </a:lnTo>
                  <a:lnTo>
                    <a:pt x="124" y="84"/>
                  </a:lnTo>
                  <a:lnTo>
                    <a:pt x="115" y="35"/>
                  </a:lnTo>
                  <a:lnTo>
                    <a:pt x="97" y="8"/>
                  </a:lnTo>
                  <a:lnTo>
                    <a:pt x="75" y="0"/>
                  </a:lnTo>
                  <a:lnTo>
                    <a:pt x="5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71" name="Freeform 35">
              <a:extLst>
                <a:ext uri="{FF2B5EF4-FFF2-40B4-BE49-F238E27FC236}">
                  <a16:creationId xmlns:a16="http://schemas.microsoft.com/office/drawing/2014/main" id="{BF768F4B-0C5F-416D-931D-281F0994C832}"/>
                </a:ext>
              </a:extLst>
            </p:cNvPr>
            <p:cNvSpPr>
              <a:spLocks noChangeArrowheads="1"/>
            </p:cNvSpPr>
            <p:nvPr/>
          </p:nvSpPr>
          <p:spPr bwMode="auto">
            <a:xfrm>
              <a:off x="2338" y="2104"/>
              <a:ext cx="26" cy="42"/>
            </a:xfrm>
            <a:custGeom>
              <a:avLst/>
              <a:gdLst>
                <a:gd name="T0" fmla="*/ 111 w 116"/>
                <a:gd name="T1" fmla="*/ 26 h 187"/>
                <a:gd name="T2" fmla="*/ 97 w 116"/>
                <a:gd name="T3" fmla="*/ 8 h 187"/>
                <a:gd name="T4" fmla="*/ 75 w 116"/>
                <a:gd name="T5" fmla="*/ 0 h 187"/>
                <a:gd name="T6" fmla="*/ 57 w 116"/>
                <a:gd name="T7" fmla="*/ 0 h 187"/>
                <a:gd name="T8" fmla="*/ 26 w 116"/>
                <a:gd name="T9" fmla="*/ 8 h 187"/>
                <a:gd name="T10" fmla="*/ 8 w 116"/>
                <a:gd name="T11" fmla="*/ 35 h 187"/>
                <a:gd name="T12" fmla="*/ 0 w 116"/>
                <a:gd name="T13" fmla="*/ 79 h 187"/>
                <a:gd name="T14" fmla="*/ 0 w 116"/>
                <a:gd name="T15" fmla="*/ 128 h 187"/>
                <a:gd name="T16" fmla="*/ 8 w 116"/>
                <a:gd name="T17" fmla="*/ 164 h 187"/>
                <a:gd name="T18" fmla="*/ 26 w 116"/>
                <a:gd name="T19" fmla="*/ 182 h 187"/>
                <a:gd name="T20" fmla="*/ 57 w 116"/>
                <a:gd name="T21" fmla="*/ 186 h 187"/>
                <a:gd name="T22" fmla="*/ 62 w 116"/>
                <a:gd name="T23" fmla="*/ 186 h 187"/>
                <a:gd name="T24" fmla="*/ 93 w 116"/>
                <a:gd name="T25" fmla="*/ 182 h 187"/>
                <a:gd name="T26" fmla="*/ 111 w 116"/>
                <a:gd name="T27" fmla="*/ 164 h 187"/>
                <a:gd name="T28" fmla="*/ 115 w 116"/>
                <a:gd name="T29" fmla="*/ 133 h 187"/>
                <a:gd name="T30" fmla="*/ 115 w 116"/>
                <a:gd name="T31" fmla="*/ 128 h 187"/>
                <a:gd name="T32" fmla="*/ 111 w 116"/>
                <a:gd name="T33" fmla="*/ 97 h 187"/>
                <a:gd name="T34" fmla="*/ 93 w 116"/>
                <a:gd name="T35" fmla="*/ 79 h 187"/>
                <a:gd name="T36" fmla="*/ 62 w 116"/>
                <a:gd name="T37" fmla="*/ 75 h 187"/>
                <a:gd name="T38" fmla="*/ 57 w 116"/>
                <a:gd name="T39" fmla="*/ 75 h 187"/>
                <a:gd name="T40" fmla="*/ 26 w 116"/>
                <a:gd name="T41" fmla="*/ 79 h 187"/>
                <a:gd name="T42" fmla="*/ 8 w 116"/>
                <a:gd name="T43" fmla="*/ 97 h 187"/>
                <a:gd name="T44" fmla="*/ 0 w 116"/>
                <a:gd name="T45" fmla="*/ 1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 h="187">
                  <a:moveTo>
                    <a:pt x="111" y="26"/>
                  </a:moveTo>
                  <a:lnTo>
                    <a:pt x="97" y="8"/>
                  </a:lnTo>
                  <a:lnTo>
                    <a:pt x="75" y="0"/>
                  </a:lnTo>
                  <a:lnTo>
                    <a:pt x="57" y="0"/>
                  </a:lnTo>
                  <a:lnTo>
                    <a:pt x="26" y="8"/>
                  </a:lnTo>
                  <a:lnTo>
                    <a:pt x="8" y="35"/>
                  </a:lnTo>
                  <a:lnTo>
                    <a:pt x="0" y="79"/>
                  </a:lnTo>
                  <a:lnTo>
                    <a:pt x="0" y="128"/>
                  </a:lnTo>
                  <a:lnTo>
                    <a:pt x="8" y="164"/>
                  </a:lnTo>
                  <a:lnTo>
                    <a:pt x="26" y="182"/>
                  </a:lnTo>
                  <a:lnTo>
                    <a:pt x="57" y="186"/>
                  </a:lnTo>
                  <a:lnTo>
                    <a:pt x="62" y="186"/>
                  </a:lnTo>
                  <a:lnTo>
                    <a:pt x="93" y="182"/>
                  </a:lnTo>
                  <a:lnTo>
                    <a:pt x="111" y="164"/>
                  </a:lnTo>
                  <a:lnTo>
                    <a:pt x="115" y="133"/>
                  </a:lnTo>
                  <a:lnTo>
                    <a:pt x="115" y="128"/>
                  </a:lnTo>
                  <a:lnTo>
                    <a:pt x="111" y="97"/>
                  </a:lnTo>
                  <a:lnTo>
                    <a:pt x="93" y="79"/>
                  </a:lnTo>
                  <a:lnTo>
                    <a:pt x="62" y="75"/>
                  </a:lnTo>
                  <a:lnTo>
                    <a:pt x="57" y="75"/>
                  </a:lnTo>
                  <a:lnTo>
                    <a:pt x="26" y="79"/>
                  </a:lnTo>
                  <a:lnTo>
                    <a:pt x="8" y="97"/>
                  </a:lnTo>
                  <a:lnTo>
                    <a:pt x="0" y="1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72" name="Freeform 36">
              <a:extLst>
                <a:ext uri="{FF2B5EF4-FFF2-40B4-BE49-F238E27FC236}">
                  <a16:creationId xmlns:a16="http://schemas.microsoft.com/office/drawing/2014/main" id="{D4F3F3E5-7B67-48C9-91F1-CD74C75B5F85}"/>
                </a:ext>
              </a:extLst>
            </p:cNvPr>
            <p:cNvSpPr>
              <a:spLocks noChangeArrowheads="1"/>
            </p:cNvSpPr>
            <p:nvPr/>
          </p:nvSpPr>
          <p:spPr bwMode="auto">
            <a:xfrm>
              <a:off x="2378" y="2104"/>
              <a:ext cx="28" cy="42"/>
            </a:xfrm>
            <a:custGeom>
              <a:avLst/>
              <a:gdLst>
                <a:gd name="T0" fmla="*/ 26 w 125"/>
                <a:gd name="T1" fmla="*/ 8 h 187"/>
                <a:gd name="T2" fmla="*/ 53 w 125"/>
                <a:gd name="T3" fmla="*/ 0 h 187"/>
                <a:gd name="T4" fmla="*/ 26 w 125"/>
                <a:gd name="T5" fmla="*/ 8 h 187"/>
                <a:gd name="T6" fmla="*/ 8 w 125"/>
                <a:gd name="T7" fmla="*/ 35 h 187"/>
                <a:gd name="T8" fmla="*/ 0 w 125"/>
                <a:gd name="T9" fmla="*/ 79 h 187"/>
                <a:gd name="T10" fmla="*/ 0 w 125"/>
                <a:gd name="T11" fmla="*/ 111 h 187"/>
                <a:gd name="T12" fmla="*/ 8 w 125"/>
                <a:gd name="T13" fmla="*/ 151 h 187"/>
                <a:gd name="T14" fmla="*/ 26 w 125"/>
                <a:gd name="T15" fmla="*/ 182 h 187"/>
                <a:gd name="T16" fmla="*/ 53 w 125"/>
                <a:gd name="T17" fmla="*/ 186 h 187"/>
                <a:gd name="T18" fmla="*/ 71 w 125"/>
                <a:gd name="T19" fmla="*/ 186 h 187"/>
                <a:gd name="T20" fmla="*/ 97 w 125"/>
                <a:gd name="T21" fmla="*/ 182 h 187"/>
                <a:gd name="T22" fmla="*/ 115 w 125"/>
                <a:gd name="T23" fmla="*/ 151 h 187"/>
                <a:gd name="T24" fmla="*/ 124 w 125"/>
                <a:gd name="T25" fmla="*/ 111 h 187"/>
                <a:gd name="T26" fmla="*/ 124 w 125"/>
                <a:gd name="T27" fmla="*/ 79 h 187"/>
                <a:gd name="T28" fmla="*/ 115 w 125"/>
                <a:gd name="T29" fmla="*/ 35 h 187"/>
                <a:gd name="T30" fmla="*/ 97 w 125"/>
                <a:gd name="T31" fmla="*/ 8 h 187"/>
                <a:gd name="T32" fmla="*/ 71 w 125"/>
                <a:gd name="T33" fmla="*/ 0 h 187"/>
                <a:gd name="T34" fmla="*/ 53 w 125"/>
                <a:gd name="T3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87">
                  <a:moveTo>
                    <a:pt x="26" y="8"/>
                  </a:moveTo>
                  <a:lnTo>
                    <a:pt x="53" y="0"/>
                  </a:lnTo>
                  <a:lnTo>
                    <a:pt x="26" y="8"/>
                  </a:lnTo>
                  <a:lnTo>
                    <a:pt x="8" y="35"/>
                  </a:lnTo>
                  <a:lnTo>
                    <a:pt x="0" y="79"/>
                  </a:lnTo>
                  <a:lnTo>
                    <a:pt x="0" y="111"/>
                  </a:lnTo>
                  <a:lnTo>
                    <a:pt x="8" y="151"/>
                  </a:lnTo>
                  <a:lnTo>
                    <a:pt x="26" y="182"/>
                  </a:lnTo>
                  <a:lnTo>
                    <a:pt x="53" y="186"/>
                  </a:lnTo>
                  <a:lnTo>
                    <a:pt x="71" y="186"/>
                  </a:lnTo>
                  <a:lnTo>
                    <a:pt x="97" y="182"/>
                  </a:lnTo>
                  <a:lnTo>
                    <a:pt x="115" y="151"/>
                  </a:lnTo>
                  <a:lnTo>
                    <a:pt x="124" y="111"/>
                  </a:lnTo>
                  <a:lnTo>
                    <a:pt x="124" y="79"/>
                  </a:lnTo>
                  <a:lnTo>
                    <a:pt x="115" y="35"/>
                  </a:lnTo>
                  <a:lnTo>
                    <a:pt x="97" y="8"/>
                  </a:lnTo>
                  <a:lnTo>
                    <a:pt x="71"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73" name="Line 37">
              <a:extLst>
                <a:ext uri="{FF2B5EF4-FFF2-40B4-BE49-F238E27FC236}">
                  <a16:creationId xmlns:a16="http://schemas.microsoft.com/office/drawing/2014/main" id="{F8815353-80F6-455B-82E5-4BCD4D12FB9C}"/>
                </a:ext>
              </a:extLst>
            </p:cNvPr>
            <p:cNvSpPr>
              <a:spLocks noChangeShapeType="1"/>
            </p:cNvSpPr>
            <p:nvPr/>
          </p:nvSpPr>
          <p:spPr bwMode="auto">
            <a:xfrm flipH="1">
              <a:off x="1954" y="1717"/>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4" name="Freeform 38">
              <a:extLst>
                <a:ext uri="{FF2B5EF4-FFF2-40B4-BE49-F238E27FC236}">
                  <a16:creationId xmlns:a16="http://schemas.microsoft.com/office/drawing/2014/main" id="{0809D097-960C-436B-BA84-2B9064C9A280}"/>
                </a:ext>
              </a:extLst>
            </p:cNvPr>
            <p:cNvSpPr>
              <a:spLocks noChangeArrowheads="1"/>
            </p:cNvSpPr>
            <p:nvPr/>
          </p:nvSpPr>
          <p:spPr bwMode="auto">
            <a:xfrm>
              <a:off x="1951" y="1717"/>
              <a:ext cx="29" cy="43"/>
            </a:xfrm>
            <a:custGeom>
              <a:avLst/>
              <a:gdLst>
                <a:gd name="T0" fmla="*/ 116 w 130"/>
                <a:gd name="T1" fmla="*/ 0 h 191"/>
                <a:gd name="T2" fmla="*/ 62 w 130"/>
                <a:gd name="T3" fmla="*/ 70 h 191"/>
                <a:gd name="T4" fmla="*/ 89 w 130"/>
                <a:gd name="T5" fmla="*/ 70 h 191"/>
                <a:gd name="T6" fmla="*/ 107 w 130"/>
                <a:gd name="T7" fmla="*/ 79 h 191"/>
                <a:gd name="T8" fmla="*/ 116 w 130"/>
                <a:gd name="T9" fmla="*/ 88 h 191"/>
                <a:gd name="T10" fmla="*/ 129 w 130"/>
                <a:gd name="T11" fmla="*/ 115 h 191"/>
                <a:gd name="T12" fmla="*/ 129 w 130"/>
                <a:gd name="T13" fmla="*/ 132 h 191"/>
                <a:gd name="T14" fmla="*/ 116 w 130"/>
                <a:gd name="T15" fmla="*/ 163 h 191"/>
                <a:gd name="T16" fmla="*/ 98 w 130"/>
                <a:gd name="T17" fmla="*/ 181 h 191"/>
                <a:gd name="T18" fmla="*/ 71 w 130"/>
                <a:gd name="T19" fmla="*/ 190 h 191"/>
                <a:gd name="T20" fmla="*/ 44 w 130"/>
                <a:gd name="T21" fmla="*/ 190 h 191"/>
                <a:gd name="T22" fmla="*/ 17 w 130"/>
                <a:gd name="T23" fmla="*/ 181 h 191"/>
                <a:gd name="T24" fmla="*/ 8 w 130"/>
                <a:gd name="T25" fmla="*/ 172 h 191"/>
                <a:gd name="T26" fmla="*/ 0 w 130"/>
                <a:gd name="T27" fmla="*/ 15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91">
                  <a:moveTo>
                    <a:pt x="116" y="0"/>
                  </a:moveTo>
                  <a:lnTo>
                    <a:pt x="62" y="70"/>
                  </a:lnTo>
                  <a:lnTo>
                    <a:pt x="89" y="70"/>
                  </a:lnTo>
                  <a:lnTo>
                    <a:pt x="107" y="79"/>
                  </a:lnTo>
                  <a:lnTo>
                    <a:pt x="116" y="88"/>
                  </a:lnTo>
                  <a:lnTo>
                    <a:pt x="129" y="115"/>
                  </a:lnTo>
                  <a:lnTo>
                    <a:pt x="129" y="132"/>
                  </a:lnTo>
                  <a:lnTo>
                    <a:pt x="116" y="163"/>
                  </a:lnTo>
                  <a:lnTo>
                    <a:pt x="98" y="181"/>
                  </a:lnTo>
                  <a:lnTo>
                    <a:pt x="71" y="190"/>
                  </a:lnTo>
                  <a:lnTo>
                    <a:pt x="44" y="190"/>
                  </a:lnTo>
                  <a:lnTo>
                    <a:pt x="17" y="181"/>
                  </a:lnTo>
                  <a:lnTo>
                    <a:pt x="8" y="172"/>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75" name="Freeform 39">
              <a:extLst>
                <a:ext uri="{FF2B5EF4-FFF2-40B4-BE49-F238E27FC236}">
                  <a16:creationId xmlns:a16="http://schemas.microsoft.com/office/drawing/2014/main" id="{3929FAF6-83C7-4E77-9A0C-AAE8DE951198}"/>
                </a:ext>
              </a:extLst>
            </p:cNvPr>
            <p:cNvSpPr>
              <a:spLocks noChangeArrowheads="1"/>
            </p:cNvSpPr>
            <p:nvPr/>
          </p:nvSpPr>
          <p:spPr bwMode="auto">
            <a:xfrm>
              <a:off x="1991" y="1717"/>
              <a:ext cx="29" cy="43"/>
            </a:xfrm>
            <a:custGeom>
              <a:avLst/>
              <a:gdLst>
                <a:gd name="T0" fmla="*/ 26 w 129"/>
                <a:gd name="T1" fmla="*/ 8 h 191"/>
                <a:gd name="T2" fmla="*/ 57 w 129"/>
                <a:gd name="T3" fmla="*/ 0 h 191"/>
                <a:gd name="T4" fmla="*/ 26 w 129"/>
                <a:gd name="T5" fmla="*/ 8 h 191"/>
                <a:gd name="T6" fmla="*/ 8 w 129"/>
                <a:gd name="T7" fmla="*/ 35 h 191"/>
                <a:gd name="T8" fmla="*/ 0 w 129"/>
                <a:gd name="T9" fmla="*/ 79 h 191"/>
                <a:gd name="T10" fmla="*/ 0 w 129"/>
                <a:gd name="T11" fmla="*/ 106 h 191"/>
                <a:gd name="T12" fmla="*/ 8 w 129"/>
                <a:gd name="T13" fmla="*/ 150 h 191"/>
                <a:gd name="T14" fmla="*/ 26 w 129"/>
                <a:gd name="T15" fmla="*/ 181 h 191"/>
                <a:gd name="T16" fmla="*/ 57 w 129"/>
                <a:gd name="T17" fmla="*/ 190 h 191"/>
                <a:gd name="T18" fmla="*/ 75 w 129"/>
                <a:gd name="T19" fmla="*/ 190 h 191"/>
                <a:gd name="T20" fmla="*/ 101 w 129"/>
                <a:gd name="T21" fmla="*/ 181 h 191"/>
                <a:gd name="T22" fmla="*/ 115 w 129"/>
                <a:gd name="T23" fmla="*/ 150 h 191"/>
                <a:gd name="T24" fmla="*/ 128 w 129"/>
                <a:gd name="T25" fmla="*/ 106 h 191"/>
                <a:gd name="T26" fmla="*/ 128 w 129"/>
                <a:gd name="T27" fmla="*/ 79 h 191"/>
                <a:gd name="T28" fmla="*/ 115 w 129"/>
                <a:gd name="T29" fmla="*/ 35 h 191"/>
                <a:gd name="T30" fmla="*/ 101 w 129"/>
                <a:gd name="T31" fmla="*/ 8 h 191"/>
                <a:gd name="T32" fmla="*/ 75 w 129"/>
                <a:gd name="T33" fmla="*/ 0 h 191"/>
                <a:gd name="T34" fmla="*/ 57 w 129"/>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91">
                  <a:moveTo>
                    <a:pt x="26" y="8"/>
                  </a:moveTo>
                  <a:lnTo>
                    <a:pt x="57" y="0"/>
                  </a:lnTo>
                  <a:lnTo>
                    <a:pt x="26" y="8"/>
                  </a:lnTo>
                  <a:lnTo>
                    <a:pt x="8" y="35"/>
                  </a:lnTo>
                  <a:lnTo>
                    <a:pt x="0" y="79"/>
                  </a:lnTo>
                  <a:lnTo>
                    <a:pt x="0" y="106"/>
                  </a:lnTo>
                  <a:lnTo>
                    <a:pt x="8" y="150"/>
                  </a:lnTo>
                  <a:lnTo>
                    <a:pt x="26" y="181"/>
                  </a:lnTo>
                  <a:lnTo>
                    <a:pt x="57" y="190"/>
                  </a:lnTo>
                  <a:lnTo>
                    <a:pt x="75" y="190"/>
                  </a:lnTo>
                  <a:lnTo>
                    <a:pt x="101" y="181"/>
                  </a:lnTo>
                  <a:lnTo>
                    <a:pt x="115" y="150"/>
                  </a:lnTo>
                  <a:lnTo>
                    <a:pt x="128" y="106"/>
                  </a:lnTo>
                  <a:lnTo>
                    <a:pt x="128" y="79"/>
                  </a:lnTo>
                  <a:lnTo>
                    <a:pt x="115" y="35"/>
                  </a:lnTo>
                  <a:lnTo>
                    <a:pt x="101" y="8"/>
                  </a:lnTo>
                  <a:lnTo>
                    <a:pt x="75" y="0"/>
                  </a:lnTo>
                  <a:lnTo>
                    <a:pt x="5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76" name="Freeform 40">
              <a:extLst>
                <a:ext uri="{FF2B5EF4-FFF2-40B4-BE49-F238E27FC236}">
                  <a16:creationId xmlns:a16="http://schemas.microsoft.com/office/drawing/2014/main" id="{A85AF1C9-F5E9-4B1C-B985-5FB9E2CA7430}"/>
                </a:ext>
              </a:extLst>
            </p:cNvPr>
            <p:cNvSpPr>
              <a:spLocks noChangeArrowheads="1"/>
            </p:cNvSpPr>
            <p:nvPr/>
          </p:nvSpPr>
          <p:spPr bwMode="auto">
            <a:xfrm>
              <a:off x="472" y="1665"/>
              <a:ext cx="1972" cy="1902"/>
            </a:xfrm>
            <a:custGeom>
              <a:avLst/>
              <a:gdLst>
                <a:gd name="T0" fmla="*/ 8677 w 8696"/>
                <a:gd name="T1" fmla="*/ 3983 h 8387"/>
                <a:gd name="T2" fmla="*/ 8633 w 8696"/>
                <a:gd name="T3" fmla="*/ 3617 h 8387"/>
                <a:gd name="T4" fmla="*/ 8554 w 8696"/>
                <a:gd name="T5" fmla="*/ 3255 h 8387"/>
                <a:gd name="T6" fmla="*/ 8448 w 8696"/>
                <a:gd name="T7" fmla="*/ 2898 h 8387"/>
                <a:gd name="T8" fmla="*/ 8311 w 8696"/>
                <a:gd name="T9" fmla="*/ 2558 h 8387"/>
                <a:gd name="T10" fmla="*/ 8144 w 8696"/>
                <a:gd name="T11" fmla="*/ 2228 h 8387"/>
                <a:gd name="T12" fmla="*/ 7950 w 8696"/>
                <a:gd name="T13" fmla="*/ 1914 h 8387"/>
                <a:gd name="T14" fmla="*/ 7734 w 8696"/>
                <a:gd name="T15" fmla="*/ 1619 h 8387"/>
                <a:gd name="T16" fmla="*/ 7490 w 8696"/>
                <a:gd name="T17" fmla="*/ 1341 h 8387"/>
                <a:gd name="T18" fmla="*/ 7221 w 8696"/>
                <a:gd name="T19" fmla="*/ 1084 h 8387"/>
                <a:gd name="T20" fmla="*/ 6934 w 8696"/>
                <a:gd name="T21" fmla="*/ 851 h 8387"/>
                <a:gd name="T22" fmla="*/ 6626 w 8696"/>
                <a:gd name="T23" fmla="*/ 648 h 8387"/>
                <a:gd name="T24" fmla="*/ 6304 w 8696"/>
                <a:gd name="T25" fmla="*/ 467 h 8387"/>
                <a:gd name="T26" fmla="*/ 5964 w 8696"/>
                <a:gd name="T27" fmla="*/ 313 h 8387"/>
                <a:gd name="T28" fmla="*/ 5620 w 8696"/>
                <a:gd name="T29" fmla="*/ 189 h 8387"/>
                <a:gd name="T30" fmla="*/ 5263 w 8696"/>
                <a:gd name="T31" fmla="*/ 101 h 8387"/>
                <a:gd name="T32" fmla="*/ 4901 w 8696"/>
                <a:gd name="T33" fmla="*/ 35 h 8387"/>
                <a:gd name="T34" fmla="*/ 4531 w 8696"/>
                <a:gd name="T35" fmla="*/ 4 h 8387"/>
                <a:gd name="T36" fmla="*/ 4159 w 8696"/>
                <a:gd name="T37" fmla="*/ 4 h 8387"/>
                <a:gd name="T38" fmla="*/ 3793 w 8696"/>
                <a:gd name="T39" fmla="*/ 35 h 8387"/>
                <a:gd name="T40" fmla="*/ 3427 w 8696"/>
                <a:gd name="T41" fmla="*/ 101 h 8387"/>
                <a:gd name="T42" fmla="*/ 3070 w 8696"/>
                <a:gd name="T43" fmla="*/ 189 h 8387"/>
                <a:gd name="T44" fmla="*/ 2726 w 8696"/>
                <a:gd name="T45" fmla="*/ 313 h 8387"/>
                <a:gd name="T46" fmla="*/ 2386 w 8696"/>
                <a:gd name="T47" fmla="*/ 467 h 8387"/>
                <a:gd name="T48" fmla="*/ 2064 w 8696"/>
                <a:gd name="T49" fmla="*/ 648 h 8387"/>
                <a:gd name="T50" fmla="*/ 1760 w 8696"/>
                <a:gd name="T51" fmla="*/ 851 h 8387"/>
                <a:gd name="T52" fmla="*/ 1474 w 8696"/>
                <a:gd name="T53" fmla="*/ 1084 h 8387"/>
                <a:gd name="T54" fmla="*/ 1204 w 8696"/>
                <a:gd name="T55" fmla="*/ 1341 h 8387"/>
                <a:gd name="T56" fmla="*/ 961 w 8696"/>
                <a:gd name="T57" fmla="*/ 1619 h 8387"/>
                <a:gd name="T58" fmla="*/ 740 w 8696"/>
                <a:gd name="T59" fmla="*/ 1914 h 8387"/>
                <a:gd name="T60" fmla="*/ 546 w 8696"/>
                <a:gd name="T61" fmla="*/ 2228 h 8387"/>
                <a:gd name="T62" fmla="*/ 383 w 8696"/>
                <a:gd name="T63" fmla="*/ 2558 h 8387"/>
                <a:gd name="T64" fmla="*/ 246 w 8696"/>
                <a:gd name="T65" fmla="*/ 2898 h 8387"/>
                <a:gd name="T66" fmla="*/ 136 w 8696"/>
                <a:gd name="T67" fmla="*/ 3255 h 8387"/>
                <a:gd name="T68" fmla="*/ 57 w 8696"/>
                <a:gd name="T69" fmla="*/ 3617 h 8387"/>
                <a:gd name="T70" fmla="*/ 13 w 8696"/>
                <a:gd name="T71" fmla="*/ 3983 h 8387"/>
                <a:gd name="T72" fmla="*/ 0 w 8696"/>
                <a:gd name="T73" fmla="*/ 4350 h 8387"/>
                <a:gd name="T74" fmla="*/ 13 w 8696"/>
                <a:gd name="T75" fmla="*/ 4720 h 8387"/>
                <a:gd name="T76" fmla="*/ 57 w 8696"/>
                <a:gd name="T77" fmla="*/ 5086 h 8387"/>
                <a:gd name="T78" fmla="*/ 136 w 8696"/>
                <a:gd name="T79" fmla="*/ 5448 h 8387"/>
                <a:gd name="T80" fmla="*/ 246 w 8696"/>
                <a:gd name="T81" fmla="*/ 5801 h 8387"/>
                <a:gd name="T82" fmla="*/ 383 w 8696"/>
                <a:gd name="T83" fmla="*/ 6140 h 8387"/>
                <a:gd name="T84" fmla="*/ 546 w 8696"/>
                <a:gd name="T85" fmla="*/ 6471 h 8387"/>
                <a:gd name="T86" fmla="*/ 740 w 8696"/>
                <a:gd name="T87" fmla="*/ 6784 h 8387"/>
                <a:gd name="T88" fmla="*/ 961 w 8696"/>
                <a:gd name="T89" fmla="*/ 7084 h 8387"/>
                <a:gd name="T90" fmla="*/ 1204 w 8696"/>
                <a:gd name="T91" fmla="*/ 7358 h 8387"/>
                <a:gd name="T92" fmla="*/ 1474 w 8696"/>
                <a:gd name="T93" fmla="*/ 7619 h 8387"/>
                <a:gd name="T94" fmla="*/ 1760 w 8696"/>
                <a:gd name="T95" fmla="*/ 7848 h 8387"/>
                <a:gd name="T96" fmla="*/ 2064 w 8696"/>
                <a:gd name="T97" fmla="*/ 8055 h 8387"/>
                <a:gd name="T98" fmla="*/ 2386 w 8696"/>
                <a:gd name="T99" fmla="*/ 8236 h 8387"/>
                <a:gd name="T100" fmla="*/ 2726 w 8696"/>
                <a:gd name="T101" fmla="*/ 8386 h 8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96" h="8387">
                  <a:moveTo>
                    <a:pt x="8695" y="4168"/>
                  </a:moveTo>
                  <a:lnTo>
                    <a:pt x="8677" y="3983"/>
                  </a:lnTo>
                  <a:lnTo>
                    <a:pt x="8660" y="3798"/>
                  </a:lnTo>
                  <a:lnTo>
                    <a:pt x="8633" y="3617"/>
                  </a:lnTo>
                  <a:lnTo>
                    <a:pt x="8598" y="3432"/>
                  </a:lnTo>
                  <a:lnTo>
                    <a:pt x="8554" y="3255"/>
                  </a:lnTo>
                  <a:lnTo>
                    <a:pt x="8505" y="3074"/>
                  </a:lnTo>
                  <a:lnTo>
                    <a:pt x="8448" y="2898"/>
                  </a:lnTo>
                  <a:lnTo>
                    <a:pt x="8382" y="2730"/>
                  </a:lnTo>
                  <a:lnTo>
                    <a:pt x="8311" y="2558"/>
                  </a:lnTo>
                  <a:lnTo>
                    <a:pt x="8232" y="2391"/>
                  </a:lnTo>
                  <a:lnTo>
                    <a:pt x="8144" y="2228"/>
                  </a:lnTo>
                  <a:lnTo>
                    <a:pt x="8051" y="2069"/>
                  </a:lnTo>
                  <a:lnTo>
                    <a:pt x="7950" y="1914"/>
                  </a:lnTo>
                  <a:lnTo>
                    <a:pt x="7844" y="1765"/>
                  </a:lnTo>
                  <a:lnTo>
                    <a:pt x="7734" y="1619"/>
                  </a:lnTo>
                  <a:lnTo>
                    <a:pt x="7615" y="1478"/>
                  </a:lnTo>
                  <a:lnTo>
                    <a:pt x="7490" y="1341"/>
                  </a:lnTo>
                  <a:lnTo>
                    <a:pt x="7358" y="1213"/>
                  </a:lnTo>
                  <a:lnTo>
                    <a:pt x="7221" y="1084"/>
                  </a:lnTo>
                  <a:lnTo>
                    <a:pt x="7080" y="970"/>
                  </a:lnTo>
                  <a:lnTo>
                    <a:pt x="6934" y="851"/>
                  </a:lnTo>
                  <a:lnTo>
                    <a:pt x="6780" y="745"/>
                  </a:lnTo>
                  <a:lnTo>
                    <a:pt x="6626" y="648"/>
                  </a:lnTo>
                  <a:lnTo>
                    <a:pt x="6467" y="551"/>
                  </a:lnTo>
                  <a:lnTo>
                    <a:pt x="6304" y="467"/>
                  </a:lnTo>
                  <a:lnTo>
                    <a:pt x="6136" y="383"/>
                  </a:lnTo>
                  <a:lnTo>
                    <a:pt x="5964" y="313"/>
                  </a:lnTo>
                  <a:lnTo>
                    <a:pt x="5797" y="251"/>
                  </a:lnTo>
                  <a:lnTo>
                    <a:pt x="5620" y="189"/>
                  </a:lnTo>
                  <a:lnTo>
                    <a:pt x="5444" y="141"/>
                  </a:lnTo>
                  <a:lnTo>
                    <a:pt x="5263" y="101"/>
                  </a:lnTo>
                  <a:lnTo>
                    <a:pt x="5082" y="66"/>
                  </a:lnTo>
                  <a:lnTo>
                    <a:pt x="4901" y="35"/>
                  </a:lnTo>
                  <a:lnTo>
                    <a:pt x="4712" y="13"/>
                  </a:lnTo>
                  <a:lnTo>
                    <a:pt x="4531" y="4"/>
                  </a:lnTo>
                  <a:lnTo>
                    <a:pt x="4346" y="0"/>
                  </a:lnTo>
                  <a:lnTo>
                    <a:pt x="4159" y="4"/>
                  </a:lnTo>
                  <a:lnTo>
                    <a:pt x="3979" y="13"/>
                  </a:lnTo>
                  <a:lnTo>
                    <a:pt x="3793" y="35"/>
                  </a:lnTo>
                  <a:lnTo>
                    <a:pt x="3608" y="66"/>
                  </a:lnTo>
                  <a:lnTo>
                    <a:pt x="3427" y="101"/>
                  </a:lnTo>
                  <a:lnTo>
                    <a:pt x="3251" y="141"/>
                  </a:lnTo>
                  <a:lnTo>
                    <a:pt x="3070" y="189"/>
                  </a:lnTo>
                  <a:lnTo>
                    <a:pt x="2898" y="251"/>
                  </a:lnTo>
                  <a:lnTo>
                    <a:pt x="2726" y="313"/>
                  </a:lnTo>
                  <a:lnTo>
                    <a:pt x="2554" y="383"/>
                  </a:lnTo>
                  <a:lnTo>
                    <a:pt x="2386" y="467"/>
                  </a:lnTo>
                  <a:lnTo>
                    <a:pt x="2228" y="551"/>
                  </a:lnTo>
                  <a:lnTo>
                    <a:pt x="2064" y="648"/>
                  </a:lnTo>
                  <a:lnTo>
                    <a:pt x="1910" y="745"/>
                  </a:lnTo>
                  <a:lnTo>
                    <a:pt x="1760" y="851"/>
                  </a:lnTo>
                  <a:lnTo>
                    <a:pt x="1610" y="970"/>
                  </a:lnTo>
                  <a:lnTo>
                    <a:pt x="1474" y="1084"/>
                  </a:lnTo>
                  <a:lnTo>
                    <a:pt x="1337" y="1213"/>
                  </a:lnTo>
                  <a:lnTo>
                    <a:pt x="1204" y="1341"/>
                  </a:lnTo>
                  <a:lnTo>
                    <a:pt x="1077" y="1478"/>
                  </a:lnTo>
                  <a:lnTo>
                    <a:pt x="961" y="1619"/>
                  </a:lnTo>
                  <a:lnTo>
                    <a:pt x="846" y="1765"/>
                  </a:lnTo>
                  <a:lnTo>
                    <a:pt x="740" y="1914"/>
                  </a:lnTo>
                  <a:lnTo>
                    <a:pt x="639" y="2069"/>
                  </a:lnTo>
                  <a:lnTo>
                    <a:pt x="546" y="2228"/>
                  </a:lnTo>
                  <a:lnTo>
                    <a:pt x="458" y="2391"/>
                  </a:lnTo>
                  <a:lnTo>
                    <a:pt x="383" y="2558"/>
                  </a:lnTo>
                  <a:lnTo>
                    <a:pt x="308" y="2730"/>
                  </a:lnTo>
                  <a:lnTo>
                    <a:pt x="246" y="2898"/>
                  </a:lnTo>
                  <a:lnTo>
                    <a:pt x="189" y="3074"/>
                  </a:lnTo>
                  <a:lnTo>
                    <a:pt x="136" y="3255"/>
                  </a:lnTo>
                  <a:lnTo>
                    <a:pt x="92" y="3432"/>
                  </a:lnTo>
                  <a:lnTo>
                    <a:pt x="57" y="3617"/>
                  </a:lnTo>
                  <a:lnTo>
                    <a:pt x="30" y="3798"/>
                  </a:lnTo>
                  <a:lnTo>
                    <a:pt x="13" y="3983"/>
                  </a:lnTo>
                  <a:lnTo>
                    <a:pt x="0" y="4168"/>
                  </a:lnTo>
                  <a:lnTo>
                    <a:pt x="0" y="4350"/>
                  </a:lnTo>
                  <a:lnTo>
                    <a:pt x="0" y="4535"/>
                  </a:lnTo>
                  <a:lnTo>
                    <a:pt x="13" y="4720"/>
                  </a:lnTo>
                  <a:lnTo>
                    <a:pt x="30" y="4901"/>
                  </a:lnTo>
                  <a:lnTo>
                    <a:pt x="57" y="5086"/>
                  </a:lnTo>
                  <a:lnTo>
                    <a:pt x="92" y="5267"/>
                  </a:lnTo>
                  <a:lnTo>
                    <a:pt x="136" y="5448"/>
                  </a:lnTo>
                  <a:lnTo>
                    <a:pt x="189" y="5624"/>
                  </a:lnTo>
                  <a:lnTo>
                    <a:pt x="246" y="5801"/>
                  </a:lnTo>
                  <a:lnTo>
                    <a:pt x="308" y="5973"/>
                  </a:lnTo>
                  <a:lnTo>
                    <a:pt x="383" y="6140"/>
                  </a:lnTo>
                  <a:lnTo>
                    <a:pt x="458" y="6308"/>
                  </a:lnTo>
                  <a:lnTo>
                    <a:pt x="546" y="6471"/>
                  </a:lnTo>
                  <a:lnTo>
                    <a:pt x="639" y="6630"/>
                  </a:lnTo>
                  <a:lnTo>
                    <a:pt x="740" y="6784"/>
                  </a:lnTo>
                  <a:lnTo>
                    <a:pt x="846" y="6934"/>
                  </a:lnTo>
                  <a:lnTo>
                    <a:pt x="961" y="7084"/>
                  </a:lnTo>
                  <a:lnTo>
                    <a:pt x="1077" y="7221"/>
                  </a:lnTo>
                  <a:lnTo>
                    <a:pt x="1204" y="7358"/>
                  </a:lnTo>
                  <a:lnTo>
                    <a:pt x="1337" y="7490"/>
                  </a:lnTo>
                  <a:lnTo>
                    <a:pt x="1474" y="7619"/>
                  </a:lnTo>
                  <a:lnTo>
                    <a:pt x="1610" y="7733"/>
                  </a:lnTo>
                  <a:lnTo>
                    <a:pt x="1760" y="7848"/>
                  </a:lnTo>
                  <a:lnTo>
                    <a:pt x="1910" y="7954"/>
                  </a:lnTo>
                  <a:lnTo>
                    <a:pt x="2064" y="8055"/>
                  </a:lnTo>
                  <a:lnTo>
                    <a:pt x="2228" y="8148"/>
                  </a:lnTo>
                  <a:lnTo>
                    <a:pt x="2386" y="8236"/>
                  </a:lnTo>
                  <a:lnTo>
                    <a:pt x="2554" y="8316"/>
                  </a:lnTo>
                  <a:lnTo>
                    <a:pt x="2726" y="838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77" name="Line 41">
              <a:extLst>
                <a:ext uri="{FF2B5EF4-FFF2-40B4-BE49-F238E27FC236}">
                  <a16:creationId xmlns:a16="http://schemas.microsoft.com/office/drawing/2014/main" id="{12076021-EF00-47FB-8EDE-539B78C56B9E}"/>
                </a:ext>
              </a:extLst>
            </p:cNvPr>
            <p:cNvSpPr>
              <a:spLocks noChangeShapeType="1"/>
            </p:cNvSpPr>
            <p:nvPr/>
          </p:nvSpPr>
          <p:spPr bwMode="auto">
            <a:xfrm>
              <a:off x="2443" y="2610"/>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8" name="Freeform 42">
              <a:extLst>
                <a:ext uri="{FF2B5EF4-FFF2-40B4-BE49-F238E27FC236}">
                  <a16:creationId xmlns:a16="http://schemas.microsoft.com/office/drawing/2014/main" id="{ADA76506-46B3-49F0-9554-50E10D4F6678}"/>
                </a:ext>
              </a:extLst>
            </p:cNvPr>
            <p:cNvSpPr>
              <a:spLocks noChangeArrowheads="1"/>
            </p:cNvSpPr>
            <p:nvPr/>
          </p:nvSpPr>
          <p:spPr bwMode="auto">
            <a:xfrm>
              <a:off x="1090" y="2651"/>
              <a:ext cx="1354" cy="986"/>
            </a:xfrm>
            <a:custGeom>
              <a:avLst/>
              <a:gdLst>
                <a:gd name="T0" fmla="*/ 0 w 5969"/>
                <a:gd name="T1" fmla="*/ 4036 h 4350"/>
                <a:gd name="T2" fmla="*/ 171 w 5969"/>
                <a:gd name="T3" fmla="*/ 4102 h 4350"/>
                <a:gd name="T4" fmla="*/ 343 w 5969"/>
                <a:gd name="T5" fmla="*/ 4159 h 4350"/>
                <a:gd name="T6" fmla="*/ 524 w 5969"/>
                <a:gd name="T7" fmla="*/ 4212 h 4350"/>
                <a:gd name="T8" fmla="*/ 701 w 5969"/>
                <a:gd name="T9" fmla="*/ 4252 h 4350"/>
                <a:gd name="T10" fmla="*/ 881 w 5969"/>
                <a:gd name="T11" fmla="*/ 4287 h 4350"/>
                <a:gd name="T12" fmla="*/ 1067 w 5969"/>
                <a:gd name="T13" fmla="*/ 4318 h 4350"/>
                <a:gd name="T14" fmla="*/ 1252 w 5969"/>
                <a:gd name="T15" fmla="*/ 4336 h 4350"/>
                <a:gd name="T16" fmla="*/ 1433 w 5969"/>
                <a:gd name="T17" fmla="*/ 4345 h 4350"/>
                <a:gd name="T18" fmla="*/ 1619 w 5969"/>
                <a:gd name="T19" fmla="*/ 4349 h 4350"/>
                <a:gd name="T20" fmla="*/ 1804 w 5969"/>
                <a:gd name="T21" fmla="*/ 4345 h 4350"/>
                <a:gd name="T22" fmla="*/ 1985 w 5969"/>
                <a:gd name="T23" fmla="*/ 4336 h 4350"/>
                <a:gd name="T24" fmla="*/ 2175 w 5969"/>
                <a:gd name="T25" fmla="*/ 4318 h 4350"/>
                <a:gd name="T26" fmla="*/ 2355 w 5969"/>
                <a:gd name="T27" fmla="*/ 4287 h 4350"/>
                <a:gd name="T28" fmla="*/ 2536 w 5969"/>
                <a:gd name="T29" fmla="*/ 4252 h 4350"/>
                <a:gd name="T30" fmla="*/ 2717 w 5969"/>
                <a:gd name="T31" fmla="*/ 4212 h 4350"/>
                <a:gd name="T32" fmla="*/ 2893 w 5969"/>
                <a:gd name="T33" fmla="*/ 4159 h 4350"/>
                <a:gd name="T34" fmla="*/ 3070 w 5969"/>
                <a:gd name="T35" fmla="*/ 4102 h 4350"/>
                <a:gd name="T36" fmla="*/ 3237 w 5969"/>
                <a:gd name="T37" fmla="*/ 4036 h 4350"/>
                <a:gd name="T38" fmla="*/ 3409 w 5969"/>
                <a:gd name="T39" fmla="*/ 3965 h 4350"/>
                <a:gd name="T40" fmla="*/ 3577 w 5969"/>
                <a:gd name="T41" fmla="*/ 3886 h 4350"/>
                <a:gd name="T42" fmla="*/ 3740 w 5969"/>
                <a:gd name="T43" fmla="*/ 3798 h 4350"/>
                <a:gd name="T44" fmla="*/ 3899 w 5969"/>
                <a:gd name="T45" fmla="*/ 3705 h 4350"/>
                <a:gd name="T46" fmla="*/ 4053 w 5969"/>
                <a:gd name="T47" fmla="*/ 3604 h 4350"/>
                <a:gd name="T48" fmla="*/ 4208 w 5969"/>
                <a:gd name="T49" fmla="*/ 3498 h 4350"/>
                <a:gd name="T50" fmla="*/ 4353 w 5969"/>
                <a:gd name="T51" fmla="*/ 3383 h 4350"/>
                <a:gd name="T52" fmla="*/ 4494 w 5969"/>
                <a:gd name="T53" fmla="*/ 3269 h 4350"/>
                <a:gd name="T54" fmla="*/ 4631 w 5969"/>
                <a:gd name="T55" fmla="*/ 3140 h 4350"/>
                <a:gd name="T56" fmla="*/ 4763 w 5969"/>
                <a:gd name="T57" fmla="*/ 3007 h 4350"/>
                <a:gd name="T58" fmla="*/ 4888 w 5969"/>
                <a:gd name="T59" fmla="*/ 2871 h 4350"/>
                <a:gd name="T60" fmla="*/ 5007 w 5969"/>
                <a:gd name="T61" fmla="*/ 2734 h 4350"/>
                <a:gd name="T62" fmla="*/ 5117 w 5969"/>
                <a:gd name="T63" fmla="*/ 2584 h 4350"/>
                <a:gd name="T64" fmla="*/ 5223 w 5969"/>
                <a:gd name="T65" fmla="*/ 2434 h 4350"/>
                <a:gd name="T66" fmla="*/ 5324 w 5969"/>
                <a:gd name="T67" fmla="*/ 2280 h 4350"/>
                <a:gd name="T68" fmla="*/ 5417 w 5969"/>
                <a:gd name="T69" fmla="*/ 2121 h 4350"/>
                <a:gd name="T70" fmla="*/ 5505 w 5969"/>
                <a:gd name="T71" fmla="*/ 1958 h 4350"/>
                <a:gd name="T72" fmla="*/ 5584 w 5969"/>
                <a:gd name="T73" fmla="*/ 1790 h 4350"/>
                <a:gd name="T74" fmla="*/ 5655 w 5969"/>
                <a:gd name="T75" fmla="*/ 1623 h 4350"/>
                <a:gd name="T76" fmla="*/ 5721 w 5969"/>
                <a:gd name="T77" fmla="*/ 1451 h 4350"/>
                <a:gd name="T78" fmla="*/ 5778 w 5969"/>
                <a:gd name="T79" fmla="*/ 1274 h 4350"/>
                <a:gd name="T80" fmla="*/ 5827 w 5969"/>
                <a:gd name="T81" fmla="*/ 1098 h 4350"/>
                <a:gd name="T82" fmla="*/ 5871 w 5969"/>
                <a:gd name="T83" fmla="*/ 917 h 4350"/>
                <a:gd name="T84" fmla="*/ 5906 w 5969"/>
                <a:gd name="T85" fmla="*/ 736 h 4350"/>
                <a:gd name="T86" fmla="*/ 5933 w 5969"/>
                <a:gd name="T87" fmla="*/ 551 h 4350"/>
                <a:gd name="T88" fmla="*/ 5950 w 5969"/>
                <a:gd name="T89" fmla="*/ 370 h 4350"/>
                <a:gd name="T90" fmla="*/ 5968 w 5969"/>
                <a:gd name="T91" fmla="*/ 185 h 4350"/>
                <a:gd name="T92" fmla="*/ 5968 w 5969"/>
                <a:gd name="T93" fmla="*/ 0 h 4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969" h="4350">
                  <a:moveTo>
                    <a:pt x="0" y="4036"/>
                  </a:moveTo>
                  <a:lnTo>
                    <a:pt x="171" y="4102"/>
                  </a:lnTo>
                  <a:lnTo>
                    <a:pt x="343" y="4159"/>
                  </a:lnTo>
                  <a:lnTo>
                    <a:pt x="524" y="4212"/>
                  </a:lnTo>
                  <a:lnTo>
                    <a:pt x="701" y="4252"/>
                  </a:lnTo>
                  <a:lnTo>
                    <a:pt x="881" y="4287"/>
                  </a:lnTo>
                  <a:lnTo>
                    <a:pt x="1067" y="4318"/>
                  </a:lnTo>
                  <a:lnTo>
                    <a:pt x="1252" y="4336"/>
                  </a:lnTo>
                  <a:lnTo>
                    <a:pt x="1433" y="4345"/>
                  </a:lnTo>
                  <a:lnTo>
                    <a:pt x="1619" y="4349"/>
                  </a:lnTo>
                  <a:lnTo>
                    <a:pt x="1804" y="4345"/>
                  </a:lnTo>
                  <a:lnTo>
                    <a:pt x="1985" y="4336"/>
                  </a:lnTo>
                  <a:lnTo>
                    <a:pt x="2175" y="4318"/>
                  </a:lnTo>
                  <a:lnTo>
                    <a:pt x="2355" y="4287"/>
                  </a:lnTo>
                  <a:lnTo>
                    <a:pt x="2536" y="4252"/>
                  </a:lnTo>
                  <a:lnTo>
                    <a:pt x="2717" y="4212"/>
                  </a:lnTo>
                  <a:lnTo>
                    <a:pt x="2893" y="4159"/>
                  </a:lnTo>
                  <a:lnTo>
                    <a:pt x="3070" y="4102"/>
                  </a:lnTo>
                  <a:lnTo>
                    <a:pt x="3237" y="4036"/>
                  </a:lnTo>
                  <a:lnTo>
                    <a:pt x="3409" y="3965"/>
                  </a:lnTo>
                  <a:lnTo>
                    <a:pt x="3577" y="3886"/>
                  </a:lnTo>
                  <a:lnTo>
                    <a:pt x="3740" y="3798"/>
                  </a:lnTo>
                  <a:lnTo>
                    <a:pt x="3899" y="3705"/>
                  </a:lnTo>
                  <a:lnTo>
                    <a:pt x="4053" y="3604"/>
                  </a:lnTo>
                  <a:lnTo>
                    <a:pt x="4208" y="3498"/>
                  </a:lnTo>
                  <a:lnTo>
                    <a:pt x="4353" y="3383"/>
                  </a:lnTo>
                  <a:lnTo>
                    <a:pt x="4494" y="3269"/>
                  </a:lnTo>
                  <a:lnTo>
                    <a:pt x="4631" y="3140"/>
                  </a:lnTo>
                  <a:lnTo>
                    <a:pt x="4763" y="3007"/>
                  </a:lnTo>
                  <a:lnTo>
                    <a:pt x="4888" y="2871"/>
                  </a:lnTo>
                  <a:lnTo>
                    <a:pt x="5007" y="2734"/>
                  </a:lnTo>
                  <a:lnTo>
                    <a:pt x="5117" y="2584"/>
                  </a:lnTo>
                  <a:lnTo>
                    <a:pt x="5223" y="2434"/>
                  </a:lnTo>
                  <a:lnTo>
                    <a:pt x="5324" y="2280"/>
                  </a:lnTo>
                  <a:lnTo>
                    <a:pt x="5417" y="2121"/>
                  </a:lnTo>
                  <a:lnTo>
                    <a:pt x="5505" y="1958"/>
                  </a:lnTo>
                  <a:lnTo>
                    <a:pt x="5584" y="1790"/>
                  </a:lnTo>
                  <a:lnTo>
                    <a:pt x="5655" y="1623"/>
                  </a:lnTo>
                  <a:lnTo>
                    <a:pt x="5721" y="1451"/>
                  </a:lnTo>
                  <a:lnTo>
                    <a:pt x="5778" y="1274"/>
                  </a:lnTo>
                  <a:lnTo>
                    <a:pt x="5827" y="1098"/>
                  </a:lnTo>
                  <a:lnTo>
                    <a:pt x="5871" y="917"/>
                  </a:lnTo>
                  <a:lnTo>
                    <a:pt x="5906" y="736"/>
                  </a:lnTo>
                  <a:lnTo>
                    <a:pt x="5933" y="551"/>
                  </a:lnTo>
                  <a:lnTo>
                    <a:pt x="5950" y="370"/>
                  </a:lnTo>
                  <a:lnTo>
                    <a:pt x="5968" y="185"/>
                  </a:lnTo>
                  <a:lnTo>
                    <a:pt x="59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79" name="Line 43">
              <a:extLst>
                <a:ext uri="{FF2B5EF4-FFF2-40B4-BE49-F238E27FC236}">
                  <a16:creationId xmlns:a16="http://schemas.microsoft.com/office/drawing/2014/main" id="{BBA788F7-91D5-478E-8EDB-E60D63723487}"/>
                </a:ext>
              </a:extLst>
            </p:cNvPr>
            <p:cNvSpPr>
              <a:spLocks noChangeShapeType="1"/>
            </p:cNvSpPr>
            <p:nvPr/>
          </p:nvSpPr>
          <p:spPr bwMode="auto">
            <a:xfrm flipH="1">
              <a:off x="1425" y="1822"/>
              <a:ext cx="3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80" name="Freeform 44">
              <a:extLst>
                <a:ext uri="{FF2B5EF4-FFF2-40B4-BE49-F238E27FC236}">
                  <a16:creationId xmlns:a16="http://schemas.microsoft.com/office/drawing/2014/main" id="{134CFC1F-910C-4103-9FFC-1490C0A7AC8B}"/>
                </a:ext>
              </a:extLst>
            </p:cNvPr>
            <p:cNvSpPr>
              <a:spLocks noChangeArrowheads="1"/>
            </p:cNvSpPr>
            <p:nvPr/>
          </p:nvSpPr>
          <p:spPr bwMode="auto">
            <a:xfrm>
              <a:off x="1471" y="1801"/>
              <a:ext cx="24" cy="36"/>
            </a:xfrm>
            <a:custGeom>
              <a:avLst/>
              <a:gdLst>
                <a:gd name="T0" fmla="*/ 17 w 107"/>
                <a:gd name="T1" fmla="*/ 0 h 160"/>
                <a:gd name="T2" fmla="*/ 97 w 107"/>
                <a:gd name="T3" fmla="*/ 0 h 160"/>
                <a:gd name="T4" fmla="*/ 53 w 107"/>
                <a:gd name="T5" fmla="*/ 62 h 160"/>
                <a:gd name="T6" fmla="*/ 75 w 107"/>
                <a:gd name="T7" fmla="*/ 62 h 160"/>
                <a:gd name="T8" fmla="*/ 88 w 107"/>
                <a:gd name="T9" fmla="*/ 66 h 160"/>
                <a:gd name="T10" fmla="*/ 97 w 107"/>
                <a:gd name="T11" fmla="*/ 79 h 160"/>
                <a:gd name="T12" fmla="*/ 106 w 107"/>
                <a:gd name="T13" fmla="*/ 101 h 160"/>
                <a:gd name="T14" fmla="*/ 106 w 107"/>
                <a:gd name="T15" fmla="*/ 115 h 160"/>
                <a:gd name="T16" fmla="*/ 97 w 107"/>
                <a:gd name="T17" fmla="*/ 137 h 160"/>
                <a:gd name="T18" fmla="*/ 84 w 107"/>
                <a:gd name="T19" fmla="*/ 155 h 160"/>
                <a:gd name="T20" fmla="*/ 62 w 107"/>
                <a:gd name="T21" fmla="*/ 159 h 160"/>
                <a:gd name="T22" fmla="*/ 35 w 107"/>
                <a:gd name="T23" fmla="*/ 159 h 160"/>
                <a:gd name="T24" fmla="*/ 17 w 107"/>
                <a:gd name="T25" fmla="*/ 155 h 160"/>
                <a:gd name="T26" fmla="*/ 4 w 107"/>
                <a:gd name="T27" fmla="*/ 146 h 160"/>
                <a:gd name="T28" fmla="*/ 0 w 107"/>
                <a:gd name="T29" fmla="*/ 12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 h="160">
                  <a:moveTo>
                    <a:pt x="17" y="0"/>
                  </a:moveTo>
                  <a:lnTo>
                    <a:pt x="97" y="0"/>
                  </a:lnTo>
                  <a:lnTo>
                    <a:pt x="53" y="62"/>
                  </a:lnTo>
                  <a:lnTo>
                    <a:pt x="75" y="62"/>
                  </a:lnTo>
                  <a:lnTo>
                    <a:pt x="88" y="66"/>
                  </a:lnTo>
                  <a:lnTo>
                    <a:pt x="97" y="79"/>
                  </a:lnTo>
                  <a:lnTo>
                    <a:pt x="106" y="101"/>
                  </a:lnTo>
                  <a:lnTo>
                    <a:pt x="106" y="115"/>
                  </a:lnTo>
                  <a:lnTo>
                    <a:pt x="97" y="137"/>
                  </a:lnTo>
                  <a:lnTo>
                    <a:pt x="84" y="155"/>
                  </a:lnTo>
                  <a:lnTo>
                    <a:pt x="62" y="159"/>
                  </a:lnTo>
                  <a:lnTo>
                    <a:pt x="35" y="159"/>
                  </a:lnTo>
                  <a:lnTo>
                    <a:pt x="17" y="155"/>
                  </a:lnTo>
                  <a:lnTo>
                    <a:pt x="4" y="146"/>
                  </a:lnTo>
                  <a:lnTo>
                    <a:pt x="0" y="1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81" name="Line 45">
              <a:extLst>
                <a:ext uri="{FF2B5EF4-FFF2-40B4-BE49-F238E27FC236}">
                  <a16:creationId xmlns:a16="http://schemas.microsoft.com/office/drawing/2014/main" id="{A1D3A0F3-B4DB-4E0E-9750-D83238AED9C3}"/>
                </a:ext>
              </a:extLst>
            </p:cNvPr>
            <p:cNvSpPr>
              <a:spLocks noChangeShapeType="1"/>
            </p:cNvSpPr>
            <p:nvPr/>
          </p:nvSpPr>
          <p:spPr bwMode="auto">
            <a:xfrm flipH="1">
              <a:off x="1426" y="1953"/>
              <a:ext cx="3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82" name="Freeform 46">
              <a:extLst>
                <a:ext uri="{FF2B5EF4-FFF2-40B4-BE49-F238E27FC236}">
                  <a16:creationId xmlns:a16="http://schemas.microsoft.com/office/drawing/2014/main" id="{E44801EB-2D39-436E-AD7B-0E3603721691}"/>
                </a:ext>
              </a:extLst>
            </p:cNvPr>
            <p:cNvSpPr>
              <a:spLocks noChangeArrowheads="1"/>
            </p:cNvSpPr>
            <p:nvPr/>
          </p:nvSpPr>
          <p:spPr bwMode="auto">
            <a:xfrm>
              <a:off x="1471" y="1932"/>
              <a:ext cx="24" cy="37"/>
            </a:xfrm>
            <a:custGeom>
              <a:avLst/>
              <a:gdLst>
                <a:gd name="T0" fmla="*/ 93 w 107"/>
                <a:gd name="T1" fmla="*/ 18 h 161"/>
                <a:gd name="T2" fmla="*/ 88 w 107"/>
                <a:gd name="T3" fmla="*/ 4 h 161"/>
                <a:gd name="T4" fmla="*/ 66 w 107"/>
                <a:gd name="T5" fmla="*/ 0 h 161"/>
                <a:gd name="T6" fmla="*/ 48 w 107"/>
                <a:gd name="T7" fmla="*/ 0 h 161"/>
                <a:gd name="T8" fmla="*/ 26 w 107"/>
                <a:gd name="T9" fmla="*/ 4 h 161"/>
                <a:gd name="T10" fmla="*/ 8 w 107"/>
                <a:gd name="T11" fmla="*/ 27 h 161"/>
                <a:gd name="T12" fmla="*/ 0 w 107"/>
                <a:gd name="T13" fmla="*/ 67 h 161"/>
                <a:gd name="T14" fmla="*/ 0 w 107"/>
                <a:gd name="T15" fmla="*/ 107 h 161"/>
                <a:gd name="T16" fmla="*/ 8 w 107"/>
                <a:gd name="T17" fmla="*/ 133 h 161"/>
                <a:gd name="T18" fmla="*/ 26 w 107"/>
                <a:gd name="T19" fmla="*/ 151 h 161"/>
                <a:gd name="T20" fmla="*/ 48 w 107"/>
                <a:gd name="T21" fmla="*/ 160 h 161"/>
                <a:gd name="T22" fmla="*/ 53 w 107"/>
                <a:gd name="T23" fmla="*/ 160 h 161"/>
                <a:gd name="T24" fmla="*/ 79 w 107"/>
                <a:gd name="T25" fmla="*/ 151 h 161"/>
                <a:gd name="T26" fmla="*/ 93 w 107"/>
                <a:gd name="T27" fmla="*/ 133 h 161"/>
                <a:gd name="T28" fmla="*/ 106 w 107"/>
                <a:gd name="T29" fmla="*/ 111 h 161"/>
                <a:gd name="T30" fmla="*/ 106 w 107"/>
                <a:gd name="T31" fmla="*/ 107 h 161"/>
                <a:gd name="T32" fmla="*/ 93 w 107"/>
                <a:gd name="T33" fmla="*/ 85 h 161"/>
                <a:gd name="T34" fmla="*/ 79 w 107"/>
                <a:gd name="T35" fmla="*/ 67 h 161"/>
                <a:gd name="T36" fmla="*/ 53 w 107"/>
                <a:gd name="T37" fmla="*/ 58 h 161"/>
                <a:gd name="T38" fmla="*/ 48 w 107"/>
                <a:gd name="T39" fmla="*/ 58 h 161"/>
                <a:gd name="T40" fmla="*/ 26 w 107"/>
                <a:gd name="T41" fmla="*/ 67 h 161"/>
                <a:gd name="T42" fmla="*/ 8 w 107"/>
                <a:gd name="T43" fmla="*/ 85 h 161"/>
                <a:gd name="T44" fmla="*/ 0 w 107"/>
                <a:gd name="T45" fmla="*/ 10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7" h="161">
                  <a:moveTo>
                    <a:pt x="93" y="18"/>
                  </a:moveTo>
                  <a:lnTo>
                    <a:pt x="88" y="4"/>
                  </a:lnTo>
                  <a:lnTo>
                    <a:pt x="66" y="0"/>
                  </a:lnTo>
                  <a:lnTo>
                    <a:pt x="48" y="0"/>
                  </a:lnTo>
                  <a:lnTo>
                    <a:pt x="26" y="4"/>
                  </a:lnTo>
                  <a:lnTo>
                    <a:pt x="8" y="27"/>
                  </a:lnTo>
                  <a:lnTo>
                    <a:pt x="0" y="67"/>
                  </a:lnTo>
                  <a:lnTo>
                    <a:pt x="0" y="107"/>
                  </a:lnTo>
                  <a:lnTo>
                    <a:pt x="8" y="133"/>
                  </a:lnTo>
                  <a:lnTo>
                    <a:pt x="26" y="151"/>
                  </a:lnTo>
                  <a:lnTo>
                    <a:pt x="48" y="160"/>
                  </a:lnTo>
                  <a:lnTo>
                    <a:pt x="53" y="160"/>
                  </a:lnTo>
                  <a:lnTo>
                    <a:pt x="79" y="151"/>
                  </a:lnTo>
                  <a:lnTo>
                    <a:pt x="93" y="133"/>
                  </a:lnTo>
                  <a:lnTo>
                    <a:pt x="106" y="111"/>
                  </a:lnTo>
                  <a:lnTo>
                    <a:pt x="106" y="107"/>
                  </a:lnTo>
                  <a:lnTo>
                    <a:pt x="93" y="85"/>
                  </a:lnTo>
                  <a:lnTo>
                    <a:pt x="79" y="67"/>
                  </a:lnTo>
                  <a:lnTo>
                    <a:pt x="53" y="58"/>
                  </a:lnTo>
                  <a:lnTo>
                    <a:pt x="48" y="58"/>
                  </a:lnTo>
                  <a:lnTo>
                    <a:pt x="26" y="67"/>
                  </a:lnTo>
                  <a:lnTo>
                    <a:pt x="8" y="85"/>
                  </a:lnTo>
                  <a:lnTo>
                    <a:pt x="0" y="10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83" name="Line 47">
              <a:extLst>
                <a:ext uri="{FF2B5EF4-FFF2-40B4-BE49-F238E27FC236}">
                  <a16:creationId xmlns:a16="http://schemas.microsoft.com/office/drawing/2014/main" id="{DD75384D-CFFE-4968-9B3F-480A0F80DDB6}"/>
                </a:ext>
              </a:extLst>
            </p:cNvPr>
            <p:cNvSpPr>
              <a:spLocks noChangeShapeType="1"/>
            </p:cNvSpPr>
            <p:nvPr/>
          </p:nvSpPr>
          <p:spPr bwMode="auto">
            <a:xfrm flipH="1">
              <a:off x="1426" y="2069"/>
              <a:ext cx="3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84" name="Freeform 48">
              <a:extLst>
                <a:ext uri="{FF2B5EF4-FFF2-40B4-BE49-F238E27FC236}">
                  <a16:creationId xmlns:a16="http://schemas.microsoft.com/office/drawing/2014/main" id="{E63F52C0-FF91-4915-96AA-B86A4CB702C7}"/>
                </a:ext>
              </a:extLst>
            </p:cNvPr>
            <p:cNvSpPr>
              <a:spLocks noChangeArrowheads="1"/>
            </p:cNvSpPr>
            <p:nvPr/>
          </p:nvSpPr>
          <p:spPr bwMode="auto">
            <a:xfrm>
              <a:off x="1471" y="2048"/>
              <a:ext cx="24" cy="37"/>
            </a:xfrm>
            <a:custGeom>
              <a:avLst/>
              <a:gdLst>
                <a:gd name="T0" fmla="*/ 93 w 107"/>
                <a:gd name="T1" fmla="*/ 75 h 161"/>
                <a:gd name="T2" fmla="*/ 106 w 107"/>
                <a:gd name="T3" fmla="*/ 53 h 161"/>
                <a:gd name="T4" fmla="*/ 93 w 107"/>
                <a:gd name="T5" fmla="*/ 75 h 161"/>
                <a:gd name="T6" fmla="*/ 79 w 107"/>
                <a:gd name="T7" fmla="*/ 93 h 161"/>
                <a:gd name="T8" fmla="*/ 53 w 107"/>
                <a:gd name="T9" fmla="*/ 98 h 161"/>
                <a:gd name="T10" fmla="*/ 48 w 107"/>
                <a:gd name="T11" fmla="*/ 98 h 161"/>
                <a:gd name="T12" fmla="*/ 26 w 107"/>
                <a:gd name="T13" fmla="*/ 93 h 161"/>
                <a:gd name="T14" fmla="*/ 8 w 107"/>
                <a:gd name="T15" fmla="*/ 75 h 161"/>
                <a:gd name="T16" fmla="*/ 0 w 107"/>
                <a:gd name="T17" fmla="*/ 53 h 161"/>
                <a:gd name="T18" fmla="*/ 0 w 107"/>
                <a:gd name="T19" fmla="*/ 44 h 161"/>
                <a:gd name="T20" fmla="*/ 8 w 107"/>
                <a:gd name="T21" fmla="*/ 22 h 161"/>
                <a:gd name="T22" fmla="*/ 26 w 107"/>
                <a:gd name="T23" fmla="*/ 4 h 161"/>
                <a:gd name="T24" fmla="*/ 48 w 107"/>
                <a:gd name="T25" fmla="*/ 0 h 161"/>
                <a:gd name="T26" fmla="*/ 53 w 107"/>
                <a:gd name="T27" fmla="*/ 0 h 161"/>
                <a:gd name="T28" fmla="*/ 79 w 107"/>
                <a:gd name="T29" fmla="*/ 4 h 161"/>
                <a:gd name="T30" fmla="*/ 93 w 107"/>
                <a:gd name="T31" fmla="*/ 22 h 161"/>
                <a:gd name="T32" fmla="*/ 106 w 107"/>
                <a:gd name="T33" fmla="*/ 53 h 161"/>
                <a:gd name="T34" fmla="*/ 106 w 107"/>
                <a:gd name="T35" fmla="*/ 93 h 161"/>
                <a:gd name="T36" fmla="*/ 93 w 107"/>
                <a:gd name="T37" fmla="*/ 129 h 161"/>
                <a:gd name="T38" fmla="*/ 79 w 107"/>
                <a:gd name="T39" fmla="*/ 151 h 161"/>
                <a:gd name="T40" fmla="*/ 53 w 107"/>
                <a:gd name="T41" fmla="*/ 160 h 161"/>
                <a:gd name="T42" fmla="*/ 39 w 107"/>
                <a:gd name="T43" fmla="*/ 160 h 161"/>
                <a:gd name="T44" fmla="*/ 17 w 107"/>
                <a:gd name="T45" fmla="*/ 151 h 161"/>
                <a:gd name="T46" fmla="*/ 8 w 107"/>
                <a:gd name="T47" fmla="*/ 13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7" h="161">
                  <a:moveTo>
                    <a:pt x="93" y="75"/>
                  </a:moveTo>
                  <a:lnTo>
                    <a:pt x="106" y="53"/>
                  </a:lnTo>
                  <a:lnTo>
                    <a:pt x="93" y="75"/>
                  </a:lnTo>
                  <a:lnTo>
                    <a:pt x="79" y="93"/>
                  </a:lnTo>
                  <a:lnTo>
                    <a:pt x="53" y="98"/>
                  </a:lnTo>
                  <a:lnTo>
                    <a:pt x="48" y="98"/>
                  </a:lnTo>
                  <a:lnTo>
                    <a:pt x="26" y="93"/>
                  </a:lnTo>
                  <a:lnTo>
                    <a:pt x="8" y="75"/>
                  </a:lnTo>
                  <a:lnTo>
                    <a:pt x="0" y="53"/>
                  </a:lnTo>
                  <a:lnTo>
                    <a:pt x="0" y="44"/>
                  </a:lnTo>
                  <a:lnTo>
                    <a:pt x="8" y="22"/>
                  </a:lnTo>
                  <a:lnTo>
                    <a:pt x="26" y="4"/>
                  </a:lnTo>
                  <a:lnTo>
                    <a:pt x="48" y="0"/>
                  </a:lnTo>
                  <a:lnTo>
                    <a:pt x="53" y="0"/>
                  </a:lnTo>
                  <a:lnTo>
                    <a:pt x="79" y="4"/>
                  </a:lnTo>
                  <a:lnTo>
                    <a:pt x="93" y="22"/>
                  </a:lnTo>
                  <a:lnTo>
                    <a:pt x="106" y="53"/>
                  </a:lnTo>
                  <a:lnTo>
                    <a:pt x="106" y="93"/>
                  </a:lnTo>
                  <a:lnTo>
                    <a:pt x="93" y="129"/>
                  </a:lnTo>
                  <a:lnTo>
                    <a:pt x="79" y="151"/>
                  </a:lnTo>
                  <a:lnTo>
                    <a:pt x="53" y="160"/>
                  </a:lnTo>
                  <a:lnTo>
                    <a:pt x="39" y="160"/>
                  </a:lnTo>
                  <a:lnTo>
                    <a:pt x="17" y="151"/>
                  </a:lnTo>
                  <a:lnTo>
                    <a:pt x="8" y="13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85" name="Line 49">
              <a:extLst>
                <a:ext uri="{FF2B5EF4-FFF2-40B4-BE49-F238E27FC236}">
                  <a16:creationId xmlns:a16="http://schemas.microsoft.com/office/drawing/2014/main" id="{DAD0D5B9-564B-4341-8C7B-4AB189EB967C}"/>
                </a:ext>
              </a:extLst>
            </p:cNvPr>
            <p:cNvSpPr>
              <a:spLocks noChangeShapeType="1"/>
            </p:cNvSpPr>
            <p:nvPr/>
          </p:nvSpPr>
          <p:spPr bwMode="auto">
            <a:xfrm flipH="1">
              <a:off x="1410" y="2166"/>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86" name="Freeform 50">
              <a:extLst>
                <a:ext uri="{FF2B5EF4-FFF2-40B4-BE49-F238E27FC236}">
                  <a16:creationId xmlns:a16="http://schemas.microsoft.com/office/drawing/2014/main" id="{92E94BDE-CC11-4E36-BFEB-19EDE1A760A8}"/>
                </a:ext>
              </a:extLst>
            </p:cNvPr>
            <p:cNvSpPr>
              <a:spLocks noChangeArrowheads="1"/>
            </p:cNvSpPr>
            <p:nvPr/>
          </p:nvSpPr>
          <p:spPr bwMode="auto">
            <a:xfrm>
              <a:off x="1457" y="2145"/>
              <a:ext cx="16" cy="37"/>
            </a:xfrm>
            <a:custGeom>
              <a:avLst/>
              <a:gdLst>
                <a:gd name="T0" fmla="*/ 0 w 72"/>
                <a:gd name="T1" fmla="*/ 31 h 165"/>
                <a:gd name="T2" fmla="*/ 22 w 72"/>
                <a:gd name="T3" fmla="*/ 22 h 165"/>
                <a:gd name="T4" fmla="*/ 71 w 72"/>
                <a:gd name="T5" fmla="*/ 0 h 165"/>
                <a:gd name="T6" fmla="*/ 71 w 72"/>
                <a:gd name="T7" fmla="*/ 164 h 165"/>
              </a:gdLst>
              <a:ahLst/>
              <a:cxnLst>
                <a:cxn ang="0">
                  <a:pos x="T0" y="T1"/>
                </a:cxn>
                <a:cxn ang="0">
                  <a:pos x="T2" y="T3"/>
                </a:cxn>
                <a:cxn ang="0">
                  <a:pos x="T4" y="T5"/>
                </a:cxn>
                <a:cxn ang="0">
                  <a:pos x="T6" y="T7"/>
                </a:cxn>
              </a:cxnLst>
              <a:rect l="0" t="0" r="r" b="b"/>
              <a:pathLst>
                <a:path w="72" h="165">
                  <a:moveTo>
                    <a:pt x="0" y="31"/>
                  </a:moveTo>
                  <a:lnTo>
                    <a:pt x="22" y="22"/>
                  </a:lnTo>
                  <a:lnTo>
                    <a:pt x="71" y="0"/>
                  </a:lnTo>
                  <a:lnTo>
                    <a:pt x="71"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87" name="Freeform 51">
              <a:extLst>
                <a:ext uri="{FF2B5EF4-FFF2-40B4-BE49-F238E27FC236}">
                  <a16:creationId xmlns:a16="http://schemas.microsoft.com/office/drawing/2014/main" id="{A26E924A-D881-4170-8B0D-E3FC150C5E59}"/>
                </a:ext>
              </a:extLst>
            </p:cNvPr>
            <p:cNvSpPr>
              <a:spLocks noChangeArrowheads="1"/>
            </p:cNvSpPr>
            <p:nvPr/>
          </p:nvSpPr>
          <p:spPr bwMode="auto">
            <a:xfrm>
              <a:off x="1485" y="2145"/>
              <a:ext cx="24" cy="37"/>
            </a:xfrm>
            <a:custGeom>
              <a:avLst/>
              <a:gdLst>
                <a:gd name="T0" fmla="*/ 8 w 108"/>
                <a:gd name="T1" fmla="*/ 40 h 165"/>
                <a:gd name="T2" fmla="*/ 8 w 108"/>
                <a:gd name="T3" fmla="*/ 31 h 165"/>
                <a:gd name="T4" fmla="*/ 13 w 108"/>
                <a:gd name="T5" fmla="*/ 13 h 165"/>
                <a:gd name="T6" fmla="*/ 22 w 108"/>
                <a:gd name="T7" fmla="*/ 4 h 165"/>
                <a:gd name="T8" fmla="*/ 35 w 108"/>
                <a:gd name="T9" fmla="*/ 0 h 165"/>
                <a:gd name="T10" fmla="*/ 67 w 108"/>
                <a:gd name="T11" fmla="*/ 0 h 165"/>
                <a:gd name="T12" fmla="*/ 80 w 108"/>
                <a:gd name="T13" fmla="*/ 4 h 165"/>
                <a:gd name="T14" fmla="*/ 94 w 108"/>
                <a:gd name="T15" fmla="*/ 13 h 165"/>
                <a:gd name="T16" fmla="*/ 98 w 108"/>
                <a:gd name="T17" fmla="*/ 31 h 165"/>
                <a:gd name="T18" fmla="*/ 98 w 108"/>
                <a:gd name="T19" fmla="*/ 44 h 165"/>
                <a:gd name="T20" fmla="*/ 94 w 108"/>
                <a:gd name="T21" fmla="*/ 57 h 165"/>
                <a:gd name="T22" fmla="*/ 76 w 108"/>
                <a:gd name="T23" fmla="*/ 84 h 165"/>
                <a:gd name="T24" fmla="*/ 0 w 108"/>
                <a:gd name="T25" fmla="*/ 164 h 165"/>
                <a:gd name="T26" fmla="*/ 107 w 108"/>
                <a:gd name="T27" fmla="*/ 16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165">
                  <a:moveTo>
                    <a:pt x="8" y="40"/>
                  </a:moveTo>
                  <a:lnTo>
                    <a:pt x="8" y="31"/>
                  </a:lnTo>
                  <a:lnTo>
                    <a:pt x="13" y="13"/>
                  </a:lnTo>
                  <a:lnTo>
                    <a:pt x="22" y="4"/>
                  </a:lnTo>
                  <a:lnTo>
                    <a:pt x="35" y="0"/>
                  </a:lnTo>
                  <a:lnTo>
                    <a:pt x="67" y="0"/>
                  </a:lnTo>
                  <a:lnTo>
                    <a:pt x="80" y="4"/>
                  </a:lnTo>
                  <a:lnTo>
                    <a:pt x="94" y="13"/>
                  </a:lnTo>
                  <a:lnTo>
                    <a:pt x="98" y="31"/>
                  </a:lnTo>
                  <a:lnTo>
                    <a:pt x="98" y="44"/>
                  </a:lnTo>
                  <a:lnTo>
                    <a:pt x="94" y="57"/>
                  </a:lnTo>
                  <a:lnTo>
                    <a:pt x="76" y="84"/>
                  </a:lnTo>
                  <a:lnTo>
                    <a:pt x="0" y="164"/>
                  </a:lnTo>
                  <a:lnTo>
                    <a:pt x="107"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88" name="Line 52">
              <a:extLst>
                <a:ext uri="{FF2B5EF4-FFF2-40B4-BE49-F238E27FC236}">
                  <a16:creationId xmlns:a16="http://schemas.microsoft.com/office/drawing/2014/main" id="{AD768589-3A9B-4612-9830-3CEFD388D580}"/>
                </a:ext>
              </a:extLst>
            </p:cNvPr>
            <p:cNvSpPr>
              <a:spLocks noChangeShapeType="1"/>
            </p:cNvSpPr>
            <p:nvPr/>
          </p:nvSpPr>
          <p:spPr bwMode="auto">
            <a:xfrm flipH="1">
              <a:off x="1410" y="2311"/>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89" name="Freeform 53">
              <a:extLst>
                <a:ext uri="{FF2B5EF4-FFF2-40B4-BE49-F238E27FC236}">
                  <a16:creationId xmlns:a16="http://schemas.microsoft.com/office/drawing/2014/main" id="{4B5776B5-623E-4813-AEA5-E4DAEF609B34}"/>
                </a:ext>
              </a:extLst>
            </p:cNvPr>
            <p:cNvSpPr>
              <a:spLocks noChangeArrowheads="1"/>
            </p:cNvSpPr>
            <p:nvPr/>
          </p:nvSpPr>
          <p:spPr bwMode="auto">
            <a:xfrm>
              <a:off x="1457" y="2290"/>
              <a:ext cx="16" cy="36"/>
            </a:xfrm>
            <a:custGeom>
              <a:avLst/>
              <a:gdLst>
                <a:gd name="T0" fmla="*/ 0 w 72"/>
                <a:gd name="T1" fmla="*/ 35 h 160"/>
                <a:gd name="T2" fmla="*/ 22 w 72"/>
                <a:gd name="T3" fmla="*/ 22 h 160"/>
                <a:gd name="T4" fmla="*/ 71 w 72"/>
                <a:gd name="T5" fmla="*/ 0 h 160"/>
                <a:gd name="T6" fmla="*/ 71 w 72"/>
                <a:gd name="T7" fmla="*/ 159 h 160"/>
              </a:gdLst>
              <a:ahLst/>
              <a:cxnLst>
                <a:cxn ang="0">
                  <a:pos x="T0" y="T1"/>
                </a:cxn>
                <a:cxn ang="0">
                  <a:pos x="T2" y="T3"/>
                </a:cxn>
                <a:cxn ang="0">
                  <a:pos x="T4" y="T5"/>
                </a:cxn>
                <a:cxn ang="0">
                  <a:pos x="T6" y="T7"/>
                </a:cxn>
              </a:cxnLst>
              <a:rect l="0" t="0" r="r" b="b"/>
              <a:pathLst>
                <a:path w="72" h="160">
                  <a:moveTo>
                    <a:pt x="0" y="35"/>
                  </a:moveTo>
                  <a:lnTo>
                    <a:pt x="22" y="22"/>
                  </a:lnTo>
                  <a:lnTo>
                    <a:pt x="71" y="0"/>
                  </a:lnTo>
                  <a:lnTo>
                    <a:pt x="71" y="1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90" name="Freeform 54">
              <a:extLst>
                <a:ext uri="{FF2B5EF4-FFF2-40B4-BE49-F238E27FC236}">
                  <a16:creationId xmlns:a16="http://schemas.microsoft.com/office/drawing/2014/main" id="{E0164001-8267-4806-8AF9-5618DBB7948C}"/>
                </a:ext>
              </a:extLst>
            </p:cNvPr>
            <p:cNvSpPr>
              <a:spLocks noChangeArrowheads="1"/>
            </p:cNvSpPr>
            <p:nvPr/>
          </p:nvSpPr>
          <p:spPr bwMode="auto">
            <a:xfrm>
              <a:off x="1485" y="2290"/>
              <a:ext cx="24" cy="36"/>
            </a:xfrm>
            <a:custGeom>
              <a:avLst/>
              <a:gdLst>
                <a:gd name="T0" fmla="*/ 13 w 108"/>
                <a:gd name="T1" fmla="*/ 8 h 160"/>
                <a:gd name="T2" fmla="*/ 35 w 108"/>
                <a:gd name="T3" fmla="*/ 0 h 160"/>
                <a:gd name="T4" fmla="*/ 13 w 108"/>
                <a:gd name="T5" fmla="*/ 8 h 160"/>
                <a:gd name="T6" fmla="*/ 8 w 108"/>
                <a:gd name="T7" fmla="*/ 22 h 160"/>
                <a:gd name="T8" fmla="*/ 8 w 108"/>
                <a:gd name="T9" fmla="*/ 39 h 160"/>
                <a:gd name="T10" fmla="*/ 13 w 108"/>
                <a:gd name="T11" fmla="*/ 53 h 160"/>
                <a:gd name="T12" fmla="*/ 26 w 108"/>
                <a:gd name="T13" fmla="*/ 62 h 160"/>
                <a:gd name="T14" fmla="*/ 62 w 108"/>
                <a:gd name="T15" fmla="*/ 70 h 160"/>
                <a:gd name="T16" fmla="*/ 80 w 108"/>
                <a:gd name="T17" fmla="*/ 79 h 160"/>
                <a:gd name="T18" fmla="*/ 98 w 108"/>
                <a:gd name="T19" fmla="*/ 93 h 160"/>
                <a:gd name="T20" fmla="*/ 107 w 108"/>
                <a:gd name="T21" fmla="*/ 106 h 160"/>
                <a:gd name="T22" fmla="*/ 107 w 108"/>
                <a:gd name="T23" fmla="*/ 128 h 160"/>
                <a:gd name="T24" fmla="*/ 98 w 108"/>
                <a:gd name="T25" fmla="*/ 146 h 160"/>
                <a:gd name="T26" fmla="*/ 94 w 108"/>
                <a:gd name="T27" fmla="*/ 155 h 160"/>
                <a:gd name="T28" fmla="*/ 67 w 108"/>
                <a:gd name="T29" fmla="*/ 159 h 160"/>
                <a:gd name="T30" fmla="*/ 35 w 108"/>
                <a:gd name="T31" fmla="*/ 159 h 160"/>
                <a:gd name="T32" fmla="*/ 13 w 108"/>
                <a:gd name="T33" fmla="*/ 155 h 160"/>
                <a:gd name="T34" fmla="*/ 8 w 108"/>
                <a:gd name="T35" fmla="*/ 146 h 160"/>
                <a:gd name="T36" fmla="*/ 0 w 108"/>
                <a:gd name="T37" fmla="*/ 128 h 160"/>
                <a:gd name="T38" fmla="*/ 0 w 108"/>
                <a:gd name="T39" fmla="*/ 106 h 160"/>
                <a:gd name="T40" fmla="*/ 8 w 108"/>
                <a:gd name="T41" fmla="*/ 93 h 160"/>
                <a:gd name="T42" fmla="*/ 22 w 108"/>
                <a:gd name="T43" fmla="*/ 79 h 160"/>
                <a:gd name="T44" fmla="*/ 44 w 108"/>
                <a:gd name="T45" fmla="*/ 70 h 160"/>
                <a:gd name="T46" fmla="*/ 76 w 108"/>
                <a:gd name="T47" fmla="*/ 62 h 160"/>
                <a:gd name="T48" fmla="*/ 94 w 108"/>
                <a:gd name="T49" fmla="*/ 53 h 160"/>
                <a:gd name="T50" fmla="*/ 98 w 108"/>
                <a:gd name="T51" fmla="*/ 39 h 160"/>
                <a:gd name="T52" fmla="*/ 98 w 108"/>
                <a:gd name="T53" fmla="*/ 22 h 160"/>
                <a:gd name="T54" fmla="*/ 94 w 108"/>
                <a:gd name="T55" fmla="*/ 8 h 160"/>
                <a:gd name="T56" fmla="*/ 67 w 108"/>
                <a:gd name="T57" fmla="*/ 0 h 160"/>
                <a:gd name="T58" fmla="*/ 35 w 108"/>
                <a:gd name="T5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8" h="160">
                  <a:moveTo>
                    <a:pt x="13" y="8"/>
                  </a:moveTo>
                  <a:lnTo>
                    <a:pt x="35" y="0"/>
                  </a:lnTo>
                  <a:lnTo>
                    <a:pt x="13" y="8"/>
                  </a:lnTo>
                  <a:lnTo>
                    <a:pt x="8" y="22"/>
                  </a:lnTo>
                  <a:lnTo>
                    <a:pt x="8" y="39"/>
                  </a:lnTo>
                  <a:lnTo>
                    <a:pt x="13" y="53"/>
                  </a:lnTo>
                  <a:lnTo>
                    <a:pt x="26" y="62"/>
                  </a:lnTo>
                  <a:lnTo>
                    <a:pt x="62" y="70"/>
                  </a:lnTo>
                  <a:lnTo>
                    <a:pt x="80" y="79"/>
                  </a:lnTo>
                  <a:lnTo>
                    <a:pt x="98" y="93"/>
                  </a:lnTo>
                  <a:lnTo>
                    <a:pt x="107" y="106"/>
                  </a:lnTo>
                  <a:lnTo>
                    <a:pt x="107" y="128"/>
                  </a:lnTo>
                  <a:lnTo>
                    <a:pt x="98" y="146"/>
                  </a:lnTo>
                  <a:lnTo>
                    <a:pt x="94" y="155"/>
                  </a:lnTo>
                  <a:lnTo>
                    <a:pt x="67" y="159"/>
                  </a:lnTo>
                  <a:lnTo>
                    <a:pt x="35" y="159"/>
                  </a:lnTo>
                  <a:lnTo>
                    <a:pt x="13" y="155"/>
                  </a:lnTo>
                  <a:lnTo>
                    <a:pt x="8" y="146"/>
                  </a:lnTo>
                  <a:lnTo>
                    <a:pt x="0" y="128"/>
                  </a:lnTo>
                  <a:lnTo>
                    <a:pt x="0" y="106"/>
                  </a:lnTo>
                  <a:lnTo>
                    <a:pt x="8" y="93"/>
                  </a:lnTo>
                  <a:lnTo>
                    <a:pt x="22" y="79"/>
                  </a:lnTo>
                  <a:lnTo>
                    <a:pt x="44" y="70"/>
                  </a:lnTo>
                  <a:lnTo>
                    <a:pt x="76" y="62"/>
                  </a:lnTo>
                  <a:lnTo>
                    <a:pt x="94" y="53"/>
                  </a:lnTo>
                  <a:lnTo>
                    <a:pt x="98" y="39"/>
                  </a:lnTo>
                  <a:lnTo>
                    <a:pt x="98" y="22"/>
                  </a:lnTo>
                  <a:lnTo>
                    <a:pt x="94" y="8"/>
                  </a:lnTo>
                  <a:lnTo>
                    <a:pt x="67" y="0"/>
                  </a:lnTo>
                  <a:lnTo>
                    <a:pt x="3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91" name="Line 55">
              <a:extLst>
                <a:ext uri="{FF2B5EF4-FFF2-40B4-BE49-F238E27FC236}">
                  <a16:creationId xmlns:a16="http://schemas.microsoft.com/office/drawing/2014/main" id="{045D4FAA-4287-43F9-93F2-C8F7C03A10D9}"/>
                </a:ext>
              </a:extLst>
            </p:cNvPr>
            <p:cNvSpPr>
              <a:spLocks noChangeShapeType="1"/>
            </p:cNvSpPr>
            <p:nvPr/>
          </p:nvSpPr>
          <p:spPr bwMode="auto">
            <a:xfrm flipH="1">
              <a:off x="1406" y="2411"/>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92" name="Freeform 56">
              <a:extLst>
                <a:ext uri="{FF2B5EF4-FFF2-40B4-BE49-F238E27FC236}">
                  <a16:creationId xmlns:a16="http://schemas.microsoft.com/office/drawing/2014/main" id="{F5160B04-F81B-4AD5-8B25-0B69E90060D6}"/>
                </a:ext>
              </a:extLst>
            </p:cNvPr>
            <p:cNvSpPr>
              <a:spLocks noChangeArrowheads="1"/>
            </p:cNvSpPr>
            <p:nvPr/>
          </p:nvSpPr>
          <p:spPr bwMode="auto">
            <a:xfrm>
              <a:off x="1452" y="2390"/>
              <a:ext cx="25" cy="36"/>
            </a:xfrm>
            <a:custGeom>
              <a:avLst/>
              <a:gdLst>
                <a:gd name="T0" fmla="*/ 13 w 112"/>
                <a:gd name="T1" fmla="*/ 39 h 160"/>
                <a:gd name="T2" fmla="*/ 13 w 112"/>
                <a:gd name="T3" fmla="*/ 31 h 160"/>
                <a:gd name="T4" fmla="*/ 17 w 112"/>
                <a:gd name="T5" fmla="*/ 17 h 160"/>
                <a:gd name="T6" fmla="*/ 26 w 112"/>
                <a:gd name="T7" fmla="*/ 8 h 160"/>
                <a:gd name="T8" fmla="*/ 40 w 112"/>
                <a:gd name="T9" fmla="*/ 0 h 160"/>
                <a:gd name="T10" fmla="*/ 71 w 112"/>
                <a:gd name="T11" fmla="*/ 0 h 160"/>
                <a:gd name="T12" fmla="*/ 84 w 112"/>
                <a:gd name="T13" fmla="*/ 8 h 160"/>
                <a:gd name="T14" fmla="*/ 93 w 112"/>
                <a:gd name="T15" fmla="*/ 17 h 160"/>
                <a:gd name="T16" fmla="*/ 102 w 112"/>
                <a:gd name="T17" fmla="*/ 31 h 160"/>
                <a:gd name="T18" fmla="*/ 102 w 112"/>
                <a:gd name="T19" fmla="*/ 48 h 160"/>
                <a:gd name="T20" fmla="*/ 93 w 112"/>
                <a:gd name="T21" fmla="*/ 62 h 160"/>
                <a:gd name="T22" fmla="*/ 80 w 112"/>
                <a:gd name="T23" fmla="*/ 88 h 160"/>
                <a:gd name="T24" fmla="*/ 0 w 112"/>
                <a:gd name="T25" fmla="*/ 159 h 160"/>
                <a:gd name="T26" fmla="*/ 111 w 112"/>
                <a:gd name="T27" fmla="*/ 15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60">
                  <a:moveTo>
                    <a:pt x="13" y="39"/>
                  </a:moveTo>
                  <a:lnTo>
                    <a:pt x="13" y="31"/>
                  </a:lnTo>
                  <a:lnTo>
                    <a:pt x="17" y="17"/>
                  </a:lnTo>
                  <a:lnTo>
                    <a:pt x="26" y="8"/>
                  </a:lnTo>
                  <a:lnTo>
                    <a:pt x="40" y="0"/>
                  </a:lnTo>
                  <a:lnTo>
                    <a:pt x="71" y="0"/>
                  </a:lnTo>
                  <a:lnTo>
                    <a:pt x="84" y="8"/>
                  </a:lnTo>
                  <a:lnTo>
                    <a:pt x="93" y="17"/>
                  </a:lnTo>
                  <a:lnTo>
                    <a:pt x="102" y="31"/>
                  </a:lnTo>
                  <a:lnTo>
                    <a:pt x="102" y="48"/>
                  </a:lnTo>
                  <a:lnTo>
                    <a:pt x="93" y="62"/>
                  </a:lnTo>
                  <a:lnTo>
                    <a:pt x="80" y="88"/>
                  </a:lnTo>
                  <a:lnTo>
                    <a:pt x="0" y="159"/>
                  </a:lnTo>
                  <a:lnTo>
                    <a:pt x="111" y="1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93" name="Line 57">
              <a:extLst>
                <a:ext uri="{FF2B5EF4-FFF2-40B4-BE49-F238E27FC236}">
                  <a16:creationId xmlns:a16="http://schemas.microsoft.com/office/drawing/2014/main" id="{7E4B5E04-7FC2-45F9-9DA4-126862F69B20}"/>
                </a:ext>
              </a:extLst>
            </p:cNvPr>
            <p:cNvSpPr>
              <a:spLocks noChangeShapeType="1"/>
            </p:cNvSpPr>
            <p:nvPr/>
          </p:nvSpPr>
          <p:spPr bwMode="auto">
            <a:xfrm flipV="1">
              <a:off x="1487" y="2388"/>
              <a:ext cx="18"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94" name="Line 58">
              <a:extLst>
                <a:ext uri="{FF2B5EF4-FFF2-40B4-BE49-F238E27FC236}">
                  <a16:creationId xmlns:a16="http://schemas.microsoft.com/office/drawing/2014/main" id="{F959E5A1-25BB-480D-9B57-4C1878935BB6}"/>
                </a:ext>
              </a:extLst>
            </p:cNvPr>
            <p:cNvSpPr>
              <a:spLocks noChangeShapeType="1"/>
            </p:cNvSpPr>
            <p:nvPr/>
          </p:nvSpPr>
          <p:spPr bwMode="auto">
            <a:xfrm flipH="1">
              <a:off x="1486" y="2414"/>
              <a:ext cx="2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95" name="Line 59">
              <a:extLst>
                <a:ext uri="{FF2B5EF4-FFF2-40B4-BE49-F238E27FC236}">
                  <a16:creationId xmlns:a16="http://schemas.microsoft.com/office/drawing/2014/main" id="{CDA958E4-A263-4F91-93D2-E17BDEFA77F5}"/>
                </a:ext>
              </a:extLst>
            </p:cNvPr>
            <p:cNvSpPr>
              <a:spLocks noChangeShapeType="1"/>
            </p:cNvSpPr>
            <p:nvPr/>
          </p:nvSpPr>
          <p:spPr bwMode="auto">
            <a:xfrm flipV="1">
              <a:off x="1505" y="2389"/>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96" name="Freeform 60">
              <a:extLst>
                <a:ext uri="{FF2B5EF4-FFF2-40B4-BE49-F238E27FC236}">
                  <a16:creationId xmlns:a16="http://schemas.microsoft.com/office/drawing/2014/main" id="{1AFE6A1F-DB59-42BE-9CCD-50A291F2D041}"/>
                </a:ext>
              </a:extLst>
            </p:cNvPr>
            <p:cNvSpPr>
              <a:spLocks noChangeArrowheads="1"/>
            </p:cNvSpPr>
            <p:nvPr/>
          </p:nvSpPr>
          <p:spPr bwMode="auto">
            <a:xfrm>
              <a:off x="1298" y="2603"/>
              <a:ext cx="23" cy="18"/>
            </a:xfrm>
            <a:custGeom>
              <a:avLst/>
              <a:gdLst>
                <a:gd name="T0" fmla="*/ 80 w 103"/>
                <a:gd name="T1" fmla="*/ 80 h 81"/>
                <a:gd name="T2" fmla="*/ 0 w 103"/>
                <a:gd name="T3" fmla="*/ 44 h 81"/>
                <a:gd name="T4" fmla="*/ 22 w 103"/>
                <a:gd name="T5" fmla="*/ 0 h 81"/>
                <a:gd name="T6" fmla="*/ 102 w 103"/>
                <a:gd name="T7" fmla="*/ 35 h 81"/>
                <a:gd name="T8" fmla="*/ 80 w 103"/>
                <a:gd name="T9" fmla="*/ 80 h 81"/>
              </a:gdLst>
              <a:ahLst/>
              <a:cxnLst>
                <a:cxn ang="0">
                  <a:pos x="T0" y="T1"/>
                </a:cxn>
                <a:cxn ang="0">
                  <a:pos x="T2" y="T3"/>
                </a:cxn>
                <a:cxn ang="0">
                  <a:pos x="T4" y="T5"/>
                </a:cxn>
                <a:cxn ang="0">
                  <a:pos x="T6" y="T7"/>
                </a:cxn>
                <a:cxn ang="0">
                  <a:pos x="T8" y="T9"/>
                </a:cxn>
              </a:cxnLst>
              <a:rect l="0" t="0" r="r" b="b"/>
              <a:pathLst>
                <a:path w="103" h="81">
                  <a:moveTo>
                    <a:pt x="80" y="80"/>
                  </a:moveTo>
                  <a:lnTo>
                    <a:pt x="0" y="44"/>
                  </a:lnTo>
                  <a:lnTo>
                    <a:pt x="22" y="0"/>
                  </a:lnTo>
                  <a:lnTo>
                    <a:pt x="102" y="35"/>
                  </a:lnTo>
                  <a:lnTo>
                    <a:pt x="80" y="80"/>
                  </a:lnTo>
                </a:path>
              </a:pathLst>
            </a:custGeom>
            <a:solidFill>
              <a:srgbClr val="000000"/>
            </a:solidFill>
            <a:ln w="12600">
              <a:solidFill>
                <a:srgbClr val="333333"/>
              </a:solidFill>
              <a:round/>
              <a:headEnd/>
              <a:tailEnd/>
            </a:ln>
          </p:spPr>
          <p:txBody>
            <a:bodyPr wrap="none" anchor="ctr"/>
            <a:lstStyle/>
            <a:p>
              <a:endParaRPr lang="en-US"/>
            </a:p>
          </p:txBody>
        </p:sp>
        <p:sp>
          <p:nvSpPr>
            <p:cNvPr id="39997" name="Freeform 61">
              <a:extLst>
                <a:ext uri="{FF2B5EF4-FFF2-40B4-BE49-F238E27FC236}">
                  <a16:creationId xmlns:a16="http://schemas.microsoft.com/office/drawing/2014/main" id="{FD2A42DC-04EA-4D02-BA11-7C944544697E}"/>
                </a:ext>
              </a:extLst>
            </p:cNvPr>
            <p:cNvSpPr>
              <a:spLocks noChangeArrowheads="1"/>
            </p:cNvSpPr>
            <p:nvPr/>
          </p:nvSpPr>
          <p:spPr bwMode="auto">
            <a:xfrm>
              <a:off x="1279" y="2593"/>
              <a:ext cx="24" cy="20"/>
            </a:xfrm>
            <a:custGeom>
              <a:avLst/>
              <a:gdLst>
                <a:gd name="T0" fmla="*/ 84 w 107"/>
                <a:gd name="T1" fmla="*/ 88 h 89"/>
                <a:gd name="T2" fmla="*/ 0 w 107"/>
                <a:gd name="T3" fmla="*/ 44 h 89"/>
                <a:gd name="T4" fmla="*/ 26 w 107"/>
                <a:gd name="T5" fmla="*/ 0 h 89"/>
                <a:gd name="T6" fmla="*/ 106 w 107"/>
                <a:gd name="T7" fmla="*/ 44 h 89"/>
                <a:gd name="T8" fmla="*/ 84 w 107"/>
                <a:gd name="T9" fmla="*/ 88 h 89"/>
              </a:gdLst>
              <a:ahLst/>
              <a:cxnLst>
                <a:cxn ang="0">
                  <a:pos x="T0" y="T1"/>
                </a:cxn>
                <a:cxn ang="0">
                  <a:pos x="T2" y="T3"/>
                </a:cxn>
                <a:cxn ang="0">
                  <a:pos x="T4" y="T5"/>
                </a:cxn>
                <a:cxn ang="0">
                  <a:pos x="T6" y="T7"/>
                </a:cxn>
                <a:cxn ang="0">
                  <a:pos x="T8" y="T9"/>
                </a:cxn>
              </a:cxnLst>
              <a:rect l="0" t="0" r="r" b="b"/>
              <a:pathLst>
                <a:path w="107" h="89">
                  <a:moveTo>
                    <a:pt x="84" y="88"/>
                  </a:moveTo>
                  <a:lnTo>
                    <a:pt x="0" y="44"/>
                  </a:lnTo>
                  <a:lnTo>
                    <a:pt x="26" y="0"/>
                  </a:lnTo>
                  <a:lnTo>
                    <a:pt x="106" y="44"/>
                  </a:lnTo>
                  <a:lnTo>
                    <a:pt x="84" y="88"/>
                  </a:lnTo>
                </a:path>
              </a:pathLst>
            </a:custGeom>
            <a:solidFill>
              <a:srgbClr val="000000"/>
            </a:solidFill>
            <a:ln w="12600">
              <a:solidFill>
                <a:srgbClr val="333333"/>
              </a:solidFill>
              <a:round/>
              <a:headEnd/>
              <a:tailEnd/>
            </a:ln>
          </p:spPr>
          <p:txBody>
            <a:bodyPr wrap="none" anchor="ctr"/>
            <a:lstStyle/>
            <a:p>
              <a:endParaRPr lang="en-US"/>
            </a:p>
          </p:txBody>
        </p:sp>
        <p:sp>
          <p:nvSpPr>
            <p:cNvPr id="39998" name="Freeform 62">
              <a:extLst>
                <a:ext uri="{FF2B5EF4-FFF2-40B4-BE49-F238E27FC236}">
                  <a16:creationId xmlns:a16="http://schemas.microsoft.com/office/drawing/2014/main" id="{12352852-1DE0-4E7A-BD85-53F54AF3BD91}"/>
                </a:ext>
              </a:extLst>
            </p:cNvPr>
            <p:cNvSpPr>
              <a:spLocks noChangeArrowheads="1"/>
            </p:cNvSpPr>
            <p:nvPr/>
          </p:nvSpPr>
          <p:spPr bwMode="auto">
            <a:xfrm>
              <a:off x="1261" y="2582"/>
              <a:ext cx="24" cy="21"/>
            </a:xfrm>
            <a:custGeom>
              <a:avLst/>
              <a:gdLst>
                <a:gd name="T0" fmla="*/ 79 w 107"/>
                <a:gd name="T1" fmla="*/ 93 h 94"/>
                <a:gd name="T2" fmla="*/ 0 w 107"/>
                <a:gd name="T3" fmla="*/ 40 h 94"/>
                <a:gd name="T4" fmla="*/ 26 w 107"/>
                <a:gd name="T5" fmla="*/ 0 h 94"/>
                <a:gd name="T6" fmla="*/ 106 w 107"/>
                <a:gd name="T7" fmla="*/ 48 h 94"/>
                <a:gd name="T8" fmla="*/ 79 w 107"/>
                <a:gd name="T9" fmla="*/ 93 h 94"/>
              </a:gdLst>
              <a:ahLst/>
              <a:cxnLst>
                <a:cxn ang="0">
                  <a:pos x="T0" y="T1"/>
                </a:cxn>
                <a:cxn ang="0">
                  <a:pos x="T2" y="T3"/>
                </a:cxn>
                <a:cxn ang="0">
                  <a:pos x="T4" y="T5"/>
                </a:cxn>
                <a:cxn ang="0">
                  <a:pos x="T6" y="T7"/>
                </a:cxn>
                <a:cxn ang="0">
                  <a:pos x="T8" y="T9"/>
                </a:cxn>
              </a:cxnLst>
              <a:rect l="0" t="0" r="r" b="b"/>
              <a:pathLst>
                <a:path w="107" h="94">
                  <a:moveTo>
                    <a:pt x="79" y="93"/>
                  </a:moveTo>
                  <a:lnTo>
                    <a:pt x="0" y="40"/>
                  </a:lnTo>
                  <a:lnTo>
                    <a:pt x="26" y="0"/>
                  </a:lnTo>
                  <a:lnTo>
                    <a:pt x="106" y="48"/>
                  </a:lnTo>
                  <a:lnTo>
                    <a:pt x="79" y="93"/>
                  </a:lnTo>
                </a:path>
              </a:pathLst>
            </a:custGeom>
            <a:solidFill>
              <a:srgbClr val="000000"/>
            </a:solidFill>
            <a:ln w="12600">
              <a:solidFill>
                <a:srgbClr val="333333"/>
              </a:solidFill>
              <a:round/>
              <a:headEnd/>
              <a:tailEnd/>
            </a:ln>
          </p:spPr>
          <p:txBody>
            <a:bodyPr wrap="none" anchor="ctr"/>
            <a:lstStyle/>
            <a:p>
              <a:endParaRPr lang="en-US"/>
            </a:p>
          </p:txBody>
        </p:sp>
        <p:sp>
          <p:nvSpPr>
            <p:cNvPr id="39999" name="Freeform 63">
              <a:extLst>
                <a:ext uri="{FF2B5EF4-FFF2-40B4-BE49-F238E27FC236}">
                  <a16:creationId xmlns:a16="http://schemas.microsoft.com/office/drawing/2014/main" id="{6DCABAB3-0F92-43B3-B6DA-9DBA56B13B79}"/>
                </a:ext>
              </a:extLst>
            </p:cNvPr>
            <p:cNvSpPr>
              <a:spLocks noChangeArrowheads="1"/>
            </p:cNvSpPr>
            <p:nvPr/>
          </p:nvSpPr>
          <p:spPr bwMode="auto">
            <a:xfrm>
              <a:off x="1242" y="2570"/>
              <a:ext cx="25" cy="21"/>
            </a:xfrm>
            <a:custGeom>
              <a:avLst/>
              <a:gdLst>
                <a:gd name="T0" fmla="*/ 84 w 112"/>
                <a:gd name="T1" fmla="*/ 93 h 94"/>
                <a:gd name="T2" fmla="*/ 0 w 112"/>
                <a:gd name="T3" fmla="*/ 40 h 94"/>
                <a:gd name="T4" fmla="*/ 26 w 112"/>
                <a:gd name="T5" fmla="*/ 0 h 94"/>
                <a:gd name="T6" fmla="*/ 111 w 112"/>
                <a:gd name="T7" fmla="*/ 53 h 94"/>
                <a:gd name="T8" fmla="*/ 84 w 112"/>
                <a:gd name="T9" fmla="*/ 93 h 94"/>
              </a:gdLst>
              <a:ahLst/>
              <a:cxnLst>
                <a:cxn ang="0">
                  <a:pos x="T0" y="T1"/>
                </a:cxn>
                <a:cxn ang="0">
                  <a:pos x="T2" y="T3"/>
                </a:cxn>
                <a:cxn ang="0">
                  <a:pos x="T4" y="T5"/>
                </a:cxn>
                <a:cxn ang="0">
                  <a:pos x="T6" y="T7"/>
                </a:cxn>
                <a:cxn ang="0">
                  <a:pos x="T8" y="T9"/>
                </a:cxn>
              </a:cxnLst>
              <a:rect l="0" t="0" r="r" b="b"/>
              <a:pathLst>
                <a:path w="112" h="94">
                  <a:moveTo>
                    <a:pt x="84" y="93"/>
                  </a:moveTo>
                  <a:lnTo>
                    <a:pt x="0" y="40"/>
                  </a:lnTo>
                  <a:lnTo>
                    <a:pt x="26" y="0"/>
                  </a:lnTo>
                  <a:lnTo>
                    <a:pt x="111" y="53"/>
                  </a:lnTo>
                  <a:lnTo>
                    <a:pt x="84" y="93"/>
                  </a:lnTo>
                </a:path>
              </a:pathLst>
            </a:custGeom>
            <a:solidFill>
              <a:srgbClr val="000000"/>
            </a:solidFill>
            <a:ln w="12600">
              <a:solidFill>
                <a:srgbClr val="333333"/>
              </a:solidFill>
              <a:round/>
              <a:headEnd/>
              <a:tailEnd/>
            </a:ln>
          </p:spPr>
          <p:txBody>
            <a:bodyPr wrap="none" anchor="ctr"/>
            <a:lstStyle/>
            <a:p>
              <a:endParaRPr lang="en-US"/>
            </a:p>
          </p:txBody>
        </p:sp>
        <p:sp>
          <p:nvSpPr>
            <p:cNvPr id="40000" name="Freeform 64">
              <a:extLst>
                <a:ext uri="{FF2B5EF4-FFF2-40B4-BE49-F238E27FC236}">
                  <a16:creationId xmlns:a16="http://schemas.microsoft.com/office/drawing/2014/main" id="{B25FC1FB-FB13-4E3B-BCF0-F76317B7AAA9}"/>
                </a:ext>
              </a:extLst>
            </p:cNvPr>
            <p:cNvSpPr>
              <a:spLocks noChangeArrowheads="1"/>
            </p:cNvSpPr>
            <p:nvPr/>
          </p:nvSpPr>
          <p:spPr bwMode="auto">
            <a:xfrm>
              <a:off x="1223" y="2556"/>
              <a:ext cx="25" cy="23"/>
            </a:xfrm>
            <a:custGeom>
              <a:avLst/>
              <a:gdLst>
                <a:gd name="T0" fmla="*/ 84 w 112"/>
                <a:gd name="T1" fmla="*/ 101 h 102"/>
                <a:gd name="T2" fmla="*/ 0 w 112"/>
                <a:gd name="T3" fmla="*/ 44 h 102"/>
                <a:gd name="T4" fmla="*/ 31 w 112"/>
                <a:gd name="T5" fmla="*/ 0 h 102"/>
                <a:gd name="T6" fmla="*/ 111 w 112"/>
                <a:gd name="T7" fmla="*/ 61 h 102"/>
                <a:gd name="T8" fmla="*/ 84 w 112"/>
                <a:gd name="T9" fmla="*/ 101 h 102"/>
              </a:gdLst>
              <a:ahLst/>
              <a:cxnLst>
                <a:cxn ang="0">
                  <a:pos x="T0" y="T1"/>
                </a:cxn>
                <a:cxn ang="0">
                  <a:pos x="T2" y="T3"/>
                </a:cxn>
                <a:cxn ang="0">
                  <a:pos x="T4" y="T5"/>
                </a:cxn>
                <a:cxn ang="0">
                  <a:pos x="T6" y="T7"/>
                </a:cxn>
                <a:cxn ang="0">
                  <a:pos x="T8" y="T9"/>
                </a:cxn>
              </a:cxnLst>
              <a:rect l="0" t="0" r="r" b="b"/>
              <a:pathLst>
                <a:path w="112" h="102">
                  <a:moveTo>
                    <a:pt x="84" y="101"/>
                  </a:moveTo>
                  <a:lnTo>
                    <a:pt x="0" y="44"/>
                  </a:lnTo>
                  <a:lnTo>
                    <a:pt x="31" y="0"/>
                  </a:lnTo>
                  <a:lnTo>
                    <a:pt x="111" y="61"/>
                  </a:lnTo>
                  <a:lnTo>
                    <a:pt x="84" y="101"/>
                  </a:lnTo>
                </a:path>
              </a:pathLst>
            </a:custGeom>
            <a:solidFill>
              <a:srgbClr val="000000"/>
            </a:solidFill>
            <a:ln w="12600">
              <a:solidFill>
                <a:srgbClr val="333333"/>
              </a:solidFill>
              <a:round/>
              <a:headEnd/>
              <a:tailEnd/>
            </a:ln>
          </p:spPr>
          <p:txBody>
            <a:bodyPr wrap="none" anchor="ctr"/>
            <a:lstStyle/>
            <a:p>
              <a:endParaRPr lang="en-US"/>
            </a:p>
          </p:txBody>
        </p:sp>
        <p:sp>
          <p:nvSpPr>
            <p:cNvPr id="40001" name="Freeform 65">
              <a:extLst>
                <a:ext uri="{FF2B5EF4-FFF2-40B4-BE49-F238E27FC236}">
                  <a16:creationId xmlns:a16="http://schemas.microsoft.com/office/drawing/2014/main" id="{FB98E66D-FFD1-4713-9BCC-44A09FC1D96B}"/>
                </a:ext>
              </a:extLst>
            </p:cNvPr>
            <p:cNvSpPr>
              <a:spLocks noChangeArrowheads="1"/>
            </p:cNvSpPr>
            <p:nvPr/>
          </p:nvSpPr>
          <p:spPr bwMode="auto">
            <a:xfrm>
              <a:off x="1204" y="2542"/>
              <a:ext cx="26" cy="24"/>
            </a:xfrm>
            <a:custGeom>
              <a:avLst/>
              <a:gdLst>
                <a:gd name="T0" fmla="*/ 84 w 116"/>
                <a:gd name="T1" fmla="*/ 106 h 107"/>
                <a:gd name="T2" fmla="*/ 0 w 116"/>
                <a:gd name="T3" fmla="*/ 39 h 107"/>
                <a:gd name="T4" fmla="*/ 31 w 116"/>
                <a:gd name="T5" fmla="*/ 0 h 107"/>
                <a:gd name="T6" fmla="*/ 115 w 116"/>
                <a:gd name="T7" fmla="*/ 62 h 107"/>
                <a:gd name="T8" fmla="*/ 84 w 116"/>
                <a:gd name="T9" fmla="*/ 106 h 107"/>
              </a:gdLst>
              <a:ahLst/>
              <a:cxnLst>
                <a:cxn ang="0">
                  <a:pos x="T0" y="T1"/>
                </a:cxn>
                <a:cxn ang="0">
                  <a:pos x="T2" y="T3"/>
                </a:cxn>
                <a:cxn ang="0">
                  <a:pos x="T4" y="T5"/>
                </a:cxn>
                <a:cxn ang="0">
                  <a:pos x="T6" y="T7"/>
                </a:cxn>
                <a:cxn ang="0">
                  <a:pos x="T8" y="T9"/>
                </a:cxn>
              </a:cxnLst>
              <a:rect l="0" t="0" r="r" b="b"/>
              <a:pathLst>
                <a:path w="116" h="107">
                  <a:moveTo>
                    <a:pt x="84" y="106"/>
                  </a:moveTo>
                  <a:lnTo>
                    <a:pt x="0" y="39"/>
                  </a:lnTo>
                  <a:lnTo>
                    <a:pt x="31" y="0"/>
                  </a:lnTo>
                  <a:lnTo>
                    <a:pt x="115" y="62"/>
                  </a:lnTo>
                  <a:lnTo>
                    <a:pt x="84" y="106"/>
                  </a:lnTo>
                </a:path>
              </a:pathLst>
            </a:custGeom>
            <a:solidFill>
              <a:srgbClr val="000000"/>
            </a:solidFill>
            <a:ln w="12600">
              <a:solidFill>
                <a:srgbClr val="333333"/>
              </a:solidFill>
              <a:round/>
              <a:headEnd/>
              <a:tailEnd/>
            </a:ln>
          </p:spPr>
          <p:txBody>
            <a:bodyPr wrap="none" anchor="ctr"/>
            <a:lstStyle/>
            <a:p>
              <a:endParaRPr lang="en-US"/>
            </a:p>
          </p:txBody>
        </p:sp>
        <p:sp>
          <p:nvSpPr>
            <p:cNvPr id="40002" name="Freeform 66">
              <a:extLst>
                <a:ext uri="{FF2B5EF4-FFF2-40B4-BE49-F238E27FC236}">
                  <a16:creationId xmlns:a16="http://schemas.microsoft.com/office/drawing/2014/main" id="{078608A9-8E5A-455A-9960-6B98BEC3D93F}"/>
                </a:ext>
              </a:extLst>
            </p:cNvPr>
            <p:cNvSpPr>
              <a:spLocks noChangeArrowheads="1"/>
            </p:cNvSpPr>
            <p:nvPr/>
          </p:nvSpPr>
          <p:spPr bwMode="auto">
            <a:xfrm>
              <a:off x="1186" y="2527"/>
              <a:ext cx="25" cy="24"/>
            </a:xfrm>
            <a:custGeom>
              <a:avLst/>
              <a:gdLst>
                <a:gd name="T0" fmla="*/ 80 w 112"/>
                <a:gd name="T1" fmla="*/ 106 h 107"/>
                <a:gd name="T2" fmla="*/ 0 w 112"/>
                <a:gd name="T3" fmla="*/ 35 h 107"/>
                <a:gd name="T4" fmla="*/ 35 w 112"/>
                <a:gd name="T5" fmla="*/ 0 h 107"/>
                <a:gd name="T6" fmla="*/ 111 w 112"/>
                <a:gd name="T7" fmla="*/ 66 h 107"/>
                <a:gd name="T8" fmla="*/ 80 w 112"/>
                <a:gd name="T9" fmla="*/ 106 h 107"/>
              </a:gdLst>
              <a:ahLst/>
              <a:cxnLst>
                <a:cxn ang="0">
                  <a:pos x="T0" y="T1"/>
                </a:cxn>
                <a:cxn ang="0">
                  <a:pos x="T2" y="T3"/>
                </a:cxn>
                <a:cxn ang="0">
                  <a:pos x="T4" y="T5"/>
                </a:cxn>
                <a:cxn ang="0">
                  <a:pos x="T6" y="T7"/>
                </a:cxn>
                <a:cxn ang="0">
                  <a:pos x="T8" y="T9"/>
                </a:cxn>
              </a:cxnLst>
              <a:rect l="0" t="0" r="r" b="b"/>
              <a:pathLst>
                <a:path w="112" h="107">
                  <a:moveTo>
                    <a:pt x="80" y="106"/>
                  </a:moveTo>
                  <a:lnTo>
                    <a:pt x="0" y="35"/>
                  </a:lnTo>
                  <a:lnTo>
                    <a:pt x="35" y="0"/>
                  </a:lnTo>
                  <a:lnTo>
                    <a:pt x="111" y="66"/>
                  </a:lnTo>
                  <a:lnTo>
                    <a:pt x="80" y="106"/>
                  </a:lnTo>
                </a:path>
              </a:pathLst>
            </a:custGeom>
            <a:solidFill>
              <a:srgbClr val="000000"/>
            </a:solidFill>
            <a:ln w="12600">
              <a:solidFill>
                <a:srgbClr val="333333"/>
              </a:solidFill>
              <a:round/>
              <a:headEnd/>
              <a:tailEnd/>
            </a:ln>
          </p:spPr>
          <p:txBody>
            <a:bodyPr wrap="none" anchor="ctr"/>
            <a:lstStyle/>
            <a:p>
              <a:endParaRPr lang="en-US"/>
            </a:p>
          </p:txBody>
        </p:sp>
        <p:sp>
          <p:nvSpPr>
            <p:cNvPr id="40003" name="Freeform 67">
              <a:extLst>
                <a:ext uri="{FF2B5EF4-FFF2-40B4-BE49-F238E27FC236}">
                  <a16:creationId xmlns:a16="http://schemas.microsoft.com/office/drawing/2014/main" id="{D6E9C122-3B56-493A-ADF3-68D5708D26D7}"/>
                </a:ext>
              </a:extLst>
            </p:cNvPr>
            <p:cNvSpPr>
              <a:spLocks noChangeArrowheads="1"/>
            </p:cNvSpPr>
            <p:nvPr/>
          </p:nvSpPr>
          <p:spPr bwMode="auto">
            <a:xfrm>
              <a:off x="1168" y="2510"/>
              <a:ext cx="26" cy="25"/>
            </a:xfrm>
            <a:custGeom>
              <a:avLst/>
              <a:gdLst>
                <a:gd name="T0" fmla="*/ 80 w 116"/>
                <a:gd name="T1" fmla="*/ 110 h 111"/>
                <a:gd name="T2" fmla="*/ 0 w 116"/>
                <a:gd name="T3" fmla="*/ 35 h 111"/>
                <a:gd name="T4" fmla="*/ 40 w 116"/>
                <a:gd name="T5" fmla="*/ 0 h 111"/>
                <a:gd name="T6" fmla="*/ 115 w 116"/>
                <a:gd name="T7" fmla="*/ 75 h 111"/>
                <a:gd name="T8" fmla="*/ 80 w 116"/>
                <a:gd name="T9" fmla="*/ 110 h 111"/>
              </a:gdLst>
              <a:ahLst/>
              <a:cxnLst>
                <a:cxn ang="0">
                  <a:pos x="T0" y="T1"/>
                </a:cxn>
                <a:cxn ang="0">
                  <a:pos x="T2" y="T3"/>
                </a:cxn>
                <a:cxn ang="0">
                  <a:pos x="T4" y="T5"/>
                </a:cxn>
                <a:cxn ang="0">
                  <a:pos x="T6" y="T7"/>
                </a:cxn>
                <a:cxn ang="0">
                  <a:pos x="T8" y="T9"/>
                </a:cxn>
              </a:cxnLst>
              <a:rect l="0" t="0" r="r" b="b"/>
              <a:pathLst>
                <a:path w="116" h="111">
                  <a:moveTo>
                    <a:pt x="80" y="110"/>
                  </a:moveTo>
                  <a:lnTo>
                    <a:pt x="0" y="35"/>
                  </a:lnTo>
                  <a:lnTo>
                    <a:pt x="40" y="0"/>
                  </a:lnTo>
                  <a:lnTo>
                    <a:pt x="115" y="75"/>
                  </a:lnTo>
                  <a:lnTo>
                    <a:pt x="80" y="110"/>
                  </a:lnTo>
                </a:path>
              </a:pathLst>
            </a:custGeom>
            <a:solidFill>
              <a:srgbClr val="000000"/>
            </a:solidFill>
            <a:ln w="12600">
              <a:solidFill>
                <a:srgbClr val="333333"/>
              </a:solidFill>
              <a:round/>
              <a:headEnd/>
              <a:tailEnd/>
            </a:ln>
          </p:spPr>
          <p:txBody>
            <a:bodyPr wrap="none" anchor="ctr"/>
            <a:lstStyle/>
            <a:p>
              <a:endParaRPr lang="en-US"/>
            </a:p>
          </p:txBody>
        </p:sp>
        <p:sp>
          <p:nvSpPr>
            <p:cNvPr id="40004" name="Freeform 68">
              <a:extLst>
                <a:ext uri="{FF2B5EF4-FFF2-40B4-BE49-F238E27FC236}">
                  <a16:creationId xmlns:a16="http://schemas.microsoft.com/office/drawing/2014/main" id="{173CF1AF-190F-4BC4-B508-3D2EA2AD35A8}"/>
                </a:ext>
              </a:extLst>
            </p:cNvPr>
            <p:cNvSpPr>
              <a:spLocks noChangeArrowheads="1"/>
            </p:cNvSpPr>
            <p:nvPr/>
          </p:nvSpPr>
          <p:spPr bwMode="auto">
            <a:xfrm>
              <a:off x="1151" y="2491"/>
              <a:ext cx="26" cy="27"/>
            </a:xfrm>
            <a:custGeom>
              <a:avLst/>
              <a:gdLst>
                <a:gd name="T0" fmla="*/ 75 w 116"/>
                <a:gd name="T1" fmla="*/ 119 h 120"/>
                <a:gd name="T2" fmla="*/ 0 w 116"/>
                <a:gd name="T3" fmla="*/ 35 h 120"/>
                <a:gd name="T4" fmla="*/ 40 w 116"/>
                <a:gd name="T5" fmla="*/ 0 h 120"/>
                <a:gd name="T6" fmla="*/ 115 w 116"/>
                <a:gd name="T7" fmla="*/ 84 h 120"/>
                <a:gd name="T8" fmla="*/ 75 w 116"/>
                <a:gd name="T9" fmla="*/ 119 h 120"/>
              </a:gdLst>
              <a:ahLst/>
              <a:cxnLst>
                <a:cxn ang="0">
                  <a:pos x="T0" y="T1"/>
                </a:cxn>
                <a:cxn ang="0">
                  <a:pos x="T2" y="T3"/>
                </a:cxn>
                <a:cxn ang="0">
                  <a:pos x="T4" y="T5"/>
                </a:cxn>
                <a:cxn ang="0">
                  <a:pos x="T6" y="T7"/>
                </a:cxn>
                <a:cxn ang="0">
                  <a:pos x="T8" y="T9"/>
                </a:cxn>
              </a:cxnLst>
              <a:rect l="0" t="0" r="r" b="b"/>
              <a:pathLst>
                <a:path w="116" h="120">
                  <a:moveTo>
                    <a:pt x="75" y="119"/>
                  </a:moveTo>
                  <a:lnTo>
                    <a:pt x="0" y="35"/>
                  </a:lnTo>
                  <a:lnTo>
                    <a:pt x="40" y="0"/>
                  </a:lnTo>
                  <a:lnTo>
                    <a:pt x="115" y="84"/>
                  </a:lnTo>
                  <a:lnTo>
                    <a:pt x="75" y="119"/>
                  </a:lnTo>
                </a:path>
              </a:pathLst>
            </a:custGeom>
            <a:solidFill>
              <a:srgbClr val="000000"/>
            </a:solidFill>
            <a:ln w="12600">
              <a:solidFill>
                <a:srgbClr val="333333"/>
              </a:solidFill>
              <a:round/>
              <a:headEnd/>
              <a:tailEnd/>
            </a:ln>
          </p:spPr>
          <p:txBody>
            <a:bodyPr wrap="none" anchor="ctr"/>
            <a:lstStyle/>
            <a:p>
              <a:endParaRPr lang="en-US"/>
            </a:p>
          </p:txBody>
        </p:sp>
        <p:sp>
          <p:nvSpPr>
            <p:cNvPr id="40005" name="Freeform 69">
              <a:extLst>
                <a:ext uri="{FF2B5EF4-FFF2-40B4-BE49-F238E27FC236}">
                  <a16:creationId xmlns:a16="http://schemas.microsoft.com/office/drawing/2014/main" id="{231A2412-585C-43F8-AD08-381326D28168}"/>
                </a:ext>
              </a:extLst>
            </p:cNvPr>
            <p:cNvSpPr>
              <a:spLocks noChangeArrowheads="1"/>
            </p:cNvSpPr>
            <p:nvPr/>
          </p:nvSpPr>
          <p:spPr bwMode="auto">
            <a:xfrm>
              <a:off x="1135" y="2473"/>
              <a:ext cx="25" cy="26"/>
            </a:xfrm>
            <a:custGeom>
              <a:avLst/>
              <a:gdLst>
                <a:gd name="T0" fmla="*/ 71 w 112"/>
                <a:gd name="T1" fmla="*/ 115 h 116"/>
                <a:gd name="T2" fmla="*/ 0 w 112"/>
                <a:gd name="T3" fmla="*/ 31 h 116"/>
                <a:gd name="T4" fmla="*/ 35 w 112"/>
                <a:gd name="T5" fmla="*/ 0 h 116"/>
                <a:gd name="T6" fmla="*/ 111 w 112"/>
                <a:gd name="T7" fmla="*/ 80 h 116"/>
                <a:gd name="T8" fmla="*/ 71 w 112"/>
                <a:gd name="T9" fmla="*/ 115 h 116"/>
              </a:gdLst>
              <a:ahLst/>
              <a:cxnLst>
                <a:cxn ang="0">
                  <a:pos x="T0" y="T1"/>
                </a:cxn>
                <a:cxn ang="0">
                  <a:pos x="T2" y="T3"/>
                </a:cxn>
                <a:cxn ang="0">
                  <a:pos x="T4" y="T5"/>
                </a:cxn>
                <a:cxn ang="0">
                  <a:pos x="T6" y="T7"/>
                </a:cxn>
                <a:cxn ang="0">
                  <a:pos x="T8" y="T9"/>
                </a:cxn>
              </a:cxnLst>
              <a:rect l="0" t="0" r="r" b="b"/>
              <a:pathLst>
                <a:path w="112" h="116">
                  <a:moveTo>
                    <a:pt x="71" y="115"/>
                  </a:moveTo>
                  <a:lnTo>
                    <a:pt x="0" y="31"/>
                  </a:lnTo>
                  <a:lnTo>
                    <a:pt x="35" y="0"/>
                  </a:lnTo>
                  <a:lnTo>
                    <a:pt x="111" y="80"/>
                  </a:lnTo>
                  <a:lnTo>
                    <a:pt x="71" y="115"/>
                  </a:lnTo>
                </a:path>
              </a:pathLst>
            </a:custGeom>
            <a:solidFill>
              <a:srgbClr val="000000"/>
            </a:solidFill>
            <a:ln w="12600">
              <a:solidFill>
                <a:srgbClr val="333333"/>
              </a:solidFill>
              <a:round/>
              <a:headEnd/>
              <a:tailEnd/>
            </a:ln>
          </p:spPr>
          <p:txBody>
            <a:bodyPr wrap="none" anchor="ctr"/>
            <a:lstStyle/>
            <a:p>
              <a:endParaRPr lang="en-US"/>
            </a:p>
          </p:txBody>
        </p:sp>
        <p:sp>
          <p:nvSpPr>
            <p:cNvPr id="40006" name="Freeform 70">
              <a:extLst>
                <a:ext uri="{FF2B5EF4-FFF2-40B4-BE49-F238E27FC236}">
                  <a16:creationId xmlns:a16="http://schemas.microsoft.com/office/drawing/2014/main" id="{8FCF3C51-993B-48E5-81C5-F694C2BD42ED}"/>
                </a:ext>
              </a:extLst>
            </p:cNvPr>
            <p:cNvSpPr>
              <a:spLocks noChangeArrowheads="1"/>
            </p:cNvSpPr>
            <p:nvPr/>
          </p:nvSpPr>
          <p:spPr bwMode="auto">
            <a:xfrm>
              <a:off x="1119" y="2454"/>
              <a:ext cx="24" cy="26"/>
            </a:xfrm>
            <a:custGeom>
              <a:avLst/>
              <a:gdLst>
                <a:gd name="T0" fmla="*/ 71 w 108"/>
                <a:gd name="T1" fmla="*/ 115 h 116"/>
                <a:gd name="T2" fmla="*/ 0 w 108"/>
                <a:gd name="T3" fmla="*/ 26 h 116"/>
                <a:gd name="T4" fmla="*/ 44 w 108"/>
                <a:gd name="T5" fmla="*/ 0 h 116"/>
                <a:gd name="T6" fmla="*/ 107 w 108"/>
                <a:gd name="T7" fmla="*/ 84 h 116"/>
                <a:gd name="T8" fmla="*/ 71 w 108"/>
                <a:gd name="T9" fmla="*/ 115 h 116"/>
              </a:gdLst>
              <a:ahLst/>
              <a:cxnLst>
                <a:cxn ang="0">
                  <a:pos x="T0" y="T1"/>
                </a:cxn>
                <a:cxn ang="0">
                  <a:pos x="T2" y="T3"/>
                </a:cxn>
                <a:cxn ang="0">
                  <a:pos x="T4" y="T5"/>
                </a:cxn>
                <a:cxn ang="0">
                  <a:pos x="T6" y="T7"/>
                </a:cxn>
                <a:cxn ang="0">
                  <a:pos x="T8" y="T9"/>
                </a:cxn>
              </a:cxnLst>
              <a:rect l="0" t="0" r="r" b="b"/>
              <a:pathLst>
                <a:path w="108" h="116">
                  <a:moveTo>
                    <a:pt x="71" y="115"/>
                  </a:moveTo>
                  <a:lnTo>
                    <a:pt x="0" y="26"/>
                  </a:lnTo>
                  <a:lnTo>
                    <a:pt x="44" y="0"/>
                  </a:lnTo>
                  <a:lnTo>
                    <a:pt x="107" y="84"/>
                  </a:lnTo>
                  <a:lnTo>
                    <a:pt x="71" y="115"/>
                  </a:lnTo>
                </a:path>
              </a:pathLst>
            </a:custGeom>
            <a:solidFill>
              <a:srgbClr val="000000"/>
            </a:solidFill>
            <a:ln w="12600">
              <a:solidFill>
                <a:srgbClr val="333333"/>
              </a:solidFill>
              <a:round/>
              <a:headEnd/>
              <a:tailEnd/>
            </a:ln>
          </p:spPr>
          <p:txBody>
            <a:bodyPr wrap="none" anchor="ctr"/>
            <a:lstStyle/>
            <a:p>
              <a:endParaRPr lang="en-US"/>
            </a:p>
          </p:txBody>
        </p:sp>
        <p:sp>
          <p:nvSpPr>
            <p:cNvPr id="40007" name="Freeform 71">
              <a:extLst>
                <a:ext uri="{FF2B5EF4-FFF2-40B4-BE49-F238E27FC236}">
                  <a16:creationId xmlns:a16="http://schemas.microsoft.com/office/drawing/2014/main" id="{139FE8D2-8E4D-43FF-B6F1-F78F897EE51D}"/>
                </a:ext>
              </a:extLst>
            </p:cNvPr>
            <p:cNvSpPr>
              <a:spLocks noChangeArrowheads="1"/>
            </p:cNvSpPr>
            <p:nvPr/>
          </p:nvSpPr>
          <p:spPr bwMode="auto">
            <a:xfrm>
              <a:off x="1105" y="2434"/>
              <a:ext cx="24" cy="26"/>
            </a:xfrm>
            <a:custGeom>
              <a:avLst/>
              <a:gdLst>
                <a:gd name="T0" fmla="*/ 62 w 107"/>
                <a:gd name="T1" fmla="*/ 115 h 116"/>
                <a:gd name="T2" fmla="*/ 0 w 107"/>
                <a:gd name="T3" fmla="*/ 26 h 116"/>
                <a:gd name="T4" fmla="*/ 39 w 107"/>
                <a:gd name="T5" fmla="*/ 0 h 116"/>
                <a:gd name="T6" fmla="*/ 106 w 107"/>
                <a:gd name="T7" fmla="*/ 88 h 116"/>
                <a:gd name="T8" fmla="*/ 62 w 107"/>
                <a:gd name="T9" fmla="*/ 115 h 116"/>
              </a:gdLst>
              <a:ahLst/>
              <a:cxnLst>
                <a:cxn ang="0">
                  <a:pos x="T0" y="T1"/>
                </a:cxn>
                <a:cxn ang="0">
                  <a:pos x="T2" y="T3"/>
                </a:cxn>
                <a:cxn ang="0">
                  <a:pos x="T4" y="T5"/>
                </a:cxn>
                <a:cxn ang="0">
                  <a:pos x="T6" y="T7"/>
                </a:cxn>
                <a:cxn ang="0">
                  <a:pos x="T8" y="T9"/>
                </a:cxn>
              </a:cxnLst>
              <a:rect l="0" t="0" r="r" b="b"/>
              <a:pathLst>
                <a:path w="107" h="116">
                  <a:moveTo>
                    <a:pt x="62" y="115"/>
                  </a:moveTo>
                  <a:lnTo>
                    <a:pt x="0" y="26"/>
                  </a:lnTo>
                  <a:lnTo>
                    <a:pt x="39" y="0"/>
                  </a:lnTo>
                  <a:lnTo>
                    <a:pt x="106" y="88"/>
                  </a:lnTo>
                  <a:lnTo>
                    <a:pt x="62" y="115"/>
                  </a:lnTo>
                </a:path>
              </a:pathLst>
            </a:custGeom>
            <a:solidFill>
              <a:srgbClr val="000000"/>
            </a:solidFill>
            <a:ln w="12600">
              <a:solidFill>
                <a:srgbClr val="333333"/>
              </a:solidFill>
              <a:round/>
              <a:headEnd/>
              <a:tailEnd/>
            </a:ln>
          </p:spPr>
          <p:txBody>
            <a:bodyPr wrap="none" anchor="ctr"/>
            <a:lstStyle/>
            <a:p>
              <a:endParaRPr lang="en-US"/>
            </a:p>
          </p:txBody>
        </p:sp>
        <p:sp>
          <p:nvSpPr>
            <p:cNvPr id="40008" name="Freeform 72">
              <a:extLst>
                <a:ext uri="{FF2B5EF4-FFF2-40B4-BE49-F238E27FC236}">
                  <a16:creationId xmlns:a16="http://schemas.microsoft.com/office/drawing/2014/main" id="{54A9679A-9AAC-4A98-8A2E-46D93BFDE972}"/>
                </a:ext>
              </a:extLst>
            </p:cNvPr>
            <p:cNvSpPr>
              <a:spLocks noChangeArrowheads="1"/>
            </p:cNvSpPr>
            <p:nvPr/>
          </p:nvSpPr>
          <p:spPr bwMode="auto">
            <a:xfrm>
              <a:off x="1091" y="2413"/>
              <a:ext cx="23" cy="27"/>
            </a:xfrm>
            <a:custGeom>
              <a:avLst/>
              <a:gdLst>
                <a:gd name="T0" fmla="*/ 62 w 103"/>
                <a:gd name="T1" fmla="*/ 119 h 120"/>
                <a:gd name="T2" fmla="*/ 0 w 103"/>
                <a:gd name="T3" fmla="*/ 26 h 120"/>
                <a:gd name="T4" fmla="*/ 44 w 103"/>
                <a:gd name="T5" fmla="*/ 0 h 120"/>
                <a:gd name="T6" fmla="*/ 102 w 103"/>
                <a:gd name="T7" fmla="*/ 93 h 120"/>
                <a:gd name="T8" fmla="*/ 62 w 103"/>
                <a:gd name="T9" fmla="*/ 119 h 120"/>
              </a:gdLst>
              <a:ahLst/>
              <a:cxnLst>
                <a:cxn ang="0">
                  <a:pos x="T0" y="T1"/>
                </a:cxn>
                <a:cxn ang="0">
                  <a:pos x="T2" y="T3"/>
                </a:cxn>
                <a:cxn ang="0">
                  <a:pos x="T4" y="T5"/>
                </a:cxn>
                <a:cxn ang="0">
                  <a:pos x="T6" y="T7"/>
                </a:cxn>
                <a:cxn ang="0">
                  <a:pos x="T8" y="T9"/>
                </a:cxn>
              </a:cxnLst>
              <a:rect l="0" t="0" r="r" b="b"/>
              <a:pathLst>
                <a:path w="103" h="120">
                  <a:moveTo>
                    <a:pt x="62" y="119"/>
                  </a:moveTo>
                  <a:lnTo>
                    <a:pt x="0" y="26"/>
                  </a:lnTo>
                  <a:lnTo>
                    <a:pt x="44" y="0"/>
                  </a:lnTo>
                  <a:lnTo>
                    <a:pt x="102" y="93"/>
                  </a:lnTo>
                  <a:lnTo>
                    <a:pt x="62" y="119"/>
                  </a:lnTo>
                </a:path>
              </a:pathLst>
            </a:custGeom>
            <a:solidFill>
              <a:srgbClr val="000000"/>
            </a:solidFill>
            <a:ln w="12600">
              <a:solidFill>
                <a:srgbClr val="333333"/>
              </a:solidFill>
              <a:round/>
              <a:headEnd/>
              <a:tailEnd/>
            </a:ln>
          </p:spPr>
          <p:txBody>
            <a:bodyPr wrap="none" anchor="ctr"/>
            <a:lstStyle/>
            <a:p>
              <a:endParaRPr lang="en-US"/>
            </a:p>
          </p:txBody>
        </p:sp>
        <p:sp>
          <p:nvSpPr>
            <p:cNvPr id="40009" name="Freeform 73">
              <a:extLst>
                <a:ext uri="{FF2B5EF4-FFF2-40B4-BE49-F238E27FC236}">
                  <a16:creationId xmlns:a16="http://schemas.microsoft.com/office/drawing/2014/main" id="{CAF738AD-DF76-40EE-BFD2-95F4E1422D0D}"/>
                </a:ext>
              </a:extLst>
            </p:cNvPr>
            <p:cNvSpPr>
              <a:spLocks noChangeArrowheads="1"/>
            </p:cNvSpPr>
            <p:nvPr/>
          </p:nvSpPr>
          <p:spPr bwMode="auto">
            <a:xfrm>
              <a:off x="1078" y="2392"/>
              <a:ext cx="23" cy="27"/>
            </a:xfrm>
            <a:custGeom>
              <a:avLst/>
              <a:gdLst>
                <a:gd name="T0" fmla="*/ 57 w 103"/>
                <a:gd name="T1" fmla="*/ 120 h 121"/>
                <a:gd name="T2" fmla="*/ 0 w 103"/>
                <a:gd name="T3" fmla="*/ 26 h 121"/>
                <a:gd name="T4" fmla="*/ 49 w 103"/>
                <a:gd name="T5" fmla="*/ 0 h 121"/>
                <a:gd name="T6" fmla="*/ 102 w 103"/>
                <a:gd name="T7" fmla="*/ 93 h 121"/>
                <a:gd name="T8" fmla="*/ 57 w 103"/>
                <a:gd name="T9" fmla="*/ 120 h 121"/>
              </a:gdLst>
              <a:ahLst/>
              <a:cxnLst>
                <a:cxn ang="0">
                  <a:pos x="T0" y="T1"/>
                </a:cxn>
                <a:cxn ang="0">
                  <a:pos x="T2" y="T3"/>
                </a:cxn>
                <a:cxn ang="0">
                  <a:pos x="T4" y="T5"/>
                </a:cxn>
                <a:cxn ang="0">
                  <a:pos x="T6" y="T7"/>
                </a:cxn>
                <a:cxn ang="0">
                  <a:pos x="T8" y="T9"/>
                </a:cxn>
              </a:cxnLst>
              <a:rect l="0" t="0" r="r" b="b"/>
              <a:pathLst>
                <a:path w="103" h="121">
                  <a:moveTo>
                    <a:pt x="57" y="120"/>
                  </a:moveTo>
                  <a:lnTo>
                    <a:pt x="0" y="26"/>
                  </a:lnTo>
                  <a:lnTo>
                    <a:pt x="49" y="0"/>
                  </a:lnTo>
                  <a:lnTo>
                    <a:pt x="102" y="93"/>
                  </a:lnTo>
                  <a:lnTo>
                    <a:pt x="57" y="120"/>
                  </a:lnTo>
                </a:path>
              </a:pathLst>
            </a:custGeom>
            <a:solidFill>
              <a:srgbClr val="000000"/>
            </a:solidFill>
            <a:ln w="12600">
              <a:solidFill>
                <a:srgbClr val="333333"/>
              </a:solidFill>
              <a:round/>
              <a:headEnd/>
              <a:tailEnd/>
            </a:ln>
          </p:spPr>
          <p:txBody>
            <a:bodyPr wrap="none" anchor="ctr"/>
            <a:lstStyle/>
            <a:p>
              <a:endParaRPr lang="en-US"/>
            </a:p>
          </p:txBody>
        </p:sp>
        <p:sp>
          <p:nvSpPr>
            <p:cNvPr id="40010" name="Freeform 74">
              <a:extLst>
                <a:ext uri="{FF2B5EF4-FFF2-40B4-BE49-F238E27FC236}">
                  <a16:creationId xmlns:a16="http://schemas.microsoft.com/office/drawing/2014/main" id="{ED4D6D1A-A6A1-493F-AB94-B526BA41CBB1}"/>
                </a:ext>
              </a:extLst>
            </p:cNvPr>
            <p:cNvSpPr>
              <a:spLocks noChangeArrowheads="1"/>
            </p:cNvSpPr>
            <p:nvPr/>
          </p:nvSpPr>
          <p:spPr bwMode="auto">
            <a:xfrm>
              <a:off x="1067" y="2372"/>
              <a:ext cx="22" cy="26"/>
            </a:xfrm>
            <a:custGeom>
              <a:avLst/>
              <a:gdLst>
                <a:gd name="T0" fmla="*/ 49 w 99"/>
                <a:gd name="T1" fmla="*/ 115 h 116"/>
                <a:gd name="T2" fmla="*/ 0 w 99"/>
                <a:gd name="T3" fmla="*/ 22 h 116"/>
                <a:gd name="T4" fmla="*/ 49 w 99"/>
                <a:gd name="T5" fmla="*/ 0 h 116"/>
                <a:gd name="T6" fmla="*/ 98 w 99"/>
                <a:gd name="T7" fmla="*/ 88 h 116"/>
                <a:gd name="T8" fmla="*/ 49 w 99"/>
                <a:gd name="T9" fmla="*/ 115 h 116"/>
              </a:gdLst>
              <a:ahLst/>
              <a:cxnLst>
                <a:cxn ang="0">
                  <a:pos x="T0" y="T1"/>
                </a:cxn>
                <a:cxn ang="0">
                  <a:pos x="T2" y="T3"/>
                </a:cxn>
                <a:cxn ang="0">
                  <a:pos x="T4" y="T5"/>
                </a:cxn>
                <a:cxn ang="0">
                  <a:pos x="T6" y="T7"/>
                </a:cxn>
                <a:cxn ang="0">
                  <a:pos x="T8" y="T9"/>
                </a:cxn>
              </a:cxnLst>
              <a:rect l="0" t="0" r="r" b="b"/>
              <a:pathLst>
                <a:path w="99" h="116">
                  <a:moveTo>
                    <a:pt x="49" y="115"/>
                  </a:moveTo>
                  <a:lnTo>
                    <a:pt x="0" y="22"/>
                  </a:lnTo>
                  <a:lnTo>
                    <a:pt x="49" y="0"/>
                  </a:lnTo>
                  <a:lnTo>
                    <a:pt x="98" y="88"/>
                  </a:lnTo>
                  <a:lnTo>
                    <a:pt x="49" y="115"/>
                  </a:lnTo>
                </a:path>
              </a:pathLst>
            </a:custGeom>
            <a:solidFill>
              <a:srgbClr val="000000"/>
            </a:solidFill>
            <a:ln w="12600">
              <a:solidFill>
                <a:srgbClr val="333333"/>
              </a:solidFill>
              <a:round/>
              <a:headEnd/>
              <a:tailEnd/>
            </a:ln>
          </p:spPr>
          <p:txBody>
            <a:bodyPr wrap="none" anchor="ctr"/>
            <a:lstStyle/>
            <a:p>
              <a:endParaRPr lang="en-US"/>
            </a:p>
          </p:txBody>
        </p:sp>
        <p:sp>
          <p:nvSpPr>
            <p:cNvPr id="40011" name="Freeform 75">
              <a:extLst>
                <a:ext uri="{FF2B5EF4-FFF2-40B4-BE49-F238E27FC236}">
                  <a16:creationId xmlns:a16="http://schemas.microsoft.com/office/drawing/2014/main" id="{27BC9B8A-A57B-4C91-97B7-522706DBB45C}"/>
                </a:ext>
              </a:extLst>
            </p:cNvPr>
            <p:cNvSpPr>
              <a:spLocks noChangeArrowheads="1"/>
            </p:cNvSpPr>
            <p:nvPr/>
          </p:nvSpPr>
          <p:spPr bwMode="auto">
            <a:xfrm>
              <a:off x="1058" y="2351"/>
              <a:ext cx="20" cy="26"/>
            </a:xfrm>
            <a:custGeom>
              <a:avLst/>
              <a:gdLst>
                <a:gd name="T0" fmla="*/ 40 w 90"/>
                <a:gd name="T1" fmla="*/ 115 h 116"/>
                <a:gd name="T2" fmla="*/ 0 w 90"/>
                <a:gd name="T3" fmla="*/ 17 h 116"/>
                <a:gd name="T4" fmla="*/ 44 w 90"/>
                <a:gd name="T5" fmla="*/ 0 h 116"/>
                <a:gd name="T6" fmla="*/ 89 w 90"/>
                <a:gd name="T7" fmla="*/ 93 h 116"/>
                <a:gd name="T8" fmla="*/ 40 w 90"/>
                <a:gd name="T9" fmla="*/ 115 h 116"/>
              </a:gdLst>
              <a:ahLst/>
              <a:cxnLst>
                <a:cxn ang="0">
                  <a:pos x="T0" y="T1"/>
                </a:cxn>
                <a:cxn ang="0">
                  <a:pos x="T2" y="T3"/>
                </a:cxn>
                <a:cxn ang="0">
                  <a:pos x="T4" y="T5"/>
                </a:cxn>
                <a:cxn ang="0">
                  <a:pos x="T6" y="T7"/>
                </a:cxn>
                <a:cxn ang="0">
                  <a:pos x="T8" y="T9"/>
                </a:cxn>
              </a:cxnLst>
              <a:rect l="0" t="0" r="r" b="b"/>
              <a:pathLst>
                <a:path w="90" h="116">
                  <a:moveTo>
                    <a:pt x="40" y="115"/>
                  </a:moveTo>
                  <a:lnTo>
                    <a:pt x="0" y="17"/>
                  </a:lnTo>
                  <a:lnTo>
                    <a:pt x="44" y="0"/>
                  </a:lnTo>
                  <a:lnTo>
                    <a:pt x="89" y="93"/>
                  </a:lnTo>
                  <a:lnTo>
                    <a:pt x="40" y="115"/>
                  </a:lnTo>
                </a:path>
              </a:pathLst>
            </a:custGeom>
            <a:solidFill>
              <a:srgbClr val="000000"/>
            </a:solidFill>
            <a:ln w="12600">
              <a:solidFill>
                <a:srgbClr val="333333"/>
              </a:solidFill>
              <a:round/>
              <a:headEnd/>
              <a:tailEnd/>
            </a:ln>
          </p:spPr>
          <p:txBody>
            <a:bodyPr wrap="none" anchor="ctr"/>
            <a:lstStyle/>
            <a:p>
              <a:endParaRPr lang="en-US"/>
            </a:p>
          </p:txBody>
        </p:sp>
        <p:sp>
          <p:nvSpPr>
            <p:cNvPr id="40012" name="Freeform 76">
              <a:extLst>
                <a:ext uri="{FF2B5EF4-FFF2-40B4-BE49-F238E27FC236}">
                  <a16:creationId xmlns:a16="http://schemas.microsoft.com/office/drawing/2014/main" id="{66692AEA-88E6-48B2-B17E-FACABCB14C5D}"/>
                </a:ext>
              </a:extLst>
            </p:cNvPr>
            <p:cNvSpPr>
              <a:spLocks noChangeArrowheads="1"/>
            </p:cNvSpPr>
            <p:nvPr/>
          </p:nvSpPr>
          <p:spPr bwMode="auto">
            <a:xfrm>
              <a:off x="1049" y="2330"/>
              <a:ext cx="19" cy="25"/>
            </a:xfrm>
            <a:custGeom>
              <a:avLst/>
              <a:gdLst>
                <a:gd name="T0" fmla="*/ 40 w 85"/>
                <a:gd name="T1" fmla="*/ 111 h 112"/>
                <a:gd name="T2" fmla="*/ 0 w 85"/>
                <a:gd name="T3" fmla="*/ 17 h 112"/>
                <a:gd name="T4" fmla="*/ 44 w 85"/>
                <a:gd name="T5" fmla="*/ 0 h 112"/>
                <a:gd name="T6" fmla="*/ 84 w 85"/>
                <a:gd name="T7" fmla="*/ 93 h 112"/>
                <a:gd name="T8" fmla="*/ 40 w 85"/>
                <a:gd name="T9" fmla="*/ 111 h 112"/>
              </a:gdLst>
              <a:ahLst/>
              <a:cxnLst>
                <a:cxn ang="0">
                  <a:pos x="T0" y="T1"/>
                </a:cxn>
                <a:cxn ang="0">
                  <a:pos x="T2" y="T3"/>
                </a:cxn>
                <a:cxn ang="0">
                  <a:pos x="T4" y="T5"/>
                </a:cxn>
                <a:cxn ang="0">
                  <a:pos x="T6" y="T7"/>
                </a:cxn>
                <a:cxn ang="0">
                  <a:pos x="T8" y="T9"/>
                </a:cxn>
              </a:cxnLst>
              <a:rect l="0" t="0" r="r" b="b"/>
              <a:pathLst>
                <a:path w="85" h="112">
                  <a:moveTo>
                    <a:pt x="40" y="111"/>
                  </a:moveTo>
                  <a:lnTo>
                    <a:pt x="0" y="17"/>
                  </a:lnTo>
                  <a:lnTo>
                    <a:pt x="44" y="0"/>
                  </a:lnTo>
                  <a:lnTo>
                    <a:pt x="84" y="93"/>
                  </a:lnTo>
                  <a:lnTo>
                    <a:pt x="40" y="111"/>
                  </a:lnTo>
                </a:path>
              </a:pathLst>
            </a:custGeom>
            <a:solidFill>
              <a:srgbClr val="000000"/>
            </a:solidFill>
            <a:ln w="12600">
              <a:solidFill>
                <a:srgbClr val="333333"/>
              </a:solidFill>
              <a:round/>
              <a:headEnd/>
              <a:tailEnd/>
            </a:ln>
          </p:spPr>
          <p:txBody>
            <a:bodyPr wrap="none" anchor="ctr"/>
            <a:lstStyle/>
            <a:p>
              <a:endParaRPr lang="en-US"/>
            </a:p>
          </p:txBody>
        </p:sp>
        <p:sp>
          <p:nvSpPr>
            <p:cNvPr id="40013" name="Freeform 77">
              <a:extLst>
                <a:ext uri="{FF2B5EF4-FFF2-40B4-BE49-F238E27FC236}">
                  <a16:creationId xmlns:a16="http://schemas.microsoft.com/office/drawing/2014/main" id="{B6ADD081-1A44-4B08-B4BC-7C5BA3D2CB8D}"/>
                </a:ext>
              </a:extLst>
            </p:cNvPr>
            <p:cNvSpPr>
              <a:spLocks noChangeArrowheads="1"/>
            </p:cNvSpPr>
            <p:nvPr/>
          </p:nvSpPr>
          <p:spPr bwMode="auto">
            <a:xfrm>
              <a:off x="1042" y="2309"/>
              <a:ext cx="17" cy="25"/>
            </a:xfrm>
            <a:custGeom>
              <a:avLst/>
              <a:gdLst>
                <a:gd name="T0" fmla="*/ 31 w 76"/>
                <a:gd name="T1" fmla="*/ 111 h 112"/>
                <a:gd name="T2" fmla="*/ 0 w 76"/>
                <a:gd name="T3" fmla="*/ 13 h 112"/>
                <a:gd name="T4" fmla="*/ 44 w 76"/>
                <a:gd name="T5" fmla="*/ 0 h 112"/>
                <a:gd name="T6" fmla="*/ 75 w 76"/>
                <a:gd name="T7" fmla="*/ 93 h 112"/>
                <a:gd name="T8" fmla="*/ 31 w 76"/>
                <a:gd name="T9" fmla="*/ 111 h 112"/>
              </a:gdLst>
              <a:ahLst/>
              <a:cxnLst>
                <a:cxn ang="0">
                  <a:pos x="T0" y="T1"/>
                </a:cxn>
                <a:cxn ang="0">
                  <a:pos x="T2" y="T3"/>
                </a:cxn>
                <a:cxn ang="0">
                  <a:pos x="T4" y="T5"/>
                </a:cxn>
                <a:cxn ang="0">
                  <a:pos x="T6" y="T7"/>
                </a:cxn>
                <a:cxn ang="0">
                  <a:pos x="T8" y="T9"/>
                </a:cxn>
              </a:cxnLst>
              <a:rect l="0" t="0" r="r" b="b"/>
              <a:pathLst>
                <a:path w="76" h="112">
                  <a:moveTo>
                    <a:pt x="31" y="111"/>
                  </a:moveTo>
                  <a:lnTo>
                    <a:pt x="0" y="13"/>
                  </a:lnTo>
                  <a:lnTo>
                    <a:pt x="44" y="0"/>
                  </a:lnTo>
                  <a:lnTo>
                    <a:pt x="75" y="93"/>
                  </a:lnTo>
                  <a:lnTo>
                    <a:pt x="31" y="111"/>
                  </a:lnTo>
                </a:path>
              </a:pathLst>
            </a:custGeom>
            <a:solidFill>
              <a:srgbClr val="000000"/>
            </a:solidFill>
            <a:ln w="12600">
              <a:solidFill>
                <a:srgbClr val="333333"/>
              </a:solidFill>
              <a:round/>
              <a:headEnd/>
              <a:tailEnd/>
            </a:ln>
          </p:spPr>
          <p:txBody>
            <a:bodyPr wrap="none" anchor="ctr"/>
            <a:lstStyle/>
            <a:p>
              <a:endParaRPr lang="en-US"/>
            </a:p>
          </p:txBody>
        </p:sp>
        <p:sp>
          <p:nvSpPr>
            <p:cNvPr id="40014" name="Freeform 78">
              <a:extLst>
                <a:ext uri="{FF2B5EF4-FFF2-40B4-BE49-F238E27FC236}">
                  <a16:creationId xmlns:a16="http://schemas.microsoft.com/office/drawing/2014/main" id="{3465500D-CED7-4698-B271-9B0245CD6A12}"/>
                </a:ext>
              </a:extLst>
            </p:cNvPr>
            <p:cNvSpPr>
              <a:spLocks noChangeArrowheads="1"/>
            </p:cNvSpPr>
            <p:nvPr/>
          </p:nvSpPr>
          <p:spPr bwMode="auto">
            <a:xfrm>
              <a:off x="1035" y="2288"/>
              <a:ext cx="17" cy="24"/>
            </a:xfrm>
            <a:custGeom>
              <a:avLst/>
              <a:gdLst>
                <a:gd name="T0" fmla="*/ 31 w 76"/>
                <a:gd name="T1" fmla="*/ 106 h 107"/>
                <a:gd name="T2" fmla="*/ 0 w 76"/>
                <a:gd name="T3" fmla="*/ 13 h 107"/>
                <a:gd name="T4" fmla="*/ 48 w 76"/>
                <a:gd name="T5" fmla="*/ 0 h 107"/>
                <a:gd name="T6" fmla="*/ 75 w 76"/>
                <a:gd name="T7" fmla="*/ 93 h 107"/>
                <a:gd name="T8" fmla="*/ 31 w 76"/>
                <a:gd name="T9" fmla="*/ 106 h 107"/>
              </a:gdLst>
              <a:ahLst/>
              <a:cxnLst>
                <a:cxn ang="0">
                  <a:pos x="T0" y="T1"/>
                </a:cxn>
                <a:cxn ang="0">
                  <a:pos x="T2" y="T3"/>
                </a:cxn>
                <a:cxn ang="0">
                  <a:pos x="T4" y="T5"/>
                </a:cxn>
                <a:cxn ang="0">
                  <a:pos x="T6" y="T7"/>
                </a:cxn>
                <a:cxn ang="0">
                  <a:pos x="T8" y="T9"/>
                </a:cxn>
              </a:cxnLst>
              <a:rect l="0" t="0" r="r" b="b"/>
              <a:pathLst>
                <a:path w="76" h="107">
                  <a:moveTo>
                    <a:pt x="31" y="106"/>
                  </a:moveTo>
                  <a:lnTo>
                    <a:pt x="0" y="13"/>
                  </a:lnTo>
                  <a:lnTo>
                    <a:pt x="48" y="0"/>
                  </a:lnTo>
                  <a:lnTo>
                    <a:pt x="75" y="93"/>
                  </a:lnTo>
                  <a:lnTo>
                    <a:pt x="31" y="106"/>
                  </a:lnTo>
                </a:path>
              </a:pathLst>
            </a:custGeom>
            <a:solidFill>
              <a:srgbClr val="000000"/>
            </a:solidFill>
            <a:ln w="12600">
              <a:solidFill>
                <a:srgbClr val="333333"/>
              </a:solidFill>
              <a:round/>
              <a:headEnd/>
              <a:tailEnd/>
            </a:ln>
          </p:spPr>
          <p:txBody>
            <a:bodyPr wrap="none" anchor="ctr"/>
            <a:lstStyle/>
            <a:p>
              <a:endParaRPr lang="en-US"/>
            </a:p>
          </p:txBody>
        </p:sp>
        <p:sp>
          <p:nvSpPr>
            <p:cNvPr id="40015" name="Freeform 79">
              <a:extLst>
                <a:ext uri="{FF2B5EF4-FFF2-40B4-BE49-F238E27FC236}">
                  <a16:creationId xmlns:a16="http://schemas.microsoft.com/office/drawing/2014/main" id="{E4ED9F56-4EB5-48D6-9ABC-878A2168EECF}"/>
                </a:ext>
              </a:extLst>
            </p:cNvPr>
            <p:cNvSpPr>
              <a:spLocks noChangeArrowheads="1"/>
            </p:cNvSpPr>
            <p:nvPr/>
          </p:nvSpPr>
          <p:spPr bwMode="auto">
            <a:xfrm>
              <a:off x="1030" y="2266"/>
              <a:ext cx="16" cy="25"/>
            </a:xfrm>
            <a:custGeom>
              <a:avLst/>
              <a:gdLst>
                <a:gd name="T0" fmla="*/ 22 w 72"/>
                <a:gd name="T1" fmla="*/ 110 h 111"/>
                <a:gd name="T2" fmla="*/ 0 w 72"/>
                <a:gd name="T3" fmla="*/ 13 h 111"/>
                <a:gd name="T4" fmla="*/ 49 w 72"/>
                <a:gd name="T5" fmla="*/ 0 h 111"/>
                <a:gd name="T6" fmla="*/ 71 w 72"/>
                <a:gd name="T7" fmla="*/ 97 h 111"/>
                <a:gd name="T8" fmla="*/ 22 w 72"/>
                <a:gd name="T9" fmla="*/ 110 h 111"/>
              </a:gdLst>
              <a:ahLst/>
              <a:cxnLst>
                <a:cxn ang="0">
                  <a:pos x="T0" y="T1"/>
                </a:cxn>
                <a:cxn ang="0">
                  <a:pos x="T2" y="T3"/>
                </a:cxn>
                <a:cxn ang="0">
                  <a:pos x="T4" y="T5"/>
                </a:cxn>
                <a:cxn ang="0">
                  <a:pos x="T6" y="T7"/>
                </a:cxn>
                <a:cxn ang="0">
                  <a:pos x="T8" y="T9"/>
                </a:cxn>
              </a:cxnLst>
              <a:rect l="0" t="0" r="r" b="b"/>
              <a:pathLst>
                <a:path w="72" h="111">
                  <a:moveTo>
                    <a:pt x="22" y="110"/>
                  </a:moveTo>
                  <a:lnTo>
                    <a:pt x="0" y="13"/>
                  </a:lnTo>
                  <a:lnTo>
                    <a:pt x="49" y="0"/>
                  </a:lnTo>
                  <a:lnTo>
                    <a:pt x="71" y="97"/>
                  </a:lnTo>
                  <a:lnTo>
                    <a:pt x="22" y="110"/>
                  </a:lnTo>
                </a:path>
              </a:pathLst>
            </a:custGeom>
            <a:solidFill>
              <a:srgbClr val="000000"/>
            </a:solidFill>
            <a:ln w="12600">
              <a:solidFill>
                <a:srgbClr val="333333"/>
              </a:solidFill>
              <a:round/>
              <a:headEnd/>
              <a:tailEnd/>
            </a:ln>
          </p:spPr>
          <p:txBody>
            <a:bodyPr wrap="none" anchor="ctr"/>
            <a:lstStyle/>
            <a:p>
              <a:endParaRPr lang="en-US"/>
            </a:p>
          </p:txBody>
        </p:sp>
        <p:sp>
          <p:nvSpPr>
            <p:cNvPr id="40016" name="Freeform 80">
              <a:extLst>
                <a:ext uri="{FF2B5EF4-FFF2-40B4-BE49-F238E27FC236}">
                  <a16:creationId xmlns:a16="http://schemas.microsoft.com/office/drawing/2014/main" id="{B9613739-FDE7-4D46-B61F-71DC3FF256F0}"/>
                </a:ext>
              </a:extLst>
            </p:cNvPr>
            <p:cNvSpPr>
              <a:spLocks noChangeArrowheads="1"/>
            </p:cNvSpPr>
            <p:nvPr/>
          </p:nvSpPr>
          <p:spPr bwMode="auto">
            <a:xfrm>
              <a:off x="1026" y="2245"/>
              <a:ext cx="16" cy="24"/>
            </a:xfrm>
            <a:custGeom>
              <a:avLst/>
              <a:gdLst>
                <a:gd name="T0" fmla="*/ 17 w 72"/>
                <a:gd name="T1" fmla="*/ 106 h 107"/>
                <a:gd name="T2" fmla="*/ 0 w 72"/>
                <a:gd name="T3" fmla="*/ 8 h 107"/>
                <a:gd name="T4" fmla="*/ 49 w 72"/>
                <a:gd name="T5" fmla="*/ 0 h 107"/>
                <a:gd name="T6" fmla="*/ 71 w 72"/>
                <a:gd name="T7" fmla="*/ 93 h 107"/>
                <a:gd name="T8" fmla="*/ 17 w 72"/>
                <a:gd name="T9" fmla="*/ 106 h 107"/>
              </a:gdLst>
              <a:ahLst/>
              <a:cxnLst>
                <a:cxn ang="0">
                  <a:pos x="T0" y="T1"/>
                </a:cxn>
                <a:cxn ang="0">
                  <a:pos x="T2" y="T3"/>
                </a:cxn>
                <a:cxn ang="0">
                  <a:pos x="T4" y="T5"/>
                </a:cxn>
                <a:cxn ang="0">
                  <a:pos x="T6" y="T7"/>
                </a:cxn>
                <a:cxn ang="0">
                  <a:pos x="T8" y="T9"/>
                </a:cxn>
              </a:cxnLst>
              <a:rect l="0" t="0" r="r" b="b"/>
              <a:pathLst>
                <a:path w="72" h="107">
                  <a:moveTo>
                    <a:pt x="17" y="106"/>
                  </a:moveTo>
                  <a:lnTo>
                    <a:pt x="0" y="8"/>
                  </a:lnTo>
                  <a:lnTo>
                    <a:pt x="49" y="0"/>
                  </a:lnTo>
                  <a:lnTo>
                    <a:pt x="71" y="93"/>
                  </a:lnTo>
                  <a:lnTo>
                    <a:pt x="17" y="106"/>
                  </a:lnTo>
                </a:path>
              </a:pathLst>
            </a:custGeom>
            <a:solidFill>
              <a:srgbClr val="000000"/>
            </a:solidFill>
            <a:ln w="12600">
              <a:solidFill>
                <a:srgbClr val="333333"/>
              </a:solidFill>
              <a:round/>
              <a:headEnd/>
              <a:tailEnd/>
            </a:ln>
          </p:spPr>
          <p:txBody>
            <a:bodyPr wrap="none" anchor="ctr"/>
            <a:lstStyle/>
            <a:p>
              <a:endParaRPr lang="en-US"/>
            </a:p>
          </p:txBody>
        </p:sp>
        <p:sp>
          <p:nvSpPr>
            <p:cNvPr id="40017" name="Freeform 81">
              <a:extLst>
                <a:ext uri="{FF2B5EF4-FFF2-40B4-BE49-F238E27FC236}">
                  <a16:creationId xmlns:a16="http://schemas.microsoft.com/office/drawing/2014/main" id="{CAA336DE-4541-4F5A-B2E1-AB14828F3693}"/>
                </a:ext>
              </a:extLst>
            </p:cNvPr>
            <p:cNvSpPr>
              <a:spLocks noChangeArrowheads="1"/>
            </p:cNvSpPr>
            <p:nvPr/>
          </p:nvSpPr>
          <p:spPr bwMode="auto">
            <a:xfrm>
              <a:off x="1022" y="2223"/>
              <a:ext cx="16" cy="24"/>
            </a:xfrm>
            <a:custGeom>
              <a:avLst/>
              <a:gdLst>
                <a:gd name="T0" fmla="*/ 17 w 72"/>
                <a:gd name="T1" fmla="*/ 106 h 107"/>
                <a:gd name="T2" fmla="*/ 0 w 72"/>
                <a:gd name="T3" fmla="*/ 4 h 107"/>
                <a:gd name="T4" fmla="*/ 53 w 72"/>
                <a:gd name="T5" fmla="*/ 0 h 107"/>
                <a:gd name="T6" fmla="*/ 71 w 72"/>
                <a:gd name="T7" fmla="*/ 97 h 107"/>
                <a:gd name="T8" fmla="*/ 17 w 72"/>
                <a:gd name="T9" fmla="*/ 106 h 107"/>
              </a:gdLst>
              <a:ahLst/>
              <a:cxnLst>
                <a:cxn ang="0">
                  <a:pos x="T0" y="T1"/>
                </a:cxn>
                <a:cxn ang="0">
                  <a:pos x="T2" y="T3"/>
                </a:cxn>
                <a:cxn ang="0">
                  <a:pos x="T4" y="T5"/>
                </a:cxn>
                <a:cxn ang="0">
                  <a:pos x="T6" y="T7"/>
                </a:cxn>
                <a:cxn ang="0">
                  <a:pos x="T8" y="T9"/>
                </a:cxn>
              </a:cxnLst>
              <a:rect l="0" t="0" r="r" b="b"/>
              <a:pathLst>
                <a:path w="72" h="107">
                  <a:moveTo>
                    <a:pt x="17" y="106"/>
                  </a:moveTo>
                  <a:lnTo>
                    <a:pt x="0" y="4"/>
                  </a:lnTo>
                  <a:lnTo>
                    <a:pt x="53" y="0"/>
                  </a:lnTo>
                  <a:lnTo>
                    <a:pt x="71" y="97"/>
                  </a:lnTo>
                  <a:lnTo>
                    <a:pt x="17" y="106"/>
                  </a:lnTo>
                </a:path>
              </a:pathLst>
            </a:custGeom>
            <a:solidFill>
              <a:srgbClr val="000000"/>
            </a:solidFill>
            <a:ln w="12600">
              <a:solidFill>
                <a:srgbClr val="333333"/>
              </a:solidFill>
              <a:round/>
              <a:headEnd/>
              <a:tailEnd/>
            </a:ln>
          </p:spPr>
          <p:txBody>
            <a:bodyPr wrap="none" anchor="ctr"/>
            <a:lstStyle/>
            <a:p>
              <a:endParaRPr lang="en-US"/>
            </a:p>
          </p:txBody>
        </p:sp>
        <p:sp>
          <p:nvSpPr>
            <p:cNvPr id="40018" name="Freeform 82">
              <a:extLst>
                <a:ext uri="{FF2B5EF4-FFF2-40B4-BE49-F238E27FC236}">
                  <a16:creationId xmlns:a16="http://schemas.microsoft.com/office/drawing/2014/main" id="{B4D9D6D0-2FE4-45B0-810E-0FA0351FB41F}"/>
                </a:ext>
              </a:extLst>
            </p:cNvPr>
            <p:cNvSpPr>
              <a:spLocks noChangeArrowheads="1"/>
            </p:cNvSpPr>
            <p:nvPr/>
          </p:nvSpPr>
          <p:spPr bwMode="auto">
            <a:xfrm>
              <a:off x="1021" y="2201"/>
              <a:ext cx="16" cy="23"/>
            </a:xfrm>
            <a:custGeom>
              <a:avLst/>
              <a:gdLst>
                <a:gd name="T0" fmla="*/ 4 w 72"/>
                <a:gd name="T1" fmla="*/ 102 h 103"/>
                <a:gd name="T2" fmla="*/ 0 w 72"/>
                <a:gd name="T3" fmla="*/ 4 h 103"/>
                <a:gd name="T4" fmla="*/ 58 w 72"/>
                <a:gd name="T5" fmla="*/ 0 h 103"/>
                <a:gd name="T6" fmla="*/ 71 w 72"/>
                <a:gd name="T7" fmla="*/ 98 h 103"/>
                <a:gd name="T8" fmla="*/ 4 w 72"/>
                <a:gd name="T9" fmla="*/ 102 h 103"/>
              </a:gdLst>
              <a:ahLst/>
              <a:cxnLst>
                <a:cxn ang="0">
                  <a:pos x="T0" y="T1"/>
                </a:cxn>
                <a:cxn ang="0">
                  <a:pos x="T2" y="T3"/>
                </a:cxn>
                <a:cxn ang="0">
                  <a:pos x="T4" y="T5"/>
                </a:cxn>
                <a:cxn ang="0">
                  <a:pos x="T6" y="T7"/>
                </a:cxn>
                <a:cxn ang="0">
                  <a:pos x="T8" y="T9"/>
                </a:cxn>
              </a:cxnLst>
              <a:rect l="0" t="0" r="r" b="b"/>
              <a:pathLst>
                <a:path w="72" h="103">
                  <a:moveTo>
                    <a:pt x="4" y="102"/>
                  </a:moveTo>
                  <a:lnTo>
                    <a:pt x="0" y="4"/>
                  </a:lnTo>
                  <a:lnTo>
                    <a:pt x="58" y="0"/>
                  </a:lnTo>
                  <a:lnTo>
                    <a:pt x="71" y="98"/>
                  </a:lnTo>
                  <a:lnTo>
                    <a:pt x="4" y="102"/>
                  </a:lnTo>
                </a:path>
              </a:pathLst>
            </a:custGeom>
            <a:solidFill>
              <a:srgbClr val="000000"/>
            </a:solidFill>
            <a:ln w="12600">
              <a:solidFill>
                <a:srgbClr val="333333"/>
              </a:solidFill>
              <a:round/>
              <a:headEnd/>
              <a:tailEnd/>
            </a:ln>
          </p:spPr>
          <p:txBody>
            <a:bodyPr wrap="none" anchor="ctr"/>
            <a:lstStyle/>
            <a:p>
              <a:endParaRPr lang="en-US"/>
            </a:p>
          </p:txBody>
        </p:sp>
        <p:sp>
          <p:nvSpPr>
            <p:cNvPr id="40019" name="Freeform 83">
              <a:extLst>
                <a:ext uri="{FF2B5EF4-FFF2-40B4-BE49-F238E27FC236}">
                  <a16:creationId xmlns:a16="http://schemas.microsoft.com/office/drawing/2014/main" id="{625F1884-0DD7-43EA-8BBE-854F6E091A8F}"/>
                </a:ext>
              </a:extLst>
            </p:cNvPr>
            <p:cNvSpPr>
              <a:spLocks noChangeArrowheads="1"/>
            </p:cNvSpPr>
            <p:nvPr/>
          </p:nvSpPr>
          <p:spPr bwMode="auto">
            <a:xfrm>
              <a:off x="1019" y="2178"/>
              <a:ext cx="16" cy="24"/>
            </a:xfrm>
            <a:custGeom>
              <a:avLst/>
              <a:gdLst>
                <a:gd name="T0" fmla="*/ 8 w 71"/>
                <a:gd name="T1" fmla="*/ 106 h 107"/>
                <a:gd name="T2" fmla="*/ 0 w 71"/>
                <a:gd name="T3" fmla="*/ 0 h 107"/>
                <a:gd name="T4" fmla="*/ 57 w 71"/>
                <a:gd name="T5" fmla="*/ 0 h 107"/>
                <a:gd name="T6" fmla="*/ 70 w 71"/>
                <a:gd name="T7" fmla="*/ 102 h 107"/>
                <a:gd name="T8" fmla="*/ 8 w 71"/>
                <a:gd name="T9" fmla="*/ 106 h 107"/>
              </a:gdLst>
              <a:ahLst/>
              <a:cxnLst>
                <a:cxn ang="0">
                  <a:pos x="T0" y="T1"/>
                </a:cxn>
                <a:cxn ang="0">
                  <a:pos x="T2" y="T3"/>
                </a:cxn>
                <a:cxn ang="0">
                  <a:pos x="T4" y="T5"/>
                </a:cxn>
                <a:cxn ang="0">
                  <a:pos x="T6" y="T7"/>
                </a:cxn>
                <a:cxn ang="0">
                  <a:pos x="T8" y="T9"/>
                </a:cxn>
              </a:cxnLst>
              <a:rect l="0" t="0" r="r" b="b"/>
              <a:pathLst>
                <a:path w="71" h="107">
                  <a:moveTo>
                    <a:pt x="8" y="106"/>
                  </a:moveTo>
                  <a:lnTo>
                    <a:pt x="0" y="0"/>
                  </a:lnTo>
                  <a:lnTo>
                    <a:pt x="57" y="0"/>
                  </a:lnTo>
                  <a:lnTo>
                    <a:pt x="70" y="102"/>
                  </a:lnTo>
                  <a:lnTo>
                    <a:pt x="8" y="106"/>
                  </a:lnTo>
                </a:path>
              </a:pathLst>
            </a:custGeom>
            <a:solidFill>
              <a:srgbClr val="000000"/>
            </a:solidFill>
            <a:ln w="12600">
              <a:solidFill>
                <a:srgbClr val="333333"/>
              </a:solidFill>
              <a:round/>
              <a:headEnd/>
              <a:tailEnd/>
            </a:ln>
          </p:spPr>
          <p:txBody>
            <a:bodyPr wrap="none" anchor="ctr"/>
            <a:lstStyle/>
            <a:p>
              <a:endParaRPr lang="en-US"/>
            </a:p>
          </p:txBody>
        </p:sp>
        <p:sp>
          <p:nvSpPr>
            <p:cNvPr id="40020" name="Freeform 84">
              <a:extLst>
                <a:ext uri="{FF2B5EF4-FFF2-40B4-BE49-F238E27FC236}">
                  <a16:creationId xmlns:a16="http://schemas.microsoft.com/office/drawing/2014/main" id="{A3D4D59D-5EAD-4CCC-B11E-F496119F2EF3}"/>
                </a:ext>
              </a:extLst>
            </p:cNvPr>
            <p:cNvSpPr>
              <a:spLocks noChangeArrowheads="1"/>
            </p:cNvSpPr>
            <p:nvPr/>
          </p:nvSpPr>
          <p:spPr bwMode="auto">
            <a:xfrm>
              <a:off x="1018" y="2155"/>
              <a:ext cx="16" cy="23"/>
            </a:xfrm>
            <a:custGeom>
              <a:avLst/>
              <a:gdLst>
                <a:gd name="T0" fmla="*/ 4 w 72"/>
                <a:gd name="T1" fmla="*/ 102 h 103"/>
                <a:gd name="T2" fmla="*/ 0 w 72"/>
                <a:gd name="T3" fmla="*/ 0 h 103"/>
                <a:gd name="T4" fmla="*/ 71 w 72"/>
                <a:gd name="T5" fmla="*/ 0 h 103"/>
                <a:gd name="T6" fmla="*/ 71 w 72"/>
                <a:gd name="T7" fmla="*/ 102 h 103"/>
                <a:gd name="T8" fmla="*/ 4 w 72"/>
                <a:gd name="T9" fmla="*/ 102 h 103"/>
              </a:gdLst>
              <a:ahLst/>
              <a:cxnLst>
                <a:cxn ang="0">
                  <a:pos x="T0" y="T1"/>
                </a:cxn>
                <a:cxn ang="0">
                  <a:pos x="T2" y="T3"/>
                </a:cxn>
                <a:cxn ang="0">
                  <a:pos x="T4" y="T5"/>
                </a:cxn>
                <a:cxn ang="0">
                  <a:pos x="T6" y="T7"/>
                </a:cxn>
                <a:cxn ang="0">
                  <a:pos x="T8" y="T9"/>
                </a:cxn>
              </a:cxnLst>
              <a:rect l="0" t="0" r="r" b="b"/>
              <a:pathLst>
                <a:path w="72" h="103">
                  <a:moveTo>
                    <a:pt x="4" y="102"/>
                  </a:moveTo>
                  <a:lnTo>
                    <a:pt x="0" y="0"/>
                  </a:lnTo>
                  <a:lnTo>
                    <a:pt x="71" y="0"/>
                  </a:lnTo>
                  <a:lnTo>
                    <a:pt x="71" y="102"/>
                  </a:lnTo>
                  <a:lnTo>
                    <a:pt x="4" y="102"/>
                  </a:lnTo>
                </a:path>
              </a:pathLst>
            </a:custGeom>
            <a:solidFill>
              <a:srgbClr val="000000"/>
            </a:solidFill>
            <a:ln w="12600">
              <a:solidFill>
                <a:srgbClr val="333333"/>
              </a:solidFill>
              <a:round/>
              <a:headEnd/>
              <a:tailEnd/>
            </a:ln>
          </p:spPr>
          <p:txBody>
            <a:bodyPr wrap="none" anchor="ctr"/>
            <a:lstStyle/>
            <a:p>
              <a:endParaRPr lang="en-US"/>
            </a:p>
          </p:txBody>
        </p:sp>
        <p:sp>
          <p:nvSpPr>
            <p:cNvPr id="40021" name="Freeform 85">
              <a:extLst>
                <a:ext uri="{FF2B5EF4-FFF2-40B4-BE49-F238E27FC236}">
                  <a16:creationId xmlns:a16="http://schemas.microsoft.com/office/drawing/2014/main" id="{9E8B1691-4E47-48F3-A10F-E53A06645B7C}"/>
                </a:ext>
              </a:extLst>
            </p:cNvPr>
            <p:cNvSpPr>
              <a:spLocks noChangeArrowheads="1"/>
            </p:cNvSpPr>
            <p:nvPr/>
          </p:nvSpPr>
          <p:spPr bwMode="auto">
            <a:xfrm>
              <a:off x="1018" y="2131"/>
              <a:ext cx="16" cy="24"/>
            </a:xfrm>
            <a:custGeom>
              <a:avLst/>
              <a:gdLst>
                <a:gd name="T0" fmla="*/ 0 w 72"/>
                <a:gd name="T1" fmla="*/ 107 h 108"/>
                <a:gd name="T2" fmla="*/ 4 w 72"/>
                <a:gd name="T3" fmla="*/ 0 h 108"/>
                <a:gd name="T4" fmla="*/ 71 w 72"/>
                <a:gd name="T5" fmla="*/ 4 h 108"/>
                <a:gd name="T6" fmla="*/ 71 w 72"/>
                <a:gd name="T7" fmla="*/ 107 h 108"/>
                <a:gd name="T8" fmla="*/ 0 w 72"/>
                <a:gd name="T9" fmla="*/ 107 h 108"/>
              </a:gdLst>
              <a:ahLst/>
              <a:cxnLst>
                <a:cxn ang="0">
                  <a:pos x="T0" y="T1"/>
                </a:cxn>
                <a:cxn ang="0">
                  <a:pos x="T2" y="T3"/>
                </a:cxn>
                <a:cxn ang="0">
                  <a:pos x="T4" y="T5"/>
                </a:cxn>
                <a:cxn ang="0">
                  <a:pos x="T6" y="T7"/>
                </a:cxn>
                <a:cxn ang="0">
                  <a:pos x="T8" y="T9"/>
                </a:cxn>
              </a:cxnLst>
              <a:rect l="0" t="0" r="r" b="b"/>
              <a:pathLst>
                <a:path w="72" h="108">
                  <a:moveTo>
                    <a:pt x="0" y="107"/>
                  </a:moveTo>
                  <a:lnTo>
                    <a:pt x="4" y="0"/>
                  </a:lnTo>
                  <a:lnTo>
                    <a:pt x="71" y="4"/>
                  </a:lnTo>
                  <a:lnTo>
                    <a:pt x="71" y="107"/>
                  </a:lnTo>
                  <a:lnTo>
                    <a:pt x="0" y="107"/>
                  </a:lnTo>
                </a:path>
              </a:pathLst>
            </a:custGeom>
            <a:solidFill>
              <a:srgbClr val="000000"/>
            </a:solidFill>
            <a:ln w="12600">
              <a:solidFill>
                <a:srgbClr val="333333"/>
              </a:solidFill>
              <a:round/>
              <a:headEnd/>
              <a:tailEnd/>
            </a:ln>
          </p:spPr>
          <p:txBody>
            <a:bodyPr wrap="none" anchor="ctr"/>
            <a:lstStyle/>
            <a:p>
              <a:endParaRPr lang="en-US"/>
            </a:p>
          </p:txBody>
        </p:sp>
        <p:sp>
          <p:nvSpPr>
            <p:cNvPr id="40022" name="Freeform 86">
              <a:extLst>
                <a:ext uri="{FF2B5EF4-FFF2-40B4-BE49-F238E27FC236}">
                  <a16:creationId xmlns:a16="http://schemas.microsoft.com/office/drawing/2014/main" id="{C769C008-B7F0-41FB-9E46-2C409FFD617F}"/>
                </a:ext>
              </a:extLst>
            </p:cNvPr>
            <p:cNvSpPr>
              <a:spLocks noChangeArrowheads="1"/>
            </p:cNvSpPr>
            <p:nvPr/>
          </p:nvSpPr>
          <p:spPr bwMode="auto">
            <a:xfrm>
              <a:off x="1019" y="2107"/>
              <a:ext cx="16" cy="25"/>
            </a:xfrm>
            <a:custGeom>
              <a:avLst/>
              <a:gdLst>
                <a:gd name="T0" fmla="*/ 0 w 71"/>
                <a:gd name="T1" fmla="*/ 106 h 111"/>
                <a:gd name="T2" fmla="*/ 8 w 71"/>
                <a:gd name="T3" fmla="*/ 0 h 111"/>
                <a:gd name="T4" fmla="*/ 70 w 71"/>
                <a:gd name="T5" fmla="*/ 4 h 111"/>
                <a:gd name="T6" fmla="*/ 57 w 71"/>
                <a:gd name="T7" fmla="*/ 110 h 111"/>
                <a:gd name="T8" fmla="*/ 0 w 71"/>
                <a:gd name="T9" fmla="*/ 106 h 111"/>
              </a:gdLst>
              <a:ahLst/>
              <a:cxnLst>
                <a:cxn ang="0">
                  <a:pos x="T0" y="T1"/>
                </a:cxn>
                <a:cxn ang="0">
                  <a:pos x="T2" y="T3"/>
                </a:cxn>
                <a:cxn ang="0">
                  <a:pos x="T4" y="T5"/>
                </a:cxn>
                <a:cxn ang="0">
                  <a:pos x="T6" y="T7"/>
                </a:cxn>
                <a:cxn ang="0">
                  <a:pos x="T8" y="T9"/>
                </a:cxn>
              </a:cxnLst>
              <a:rect l="0" t="0" r="r" b="b"/>
              <a:pathLst>
                <a:path w="71" h="111">
                  <a:moveTo>
                    <a:pt x="0" y="106"/>
                  </a:moveTo>
                  <a:lnTo>
                    <a:pt x="8" y="0"/>
                  </a:lnTo>
                  <a:lnTo>
                    <a:pt x="70" y="4"/>
                  </a:lnTo>
                  <a:lnTo>
                    <a:pt x="57" y="110"/>
                  </a:lnTo>
                  <a:lnTo>
                    <a:pt x="0" y="106"/>
                  </a:lnTo>
                </a:path>
              </a:pathLst>
            </a:custGeom>
            <a:solidFill>
              <a:srgbClr val="000000"/>
            </a:solidFill>
            <a:ln w="12600">
              <a:solidFill>
                <a:srgbClr val="333333"/>
              </a:solidFill>
              <a:round/>
              <a:headEnd/>
              <a:tailEnd/>
            </a:ln>
          </p:spPr>
          <p:txBody>
            <a:bodyPr wrap="none" anchor="ctr"/>
            <a:lstStyle/>
            <a:p>
              <a:endParaRPr lang="en-US"/>
            </a:p>
          </p:txBody>
        </p:sp>
        <p:sp>
          <p:nvSpPr>
            <p:cNvPr id="40023" name="Freeform 87">
              <a:extLst>
                <a:ext uri="{FF2B5EF4-FFF2-40B4-BE49-F238E27FC236}">
                  <a16:creationId xmlns:a16="http://schemas.microsoft.com/office/drawing/2014/main" id="{3DF74588-1D17-4ED4-AD3B-A2406A1F9692}"/>
                </a:ext>
              </a:extLst>
            </p:cNvPr>
            <p:cNvSpPr>
              <a:spLocks noChangeArrowheads="1"/>
            </p:cNvSpPr>
            <p:nvPr/>
          </p:nvSpPr>
          <p:spPr bwMode="auto">
            <a:xfrm>
              <a:off x="1021" y="2083"/>
              <a:ext cx="16" cy="25"/>
            </a:xfrm>
            <a:custGeom>
              <a:avLst/>
              <a:gdLst>
                <a:gd name="T0" fmla="*/ 0 w 72"/>
                <a:gd name="T1" fmla="*/ 106 h 111"/>
                <a:gd name="T2" fmla="*/ 4 w 72"/>
                <a:gd name="T3" fmla="*/ 0 h 111"/>
                <a:gd name="T4" fmla="*/ 71 w 72"/>
                <a:gd name="T5" fmla="*/ 8 h 111"/>
                <a:gd name="T6" fmla="*/ 58 w 72"/>
                <a:gd name="T7" fmla="*/ 110 h 111"/>
                <a:gd name="T8" fmla="*/ 0 w 72"/>
                <a:gd name="T9" fmla="*/ 106 h 111"/>
              </a:gdLst>
              <a:ahLst/>
              <a:cxnLst>
                <a:cxn ang="0">
                  <a:pos x="T0" y="T1"/>
                </a:cxn>
                <a:cxn ang="0">
                  <a:pos x="T2" y="T3"/>
                </a:cxn>
                <a:cxn ang="0">
                  <a:pos x="T4" y="T5"/>
                </a:cxn>
                <a:cxn ang="0">
                  <a:pos x="T6" y="T7"/>
                </a:cxn>
                <a:cxn ang="0">
                  <a:pos x="T8" y="T9"/>
                </a:cxn>
              </a:cxnLst>
              <a:rect l="0" t="0" r="r" b="b"/>
              <a:pathLst>
                <a:path w="72" h="111">
                  <a:moveTo>
                    <a:pt x="0" y="106"/>
                  </a:moveTo>
                  <a:lnTo>
                    <a:pt x="4" y="0"/>
                  </a:lnTo>
                  <a:lnTo>
                    <a:pt x="71" y="8"/>
                  </a:lnTo>
                  <a:lnTo>
                    <a:pt x="58" y="110"/>
                  </a:lnTo>
                  <a:lnTo>
                    <a:pt x="0" y="106"/>
                  </a:lnTo>
                </a:path>
              </a:pathLst>
            </a:custGeom>
            <a:solidFill>
              <a:srgbClr val="000000"/>
            </a:solidFill>
            <a:ln w="12600">
              <a:solidFill>
                <a:srgbClr val="333333"/>
              </a:solidFill>
              <a:round/>
              <a:headEnd/>
              <a:tailEnd/>
            </a:ln>
          </p:spPr>
          <p:txBody>
            <a:bodyPr wrap="none" anchor="ctr"/>
            <a:lstStyle/>
            <a:p>
              <a:endParaRPr lang="en-US"/>
            </a:p>
          </p:txBody>
        </p:sp>
        <p:sp>
          <p:nvSpPr>
            <p:cNvPr id="40024" name="Freeform 88">
              <a:extLst>
                <a:ext uri="{FF2B5EF4-FFF2-40B4-BE49-F238E27FC236}">
                  <a16:creationId xmlns:a16="http://schemas.microsoft.com/office/drawing/2014/main" id="{76F721D6-A0DB-4976-BF9A-DB145CCC83ED}"/>
                </a:ext>
              </a:extLst>
            </p:cNvPr>
            <p:cNvSpPr>
              <a:spLocks noChangeArrowheads="1"/>
            </p:cNvSpPr>
            <p:nvPr/>
          </p:nvSpPr>
          <p:spPr bwMode="auto">
            <a:xfrm>
              <a:off x="1022" y="2059"/>
              <a:ext cx="16" cy="26"/>
            </a:xfrm>
            <a:custGeom>
              <a:avLst/>
              <a:gdLst>
                <a:gd name="T0" fmla="*/ 0 w 72"/>
                <a:gd name="T1" fmla="*/ 106 h 116"/>
                <a:gd name="T2" fmla="*/ 17 w 72"/>
                <a:gd name="T3" fmla="*/ 0 h 116"/>
                <a:gd name="T4" fmla="*/ 71 w 72"/>
                <a:gd name="T5" fmla="*/ 8 h 116"/>
                <a:gd name="T6" fmla="*/ 53 w 72"/>
                <a:gd name="T7" fmla="*/ 115 h 116"/>
                <a:gd name="T8" fmla="*/ 0 w 72"/>
                <a:gd name="T9" fmla="*/ 106 h 116"/>
              </a:gdLst>
              <a:ahLst/>
              <a:cxnLst>
                <a:cxn ang="0">
                  <a:pos x="T0" y="T1"/>
                </a:cxn>
                <a:cxn ang="0">
                  <a:pos x="T2" y="T3"/>
                </a:cxn>
                <a:cxn ang="0">
                  <a:pos x="T4" y="T5"/>
                </a:cxn>
                <a:cxn ang="0">
                  <a:pos x="T6" y="T7"/>
                </a:cxn>
                <a:cxn ang="0">
                  <a:pos x="T8" y="T9"/>
                </a:cxn>
              </a:cxnLst>
              <a:rect l="0" t="0" r="r" b="b"/>
              <a:pathLst>
                <a:path w="72" h="116">
                  <a:moveTo>
                    <a:pt x="0" y="106"/>
                  </a:moveTo>
                  <a:lnTo>
                    <a:pt x="17" y="0"/>
                  </a:lnTo>
                  <a:lnTo>
                    <a:pt x="71" y="8"/>
                  </a:lnTo>
                  <a:lnTo>
                    <a:pt x="53" y="115"/>
                  </a:lnTo>
                  <a:lnTo>
                    <a:pt x="0" y="106"/>
                  </a:lnTo>
                </a:path>
              </a:pathLst>
            </a:custGeom>
            <a:solidFill>
              <a:srgbClr val="000000"/>
            </a:solidFill>
            <a:ln w="12600">
              <a:solidFill>
                <a:srgbClr val="333333"/>
              </a:solidFill>
              <a:round/>
              <a:headEnd/>
              <a:tailEnd/>
            </a:ln>
          </p:spPr>
          <p:txBody>
            <a:bodyPr wrap="none" anchor="ctr"/>
            <a:lstStyle/>
            <a:p>
              <a:endParaRPr lang="en-US"/>
            </a:p>
          </p:txBody>
        </p:sp>
        <p:sp>
          <p:nvSpPr>
            <p:cNvPr id="40025" name="Freeform 89">
              <a:extLst>
                <a:ext uri="{FF2B5EF4-FFF2-40B4-BE49-F238E27FC236}">
                  <a16:creationId xmlns:a16="http://schemas.microsoft.com/office/drawing/2014/main" id="{A5F5F024-2BB7-4A0B-B316-82B883EB8373}"/>
                </a:ext>
              </a:extLst>
            </p:cNvPr>
            <p:cNvSpPr>
              <a:spLocks noChangeArrowheads="1"/>
            </p:cNvSpPr>
            <p:nvPr/>
          </p:nvSpPr>
          <p:spPr bwMode="auto">
            <a:xfrm>
              <a:off x="1026" y="2036"/>
              <a:ext cx="16" cy="25"/>
            </a:xfrm>
            <a:custGeom>
              <a:avLst/>
              <a:gdLst>
                <a:gd name="T0" fmla="*/ 0 w 72"/>
                <a:gd name="T1" fmla="*/ 101 h 111"/>
                <a:gd name="T2" fmla="*/ 17 w 72"/>
                <a:gd name="T3" fmla="*/ 0 h 111"/>
                <a:gd name="T4" fmla="*/ 71 w 72"/>
                <a:gd name="T5" fmla="*/ 4 h 111"/>
                <a:gd name="T6" fmla="*/ 53 w 72"/>
                <a:gd name="T7" fmla="*/ 110 h 111"/>
                <a:gd name="T8" fmla="*/ 0 w 72"/>
                <a:gd name="T9" fmla="*/ 101 h 111"/>
              </a:gdLst>
              <a:ahLst/>
              <a:cxnLst>
                <a:cxn ang="0">
                  <a:pos x="T0" y="T1"/>
                </a:cxn>
                <a:cxn ang="0">
                  <a:pos x="T2" y="T3"/>
                </a:cxn>
                <a:cxn ang="0">
                  <a:pos x="T4" y="T5"/>
                </a:cxn>
                <a:cxn ang="0">
                  <a:pos x="T6" y="T7"/>
                </a:cxn>
                <a:cxn ang="0">
                  <a:pos x="T8" y="T9"/>
                </a:cxn>
              </a:cxnLst>
              <a:rect l="0" t="0" r="r" b="b"/>
              <a:pathLst>
                <a:path w="72" h="111">
                  <a:moveTo>
                    <a:pt x="0" y="101"/>
                  </a:moveTo>
                  <a:lnTo>
                    <a:pt x="17" y="0"/>
                  </a:lnTo>
                  <a:lnTo>
                    <a:pt x="71" y="4"/>
                  </a:lnTo>
                  <a:lnTo>
                    <a:pt x="53" y="110"/>
                  </a:lnTo>
                  <a:lnTo>
                    <a:pt x="0" y="101"/>
                  </a:lnTo>
                </a:path>
              </a:pathLst>
            </a:custGeom>
            <a:solidFill>
              <a:srgbClr val="000000"/>
            </a:solidFill>
            <a:ln w="12600">
              <a:solidFill>
                <a:srgbClr val="333333"/>
              </a:solidFill>
              <a:round/>
              <a:headEnd/>
              <a:tailEnd/>
            </a:ln>
          </p:spPr>
          <p:txBody>
            <a:bodyPr wrap="none" anchor="ctr"/>
            <a:lstStyle/>
            <a:p>
              <a:endParaRPr lang="en-US"/>
            </a:p>
          </p:txBody>
        </p:sp>
        <p:sp>
          <p:nvSpPr>
            <p:cNvPr id="40026" name="Freeform 90">
              <a:extLst>
                <a:ext uri="{FF2B5EF4-FFF2-40B4-BE49-F238E27FC236}">
                  <a16:creationId xmlns:a16="http://schemas.microsoft.com/office/drawing/2014/main" id="{BA9229D7-FEDB-4552-BAE5-42FC331DEC96}"/>
                </a:ext>
              </a:extLst>
            </p:cNvPr>
            <p:cNvSpPr>
              <a:spLocks noChangeArrowheads="1"/>
            </p:cNvSpPr>
            <p:nvPr/>
          </p:nvSpPr>
          <p:spPr bwMode="auto">
            <a:xfrm>
              <a:off x="1030" y="2012"/>
              <a:ext cx="16" cy="25"/>
            </a:xfrm>
            <a:custGeom>
              <a:avLst/>
              <a:gdLst>
                <a:gd name="T0" fmla="*/ 0 w 72"/>
                <a:gd name="T1" fmla="*/ 106 h 111"/>
                <a:gd name="T2" fmla="*/ 22 w 72"/>
                <a:gd name="T3" fmla="*/ 0 h 111"/>
                <a:gd name="T4" fmla="*/ 71 w 72"/>
                <a:gd name="T5" fmla="*/ 8 h 111"/>
                <a:gd name="T6" fmla="*/ 53 w 72"/>
                <a:gd name="T7" fmla="*/ 110 h 111"/>
                <a:gd name="T8" fmla="*/ 0 w 72"/>
                <a:gd name="T9" fmla="*/ 106 h 111"/>
              </a:gdLst>
              <a:ahLst/>
              <a:cxnLst>
                <a:cxn ang="0">
                  <a:pos x="T0" y="T1"/>
                </a:cxn>
                <a:cxn ang="0">
                  <a:pos x="T2" y="T3"/>
                </a:cxn>
                <a:cxn ang="0">
                  <a:pos x="T4" y="T5"/>
                </a:cxn>
                <a:cxn ang="0">
                  <a:pos x="T6" y="T7"/>
                </a:cxn>
                <a:cxn ang="0">
                  <a:pos x="T8" y="T9"/>
                </a:cxn>
              </a:cxnLst>
              <a:rect l="0" t="0" r="r" b="b"/>
              <a:pathLst>
                <a:path w="72" h="111">
                  <a:moveTo>
                    <a:pt x="0" y="106"/>
                  </a:moveTo>
                  <a:lnTo>
                    <a:pt x="22" y="0"/>
                  </a:lnTo>
                  <a:lnTo>
                    <a:pt x="71" y="8"/>
                  </a:lnTo>
                  <a:lnTo>
                    <a:pt x="53" y="110"/>
                  </a:lnTo>
                  <a:lnTo>
                    <a:pt x="0" y="106"/>
                  </a:lnTo>
                </a:path>
              </a:pathLst>
            </a:custGeom>
            <a:solidFill>
              <a:srgbClr val="000000"/>
            </a:solidFill>
            <a:ln w="12600">
              <a:solidFill>
                <a:srgbClr val="333333"/>
              </a:solidFill>
              <a:round/>
              <a:headEnd/>
              <a:tailEnd/>
            </a:ln>
          </p:spPr>
          <p:txBody>
            <a:bodyPr wrap="none" anchor="ctr"/>
            <a:lstStyle/>
            <a:p>
              <a:endParaRPr lang="en-US"/>
            </a:p>
          </p:txBody>
        </p:sp>
        <p:sp>
          <p:nvSpPr>
            <p:cNvPr id="40027" name="Freeform 91">
              <a:extLst>
                <a:ext uri="{FF2B5EF4-FFF2-40B4-BE49-F238E27FC236}">
                  <a16:creationId xmlns:a16="http://schemas.microsoft.com/office/drawing/2014/main" id="{6B2358DD-330B-461A-8553-8CDB3BE7B006}"/>
                </a:ext>
              </a:extLst>
            </p:cNvPr>
            <p:cNvSpPr>
              <a:spLocks noChangeArrowheads="1"/>
            </p:cNvSpPr>
            <p:nvPr/>
          </p:nvSpPr>
          <p:spPr bwMode="auto">
            <a:xfrm>
              <a:off x="1035" y="1989"/>
              <a:ext cx="17" cy="25"/>
            </a:xfrm>
            <a:custGeom>
              <a:avLst/>
              <a:gdLst>
                <a:gd name="T0" fmla="*/ 0 w 76"/>
                <a:gd name="T1" fmla="*/ 102 h 112"/>
                <a:gd name="T2" fmla="*/ 26 w 76"/>
                <a:gd name="T3" fmla="*/ 0 h 112"/>
                <a:gd name="T4" fmla="*/ 75 w 76"/>
                <a:gd name="T5" fmla="*/ 13 h 112"/>
                <a:gd name="T6" fmla="*/ 48 w 76"/>
                <a:gd name="T7" fmla="*/ 111 h 112"/>
                <a:gd name="T8" fmla="*/ 0 w 76"/>
                <a:gd name="T9" fmla="*/ 102 h 112"/>
              </a:gdLst>
              <a:ahLst/>
              <a:cxnLst>
                <a:cxn ang="0">
                  <a:pos x="T0" y="T1"/>
                </a:cxn>
                <a:cxn ang="0">
                  <a:pos x="T2" y="T3"/>
                </a:cxn>
                <a:cxn ang="0">
                  <a:pos x="T4" y="T5"/>
                </a:cxn>
                <a:cxn ang="0">
                  <a:pos x="T6" y="T7"/>
                </a:cxn>
                <a:cxn ang="0">
                  <a:pos x="T8" y="T9"/>
                </a:cxn>
              </a:cxnLst>
              <a:rect l="0" t="0" r="r" b="b"/>
              <a:pathLst>
                <a:path w="76" h="112">
                  <a:moveTo>
                    <a:pt x="0" y="102"/>
                  </a:moveTo>
                  <a:lnTo>
                    <a:pt x="26" y="0"/>
                  </a:lnTo>
                  <a:lnTo>
                    <a:pt x="75" y="13"/>
                  </a:lnTo>
                  <a:lnTo>
                    <a:pt x="48" y="111"/>
                  </a:lnTo>
                  <a:lnTo>
                    <a:pt x="0" y="102"/>
                  </a:lnTo>
                </a:path>
              </a:pathLst>
            </a:custGeom>
            <a:solidFill>
              <a:srgbClr val="000000"/>
            </a:solidFill>
            <a:ln w="12600">
              <a:solidFill>
                <a:srgbClr val="333333"/>
              </a:solidFill>
              <a:round/>
              <a:headEnd/>
              <a:tailEnd/>
            </a:ln>
          </p:spPr>
          <p:txBody>
            <a:bodyPr wrap="none" anchor="ctr"/>
            <a:lstStyle/>
            <a:p>
              <a:endParaRPr lang="en-US"/>
            </a:p>
          </p:txBody>
        </p:sp>
        <p:sp>
          <p:nvSpPr>
            <p:cNvPr id="40028" name="Freeform 92">
              <a:extLst>
                <a:ext uri="{FF2B5EF4-FFF2-40B4-BE49-F238E27FC236}">
                  <a16:creationId xmlns:a16="http://schemas.microsoft.com/office/drawing/2014/main" id="{4E377771-8766-4B3E-9EAC-A46A1CDB335B}"/>
                </a:ext>
              </a:extLst>
            </p:cNvPr>
            <p:cNvSpPr>
              <a:spLocks noChangeArrowheads="1"/>
            </p:cNvSpPr>
            <p:nvPr/>
          </p:nvSpPr>
          <p:spPr bwMode="auto">
            <a:xfrm>
              <a:off x="1041" y="1966"/>
              <a:ext cx="17" cy="26"/>
            </a:xfrm>
            <a:custGeom>
              <a:avLst/>
              <a:gdLst>
                <a:gd name="T0" fmla="*/ 0 w 76"/>
                <a:gd name="T1" fmla="*/ 102 h 116"/>
                <a:gd name="T2" fmla="*/ 31 w 76"/>
                <a:gd name="T3" fmla="*/ 0 h 116"/>
                <a:gd name="T4" fmla="*/ 75 w 76"/>
                <a:gd name="T5" fmla="*/ 13 h 116"/>
                <a:gd name="T6" fmla="*/ 48 w 76"/>
                <a:gd name="T7" fmla="*/ 115 h 116"/>
                <a:gd name="T8" fmla="*/ 0 w 76"/>
                <a:gd name="T9" fmla="*/ 102 h 116"/>
              </a:gdLst>
              <a:ahLst/>
              <a:cxnLst>
                <a:cxn ang="0">
                  <a:pos x="T0" y="T1"/>
                </a:cxn>
                <a:cxn ang="0">
                  <a:pos x="T2" y="T3"/>
                </a:cxn>
                <a:cxn ang="0">
                  <a:pos x="T4" y="T5"/>
                </a:cxn>
                <a:cxn ang="0">
                  <a:pos x="T6" y="T7"/>
                </a:cxn>
                <a:cxn ang="0">
                  <a:pos x="T8" y="T9"/>
                </a:cxn>
              </a:cxnLst>
              <a:rect l="0" t="0" r="r" b="b"/>
              <a:pathLst>
                <a:path w="76" h="116">
                  <a:moveTo>
                    <a:pt x="0" y="102"/>
                  </a:moveTo>
                  <a:lnTo>
                    <a:pt x="31" y="0"/>
                  </a:lnTo>
                  <a:lnTo>
                    <a:pt x="75" y="13"/>
                  </a:lnTo>
                  <a:lnTo>
                    <a:pt x="48" y="115"/>
                  </a:lnTo>
                  <a:lnTo>
                    <a:pt x="0" y="102"/>
                  </a:lnTo>
                </a:path>
              </a:pathLst>
            </a:custGeom>
            <a:solidFill>
              <a:srgbClr val="000000"/>
            </a:solidFill>
            <a:ln w="12600">
              <a:solidFill>
                <a:srgbClr val="333333"/>
              </a:solidFill>
              <a:round/>
              <a:headEnd/>
              <a:tailEnd/>
            </a:ln>
          </p:spPr>
          <p:txBody>
            <a:bodyPr wrap="none" anchor="ctr"/>
            <a:lstStyle/>
            <a:p>
              <a:endParaRPr lang="en-US"/>
            </a:p>
          </p:txBody>
        </p:sp>
        <p:sp>
          <p:nvSpPr>
            <p:cNvPr id="40029" name="Freeform 93">
              <a:extLst>
                <a:ext uri="{FF2B5EF4-FFF2-40B4-BE49-F238E27FC236}">
                  <a16:creationId xmlns:a16="http://schemas.microsoft.com/office/drawing/2014/main" id="{43B67686-6CF7-44A4-A515-D5AEA4EC916C}"/>
                </a:ext>
              </a:extLst>
            </p:cNvPr>
            <p:cNvSpPr>
              <a:spLocks noChangeArrowheads="1"/>
            </p:cNvSpPr>
            <p:nvPr/>
          </p:nvSpPr>
          <p:spPr bwMode="auto">
            <a:xfrm>
              <a:off x="1048" y="1943"/>
              <a:ext cx="18" cy="26"/>
            </a:xfrm>
            <a:custGeom>
              <a:avLst/>
              <a:gdLst>
                <a:gd name="T0" fmla="*/ 0 w 81"/>
                <a:gd name="T1" fmla="*/ 102 h 116"/>
                <a:gd name="T2" fmla="*/ 31 w 81"/>
                <a:gd name="T3" fmla="*/ 0 h 116"/>
                <a:gd name="T4" fmla="*/ 80 w 81"/>
                <a:gd name="T5" fmla="*/ 22 h 116"/>
                <a:gd name="T6" fmla="*/ 44 w 81"/>
                <a:gd name="T7" fmla="*/ 115 h 116"/>
                <a:gd name="T8" fmla="*/ 0 w 81"/>
                <a:gd name="T9" fmla="*/ 102 h 116"/>
              </a:gdLst>
              <a:ahLst/>
              <a:cxnLst>
                <a:cxn ang="0">
                  <a:pos x="T0" y="T1"/>
                </a:cxn>
                <a:cxn ang="0">
                  <a:pos x="T2" y="T3"/>
                </a:cxn>
                <a:cxn ang="0">
                  <a:pos x="T4" y="T5"/>
                </a:cxn>
                <a:cxn ang="0">
                  <a:pos x="T6" y="T7"/>
                </a:cxn>
                <a:cxn ang="0">
                  <a:pos x="T8" y="T9"/>
                </a:cxn>
              </a:cxnLst>
              <a:rect l="0" t="0" r="r" b="b"/>
              <a:pathLst>
                <a:path w="81" h="116">
                  <a:moveTo>
                    <a:pt x="0" y="102"/>
                  </a:moveTo>
                  <a:lnTo>
                    <a:pt x="31" y="0"/>
                  </a:lnTo>
                  <a:lnTo>
                    <a:pt x="80" y="22"/>
                  </a:lnTo>
                  <a:lnTo>
                    <a:pt x="44" y="115"/>
                  </a:lnTo>
                  <a:lnTo>
                    <a:pt x="0" y="102"/>
                  </a:lnTo>
                </a:path>
              </a:pathLst>
            </a:custGeom>
            <a:solidFill>
              <a:srgbClr val="000000"/>
            </a:solidFill>
            <a:ln w="12600">
              <a:solidFill>
                <a:srgbClr val="333333"/>
              </a:solidFill>
              <a:round/>
              <a:headEnd/>
              <a:tailEnd/>
            </a:ln>
          </p:spPr>
          <p:txBody>
            <a:bodyPr wrap="none" anchor="ctr"/>
            <a:lstStyle/>
            <a:p>
              <a:endParaRPr lang="en-US"/>
            </a:p>
          </p:txBody>
        </p:sp>
        <p:sp>
          <p:nvSpPr>
            <p:cNvPr id="40030" name="Freeform 94">
              <a:extLst>
                <a:ext uri="{FF2B5EF4-FFF2-40B4-BE49-F238E27FC236}">
                  <a16:creationId xmlns:a16="http://schemas.microsoft.com/office/drawing/2014/main" id="{CB97769F-78D4-4CB1-96FB-6A52619CF451}"/>
                </a:ext>
              </a:extLst>
            </p:cNvPr>
            <p:cNvSpPr>
              <a:spLocks noChangeArrowheads="1"/>
            </p:cNvSpPr>
            <p:nvPr/>
          </p:nvSpPr>
          <p:spPr bwMode="auto">
            <a:xfrm>
              <a:off x="1055" y="1921"/>
              <a:ext cx="19" cy="27"/>
            </a:xfrm>
            <a:custGeom>
              <a:avLst/>
              <a:gdLst>
                <a:gd name="T0" fmla="*/ 0 w 85"/>
                <a:gd name="T1" fmla="*/ 94 h 117"/>
                <a:gd name="T2" fmla="*/ 40 w 85"/>
                <a:gd name="T3" fmla="*/ 0 h 117"/>
                <a:gd name="T4" fmla="*/ 84 w 85"/>
                <a:gd name="T5" fmla="*/ 17 h 117"/>
                <a:gd name="T6" fmla="*/ 48 w 85"/>
                <a:gd name="T7" fmla="*/ 116 h 117"/>
                <a:gd name="T8" fmla="*/ 0 w 85"/>
                <a:gd name="T9" fmla="*/ 94 h 117"/>
              </a:gdLst>
              <a:ahLst/>
              <a:cxnLst>
                <a:cxn ang="0">
                  <a:pos x="T0" y="T1"/>
                </a:cxn>
                <a:cxn ang="0">
                  <a:pos x="T2" y="T3"/>
                </a:cxn>
                <a:cxn ang="0">
                  <a:pos x="T4" y="T5"/>
                </a:cxn>
                <a:cxn ang="0">
                  <a:pos x="T6" y="T7"/>
                </a:cxn>
                <a:cxn ang="0">
                  <a:pos x="T8" y="T9"/>
                </a:cxn>
              </a:cxnLst>
              <a:rect l="0" t="0" r="r" b="b"/>
              <a:pathLst>
                <a:path w="85" h="117">
                  <a:moveTo>
                    <a:pt x="0" y="94"/>
                  </a:moveTo>
                  <a:lnTo>
                    <a:pt x="40" y="0"/>
                  </a:lnTo>
                  <a:lnTo>
                    <a:pt x="84" y="17"/>
                  </a:lnTo>
                  <a:lnTo>
                    <a:pt x="48" y="116"/>
                  </a:lnTo>
                  <a:lnTo>
                    <a:pt x="0" y="94"/>
                  </a:lnTo>
                </a:path>
              </a:pathLst>
            </a:custGeom>
            <a:solidFill>
              <a:srgbClr val="000000"/>
            </a:solidFill>
            <a:ln w="12600">
              <a:solidFill>
                <a:srgbClr val="333333"/>
              </a:solidFill>
              <a:round/>
              <a:headEnd/>
              <a:tailEnd/>
            </a:ln>
          </p:spPr>
          <p:txBody>
            <a:bodyPr wrap="none" anchor="ctr"/>
            <a:lstStyle/>
            <a:p>
              <a:endParaRPr lang="en-US"/>
            </a:p>
          </p:txBody>
        </p:sp>
        <p:sp>
          <p:nvSpPr>
            <p:cNvPr id="40031" name="Freeform 95">
              <a:extLst>
                <a:ext uri="{FF2B5EF4-FFF2-40B4-BE49-F238E27FC236}">
                  <a16:creationId xmlns:a16="http://schemas.microsoft.com/office/drawing/2014/main" id="{67ACB8BD-793A-4CE4-B345-25168A14A5C5}"/>
                </a:ext>
              </a:extLst>
            </p:cNvPr>
            <p:cNvSpPr>
              <a:spLocks noChangeArrowheads="1"/>
            </p:cNvSpPr>
            <p:nvPr/>
          </p:nvSpPr>
          <p:spPr bwMode="auto">
            <a:xfrm>
              <a:off x="1064" y="1900"/>
              <a:ext cx="19" cy="25"/>
            </a:xfrm>
            <a:custGeom>
              <a:avLst/>
              <a:gdLst>
                <a:gd name="T0" fmla="*/ 0 w 85"/>
                <a:gd name="T1" fmla="*/ 93 h 112"/>
                <a:gd name="T2" fmla="*/ 40 w 85"/>
                <a:gd name="T3" fmla="*/ 0 h 112"/>
                <a:gd name="T4" fmla="*/ 84 w 85"/>
                <a:gd name="T5" fmla="*/ 17 h 112"/>
                <a:gd name="T6" fmla="*/ 44 w 85"/>
                <a:gd name="T7" fmla="*/ 111 h 112"/>
                <a:gd name="T8" fmla="*/ 0 w 85"/>
                <a:gd name="T9" fmla="*/ 93 h 112"/>
              </a:gdLst>
              <a:ahLst/>
              <a:cxnLst>
                <a:cxn ang="0">
                  <a:pos x="T0" y="T1"/>
                </a:cxn>
                <a:cxn ang="0">
                  <a:pos x="T2" y="T3"/>
                </a:cxn>
                <a:cxn ang="0">
                  <a:pos x="T4" y="T5"/>
                </a:cxn>
                <a:cxn ang="0">
                  <a:pos x="T6" y="T7"/>
                </a:cxn>
                <a:cxn ang="0">
                  <a:pos x="T8" y="T9"/>
                </a:cxn>
              </a:cxnLst>
              <a:rect l="0" t="0" r="r" b="b"/>
              <a:pathLst>
                <a:path w="85" h="112">
                  <a:moveTo>
                    <a:pt x="0" y="93"/>
                  </a:moveTo>
                  <a:lnTo>
                    <a:pt x="40" y="0"/>
                  </a:lnTo>
                  <a:lnTo>
                    <a:pt x="84" y="17"/>
                  </a:lnTo>
                  <a:lnTo>
                    <a:pt x="44" y="111"/>
                  </a:lnTo>
                  <a:lnTo>
                    <a:pt x="0" y="93"/>
                  </a:lnTo>
                </a:path>
              </a:pathLst>
            </a:custGeom>
            <a:solidFill>
              <a:srgbClr val="000000"/>
            </a:solidFill>
            <a:ln w="12600">
              <a:solidFill>
                <a:srgbClr val="333333"/>
              </a:solidFill>
              <a:round/>
              <a:headEnd/>
              <a:tailEnd/>
            </a:ln>
          </p:spPr>
          <p:txBody>
            <a:bodyPr wrap="none" anchor="ctr"/>
            <a:lstStyle/>
            <a:p>
              <a:endParaRPr lang="en-US"/>
            </a:p>
          </p:txBody>
        </p:sp>
        <p:sp>
          <p:nvSpPr>
            <p:cNvPr id="40032" name="Freeform 96">
              <a:extLst>
                <a:ext uri="{FF2B5EF4-FFF2-40B4-BE49-F238E27FC236}">
                  <a16:creationId xmlns:a16="http://schemas.microsoft.com/office/drawing/2014/main" id="{4B007358-EA58-4928-A9D0-0DA5922C243C}"/>
                </a:ext>
              </a:extLst>
            </p:cNvPr>
            <p:cNvSpPr>
              <a:spLocks noChangeArrowheads="1"/>
            </p:cNvSpPr>
            <p:nvPr/>
          </p:nvSpPr>
          <p:spPr bwMode="auto">
            <a:xfrm>
              <a:off x="1073" y="1880"/>
              <a:ext cx="21" cy="24"/>
            </a:xfrm>
            <a:custGeom>
              <a:avLst/>
              <a:gdLst>
                <a:gd name="T0" fmla="*/ 0 w 94"/>
                <a:gd name="T1" fmla="*/ 88 h 107"/>
                <a:gd name="T2" fmla="*/ 44 w 94"/>
                <a:gd name="T3" fmla="*/ 0 h 107"/>
                <a:gd name="T4" fmla="*/ 93 w 94"/>
                <a:gd name="T5" fmla="*/ 22 h 107"/>
                <a:gd name="T6" fmla="*/ 44 w 94"/>
                <a:gd name="T7" fmla="*/ 106 h 107"/>
                <a:gd name="T8" fmla="*/ 0 w 94"/>
                <a:gd name="T9" fmla="*/ 88 h 107"/>
              </a:gdLst>
              <a:ahLst/>
              <a:cxnLst>
                <a:cxn ang="0">
                  <a:pos x="T0" y="T1"/>
                </a:cxn>
                <a:cxn ang="0">
                  <a:pos x="T2" y="T3"/>
                </a:cxn>
                <a:cxn ang="0">
                  <a:pos x="T4" y="T5"/>
                </a:cxn>
                <a:cxn ang="0">
                  <a:pos x="T6" y="T7"/>
                </a:cxn>
                <a:cxn ang="0">
                  <a:pos x="T8" y="T9"/>
                </a:cxn>
              </a:cxnLst>
              <a:rect l="0" t="0" r="r" b="b"/>
              <a:pathLst>
                <a:path w="94" h="107">
                  <a:moveTo>
                    <a:pt x="0" y="88"/>
                  </a:moveTo>
                  <a:lnTo>
                    <a:pt x="44" y="0"/>
                  </a:lnTo>
                  <a:lnTo>
                    <a:pt x="93" y="22"/>
                  </a:lnTo>
                  <a:lnTo>
                    <a:pt x="44" y="106"/>
                  </a:lnTo>
                  <a:lnTo>
                    <a:pt x="0" y="88"/>
                  </a:lnTo>
                </a:path>
              </a:pathLst>
            </a:custGeom>
            <a:solidFill>
              <a:srgbClr val="000000"/>
            </a:solidFill>
            <a:ln w="12600">
              <a:solidFill>
                <a:srgbClr val="333333"/>
              </a:solidFill>
              <a:round/>
              <a:headEnd/>
              <a:tailEnd/>
            </a:ln>
          </p:spPr>
          <p:txBody>
            <a:bodyPr wrap="none" anchor="ctr"/>
            <a:lstStyle/>
            <a:p>
              <a:endParaRPr lang="en-US"/>
            </a:p>
          </p:txBody>
        </p:sp>
        <p:sp>
          <p:nvSpPr>
            <p:cNvPr id="40033" name="Freeform 97">
              <a:extLst>
                <a:ext uri="{FF2B5EF4-FFF2-40B4-BE49-F238E27FC236}">
                  <a16:creationId xmlns:a16="http://schemas.microsoft.com/office/drawing/2014/main" id="{35AECCAE-C4C5-4CF0-A678-483B5754E33A}"/>
                </a:ext>
              </a:extLst>
            </p:cNvPr>
            <p:cNvSpPr>
              <a:spLocks noChangeArrowheads="1"/>
            </p:cNvSpPr>
            <p:nvPr/>
          </p:nvSpPr>
          <p:spPr bwMode="auto">
            <a:xfrm>
              <a:off x="1083" y="1860"/>
              <a:ext cx="21" cy="25"/>
            </a:xfrm>
            <a:custGeom>
              <a:avLst/>
              <a:gdLst>
                <a:gd name="T0" fmla="*/ 0 w 94"/>
                <a:gd name="T1" fmla="*/ 88 h 111"/>
                <a:gd name="T2" fmla="*/ 48 w 94"/>
                <a:gd name="T3" fmla="*/ 0 h 111"/>
                <a:gd name="T4" fmla="*/ 93 w 94"/>
                <a:gd name="T5" fmla="*/ 26 h 111"/>
                <a:gd name="T6" fmla="*/ 48 w 94"/>
                <a:gd name="T7" fmla="*/ 110 h 111"/>
                <a:gd name="T8" fmla="*/ 0 w 94"/>
                <a:gd name="T9" fmla="*/ 88 h 111"/>
              </a:gdLst>
              <a:ahLst/>
              <a:cxnLst>
                <a:cxn ang="0">
                  <a:pos x="T0" y="T1"/>
                </a:cxn>
                <a:cxn ang="0">
                  <a:pos x="T2" y="T3"/>
                </a:cxn>
                <a:cxn ang="0">
                  <a:pos x="T4" y="T5"/>
                </a:cxn>
                <a:cxn ang="0">
                  <a:pos x="T6" y="T7"/>
                </a:cxn>
                <a:cxn ang="0">
                  <a:pos x="T8" y="T9"/>
                </a:cxn>
              </a:cxnLst>
              <a:rect l="0" t="0" r="r" b="b"/>
              <a:pathLst>
                <a:path w="94" h="111">
                  <a:moveTo>
                    <a:pt x="0" y="88"/>
                  </a:moveTo>
                  <a:lnTo>
                    <a:pt x="48" y="0"/>
                  </a:lnTo>
                  <a:lnTo>
                    <a:pt x="93" y="26"/>
                  </a:lnTo>
                  <a:lnTo>
                    <a:pt x="48" y="110"/>
                  </a:lnTo>
                  <a:lnTo>
                    <a:pt x="0" y="88"/>
                  </a:lnTo>
                </a:path>
              </a:pathLst>
            </a:custGeom>
            <a:solidFill>
              <a:srgbClr val="000000"/>
            </a:solidFill>
            <a:ln w="12600">
              <a:solidFill>
                <a:srgbClr val="333333"/>
              </a:solidFill>
              <a:round/>
              <a:headEnd/>
              <a:tailEnd/>
            </a:ln>
          </p:spPr>
          <p:txBody>
            <a:bodyPr wrap="none" anchor="ctr"/>
            <a:lstStyle/>
            <a:p>
              <a:endParaRPr lang="en-US"/>
            </a:p>
          </p:txBody>
        </p:sp>
        <p:sp>
          <p:nvSpPr>
            <p:cNvPr id="40034" name="Freeform 98">
              <a:extLst>
                <a:ext uri="{FF2B5EF4-FFF2-40B4-BE49-F238E27FC236}">
                  <a16:creationId xmlns:a16="http://schemas.microsoft.com/office/drawing/2014/main" id="{B5B86509-5C87-4E61-9E46-3A0D8472E8B4}"/>
                </a:ext>
              </a:extLst>
            </p:cNvPr>
            <p:cNvSpPr>
              <a:spLocks noChangeArrowheads="1"/>
            </p:cNvSpPr>
            <p:nvPr/>
          </p:nvSpPr>
          <p:spPr bwMode="auto">
            <a:xfrm>
              <a:off x="1094" y="1842"/>
              <a:ext cx="21" cy="24"/>
            </a:xfrm>
            <a:custGeom>
              <a:avLst/>
              <a:gdLst>
                <a:gd name="T0" fmla="*/ 0 w 94"/>
                <a:gd name="T1" fmla="*/ 80 h 108"/>
                <a:gd name="T2" fmla="*/ 53 w 94"/>
                <a:gd name="T3" fmla="*/ 0 h 108"/>
                <a:gd name="T4" fmla="*/ 93 w 94"/>
                <a:gd name="T5" fmla="*/ 26 h 108"/>
                <a:gd name="T6" fmla="*/ 44 w 94"/>
                <a:gd name="T7" fmla="*/ 107 h 108"/>
                <a:gd name="T8" fmla="*/ 0 w 94"/>
                <a:gd name="T9" fmla="*/ 80 h 108"/>
              </a:gdLst>
              <a:ahLst/>
              <a:cxnLst>
                <a:cxn ang="0">
                  <a:pos x="T0" y="T1"/>
                </a:cxn>
                <a:cxn ang="0">
                  <a:pos x="T2" y="T3"/>
                </a:cxn>
                <a:cxn ang="0">
                  <a:pos x="T4" y="T5"/>
                </a:cxn>
                <a:cxn ang="0">
                  <a:pos x="T6" y="T7"/>
                </a:cxn>
                <a:cxn ang="0">
                  <a:pos x="T8" y="T9"/>
                </a:cxn>
              </a:cxnLst>
              <a:rect l="0" t="0" r="r" b="b"/>
              <a:pathLst>
                <a:path w="94" h="108">
                  <a:moveTo>
                    <a:pt x="0" y="80"/>
                  </a:moveTo>
                  <a:lnTo>
                    <a:pt x="53" y="0"/>
                  </a:lnTo>
                  <a:lnTo>
                    <a:pt x="93" y="26"/>
                  </a:lnTo>
                  <a:lnTo>
                    <a:pt x="44" y="107"/>
                  </a:lnTo>
                  <a:lnTo>
                    <a:pt x="0" y="80"/>
                  </a:lnTo>
                </a:path>
              </a:pathLst>
            </a:custGeom>
            <a:solidFill>
              <a:srgbClr val="000000"/>
            </a:solidFill>
            <a:ln w="12600">
              <a:solidFill>
                <a:srgbClr val="333333"/>
              </a:solidFill>
              <a:round/>
              <a:headEnd/>
              <a:tailEnd/>
            </a:ln>
          </p:spPr>
          <p:txBody>
            <a:bodyPr wrap="none" anchor="ctr"/>
            <a:lstStyle/>
            <a:p>
              <a:endParaRPr lang="en-US"/>
            </a:p>
          </p:txBody>
        </p:sp>
        <p:sp>
          <p:nvSpPr>
            <p:cNvPr id="40035" name="Freeform 99">
              <a:extLst>
                <a:ext uri="{FF2B5EF4-FFF2-40B4-BE49-F238E27FC236}">
                  <a16:creationId xmlns:a16="http://schemas.microsoft.com/office/drawing/2014/main" id="{4F222542-E2CB-4248-B7AA-42DD54992F37}"/>
                </a:ext>
              </a:extLst>
            </p:cNvPr>
            <p:cNvSpPr>
              <a:spLocks noChangeArrowheads="1"/>
            </p:cNvSpPr>
            <p:nvPr/>
          </p:nvSpPr>
          <p:spPr bwMode="auto">
            <a:xfrm>
              <a:off x="1106" y="1825"/>
              <a:ext cx="20" cy="23"/>
            </a:xfrm>
            <a:custGeom>
              <a:avLst/>
              <a:gdLst>
                <a:gd name="T0" fmla="*/ 0 w 90"/>
                <a:gd name="T1" fmla="*/ 75 h 103"/>
                <a:gd name="T2" fmla="*/ 49 w 90"/>
                <a:gd name="T3" fmla="*/ 0 h 103"/>
                <a:gd name="T4" fmla="*/ 89 w 90"/>
                <a:gd name="T5" fmla="*/ 31 h 103"/>
                <a:gd name="T6" fmla="*/ 40 w 90"/>
                <a:gd name="T7" fmla="*/ 102 h 103"/>
                <a:gd name="T8" fmla="*/ 0 w 90"/>
                <a:gd name="T9" fmla="*/ 75 h 103"/>
              </a:gdLst>
              <a:ahLst/>
              <a:cxnLst>
                <a:cxn ang="0">
                  <a:pos x="T0" y="T1"/>
                </a:cxn>
                <a:cxn ang="0">
                  <a:pos x="T2" y="T3"/>
                </a:cxn>
                <a:cxn ang="0">
                  <a:pos x="T4" y="T5"/>
                </a:cxn>
                <a:cxn ang="0">
                  <a:pos x="T6" y="T7"/>
                </a:cxn>
                <a:cxn ang="0">
                  <a:pos x="T8" y="T9"/>
                </a:cxn>
              </a:cxnLst>
              <a:rect l="0" t="0" r="r" b="b"/>
              <a:pathLst>
                <a:path w="90" h="103">
                  <a:moveTo>
                    <a:pt x="0" y="75"/>
                  </a:moveTo>
                  <a:lnTo>
                    <a:pt x="49" y="0"/>
                  </a:lnTo>
                  <a:lnTo>
                    <a:pt x="89" y="31"/>
                  </a:lnTo>
                  <a:lnTo>
                    <a:pt x="40" y="102"/>
                  </a:lnTo>
                  <a:lnTo>
                    <a:pt x="0" y="75"/>
                  </a:lnTo>
                </a:path>
              </a:pathLst>
            </a:custGeom>
            <a:solidFill>
              <a:srgbClr val="000000"/>
            </a:solidFill>
            <a:ln w="12600">
              <a:solidFill>
                <a:srgbClr val="333333"/>
              </a:solidFill>
              <a:round/>
              <a:headEnd/>
              <a:tailEnd/>
            </a:ln>
          </p:spPr>
          <p:txBody>
            <a:bodyPr wrap="none" anchor="ctr"/>
            <a:lstStyle/>
            <a:p>
              <a:endParaRPr lang="en-US"/>
            </a:p>
          </p:txBody>
        </p:sp>
        <p:sp>
          <p:nvSpPr>
            <p:cNvPr id="40036" name="Freeform 100">
              <a:extLst>
                <a:ext uri="{FF2B5EF4-FFF2-40B4-BE49-F238E27FC236}">
                  <a16:creationId xmlns:a16="http://schemas.microsoft.com/office/drawing/2014/main" id="{A12E6E89-B0E7-45CE-95B7-92BEDFBF157D}"/>
                </a:ext>
              </a:extLst>
            </p:cNvPr>
            <p:cNvSpPr>
              <a:spLocks noChangeArrowheads="1"/>
            </p:cNvSpPr>
            <p:nvPr/>
          </p:nvSpPr>
          <p:spPr bwMode="auto">
            <a:xfrm>
              <a:off x="1117" y="1809"/>
              <a:ext cx="21" cy="24"/>
            </a:xfrm>
            <a:custGeom>
              <a:avLst/>
              <a:gdLst>
                <a:gd name="T0" fmla="*/ 0 w 94"/>
                <a:gd name="T1" fmla="*/ 75 h 107"/>
                <a:gd name="T2" fmla="*/ 57 w 94"/>
                <a:gd name="T3" fmla="*/ 0 h 107"/>
                <a:gd name="T4" fmla="*/ 93 w 94"/>
                <a:gd name="T5" fmla="*/ 35 h 107"/>
                <a:gd name="T6" fmla="*/ 40 w 94"/>
                <a:gd name="T7" fmla="*/ 106 h 107"/>
                <a:gd name="T8" fmla="*/ 0 w 94"/>
                <a:gd name="T9" fmla="*/ 75 h 107"/>
              </a:gdLst>
              <a:ahLst/>
              <a:cxnLst>
                <a:cxn ang="0">
                  <a:pos x="T0" y="T1"/>
                </a:cxn>
                <a:cxn ang="0">
                  <a:pos x="T2" y="T3"/>
                </a:cxn>
                <a:cxn ang="0">
                  <a:pos x="T4" y="T5"/>
                </a:cxn>
                <a:cxn ang="0">
                  <a:pos x="T6" y="T7"/>
                </a:cxn>
                <a:cxn ang="0">
                  <a:pos x="T8" y="T9"/>
                </a:cxn>
              </a:cxnLst>
              <a:rect l="0" t="0" r="r" b="b"/>
              <a:pathLst>
                <a:path w="94" h="107">
                  <a:moveTo>
                    <a:pt x="0" y="75"/>
                  </a:moveTo>
                  <a:lnTo>
                    <a:pt x="57" y="0"/>
                  </a:lnTo>
                  <a:lnTo>
                    <a:pt x="93" y="35"/>
                  </a:lnTo>
                  <a:lnTo>
                    <a:pt x="40" y="106"/>
                  </a:lnTo>
                  <a:lnTo>
                    <a:pt x="0" y="75"/>
                  </a:lnTo>
                </a:path>
              </a:pathLst>
            </a:custGeom>
            <a:solidFill>
              <a:srgbClr val="000000"/>
            </a:solidFill>
            <a:ln w="12600">
              <a:solidFill>
                <a:srgbClr val="333333"/>
              </a:solidFill>
              <a:round/>
              <a:headEnd/>
              <a:tailEnd/>
            </a:ln>
          </p:spPr>
          <p:txBody>
            <a:bodyPr wrap="none" anchor="ctr"/>
            <a:lstStyle/>
            <a:p>
              <a:endParaRPr lang="en-US"/>
            </a:p>
          </p:txBody>
        </p:sp>
        <p:sp>
          <p:nvSpPr>
            <p:cNvPr id="40037" name="Freeform 101">
              <a:extLst>
                <a:ext uri="{FF2B5EF4-FFF2-40B4-BE49-F238E27FC236}">
                  <a16:creationId xmlns:a16="http://schemas.microsoft.com/office/drawing/2014/main" id="{E21EF04C-25FF-4CF5-8A89-E48255324C86}"/>
                </a:ext>
              </a:extLst>
            </p:cNvPr>
            <p:cNvSpPr>
              <a:spLocks noChangeArrowheads="1"/>
            </p:cNvSpPr>
            <p:nvPr/>
          </p:nvSpPr>
          <p:spPr bwMode="auto">
            <a:xfrm>
              <a:off x="1130" y="1793"/>
              <a:ext cx="20" cy="23"/>
            </a:xfrm>
            <a:custGeom>
              <a:avLst/>
              <a:gdLst>
                <a:gd name="T0" fmla="*/ 0 w 90"/>
                <a:gd name="T1" fmla="*/ 66 h 103"/>
                <a:gd name="T2" fmla="*/ 53 w 90"/>
                <a:gd name="T3" fmla="*/ 0 h 103"/>
                <a:gd name="T4" fmla="*/ 89 w 90"/>
                <a:gd name="T5" fmla="*/ 35 h 103"/>
                <a:gd name="T6" fmla="*/ 35 w 90"/>
                <a:gd name="T7" fmla="*/ 102 h 103"/>
                <a:gd name="T8" fmla="*/ 0 w 90"/>
                <a:gd name="T9" fmla="*/ 66 h 103"/>
              </a:gdLst>
              <a:ahLst/>
              <a:cxnLst>
                <a:cxn ang="0">
                  <a:pos x="T0" y="T1"/>
                </a:cxn>
                <a:cxn ang="0">
                  <a:pos x="T2" y="T3"/>
                </a:cxn>
                <a:cxn ang="0">
                  <a:pos x="T4" y="T5"/>
                </a:cxn>
                <a:cxn ang="0">
                  <a:pos x="T6" y="T7"/>
                </a:cxn>
                <a:cxn ang="0">
                  <a:pos x="T8" y="T9"/>
                </a:cxn>
              </a:cxnLst>
              <a:rect l="0" t="0" r="r" b="b"/>
              <a:pathLst>
                <a:path w="90" h="103">
                  <a:moveTo>
                    <a:pt x="0" y="66"/>
                  </a:moveTo>
                  <a:lnTo>
                    <a:pt x="53" y="0"/>
                  </a:lnTo>
                  <a:lnTo>
                    <a:pt x="89" y="35"/>
                  </a:lnTo>
                  <a:lnTo>
                    <a:pt x="35" y="102"/>
                  </a:lnTo>
                  <a:lnTo>
                    <a:pt x="0" y="66"/>
                  </a:lnTo>
                </a:path>
              </a:pathLst>
            </a:custGeom>
            <a:solidFill>
              <a:srgbClr val="000000"/>
            </a:solidFill>
            <a:ln w="12600">
              <a:solidFill>
                <a:srgbClr val="333333"/>
              </a:solidFill>
              <a:round/>
              <a:headEnd/>
              <a:tailEnd/>
            </a:ln>
          </p:spPr>
          <p:txBody>
            <a:bodyPr wrap="none" anchor="ctr"/>
            <a:lstStyle/>
            <a:p>
              <a:endParaRPr lang="en-US"/>
            </a:p>
          </p:txBody>
        </p:sp>
        <p:sp>
          <p:nvSpPr>
            <p:cNvPr id="40038" name="Freeform 102">
              <a:extLst>
                <a:ext uri="{FF2B5EF4-FFF2-40B4-BE49-F238E27FC236}">
                  <a16:creationId xmlns:a16="http://schemas.microsoft.com/office/drawing/2014/main" id="{EF7032DE-94CF-4127-BCA4-0C9B45759E94}"/>
                </a:ext>
              </a:extLst>
            </p:cNvPr>
            <p:cNvSpPr>
              <a:spLocks noChangeArrowheads="1"/>
            </p:cNvSpPr>
            <p:nvPr/>
          </p:nvSpPr>
          <p:spPr bwMode="auto">
            <a:xfrm>
              <a:off x="1142" y="1779"/>
              <a:ext cx="22" cy="22"/>
            </a:xfrm>
            <a:custGeom>
              <a:avLst/>
              <a:gdLst>
                <a:gd name="T0" fmla="*/ 0 w 98"/>
                <a:gd name="T1" fmla="*/ 62 h 98"/>
                <a:gd name="T2" fmla="*/ 57 w 98"/>
                <a:gd name="T3" fmla="*/ 0 h 98"/>
                <a:gd name="T4" fmla="*/ 97 w 98"/>
                <a:gd name="T5" fmla="*/ 39 h 98"/>
                <a:gd name="T6" fmla="*/ 35 w 98"/>
                <a:gd name="T7" fmla="*/ 97 h 98"/>
                <a:gd name="T8" fmla="*/ 0 w 98"/>
                <a:gd name="T9" fmla="*/ 62 h 98"/>
              </a:gdLst>
              <a:ahLst/>
              <a:cxnLst>
                <a:cxn ang="0">
                  <a:pos x="T0" y="T1"/>
                </a:cxn>
                <a:cxn ang="0">
                  <a:pos x="T2" y="T3"/>
                </a:cxn>
                <a:cxn ang="0">
                  <a:pos x="T4" y="T5"/>
                </a:cxn>
                <a:cxn ang="0">
                  <a:pos x="T6" y="T7"/>
                </a:cxn>
                <a:cxn ang="0">
                  <a:pos x="T8" y="T9"/>
                </a:cxn>
              </a:cxnLst>
              <a:rect l="0" t="0" r="r" b="b"/>
              <a:pathLst>
                <a:path w="98" h="98">
                  <a:moveTo>
                    <a:pt x="0" y="62"/>
                  </a:moveTo>
                  <a:lnTo>
                    <a:pt x="57" y="0"/>
                  </a:lnTo>
                  <a:lnTo>
                    <a:pt x="97" y="39"/>
                  </a:lnTo>
                  <a:lnTo>
                    <a:pt x="35" y="97"/>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40039" name="Freeform 103">
              <a:extLst>
                <a:ext uri="{FF2B5EF4-FFF2-40B4-BE49-F238E27FC236}">
                  <a16:creationId xmlns:a16="http://schemas.microsoft.com/office/drawing/2014/main" id="{E0A7BC8A-68CA-4ADA-84D3-33A30B5FBD5E}"/>
                </a:ext>
              </a:extLst>
            </p:cNvPr>
            <p:cNvSpPr>
              <a:spLocks noChangeArrowheads="1"/>
            </p:cNvSpPr>
            <p:nvPr/>
          </p:nvSpPr>
          <p:spPr bwMode="auto">
            <a:xfrm>
              <a:off x="1155" y="1766"/>
              <a:ext cx="22" cy="22"/>
            </a:xfrm>
            <a:custGeom>
              <a:avLst/>
              <a:gdLst>
                <a:gd name="T0" fmla="*/ 0 w 99"/>
                <a:gd name="T1" fmla="*/ 58 h 99"/>
                <a:gd name="T2" fmla="*/ 62 w 99"/>
                <a:gd name="T3" fmla="*/ 0 h 99"/>
                <a:gd name="T4" fmla="*/ 98 w 99"/>
                <a:gd name="T5" fmla="*/ 40 h 99"/>
                <a:gd name="T6" fmla="*/ 40 w 99"/>
                <a:gd name="T7" fmla="*/ 98 h 99"/>
                <a:gd name="T8" fmla="*/ 0 w 99"/>
                <a:gd name="T9" fmla="*/ 58 h 99"/>
              </a:gdLst>
              <a:ahLst/>
              <a:cxnLst>
                <a:cxn ang="0">
                  <a:pos x="T0" y="T1"/>
                </a:cxn>
                <a:cxn ang="0">
                  <a:pos x="T2" y="T3"/>
                </a:cxn>
                <a:cxn ang="0">
                  <a:pos x="T4" y="T5"/>
                </a:cxn>
                <a:cxn ang="0">
                  <a:pos x="T6" y="T7"/>
                </a:cxn>
                <a:cxn ang="0">
                  <a:pos x="T8" y="T9"/>
                </a:cxn>
              </a:cxnLst>
              <a:rect l="0" t="0" r="r" b="b"/>
              <a:pathLst>
                <a:path w="99" h="99">
                  <a:moveTo>
                    <a:pt x="0" y="58"/>
                  </a:moveTo>
                  <a:lnTo>
                    <a:pt x="62" y="0"/>
                  </a:lnTo>
                  <a:lnTo>
                    <a:pt x="98" y="40"/>
                  </a:lnTo>
                  <a:lnTo>
                    <a:pt x="40" y="98"/>
                  </a:lnTo>
                  <a:lnTo>
                    <a:pt x="0" y="58"/>
                  </a:lnTo>
                </a:path>
              </a:pathLst>
            </a:custGeom>
            <a:solidFill>
              <a:srgbClr val="000000"/>
            </a:solidFill>
            <a:ln w="12600">
              <a:solidFill>
                <a:srgbClr val="333333"/>
              </a:solidFill>
              <a:round/>
              <a:headEnd/>
              <a:tailEnd/>
            </a:ln>
          </p:spPr>
          <p:txBody>
            <a:bodyPr wrap="none" anchor="ctr"/>
            <a:lstStyle/>
            <a:p>
              <a:endParaRPr lang="en-US"/>
            </a:p>
          </p:txBody>
        </p:sp>
        <p:sp>
          <p:nvSpPr>
            <p:cNvPr id="40040" name="Freeform 104">
              <a:extLst>
                <a:ext uri="{FF2B5EF4-FFF2-40B4-BE49-F238E27FC236}">
                  <a16:creationId xmlns:a16="http://schemas.microsoft.com/office/drawing/2014/main" id="{0369D1F3-FECE-47EE-8823-71C25E85A23B}"/>
                </a:ext>
              </a:extLst>
            </p:cNvPr>
            <p:cNvSpPr>
              <a:spLocks noChangeArrowheads="1"/>
            </p:cNvSpPr>
            <p:nvPr/>
          </p:nvSpPr>
          <p:spPr bwMode="auto">
            <a:xfrm>
              <a:off x="1169" y="1754"/>
              <a:ext cx="21" cy="21"/>
            </a:xfrm>
            <a:custGeom>
              <a:avLst/>
              <a:gdLst>
                <a:gd name="T0" fmla="*/ 0 w 94"/>
                <a:gd name="T1" fmla="*/ 53 h 94"/>
                <a:gd name="T2" fmla="*/ 57 w 94"/>
                <a:gd name="T3" fmla="*/ 0 h 94"/>
                <a:gd name="T4" fmla="*/ 93 w 94"/>
                <a:gd name="T5" fmla="*/ 40 h 94"/>
                <a:gd name="T6" fmla="*/ 35 w 94"/>
                <a:gd name="T7" fmla="*/ 93 h 94"/>
                <a:gd name="T8" fmla="*/ 0 w 94"/>
                <a:gd name="T9" fmla="*/ 53 h 94"/>
              </a:gdLst>
              <a:ahLst/>
              <a:cxnLst>
                <a:cxn ang="0">
                  <a:pos x="T0" y="T1"/>
                </a:cxn>
                <a:cxn ang="0">
                  <a:pos x="T2" y="T3"/>
                </a:cxn>
                <a:cxn ang="0">
                  <a:pos x="T4" y="T5"/>
                </a:cxn>
                <a:cxn ang="0">
                  <a:pos x="T6" y="T7"/>
                </a:cxn>
                <a:cxn ang="0">
                  <a:pos x="T8" y="T9"/>
                </a:cxn>
              </a:cxnLst>
              <a:rect l="0" t="0" r="r" b="b"/>
              <a:pathLst>
                <a:path w="94" h="94">
                  <a:moveTo>
                    <a:pt x="0" y="53"/>
                  </a:moveTo>
                  <a:lnTo>
                    <a:pt x="57" y="0"/>
                  </a:lnTo>
                  <a:lnTo>
                    <a:pt x="93" y="40"/>
                  </a:lnTo>
                  <a:lnTo>
                    <a:pt x="35" y="93"/>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40041" name="Freeform 105">
              <a:extLst>
                <a:ext uri="{FF2B5EF4-FFF2-40B4-BE49-F238E27FC236}">
                  <a16:creationId xmlns:a16="http://schemas.microsoft.com/office/drawing/2014/main" id="{255BB54F-F542-40F8-9C1C-7C0B1A492B9E}"/>
                </a:ext>
              </a:extLst>
            </p:cNvPr>
            <p:cNvSpPr>
              <a:spLocks noChangeArrowheads="1"/>
            </p:cNvSpPr>
            <p:nvPr/>
          </p:nvSpPr>
          <p:spPr bwMode="auto">
            <a:xfrm>
              <a:off x="1182" y="1743"/>
              <a:ext cx="21" cy="20"/>
            </a:xfrm>
            <a:custGeom>
              <a:avLst/>
              <a:gdLst>
                <a:gd name="T0" fmla="*/ 0 w 94"/>
                <a:gd name="T1" fmla="*/ 49 h 90"/>
                <a:gd name="T2" fmla="*/ 57 w 94"/>
                <a:gd name="T3" fmla="*/ 0 h 90"/>
                <a:gd name="T4" fmla="*/ 93 w 94"/>
                <a:gd name="T5" fmla="*/ 35 h 90"/>
                <a:gd name="T6" fmla="*/ 35 w 94"/>
                <a:gd name="T7" fmla="*/ 89 h 90"/>
                <a:gd name="T8" fmla="*/ 0 w 94"/>
                <a:gd name="T9" fmla="*/ 49 h 90"/>
              </a:gdLst>
              <a:ahLst/>
              <a:cxnLst>
                <a:cxn ang="0">
                  <a:pos x="T0" y="T1"/>
                </a:cxn>
                <a:cxn ang="0">
                  <a:pos x="T2" y="T3"/>
                </a:cxn>
                <a:cxn ang="0">
                  <a:pos x="T4" y="T5"/>
                </a:cxn>
                <a:cxn ang="0">
                  <a:pos x="T6" y="T7"/>
                </a:cxn>
                <a:cxn ang="0">
                  <a:pos x="T8" y="T9"/>
                </a:cxn>
              </a:cxnLst>
              <a:rect l="0" t="0" r="r" b="b"/>
              <a:pathLst>
                <a:path w="94" h="90">
                  <a:moveTo>
                    <a:pt x="0" y="49"/>
                  </a:moveTo>
                  <a:lnTo>
                    <a:pt x="57" y="0"/>
                  </a:lnTo>
                  <a:lnTo>
                    <a:pt x="93" y="35"/>
                  </a:lnTo>
                  <a:lnTo>
                    <a:pt x="35" y="89"/>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40042" name="Freeform 106">
              <a:extLst>
                <a:ext uri="{FF2B5EF4-FFF2-40B4-BE49-F238E27FC236}">
                  <a16:creationId xmlns:a16="http://schemas.microsoft.com/office/drawing/2014/main" id="{80173FEB-689C-4F98-B2B2-2E9AACD49050}"/>
                </a:ext>
              </a:extLst>
            </p:cNvPr>
            <p:cNvSpPr>
              <a:spLocks noChangeArrowheads="1"/>
            </p:cNvSpPr>
            <p:nvPr/>
          </p:nvSpPr>
          <p:spPr bwMode="auto">
            <a:xfrm>
              <a:off x="1195" y="1733"/>
              <a:ext cx="20" cy="18"/>
            </a:xfrm>
            <a:custGeom>
              <a:avLst/>
              <a:gdLst>
                <a:gd name="T0" fmla="*/ 0 w 89"/>
                <a:gd name="T1" fmla="*/ 44 h 81"/>
                <a:gd name="T2" fmla="*/ 62 w 89"/>
                <a:gd name="T3" fmla="*/ 0 h 81"/>
                <a:gd name="T4" fmla="*/ 88 w 89"/>
                <a:gd name="T5" fmla="*/ 40 h 81"/>
                <a:gd name="T6" fmla="*/ 35 w 89"/>
                <a:gd name="T7" fmla="*/ 80 h 81"/>
                <a:gd name="T8" fmla="*/ 0 w 89"/>
                <a:gd name="T9" fmla="*/ 44 h 81"/>
              </a:gdLst>
              <a:ahLst/>
              <a:cxnLst>
                <a:cxn ang="0">
                  <a:pos x="T0" y="T1"/>
                </a:cxn>
                <a:cxn ang="0">
                  <a:pos x="T2" y="T3"/>
                </a:cxn>
                <a:cxn ang="0">
                  <a:pos x="T4" y="T5"/>
                </a:cxn>
                <a:cxn ang="0">
                  <a:pos x="T6" y="T7"/>
                </a:cxn>
                <a:cxn ang="0">
                  <a:pos x="T8" y="T9"/>
                </a:cxn>
              </a:cxnLst>
              <a:rect l="0" t="0" r="r" b="b"/>
              <a:pathLst>
                <a:path w="89" h="81">
                  <a:moveTo>
                    <a:pt x="0" y="44"/>
                  </a:moveTo>
                  <a:lnTo>
                    <a:pt x="62" y="0"/>
                  </a:lnTo>
                  <a:lnTo>
                    <a:pt x="88" y="40"/>
                  </a:lnTo>
                  <a:lnTo>
                    <a:pt x="35" y="80"/>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40043" name="Freeform 107">
              <a:extLst>
                <a:ext uri="{FF2B5EF4-FFF2-40B4-BE49-F238E27FC236}">
                  <a16:creationId xmlns:a16="http://schemas.microsoft.com/office/drawing/2014/main" id="{B9202723-3E71-47C0-91AA-97EF2E75EC78}"/>
                </a:ext>
              </a:extLst>
            </p:cNvPr>
            <p:cNvSpPr>
              <a:spLocks noChangeArrowheads="1"/>
            </p:cNvSpPr>
            <p:nvPr/>
          </p:nvSpPr>
          <p:spPr bwMode="auto">
            <a:xfrm>
              <a:off x="1209" y="1723"/>
              <a:ext cx="20" cy="19"/>
            </a:xfrm>
            <a:custGeom>
              <a:avLst/>
              <a:gdLst>
                <a:gd name="T0" fmla="*/ 0 w 86"/>
                <a:gd name="T1" fmla="*/ 44 h 85"/>
                <a:gd name="T2" fmla="*/ 58 w 86"/>
                <a:gd name="T3" fmla="*/ 0 h 85"/>
                <a:gd name="T4" fmla="*/ 85 w 86"/>
                <a:gd name="T5" fmla="*/ 44 h 85"/>
                <a:gd name="T6" fmla="*/ 27 w 86"/>
                <a:gd name="T7" fmla="*/ 84 h 85"/>
                <a:gd name="T8" fmla="*/ 0 w 86"/>
                <a:gd name="T9" fmla="*/ 44 h 85"/>
              </a:gdLst>
              <a:ahLst/>
              <a:cxnLst>
                <a:cxn ang="0">
                  <a:pos x="T0" y="T1"/>
                </a:cxn>
                <a:cxn ang="0">
                  <a:pos x="T2" y="T3"/>
                </a:cxn>
                <a:cxn ang="0">
                  <a:pos x="T4" y="T5"/>
                </a:cxn>
                <a:cxn ang="0">
                  <a:pos x="T6" y="T7"/>
                </a:cxn>
                <a:cxn ang="0">
                  <a:pos x="T8" y="T9"/>
                </a:cxn>
              </a:cxnLst>
              <a:rect l="0" t="0" r="r" b="b"/>
              <a:pathLst>
                <a:path w="86" h="85">
                  <a:moveTo>
                    <a:pt x="0" y="44"/>
                  </a:moveTo>
                  <a:lnTo>
                    <a:pt x="58" y="0"/>
                  </a:lnTo>
                  <a:lnTo>
                    <a:pt x="85" y="44"/>
                  </a:lnTo>
                  <a:lnTo>
                    <a:pt x="27" y="84"/>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40044" name="Freeform 108">
              <a:extLst>
                <a:ext uri="{FF2B5EF4-FFF2-40B4-BE49-F238E27FC236}">
                  <a16:creationId xmlns:a16="http://schemas.microsoft.com/office/drawing/2014/main" id="{E85283EB-C0EF-4023-B32B-FBCCF542A9D2}"/>
                </a:ext>
              </a:extLst>
            </p:cNvPr>
            <p:cNvSpPr>
              <a:spLocks noChangeArrowheads="1"/>
            </p:cNvSpPr>
            <p:nvPr/>
          </p:nvSpPr>
          <p:spPr bwMode="auto">
            <a:xfrm>
              <a:off x="1222" y="1715"/>
              <a:ext cx="19" cy="18"/>
            </a:xfrm>
            <a:custGeom>
              <a:avLst/>
              <a:gdLst>
                <a:gd name="T0" fmla="*/ 0 w 85"/>
                <a:gd name="T1" fmla="*/ 35 h 81"/>
                <a:gd name="T2" fmla="*/ 57 w 85"/>
                <a:gd name="T3" fmla="*/ 0 h 81"/>
                <a:gd name="T4" fmla="*/ 84 w 85"/>
                <a:gd name="T5" fmla="*/ 40 h 81"/>
                <a:gd name="T6" fmla="*/ 26 w 85"/>
                <a:gd name="T7" fmla="*/ 80 h 81"/>
                <a:gd name="T8" fmla="*/ 0 w 85"/>
                <a:gd name="T9" fmla="*/ 35 h 81"/>
              </a:gdLst>
              <a:ahLst/>
              <a:cxnLst>
                <a:cxn ang="0">
                  <a:pos x="T0" y="T1"/>
                </a:cxn>
                <a:cxn ang="0">
                  <a:pos x="T2" y="T3"/>
                </a:cxn>
                <a:cxn ang="0">
                  <a:pos x="T4" y="T5"/>
                </a:cxn>
                <a:cxn ang="0">
                  <a:pos x="T6" y="T7"/>
                </a:cxn>
                <a:cxn ang="0">
                  <a:pos x="T8" y="T9"/>
                </a:cxn>
              </a:cxnLst>
              <a:rect l="0" t="0" r="r" b="b"/>
              <a:pathLst>
                <a:path w="85" h="81">
                  <a:moveTo>
                    <a:pt x="0" y="35"/>
                  </a:moveTo>
                  <a:lnTo>
                    <a:pt x="57" y="0"/>
                  </a:lnTo>
                  <a:lnTo>
                    <a:pt x="84" y="40"/>
                  </a:lnTo>
                  <a:lnTo>
                    <a:pt x="26" y="80"/>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40045" name="Freeform 109">
              <a:extLst>
                <a:ext uri="{FF2B5EF4-FFF2-40B4-BE49-F238E27FC236}">
                  <a16:creationId xmlns:a16="http://schemas.microsoft.com/office/drawing/2014/main" id="{DA252CEA-8A98-4E23-92D6-BD64BBF8E64F}"/>
                </a:ext>
              </a:extLst>
            </p:cNvPr>
            <p:cNvSpPr>
              <a:spLocks noChangeArrowheads="1"/>
            </p:cNvSpPr>
            <p:nvPr/>
          </p:nvSpPr>
          <p:spPr bwMode="auto">
            <a:xfrm>
              <a:off x="1235" y="1707"/>
              <a:ext cx="19" cy="17"/>
            </a:xfrm>
            <a:custGeom>
              <a:avLst/>
              <a:gdLst>
                <a:gd name="T0" fmla="*/ 0 w 85"/>
                <a:gd name="T1" fmla="*/ 36 h 77"/>
                <a:gd name="T2" fmla="*/ 57 w 85"/>
                <a:gd name="T3" fmla="*/ 0 h 77"/>
                <a:gd name="T4" fmla="*/ 84 w 85"/>
                <a:gd name="T5" fmla="*/ 45 h 77"/>
                <a:gd name="T6" fmla="*/ 26 w 85"/>
                <a:gd name="T7" fmla="*/ 76 h 77"/>
                <a:gd name="T8" fmla="*/ 0 w 85"/>
                <a:gd name="T9" fmla="*/ 36 h 77"/>
              </a:gdLst>
              <a:ahLst/>
              <a:cxnLst>
                <a:cxn ang="0">
                  <a:pos x="T0" y="T1"/>
                </a:cxn>
                <a:cxn ang="0">
                  <a:pos x="T2" y="T3"/>
                </a:cxn>
                <a:cxn ang="0">
                  <a:pos x="T4" y="T5"/>
                </a:cxn>
                <a:cxn ang="0">
                  <a:pos x="T6" y="T7"/>
                </a:cxn>
                <a:cxn ang="0">
                  <a:pos x="T8" y="T9"/>
                </a:cxn>
              </a:cxnLst>
              <a:rect l="0" t="0" r="r" b="b"/>
              <a:pathLst>
                <a:path w="85" h="77">
                  <a:moveTo>
                    <a:pt x="0" y="36"/>
                  </a:moveTo>
                  <a:lnTo>
                    <a:pt x="57" y="0"/>
                  </a:lnTo>
                  <a:lnTo>
                    <a:pt x="84" y="45"/>
                  </a:lnTo>
                  <a:lnTo>
                    <a:pt x="26" y="76"/>
                  </a:lnTo>
                  <a:lnTo>
                    <a:pt x="0" y="36"/>
                  </a:lnTo>
                </a:path>
              </a:pathLst>
            </a:custGeom>
            <a:solidFill>
              <a:srgbClr val="000000"/>
            </a:solidFill>
            <a:ln w="12600">
              <a:solidFill>
                <a:srgbClr val="333333"/>
              </a:solidFill>
              <a:round/>
              <a:headEnd/>
              <a:tailEnd/>
            </a:ln>
          </p:spPr>
          <p:txBody>
            <a:bodyPr wrap="none" anchor="ctr"/>
            <a:lstStyle/>
            <a:p>
              <a:endParaRPr lang="en-US"/>
            </a:p>
          </p:txBody>
        </p:sp>
        <p:sp>
          <p:nvSpPr>
            <p:cNvPr id="40046" name="Freeform 110">
              <a:extLst>
                <a:ext uri="{FF2B5EF4-FFF2-40B4-BE49-F238E27FC236}">
                  <a16:creationId xmlns:a16="http://schemas.microsoft.com/office/drawing/2014/main" id="{B5CB624B-883A-49E6-9534-47AC057CEFD4}"/>
                </a:ext>
              </a:extLst>
            </p:cNvPr>
            <p:cNvSpPr>
              <a:spLocks noChangeArrowheads="1"/>
            </p:cNvSpPr>
            <p:nvPr/>
          </p:nvSpPr>
          <p:spPr bwMode="auto">
            <a:xfrm>
              <a:off x="1248" y="1700"/>
              <a:ext cx="18" cy="17"/>
            </a:xfrm>
            <a:custGeom>
              <a:avLst/>
              <a:gdLst>
                <a:gd name="T0" fmla="*/ 0 w 81"/>
                <a:gd name="T1" fmla="*/ 31 h 77"/>
                <a:gd name="T2" fmla="*/ 62 w 81"/>
                <a:gd name="T3" fmla="*/ 0 h 77"/>
                <a:gd name="T4" fmla="*/ 80 w 81"/>
                <a:gd name="T5" fmla="*/ 49 h 77"/>
                <a:gd name="T6" fmla="*/ 26 w 81"/>
                <a:gd name="T7" fmla="*/ 76 h 77"/>
                <a:gd name="T8" fmla="*/ 0 w 81"/>
                <a:gd name="T9" fmla="*/ 31 h 77"/>
              </a:gdLst>
              <a:ahLst/>
              <a:cxnLst>
                <a:cxn ang="0">
                  <a:pos x="T0" y="T1"/>
                </a:cxn>
                <a:cxn ang="0">
                  <a:pos x="T2" y="T3"/>
                </a:cxn>
                <a:cxn ang="0">
                  <a:pos x="T4" y="T5"/>
                </a:cxn>
                <a:cxn ang="0">
                  <a:pos x="T6" y="T7"/>
                </a:cxn>
                <a:cxn ang="0">
                  <a:pos x="T8" y="T9"/>
                </a:cxn>
              </a:cxnLst>
              <a:rect l="0" t="0" r="r" b="b"/>
              <a:pathLst>
                <a:path w="81" h="77">
                  <a:moveTo>
                    <a:pt x="0" y="31"/>
                  </a:moveTo>
                  <a:lnTo>
                    <a:pt x="62" y="0"/>
                  </a:lnTo>
                  <a:lnTo>
                    <a:pt x="80" y="49"/>
                  </a:lnTo>
                  <a:lnTo>
                    <a:pt x="26" y="76"/>
                  </a:lnTo>
                  <a:lnTo>
                    <a:pt x="0" y="31"/>
                  </a:lnTo>
                </a:path>
              </a:pathLst>
            </a:custGeom>
            <a:solidFill>
              <a:srgbClr val="000000"/>
            </a:solidFill>
            <a:ln w="12600">
              <a:solidFill>
                <a:srgbClr val="333333"/>
              </a:solidFill>
              <a:round/>
              <a:headEnd/>
              <a:tailEnd/>
            </a:ln>
          </p:spPr>
          <p:txBody>
            <a:bodyPr wrap="none" anchor="ctr"/>
            <a:lstStyle/>
            <a:p>
              <a:endParaRPr lang="en-US"/>
            </a:p>
          </p:txBody>
        </p:sp>
        <p:sp>
          <p:nvSpPr>
            <p:cNvPr id="40047" name="Freeform 111">
              <a:extLst>
                <a:ext uri="{FF2B5EF4-FFF2-40B4-BE49-F238E27FC236}">
                  <a16:creationId xmlns:a16="http://schemas.microsoft.com/office/drawing/2014/main" id="{8348CA2E-1AC2-4A4F-A342-E2AD6E841B8A}"/>
                </a:ext>
              </a:extLst>
            </p:cNvPr>
            <p:cNvSpPr>
              <a:spLocks noChangeArrowheads="1"/>
            </p:cNvSpPr>
            <p:nvPr/>
          </p:nvSpPr>
          <p:spPr bwMode="auto">
            <a:xfrm>
              <a:off x="1262" y="1695"/>
              <a:ext cx="17" cy="16"/>
            </a:xfrm>
            <a:custGeom>
              <a:avLst/>
              <a:gdLst>
                <a:gd name="T0" fmla="*/ 0 w 76"/>
                <a:gd name="T1" fmla="*/ 22 h 72"/>
                <a:gd name="T2" fmla="*/ 53 w 76"/>
                <a:gd name="T3" fmla="*/ 0 h 72"/>
                <a:gd name="T4" fmla="*/ 75 w 76"/>
                <a:gd name="T5" fmla="*/ 44 h 72"/>
                <a:gd name="T6" fmla="*/ 17 w 76"/>
                <a:gd name="T7" fmla="*/ 71 h 72"/>
                <a:gd name="T8" fmla="*/ 0 w 76"/>
                <a:gd name="T9" fmla="*/ 22 h 72"/>
              </a:gdLst>
              <a:ahLst/>
              <a:cxnLst>
                <a:cxn ang="0">
                  <a:pos x="T0" y="T1"/>
                </a:cxn>
                <a:cxn ang="0">
                  <a:pos x="T2" y="T3"/>
                </a:cxn>
                <a:cxn ang="0">
                  <a:pos x="T4" y="T5"/>
                </a:cxn>
                <a:cxn ang="0">
                  <a:pos x="T6" y="T7"/>
                </a:cxn>
                <a:cxn ang="0">
                  <a:pos x="T8" y="T9"/>
                </a:cxn>
              </a:cxnLst>
              <a:rect l="0" t="0" r="r" b="b"/>
              <a:pathLst>
                <a:path w="76" h="72">
                  <a:moveTo>
                    <a:pt x="0" y="22"/>
                  </a:moveTo>
                  <a:lnTo>
                    <a:pt x="53" y="0"/>
                  </a:lnTo>
                  <a:lnTo>
                    <a:pt x="75" y="44"/>
                  </a:lnTo>
                  <a:lnTo>
                    <a:pt x="17"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40048" name="Freeform 112">
              <a:extLst>
                <a:ext uri="{FF2B5EF4-FFF2-40B4-BE49-F238E27FC236}">
                  <a16:creationId xmlns:a16="http://schemas.microsoft.com/office/drawing/2014/main" id="{55F97B84-4796-474F-97FF-98603B70ADBA}"/>
                </a:ext>
              </a:extLst>
            </p:cNvPr>
            <p:cNvSpPr>
              <a:spLocks noChangeArrowheads="1"/>
            </p:cNvSpPr>
            <p:nvPr/>
          </p:nvSpPr>
          <p:spPr bwMode="auto">
            <a:xfrm>
              <a:off x="1274" y="1689"/>
              <a:ext cx="18" cy="16"/>
            </a:xfrm>
            <a:custGeom>
              <a:avLst/>
              <a:gdLst>
                <a:gd name="T0" fmla="*/ 0 w 81"/>
                <a:gd name="T1" fmla="*/ 26 h 72"/>
                <a:gd name="T2" fmla="*/ 62 w 81"/>
                <a:gd name="T3" fmla="*/ 0 h 72"/>
                <a:gd name="T4" fmla="*/ 80 w 81"/>
                <a:gd name="T5" fmla="*/ 44 h 72"/>
                <a:gd name="T6" fmla="*/ 22 w 81"/>
                <a:gd name="T7" fmla="*/ 71 h 72"/>
                <a:gd name="T8" fmla="*/ 0 w 81"/>
                <a:gd name="T9" fmla="*/ 26 h 72"/>
              </a:gdLst>
              <a:ahLst/>
              <a:cxnLst>
                <a:cxn ang="0">
                  <a:pos x="T0" y="T1"/>
                </a:cxn>
                <a:cxn ang="0">
                  <a:pos x="T2" y="T3"/>
                </a:cxn>
                <a:cxn ang="0">
                  <a:pos x="T4" y="T5"/>
                </a:cxn>
                <a:cxn ang="0">
                  <a:pos x="T6" y="T7"/>
                </a:cxn>
                <a:cxn ang="0">
                  <a:pos x="T8" y="T9"/>
                </a:cxn>
              </a:cxnLst>
              <a:rect l="0" t="0" r="r" b="b"/>
              <a:pathLst>
                <a:path w="81" h="72">
                  <a:moveTo>
                    <a:pt x="0" y="26"/>
                  </a:moveTo>
                  <a:lnTo>
                    <a:pt x="62" y="0"/>
                  </a:lnTo>
                  <a:lnTo>
                    <a:pt x="80" y="44"/>
                  </a:lnTo>
                  <a:lnTo>
                    <a:pt x="22"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049" name="Freeform 113">
              <a:extLst>
                <a:ext uri="{FF2B5EF4-FFF2-40B4-BE49-F238E27FC236}">
                  <a16:creationId xmlns:a16="http://schemas.microsoft.com/office/drawing/2014/main" id="{1A8A12EE-0336-406A-A449-26DD7698762C}"/>
                </a:ext>
              </a:extLst>
            </p:cNvPr>
            <p:cNvSpPr>
              <a:spLocks noChangeArrowheads="1"/>
            </p:cNvSpPr>
            <p:nvPr/>
          </p:nvSpPr>
          <p:spPr bwMode="auto">
            <a:xfrm>
              <a:off x="1288" y="1683"/>
              <a:ext cx="17" cy="16"/>
            </a:xfrm>
            <a:custGeom>
              <a:avLst/>
              <a:gdLst>
                <a:gd name="T0" fmla="*/ 0 w 76"/>
                <a:gd name="T1" fmla="*/ 26 h 72"/>
                <a:gd name="T2" fmla="*/ 62 w 76"/>
                <a:gd name="T3" fmla="*/ 0 h 72"/>
                <a:gd name="T4" fmla="*/ 75 w 76"/>
                <a:gd name="T5" fmla="*/ 53 h 72"/>
                <a:gd name="T6" fmla="*/ 17 w 76"/>
                <a:gd name="T7" fmla="*/ 71 h 72"/>
                <a:gd name="T8" fmla="*/ 0 w 76"/>
                <a:gd name="T9" fmla="*/ 26 h 72"/>
              </a:gdLst>
              <a:ahLst/>
              <a:cxnLst>
                <a:cxn ang="0">
                  <a:pos x="T0" y="T1"/>
                </a:cxn>
                <a:cxn ang="0">
                  <a:pos x="T2" y="T3"/>
                </a:cxn>
                <a:cxn ang="0">
                  <a:pos x="T4" y="T5"/>
                </a:cxn>
                <a:cxn ang="0">
                  <a:pos x="T6" y="T7"/>
                </a:cxn>
                <a:cxn ang="0">
                  <a:pos x="T8" y="T9"/>
                </a:cxn>
              </a:cxnLst>
              <a:rect l="0" t="0" r="r" b="b"/>
              <a:pathLst>
                <a:path w="76" h="72">
                  <a:moveTo>
                    <a:pt x="0" y="26"/>
                  </a:moveTo>
                  <a:lnTo>
                    <a:pt x="62" y="0"/>
                  </a:lnTo>
                  <a:lnTo>
                    <a:pt x="75" y="53"/>
                  </a:lnTo>
                  <a:lnTo>
                    <a:pt x="17"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050" name="Freeform 114">
              <a:extLst>
                <a:ext uri="{FF2B5EF4-FFF2-40B4-BE49-F238E27FC236}">
                  <a16:creationId xmlns:a16="http://schemas.microsoft.com/office/drawing/2014/main" id="{95803639-2018-41F7-B7F6-FAE4109C6593}"/>
                </a:ext>
              </a:extLst>
            </p:cNvPr>
            <p:cNvSpPr>
              <a:spLocks noChangeArrowheads="1"/>
            </p:cNvSpPr>
            <p:nvPr/>
          </p:nvSpPr>
          <p:spPr bwMode="auto">
            <a:xfrm>
              <a:off x="1302" y="1679"/>
              <a:ext cx="17" cy="16"/>
            </a:xfrm>
            <a:custGeom>
              <a:avLst/>
              <a:gdLst>
                <a:gd name="T0" fmla="*/ 0 w 77"/>
                <a:gd name="T1" fmla="*/ 17 h 72"/>
                <a:gd name="T2" fmla="*/ 58 w 77"/>
                <a:gd name="T3" fmla="*/ 0 h 72"/>
                <a:gd name="T4" fmla="*/ 76 w 77"/>
                <a:gd name="T5" fmla="*/ 53 h 72"/>
                <a:gd name="T6" fmla="*/ 13 w 77"/>
                <a:gd name="T7" fmla="*/ 71 h 72"/>
                <a:gd name="T8" fmla="*/ 0 w 77"/>
                <a:gd name="T9" fmla="*/ 17 h 72"/>
              </a:gdLst>
              <a:ahLst/>
              <a:cxnLst>
                <a:cxn ang="0">
                  <a:pos x="T0" y="T1"/>
                </a:cxn>
                <a:cxn ang="0">
                  <a:pos x="T2" y="T3"/>
                </a:cxn>
                <a:cxn ang="0">
                  <a:pos x="T4" y="T5"/>
                </a:cxn>
                <a:cxn ang="0">
                  <a:pos x="T6" y="T7"/>
                </a:cxn>
                <a:cxn ang="0">
                  <a:pos x="T8" y="T9"/>
                </a:cxn>
              </a:cxnLst>
              <a:rect l="0" t="0" r="r" b="b"/>
              <a:pathLst>
                <a:path w="77" h="72">
                  <a:moveTo>
                    <a:pt x="0" y="17"/>
                  </a:moveTo>
                  <a:lnTo>
                    <a:pt x="58" y="0"/>
                  </a:lnTo>
                  <a:lnTo>
                    <a:pt x="76" y="53"/>
                  </a:lnTo>
                  <a:lnTo>
                    <a:pt x="13"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40051" name="Freeform 115">
              <a:extLst>
                <a:ext uri="{FF2B5EF4-FFF2-40B4-BE49-F238E27FC236}">
                  <a16:creationId xmlns:a16="http://schemas.microsoft.com/office/drawing/2014/main" id="{B52B8783-4817-4A04-922E-29965DA96749}"/>
                </a:ext>
              </a:extLst>
            </p:cNvPr>
            <p:cNvSpPr>
              <a:spLocks noChangeArrowheads="1"/>
            </p:cNvSpPr>
            <p:nvPr/>
          </p:nvSpPr>
          <p:spPr bwMode="auto">
            <a:xfrm>
              <a:off x="1315" y="1675"/>
              <a:ext cx="18" cy="16"/>
            </a:xfrm>
            <a:custGeom>
              <a:avLst/>
              <a:gdLst>
                <a:gd name="T0" fmla="*/ 0 w 81"/>
                <a:gd name="T1" fmla="*/ 17 h 72"/>
                <a:gd name="T2" fmla="*/ 67 w 81"/>
                <a:gd name="T3" fmla="*/ 0 h 72"/>
                <a:gd name="T4" fmla="*/ 80 w 81"/>
                <a:gd name="T5" fmla="*/ 53 h 72"/>
                <a:gd name="T6" fmla="*/ 17 w 81"/>
                <a:gd name="T7" fmla="*/ 71 h 72"/>
                <a:gd name="T8" fmla="*/ 0 w 81"/>
                <a:gd name="T9" fmla="*/ 17 h 72"/>
              </a:gdLst>
              <a:ahLst/>
              <a:cxnLst>
                <a:cxn ang="0">
                  <a:pos x="T0" y="T1"/>
                </a:cxn>
                <a:cxn ang="0">
                  <a:pos x="T2" y="T3"/>
                </a:cxn>
                <a:cxn ang="0">
                  <a:pos x="T4" y="T5"/>
                </a:cxn>
                <a:cxn ang="0">
                  <a:pos x="T6" y="T7"/>
                </a:cxn>
                <a:cxn ang="0">
                  <a:pos x="T8" y="T9"/>
                </a:cxn>
              </a:cxnLst>
              <a:rect l="0" t="0" r="r" b="b"/>
              <a:pathLst>
                <a:path w="81" h="72">
                  <a:moveTo>
                    <a:pt x="0" y="17"/>
                  </a:moveTo>
                  <a:lnTo>
                    <a:pt x="67" y="0"/>
                  </a:lnTo>
                  <a:lnTo>
                    <a:pt x="80" y="53"/>
                  </a:lnTo>
                  <a:lnTo>
                    <a:pt x="17"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40052" name="Freeform 116">
              <a:extLst>
                <a:ext uri="{FF2B5EF4-FFF2-40B4-BE49-F238E27FC236}">
                  <a16:creationId xmlns:a16="http://schemas.microsoft.com/office/drawing/2014/main" id="{D5F7CE56-4392-4002-89AB-FC9D6DAC59BD}"/>
                </a:ext>
              </a:extLst>
            </p:cNvPr>
            <p:cNvSpPr>
              <a:spLocks noChangeArrowheads="1"/>
            </p:cNvSpPr>
            <p:nvPr/>
          </p:nvSpPr>
          <p:spPr bwMode="auto">
            <a:xfrm>
              <a:off x="1330" y="1672"/>
              <a:ext cx="17" cy="16"/>
            </a:xfrm>
            <a:custGeom>
              <a:avLst/>
              <a:gdLst>
                <a:gd name="T0" fmla="*/ 0 w 76"/>
                <a:gd name="T1" fmla="*/ 13 h 72"/>
                <a:gd name="T2" fmla="*/ 62 w 76"/>
                <a:gd name="T3" fmla="*/ 0 h 72"/>
                <a:gd name="T4" fmla="*/ 75 w 76"/>
                <a:gd name="T5" fmla="*/ 49 h 72"/>
                <a:gd name="T6" fmla="*/ 13 w 76"/>
                <a:gd name="T7" fmla="*/ 71 h 72"/>
                <a:gd name="T8" fmla="*/ 0 w 76"/>
                <a:gd name="T9" fmla="*/ 13 h 72"/>
              </a:gdLst>
              <a:ahLst/>
              <a:cxnLst>
                <a:cxn ang="0">
                  <a:pos x="T0" y="T1"/>
                </a:cxn>
                <a:cxn ang="0">
                  <a:pos x="T2" y="T3"/>
                </a:cxn>
                <a:cxn ang="0">
                  <a:pos x="T4" y="T5"/>
                </a:cxn>
                <a:cxn ang="0">
                  <a:pos x="T6" y="T7"/>
                </a:cxn>
                <a:cxn ang="0">
                  <a:pos x="T8" y="T9"/>
                </a:cxn>
              </a:cxnLst>
              <a:rect l="0" t="0" r="r" b="b"/>
              <a:pathLst>
                <a:path w="76" h="72">
                  <a:moveTo>
                    <a:pt x="0" y="13"/>
                  </a:moveTo>
                  <a:lnTo>
                    <a:pt x="62" y="0"/>
                  </a:lnTo>
                  <a:lnTo>
                    <a:pt x="75" y="49"/>
                  </a:lnTo>
                  <a:lnTo>
                    <a:pt x="13"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40053" name="Freeform 117">
              <a:extLst>
                <a:ext uri="{FF2B5EF4-FFF2-40B4-BE49-F238E27FC236}">
                  <a16:creationId xmlns:a16="http://schemas.microsoft.com/office/drawing/2014/main" id="{83D737C0-56AE-4805-AF5B-662D74CED1BC}"/>
                </a:ext>
              </a:extLst>
            </p:cNvPr>
            <p:cNvSpPr>
              <a:spLocks noChangeArrowheads="1"/>
            </p:cNvSpPr>
            <p:nvPr/>
          </p:nvSpPr>
          <p:spPr bwMode="auto">
            <a:xfrm>
              <a:off x="1344" y="1669"/>
              <a:ext cx="18" cy="16"/>
            </a:xfrm>
            <a:custGeom>
              <a:avLst/>
              <a:gdLst>
                <a:gd name="T0" fmla="*/ 0 w 80"/>
                <a:gd name="T1" fmla="*/ 13 h 72"/>
                <a:gd name="T2" fmla="*/ 66 w 80"/>
                <a:gd name="T3" fmla="*/ 0 h 72"/>
                <a:gd name="T4" fmla="*/ 79 w 80"/>
                <a:gd name="T5" fmla="*/ 49 h 72"/>
                <a:gd name="T6" fmla="*/ 13 w 80"/>
                <a:gd name="T7" fmla="*/ 71 h 72"/>
                <a:gd name="T8" fmla="*/ 0 w 80"/>
                <a:gd name="T9" fmla="*/ 13 h 72"/>
              </a:gdLst>
              <a:ahLst/>
              <a:cxnLst>
                <a:cxn ang="0">
                  <a:pos x="T0" y="T1"/>
                </a:cxn>
                <a:cxn ang="0">
                  <a:pos x="T2" y="T3"/>
                </a:cxn>
                <a:cxn ang="0">
                  <a:pos x="T4" y="T5"/>
                </a:cxn>
                <a:cxn ang="0">
                  <a:pos x="T6" y="T7"/>
                </a:cxn>
                <a:cxn ang="0">
                  <a:pos x="T8" y="T9"/>
                </a:cxn>
              </a:cxnLst>
              <a:rect l="0" t="0" r="r" b="b"/>
              <a:pathLst>
                <a:path w="80" h="72">
                  <a:moveTo>
                    <a:pt x="0" y="13"/>
                  </a:moveTo>
                  <a:lnTo>
                    <a:pt x="66" y="0"/>
                  </a:lnTo>
                  <a:lnTo>
                    <a:pt x="79" y="49"/>
                  </a:lnTo>
                  <a:lnTo>
                    <a:pt x="13"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40054" name="Freeform 118">
              <a:extLst>
                <a:ext uri="{FF2B5EF4-FFF2-40B4-BE49-F238E27FC236}">
                  <a16:creationId xmlns:a16="http://schemas.microsoft.com/office/drawing/2014/main" id="{AE062631-538B-4691-AC91-E0144C644293}"/>
                </a:ext>
              </a:extLst>
            </p:cNvPr>
            <p:cNvSpPr>
              <a:spLocks noChangeArrowheads="1"/>
            </p:cNvSpPr>
            <p:nvPr/>
          </p:nvSpPr>
          <p:spPr bwMode="auto">
            <a:xfrm>
              <a:off x="1359" y="1666"/>
              <a:ext cx="18" cy="16"/>
            </a:xfrm>
            <a:custGeom>
              <a:avLst/>
              <a:gdLst>
                <a:gd name="T0" fmla="*/ 0 w 81"/>
                <a:gd name="T1" fmla="*/ 13 h 72"/>
                <a:gd name="T2" fmla="*/ 71 w 81"/>
                <a:gd name="T3" fmla="*/ 0 h 72"/>
                <a:gd name="T4" fmla="*/ 80 w 81"/>
                <a:gd name="T5" fmla="*/ 58 h 72"/>
                <a:gd name="T6" fmla="*/ 13 w 81"/>
                <a:gd name="T7" fmla="*/ 71 h 72"/>
                <a:gd name="T8" fmla="*/ 0 w 81"/>
                <a:gd name="T9" fmla="*/ 13 h 72"/>
              </a:gdLst>
              <a:ahLst/>
              <a:cxnLst>
                <a:cxn ang="0">
                  <a:pos x="T0" y="T1"/>
                </a:cxn>
                <a:cxn ang="0">
                  <a:pos x="T2" y="T3"/>
                </a:cxn>
                <a:cxn ang="0">
                  <a:pos x="T4" y="T5"/>
                </a:cxn>
                <a:cxn ang="0">
                  <a:pos x="T6" y="T7"/>
                </a:cxn>
                <a:cxn ang="0">
                  <a:pos x="T8" y="T9"/>
                </a:cxn>
              </a:cxnLst>
              <a:rect l="0" t="0" r="r" b="b"/>
              <a:pathLst>
                <a:path w="81" h="72">
                  <a:moveTo>
                    <a:pt x="0" y="13"/>
                  </a:moveTo>
                  <a:lnTo>
                    <a:pt x="71" y="0"/>
                  </a:lnTo>
                  <a:lnTo>
                    <a:pt x="80" y="58"/>
                  </a:lnTo>
                  <a:lnTo>
                    <a:pt x="13"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40055" name="Freeform 119">
              <a:extLst>
                <a:ext uri="{FF2B5EF4-FFF2-40B4-BE49-F238E27FC236}">
                  <a16:creationId xmlns:a16="http://schemas.microsoft.com/office/drawing/2014/main" id="{A548F21C-FA07-4A25-867D-8641F3F5EEC2}"/>
                </a:ext>
              </a:extLst>
            </p:cNvPr>
            <p:cNvSpPr>
              <a:spLocks noChangeArrowheads="1"/>
            </p:cNvSpPr>
            <p:nvPr/>
          </p:nvSpPr>
          <p:spPr bwMode="auto">
            <a:xfrm>
              <a:off x="1375" y="1663"/>
              <a:ext cx="16" cy="16"/>
            </a:xfrm>
            <a:custGeom>
              <a:avLst/>
              <a:gdLst>
                <a:gd name="T0" fmla="*/ 0 w 72"/>
                <a:gd name="T1" fmla="*/ 13 h 72"/>
                <a:gd name="T2" fmla="*/ 71 w 72"/>
                <a:gd name="T3" fmla="*/ 0 h 72"/>
                <a:gd name="T4" fmla="*/ 71 w 72"/>
                <a:gd name="T5" fmla="*/ 58 h 72"/>
                <a:gd name="T6" fmla="*/ 8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71" y="0"/>
                  </a:lnTo>
                  <a:lnTo>
                    <a:pt x="71" y="58"/>
                  </a:lnTo>
                  <a:lnTo>
                    <a:pt x="8"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40056" name="Freeform 120">
              <a:extLst>
                <a:ext uri="{FF2B5EF4-FFF2-40B4-BE49-F238E27FC236}">
                  <a16:creationId xmlns:a16="http://schemas.microsoft.com/office/drawing/2014/main" id="{C4962B7C-60D2-4E55-9FD3-D322AA090287}"/>
                </a:ext>
              </a:extLst>
            </p:cNvPr>
            <p:cNvSpPr>
              <a:spLocks noChangeArrowheads="1"/>
            </p:cNvSpPr>
            <p:nvPr/>
          </p:nvSpPr>
          <p:spPr bwMode="auto">
            <a:xfrm>
              <a:off x="1391" y="1662"/>
              <a:ext cx="16" cy="16"/>
            </a:xfrm>
            <a:custGeom>
              <a:avLst/>
              <a:gdLst>
                <a:gd name="T0" fmla="*/ 0 w 72"/>
                <a:gd name="T1" fmla="*/ 4 h 72"/>
                <a:gd name="T2" fmla="*/ 62 w 72"/>
                <a:gd name="T3" fmla="*/ 0 h 72"/>
                <a:gd name="T4" fmla="*/ 71 w 72"/>
                <a:gd name="T5" fmla="*/ 58 h 72"/>
                <a:gd name="T6" fmla="*/ 0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62" y="0"/>
                  </a:lnTo>
                  <a:lnTo>
                    <a:pt x="71" y="58"/>
                  </a:lnTo>
                  <a:lnTo>
                    <a:pt x="0"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40057" name="Freeform 121">
              <a:extLst>
                <a:ext uri="{FF2B5EF4-FFF2-40B4-BE49-F238E27FC236}">
                  <a16:creationId xmlns:a16="http://schemas.microsoft.com/office/drawing/2014/main" id="{9ACBC10F-9865-4206-87BD-47303A9AADEF}"/>
                </a:ext>
              </a:extLst>
            </p:cNvPr>
            <p:cNvSpPr>
              <a:spLocks noChangeArrowheads="1"/>
            </p:cNvSpPr>
            <p:nvPr/>
          </p:nvSpPr>
          <p:spPr bwMode="auto">
            <a:xfrm>
              <a:off x="1405" y="1660"/>
              <a:ext cx="17" cy="16"/>
            </a:xfrm>
            <a:custGeom>
              <a:avLst/>
              <a:gdLst>
                <a:gd name="T0" fmla="*/ 0 w 76"/>
                <a:gd name="T1" fmla="*/ 8 h 72"/>
                <a:gd name="T2" fmla="*/ 71 w 76"/>
                <a:gd name="T3" fmla="*/ 0 h 72"/>
                <a:gd name="T4" fmla="*/ 75 w 76"/>
                <a:gd name="T5" fmla="*/ 58 h 72"/>
                <a:gd name="T6" fmla="*/ 8 w 76"/>
                <a:gd name="T7" fmla="*/ 71 h 72"/>
                <a:gd name="T8" fmla="*/ 0 w 76"/>
                <a:gd name="T9" fmla="*/ 8 h 72"/>
              </a:gdLst>
              <a:ahLst/>
              <a:cxnLst>
                <a:cxn ang="0">
                  <a:pos x="T0" y="T1"/>
                </a:cxn>
                <a:cxn ang="0">
                  <a:pos x="T2" y="T3"/>
                </a:cxn>
                <a:cxn ang="0">
                  <a:pos x="T4" y="T5"/>
                </a:cxn>
                <a:cxn ang="0">
                  <a:pos x="T6" y="T7"/>
                </a:cxn>
                <a:cxn ang="0">
                  <a:pos x="T8" y="T9"/>
                </a:cxn>
              </a:cxnLst>
              <a:rect l="0" t="0" r="r" b="b"/>
              <a:pathLst>
                <a:path w="76" h="72">
                  <a:moveTo>
                    <a:pt x="0" y="8"/>
                  </a:moveTo>
                  <a:lnTo>
                    <a:pt x="71" y="0"/>
                  </a:lnTo>
                  <a:lnTo>
                    <a:pt x="75" y="58"/>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40058" name="Freeform 122">
              <a:extLst>
                <a:ext uri="{FF2B5EF4-FFF2-40B4-BE49-F238E27FC236}">
                  <a16:creationId xmlns:a16="http://schemas.microsoft.com/office/drawing/2014/main" id="{540A58DC-5E7E-4B9B-AD60-4109ED7728BB}"/>
                </a:ext>
              </a:extLst>
            </p:cNvPr>
            <p:cNvSpPr>
              <a:spLocks noChangeArrowheads="1"/>
            </p:cNvSpPr>
            <p:nvPr/>
          </p:nvSpPr>
          <p:spPr bwMode="auto">
            <a:xfrm>
              <a:off x="1421" y="1659"/>
              <a:ext cx="17" cy="16"/>
            </a:xfrm>
            <a:custGeom>
              <a:avLst/>
              <a:gdLst>
                <a:gd name="T0" fmla="*/ 0 w 73"/>
                <a:gd name="T1" fmla="*/ 4 h 72"/>
                <a:gd name="T2" fmla="*/ 67 w 73"/>
                <a:gd name="T3" fmla="*/ 0 h 72"/>
                <a:gd name="T4" fmla="*/ 72 w 73"/>
                <a:gd name="T5" fmla="*/ 71 h 72"/>
                <a:gd name="T6" fmla="*/ 4 w 73"/>
                <a:gd name="T7" fmla="*/ 71 h 72"/>
                <a:gd name="T8" fmla="*/ 0 w 73"/>
                <a:gd name="T9" fmla="*/ 4 h 72"/>
              </a:gdLst>
              <a:ahLst/>
              <a:cxnLst>
                <a:cxn ang="0">
                  <a:pos x="T0" y="T1"/>
                </a:cxn>
                <a:cxn ang="0">
                  <a:pos x="T2" y="T3"/>
                </a:cxn>
                <a:cxn ang="0">
                  <a:pos x="T4" y="T5"/>
                </a:cxn>
                <a:cxn ang="0">
                  <a:pos x="T6" y="T7"/>
                </a:cxn>
                <a:cxn ang="0">
                  <a:pos x="T8" y="T9"/>
                </a:cxn>
              </a:cxnLst>
              <a:rect l="0" t="0" r="r" b="b"/>
              <a:pathLst>
                <a:path w="73" h="72">
                  <a:moveTo>
                    <a:pt x="0" y="4"/>
                  </a:moveTo>
                  <a:lnTo>
                    <a:pt x="67" y="0"/>
                  </a:lnTo>
                  <a:lnTo>
                    <a:pt x="72" y="71"/>
                  </a:lnTo>
                  <a:lnTo>
                    <a:pt x="4"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40059" name="Freeform 123">
              <a:extLst>
                <a:ext uri="{FF2B5EF4-FFF2-40B4-BE49-F238E27FC236}">
                  <a16:creationId xmlns:a16="http://schemas.microsoft.com/office/drawing/2014/main" id="{0959DAC4-3DFE-470F-9102-AE8C5D58FF84}"/>
                </a:ext>
              </a:extLst>
            </p:cNvPr>
            <p:cNvSpPr>
              <a:spLocks noChangeArrowheads="1"/>
            </p:cNvSpPr>
            <p:nvPr/>
          </p:nvSpPr>
          <p:spPr bwMode="auto">
            <a:xfrm>
              <a:off x="1436" y="1659"/>
              <a:ext cx="17" cy="16"/>
            </a:xfrm>
            <a:custGeom>
              <a:avLst/>
              <a:gdLst>
                <a:gd name="T0" fmla="*/ 0 w 73"/>
                <a:gd name="T1" fmla="*/ 0 h 72"/>
                <a:gd name="T2" fmla="*/ 72 w 73"/>
                <a:gd name="T3" fmla="*/ 0 h 72"/>
                <a:gd name="T4" fmla="*/ 72 w 73"/>
                <a:gd name="T5" fmla="*/ 62 h 72"/>
                <a:gd name="T6" fmla="*/ 5 w 73"/>
                <a:gd name="T7" fmla="*/ 71 h 72"/>
                <a:gd name="T8" fmla="*/ 0 w 73"/>
                <a:gd name="T9" fmla="*/ 0 h 72"/>
              </a:gdLst>
              <a:ahLst/>
              <a:cxnLst>
                <a:cxn ang="0">
                  <a:pos x="T0" y="T1"/>
                </a:cxn>
                <a:cxn ang="0">
                  <a:pos x="T2" y="T3"/>
                </a:cxn>
                <a:cxn ang="0">
                  <a:pos x="T4" y="T5"/>
                </a:cxn>
                <a:cxn ang="0">
                  <a:pos x="T6" y="T7"/>
                </a:cxn>
                <a:cxn ang="0">
                  <a:pos x="T8" y="T9"/>
                </a:cxn>
              </a:cxnLst>
              <a:rect l="0" t="0" r="r" b="b"/>
              <a:pathLst>
                <a:path w="73" h="72">
                  <a:moveTo>
                    <a:pt x="0" y="0"/>
                  </a:moveTo>
                  <a:lnTo>
                    <a:pt x="72" y="0"/>
                  </a:lnTo>
                  <a:lnTo>
                    <a:pt x="72" y="62"/>
                  </a:lnTo>
                  <a:lnTo>
                    <a:pt x="5"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40060" name="Freeform 124">
              <a:extLst>
                <a:ext uri="{FF2B5EF4-FFF2-40B4-BE49-F238E27FC236}">
                  <a16:creationId xmlns:a16="http://schemas.microsoft.com/office/drawing/2014/main" id="{A9B9DAE3-2EAA-4813-949F-B5B80F4BB0CC}"/>
                </a:ext>
              </a:extLst>
            </p:cNvPr>
            <p:cNvSpPr>
              <a:spLocks noChangeArrowheads="1"/>
            </p:cNvSpPr>
            <p:nvPr/>
          </p:nvSpPr>
          <p:spPr bwMode="auto">
            <a:xfrm>
              <a:off x="1451" y="1659"/>
              <a:ext cx="16" cy="16"/>
            </a:xfrm>
            <a:custGeom>
              <a:avLst/>
              <a:gdLst>
                <a:gd name="T0" fmla="*/ 0 w 71"/>
                <a:gd name="T1" fmla="*/ 0 h 72"/>
                <a:gd name="T2" fmla="*/ 70 w 71"/>
                <a:gd name="T3" fmla="*/ 0 h 72"/>
                <a:gd name="T4" fmla="*/ 70 w 71"/>
                <a:gd name="T5" fmla="*/ 71 h 72"/>
                <a:gd name="T6" fmla="*/ 0 w 71"/>
                <a:gd name="T7" fmla="*/ 71 h 72"/>
                <a:gd name="T8" fmla="*/ 0 w 71"/>
                <a:gd name="T9" fmla="*/ 0 h 72"/>
              </a:gdLst>
              <a:ahLst/>
              <a:cxnLst>
                <a:cxn ang="0">
                  <a:pos x="T0" y="T1"/>
                </a:cxn>
                <a:cxn ang="0">
                  <a:pos x="T2" y="T3"/>
                </a:cxn>
                <a:cxn ang="0">
                  <a:pos x="T4" y="T5"/>
                </a:cxn>
                <a:cxn ang="0">
                  <a:pos x="T6" y="T7"/>
                </a:cxn>
                <a:cxn ang="0">
                  <a:pos x="T8" y="T9"/>
                </a:cxn>
              </a:cxnLst>
              <a:rect l="0" t="0" r="r" b="b"/>
              <a:pathLst>
                <a:path w="71" h="72">
                  <a:moveTo>
                    <a:pt x="0" y="0"/>
                  </a:moveTo>
                  <a:lnTo>
                    <a:pt x="70" y="0"/>
                  </a:lnTo>
                  <a:lnTo>
                    <a:pt x="70" y="71"/>
                  </a:lnTo>
                  <a:lnTo>
                    <a:pt x="0"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40061" name="Freeform 125">
              <a:extLst>
                <a:ext uri="{FF2B5EF4-FFF2-40B4-BE49-F238E27FC236}">
                  <a16:creationId xmlns:a16="http://schemas.microsoft.com/office/drawing/2014/main" id="{9FD9FEA4-47A2-4508-B29E-FFEB213E3BF5}"/>
                </a:ext>
              </a:extLst>
            </p:cNvPr>
            <p:cNvSpPr>
              <a:spLocks noChangeArrowheads="1"/>
            </p:cNvSpPr>
            <p:nvPr/>
          </p:nvSpPr>
          <p:spPr bwMode="auto">
            <a:xfrm>
              <a:off x="1466" y="1659"/>
              <a:ext cx="16" cy="16"/>
            </a:xfrm>
            <a:custGeom>
              <a:avLst/>
              <a:gdLst>
                <a:gd name="T0" fmla="*/ 0 w 72"/>
                <a:gd name="T1" fmla="*/ 0 h 72"/>
                <a:gd name="T2" fmla="*/ 71 w 72"/>
                <a:gd name="T3" fmla="*/ 0 h 72"/>
                <a:gd name="T4" fmla="*/ 71 w 72"/>
                <a:gd name="T5" fmla="*/ 71 h 72"/>
                <a:gd name="T6" fmla="*/ 0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71" y="0"/>
                  </a:lnTo>
                  <a:lnTo>
                    <a:pt x="71" y="71"/>
                  </a:lnTo>
                  <a:lnTo>
                    <a:pt x="0"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40062" name="Freeform 126">
              <a:extLst>
                <a:ext uri="{FF2B5EF4-FFF2-40B4-BE49-F238E27FC236}">
                  <a16:creationId xmlns:a16="http://schemas.microsoft.com/office/drawing/2014/main" id="{5F45B026-6D2E-425D-9DCF-D802CED8DF86}"/>
                </a:ext>
              </a:extLst>
            </p:cNvPr>
            <p:cNvSpPr>
              <a:spLocks noChangeArrowheads="1"/>
            </p:cNvSpPr>
            <p:nvPr/>
          </p:nvSpPr>
          <p:spPr bwMode="auto">
            <a:xfrm>
              <a:off x="1481" y="1659"/>
              <a:ext cx="16" cy="16"/>
            </a:xfrm>
            <a:custGeom>
              <a:avLst/>
              <a:gdLst>
                <a:gd name="T0" fmla="*/ 0 w 72"/>
                <a:gd name="T1" fmla="*/ 0 h 72"/>
                <a:gd name="T2" fmla="*/ 71 w 72"/>
                <a:gd name="T3" fmla="*/ 0 h 72"/>
                <a:gd name="T4" fmla="*/ 62 w 72"/>
                <a:gd name="T5" fmla="*/ 71 h 72"/>
                <a:gd name="T6" fmla="*/ 0 w 72"/>
                <a:gd name="T7" fmla="*/ 62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71" y="0"/>
                  </a:lnTo>
                  <a:lnTo>
                    <a:pt x="62" y="71"/>
                  </a:lnTo>
                  <a:lnTo>
                    <a:pt x="0" y="62"/>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40063" name="Freeform 127">
              <a:extLst>
                <a:ext uri="{FF2B5EF4-FFF2-40B4-BE49-F238E27FC236}">
                  <a16:creationId xmlns:a16="http://schemas.microsoft.com/office/drawing/2014/main" id="{01E1E885-D23E-4667-A5B8-1F6FCE9D9AD4}"/>
                </a:ext>
              </a:extLst>
            </p:cNvPr>
            <p:cNvSpPr>
              <a:spLocks noChangeArrowheads="1"/>
            </p:cNvSpPr>
            <p:nvPr/>
          </p:nvSpPr>
          <p:spPr bwMode="auto">
            <a:xfrm>
              <a:off x="1495" y="1659"/>
              <a:ext cx="16" cy="16"/>
            </a:xfrm>
            <a:custGeom>
              <a:avLst/>
              <a:gdLst>
                <a:gd name="T0" fmla="*/ 4 w 72"/>
                <a:gd name="T1" fmla="*/ 0 h 72"/>
                <a:gd name="T2" fmla="*/ 71 w 72"/>
                <a:gd name="T3" fmla="*/ 8 h 72"/>
                <a:gd name="T4" fmla="*/ 62 w 72"/>
                <a:gd name="T5" fmla="*/ 71 h 72"/>
                <a:gd name="T6" fmla="*/ 0 w 72"/>
                <a:gd name="T7" fmla="*/ 62 h 72"/>
                <a:gd name="T8" fmla="*/ 4 w 72"/>
                <a:gd name="T9" fmla="*/ 0 h 72"/>
              </a:gdLst>
              <a:ahLst/>
              <a:cxnLst>
                <a:cxn ang="0">
                  <a:pos x="T0" y="T1"/>
                </a:cxn>
                <a:cxn ang="0">
                  <a:pos x="T2" y="T3"/>
                </a:cxn>
                <a:cxn ang="0">
                  <a:pos x="T4" y="T5"/>
                </a:cxn>
                <a:cxn ang="0">
                  <a:pos x="T6" y="T7"/>
                </a:cxn>
                <a:cxn ang="0">
                  <a:pos x="T8" y="T9"/>
                </a:cxn>
              </a:cxnLst>
              <a:rect l="0" t="0" r="r" b="b"/>
              <a:pathLst>
                <a:path w="72" h="72">
                  <a:moveTo>
                    <a:pt x="4" y="0"/>
                  </a:moveTo>
                  <a:lnTo>
                    <a:pt x="71" y="8"/>
                  </a:lnTo>
                  <a:lnTo>
                    <a:pt x="62" y="71"/>
                  </a:lnTo>
                  <a:lnTo>
                    <a:pt x="0" y="62"/>
                  </a:lnTo>
                  <a:lnTo>
                    <a:pt x="4" y="0"/>
                  </a:lnTo>
                </a:path>
              </a:pathLst>
            </a:custGeom>
            <a:solidFill>
              <a:srgbClr val="000000"/>
            </a:solidFill>
            <a:ln w="12600">
              <a:solidFill>
                <a:srgbClr val="333333"/>
              </a:solidFill>
              <a:round/>
              <a:headEnd/>
              <a:tailEnd/>
            </a:ln>
          </p:spPr>
          <p:txBody>
            <a:bodyPr wrap="none" anchor="ctr"/>
            <a:lstStyle/>
            <a:p>
              <a:endParaRPr lang="en-US"/>
            </a:p>
          </p:txBody>
        </p:sp>
        <p:sp>
          <p:nvSpPr>
            <p:cNvPr id="40064" name="Freeform 128">
              <a:extLst>
                <a:ext uri="{FF2B5EF4-FFF2-40B4-BE49-F238E27FC236}">
                  <a16:creationId xmlns:a16="http://schemas.microsoft.com/office/drawing/2014/main" id="{9AA94283-9675-454E-9879-15AD13FB34B9}"/>
                </a:ext>
              </a:extLst>
            </p:cNvPr>
            <p:cNvSpPr>
              <a:spLocks noChangeArrowheads="1"/>
            </p:cNvSpPr>
            <p:nvPr/>
          </p:nvSpPr>
          <p:spPr bwMode="auto">
            <a:xfrm>
              <a:off x="1509" y="1661"/>
              <a:ext cx="16" cy="16"/>
            </a:xfrm>
            <a:custGeom>
              <a:avLst/>
              <a:gdLst>
                <a:gd name="T0" fmla="*/ 8 w 72"/>
                <a:gd name="T1" fmla="*/ 0 h 72"/>
                <a:gd name="T2" fmla="*/ 71 w 72"/>
                <a:gd name="T3" fmla="*/ 8 h 72"/>
                <a:gd name="T4" fmla="*/ 62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8"/>
                  </a:lnTo>
                  <a:lnTo>
                    <a:pt x="62"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40065" name="Freeform 129">
              <a:extLst>
                <a:ext uri="{FF2B5EF4-FFF2-40B4-BE49-F238E27FC236}">
                  <a16:creationId xmlns:a16="http://schemas.microsoft.com/office/drawing/2014/main" id="{11923013-936B-4992-848F-970B878D044F}"/>
                </a:ext>
              </a:extLst>
            </p:cNvPr>
            <p:cNvSpPr>
              <a:spLocks noChangeArrowheads="1"/>
            </p:cNvSpPr>
            <p:nvPr/>
          </p:nvSpPr>
          <p:spPr bwMode="auto">
            <a:xfrm>
              <a:off x="1523" y="1663"/>
              <a:ext cx="16" cy="16"/>
            </a:xfrm>
            <a:custGeom>
              <a:avLst/>
              <a:gdLst>
                <a:gd name="T0" fmla="*/ 8 w 72"/>
                <a:gd name="T1" fmla="*/ 0 h 72"/>
                <a:gd name="T2" fmla="*/ 71 w 72"/>
                <a:gd name="T3" fmla="*/ 4 h 72"/>
                <a:gd name="T4" fmla="*/ 62 w 72"/>
                <a:gd name="T5" fmla="*/ 71 h 72"/>
                <a:gd name="T6" fmla="*/ 0 w 72"/>
                <a:gd name="T7" fmla="*/ 58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4"/>
                  </a:lnTo>
                  <a:lnTo>
                    <a:pt x="62" y="71"/>
                  </a:lnTo>
                  <a:lnTo>
                    <a:pt x="0" y="58"/>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40066" name="Freeform 130">
              <a:extLst>
                <a:ext uri="{FF2B5EF4-FFF2-40B4-BE49-F238E27FC236}">
                  <a16:creationId xmlns:a16="http://schemas.microsoft.com/office/drawing/2014/main" id="{EAD86D3E-80FC-4504-9AD2-FF3AD8D01B63}"/>
                </a:ext>
              </a:extLst>
            </p:cNvPr>
            <p:cNvSpPr>
              <a:spLocks noChangeArrowheads="1"/>
            </p:cNvSpPr>
            <p:nvPr/>
          </p:nvSpPr>
          <p:spPr bwMode="auto">
            <a:xfrm>
              <a:off x="1537" y="1665"/>
              <a:ext cx="16" cy="16"/>
            </a:xfrm>
            <a:custGeom>
              <a:avLst/>
              <a:gdLst>
                <a:gd name="T0" fmla="*/ 8 w 72"/>
                <a:gd name="T1" fmla="*/ 0 h 71"/>
                <a:gd name="T2" fmla="*/ 71 w 72"/>
                <a:gd name="T3" fmla="*/ 13 h 71"/>
                <a:gd name="T4" fmla="*/ 62 w 72"/>
                <a:gd name="T5" fmla="*/ 70 h 71"/>
                <a:gd name="T6" fmla="*/ 0 w 72"/>
                <a:gd name="T7" fmla="*/ 52 h 71"/>
                <a:gd name="T8" fmla="*/ 8 w 72"/>
                <a:gd name="T9" fmla="*/ 0 h 71"/>
              </a:gdLst>
              <a:ahLst/>
              <a:cxnLst>
                <a:cxn ang="0">
                  <a:pos x="T0" y="T1"/>
                </a:cxn>
                <a:cxn ang="0">
                  <a:pos x="T2" y="T3"/>
                </a:cxn>
                <a:cxn ang="0">
                  <a:pos x="T4" y="T5"/>
                </a:cxn>
                <a:cxn ang="0">
                  <a:pos x="T6" y="T7"/>
                </a:cxn>
                <a:cxn ang="0">
                  <a:pos x="T8" y="T9"/>
                </a:cxn>
              </a:cxnLst>
              <a:rect l="0" t="0" r="r" b="b"/>
              <a:pathLst>
                <a:path w="72" h="71">
                  <a:moveTo>
                    <a:pt x="8" y="0"/>
                  </a:moveTo>
                  <a:lnTo>
                    <a:pt x="71" y="13"/>
                  </a:lnTo>
                  <a:lnTo>
                    <a:pt x="62" y="70"/>
                  </a:lnTo>
                  <a:lnTo>
                    <a:pt x="0" y="52"/>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40067" name="Freeform 131">
              <a:extLst>
                <a:ext uri="{FF2B5EF4-FFF2-40B4-BE49-F238E27FC236}">
                  <a16:creationId xmlns:a16="http://schemas.microsoft.com/office/drawing/2014/main" id="{912181C7-93EE-4E13-BE1D-C28FD3932849}"/>
                </a:ext>
              </a:extLst>
            </p:cNvPr>
            <p:cNvSpPr>
              <a:spLocks noChangeArrowheads="1"/>
            </p:cNvSpPr>
            <p:nvPr/>
          </p:nvSpPr>
          <p:spPr bwMode="auto">
            <a:xfrm>
              <a:off x="1551" y="1667"/>
              <a:ext cx="16" cy="16"/>
            </a:xfrm>
            <a:custGeom>
              <a:avLst/>
              <a:gdLst>
                <a:gd name="T0" fmla="*/ 8 w 72"/>
                <a:gd name="T1" fmla="*/ 0 h 72"/>
                <a:gd name="T2" fmla="*/ 71 w 72"/>
                <a:gd name="T3" fmla="*/ 17 h 72"/>
                <a:gd name="T4" fmla="*/ 58 w 72"/>
                <a:gd name="T5" fmla="*/ 71 h 72"/>
                <a:gd name="T6" fmla="*/ 0 w 72"/>
                <a:gd name="T7" fmla="*/ 53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17"/>
                  </a:lnTo>
                  <a:lnTo>
                    <a:pt x="58" y="71"/>
                  </a:lnTo>
                  <a:lnTo>
                    <a:pt x="0" y="53"/>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40068" name="Freeform 132">
              <a:extLst>
                <a:ext uri="{FF2B5EF4-FFF2-40B4-BE49-F238E27FC236}">
                  <a16:creationId xmlns:a16="http://schemas.microsoft.com/office/drawing/2014/main" id="{BDC012BA-B2F3-4885-B3C5-8D1273BEDAC5}"/>
                </a:ext>
              </a:extLst>
            </p:cNvPr>
            <p:cNvSpPr>
              <a:spLocks noChangeArrowheads="1"/>
            </p:cNvSpPr>
            <p:nvPr/>
          </p:nvSpPr>
          <p:spPr bwMode="auto">
            <a:xfrm>
              <a:off x="1564" y="1671"/>
              <a:ext cx="17" cy="16"/>
            </a:xfrm>
            <a:custGeom>
              <a:avLst/>
              <a:gdLst>
                <a:gd name="T0" fmla="*/ 13 w 76"/>
                <a:gd name="T1" fmla="*/ 0 h 72"/>
                <a:gd name="T2" fmla="*/ 75 w 76"/>
                <a:gd name="T3" fmla="*/ 13 h 72"/>
                <a:gd name="T4" fmla="*/ 62 w 76"/>
                <a:gd name="T5" fmla="*/ 71 h 72"/>
                <a:gd name="T6" fmla="*/ 0 w 76"/>
                <a:gd name="T7" fmla="*/ 53 h 72"/>
                <a:gd name="T8" fmla="*/ 13 w 76"/>
                <a:gd name="T9" fmla="*/ 0 h 72"/>
              </a:gdLst>
              <a:ahLst/>
              <a:cxnLst>
                <a:cxn ang="0">
                  <a:pos x="T0" y="T1"/>
                </a:cxn>
                <a:cxn ang="0">
                  <a:pos x="T2" y="T3"/>
                </a:cxn>
                <a:cxn ang="0">
                  <a:pos x="T4" y="T5"/>
                </a:cxn>
                <a:cxn ang="0">
                  <a:pos x="T6" y="T7"/>
                </a:cxn>
                <a:cxn ang="0">
                  <a:pos x="T8" y="T9"/>
                </a:cxn>
              </a:cxnLst>
              <a:rect l="0" t="0" r="r" b="b"/>
              <a:pathLst>
                <a:path w="76" h="72">
                  <a:moveTo>
                    <a:pt x="13" y="0"/>
                  </a:moveTo>
                  <a:lnTo>
                    <a:pt x="75" y="13"/>
                  </a:lnTo>
                  <a:lnTo>
                    <a:pt x="62" y="71"/>
                  </a:lnTo>
                  <a:lnTo>
                    <a:pt x="0" y="53"/>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40069" name="Freeform 133">
              <a:extLst>
                <a:ext uri="{FF2B5EF4-FFF2-40B4-BE49-F238E27FC236}">
                  <a16:creationId xmlns:a16="http://schemas.microsoft.com/office/drawing/2014/main" id="{11B7E413-170C-40AF-B364-8B105D16AF10}"/>
                </a:ext>
              </a:extLst>
            </p:cNvPr>
            <p:cNvSpPr>
              <a:spLocks noChangeArrowheads="1"/>
            </p:cNvSpPr>
            <p:nvPr/>
          </p:nvSpPr>
          <p:spPr bwMode="auto">
            <a:xfrm>
              <a:off x="1578" y="1674"/>
              <a:ext cx="18" cy="16"/>
            </a:xfrm>
            <a:custGeom>
              <a:avLst/>
              <a:gdLst>
                <a:gd name="T0" fmla="*/ 13 w 80"/>
                <a:gd name="T1" fmla="*/ 0 h 72"/>
                <a:gd name="T2" fmla="*/ 79 w 80"/>
                <a:gd name="T3" fmla="*/ 22 h 72"/>
                <a:gd name="T4" fmla="*/ 61 w 80"/>
                <a:gd name="T5" fmla="*/ 71 h 72"/>
                <a:gd name="T6" fmla="*/ 0 w 80"/>
                <a:gd name="T7" fmla="*/ 49 h 72"/>
                <a:gd name="T8" fmla="*/ 13 w 80"/>
                <a:gd name="T9" fmla="*/ 0 h 72"/>
              </a:gdLst>
              <a:ahLst/>
              <a:cxnLst>
                <a:cxn ang="0">
                  <a:pos x="T0" y="T1"/>
                </a:cxn>
                <a:cxn ang="0">
                  <a:pos x="T2" y="T3"/>
                </a:cxn>
                <a:cxn ang="0">
                  <a:pos x="T4" y="T5"/>
                </a:cxn>
                <a:cxn ang="0">
                  <a:pos x="T6" y="T7"/>
                </a:cxn>
                <a:cxn ang="0">
                  <a:pos x="T8" y="T9"/>
                </a:cxn>
              </a:cxnLst>
              <a:rect l="0" t="0" r="r" b="b"/>
              <a:pathLst>
                <a:path w="80" h="72">
                  <a:moveTo>
                    <a:pt x="13" y="0"/>
                  </a:moveTo>
                  <a:lnTo>
                    <a:pt x="79" y="22"/>
                  </a:lnTo>
                  <a:lnTo>
                    <a:pt x="61" y="71"/>
                  </a:lnTo>
                  <a:lnTo>
                    <a:pt x="0" y="49"/>
                  </a:lnTo>
                  <a:lnTo>
                    <a:pt x="13" y="0"/>
                  </a:lnTo>
                </a:path>
              </a:pathLst>
            </a:custGeom>
            <a:solidFill>
              <a:srgbClr val="000000"/>
            </a:solidFill>
            <a:ln w="12600">
              <a:solidFill>
                <a:srgbClr val="333333"/>
              </a:solidFill>
              <a:round/>
              <a:headEnd/>
              <a:tailEnd/>
            </a:ln>
          </p:spPr>
          <p:txBody>
            <a:bodyPr wrap="none" anchor="ctr"/>
            <a:lstStyle/>
            <a:p>
              <a:endParaRPr lang="en-US"/>
            </a:p>
          </p:txBody>
        </p:sp>
        <p:sp>
          <p:nvSpPr>
            <p:cNvPr id="40070" name="Freeform 134">
              <a:extLst>
                <a:ext uri="{FF2B5EF4-FFF2-40B4-BE49-F238E27FC236}">
                  <a16:creationId xmlns:a16="http://schemas.microsoft.com/office/drawing/2014/main" id="{306DC5D2-43ED-4D1D-B8BD-2B0AAC56C298}"/>
                </a:ext>
              </a:extLst>
            </p:cNvPr>
            <p:cNvSpPr>
              <a:spLocks noChangeArrowheads="1"/>
            </p:cNvSpPr>
            <p:nvPr/>
          </p:nvSpPr>
          <p:spPr bwMode="auto">
            <a:xfrm>
              <a:off x="1592" y="1679"/>
              <a:ext cx="18" cy="16"/>
            </a:xfrm>
            <a:custGeom>
              <a:avLst/>
              <a:gdLst>
                <a:gd name="T0" fmla="*/ 17 w 81"/>
                <a:gd name="T1" fmla="*/ 0 h 72"/>
                <a:gd name="T2" fmla="*/ 80 w 81"/>
                <a:gd name="T3" fmla="*/ 17 h 72"/>
                <a:gd name="T4" fmla="*/ 58 w 81"/>
                <a:gd name="T5" fmla="*/ 71 h 72"/>
                <a:gd name="T6" fmla="*/ 0 w 81"/>
                <a:gd name="T7" fmla="*/ 49 h 72"/>
                <a:gd name="T8" fmla="*/ 17 w 81"/>
                <a:gd name="T9" fmla="*/ 0 h 72"/>
              </a:gdLst>
              <a:ahLst/>
              <a:cxnLst>
                <a:cxn ang="0">
                  <a:pos x="T0" y="T1"/>
                </a:cxn>
                <a:cxn ang="0">
                  <a:pos x="T2" y="T3"/>
                </a:cxn>
                <a:cxn ang="0">
                  <a:pos x="T4" y="T5"/>
                </a:cxn>
                <a:cxn ang="0">
                  <a:pos x="T6" y="T7"/>
                </a:cxn>
                <a:cxn ang="0">
                  <a:pos x="T8" y="T9"/>
                </a:cxn>
              </a:cxnLst>
              <a:rect l="0" t="0" r="r" b="b"/>
              <a:pathLst>
                <a:path w="81" h="72">
                  <a:moveTo>
                    <a:pt x="17" y="0"/>
                  </a:moveTo>
                  <a:lnTo>
                    <a:pt x="80" y="17"/>
                  </a:lnTo>
                  <a:lnTo>
                    <a:pt x="58" y="71"/>
                  </a:lnTo>
                  <a:lnTo>
                    <a:pt x="0" y="49"/>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40071" name="Freeform 135">
              <a:extLst>
                <a:ext uri="{FF2B5EF4-FFF2-40B4-BE49-F238E27FC236}">
                  <a16:creationId xmlns:a16="http://schemas.microsoft.com/office/drawing/2014/main" id="{36553648-3DBD-4D2C-A6E8-00B5D1ED6C74}"/>
                </a:ext>
              </a:extLst>
            </p:cNvPr>
            <p:cNvSpPr>
              <a:spLocks noChangeArrowheads="1"/>
            </p:cNvSpPr>
            <p:nvPr/>
          </p:nvSpPr>
          <p:spPr bwMode="auto">
            <a:xfrm>
              <a:off x="1605" y="1683"/>
              <a:ext cx="19" cy="17"/>
            </a:xfrm>
            <a:custGeom>
              <a:avLst/>
              <a:gdLst>
                <a:gd name="T0" fmla="*/ 22 w 85"/>
                <a:gd name="T1" fmla="*/ 0 h 77"/>
                <a:gd name="T2" fmla="*/ 84 w 85"/>
                <a:gd name="T3" fmla="*/ 31 h 77"/>
                <a:gd name="T4" fmla="*/ 66 w 85"/>
                <a:gd name="T5" fmla="*/ 76 h 77"/>
                <a:gd name="T6" fmla="*/ 0 w 85"/>
                <a:gd name="T7" fmla="*/ 54 h 77"/>
                <a:gd name="T8" fmla="*/ 22 w 85"/>
                <a:gd name="T9" fmla="*/ 0 h 77"/>
              </a:gdLst>
              <a:ahLst/>
              <a:cxnLst>
                <a:cxn ang="0">
                  <a:pos x="T0" y="T1"/>
                </a:cxn>
                <a:cxn ang="0">
                  <a:pos x="T2" y="T3"/>
                </a:cxn>
                <a:cxn ang="0">
                  <a:pos x="T4" y="T5"/>
                </a:cxn>
                <a:cxn ang="0">
                  <a:pos x="T6" y="T7"/>
                </a:cxn>
                <a:cxn ang="0">
                  <a:pos x="T8" y="T9"/>
                </a:cxn>
              </a:cxnLst>
              <a:rect l="0" t="0" r="r" b="b"/>
              <a:pathLst>
                <a:path w="85" h="77">
                  <a:moveTo>
                    <a:pt x="22" y="0"/>
                  </a:moveTo>
                  <a:lnTo>
                    <a:pt x="84" y="31"/>
                  </a:lnTo>
                  <a:lnTo>
                    <a:pt x="66" y="76"/>
                  </a:lnTo>
                  <a:lnTo>
                    <a:pt x="0" y="54"/>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40072" name="Freeform 136">
              <a:extLst>
                <a:ext uri="{FF2B5EF4-FFF2-40B4-BE49-F238E27FC236}">
                  <a16:creationId xmlns:a16="http://schemas.microsoft.com/office/drawing/2014/main" id="{11429169-5490-4362-99D0-C89F110EAF11}"/>
                </a:ext>
              </a:extLst>
            </p:cNvPr>
            <p:cNvSpPr>
              <a:spLocks noChangeArrowheads="1"/>
            </p:cNvSpPr>
            <p:nvPr/>
          </p:nvSpPr>
          <p:spPr bwMode="auto">
            <a:xfrm>
              <a:off x="1620" y="1690"/>
              <a:ext cx="19" cy="17"/>
            </a:xfrm>
            <a:custGeom>
              <a:avLst/>
              <a:gdLst>
                <a:gd name="T0" fmla="*/ 17 w 85"/>
                <a:gd name="T1" fmla="*/ 0 h 77"/>
                <a:gd name="T2" fmla="*/ 84 w 85"/>
                <a:gd name="T3" fmla="*/ 31 h 77"/>
                <a:gd name="T4" fmla="*/ 62 w 85"/>
                <a:gd name="T5" fmla="*/ 76 h 77"/>
                <a:gd name="T6" fmla="*/ 0 w 85"/>
                <a:gd name="T7" fmla="*/ 45 h 77"/>
                <a:gd name="T8" fmla="*/ 17 w 85"/>
                <a:gd name="T9" fmla="*/ 0 h 77"/>
              </a:gdLst>
              <a:ahLst/>
              <a:cxnLst>
                <a:cxn ang="0">
                  <a:pos x="T0" y="T1"/>
                </a:cxn>
                <a:cxn ang="0">
                  <a:pos x="T2" y="T3"/>
                </a:cxn>
                <a:cxn ang="0">
                  <a:pos x="T4" y="T5"/>
                </a:cxn>
                <a:cxn ang="0">
                  <a:pos x="T6" y="T7"/>
                </a:cxn>
                <a:cxn ang="0">
                  <a:pos x="T8" y="T9"/>
                </a:cxn>
              </a:cxnLst>
              <a:rect l="0" t="0" r="r" b="b"/>
              <a:pathLst>
                <a:path w="85" h="77">
                  <a:moveTo>
                    <a:pt x="17" y="0"/>
                  </a:moveTo>
                  <a:lnTo>
                    <a:pt x="84" y="31"/>
                  </a:lnTo>
                  <a:lnTo>
                    <a:pt x="62" y="76"/>
                  </a:lnTo>
                  <a:lnTo>
                    <a:pt x="0" y="45"/>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40073" name="Freeform 137">
              <a:extLst>
                <a:ext uri="{FF2B5EF4-FFF2-40B4-BE49-F238E27FC236}">
                  <a16:creationId xmlns:a16="http://schemas.microsoft.com/office/drawing/2014/main" id="{1D3589B3-391F-4397-8BCB-E8801042AB13}"/>
                </a:ext>
              </a:extLst>
            </p:cNvPr>
            <p:cNvSpPr>
              <a:spLocks noChangeArrowheads="1"/>
            </p:cNvSpPr>
            <p:nvPr/>
          </p:nvSpPr>
          <p:spPr bwMode="auto">
            <a:xfrm>
              <a:off x="1634" y="1697"/>
              <a:ext cx="20" cy="18"/>
            </a:xfrm>
            <a:custGeom>
              <a:avLst/>
              <a:gdLst>
                <a:gd name="T0" fmla="*/ 22 w 90"/>
                <a:gd name="T1" fmla="*/ 0 h 81"/>
                <a:gd name="T2" fmla="*/ 89 w 90"/>
                <a:gd name="T3" fmla="*/ 35 h 81"/>
                <a:gd name="T4" fmla="*/ 62 w 90"/>
                <a:gd name="T5" fmla="*/ 80 h 81"/>
                <a:gd name="T6" fmla="*/ 0 w 90"/>
                <a:gd name="T7" fmla="*/ 44 h 81"/>
                <a:gd name="T8" fmla="*/ 22 w 90"/>
                <a:gd name="T9" fmla="*/ 0 h 81"/>
              </a:gdLst>
              <a:ahLst/>
              <a:cxnLst>
                <a:cxn ang="0">
                  <a:pos x="T0" y="T1"/>
                </a:cxn>
                <a:cxn ang="0">
                  <a:pos x="T2" y="T3"/>
                </a:cxn>
                <a:cxn ang="0">
                  <a:pos x="T4" y="T5"/>
                </a:cxn>
                <a:cxn ang="0">
                  <a:pos x="T6" y="T7"/>
                </a:cxn>
                <a:cxn ang="0">
                  <a:pos x="T8" y="T9"/>
                </a:cxn>
              </a:cxnLst>
              <a:rect l="0" t="0" r="r" b="b"/>
              <a:pathLst>
                <a:path w="90" h="81">
                  <a:moveTo>
                    <a:pt x="22" y="0"/>
                  </a:moveTo>
                  <a:lnTo>
                    <a:pt x="89" y="35"/>
                  </a:lnTo>
                  <a:lnTo>
                    <a:pt x="62" y="80"/>
                  </a:lnTo>
                  <a:lnTo>
                    <a:pt x="0" y="44"/>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40074" name="Freeform 138">
              <a:extLst>
                <a:ext uri="{FF2B5EF4-FFF2-40B4-BE49-F238E27FC236}">
                  <a16:creationId xmlns:a16="http://schemas.microsoft.com/office/drawing/2014/main" id="{4756861F-2961-453D-A1F2-8EAC5FAFAB26}"/>
                </a:ext>
              </a:extLst>
            </p:cNvPr>
            <p:cNvSpPr>
              <a:spLocks noChangeArrowheads="1"/>
            </p:cNvSpPr>
            <p:nvPr/>
          </p:nvSpPr>
          <p:spPr bwMode="auto">
            <a:xfrm>
              <a:off x="1648" y="1705"/>
              <a:ext cx="20" cy="20"/>
            </a:xfrm>
            <a:custGeom>
              <a:avLst/>
              <a:gdLst>
                <a:gd name="T0" fmla="*/ 26 w 90"/>
                <a:gd name="T1" fmla="*/ 0 h 86"/>
                <a:gd name="T2" fmla="*/ 89 w 90"/>
                <a:gd name="T3" fmla="*/ 45 h 86"/>
                <a:gd name="T4" fmla="*/ 67 w 90"/>
                <a:gd name="T5" fmla="*/ 85 h 86"/>
                <a:gd name="T6" fmla="*/ 0 w 90"/>
                <a:gd name="T7" fmla="*/ 45 h 86"/>
                <a:gd name="T8" fmla="*/ 26 w 90"/>
                <a:gd name="T9" fmla="*/ 0 h 86"/>
              </a:gdLst>
              <a:ahLst/>
              <a:cxnLst>
                <a:cxn ang="0">
                  <a:pos x="T0" y="T1"/>
                </a:cxn>
                <a:cxn ang="0">
                  <a:pos x="T2" y="T3"/>
                </a:cxn>
                <a:cxn ang="0">
                  <a:pos x="T4" y="T5"/>
                </a:cxn>
                <a:cxn ang="0">
                  <a:pos x="T6" y="T7"/>
                </a:cxn>
                <a:cxn ang="0">
                  <a:pos x="T8" y="T9"/>
                </a:cxn>
              </a:cxnLst>
              <a:rect l="0" t="0" r="r" b="b"/>
              <a:pathLst>
                <a:path w="90" h="86">
                  <a:moveTo>
                    <a:pt x="26" y="0"/>
                  </a:moveTo>
                  <a:lnTo>
                    <a:pt x="89" y="45"/>
                  </a:lnTo>
                  <a:lnTo>
                    <a:pt x="67" y="85"/>
                  </a:lnTo>
                  <a:lnTo>
                    <a:pt x="0" y="45"/>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40075" name="Freeform 139">
              <a:extLst>
                <a:ext uri="{FF2B5EF4-FFF2-40B4-BE49-F238E27FC236}">
                  <a16:creationId xmlns:a16="http://schemas.microsoft.com/office/drawing/2014/main" id="{94E574A1-6E4D-47FF-9C79-E824005FEF80}"/>
                </a:ext>
              </a:extLst>
            </p:cNvPr>
            <p:cNvSpPr>
              <a:spLocks noChangeArrowheads="1"/>
            </p:cNvSpPr>
            <p:nvPr/>
          </p:nvSpPr>
          <p:spPr bwMode="auto">
            <a:xfrm>
              <a:off x="1663" y="1715"/>
              <a:ext cx="21" cy="20"/>
            </a:xfrm>
            <a:custGeom>
              <a:avLst/>
              <a:gdLst>
                <a:gd name="T0" fmla="*/ 22 w 94"/>
                <a:gd name="T1" fmla="*/ 0 h 86"/>
                <a:gd name="T2" fmla="*/ 93 w 94"/>
                <a:gd name="T3" fmla="*/ 45 h 86"/>
                <a:gd name="T4" fmla="*/ 66 w 94"/>
                <a:gd name="T5" fmla="*/ 85 h 86"/>
                <a:gd name="T6" fmla="*/ 0 w 94"/>
                <a:gd name="T7" fmla="*/ 40 h 86"/>
                <a:gd name="T8" fmla="*/ 22 w 94"/>
                <a:gd name="T9" fmla="*/ 0 h 86"/>
              </a:gdLst>
              <a:ahLst/>
              <a:cxnLst>
                <a:cxn ang="0">
                  <a:pos x="T0" y="T1"/>
                </a:cxn>
                <a:cxn ang="0">
                  <a:pos x="T2" y="T3"/>
                </a:cxn>
                <a:cxn ang="0">
                  <a:pos x="T4" y="T5"/>
                </a:cxn>
                <a:cxn ang="0">
                  <a:pos x="T6" y="T7"/>
                </a:cxn>
                <a:cxn ang="0">
                  <a:pos x="T8" y="T9"/>
                </a:cxn>
              </a:cxnLst>
              <a:rect l="0" t="0" r="r" b="b"/>
              <a:pathLst>
                <a:path w="94" h="86">
                  <a:moveTo>
                    <a:pt x="22" y="0"/>
                  </a:moveTo>
                  <a:lnTo>
                    <a:pt x="93" y="45"/>
                  </a:lnTo>
                  <a:lnTo>
                    <a:pt x="66" y="85"/>
                  </a:lnTo>
                  <a:lnTo>
                    <a:pt x="0" y="40"/>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40076" name="Freeform 140">
              <a:extLst>
                <a:ext uri="{FF2B5EF4-FFF2-40B4-BE49-F238E27FC236}">
                  <a16:creationId xmlns:a16="http://schemas.microsoft.com/office/drawing/2014/main" id="{2F8B48CA-2BF0-4BA9-A1DB-13BD14DBEB67}"/>
                </a:ext>
              </a:extLst>
            </p:cNvPr>
            <p:cNvSpPr>
              <a:spLocks noChangeArrowheads="1"/>
            </p:cNvSpPr>
            <p:nvPr/>
          </p:nvSpPr>
          <p:spPr bwMode="auto">
            <a:xfrm>
              <a:off x="1678" y="1726"/>
              <a:ext cx="22" cy="21"/>
            </a:xfrm>
            <a:custGeom>
              <a:avLst/>
              <a:gdLst>
                <a:gd name="T0" fmla="*/ 26 w 98"/>
                <a:gd name="T1" fmla="*/ 0 h 94"/>
                <a:gd name="T2" fmla="*/ 97 w 98"/>
                <a:gd name="T3" fmla="*/ 53 h 94"/>
                <a:gd name="T4" fmla="*/ 66 w 98"/>
                <a:gd name="T5" fmla="*/ 93 h 94"/>
                <a:gd name="T6" fmla="*/ 0 w 98"/>
                <a:gd name="T7" fmla="*/ 40 h 94"/>
                <a:gd name="T8" fmla="*/ 26 w 98"/>
                <a:gd name="T9" fmla="*/ 0 h 94"/>
              </a:gdLst>
              <a:ahLst/>
              <a:cxnLst>
                <a:cxn ang="0">
                  <a:pos x="T0" y="T1"/>
                </a:cxn>
                <a:cxn ang="0">
                  <a:pos x="T2" y="T3"/>
                </a:cxn>
                <a:cxn ang="0">
                  <a:pos x="T4" y="T5"/>
                </a:cxn>
                <a:cxn ang="0">
                  <a:pos x="T6" y="T7"/>
                </a:cxn>
                <a:cxn ang="0">
                  <a:pos x="T8" y="T9"/>
                </a:cxn>
              </a:cxnLst>
              <a:rect l="0" t="0" r="r" b="b"/>
              <a:pathLst>
                <a:path w="98" h="94">
                  <a:moveTo>
                    <a:pt x="26" y="0"/>
                  </a:moveTo>
                  <a:lnTo>
                    <a:pt x="97" y="53"/>
                  </a:lnTo>
                  <a:lnTo>
                    <a:pt x="66" y="93"/>
                  </a:lnTo>
                  <a:lnTo>
                    <a:pt x="0" y="40"/>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40077" name="Freeform 141">
              <a:extLst>
                <a:ext uri="{FF2B5EF4-FFF2-40B4-BE49-F238E27FC236}">
                  <a16:creationId xmlns:a16="http://schemas.microsoft.com/office/drawing/2014/main" id="{210E6F54-9D7C-4FDB-A308-79CC1F60709E}"/>
                </a:ext>
              </a:extLst>
            </p:cNvPr>
            <p:cNvSpPr>
              <a:spLocks noChangeArrowheads="1"/>
            </p:cNvSpPr>
            <p:nvPr/>
          </p:nvSpPr>
          <p:spPr bwMode="auto">
            <a:xfrm>
              <a:off x="1693" y="1737"/>
              <a:ext cx="23" cy="22"/>
            </a:xfrm>
            <a:custGeom>
              <a:avLst/>
              <a:gdLst>
                <a:gd name="T0" fmla="*/ 30 w 102"/>
                <a:gd name="T1" fmla="*/ 0 h 99"/>
                <a:gd name="T2" fmla="*/ 101 w 102"/>
                <a:gd name="T3" fmla="*/ 58 h 99"/>
                <a:gd name="T4" fmla="*/ 70 w 102"/>
                <a:gd name="T5" fmla="*/ 98 h 99"/>
                <a:gd name="T6" fmla="*/ 0 w 102"/>
                <a:gd name="T7" fmla="*/ 40 h 99"/>
                <a:gd name="T8" fmla="*/ 30 w 102"/>
                <a:gd name="T9" fmla="*/ 0 h 99"/>
              </a:gdLst>
              <a:ahLst/>
              <a:cxnLst>
                <a:cxn ang="0">
                  <a:pos x="T0" y="T1"/>
                </a:cxn>
                <a:cxn ang="0">
                  <a:pos x="T2" y="T3"/>
                </a:cxn>
                <a:cxn ang="0">
                  <a:pos x="T4" y="T5"/>
                </a:cxn>
                <a:cxn ang="0">
                  <a:pos x="T6" y="T7"/>
                </a:cxn>
                <a:cxn ang="0">
                  <a:pos x="T8" y="T9"/>
                </a:cxn>
              </a:cxnLst>
              <a:rect l="0" t="0" r="r" b="b"/>
              <a:pathLst>
                <a:path w="102" h="99">
                  <a:moveTo>
                    <a:pt x="30" y="0"/>
                  </a:moveTo>
                  <a:lnTo>
                    <a:pt x="101" y="58"/>
                  </a:lnTo>
                  <a:lnTo>
                    <a:pt x="70" y="98"/>
                  </a:lnTo>
                  <a:lnTo>
                    <a:pt x="0" y="40"/>
                  </a:lnTo>
                  <a:lnTo>
                    <a:pt x="30" y="0"/>
                  </a:lnTo>
                </a:path>
              </a:pathLst>
            </a:custGeom>
            <a:solidFill>
              <a:srgbClr val="000000"/>
            </a:solidFill>
            <a:ln w="12600">
              <a:solidFill>
                <a:srgbClr val="333333"/>
              </a:solidFill>
              <a:round/>
              <a:headEnd/>
              <a:tailEnd/>
            </a:ln>
          </p:spPr>
          <p:txBody>
            <a:bodyPr wrap="none" anchor="ctr"/>
            <a:lstStyle/>
            <a:p>
              <a:endParaRPr lang="en-US"/>
            </a:p>
          </p:txBody>
        </p:sp>
        <p:sp>
          <p:nvSpPr>
            <p:cNvPr id="40078" name="Freeform 142">
              <a:extLst>
                <a:ext uri="{FF2B5EF4-FFF2-40B4-BE49-F238E27FC236}">
                  <a16:creationId xmlns:a16="http://schemas.microsoft.com/office/drawing/2014/main" id="{F0F0A372-D5BF-4576-90CC-71B1E8753250}"/>
                </a:ext>
              </a:extLst>
            </p:cNvPr>
            <p:cNvSpPr>
              <a:spLocks noChangeArrowheads="1"/>
            </p:cNvSpPr>
            <p:nvPr/>
          </p:nvSpPr>
          <p:spPr bwMode="auto">
            <a:xfrm>
              <a:off x="1709" y="1750"/>
              <a:ext cx="23" cy="22"/>
            </a:xfrm>
            <a:custGeom>
              <a:avLst/>
              <a:gdLst>
                <a:gd name="T0" fmla="*/ 31 w 103"/>
                <a:gd name="T1" fmla="*/ 0 h 98"/>
                <a:gd name="T2" fmla="*/ 102 w 103"/>
                <a:gd name="T3" fmla="*/ 62 h 98"/>
                <a:gd name="T4" fmla="*/ 66 w 103"/>
                <a:gd name="T5" fmla="*/ 97 h 98"/>
                <a:gd name="T6" fmla="*/ 0 w 103"/>
                <a:gd name="T7" fmla="*/ 39 h 98"/>
                <a:gd name="T8" fmla="*/ 31 w 103"/>
                <a:gd name="T9" fmla="*/ 0 h 98"/>
              </a:gdLst>
              <a:ahLst/>
              <a:cxnLst>
                <a:cxn ang="0">
                  <a:pos x="T0" y="T1"/>
                </a:cxn>
                <a:cxn ang="0">
                  <a:pos x="T2" y="T3"/>
                </a:cxn>
                <a:cxn ang="0">
                  <a:pos x="T4" y="T5"/>
                </a:cxn>
                <a:cxn ang="0">
                  <a:pos x="T6" y="T7"/>
                </a:cxn>
                <a:cxn ang="0">
                  <a:pos x="T8" y="T9"/>
                </a:cxn>
              </a:cxnLst>
              <a:rect l="0" t="0" r="r" b="b"/>
              <a:pathLst>
                <a:path w="103" h="98">
                  <a:moveTo>
                    <a:pt x="31" y="0"/>
                  </a:moveTo>
                  <a:lnTo>
                    <a:pt x="102" y="62"/>
                  </a:lnTo>
                  <a:lnTo>
                    <a:pt x="66" y="97"/>
                  </a:lnTo>
                  <a:lnTo>
                    <a:pt x="0" y="39"/>
                  </a:lnTo>
                  <a:lnTo>
                    <a:pt x="31" y="0"/>
                  </a:lnTo>
                </a:path>
              </a:pathLst>
            </a:custGeom>
            <a:solidFill>
              <a:srgbClr val="000000"/>
            </a:solidFill>
            <a:ln w="12600">
              <a:solidFill>
                <a:srgbClr val="333333"/>
              </a:solidFill>
              <a:round/>
              <a:headEnd/>
              <a:tailEnd/>
            </a:ln>
          </p:spPr>
          <p:txBody>
            <a:bodyPr wrap="none" anchor="ctr"/>
            <a:lstStyle/>
            <a:p>
              <a:endParaRPr lang="en-US"/>
            </a:p>
          </p:txBody>
        </p:sp>
        <p:sp>
          <p:nvSpPr>
            <p:cNvPr id="40079" name="Freeform 143">
              <a:extLst>
                <a:ext uri="{FF2B5EF4-FFF2-40B4-BE49-F238E27FC236}">
                  <a16:creationId xmlns:a16="http://schemas.microsoft.com/office/drawing/2014/main" id="{5ED0E095-9C5E-41D8-8B4A-D55A56CCF24D}"/>
                </a:ext>
              </a:extLst>
            </p:cNvPr>
            <p:cNvSpPr>
              <a:spLocks noChangeArrowheads="1"/>
            </p:cNvSpPr>
            <p:nvPr/>
          </p:nvSpPr>
          <p:spPr bwMode="auto">
            <a:xfrm>
              <a:off x="1724" y="1765"/>
              <a:ext cx="24" cy="24"/>
            </a:xfrm>
            <a:custGeom>
              <a:avLst/>
              <a:gdLst>
                <a:gd name="T0" fmla="*/ 35 w 108"/>
                <a:gd name="T1" fmla="*/ 0 h 107"/>
                <a:gd name="T2" fmla="*/ 107 w 108"/>
                <a:gd name="T3" fmla="*/ 71 h 107"/>
                <a:gd name="T4" fmla="*/ 71 w 108"/>
                <a:gd name="T5" fmla="*/ 106 h 107"/>
                <a:gd name="T6" fmla="*/ 0 w 108"/>
                <a:gd name="T7" fmla="*/ 35 h 107"/>
                <a:gd name="T8" fmla="*/ 35 w 108"/>
                <a:gd name="T9" fmla="*/ 0 h 107"/>
              </a:gdLst>
              <a:ahLst/>
              <a:cxnLst>
                <a:cxn ang="0">
                  <a:pos x="T0" y="T1"/>
                </a:cxn>
                <a:cxn ang="0">
                  <a:pos x="T2" y="T3"/>
                </a:cxn>
                <a:cxn ang="0">
                  <a:pos x="T4" y="T5"/>
                </a:cxn>
                <a:cxn ang="0">
                  <a:pos x="T6" y="T7"/>
                </a:cxn>
                <a:cxn ang="0">
                  <a:pos x="T8" y="T9"/>
                </a:cxn>
              </a:cxnLst>
              <a:rect l="0" t="0" r="r" b="b"/>
              <a:pathLst>
                <a:path w="108" h="107">
                  <a:moveTo>
                    <a:pt x="35" y="0"/>
                  </a:moveTo>
                  <a:lnTo>
                    <a:pt x="107" y="71"/>
                  </a:lnTo>
                  <a:lnTo>
                    <a:pt x="71" y="106"/>
                  </a:lnTo>
                  <a:lnTo>
                    <a:pt x="0" y="35"/>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40080" name="Freeform 144">
              <a:extLst>
                <a:ext uri="{FF2B5EF4-FFF2-40B4-BE49-F238E27FC236}">
                  <a16:creationId xmlns:a16="http://schemas.microsoft.com/office/drawing/2014/main" id="{AF16D18C-A31D-43CA-AF32-028E2C4B4A8F}"/>
                </a:ext>
              </a:extLst>
            </p:cNvPr>
            <p:cNvSpPr>
              <a:spLocks noChangeArrowheads="1"/>
            </p:cNvSpPr>
            <p:nvPr/>
          </p:nvSpPr>
          <p:spPr bwMode="auto">
            <a:xfrm>
              <a:off x="1740" y="1780"/>
              <a:ext cx="24" cy="24"/>
            </a:xfrm>
            <a:custGeom>
              <a:avLst/>
              <a:gdLst>
                <a:gd name="T0" fmla="*/ 35 w 107"/>
                <a:gd name="T1" fmla="*/ 0 h 107"/>
                <a:gd name="T2" fmla="*/ 106 w 107"/>
                <a:gd name="T3" fmla="*/ 71 h 107"/>
                <a:gd name="T4" fmla="*/ 66 w 107"/>
                <a:gd name="T5" fmla="*/ 106 h 107"/>
                <a:gd name="T6" fmla="*/ 0 w 107"/>
                <a:gd name="T7" fmla="*/ 35 h 107"/>
                <a:gd name="T8" fmla="*/ 35 w 107"/>
                <a:gd name="T9" fmla="*/ 0 h 107"/>
              </a:gdLst>
              <a:ahLst/>
              <a:cxnLst>
                <a:cxn ang="0">
                  <a:pos x="T0" y="T1"/>
                </a:cxn>
                <a:cxn ang="0">
                  <a:pos x="T2" y="T3"/>
                </a:cxn>
                <a:cxn ang="0">
                  <a:pos x="T4" y="T5"/>
                </a:cxn>
                <a:cxn ang="0">
                  <a:pos x="T6" y="T7"/>
                </a:cxn>
                <a:cxn ang="0">
                  <a:pos x="T8" y="T9"/>
                </a:cxn>
              </a:cxnLst>
              <a:rect l="0" t="0" r="r" b="b"/>
              <a:pathLst>
                <a:path w="107" h="107">
                  <a:moveTo>
                    <a:pt x="35" y="0"/>
                  </a:moveTo>
                  <a:lnTo>
                    <a:pt x="106" y="71"/>
                  </a:lnTo>
                  <a:lnTo>
                    <a:pt x="66" y="106"/>
                  </a:lnTo>
                  <a:lnTo>
                    <a:pt x="0" y="35"/>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40081" name="Freeform 145">
              <a:extLst>
                <a:ext uri="{FF2B5EF4-FFF2-40B4-BE49-F238E27FC236}">
                  <a16:creationId xmlns:a16="http://schemas.microsoft.com/office/drawing/2014/main" id="{371632E4-C284-4BE9-869A-DDA324867E30}"/>
                </a:ext>
              </a:extLst>
            </p:cNvPr>
            <p:cNvSpPr>
              <a:spLocks noChangeArrowheads="1"/>
            </p:cNvSpPr>
            <p:nvPr/>
          </p:nvSpPr>
          <p:spPr bwMode="auto">
            <a:xfrm>
              <a:off x="1755" y="1796"/>
              <a:ext cx="23" cy="24"/>
            </a:xfrm>
            <a:custGeom>
              <a:avLst/>
              <a:gdLst>
                <a:gd name="T0" fmla="*/ 40 w 103"/>
                <a:gd name="T1" fmla="*/ 0 h 107"/>
                <a:gd name="T2" fmla="*/ 102 w 103"/>
                <a:gd name="T3" fmla="*/ 75 h 107"/>
                <a:gd name="T4" fmla="*/ 62 w 103"/>
                <a:gd name="T5" fmla="*/ 106 h 107"/>
                <a:gd name="T6" fmla="*/ 0 w 103"/>
                <a:gd name="T7" fmla="*/ 35 h 107"/>
                <a:gd name="T8" fmla="*/ 40 w 103"/>
                <a:gd name="T9" fmla="*/ 0 h 107"/>
              </a:gdLst>
              <a:ahLst/>
              <a:cxnLst>
                <a:cxn ang="0">
                  <a:pos x="T0" y="T1"/>
                </a:cxn>
                <a:cxn ang="0">
                  <a:pos x="T2" y="T3"/>
                </a:cxn>
                <a:cxn ang="0">
                  <a:pos x="T4" y="T5"/>
                </a:cxn>
                <a:cxn ang="0">
                  <a:pos x="T6" y="T7"/>
                </a:cxn>
                <a:cxn ang="0">
                  <a:pos x="T8" y="T9"/>
                </a:cxn>
              </a:cxnLst>
              <a:rect l="0" t="0" r="r" b="b"/>
              <a:pathLst>
                <a:path w="103" h="107">
                  <a:moveTo>
                    <a:pt x="40" y="0"/>
                  </a:moveTo>
                  <a:lnTo>
                    <a:pt x="102" y="75"/>
                  </a:lnTo>
                  <a:lnTo>
                    <a:pt x="62" y="106"/>
                  </a:lnTo>
                  <a:lnTo>
                    <a:pt x="0" y="35"/>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40082" name="Freeform 146">
              <a:extLst>
                <a:ext uri="{FF2B5EF4-FFF2-40B4-BE49-F238E27FC236}">
                  <a16:creationId xmlns:a16="http://schemas.microsoft.com/office/drawing/2014/main" id="{F5075DF0-63FC-4099-9636-993DD5EFC0F3}"/>
                </a:ext>
              </a:extLst>
            </p:cNvPr>
            <p:cNvSpPr>
              <a:spLocks noChangeArrowheads="1"/>
            </p:cNvSpPr>
            <p:nvPr/>
          </p:nvSpPr>
          <p:spPr bwMode="auto">
            <a:xfrm>
              <a:off x="1769" y="1813"/>
              <a:ext cx="23" cy="26"/>
            </a:xfrm>
            <a:custGeom>
              <a:avLst/>
              <a:gdLst>
                <a:gd name="T0" fmla="*/ 40 w 103"/>
                <a:gd name="T1" fmla="*/ 0 h 116"/>
                <a:gd name="T2" fmla="*/ 102 w 103"/>
                <a:gd name="T3" fmla="*/ 84 h 116"/>
                <a:gd name="T4" fmla="*/ 62 w 103"/>
                <a:gd name="T5" fmla="*/ 115 h 116"/>
                <a:gd name="T6" fmla="*/ 0 w 103"/>
                <a:gd name="T7" fmla="*/ 31 h 116"/>
                <a:gd name="T8" fmla="*/ 40 w 103"/>
                <a:gd name="T9" fmla="*/ 0 h 116"/>
              </a:gdLst>
              <a:ahLst/>
              <a:cxnLst>
                <a:cxn ang="0">
                  <a:pos x="T0" y="T1"/>
                </a:cxn>
                <a:cxn ang="0">
                  <a:pos x="T2" y="T3"/>
                </a:cxn>
                <a:cxn ang="0">
                  <a:pos x="T4" y="T5"/>
                </a:cxn>
                <a:cxn ang="0">
                  <a:pos x="T6" y="T7"/>
                </a:cxn>
                <a:cxn ang="0">
                  <a:pos x="T8" y="T9"/>
                </a:cxn>
              </a:cxnLst>
              <a:rect l="0" t="0" r="r" b="b"/>
              <a:pathLst>
                <a:path w="103" h="116">
                  <a:moveTo>
                    <a:pt x="40" y="0"/>
                  </a:moveTo>
                  <a:lnTo>
                    <a:pt x="102" y="84"/>
                  </a:lnTo>
                  <a:lnTo>
                    <a:pt x="62" y="115"/>
                  </a:lnTo>
                  <a:lnTo>
                    <a:pt x="0" y="31"/>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40083" name="Freeform 147">
              <a:extLst>
                <a:ext uri="{FF2B5EF4-FFF2-40B4-BE49-F238E27FC236}">
                  <a16:creationId xmlns:a16="http://schemas.microsoft.com/office/drawing/2014/main" id="{A47B5D51-C460-4BAB-AE92-DBBE26F6FA00}"/>
                </a:ext>
              </a:extLst>
            </p:cNvPr>
            <p:cNvSpPr>
              <a:spLocks noChangeArrowheads="1"/>
            </p:cNvSpPr>
            <p:nvPr/>
          </p:nvSpPr>
          <p:spPr bwMode="auto">
            <a:xfrm>
              <a:off x="1783" y="1832"/>
              <a:ext cx="22" cy="27"/>
            </a:xfrm>
            <a:custGeom>
              <a:avLst/>
              <a:gdLst>
                <a:gd name="T0" fmla="*/ 39 w 98"/>
                <a:gd name="T1" fmla="*/ 0 h 121"/>
                <a:gd name="T2" fmla="*/ 97 w 98"/>
                <a:gd name="T3" fmla="*/ 89 h 121"/>
                <a:gd name="T4" fmla="*/ 53 w 98"/>
                <a:gd name="T5" fmla="*/ 120 h 121"/>
                <a:gd name="T6" fmla="*/ 0 w 98"/>
                <a:gd name="T7" fmla="*/ 31 h 121"/>
                <a:gd name="T8" fmla="*/ 39 w 98"/>
                <a:gd name="T9" fmla="*/ 0 h 121"/>
              </a:gdLst>
              <a:ahLst/>
              <a:cxnLst>
                <a:cxn ang="0">
                  <a:pos x="T0" y="T1"/>
                </a:cxn>
                <a:cxn ang="0">
                  <a:pos x="T2" y="T3"/>
                </a:cxn>
                <a:cxn ang="0">
                  <a:pos x="T4" y="T5"/>
                </a:cxn>
                <a:cxn ang="0">
                  <a:pos x="T6" y="T7"/>
                </a:cxn>
                <a:cxn ang="0">
                  <a:pos x="T8" y="T9"/>
                </a:cxn>
              </a:cxnLst>
              <a:rect l="0" t="0" r="r" b="b"/>
              <a:pathLst>
                <a:path w="98" h="121">
                  <a:moveTo>
                    <a:pt x="39" y="0"/>
                  </a:moveTo>
                  <a:lnTo>
                    <a:pt x="97" y="89"/>
                  </a:lnTo>
                  <a:lnTo>
                    <a:pt x="53" y="120"/>
                  </a:lnTo>
                  <a:lnTo>
                    <a:pt x="0" y="31"/>
                  </a:lnTo>
                  <a:lnTo>
                    <a:pt x="39" y="0"/>
                  </a:lnTo>
                </a:path>
              </a:pathLst>
            </a:custGeom>
            <a:solidFill>
              <a:srgbClr val="000000"/>
            </a:solidFill>
            <a:ln w="12600">
              <a:solidFill>
                <a:srgbClr val="333333"/>
              </a:solidFill>
              <a:round/>
              <a:headEnd/>
              <a:tailEnd/>
            </a:ln>
          </p:spPr>
          <p:txBody>
            <a:bodyPr wrap="none" anchor="ctr"/>
            <a:lstStyle/>
            <a:p>
              <a:endParaRPr lang="en-US"/>
            </a:p>
          </p:txBody>
        </p:sp>
        <p:sp>
          <p:nvSpPr>
            <p:cNvPr id="40084" name="Freeform 148">
              <a:extLst>
                <a:ext uri="{FF2B5EF4-FFF2-40B4-BE49-F238E27FC236}">
                  <a16:creationId xmlns:a16="http://schemas.microsoft.com/office/drawing/2014/main" id="{9D903A87-0780-4BBD-A838-2AAF9A1E8D2D}"/>
                </a:ext>
              </a:extLst>
            </p:cNvPr>
            <p:cNvSpPr>
              <a:spLocks noChangeArrowheads="1"/>
            </p:cNvSpPr>
            <p:nvPr/>
          </p:nvSpPr>
          <p:spPr bwMode="auto">
            <a:xfrm>
              <a:off x="1795" y="1852"/>
              <a:ext cx="22" cy="26"/>
            </a:xfrm>
            <a:custGeom>
              <a:avLst/>
              <a:gdLst>
                <a:gd name="T0" fmla="*/ 44 w 99"/>
                <a:gd name="T1" fmla="*/ 0 h 116"/>
                <a:gd name="T2" fmla="*/ 98 w 99"/>
                <a:gd name="T3" fmla="*/ 93 h 116"/>
                <a:gd name="T4" fmla="*/ 53 w 99"/>
                <a:gd name="T5" fmla="*/ 115 h 116"/>
                <a:gd name="T6" fmla="*/ 0 w 99"/>
                <a:gd name="T7" fmla="*/ 31 h 116"/>
                <a:gd name="T8" fmla="*/ 44 w 99"/>
                <a:gd name="T9" fmla="*/ 0 h 116"/>
              </a:gdLst>
              <a:ahLst/>
              <a:cxnLst>
                <a:cxn ang="0">
                  <a:pos x="T0" y="T1"/>
                </a:cxn>
                <a:cxn ang="0">
                  <a:pos x="T2" y="T3"/>
                </a:cxn>
                <a:cxn ang="0">
                  <a:pos x="T4" y="T5"/>
                </a:cxn>
                <a:cxn ang="0">
                  <a:pos x="T6" y="T7"/>
                </a:cxn>
                <a:cxn ang="0">
                  <a:pos x="T8" y="T9"/>
                </a:cxn>
              </a:cxnLst>
              <a:rect l="0" t="0" r="r" b="b"/>
              <a:pathLst>
                <a:path w="99" h="116">
                  <a:moveTo>
                    <a:pt x="44" y="0"/>
                  </a:moveTo>
                  <a:lnTo>
                    <a:pt x="98" y="93"/>
                  </a:lnTo>
                  <a:lnTo>
                    <a:pt x="53" y="115"/>
                  </a:lnTo>
                  <a:lnTo>
                    <a:pt x="0" y="31"/>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40085" name="Freeform 149">
              <a:extLst>
                <a:ext uri="{FF2B5EF4-FFF2-40B4-BE49-F238E27FC236}">
                  <a16:creationId xmlns:a16="http://schemas.microsoft.com/office/drawing/2014/main" id="{CD945F14-83CB-4FCD-A7D2-3945FC10E9D0}"/>
                </a:ext>
              </a:extLst>
            </p:cNvPr>
            <p:cNvSpPr>
              <a:spLocks noChangeArrowheads="1"/>
            </p:cNvSpPr>
            <p:nvPr/>
          </p:nvSpPr>
          <p:spPr bwMode="auto">
            <a:xfrm>
              <a:off x="1807" y="1873"/>
              <a:ext cx="21" cy="27"/>
            </a:xfrm>
            <a:custGeom>
              <a:avLst/>
              <a:gdLst>
                <a:gd name="T0" fmla="*/ 44 w 94"/>
                <a:gd name="T1" fmla="*/ 0 h 121"/>
                <a:gd name="T2" fmla="*/ 93 w 94"/>
                <a:gd name="T3" fmla="*/ 98 h 121"/>
                <a:gd name="T4" fmla="*/ 48 w 94"/>
                <a:gd name="T5" fmla="*/ 120 h 121"/>
                <a:gd name="T6" fmla="*/ 0 w 94"/>
                <a:gd name="T7" fmla="*/ 22 h 121"/>
                <a:gd name="T8" fmla="*/ 44 w 94"/>
                <a:gd name="T9" fmla="*/ 0 h 121"/>
              </a:gdLst>
              <a:ahLst/>
              <a:cxnLst>
                <a:cxn ang="0">
                  <a:pos x="T0" y="T1"/>
                </a:cxn>
                <a:cxn ang="0">
                  <a:pos x="T2" y="T3"/>
                </a:cxn>
                <a:cxn ang="0">
                  <a:pos x="T4" y="T5"/>
                </a:cxn>
                <a:cxn ang="0">
                  <a:pos x="T6" y="T7"/>
                </a:cxn>
                <a:cxn ang="0">
                  <a:pos x="T8" y="T9"/>
                </a:cxn>
              </a:cxnLst>
              <a:rect l="0" t="0" r="r" b="b"/>
              <a:pathLst>
                <a:path w="94" h="121">
                  <a:moveTo>
                    <a:pt x="44" y="0"/>
                  </a:moveTo>
                  <a:lnTo>
                    <a:pt x="93" y="98"/>
                  </a:lnTo>
                  <a:lnTo>
                    <a:pt x="48" y="120"/>
                  </a:lnTo>
                  <a:lnTo>
                    <a:pt x="0" y="22"/>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40086" name="Freeform 150">
              <a:extLst>
                <a:ext uri="{FF2B5EF4-FFF2-40B4-BE49-F238E27FC236}">
                  <a16:creationId xmlns:a16="http://schemas.microsoft.com/office/drawing/2014/main" id="{DC3EC954-1274-4850-9E89-488940CCEBA1}"/>
                </a:ext>
              </a:extLst>
            </p:cNvPr>
            <p:cNvSpPr>
              <a:spLocks noChangeArrowheads="1"/>
            </p:cNvSpPr>
            <p:nvPr/>
          </p:nvSpPr>
          <p:spPr bwMode="auto">
            <a:xfrm>
              <a:off x="1818" y="1895"/>
              <a:ext cx="20" cy="26"/>
            </a:xfrm>
            <a:custGeom>
              <a:avLst/>
              <a:gdLst>
                <a:gd name="T0" fmla="*/ 44 w 89"/>
                <a:gd name="T1" fmla="*/ 0 h 116"/>
                <a:gd name="T2" fmla="*/ 88 w 89"/>
                <a:gd name="T3" fmla="*/ 97 h 116"/>
                <a:gd name="T4" fmla="*/ 44 w 89"/>
                <a:gd name="T5" fmla="*/ 115 h 116"/>
                <a:gd name="T6" fmla="*/ 0 w 89"/>
                <a:gd name="T7" fmla="*/ 22 h 116"/>
                <a:gd name="T8" fmla="*/ 44 w 89"/>
                <a:gd name="T9" fmla="*/ 0 h 116"/>
              </a:gdLst>
              <a:ahLst/>
              <a:cxnLst>
                <a:cxn ang="0">
                  <a:pos x="T0" y="T1"/>
                </a:cxn>
                <a:cxn ang="0">
                  <a:pos x="T2" y="T3"/>
                </a:cxn>
                <a:cxn ang="0">
                  <a:pos x="T4" y="T5"/>
                </a:cxn>
                <a:cxn ang="0">
                  <a:pos x="T6" y="T7"/>
                </a:cxn>
                <a:cxn ang="0">
                  <a:pos x="T8" y="T9"/>
                </a:cxn>
              </a:cxnLst>
              <a:rect l="0" t="0" r="r" b="b"/>
              <a:pathLst>
                <a:path w="89" h="116">
                  <a:moveTo>
                    <a:pt x="44" y="0"/>
                  </a:moveTo>
                  <a:lnTo>
                    <a:pt x="88" y="97"/>
                  </a:lnTo>
                  <a:lnTo>
                    <a:pt x="44" y="115"/>
                  </a:lnTo>
                  <a:lnTo>
                    <a:pt x="0" y="22"/>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40087" name="Freeform 151">
              <a:extLst>
                <a:ext uri="{FF2B5EF4-FFF2-40B4-BE49-F238E27FC236}">
                  <a16:creationId xmlns:a16="http://schemas.microsoft.com/office/drawing/2014/main" id="{18A27249-E81F-4F2C-A200-3A16C0DDDE6A}"/>
                </a:ext>
              </a:extLst>
            </p:cNvPr>
            <p:cNvSpPr>
              <a:spLocks noChangeArrowheads="1"/>
            </p:cNvSpPr>
            <p:nvPr/>
          </p:nvSpPr>
          <p:spPr bwMode="auto">
            <a:xfrm>
              <a:off x="1828" y="1917"/>
              <a:ext cx="20" cy="28"/>
            </a:xfrm>
            <a:custGeom>
              <a:avLst/>
              <a:gdLst>
                <a:gd name="T0" fmla="*/ 44 w 90"/>
                <a:gd name="T1" fmla="*/ 0 h 122"/>
                <a:gd name="T2" fmla="*/ 89 w 90"/>
                <a:gd name="T3" fmla="*/ 103 h 122"/>
                <a:gd name="T4" fmla="*/ 40 w 90"/>
                <a:gd name="T5" fmla="*/ 121 h 122"/>
                <a:gd name="T6" fmla="*/ 0 w 90"/>
                <a:gd name="T7" fmla="*/ 17 h 122"/>
                <a:gd name="T8" fmla="*/ 44 w 90"/>
                <a:gd name="T9" fmla="*/ 0 h 122"/>
              </a:gdLst>
              <a:ahLst/>
              <a:cxnLst>
                <a:cxn ang="0">
                  <a:pos x="T0" y="T1"/>
                </a:cxn>
                <a:cxn ang="0">
                  <a:pos x="T2" y="T3"/>
                </a:cxn>
                <a:cxn ang="0">
                  <a:pos x="T4" y="T5"/>
                </a:cxn>
                <a:cxn ang="0">
                  <a:pos x="T6" y="T7"/>
                </a:cxn>
                <a:cxn ang="0">
                  <a:pos x="T8" y="T9"/>
                </a:cxn>
              </a:cxnLst>
              <a:rect l="0" t="0" r="r" b="b"/>
              <a:pathLst>
                <a:path w="90" h="122">
                  <a:moveTo>
                    <a:pt x="44" y="0"/>
                  </a:moveTo>
                  <a:lnTo>
                    <a:pt x="89" y="103"/>
                  </a:lnTo>
                  <a:lnTo>
                    <a:pt x="40" y="121"/>
                  </a:lnTo>
                  <a:lnTo>
                    <a:pt x="0" y="17"/>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40088" name="Freeform 152">
              <a:extLst>
                <a:ext uri="{FF2B5EF4-FFF2-40B4-BE49-F238E27FC236}">
                  <a16:creationId xmlns:a16="http://schemas.microsoft.com/office/drawing/2014/main" id="{5ADC5845-CBCF-4262-9C46-BBE5EA0F2567}"/>
                </a:ext>
              </a:extLst>
            </p:cNvPr>
            <p:cNvSpPr>
              <a:spLocks noChangeArrowheads="1"/>
            </p:cNvSpPr>
            <p:nvPr/>
          </p:nvSpPr>
          <p:spPr bwMode="auto">
            <a:xfrm>
              <a:off x="1837" y="1941"/>
              <a:ext cx="19" cy="28"/>
            </a:xfrm>
            <a:custGeom>
              <a:avLst/>
              <a:gdLst>
                <a:gd name="T0" fmla="*/ 48 w 85"/>
                <a:gd name="T1" fmla="*/ 0 h 124"/>
                <a:gd name="T2" fmla="*/ 84 w 85"/>
                <a:gd name="T3" fmla="*/ 105 h 124"/>
                <a:gd name="T4" fmla="*/ 31 w 85"/>
                <a:gd name="T5" fmla="*/ 123 h 124"/>
                <a:gd name="T6" fmla="*/ 0 w 85"/>
                <a:gd name="T7" fmla="*/ 17 h 124"/>
                <a:gd name="T8" fmla="*/ 48 w 85"/>
                <a:gd name="T9" fmla="*/ 0 h 124"/>
              </a:gdLst>
              <a:ahLst/>
              <a:cxnLst>
                <a:cxn ang="0">
                  <a:pos x="T0" y="T1"/>
                </a:cxn>
                <a:cxn ang="0">
                  <a:pos x="T2" y="T3"/>
                </a:cxn>
                <a:cxn ang="0">
                  <a:pos x="T4" y="T5"/>
                </a:cxn>
                <a:cxn ang="0">
                  <a:pos x="T6" y="T7"/>
                </a:cxn>
                <a:cxn ang="0">
                  <a:pos x="T8" y="T9"/>
                </a:cxn>
              </a:cxnLst>
              <a:rect l="0" t="0" r="r" b="b"/>
              <a:pathLst>
                <a:path w="85" h="124">
                  <a:moveTo>
                    <a:pt x="48" y="0"/>
                  </a:moveTo>
                  <a:lnTo>
                    <a:pt x="84" y="105"/>
                  </a:lnTo>
                  <a:lnTo>
                    <a:pt x="31" y="123"/>
                  </a:lnTo>
                  <a:lnTo>
                    <a:pt x="0" y="17"/>
                  </a:lnTo>
                  <a:lnTo>
                    <a:pt x="48" y="0"/>
                  </a:lnTo>
                </a:path>
              </a:pathLst>
            </a:custGeom>
            <a:solidFill>
              <a:srgbClr val="000000"/>
            </a:solidFill>
            <a:ln w="12600">
              <a:solidFill>
                <a:srgbClr val="333333"/>
              </a:solidFill>
              <a:round/>
              <a:headEnd/>
              <a:tailEnd/>
            </a:ln>
          </p:spPr>
          <p:txBody>
            <a:bodyPr wrap="none" anchor="ctr"/>
            <a:lstStyle/>
            <a:p>
              <a:endParaRPr lang="en-US"/>
            </a:p>
          </p:txBody>
        </p:sp>
        <p:sp>
          <p:nvSpPr>
            <p:cNvPr id="40089" name="Freeform 153">
              <a:extLst>
                <a:ext uri="{FF2B5EF4-FFF2-40B4-BE49-F238E27FC236}">
                  <a16:creationId xmlns:a16="http://schemas.microsoft.com/office/drawing/2014/main" id="{EC45F804-B499-4199-8EF9-64E21711696A}"/>
                </a:ext>
              </a:extLst>
            </p:cNvPr>
            <p:cNvSpPr>
              <a:spLocks noChangeArrowheads="1"/>
            </p:cNvSpPr>
            <p:nvPr/>
          </p:nvSpPr>
          <p:spPr bwMode="auto">
            <a:xfrm>
              <a:off x="1844" y="1965"/>
              <a:ext cx="19" cy="28"/>
            </a:xfrm>
            <a:custGeom>
              <a:avLst/>
              <a:gdLst>
                <a:gd name="T0" fmla="*/ 53 w 85"/>
                <a:gd name="T1" fmla="*/ 0 h 125"/>
                <a:gd name="T2" fmla="*/ 84 w 85"/>
                <a:gd name="T3" fmla="*/ 111 h 125"/>
                <a:gd name="T4" fmla="*/ 35 w 85"/>
                <a:gd name="T5" fmla="*/ 124 h 125"/>
                <a:gd name="T6" fmla="*/ 0 w 85"/>
                <a:gd name="T7" fmla="*/ 17 h 125"/>
                <a:gd name="T8" fmla="*/ 53 w 85"/>
                <a:gd name="T9" fmla="*/ 0 h 125"/>
              </a:gdLst>
              <a:ahLst/>
              <a:cxnLst>
                <a:cxn ang="0">
                  <a:pos x="T0" y="T1"/>
                </a:cxn>
                <a:cxn ang="0">
                  <a:pos x="T2" y="T3"/>
                </a:cxn>
                <a:cxn ang="0">
                  <a:pos x="T4" y="T5"/>
                </a:cxn>
                <a:cxn ang="0">
                  <a:pos x="T6" y="T7"/>
                </a:cxn>
                <a:cxn ang="0">
                  <a:pos x="T8" y="T9"/>
                </a:cxn>
              </a:cxnLst>
              <a:rect l="0" t="0" r="r" b="b"/>
              <a:pathLst>
                <a:path w="85" h="125">
                  <a:moveTo>
                    <a:pt x="53" y="0"/>
                  </a:moveTo>
                  <a:lnTo>
                    <a:pt x="84" y="111"/>
                  </a:lnTo>
                  <a:lnTo>
                    <a:pt x="35" y="124"/>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40090" name="Freeform 154">
              <a:extLst>
                <a:ext uri="{FF2B5EF4-FFF2-40B4-BE49-F238E27FC236}">
                  <a16:creationId xmlns:a16="http://schemas.microsoft.com/office/drawing/2014/main" id="{C4D05494-8196-4F58-924A-C7B3783856F5}"/>
                </a:ext>
              </a:extLst>
            </p:cNvPr>
            <p:cNvSpPr>
              <a:spLocks noChangeArrowheads="1"/>
            </p:cNvSpPr>
            <p:nvPr/>
          </p:nvSpPr>
          <p:spPr bwMode="auto">
            <a:xfrm>
              <a:off x="1852" y="1990"/>
              <a:ext cx="17" cy="27"/>
            </a:xfrm>
            <a:custGeom>
              <a:avLst/>
              <a:gdLst>
                <a:gd name="T0" fmla="*/ 48 w 76"/>
                <a:gd name="T1" fmla="*/ 0 h 120"/>
                <a:gd name="T2" fmla="*/ 75 w 76"/>
                <a:gd name="T3" fmla="*/ 115 h 120"/>
                <a:gd name="T4" fmla="*/ 26 w 76"/>
                <a:gd name="T5" fmla="*/ 119 h 120"/>
                <a:gd name="T6" fmla="*/ 0 w 76"/>
                <a:gd name="T7" fmla="*/ 13 h 120"/>
                <a:gd name="T8" fmla="*/ 48 w 76"/>
                <a:gd name="T9" fmla="*/ 0 h 120"/>
              </a:gdLst>
              <a:ahLst/>
              <a:cxnLst>
                <a:cxn ang="0">
                  <a:pos x="T0" y="T1"/>
                </a:cxn>
                <a:cxn ang="0">
                  <a:pos x="T2" y="T3"/>
                </a:cxn>
                <a:cxn ang="0">
                  <a:pos x="T4" y="T5"/>
                </a:cxn>
                <a:cxn ang="0">
                  <a:pos x="T6" y="T7"/>
                </a:cxn>
                <a:cxn ang="0">
                  <a:pos x="T8" y="T9"/>
                </a:cxn>
              </a:cxnLst>
              <a:rect l="0" t="0" r="r" b="b"/>
              <a:pathLst>
                <a:path w="76" h="120">
                  <a:moveTo>
                    <a:pt x="48" y="0"/>
                  </a:moveTo>
                  <a:lnTo>
                    <a:pt x="75" y="115"/>
                  </a:lnTo>
                  <a:lnTo>
                    <a:pt x="26" y="119"/>
                  </a:lnTo>
                  <a:lnTo>
                    <a:pt x="0" y="13"/>
                  </a:lnTo>
                  <a:lnTo>
                    <a:pt x="48" y="0"/>
                  </a:lnTo>
                </a:path>
              </a:pathLst>
            </a:custGeom>
            <a:solidFill>
              <a:srgbClr val="000000"/>
            </a:solidFill>
            <a:ln w="12600">
              <a:solidFill>
                <a:srgbClr val="333333"/>
              </a:solidFill>
              <a:round/>
              <a:headEnd/>
              <a:tailEnd/>
            </a:ln>
          </p:spPr>
          <p:txBody>
            <a:bodyPr wrap="none" anchor="ctr"/>
            <a:lstStyle/>
            <a:p>
              <a:endParaRPr lang="en-US"/>
            </a:p>
          </p:txBody>
        </p:sp>
        <p:sp>
          <p:nvSpPr>
            <p:cNvPr id="40091" name="Freeform 155">
              <a:extLst>
                <a:ext uri="{FF2B5EF4-FFF2-40B4-BE49-F238E27FC236}">
                  <a16:creationId xmlns:a16="http://schemas.microsoft.com/office/drawing/2014/main" id="{43DCBA77-0F17-4A62-A897-829450F08296}"/>
                </a:ext>
              </a:extLst>
            </p:cNvPr>
            <p:cNvSpPr>
              <a:spLocks noChangeArrowheads="1"/>
            </p:cNvSpPr>
            <p:nvPr/>
          </p:nvSpPr>
          <p:spPr bwMode="auto">
            <a:xfrm>
              <a:off x="1858" y="2016"/>
              <a:ext cx="16" cy="27"/>
            </a:xfrm>
            <a:custGeom>
              <a:avLst/>
              <a:gdLst>
                <a:gd name="T0" fmla="*/ 49 w 72"/>
                <a:gd name="T1" fmla="*/ 0 h 121"/>
                <a:gd name="T2" fmla="*/ 71 w 72"/>
                <a:gd name="T3" fmla="*/ 111 h 121"/>
                <a:gd name="T4" fmla="*/ 22 w 72"/>
                <a:gd name="T5" fmla="*/ 120 h 121"/>
                <a:gd name="T6" fmla="*/ 0 w 72"/>
                <a:gd name="T7" fmla="*/ 4 h 121"/>
                <a:gd name="T8" fmla="*/ 49 w 72"/>
                <a:gd name="T9" fmla="*/ 0 h 121"/>
              </a:gdLst>
              <a:ahLst/>
              <a:cxnLst>
                <a:cxn ang="0">
                  <a:pos x="T0" y="T1"/>
                </a:cxn>
                <a:cxn ang="0">
                  <a:pos x="T2" y="T3"/>
                </a:cxn>
                <a:cxn ang="0">
                  <a:pos x="T4" y="T5"/>
                </a:cxn>
                <a:cxn ang="0">
                  <a:pos x="T6" y="T7"/>
                </a:cxn>
                <a:cxn ang="0">
                  <a:pos x="T8" y="T9"/>
                </a:cxn>
              </a:cxnLst>
              <a:rect l="0" t="0" r="r" b="b"/>
              <a:pathLst>
                <a:path w="72" h="121">
                  <a:moveTo>
                    <a:pt x="49" y="0"/>
                  </a:moveTo>
                  <a:lnTo>
                    <a:pt x="71" y="111"/>
                  </a:lnTo>
                  <a:lnTo>
                    <a:pt x="22" y="120"/>
                  </a:lnTo>
                  <a:lnTo>
                    <a:pt x="0" y="4"/>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40092" name="Freeform 156">
              <a:extLst>
                <a:ext uri="{FF2B5EF4-FFF2-40B4-BE49-F238E27FC236}">
                  <a16:creationId xmlns:a16="http://schemas.microsoft.com/office/drawing/2014/main" id="{96DD90DD-DB5F-4ED0-8590-13A8C486910C}"/>
                </a:ext>
              </a:extLst>
            </p:cNvPr>
            <p:cNvSpPr>
              <a:spLocks noChangeArrowheads="1"/>
            </p:cNvSpPr>
            <p:nvPr/>
          </p:nvSpPr>
          <p:spPr bwMode="auto">
            <a:xfrm>
              <a:off x="1863" y="2041"/>
              <a:ext cx="16" cy="28"/>
            </a:xfrm>
            <a:custGeom>
              <a:avLst/>
              <a:gdLst>
                <a:gd name="T0" fmla="*/ 49 w 72"/>
                <a:gd name="T1" fmla="*/ 0 h 124"/>
                <a:gd name="T2" fmla="*/ 71 w 72"/>
                <a:gd name="T3" fmla="*/ 114 h 124"/>
                <a:gd name="T4" fmla="*/ 17 w 72"/>
                <a:gd name="T5" fmla="*/ 123 h 124"/>
                <a:gd name="T6" fmla="*/ 0 w 72"/>
                <a:gd name="T7" fmla="*/ 8 h 124"/>
                <a:gd name="T8" fmla="*/ 49 w 72"/>
                <a:gd name="T9" fmla="*/ 0 h 124"/>
              </a:gdLst>
              <a:ahLst/>
              <a:cxnLst>
                <a:cxn ang="0">
                  <a:pos x="T0" y="T1"/>
                </a:cxn>
                <a:cxn ang="0">
                  <a:pos x="T2" y="T3"/>
                </a:cxn>
                <a:cxn ang="0">
                  <a:pos x="T4" y="T5"/>
                </a:cxn>
                <a:cxn ang="0">
                  <a:pos x="T6" y="T7"/>
                </a:cxn>
                <a:cxn ang="0">
                  <a:pos x="T8" y="T9"/>
                </a:cxn>
              </a:cxnLst>
              <a:rect l="0" t="0" r="r" b="b"/>
              <a:pathLst>
                <a:path w="72" h="124">
                  <a:moveTo>
                    <a:pt x="49" y="0"/>
                  </a:moveTo>
                  <a:lnTo>
                    <a:pt x="71" y="114"/>
                  </a:lnTo>
                  <a:lnTo>
                    <a:pt x="17" y="123"/>
                  </a:lnTo>
                  <a:lnTo>
                    <a:pt x="0" y="8"/>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40093" name="Freeform 157">
              <a:extLst>
                <a:ext uri="{FF2B5EF4-FFF2-40B4-BE49-F238E27FC236}">
                  <a16:creationId xmlns:a16="http://schemas.microsoft.com/office/drawing/2014/main" id="{AF016D71-E376-4435-BB1C-85C71172AD72}"/>
                </a:ext>
              </a:extLst>
            </p:cNvPr>
            <p:cNvSpPr>
              <a:spLocks noChangeArrowheads="1"/>
            </p:cNvSpPr>
            <p:nvPr/>
          </p:nvSpPr>
          <p:spPr bwMode="auto">
            <a:xfrm>
              <a:off x="1867" y="2067"/>
              <a:ext cx="16" cy="28"/>
            </a:xfrm>
            <a:custGeom>
              <a:avLst/>
              <a:gdLst>
                <a:gd name="T0" fmla="*/ 53 w 72"/>
                <a:gd name="T1" fmla="*/ 0 h 125"/>
                <a:gd name="T2" fmla="*/ 71 w 72"/>
                <a:gd name="T3" fmla="*/ 115 h 125"/>
                <a:gd name="T4" fmla="*/ 13 w 72"/>
                <a:gd name="T5" fmla="*/ 124 h 125"/>
                <a:gd name="T6" fmla="*/ 0 w 72"/>
                <a:gd name="T7" fmla="*/ 8 h 125"/>
                <a:gd name="T8" fmla="*/ 53 w 72"/>
                <a:gd name="T9" fmla="*/ 0 h 125"/>
              </a:gdLst>
              <a:ahLst/>
              <a:cxnLst>
                <a:cxn ang="0">
                  <a:pos x="T0" y="T1"/>
                </a:cxn>
                <a:cxn ang="0">
                  <a:pos x="T2" y="T3"/>
                </a:cxn>
                <a:cxn ang="0">
                  <a:pos x="T4" y="T5"/>
                </a:cxn>
                <a:cxn ang="0">
                  <a:pos x="T6" y="T7"/>
                </a:cxn>
                <a:cxn ang="0">
                  <a:pos x="T8" y="T9"/>
                </a:cxn>
              </a:cxnLst>
              <a:rect l="0" t="0" r="r" b="b"/>
              <a:pathLst>
                <a:path w="72" h="125">
                  <a:moveTo>
                    <a:pt x="53" y="0"/>
                  </a:moveTo>
                  <a:lnTo>
                    <a:pt x="71" y="115"/>
                  </a:lnTo>
                  <a:lnTo>
                    <a:pt x="13" y="124"/>
                  </a:lnTo>
                  <a:lnTo>
                    <a:pt x="0" y="8"/>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40094" name="Freeform 158">
              <a:extLst>
                <a:ext uri="{FF2B5EF4-FFF2-40B4-BE49-F238E27FC236}">
                  <a16:creationId xmlns:a16="http://schemas.microsoft.com/office/drawing/2014/main" id="{1C619C7E-A28B-4CB3-BE37-EFA684378777}"/>
                </a:ext>
              </a:extLst>
            </p:cNvPr>
            <p:cNvSpPr>
              <a:spLocks noChangeArrowheads="1"/>
            </p:cNvSpPr>
            <p:nvPr/>
          </p:nvSpPr>
          <p:spPr bwMode="auto">
            <a:xfrm>
              <a:off x="1870" y="2093"/>
              <a:ext cx="16" cy="28"/>
            </a:xfrm>
            <a:custGeom>
              <a:avLst/>
              <a:gdLst>
                <a:gd name="T0" fmla="*/ 53 w 72"/>
                <a:gd name="T1" fmla="*/ 0 h 125"/>
                <a:gd name="T2" fmla="*/ 71 w 72"/>
                <a:gd name="T3" fmla="*/ 120 h 125"/>
                <a:gd name="T4" fmla="*/ 13 w 72"/>
                <a:gd name="T5" fmla="*/ 124 h 125"/>
                <a:gd name="T6" fmla="*/ 0 w 72"/>
                <a:gd name="T7" fmla="*/ 8 h 125"/>
                <a:gd name="T8" fmla="*/ 53 w 72"/>
                <a:gd name="T9" fmla="*/ 0 h 125"/>
              </a:gdLst>
              <a:ahLst/>
              <a:cxnLst>
                <a:cxn ang="0">
                  <a:pos x="T0" y="T1"/>
                </a:cxn>
                <a:cxn ang="0">
                  <a:pos x="T2" y="T3"/>
                </a:cxn>
                <a:cxn ang="0">
                  <a:pos x="T4" y="T5"/>
                </a:cxn>
                <a:cxn ang="0">
                  <a:pos x="T6" y="T7"/>
                </a:cxn>
                <a:cxn ang="0">
                  <a:pos x="T8" y="T9"/>
                </a:cxn>
              </a:cxnLst>
              <a:rect l="0" t="0" r="r" b="b"/>
              <a:pathLst>
                <a:path w="72" h="125">
                  <a:moveTo>
                    <a:pt x="53" y="0"/>
                  </a:moveTo>
                  <a:lnTo>
                    <a:pt x="71" y="120"/>
                  </a:lnTo>
                  <a:lnTo>
                    <a:pt x="13" y="124"/>
                  </a:lnTo>
                  <a:lnTo>
                    <a:pt x="0" y="8"/>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40095" name="Freeform 159">
              <a:extLst>
                <a:ext uri="{FF2B5EF4-FFF2-40B4-BE49-F238E27FC236}">
                  <a16:creationId xmlns:a16="http://schemas.microsoft.com/office/drawing/2014/main" id="{3F78B7E0-3571-4FE0-8786-A507025C96F0}"/>
                </a:ext>
              </a:extLst>
            </p:cNvPr>
            <p:cNvSpPr>
              <a:spLocks noChangeArrowheads="1"/>
            </p:cNvSpPr>
            <p:nvPr/>
          </p:nvSpPr>
          <p:spPr bwMode="auto">
            <a:xfrm>
              <a:off x="1873" y="2120"/>
              <a:ext cx="16" cy="26"/>
            </a:xfrm>
            <a:custGeom>
              <a:avLst/>
              <a:gdLst>
                <a:gd name="T0" fmla="*/ 62 w 72"/>
                <a:gd name="T1" fmla="*/ 0 h 116"/>
                <a:gd name="T2" fmla="*/ 71 w 72"/>
                <a:gd name="T3" fmla="*/ 115 h 116"/>
                <a:gd name="T4" fmla="*/ 0 w 72"/>
                <a:gd name="T5" fmla="*/ 115 h 116"/>
                <a:gd name="T6" fmla="*/ 0 w 72"/>
                <a:gd name="T7" fmla="*/ 4 h 116"/>
                <a:gd name="T8" fmla="*/ 62 w 72"/>
                <a:gd name="T9" fmla="*/ 0 h 116"/>
              </a:gdLst>
              <a:ahLst/>
              <a:cxnLst>
                <a:cxn ang="0">
                  <a:pos x="T0" y="T1"/>
                </a:cxn>
                <a:cxn ang="0">
                  <a:pos x="T2" y="T3"/>
                </a:cxn>
                <a:cxn ang="0">
                  <a:pos x="T4" y="T5"/>
                </a:cxn>
                <a:cxn ang="0">
                  <a:pos x="T6" y="T7"/>
                </a:cxn>
                <a:cxn ang="0">
                  <a:pos x="T8" y="T9"/>
                </a:cxn>
              </a:cxnLst>
              <a:rect l="0" t="0" r="r" b="b"/>
              <a:pathLst>
                <a:path w="72" h="116">
                  <a:moveTo>
                    <a:pt x="62" y="0"/>
                  </a:moveTo>
                  <a:lnTo>
                    <a:pt x="71" y="115"/>
                  </a:lnTo>
                  <a:lnTo>
                    <a:pt x="0" y="115"/>
                  </a:lnTo>
                  <a:lnTo>
                    <a:pt x="0" y="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096" name="Freeform 160">
              <a:extLst>
                <a:ext uri="{FF2B5EF4-FFF2-40B4-BE49-F238E27FC236}">
                  <a16:creationId xmlns:a16="http://schemas.microsoft.com/office/drawing/2014/main" id="{9023A2A5-A11A-4A8D-98FC-EDEA40FE1228}"/>
                </a:ext>
              </a:extLst>
            </p:cNvPr>
            <p:cNvSpPr>
              <a:spLocks noChangeArrowheads="1"/>
            </p:cNvSpPr>
            <p:nvPr/>
          </p:nvSpPr>
          <p:spPr bwMode="auto">
            <a:xfrm>
              <a:off x="1873" y="2146"/>
              <a:ext cx="16" cy="24"/>
            </a:xfrm>
            <a:custGeom>
              <a:avLst/>
              <a:gdLst>
                <a:gd name="T0" fmla="*/ 71 w 72"/>
                <a:gd name="T1" fmla="*/ 0 h 107"/>
                <a:gd name="T2" fmla="*/ 71 w 72"/>
                <a:gd name="T3" fmla="*/ 106 h 107"/>
                <a:gd name="T4" fmla="*/ 4 w 72"/>
                <a:gd name="T5" fmla="*/ 106 h 107"/>
                <a:gd name="T6" fmla="*/ 0 w 72"/>
                <a:gd name="T7" fmla="*/ 0 h 107"/>
                <a:gd name="T8" fmla="*/ 71 w 72"/>
                <a:gd name="T9" fmla="*/ 0 h 107"/>
              </a:gdLst>
              <a:ahLst/>
              <a:cxnLst>
                <a:cxn ang="0">
                  <a:pos x="T0" y="T1"/>
                </a:cxn>
                <a:cxn ang="0">
                  <a:pos x="T2" y="T3"/>
                </a:cxn>
                <a:cxn ang="0">
                  <a:pos x="T4" y="T5"/>
                </a:cxn>
                <a:cxn ang="0">
                  <a:pos x="T6" y="T7"/>
                </a:cxn>
                <a:cxn ang="0">
                  <a:pos x="T8" y="T9"/>
                </a:cxn>
              </a:cxnLst>
              <a:rect l="0" t="0" r="r" b="b"/>
              <a:pathLst>
                <a:path w="72" h="107">
                  <a:moveTo>
                    <a:pt x="71" y="0"/>
                  </a:moveTo>
                  <a:lnTo>
                    <a:pt x="71" y="106"/>
                  </a:lnTo>
                  <a:lnTo>
                    <a:pt x="4" y="106"/>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097" name="Freeform 161">
              <a:extLst>
                <a:ext uri="{FF2B5EF4-FFF2-40B4-BE49-F238E27FC236}">
                  <a16:creationId xmlns:a16="http://schemas.microsoft.com/office/drawing/2014/main" id="{C6FC2385-9737-4869-9DB4-57C27C976BCE}"/>
                </a:ext>
              </a:extLst>
            </p:cNvPr>
            <p:cNvSpPr>
              <a:spLocks noChangeArrowheads="1"/>
            </p:cNvSpPr>
            <p:nvPr/>
          </p:nvSpPr>
          <p:spPr bwMode="auto">
            <a:xfrm>
              <a:off x="1873" y="2170"/>
              <a:ext cx="16" cy="25"/>
            </a:xfrm>
            <a:custGeom>
              <a:avLst/>
              <a:gdLst>
                <a:gd name="T0" fmla="*/ 71 w 72"/>
                <a:gd name="T1" fmla="*/ 0 h 112"/>
                <a:gd name="T2" fmla="*/ 71 w 72"/>
                <a:gd name="T3" fmla="*/ 111 h 112"/>
                <a:gd name="T4" fmla="*/ 0 w 72"/>
                <a:gd name="T5" fmla="*/ 111 h 112"/>
                <a:gd name="T6" fmla="*/ 4 w 72"/>
                <a:gd name="T7" fmla="*/ 0 h 112"/>
                <a:gd name="T8" fmla="*/ 71 w 72"/>
                <a:gd name="T9" fmla="*/ 0 h 112"/>
              </a:gdLst>
              <a:ahLst/>
              <a:cxnLst>
                <a:cxn ang="0">
                  <a:pos x="T0" y="T1"/>
                </a:cxn>
                <a:cxn ang="0">
                  <a:pos x="T2" y="T3"/>
                </a:cxn>
                <a:cxn ang="0">
                  <a:pos x="T4" y="T5"/>
                </a:cxn>
                <a:cxn ang="0">
                  <a:pos x="T6" y="T7"/>
                </a:cxn>
                <a:cxn ang="0">
                  <a:pos x="T8" y="T9"/>
                </a:cxn>
              </a:cxnLst>
              <a:rect l="0" t="0" r="r" b="b"/>
              <a:pathLst>
                <a:path w="72" h="112">
                  <a:moveTo>
                    <a:pt x="71" y="0"/>
                  </a:moveTo>
                  <a:lnTo>
                    <a:pt x="71" y="111"/>
                  </a:lnTo>
                  <a:lnTo>
                    <a:pt x="0" y="111"/>
                  </a:lnTo>
                  <a:lnTo>
                    <a:pt x="4"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098" name="Freeform 162">
              <a:extLst>
                <a:ext uri="{FF2B5EF4-FFF2-40B4-BE49-F238E27FC236}">
                  <a16:creationId xmlns:a16="http://schemas.microsoft.com/office/drawing/2014/main" id="{81018E01-F02E-447B-B841-BED660F7741D}"/>
                </a:ext>
              </a:extLst>
            </p:cNvPr>
            <p:cNvSpPr>
              <a:spLocks noChangeArrowheads="1"/>
            </p:cNvSpPr>
            <p:nvPr/>
          </p:nvSpPr>
          <p:spPr bwMode="auto">
            <a:xfrm>
              <a:off x="1872" y="2195"/>
              <a:ext cx="16" cy="24"/>
            </a:xfrm>
            <a:custGeom>
              <a:avLst/>
              <a:gdLst>
                <a:gd name="T0" fmla="*/ 71 w 72"/>
                <a:gd name="T1" fmla="*/ 0 h 107"/>
                <a:gd name="T2" fmla="*/ 58 w 72"/>
                <a:gd name="T3" fmla="*/ 106 h 107"/>
                <a:gd name="T4" fmla="*/ 0 w 72"/>
                <a:gd name="T5" fmla="*/ 102 h 107"/>
                <a:gd name="T6" fmla="*/ 4 w 72"/>
                <a:gd name="T7" fmla="*/ 0 h 107"/>
                <a:gd name="T8" fmla="*/ 71 w 72"/>
                <a:gd name="T9" fmla="*/ 0 h 107"/>
              </a:gdLst>
              <a:ahLst/>
              <a:cxnLst>
                <a:cxn ang="0">
                  <a:pos x="T0" y="T1"/>
                </a:cxn>
                <a:cxn ang="0">
                  <a:pos x="T2" y="T3"/>
                </a:cxn>
                <a:cxn ang="0">
                  <a:pos x="T4" y="T5"/>
                </a:cxn>
                <a:cxn ang="0">
                  <a:pos x="T6" y="T7"/>
                </a:cxn>
                <a:cxn ang="0">
                  <a:pos x="T8" y="T9"/>
                </a:cxn>
              </a:cxnLst>
              <a:rect l="0" t="0" r="r" b="b"/>
              <a:pathLst>
                <a:path w="72" h="107">
                  <a:moveTo>
                    <a:pt x="71" y="0"/>
                  </a:moveTo>
                  <a:lnTo>
                    <a:pt x="58" y="106"/>
                  </a:lnTo>
                  <a:lnTo>
                    <a:pt x="0" y="102"/>
                  </a:lnTo>
                  <a:lnTo>
                    <a:pt x="4"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099" name="Freeform 163">
              <a:extLst>
                <a:ext uri="{FF2B5EF4-FFF2-40B4-BE49-F238E27FC236}">
                  <a16:creationId xmlns:a16="http://schemas.microsoft.com/office/drawing/2014/main" id="{2E6403C1-FA34-411F-B2E9-EC6B75837F2A}"/>
                </a:ext>
              </a:extLst>
            </p:cNvPr>
            <p:cNvSpPr>
              <a:spLocks noChangeArrowheads="1"/>
            </p:cNvSpPr>
            <p:nvPr/>
          </p:nvSpPr>
          <p:spPr bwMode="auto">
            <a:xfrm>
              <a:off x="1869" y="2218"/>
              <a:ext cx="16" cy="24"/>
            </a:xfrm>
            <a:custGeom>
              <a:avLst/>
              <a:gdLst>
                <a:gd name="T0" fmla="*/ 71 w 72"/>
                <a:gd name="T1" fmla="*/ 4 h 107"/>
                <a:gd name="T2" fmla="*/ 58 w 72"/>
                <a:gd name="T3" fmla="*/ 106 h 107"/>
                <a:gd name="T4" fmla="*/ 0 w 72"/>
                <a:gd name="T5" fmla="*/ 97 h 107"/>
                <a:gd name="T6" fmla="*/ 13 w 72"/>
                <a:gd name="T7" fmla="*/ 0 h 107"/>
                <a:gd name="T8" fmla="*/ 71 w 72"/>
                <a:gd name="T9" fmla="*/ 4 h 107"/>
              </a:gdLst>
              <a:ahLst/>
              <a:cxnLst>
                <a:cxn ang="0">
                  <a:pos x="T0" y="T1"/>
                </a:cxn>
                <a:cxn ang="0">
                  <a:pos x="T2" y="T3"/>
                </a:cxn>
                <a:cxn ang="0">
                  <a:pos x="T4" y="T5"/>
                </a:cxn>
                <a:cxn ang="0">
                  <a:pos x="T6" y="T7"/>
                </a:cxn>
                <a:cxn ang="0">
                  <a:pos x="T8" y="T9"/>
                </a:cxn>
              </a:cxnLst>
              <a:rect l="0" t="0" r="r" b="b"/>
              <a:pathLst>
                <a:path w="72" h="107">
                  <a:moveTo>
                    <a:pt x="71" y="4"/>
                  </a:moveTo>
                  <a:lnTo>
                    <a:pt x="58" y="106"/>
                  </a:lnTo>
                  <a:lnTo>
                    <a:pt x="0" y="97"/>
                  </a:lnTo>
                  <a:lnTo>
                    <a:pt x="13" y="0"/>
                  </a:lnTo>
                  <a:lnTo>
                    <a:pt x="71" y="4"/>
                  </a:lnTo>
                </a:path>
              </a:pathLst>
            </a:custGeom>
            <a:solidFill>
              <a:srgbClr val="000000"/>
            </a:solidFill>
            <a:ln w="12600">
              <a:solidFill>
                <a:srgbClr val="333333"/>
              </a:solidFill>
              <a:round/>
              <a:headEnd/>
              <a:tailEnd/>
            </a:ln>
          </p:spPr>
          <p:txBody>
            <a:bodyPr wrap="none" anchor="ctr"/>
            <a:lstStyle/>
            <a:p>
              <a:endParaRPr lang="en-US"/>
            </a:p>
          </p:txBody>
        </p:sp>
        <p:sp>
          <p:nvSpPr>
            <p:cNvPr id="40100" name="Freeform 164">
              <a:extLst>
                <a:ext uri="{FF2B5EF4-FFF2-40B4-BE49-F238E27FC236}">
                  <a16:creationId xmlns:a16="http://schemas.microsoft.com/office/drawing/2014/main" id="{7EB43EF4-3632-4E57-8C88-944A838780B2}"/>
                </a:ext>
              </a:extLst>
            </p:cNvPr>
            <p:cNvSpPr>
              <a:spLocks noChangeArrowheads="1"/>
            </p:cNvSpPr>
            <p:nvPr/>
          </p:nvSpPr>
          <p:spPr bwMode="auto">
            <a:xfrm>
              <a:off x="1866" y="2240"/>
              <a:ext cx="16" cy="23"/>
            </a:xfrm>
            <a:custGeom>
              <a:avLst/>
              <a:gdLst>
                <a:gd name="T0" fmla="*/ 71 w 72"/>
                <a:gd name="T1" fmla="*/ 8 h 103"/>
                <a:gd name="T2" fmla="*/ 49 w 72"/>
                <a:gd name="T3" fmla="*/ 102 h 103"/>
                <a:gd name="T4" fmla="*/ 0 w 72"/>
                <a:gd name="T5" fmla="*/ 93 h 103"/>
                <a:gd name="T6" fmla="*/ 13 w 72"/>
                <a:gd name="T7" fmla="*/ 0 h 103"/>
                <a:gd name="T8" fmla="*/ 71 w 72"/>
                <a:gd name="T9" fmla="*/ 8 h 103"/>
              </a:gdLst>
              <a:ahLst/>
              <a:cxnLst>
                <a:cxn ang="0">
                  <a:pos x="T0" y="T1"/>
                </a:cxn>
                <a:cxn ang="0">
                  <a:pos x="T2" y="T3"/>
                </a:cxn>
                <a:cxn ang="0">
                  <a:pos x="T4" y="T5"/>
                </a:cxn>
                <a:cxn ang="0">
                  <a:pos x="T6" y="T7"/>
                </a:cxn>
                <a:cxn ang="0">
                  <a:pos x="T8" y="T9"/>
                </a:cxn>
              </a:cxnLst>
              <a:rect l="0" t="0" r="r" b="b"/>
              <a:pathLst>
                <a:path w="72" h="103">
                  <a:moveTo>
                    <a:pt x="71" y="8"/>
                  </a:moveTo>
                  <a:lnTo>
                    <a:pt x="49" y="102"/>
                  </a:lnTo>
                  <a:lnTo>
                    <a:pt x="0" y="93"/>
                  </a:lnTo>
                  <a:lnTo>
                    <a:pt x="13"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40101" name="Freeform 165">
              <a:extLst>
                <a:ext uri="{FF2B5EF4-FFF2-40B4-BE49-F238E27FC236}">
                  <a16:creationId xmlns:a16="http://schemas.microsoft.com/office/drawing/2014/main" id="{55F7595B-B5EE-49DA-8AF8-EC5E8930E06B}"/>
                </a:ext>
              </a:extLst>
            </p:cNvPr>
            <p:cNvSpPr>
              <a:spLocks noChangeArrowheads="1"/>
            </p:cNvSpPr>
            <p:nvPr/>
          </p:nvSpPr>
          <p:spPr bwMode="auto">
            <a:xfrm>
              <a:off x="1862" y="2261"/>
              <a:ext cx="16" cy="23"/>
            </a:xfrm>
            <a:custGeom>
              <a:avLst/>
              <a:gdLst>
                <a:gd name="T0" fmla="*/ 71 w 72"/>
                <a:gd name="T1" fmla="*/ 8 h 103"/>
                <a:gd name="T2" fmla="*/ 49 w 72"/>
                <a:gd name="T3" fmla="*/ 102 h 103"/>
                <a:gd name="T4" fmla="*/ 0 w 72"/>
                <a:gd name="T5" fmla="*/ 89 h 103"/>
                <a:gd name="T6" fmla="*/ 17 w 72"/>
                <a:gd name="T7" fmla="*/ 0 h 103"/>
                <a:gd name="T8" fmla="*/ 71 w 72"/>
                <a:gd name="T9" fmla="*/ 8 h 103"/>
              </a:gdLst>
              <a:ahLst/>
              <a:cxnLst>
                <a:cxn ang="0">
                  <a:pos x="T0" y="T1"/>
                </a:cxn>
                <a:cxn ang="0">
                  <a:pos x="T2" y="T3"/>
                </a:cxn>
                <a:cxn ang="0">
                  <a:pos x="T4" y="T5"/>
                </a:cxn>
                <a:cxn ang="0">
                  <a:pos x="T6" y="T7"/>
                </a:cxn>
                <a:cxn ang="0">
                  <a:pos x="T8" y="T9"/>
                </a:cxn>
              </a:cxnLst>
              <a:rect l="0" t="0" r="r" b="b"/>
              <a:pathLst>
                <a:path w="72" h="103">
                  <a:moveTo>
                    <a:pt x="71" y="8"/>
                  </a:moveTo>
                  <a:lnTo>
                    <a:pt x="49" y="102"/>
                  </a:lnTo>
                  <a:lnTo>
                    <a:pt x="0" y="89"/>
                  </a:lnTo>
                  <a:lnTo>
                    <a:pt x="17" y="0"/>
                  </a:lnTo>
                  <a:lnTo>
                    <a:pt x="71" y="8"/>
                  </a:lnTo>
                </a:path>
              </a:pathLst>
            </a:custGeom>
            <a:solidFill>
              <a:srgbClr val="000000"/>
            </a:solidFill>
            <a:ln w="12600">
              <a:solidFill>
                <a:srgbClr val="333333"/>
              </a:solidFill>
              <a:round/>
              <a:headEnd/>
              <a:tailEnd/>
            </a:ln>
          </p:spPr>
          <p:txBody>
            <a:bodyPr wrap="none" anchor="ctr"/>
            <a:lstStyle/>
            <a:p>
              <a:endParaRPr lang="en-US"/>
            </a:p>
          </p:txBody>
        </p:sp>
        <p:sp>
          <p:nvSpPr>
            <p:cNvPr id="40102" name="Freeform 166">
              <a:extLst>
                <a:ext uri="{FF2B5EF4-FFF2-40B4-BE49-F238E27FC236}">
                  <a16:creationId xmlns:a16="http://schemas.microsoft.com/office/drawing/2014/main" id="{93178160-826B-41C8-97F3-9C8060D46D77}"/>
                </a:ext>
              </a:extLst>
            </p:cNvPr>
            <p:cNvSpPr>
              <a:spLocks noChangeArrowheads="1"/>
            </p:cNvSpPr>
            <p:nvPr/>
          </p:nvSpPr>
          <p:spPr bwMode="auto">
            <a:xfrm>
              <a:off x="1857" y="2281"/>
              <a:ext cx="16" cy="23"/>
            </a:xfrm>
            <a:custGeom>
              <a:avLst/>
              <a:gdLst>
                <a:gd name="T0" fmla="*/ 71 w 72"/>
                <a:gd name="T1" fmla="*/ 13 h 103"/>
                <a:gd name="T2" fmla="*/ 49 w 72"/>
                <a:gd name="T3" fmla="*/ 102 h 103"/>
                <a:gd name="T4" fmla="*/ 0 w 72"/>
                <a:gd name="T5" fmla="*/ 89 h 103"/>
                <a:gd name="T6" fmla="*/ 22 w 72"/>
                <a:gd name="T7" fmla="*/ 0 h 103"/>
                <a:gd name="T8" fmla="*/ 71 w 72"/>
                <a:gd name="T9" fmla="*/ 13 h 103"/>
              </a:gdLst>
              <a:ahLst/>
              <a:cxnLst>
                <a:cxn ang="0">
                  <a:pos x="T0" y="T1"/>
                </a:cxn>
                <a:cxn ang="0">
                  <a:pos x="T2" y="T3"/>
                </a:cxn>
                <a:cxn ang="0">
                  <a:pos x="T4" y="T5"/>
                </a:cxn>
                <a:cxn ang="0">
                  <a:pos x="T6" y="T7"/>
                </a:cxn>
                <a:cxn ang="0">
                  <a:pos x="T8" y="T9"/>
                </a:cxn>
              </a:cxnLst>
              <a:rect l="0" t="0" r="r" b="b"/>
              <a:pathLst>
                <a:path w="72" h="103">
                  <a:moveTo>
                    <a:pt x="71" y="13"/>
                  </a:moveTo>
                  <a:lnTo>
                    <a:pt x="49" y="102"/>
                  </a:lnTo>
                  <a:lnTo>
                    <a:pt x="0" y="89"/>
                  </a:lnTo>
                  <a:lnTo>
                    <a:pt x="22" y="0"/>
                  </a:lnTo>
                  <a:lnTo>
                    <a:pt x="71" y="13"/>
                  </a:lnTo>
                </a:path>
              </a:pathLst>
            </a:custGeom>
            <a:solidFill>
              <a:srgbClr val="000000"/>
            </a:solidFill>
            <a:ln w="12600">
              <a:solidFill>
                <a:srgbClr val="333333"/>
              </a:solidFill>
              <a:round/>
              <a:headEnd/>
              <a:tailEnd/>
            </a:ln>
          </p:spPr>
          <p:txBody>
            <a:bodyPr wrap="none" anchor="ctr"/>
            <a:lstStyle/>
            <a:p>
              <a:endParaRPr lang="en-US"/>
            </a:p>
          </p:txBody>
        </p:sp>
        <p:sp>
          <p:nvSpPr>
            <p:cNvPr id="40103" name="Freeform 167">
              <a:extLst>
                <a:ext uri="{FF2B5EF4-FFF2-40B4-BE49-F238E27FC236}">
                  <a16:creationId xmlns:a16="http://schemas.microsoft.com/office/drawing/2014/main" id="{07ABC794-5478-4228-A9BF-E099AF4EEC7F}"/>
                </a:ext>
              </a:extLst>
            </p:cNvPr>
            <p:cNvSpPr>
              <a:spLocks noChangeArrowheads="1"/>
            </p:cNvSpPr>
            <p:nvPr/>
          </p:nvSpPr>
          <p:spPr bwMode="auto">
            <a:xfrm>
              <a:off x="1851" y="2301"/>
              <a:ext cx="17" cy="22"/>
            </a:xfrm>
            <a:custGeom>
              <a:avLst/>
              <a:gdLst>
                <a:gd name="T0" fmla="*/ 76 w 77"/>
                <a:gd name="T1" fmla="*/ 13 h 99"/>
                <a:gd name="T2" fmla="*/ 45 w 77"/>
                <a:gd name="T3" fmla="*/ 98 h 99"/>
                <a:gd name="T4" fmla="*/ 0 w 77"/>
                <a:gd name="T5" fmla="*/ 80 h 99"/>
                <a:gd name="T6" fmla="*/ 27 w 77"/>
                <a:gd name="T7" fmla="*/ 0 h 99"/>
                <a:gd name="T8" fmla="*/ 76 w 77"/>
                <a:gd name="T9" fmla="*/ 13 h 99"/>
              </a:gdLst>
              <a:ahLst/>
              <a:cxnLst>
                <a:cxn ang="0">
                  <a:pos x="T0" y="T1"/>
                </a:cxn>
                <a:cxn ang="0">
                  <a:pos x="T2" y="T3"/>
                </a:cxn>
                <a:cxn ang="0">
                  <a:pos x="T4" y="T5"/>
                </a:cxn>
                <a:cxn ang="0">
                  <a:pos x="T6" y="T7"/>
                </a:cxn>
                <a:cxn ang="0">
                  <a:pos x="T8" y="T9"/>
                </a:cxn>
              </a:cxnLst>
              <a:rect l="0" t="0" r="r" b="b"/>
              <a:pathLst>
                <a:path w="77" h="99">
                  <a:moveTo>
                    <a:pt x="76" y="13"/>
                  </a:moveTo>
                  <a:lnTo>
                    <a:pt x="45" y="98"/>
                  </a:lnTo>
                  <a:lnTo>
                    <a:pt x="0" y="80"/>
                  </a:lnTo>
                  <a:lnTo>
                    <a:pt x="27" y="0"/>
                  </a:lnTo>
                  <a:lnTo>
                    <a:pt x="76" y="13"/>
                  </a:lnTo>
                </a:path>
              </a:pathLst>
            </a:custGeom>
            <a:solidFill>
              <a:srgbClr val="000000"/>
            </a:solidFill>
            <a:ln w="12600">
              <a:solidFill>
                <a:srgbClr val="333333"/>
              </a:solidFill>
              <a:round/>
              <a:headEnd/>
              <a:tailEnd/>
            </a:ln>
          </p:spPr>
          <p:txBody>
            <a:bodyPr wrap="none" anchor="ctr"/>
            <a:lstStyle/>
            <a:p>
              <a:endParaRPr lang="en-US"/>
            </a:p>
          </p:txBody>
        </p:sp>
        <p:sp>
          <p:nvSpPr>
            <p:cNvPr id="40104" name="Freeform 168">
              <a:extLst>
                <a:ext uri="{FF2B5EF4-FFF2-40B4-BE49-F238E27FC236}">
                  <a16:creationId xmlns:a16="http://schemas.microsoft.com/office/drawing/2014/main" id="{FFFD67A2-292A-4EF4-8BB5-C7872B5B4AD8}"/>
                </a:ext>
              </a:extLst>
            </p:cNvPr>
            <p:cNvSpPr>
              <a:spLocks noChangeArrowheads="1"/>
            </p:cNvSpPr>
            <p:nvPr/>
          </p:nvSpPr>
          <p:spPr bwMode="auto">
            <a:xfrm>
              <a:off x="1844" y="2319"/>
              <a:ext cx="17" cy="23"/>
            </a:xfrm>
            <a:custGeom>
              <a:avLst/>
              <a:gdLst>
                <a:gd name="T0" fmla="*/ 75 w 76"/>
                <a:gd name="T1" fmla="*/ 17 h 103"/>
                <a:gd name="T2" fmla="*/ 48 w 76"/>
                <a:gd name="T3" fmla="*/ 102 h 103"/>
                <a:gd name="T4" fmla="*/ 0 w 76"/>
                <a:gd name="T5" fmla="*/ 84 h 103"/>
                <a:gd name="T6" fmla="*/ 31 w 76"/>
                <a:gd name="T7" fmla="*/ 0 h 103"/>
                <a:gd name="T8" fmla="*/ 75 w 76"/>
                <a:gd name="T9" fmla="*/ 17 h 103"/>
              </a:gdLst>
              <a:ahLst/>
              <a:cxnLst>
                <a:cxn ang="0">
                  <a:pos x="T0" y="T1"/>
                </a:cxn>
                <a:cxn ang="0">
                  <a:pos x="T2" y="T3"/>
                </a:cxn>
                <a:cxn ang="0">
                  <a:pos x="T4" y="T5"/>
                </a:cxn>
                <a:cxn ang="0">
                  <a:pos x="T6" y="T7"/>
                </a:cxn>
                <a:cxn ang="0">
                  <a:pos x="T8" y="T9"/>
                </a:cxn>
              </a:cxnLst>
              <a:rect l="0" t="0" r="r" b="b"/>
              <a:pathLst>
                <a:path w="76" h="103">
                  <a:moveTo>
                    <a:pt x="75" y="17"/>
                  </a:moveTo>
                  <a:lnTo>
                    <a:pt x="48" y="102"/>
                  </a:lnTo>
                  <a:lnTo>
                    <a:pt x="0" y="84"/>
                  </a:lnTo>
                  <a:lnTo>
                    <a:pt x="31" y="0"/>
                  </a:lnTo>
                  <a:lnTo>
                    <a:pt x="75" y="17"/>
                  </a:lnTo>
                </a:path>
              </a:pathLst>
            </a:custGeom>
            <a:solidFill>
              <a:srgbClr val="000000"/>
            </a:solidFill>
            <a:ln w="12600">
              <a:solidFill>
                <a:srgbClr val="333333"/>
              </a:solidFill>
              <a:round/>
              <a:headEnd/>
              <a:tailEnd/>
            </a:ln>
          </p:spPr>
          <p:txBody>
            <a:bodyPr wrap="none" anchor="ctr"/>
            <a:lstStyle/>
            <a:p>
              <a:endParaRPr lang="en-US"/>
            </a:p>
          </p:txBody>
        </p:sp>
        <p:sp>
          <p:nvSpPr>
            <p:cNvPr id="40105" name="Freeform 169">
              <a:extLst>
                <a:ext uri="{FF2B5EF4-FFF2-40B4-BE49-F238E27FC236}">
                  <a16:creationId xmlns:a16="http://schemas.microsoft.com/office/drawing/2014/main" id="{5D832274-B6CC-4917-B04B-BE40D448CD37}"/>
                </a:ext>
              </a:extLst>
            </p:cNvPr>
            <p:cNvSpPr>
              <a:spLocks noChangeArrowheads="1"/>
            </p:cNvSpPr>
            <p:nvPr/>
          </p:nvSpPr>
          <p:spPr bwMode="auto">
            <a:xfrm>
              <a:off x="1836" y="2338"/>
              <a:ext cx="19" cy="24"/>
            </a:xfrm>
            <a:custGeom>
              <a:avLst/>
              <a:gdLst>
                <a:gd name="T0" fmla="*/ 84 w 85"/>
                <a:gd name="T1" fmla="*/ 17 h 108"/>
                <a:gd name="T2" fmla="*/ 44 w 85"/>
                <a:gd name="T3" fmla="*/ 107 h 108"/>
                <a:gd name="T4" fmla="*/ 0 w 85"/>
                <a:gd name="T5" fmla="*/ 85 h 108"/>
                <a:gd name="T6" fmla="*/ 35 w 85"/>
                <a:gd name="T7" fmla="*/ 0 h 108"/>
                <a:gd name="T8" fmla="*/ 84 w 85"/>
                <a:gd name="T9" fmla="*/ 17 h 108"/>
              </a:gdLst>
              <a:ahLst/>
              <a:cxnLst>
                <a:cxn ang="0">
                  <a:pos x="T0" y="T1"/>
                </a:cxn>
                <a:cxn ang="0">
                  <a:pos x="T2" y="T3"/>
                </a:cxn>
                <a:cxn ang="0">
                  <a:pos x="T4" y="T5"/>
                </a:cxn>
                <a:cxn ang="0">
                  <a:pos x="T6" y="T7"/>
                </a:cxn>
                <a:cxn ang="0">
                  <a:pos x="T8" y="T9"/>
                </a:cxn>
              </a:cxnLst>
              <a:rect l="0" t="0" r="r" b="b"/>
              <a:pathLst>
                <a:path w="85" h="108">
                  <a:moveTo>
                    <a:pt x="84" y="17"/>
                  </a:moveTo>
                  <a:lnTo>
                    <a:pt x="44" y="107"/>
                  </a:lnTo>
                  <a:lnTo>
                    <a:pt x="0" y="85"/>
                  </a:lnTo>
                  <a:lnTo>
                    <a:pt x="35" y="0"/>
                  </a:lnTo>
                  <a:lnTo>
                    <a:pt x="84" y="17"/>
                  </a:lnTo>
                </a:path>
              </a:pathLst>
            </a:custGeom>
            <a:solidFill>
              <a:srgbClr val="000000"/>
            </a:solidFill>
            <a:ln w="12600">
              <a:solidFill>
                <a:srgbClr val="333333"/>
              </a:solidFill>
              <a:round/>
              <a:headEnd/>
              <a:tailEnd/>
            </a:ln>
          </p:spPr>
          <p:txBody>
            <a:bodyPr wrap="none" anchor="ctr"/>
            <a:lstStyle/>
            <a:p>
              <a:endParaRPr lang="en-US"/>
            </a:p>
          </p:txBody>
        </p:sp>
        <p:sp>
          <p:nvSpPr>
            <p:cNvPr id="40106" name="Freeform 170">
              <a:extLst>
                <a:ext uri="{FF2B5EF4-FFF2-40B4-BE49-F238E27FC236}">
                  <a16:creationId xmlns:a16="http://schemas.microsoft.com/office/drawing/2014/main" id="{B490B5D0-5E90-42D8-9DDD-11BEC07EFD7D}"/>
                </a:ext>
              </a:extLst>
            </p:cNvPr>
            <p:cNvSpPr>
              <a:spLocks noChangeArrowheads="1"/>
            </p:cNvSpPr>
            <p:nvPr/>
          </p:nvSpPr>
          <p:spPr bwMode="auto">
            <a:xfrm>
              <a:off x="1828" y="2357"/>
              <a:ext cx="18" cy="23"/>
            </a:xfrm>
            <a:custGeom>
              <a:avLst/>
              <a:gdLst>
                <a:gd name="T0" fmla="*/ 80 w 81"/>
                <a:gd name="T1" fmla="*/ 22 h 103"/>
                <a:gd name="T2" fmla="*/ 44 w 81"/>
                <a:gd name="T3" fmla="*/ 102 h 103"/>
                <a:gd name="T4" fmla="*/ 0 w 81"/>
                <a:gd name="T5" fmla="*/ 80 h 103"/>
                <a:gd name="T6" fmla="*/ 35 w 81"/>
                <a:gd name="T7" fmla="*/ 0 h 103"/>
                <a:gd name="T8" fmla="*/ 80 w 81"/>
                <a:gd name="T9" fmla="*/ 22 h 103"/>
              </a:gdLst>
              <a:ahLst/>
              <a:cxnLst>
                <a:cxn ang="0">
                  <a:pos x="T0" y="T1"/>
                </a:cxn>
                <a:cxn ang="0">
                  <a:pos x="T2" y="T3"/>
                </a:cxn>
                <a:cxn ang="0">
                  <a:pos x="T4" y="T5"/>
                </a:cxn>
                <a:cxn ang="0">
                  <a:pos x="T6" y="T7"/>
                </a:cxn>
                <a:cxn ang="0">
                  <a:pos x="T8" y="T9"/>
                </a:cxn>
              </a:cxnLst>
              <a:rect l="0" t="0" r="r" b="b"/>
              <a:pathLst>
                <a:path w="81" h="103">
                  <a:moveTo>
                    <a:pt x="80" y="22"/>
                  </a:moveTo>
                  <a:lnTo>
                    <a:pt x="44" y="102"/>
                  </a:lnTo>
                  <a:lnTo>
                    <a:pt x="0" y="80"/>
                  </a:lnTo>
                  <a:lnTo>
                    <a:pt x="35" y="0"/>
                  </a:lnTo>
                  <a:lnTo>
                    <a:pt x="80" y="22"/>
                  </a:lnTo>
                </a:path>
              </a:pathLst>
            </a:custGeom>
            <a:solidFill>
              <a:srgbClr val="000000"/>
            </a:solidFill>
            <a:ln w="12600">
              <a:solidFill>
                <a:srgbClr val="333333"/>
              </a:solidFill>
              <a:round/>
              <a:headEnd/>
              <a:tailEnd/>
            </a:ln>
          </p:spPr>
          <p:txBody>
            <a:bodyPr wrap="none" anchor="ctr"/>
            <a:lstStyle/>
            <a:p>
              <a:endParaRPr lang="en-US"/>
            </a:p>
          </p:txBody>
        </p:sp>
        <p:sp>
          <p:nvSpPr>
            <p:cNvPr id="40107" name="Freeform 171">
              <a:extLst>
                <a:ext uri="{FF2B5EF4-FFF2-40B4-BE49-F238E27FC236}">
                  <a16:creationId xmlns:a16="http://schemas.microsoft.com/office/drawing/2014/main" id="{15593855-DAD1-454F-86A0-7806C75AC02E}"/>
                </a:ext>
              </a:extLst>
            </p:cNvPr>
            <p:cNvSpPr>
              <a:spLocks noChangeArrowheads="1"/>
            </p:cNvSpPr>
            <p:nvPr/>
          </p:nvSpPr>
          <p:spPr bwMode="auto">
            <a:xfrm>
              <a:off x="1818" y="2375"/>
              <a:ext cx="20" cy="24"/>
            </a:xfrm>
            <a:custGeom>
              <a:avLst/>
              <a:gdLst>
                <a:gd name="T0" fmla="*/ 88 w 89"/>
                <a:gd name="T1" fmla="*/ 22 h 108"/>
                <a:gd name="T2" fmla="*/ 44 w 89"/>
                <a:gd name="T3" fmla="*/ 107 h 108"/>
                <a:gd name="T4" fmla="*/ 0 w 89"/>
                <a:gd name="T5" fmla="*/ 85 h 108"/>
                <a:gd name="T6" fmla="*/ 44 w 89"/>
                <a:gd name="T7" fmla="*/ 0 h 108"/>
                <a:gd name="T8" fmla="*/ 88 w 89"/>
                <a:gd name="T9" fmla="*/ 22 h 108"/>
              </a:gdLst>
              <a:ahLst/>
              <a:cxnLst>
                <a:cxn ang="0">
                  <a:pos x="T0" y="T1"/>
                </a:cxn>
                <a:cxn ang="0">
                  <a:pos x="T2" y="T3"/>
                </a:cxn>
                <a:cxn ang="0">
                  <a:pos x="T4" y="T5"/>
                </a:cxn>
                <a:cxn ang="0">
                  <a:pos x="T6" y="T7"/>
                </a:cxn>
                <a:cxn ang="0">
                  <a:pos x="T8" y="T9"/>
                </a:cxn>
              </a:cxnLst>
              <a:rect l="0" t="0" r="r" b="b"/>
              <a:pathLst>
                <a:path w="89" h="108">
                  <a:moveTo>
                    <a:pt x="88" y="22"/>
                  </a:moveTo>
                  <a:lnTo>
                    <a:pt x="44" y="107"/>
                  </a:lnTo>
                  <a:lnTo>
                    <a:pt x="0" y="85"/>
                  </a:lnTo>
                  <a:lnTo>
                    <a:pt x="44" y="0"/>
                  </a:lnTo>
                  <a:lnTo>
                    <a:pt x="88" y="22"/>
                  </a:lnTo>
                </a:path>
              </a:pathLst>
            </a:custGeom>
            <a:solidFill>
              <a:srgbClr val="000000"/>
            </a:solidFill>
            <a:ln w="12600">
              <a:solidFill>
                <a:srgbClr val="333333"/>
              </a:solidFill>
              <a:round/>
              <a:headEnd/>
              <a:tailEnd/>
            </a:ln>
          </p:spPr>
          <p:txBody>
            <a:bodyPr wrap="none" anchor="ctr"/>
            <a:lstStyle/>
            <a:p>
              <a:endParaRPr lang="en-US"/>
            </a:p>
          </p:txBody>
        </p:sp>
        <p:sp>
          <p:nvSpPr>
            <p:cNvPr id="40108" name="Freeform 172">
              <a:extLst>
                <a:ext uri="{FF2B5EF4-FFF2-40B4-BE49-F238E27FC236}">
                  <a16:creationId xmlns:a16="http://schemas.microsoft.com/office/drawing/2014/main" id="{00D905C5-390D-4472-8D39-407BC01488C1}"/>
                </a:ext>
              </a:extLst>
            </p:cNvPr>
            <p:cNvSpPr>
              <a:spLocks noChangeArrowheads="1"/>
            </p:cNvSpPr>
            <p:nvPr/>
          </p:nvSpPr>
          <p:spPr bwMode="auto">
            <a:xfrm>
              <a:off x="1808" y="2394"/>
              <a:ext cx="20" cy="24"/>
            </a:xfrm>
            <a:custGeom>
              <a:avLst/>
              <a:gdLst>
                <a:gd name="T0" fmla="*/ 88 w 89"/>
                <a:gd name="T1" fmla="*/ 22 h 107"/>
                <a:gd name="T2" fmla="*/ 39 w 89"/>
                <a:gd name="T3" fmla="*/ 106 h 107"/>
                <a:gd name="T4" fmla="*/ 0 w 89"/>
                <a:gd name="T5" fmla="*/ 84 h 107"/>
                <a:gd name="T6" fmla="*/ 44 w 89"/>
                <a:gd name="T7" fmla="*/ 0 h 107"/>
                <a:gd name="T8" fmla="*/ 88 w 89"/>
                <a:gd name="T9" fmla="*/ 22 h 107"/>
              </a:gdLst>
              <a:ahLst/>
              <a:cxnLst>
                <a:cxn ang="0">
                  <a:pos x="T0" y="T1"/>
                </a:cxn>
                <a:cxn ang="0">
                  <a:pos x="T2" y="T3"/>
                </a:cxn>
                <a:cxn ang="0">
                  <a:pos x="T4" y="T5"/>
                </a:cxn>
                <a:cxn ang="0">
                  <a:pos x="T6" y="T7"/>
                </a:cxn>
                <a:cxn ang="0">
                  <a:pos x="T8" y="T9"/>
                </a:cxn>
              </a:cxnLst>
              <a:rect l="0" t="0" r="r" b="b"/>
              <a:pathLst>
                <a:path w="89" h="107">
                  <a:moveTo>
                    <a:pt x="88" y="22"/>
                  </a:moveTo>
                  <a:lnTo>
                    <a:pt x="39" y="106"/>
                  </a:lnTo>
                  <a:lnTo>
                    <a:pt x="0" y="84"/>
                  </a:lnTo>
                  <a:lnTo>
                    <a:pt x="44" y="0"/>
                  </a:lnTo>
                  <a:lnTo>
                    <a:pt x="88" y="22"/>
                  </a:lnTo>
                </a:path>
              </a:pathLst>
            </a:custGeom>
            <a:solidFill>
              <a:srgbClr val="000000"/>
            </a:solidFill>
            <a:ln w="12600">
              <a:solidFill>
                <a:srgbClr val="333333"/>
              </a:solidFill>
              <a:round/>
              <a:headEnd/>
              <a:tailEnd/>
            </a:ln>
          </p:spPr>
          <p:txBody>
            <a:bodyPr wrap="none" anchor="ctr"/>
            <a:lstStyle/>
            <a:p>
              <a:endParaRPr lang="en-US"/>
            </a:p>
          </p:txBody>
        </p:sp>
        <p:sp>
          <p:nvSpPr>
            <p:cNvPr id="40109" name="Freeform 173">
              <a:extLst>
                <a:ext uri="{FF2B5EF4-FFF2-40B4-BE49-F238E27FC236}">
                  <a16:creationId xmlns:a16="http://schemas.microsoft.com/office/drawing/2014/main" id="{B59B447D-2E53-4EB9-971A-5596FFDE2FEF}"/>
                </a:ext>
              </a:extLst>
            </p:cNvPr>
            <p:cNvSpPr>
              <a:spLocks noChangeArrowheads="1"/>
            </p:cNvSpPr>
            <p:nvPr/>
          </p:nvSpPr>
          <p:spPr bwMode="auto">
            <a:xfrm>
              <a:off x="1796" y="2413"/>
              <a:ext cx="21" cy="24"/>
            </a:xfrm>
            <a:custGeom>
              <a:avLst/>
              <a:gdLst>
                <a:gd name="T0" fmla="*/ 93 w 94"/>
                <a:gd name="T1" fmla="*/ 22 h 107"/>
                <a:gd name="T2" fmla="*/ 44 w 94"/>
                <a:gd name="T3" fmla="*/ 106 h 107"/>
                <a:gd name="T4" fmla="*/ 0 w 94"/>
                <a:gd name="T5" fmla="*/ 79 h 107"/>
                <a:gd name="T6" fmla="*/ 53 w 94"/>
                <a:gd name="T7" fmla="*/ 0 h 107"/>
                <a:gd name="T8" fmla="*/ 93 w 94"/>
                <a:gd name="T9" fmla="*/ 22 h 107"/>
              </a:gdLst>
              <a:ahLst/>
              <a:cxnLst>
                <a:cxn ang="0">
                  <a:pos x="T0" y="T1"/>
                </a:cxn>
                <a:cxn ang="0">
                  <a:pos x="T2" y="T3"/>
                </a:cxn>
                <a:cxn ang="0">
                  <a:pos x="T4" y="T5"/>
                </a:cxn>
                <a:cxn ang="0">
                  <a:pos x="T6" y="T7"/>
                </a:cxn>
                <a:cxn ang="0">
                  <a:pos x="T8" y="T9"/>
                </a:cxn>
              </a:cxnLst>
              <a:rect l="0" t="0" r="r" b="b"/>
              <a:pathLst>
                <a:path w="94" h="107">
                  <a:moveTo>
                    <a:pt x="93" y="22"/>
                  </a:moveTo>
                  <a:lnTo>
                    <a:pt x="44" y="106"/>
                  </a:lnTo>
                  <a:lnTo>
                    <a:pt x="0" y="79"/>
                  </a:lnTo>
                  <a:lnTo>
                    <a:pt x="53" y="0"/>
                  </a:lnTo>
                  <a:lnTo>
                    <a:pt x="93" y="22"/>
                  </a:lnTo>
                </a:path>
              </a:pathLst>
            </a:custGeom>
            <a:solidFill>
              <a:srgbClr val="000000"/>
            </a:solidFill>
            <a:ln w="12600">
              <a:solidFill>
                <a:srgbClr val="333333"/>
              </a:solidFill>
              <a:round/>
              <a:headEnd/>
              <a:tailEnd/>
            </a:ln>
          </p:spPr>
          <p:txBody>
            <a:bodyPr wrap="none" anchor="ctr"/>
            <a:lstStyle/>
            <a:p>
              <a:endParaRPr lang="en-US"/>
            </a:p>
          </p:txBody>
        </p:sp>
        <p:sp>
          <p:nvSpPr>
            <p:cNvPr id="40110" name="Freeform 174">
              <a:extLst>
                <a:ext uri="{FF2B5EF4-FFF2-40B4-BE49-F238E27FC236}">
                  <a16:creationId xmlns:a16="http://schemas.microsoft.com/office/drawing/2014/main" id="{A7C5B7B9-8D2E-4625-98E3-C6752D174BB5}"/>
                </a:ext>
              </a:extLst>
            </p:cNvPr>
            <p:cNvSpPr>
              <a:spLocks noChangeArrowheads="1"/>
            </p:cNvSpPr>
            <p:nvPr/>
          </p:nvSpPr>
          <p:spPr bwMode="auto">
            <a:xfrm>
              <a:off x="1784" y="2431"/>
              <a:ext cx="22" cy="24"/>
            </a:xfrm>
            <a:custGeom>
              <a:avLst/>
              <a:gdLst>
                <a:gd name="T0" fmla="*/ 97 w 98"/>
                <a:gd name="T1" fmla="*/ 26 h 108"/>
                <a:gd name="T2" fmla="*/ 44 w 98"/>
                <a:gd name="T3" fmla="*/ 107 h 108"/>
                <a:gd name="T4" fmla="*/ 0 w 98"/>
                <a:gd name="T5" fmla="*/ 85 h 108"/>
                <a:gd name="T6" fmla="*/ 53 w 98"/>
                <a:gd name="T7" fmla="*/ 0 h 108"/>
                <a:gd name="T8" fmla="*/ 97 w 98"/>
                <a:gd name="T9" fmla="*/ 26 h 108"/>
              </a:gdLst>
              <a:ahLst/>
              <a:cxnLst>
                <a:cxn ang="0">
                  <a:pos x="T0" y="T1"/>
                </a:cxn>
                <a:cxn ang="0">
                  <a:pos x="T2" y="T3"/>
                </a:cxn>
                <a:cxn ang="0">
                  <a:pos x="T4" y="T5"/>
                </a:cxn>
                <a:cxn ang="0">
                  <a:pos x="T6" y="T7"/>
                </a:cxn>
                <a:cxn ang="0">
                  <a:pos x="T8" y="T9"/>
                </a:cxn>
              </a:cxnLst>
              <a:rect l="0" t="0" r="r" b="b"/>
              <a:pathLst>
                <a:path w="98" h="108">
                  <a:moveTo>
                    <a:pt x="97" y="26"/>
                  </a:moveTo>
                  <a:lnTo>
                    <a:pt x="44" y="107"/>
                  </a:lnTo>
                  <a:lnTo>
                    <a:pt x="0" y="85"/>
                  </a:lnTo>
                  <a:lnTo>
                    <a:pt x="53" y="0"/>
                  </a:lnTo>
                  <a:lnTo>
                    <a:pt x="97" y="26"/>
                  </a:lnTo>
                </a:path>
              </a:pathLst>
            </a:custGeom>
            <a:solidFill>
              <a:srgbClr val="000000"/>
            </a:solidFill>
            <a:ln w="12600">
              <a:solidFill>
                <a:srgbClr val="333333"/>
              </a:solidFill>
              <a:round/>
              <a:headEnd/>
              <a:tailEnd/>
            </a:ln>
          </p:spPr>
          <p:txBody>
            <a:bodyPr wrap="none" anchor="ctr"/>
            <a:lstStyle/>
            <a:p>
              <a:endParaRPr lang="en-US"/>
            </a:p>
          </p:txBody>
        </p:sp>
        <p:sp>
          <p:nvSpPr>
            <p:cNvPr id="40111" name="Freeform 175">
              <a:extLst>
                <a:ext uri="{FF2B5EF4-FFF2-40B4-BE49-F238E27FC236}">
                  <a16:creationId xmlns:a16="http://schemas.microsoft.com/office/drawing/2014/main" id="{110E8DD4-CD9B-4A93-A073-DDEDFEAA9960}"/>
                </a:ext>
              </a:extLst>
            </p:cNvPr>
            <p:cNvSpPr>
              <a:spLocks noChangeArrowheads="1"/>
            </p:cNvSpPr>
            <p:nvPr/>
          </p:nvSpPr>
          <p:spPr bwMode="auto">
            <a:xfrm>
              <a:off x="1772" y="2450"/>
              <a:ext cx="22" cy="24"/>
            </a:xfrm>
            <a:custGeom>
              <a:avLst/>
              <a:gdLst>
                <a:gd name="T0" fmla="*/ 97 w 98"/>
                <a:gd name="T1" fmla="*/ 22 h 107"/>
                <a:gd name="T2" fmla="*/ 35 w 98"/>
                <a:gd name="T3" fmla="*/ 106 h 107"/>
                <a:gd name="T4" fmla="*/ 0 w 98"/>
                <a:gd name="T5" fmla="*/ 75 h 107"/>
                <a:gd name="T6" fmla="*/ 53 w 98"/>
                <a:gd name="T7" fmla="*/ 0 h 107"/>
                <a:gd name="T8" fmla="*/ 97 w 98"/>
                <a:gd name="T9" fmla="*/ 22 h 107"/>
              </a:gdLst>
              <a:ahLst/>
              <a:cxnLst>
                <a:cxn ang="0">
                  <a:pos x="T0" y="T1"/>
                </a:cxn>
                <a:cxn ang="0">
                  <a:pos x="T2" y="T3"/>
                </a:cxn>
                <a:cxn ang="0">
                  <a:pos x="T4" y="T5"/>
                </a:cxn>
                <a:cxn ang="0">
                  <a:pos x="T6" y="T7"/>
                </a:cxn>
                <a:cxn ang="0">
                  <a:pos x="T8" y="T9"/>
                </a:cxn>
              </a:cxnLst>
              <a:rect l="0" t="0" r="r" b="b"/>
              <a:pathLst>
                <a:path w="98" h="107">
                  <a:moveTo>
                    <a:pt x="97" y="22"/>
                  </a:moveTo>
                  <a:lnTo>
                    <a:pt x="35" y="106"/>
                  </a:lnTo>
                  <a:lnTo>
                    <a:pt x="0" y="75"/>
                  </a:lnTo>
                  <a:lnTo>
                    <a:pt x="53" y="0"/>
                  </a:lnTo>
                  <a:lnTo>
                    <a:pt x="97" y="22"/>
                  </a:lnTo>
                </a:path>
              </a:pathLst>
            </a:custGeom>
            <a:solidFill>
              <a:srgbClr val="000000"/>
            </a:solidFill>
            <a:ln w="12600">
              <a:solidFill>
                <a:srgbClr val="333333"/>
              </a:solidFill>
              <a:round/>
              <a:headEnd/>
              <a:tailEnd/>
            </a:ln>
          </p:spPr>
          <p:txBody>
            <a:bodyPr wrap="none" anchor="ctr"/>
            <a:lstStyle/>
            <a:p>
              <a:endParaRPr lang="en-US"/>
            </a:p>
          </p:txBody>
        </p:sp>
        <p:sp>
          <p:nvSpPr>
            <p:cNvPr id="40112" name="Freeform 176">
              <a:extLst>
                <a:ext uri="{FF2B5EF4-FFF2-40B4-BE49-F238E27FC236}">
                  <a16:creationId xmlns:a16="http://schemas.microsoft.com/office/drawing/2014/main" id="{5D71D2CC-A66C-454A-BE43-04A239E95B25}"/>
                </a:ext>
              </a:extLst>
            </p:cNvPr>
            <p:cNvSpPr>
              <a:spLocks noChangeArrowheads="1"/>
            </p:cNvSpPr>
            <p:nvPr/>
          </p:nvSpPr>
          <p:spPr bwMode="auto">
            <a:xfrm>
              <a:off x="1758" y="2467"/>
              <a:ext cx="22" cy="25"/>
            </a:xfrm>
            <a:custGeom>
              <a:avLst/>
              <a:gdLst>
                <a:gd name="T0" fmla="*/ 98 w 99"/>
                <a:gd name="T1" fmla="*/ 31 h 112"/>
                <a:gd name="T2" fmla="*/ 40 w 99"/>
                <a:gd name="T3" fmla="*/ 111 h 112"/>
                <a:gd name="T4" fmla="*/ 0 w 99"/>
                <a:gd name="T5" fmla="*/ 80 h 112"/>
                <a:gd name="T6" fmla="*/ 62 w 99"/>
                <a:gd name="T7" fmla="*/ 0 h 112"/>
                <a:gd name="T8" fmla="*/ 98 w 99"/>
                <a:gd name="T9" fmla="*/ 31 h 112"/>
              </a:gdLst>
              <a:ahLst/>
              <a:cxnLst>
                <a:cxn ang="0">
                  <a:pos x="T0" y="T1"/>
                </a:cxn>
                <a:cxn ang="0">
                  <a:pos x="T2" y="T3"/>
                </a:cxn>
                <a:cxn ang="0">
                  <a:pos x="T4" y="T5"/>
                </a:cxn>
                <a:cxn ang="0">
                  <a:pos x="T6" y="T7"/>
                </a:cxn>
                <a:cxn ang="0">
                  <a:pos x="T8" y="T9"/>
                </a:cxn>
              </a:cxnLst>
              <a:rect l="0" t="0" r="r" b="b"/>
              <a:pathLst>
                <a:path w="99" h="112">
                  <a:moveTo>
                    <a:pt x="98" y="31"/>
                  </a:moveTo>
                  <a:lnTo>
                    <a:pt x="40" y="111"/>
                  </a:lnTo>
                  <a:lnTo>
                    <a:pt x="0" y="80"/>
                  </a:lnTo>
                  <a:lnTo>
                    <a:pt x="62" y="0"/>
                  </a:lnTo>
                  <a:lnTo>
                    <a:pt x="98" y="31"/>
                  </a:lnTo>
                </a:path>
              </a:pathLst>
            </a:custGeom>
            <a:solidFill>
              <a:srgbClr val="000000"/>
            </a:solidFill>
            <a:ln w="12600">
              <a:solidFill>
                <a:srgbClr val="333333"/>
              </a:solidFill>
              <a:round/>
              <a:headEnd/>
              <a:tailEnd/>
            </a:ln>
          </p:spPr>
          <p:txBody>
            <a:bodyPr wrap="none" anchor="ctr"/>
            <a:lstStyle/>
            <a:p>
              <a:endParaRPr lang="en-US"/>
            </a:p>
          </p:txBody>
        </p:sp>
        <p:sp>
          <p:nvSpPr>
            <p:cNvPr id="40113" name="Freeform 177">
              <a:extLst>
                <a:ext uri="{FF2B5EF4-FFF2-40B4-BE49-F238E27FC236}">
                  <a16:creationId xmlns:a16="http://schemas.microsoft.com/office/drawing/2014/main" id="{A755889F-D343-4488-8217-890C92522278}"/>
                </a:ext>
              </a:extLst>
            </p:cNvPr>
            <p:cNvSpPr>
              <a:spLocks noChangeArrowheads="1"/>
            </p:cNvSpPr>
            <p:nvPr/>
          </p:nvSpPr>
          <p:spPr bwMode="auto">
            <a:xfrm>
              <a:off x="1744" y="2485"/>
              <a:ext cx="23" cy="24"/>
            </a:xfrm>
            <a:custGeom>
              <a:avLst/>
              <a:gdLst>
                <a:gd name="T0" fmla="*/ 101 w 102"/>
                <a:gd name="T1" fmla="*/ 31 h 107"/>
                <a:gd name="T2" fmla="*/ 39 w 102"/>
                <a:gd name="T3" fmla="*/ 106 h 107"/>
                <a:gd name="T4" fmla="*/ 0 w 102"/>
                <a:gd name="T5" fmla="*/ 75 h 107"/>
                <a:gd name="T6" fmla="*/ 61 w 102"/>
                <a:gd name="T7" fmla="*/ 0 h 107"/>
                <a:gd name="T8" fmla="*/ 101 w 102"/>
                <a:gd name="T9" fmla="*/ 31 h 107"/>
              </a:gdLst>
              <a:ahLst/>
              <a:cxnLst>
                <a:cxn ang="0">
                  <a:pos x="T0" y="T1"/>
                </a:cxn>
                <a:cxn ang="0">
                  <a:pos x="T2" y="T3"/>
                </a:cxn>
                <a:cxn ang="0">
                  <a:pos x="T4" y="T5"/>
                </a:cxn>
                <a:cxn ang="0">
                  <a:pos x="T6" y="T7"/>
                </a:cxn>
                <a:cxn ang="0">
                  <a:pos x="T8" y="T9"/>
                </a:cxn>
              </a:cxnLst>
              <a:rect l="0" t="0" r="r" b="b"/>
              <a:pathLst>
                <a:path w="102" h="107">
                  <a:moveTo>
                    <a:pt x="101" y="31"/>
                  </a:moveTo>
                  <a:lnTo>
                    <a:pt x="39" y="106"/>
                  </a:lnTo>
                  <a:lnTo>
                    <a:pt x="0" y="75"/>
                  </a:lnTo>
                  <a:lnTo>
                    <a:pt x="61" y="0"/>
                  </a:lnTo>
                  <a:lnTo>
                    <a:pt x="101" y="31"/>
                  </a:lnTo>
                </a:path>
              </a:pathLst>
            </a:custGeom>
            <a:solidFill>
              <a:srgbClr val="000000"/>
            </a:solidFill>
            <a:ln w="12600">
              <a:solidFill>
                <a:srgbClr val="333333"/>
              </a:solidFill>
              <a:round/>
              <a:headEnd/>
              <a:tailEnd/>
            </a:ln>
          </p:spPr>
          <p:txBody>
            <a:bodyPr wrap="none" anchor="ctr"/>
            <a:lstStyle/>
            <a:p>
              <a:endParaRPr lang="en-US"/>
            </a:p>
          </p:txBody>
        </p:sp>
        <p:sp>
          <p:nvSpPr>
            <p:cNvPr id="40114" name="Freeform 178">
              <a:extLst>
                <a:ext uri="{FF2B5EF4-FFF2-40B4-BE49-F238E27FC236}">
                  <a16:creationId xmlns:a16="http://schemas.microsoft.com/office/drawing/2014/main" id="{BDFE2BE4-B76F-4653-8B43-445CA8FAF877}"/>
                </a:ext>
              </a:extLst>
            </p:cNvPr>
            <p:cNvSpPr>
              <a:spLocks noChangeArrowheads="1"/>
            </p:cNvSpPr>
            <p:nvPr/>
          </p:nvSpPr>
          <p:spPr bwMode="auto">
            <a:xfrm>
              <a:off x="1730" y="2502"/>
              <a:ext cx="23" cy="23"/>
            </a:xfrm>
            <a:custGeom>
              <a:avLst/>
              <a:gdLst>
                <a:gd name="T0" fmla="*/ 102 w 103"/>
                <a:gd name="T1" fmla="*/ 31 h 103"/>
                <a:gd name="T2" fmla="*/ 35 w 103"/>
                <a:gd name="T3" fmla="*/ 102 h 103"/>
                <a:gd name="T4" fmla="*/ 0 w 103"/>
                <a:gd name="T5" fmla="*/ 71 h 103"/>
                <a:gd name="T6" fmla="*/ 62 w 103"/>
                <a:gd name="T7" fmla="*/ 0 h 103"/>
                <a:gd name="T8" fmla="*/ 102 w 103"/>
                <a:gd name="T9" fmla="*/ 31 h 103"/>
              </a:gdLst>
              <a:ahLst/>
              <a:cxnLst>
                <a:cxn ang="0">
                  <a:pos x="T0" y="T1"/>
                </a:cxn>
                <a:cxn ang="0">
                  <a:pos x="T2" y="T3"/>
                </a:cxn>
                <a:cxn ang="0">
                  <a:pos x="T4" y="T5"/>
                </a:cxn>
                <a:cxn ang="0">
                  <a:pos x="T6" y="T7"/>
                </a:cxn>
                <a:cxn ang="0">
                  <a:pos x="T8" y="T9"/>
                </a:cxn>
              </a:cxnLst>
              <a:rect l="0" t="0" r="r" b="b"/>
              <a:pathLst>
                <a:path w="103" h="103">
                  <a:moveTo>
                    <a:pt x="102" y="31"/>
                  </a:moveTo>
                  <a:lnTo>
                    <a:pt x="35" y="102"/>
                  </a:lnTo>
                  <a:lnTo>
                    <a:pt x="0" y="71"/>
                  </a:lnTo>
                  <a:lnTo>
                    <a:pt x="62" y="0"/>
                  </a:lnTo>
                  <a:lnTo>
                    <a:pt x="102" y="31"/>
                  </a:lnTo>
                </a:path>
              </a:pathLst>
            </a:custGeom>
            <a:solidFill>
              <a:srgbClr val="000000"/>
            </a:solidFill>
            <a:ln w="12600">
              <a:solidFill>
                <a:srgbClr val="333333"/>
              </a:solidFill>
              <a:round/>
              <a:headEnd/>
              <a:tailEnd/>
            </a:ln>
          </p:spPr>
          <p:txBody>
            <a:bodyPr wrap="none" anchor="ctr"/>
            <a:lstStyle/>
            <a:p>
              <a:endParaRPr lang="en-US"/>
            </a:p>
          </p:txBody>
        </p:sp>
        <p:sp>
          <p:nvSpPr>
            <p:cNvPr id="40115" name="Freeform 179">
              <a:extLst>
                <a:ext uri="{FF2B5EF4-FFF2-40B4-BE49-F238E27FC236}">
                  <a16:creationId xmlns:a16="http://schemas.microsoft.com/office/drawing/2014/main" id="{DB14BC3E-E367-48E2-964C-22F837C495D4}"/>
                </a:ext>
              </a:extLst>
            </p:cNvPr>
            <p:cNvSpPr>
              <a:spLocks noChangeArrowheads="1"/>
            </p:cNvSpPr>
            <p:nvPr/>
          </p:nvSpPr>
          <p:spPr bwMode="auto">
            <a:xfrm>
              <a:off x="1714" y="2518"/>
              <a:ext cx="24" cy="23"/>
            </a:xfrm>
            <a:custGeom>
              <a:avLst/>
              <a:gdLst>
                <a:gd name="T0" fmla="*/ 107 w 108"/>
                <a:gd name="T1" fmla="*/ 31 h 103"/>
                <a:gd name="T2" fmla="*/ 40 w 108"/>
                <a:gd name="T3" fmla="*/ 102 h 103"/>
                <a:gd name="T4" fmla="*/ 0 w 108"/>
                <a:gd name="T5" fmla="*/ 62 h 103"/>
                <a:gd name="T6" fmla="*/ 71 w 108"/>
                <a:gd name="T7" fmla="*/ 0 h 103"/>
                <a:gd name="T8" fmla="*/ 107 w 108"/>
                <a:gd name="T9" fmla="*/ 31 h 103"/>
              </a:gdLst>
              <a:ahLst/>
              <a:cxnLst>
                <a:cxn ang="0">
                  <a:pos x="T0" y="T1"/>
                </a:cxn>
                <a:cxn ang="0">
                  <a:pos x="T2" y="T3"/>
                </a:cxn>
                <a:cxn ang="0">
                  <a:pos x="T4" y="T5"/>
                </a:cxn>
                <a:cxn ang="0">
                  <a:pos x="T6" y="T7"/>
                </a:cxn>
                <a:cxn ang="0">
                  <a:pos x="T8" y="T9"/>
                </a:cxn>
              </a:cxnLst>
              <a:rect l="0" t="0" r="r" b="b"/>
              <a:pathLst>
                <a:path w="108" h="103">
                  <a:moveTo>
                    <a:pt x="107" y="31"/>
                  </a:moveTo>
                  <a:lnTo>
                    <a:pt x="40" y="102"/>
                  </a:lnTo>
                  <a:lnTo>
                    <a:pt x="0" y="62"/>
                  </a:lnTo>
                  <a:lnTo>
                    <a:pt x="71" y="0"/>
                  </a:lnTo>
                  <a:lnTo>
                    <a:pt x="107" y="31"/>
                  </a:lnTo>
                </a:path>
              </a:pathLst>
            </a:custGeom>
            <a:solidFill>
              <a:srgbClr val="000000"/>
            </a:solidFill>
            <a:ln w="12600">
              <a:solidFill>
                <a:srgbClr val="333333"/>
              </a:solidFill>
              <a:round/>
              <a:headEnd/>
              <a:tailEnd/>
            </a:ln>
          </p:spPr>
          <p:txBody>
            <a:bodyPr wrap="none" anchor="ctr"/>
            <a:lstStyle/>
            <a:p>
              <a:endParaRPr lang="en-US"/>
            </a:p>
          </p:txBody>
        </p:sp>
        <p:sp>
          <p:nvSpPr>
            <p:cNvPr id="40116" name="Freeform 180">
              <a:extLst>
                <a:ext uri="{FF2B5EF4-FFF2-40B4-BE49-F238E27FC236}">
                  <a16:creationId xmlns:a16="http://schemas.microsoft.com/office/drawing/2014/main" id="{5D238B5D-7430-4450-9F26-58944F9BC59F}"/>
                </a:ext>
              </a:extLst>
            </p:cNvPr>
            <p:cNvSpPr>
              <a:spLocks noChangeArrowheads="1"/>
            </p:cNvSpPr>
            <p:nvPr/>
          </p:nvSpPr>
          <p:spPr bwMode="auto">
            <a:xfrm>
              <a:off x="1699" y="2532"/>
              <a:ext cx="24" cy="23"/>
            </a:xfrm>
            <a:custGeom>
              <a:avLst/>
              <a:gdLst>
                <a:gd name="T0" fmla="*/ 106 w 107"/>
                <a:gd name="T1" fmla="*/ 40 h 103"/>
                <a:gd name="T2" fmla="*/ 31 w 107"/>
                <a:gd name="T3" fmla="*/ 102 h 103"/>
                <a:gd name="T4" fmla="*/ 0 w 107"/>
                <a:gd name="T5" fmla="*/ 66 h 103"/>
                <a:gd name="T6" fmla="*/ 66 w 107"/>
                <a:gd name="T7" fmla="*/ 0 h 103"/>
                <a:gd name="T8" fmla="*/ 106 w 107"/>
                <a:gd name="T9" fmla="*/ 40 h 103"/>
              </a:gdLst>
              <a:ahLst/>
              <a:cxnLst>
                <a:cxn ang="0">
                  <a:pos x="T0" y="T1"/>
                </a:cxn>
                <a:cxn ang="0">
                  <a:pos x="T2" y="T3"/>
                </a:cxn>
                <a:cxn ang="0">
                  <a:pos x="T4" y="T5"/>
                </a:cxn>
                <a:cxn ang="0">
                  <a:pos x="T6" y="T7"/>
                </a:cxn>
                <a:cxn ang="0">
                  <a:pos x="T8" y="T9"/>
                </a:cxn>
              </a:cxnLst>
              <a:rect l="0" t="0" r="r" b="b"/>
              <a:pathLst>
                <a:path w="107" h="103">
                  <a:moveTo>
                    <a:pt x="106" y="40"/>
                  </a:moveTo>
                  <a:lnTo>
                    <a:pt x="31" y="102"/>
                  </a:lnTo>
                  <a:lnTo>
                    <a:pt x="0" y="66"/>
                  </a:lnTo>
                  <a:lnTo>
                    <a:pt x="66" y="0"/>
                  </a:lnTo>
                  <a:lnTo>
                    <a:pt x="106" y="40"/>
                  </a:lnTo>
                </a:path>
              </a:pathLst>
            </a:custGeom>
            <a:solidFill>
              <a:srgbClr val="000000"/>
            </a:solidFill>
            <a:ln w="12600">
              <a:solidFill>
                <a:srgbClr val="333333"/>
              </a:solidFill>
              <a:round/>
              <a:headEnd/>
              <a:tailEnd/>
            </a:ln>
          </p:spPr>
          <p:txBody>
            <a:bodyPr wrap="none" anchor="ctr"/>
            <a:lstStyle/>
            <a:p>
              <a:endParaRPr lang="en-US"/>
            </a:p>
          </p:txBody>
        </p:sp>
        <p:sp>
          <p:nvSpPr>
            <p:cNvPr id="40117" name="Freeform 181">
              <a:extLst>
                <a:ext uri="{FF2B5EF4-FFF2-40B4-BE49-F238E27FC236}">
                  <a16:creationId xmlns:a16="http://schemas.microsoft.com/office/drawing/2014/main" id="{12C3BFFF-1385-4D30-9D72-908395B35437}"/>
                </a:ext>
              </a:extLst>
            </p:cNvPr>
            <p:cNvSpPr>
              <a:spLocks noChangeArrowheads="1"/>
            </p:cNvSpPr>
            <p:nvPr/>
          </p:nvSpPr>
          <p:spPr bwMode="auto">
            <a:xfrm>
              <a:off x="1683" y="2547"/>
              <a:ext cx="23" cy="22"/>
            </a:xfrm>
            <a:custGeom>
              <a:avLst/>
              <a:gdLst>
                <a:gd name="T0" fmla="*/ 101 w 102"/>
                <a:gd name="T1" fmla="*/ 35 h 98"/>
                <a:gd name="T2" fmla="*/ 30 w 102"/>
                <a:gd name="T3" fmla="*/ 97 h 98"/>
                <a:gd name="T4" fmla="*/ 0 w 102"/>
                <a:gd name="T5" fmla="*/ 57 h 98"/>
                <a:gd name="T6" fmla="*/ 70 w 102"/>
                <a:gd name="T7" fmla="*/ 0 h 98"/>
                <a:gd name="T8" fmla="*/ 101 w 102"/>
                <a:gd name="T9" fmla="*/ 35 h 98"/>
              </a:gdLst>
              <a:ahLst/>
              <a:cxnLst>
                <a:cxn ang="0">
                  <a:pos x="T0" y="T1"/>
                </a:cxn>
                <a:cxn ang="0">
                  <a:pos x="T2" y="T3"/>
                </a:cxn>
                <a:cxn ang="0">
                  <a:pos x="T4" y="T5"/>
                </a:cxn>
                <a:cxn ang="0">
                  <a:pos x="T6" y="T7"/>
                </a:cxn>
                <a:cxn ang="0">
                  <a:pos x="T8" y="T9"/>
                </a:cxn>
              </a:cxnLst>
              <a:rect l="0" t="0" r="r" b="b"/>
              <a:pathLst>
                <a:path w="102" h="98">
                  <a:moveTo>
                    <a:pt x="101" y="35"/>
                  </a:moveTo>
                  <a:lnTo>
                    <a:pt x="30" y="97"/>
                  </a:lnTo>
                  <a:lnTo>
                    <a:pt x="0" y="57"/>
                  </a:lnTo>
                  <a:lnTo>
                    <a:pt x="70" y="0"/>
                  </a:lnTo>
                  <a:lnTo>
                    <a:pt x="101" y="35"/>
                  </a:lnTo>
                </a:path>
              </a:pathLst>
            </a:custGeom>
            <a:solidFill>
              <a:srgbClr val="000000"/>
            </a:solidFill>
            <a:ln w="12600">
              <a:solidFill>
                <a:srgbClr val="333333"/>
              </a:solidFill>
              <a:round/>
              <a:headEnd/>
              <a:tailEnd/>
            </a:ln>
          </p:spPr>
          <p:txBody>
            <a:bodyPr wrap="none" anchor="ctr"/>
            <a:lstStyle/>
            <a:p>
              <a:endParaRPr lang="en-US"/>
            </a:p>
          </p:txBody>
        </p:sp>
        <p:sp>
          <p:nvSpPr>
            <p:cNvPr id="40118" name="Freeform 182">
              <a:extLst>
                <a:ext uri="{FF2B5EF4-FFF2-40B4-BE49-F238E27FC236}">
                  <a16:creationId xmlns:a16="http://schemas.microsoft.com/office/drawing/2014/main" id="{859EADE4-3F16-4AEE-924C-6EF24A1A3935}"/>
                </a:ext>
              </a:extLst>
            </p:cNvPr>
            <p:cNvSpPr>
              <a:spLocks noChangeArrowheads="1"/>
            </p:cNvSpPr>
            <p:nvPr/>
          </p:nvSpPr>
          <p:spPr bwMode="auto">
            <a:xfrm>
              <a:off x="1667" y="2560"/>
              <a:ext cx="23" cy="22"/>
            </a:xfrm>
            <a:custGeom>
              <a:avLst/>
              <a:gdLst>
                <a:gd name="T0" fmla="*/ 102 w 103"/>
                <a:gd name="T1" fmla="*/ 40 h 99"/>
                <a:gd name="T2" fmla="*/ 26 w 103"/>
                <a:gd name="T3" fmla="*/ 98 h 99"/>
                <a:gd name="T4" fmla="*/ 0 w 103"/>
                <a:gd name="T5" fmla="*/ 53 h 99"/>
                <a:gd name="T6" fmla="*/ 71 w 103"/>
                <a:gd name="T7" fmla="*/ 0 h 99"/>
                <a:gd name="T8" fmla="*/ 102 w 103"/>
                <a:gd name="T9" fmla="*/ 40 h 99"/>
              </a:gdLst>
              <a:ahLst/>
              <a:cxnLst>
                <a:cxn ang="0">
                  <a:pos x="T0" y="T1"/>
                </a:cxn>
                <a:cxn ang="0">
                  <a:pos x="T2" y="T3"/>
                </a:cxn>
                <a:cxn ang="0">
                  <a:pos x="T4" y="T5"/>
                </a:cxn>
                <a:cxn ang="0">
                  <a:pos x="T6" y="T7"/>
                </a:cxn>
                <a:cxn ang="0">
                  <a:pos x="T8" y="T9"/>
                </a:cxn>
              </a:cxnLst>
              <a:rect l="0" t="0" r="r" b="b"/>
              <a:pathLst>
                <a:path w="103" h="99">
                  <a:moveTo>
                    <a:pt x="102" y="40"/>
                  </a:moveTo>
                  <a:lnTo>
                    <a:pt x="26" y="98"/>
                  </a:lnTo>
                  <a:lnTo>
                    <a:pt x="0" y="53"/>
                  </a:lnTo>
                  <a:lnTo>
                    <a:pt x="71" y="0"/>
                  </a:lnTo>
                  <a:lnTo>
                    <a:pt x="102" y="40"/>
                  </a:lnTo>
                </a:path>
              </a:pathLst>
            </a:custGeom>
            <a:solidFill>
              <a:srgbClr val="000000"/>
            </a:solidFill>
            <a:ln w="12600">
              <a:solidFill>
                <a:srgbClr val="333333"/>
              </a:solidFill>
              <a:round/>
              <a:headEnd/>
              <a:tailEnd/>
            </a:ln>
          </p:spPr>
          <p:txBody>
            <a:bodyPr wrap="none" anchor="ctr"/>
            <a:lstStyle/>
            <a:p>
              <a:endParaRPr lang="en-US"/>
            </a:p>
          </p:txBody>
        </p:sp>
        <p:sp>
          <p:nvSpPr>
            <p:cNvPr id="40119" name="Freeform 183">
              <a:extLst>
                <a:ext uri="{FF2B5EF4-FFF2-40B4-BE49-F238E27FC236}">
                  <a16:creationId xmlns:a16="http://schemas.microsoft.com/office/drawing/2014/main" id="{D863B3A2-5D7A-4807-A1A9-2A38660E8E2B}"/>
                </a:ext>
              </a:extLst>
            </p:cNvPr>
            <p:cNvSpPr>
              <a:spLocks noChangeArrowheads="1"/>
            </p:cNvSpPr>
            <p:nvPr/>
          </p:nvSpPr>
          <p:spPr bwMode="auto">
            <a:xfrm>
              <a:off x="1651" y="2572"/>
              <a:ext cx="22" cy="21"/>
            </a:xfrm>
            <a:custGeom>
              <a:avLst/>
              <a:gdLst>
                <a:gd name="T0" fmla="*/ 98 w 99"/>
                <a:gd name="T1" fmla="*/ 44 h 94"/>
                <a:gd name="T2" fmla="*/ 22 w 99"/>
                <a:gd name="T3" fmla="*/ 93 h 94"/>
                <a:gd name="T4" fmla="*/ 0 w 99"/>
                <a:gd name="T5" fmla="*/ 48 h 94"/>
                <a:gd name="T6" fmla="*/ 71 w 99"/>
                <a:gd name="T7" fmla="*/ 0 h 94"/>
                <a:gd name="T8" fmla="*/ 98 w 99"/>
                <a:gd name="T9" fmla="*/ 44 h 94"/>
              </a:gdLst>
              <a:ahLst/>
              <a:cxnLst>
                <a:cxn ang="0">
                  <a:pos x="T0" y="T1"/>
                </a:cxn>
                <a:cxn ang="0">
                  <a:pos x="T2" y="T3"/>
                </a:cxn>
                <a:cxn ang="0">
                  <a:pos x="T4" y="T5"/>
                </a:cxn>
                <a:cxn ang="0">
                  <a:pos x="T6" y="T7"/>
                </a:cxn>
                <a:cxn ang="0">
                  <a:pos x="T8" y="T9"/>
                </a:cxn>
              </a:cxnLst>
              <a:rect l="0" t="0" r="r" b="b"/>
              <a:pathLst>
                <a:path w="99" h="94">
                  <a:moveTo>
                    <a:pt x="98" y="44"/>
                  </a:moveTo>
                  <a:lnTo>
                    <a:pt x="22" y="93"/>
                  </a:lnTo>
                  <a:lnTo>
                    <a:pt x="0" y="48"/>
                  </a:lnTo>
                  <a:lnTo>
                    <a:pt x="71" y="0"/>
                  </a:lnTo>
                  <a:lnTo>
                    <a:pt x="98" y="44"/>
                  </a:lnTo>
                </a:path>
              </a:pathLst>
            </a:custGeom>
            <a:solidFill>
              <a:srgbClr val="000000"/>
            </a:solidFill>
            <a:ln w="12600">
              <a:solidFill>
                <a:srgbClr val="333333"/>
              </a:solidFill>
              <a:round/>
              <a:headEnd/>
              <a:tailEnd/>
            </a:ln>
          </p:spPr>
          <p:txBody>
            <a:bodyPr wrap="none" anchor="ctr"/>
            <a:lstStyle/>
            <a:p>
              <a:endParaRPr lang="en-US"/>
            </a:p>
          </p:txBody>
        </p:sp>
        <p:sp>
          <p:nvSpPr>
            <p:cNvPr id="40120" name="Freeform 184">
              <a:extLst>
                <a:ext uri="{FF2B5EF4-FFF2-40B4-BE49-F238E27FC236}">
                  <a16:creationId xmlns:a16="http://schemas.microsoft.com/office/drawing/2014/main" id="{061AE673-2B8D-4609-895F-9243ADDDCE43}"/>
                </a:ext>
              </a:extLst>
            </p:cNvPr>
            <p:cNvSpPr>
              <a:spLocks noChangeArrowheads="1"/>
            </p:cNvSpPr>
            <p:nvPr/>
          </p:nvSpPr>
          <p:spPr bwMode="auto">
            <a:xfrm>
              <a:off x="1635" y="2583"/>
              <a:ext cx="21" cy="20"/>
            </a:xfrm>
            <a:custGeom>
              <a:avLst/>
              <a:gdLst>
                <a:gd name="T0" fmla="*/ 93 w 94"/>
                <a:gd name="T1" fmla="*/ 44 h 89"/>
                <a:gd name="T2" fmla="*/ 22 w 94"/>
                <a:gd name="T3" fmla="*/ 88 h 89"/>
                <a:gd name="T4" fmla="*/ 0 w 94"/>
                <a:gd name="T5" fmla="*/ 48 h 89"/>
                <a:gd name="T6" fmla="*/ 71 w 94"/>
                <a:gd name="T7" fmla="*/ 0 h 89"/>
                <a:gd name="T8" fmla="*/ 93 w 94"/>
                <a:gd name="T9" fmla="*/ 44 h 89"/>
              </a:gdLst>
              <a:ahLst/>
              <a:cxnLst>
                <a:cxn ang="0">
                  <a:pos x="T0" y="T1"/>
                </a:cxn>
                <a:cxn ang="0">
                  <a:pos x="T2" y="T3"/>
                </a:cxn>
                <a:cxn ang="0">
                  <a:pos x="T4" y="T5"/>
                </a:cxn>
                <a:cxn ang="0">
                  <a:pos x="T6" y="T7"/>
                </a:cxn>
                <a:cxn ang="0">
                  <a:pos x="T8" y="T9"/>
                </a:cxn>
              </a:cxnLst>
              <a:rect l="0" t="0" r="r" b="b"/>
              <a:pathLst>
                <a:path w="94" h="89">
                  <a:moveTo>
                    <a:pt x="93" y="44"/>
                  </a:moveTo>
                  <a:lnTo>
                    <a:pt x="22" y="88"/>
                  </a:lnTo>
                  <a:lnTo>
                    <a:pt x="0" y="48"/>
                  </a:lnTo>
                  <a:lnTo>
                    <a:pt x="71" y="0"/>
                  </a:lnTo>
                  <a:lnTo>
                    <a:pt x="93" y="44"/>
                  </a:lnTo>
                </a:path>
              </a:pathLst>
            </a:custGeom>
            <a:solidFill>
              <a:srgbClr val="000000"/>
            </a:solidFill>
            <a:ln w="12600">
              <a:solidFill>
                <a:srgbClr val="333333"/>
              </a:solidFill>
              <a:round/>
              <a:headEnd/>
              <a:tailEnd/>
            </a:ln>
          </p:spPr>
          <p:txBody>
            <a:bodyPr wrap="none" anchor="ctr"/>
            <a:lstStyle/>
            <a:p>
              <a:endParaRPr lang="en-US"/>
            </a:p>
          </p:txBody>
        </p:sp>
        <p:sp>
          <p:nvSpPr>
            <p:cNvPr id="40121" name="Freeform 185">
              <a:extLst>
                <a:ext uri="{FF2B5EF4-FFF2-40B4-BE49-F238E27FC236}">
                  <a16:creationId xmlns:a16="http://schemas.microsoft.com/office/drawing/2014/main" id="{35CECE05-5A73-4226-89DE-9641C026DF1D}"/>
                </a:ext>
              </a:extLst>
            </p:cNvPr>
            <p:cNvSpPr>
              <a:spLocks noChangeArrowheads="1"/>
            </p:cNvSpPr>
            <p:nvPr/>
          </p:nvSpPr>
          <p:spPr bwMode="auto">
            <a:xfrm>
              <a:off x="1618" y="2594"/>
              <a:ext cx="22" cy="19"/>
            </a:xfrm>
            <a:custGeom>
              <a:avLst/>
              <a:gdLst>
                <a:gd name="T0" fmla="*/ 97 w 98"/>
                <a:gd name="T1" fmla="*/ 40 h 85"/>
                <a:gd name="T2" fmla="*/ 26 w 98"/>
                <a:gd name="T3" fmla="*/ 84 h 85"/>
                <a:gd name="T4" fmla="*/ 0 w 98"/>
                <a:gd name="T5" fmla="*/ 40 h 85"/>
                <a:gd name="T6" fmla="*/ 75 w 98"/>
                <a:gd name="T7" fmla="*/ 0 h 85"/>
                <a:gd name="T8" fmla="*/ 97 w 98"/>
                <a:gd name="T9" fmla="*/ 40 h 85"/>
              </a:gdLst>
              <a:ahLst/>
              <a:cxnLst>
                <a:cxn ang="0">
                  <a:pos x="T0" y="T1"/>
                </a:cxn>
                <a:cxn ang="0">
                  <a:pos x="T2" y="T3"/>
                </a:cxn>
                <a:cxn ang="0">
                  <a:pos x="T4" y="T5"/>
                </a:cxn>
                <a:cxn ang="0">
                  <a:pos x="T6" y="T7"/>
                </a:cxn>
                <a:cxn ang="0">
                  <a:pos x="T8" y="T9"/>
                </a:cxn>
              </a:cxnLst>
              <a:rect l="0" t="0" r="r" b="b"/>
              <a:pathLst>
                <a:path w="98" h="85">
                  <a:moveTo>
                    <a:pt x="97" y="40"/>
                  </a:moveTo>
                  <a:lnTo>
                    <a:pt x="26" y="84"/>
                  </a:lnTo>
                  <a:lnTo>
                    <a:pt x="0" y="40"/>
                  </a:lnTo>
                  <a:lnTo>
                    <a:pt x="75" y="0"/>
                  </a:lnTo>
                  <a:lnTo>
                    <a:pt x="97" y="40"/>
                  </a:lnTo>
                </a:path>
              </a:pathLst>
            </a:custGeom>
            <a:solidFill>
              <a:srgbClr val="000000"/>
            </a:solidFill>
            <a:ln w="12600">
              <a:solidFill>
                <a:srgbClr val="333333"/>
              </a:solidFill>
              <a:round/>
              <a:headEnd/>
              <a:tailEnd/>
            </a:ln>
          </p:spPr>
          <p:txBody>
            <a:bodyPr wrap="none" anchor="ctr"/>
            <a:lstStyle/>
            <a:p>
              <a:endParaRPr lang="en-US"/>
            </a:p>
          </p:txBody>
        </p:sp>
        <p:sp>
          <p:nvSpPr>
            <p:cNvPr id="40122" name="Freeform 186">
              <a:extLst>
                <a:ext uri="{FF2B5EF4-FFF2-40B4-BE49-F238E27FC236}">
                  <a16:creationId xmlns:a16="http://schemas.microsoft.com/office/drawing/2014/main" id="{BD7093F1-C009-4FC0-A177-87607B543E35}"/>
                </a:ext>
              </a:extLst>
            </p:cNvPr>
            <p:cNvSpPr>
              <a:spLocks noChangeArrowheads="1"/>
            </p:cNvSpPr>
            <p:nvPr/>
          </p:nvSpPr>
          <p:spPr bwMode="auto">
            <a:xfrm>
              <a:off x="1603" y="2603"/>
              <a:ext cx="21" cy="18"/>
            </a:xfrm>
            <a:custGeom>
              <a:avLst/>
              <a:gdLst>
                <a:gd name="T0" fmla="*/ 93 w 94"/>
                <a:gd name="T1" fmla="*/ 44 h 81"/>
                <a:gd name="T2" fmla="*/ 22 w 94"/>
                <a:gd name="T3" fmla="*/ 80 h 81"/>
                <a:gd name="T4" fmla="*/ 0 w 94"/>
                <a:gd name="T5" fmla="*/ 35 h 81"/>
                <a:gd name="T6" fmla="*/ 66 w 94"/>
                <a:gd name="T7" fmla="*/ 0 h 81"/>
                <a:gd name="T8" fmla="*/ 93 w 94"/>
                <a:gd name="T9" fmla="*/ 44 h 81"/>
              </a:gdLst>
              <a:ahLst/>
              <a:cxnLst>
                <a:cxn ang="0">
                  <a:pos x="T0" y="T1"/>
                </a:cxn>
                <a:cxn ang="0">
                  <a:pos x="T2" y="T3"/>
                </a:cxn>
                <a:cxn ang="0">
                  <a:pos x="T4" y="T5"/>
                </a:cxn>
                <a:cxn ang="0">
                  <a:pos x="T6" y="T7"/>
                </a:cxn>
                <a:cxn ang="0">
                  <a:pos x="T8" y="T9"/>
                </a:cxn>
              </a:cxnLst>
              <a:rect l="0" t="0" r="r" b="b"/>
              <a:pathLst>
                <a:path w="94" h="81">
                  <a:moveTo>
                    <a:pt x="93" y="44"/>
                  </a:moveTo>
                  <a:lnTo>
                    <a:pt x="22" y="80"/>
                  </a:lnTo>
                  <a:lnTo>
                    <a:pt x="0" y="35"/>
                  </a:lnTo>
                  <a:lnTo>
                    <a:pt x="66" y="0"/>
                  </a:lnTo>
                  <a:lnTo>
                    <a:pt x="93" y="44"/>
                  </a:lnTo>
                </a:path>
              </a:pathLst>
            </a:custGeom>
            <a:solidFill>
              <a:srgbClr val="000000"/>
            </a:solidFill>
            <a:ln w="12600">
              <a:solidFill>
                <a:srgbClr val="333333"/>
              </a:solidFill>
              <a:round/>
              <a:headEnd/>
              <a:tailEnd/>
            </a:ln>
          </p:spPr>
          <p:txBody>
            <a:bodyPr wrap="none" anchor="ctr"/>
            <a:lstStyle/>
            <a:p>
              <a:endParaRPr lang="en-US"/>
            </a:p>
          </p:txBody>
        </p:sp>
        <p:sp>
          <p:nvSpPr>
            <p:cNvPr id="40123" name="Freeform 187">
              <a:extLst>
                <a:ext uri="{FF2B5EF4-FFF2-40B4-BE49-F238E27FC236}">
                  <a16:creationId xmlns:a16="http://schemas.microsoft.com/office/drawing/2014/main" id="{3BD3FC6C-21D6-493B-8C02-BEF0BA768281}"/>
                </a:ext>
              </a:extLst>
            </p:cNvPr>
            <p:cNvSpPr>
              <a:spLocks noChangeArrowheads="1"/>
            </p:cNvSpPr>
            <p:nvPr/>
          </p:nvSpPr>
          <p:spPr bwMode="auto">
            <a:xfrm>
              <a:off x="1588" y="2611"/>
              <a:ext cx="20" cy="17"/>
            </a:xfrm>
            <a:custGeom>
              <a:avLst/>
              <a:gdLst>
                <a:gd name="T0" fmla="*/ 88 w 89"/>
                <a:gd name="T1" fmla="*/ 45 h 77"/>
                <a:gd name="T2" fmla="*/ 17 w 89"/>
                <a:gd name="T3" fmla="*/ 76 h 77"/>
                <a:gd name="T4" fmla="*/ 0 w 89"/>
                <a:gd name="T5" fmla="*/ 31 h 77"/>
                <a:gd name="T6" fmla="*/ 66 w 89"/>
                <a:gd name="T7" fmla="*/ 0 h 77"/>
                <a:gd name="T8" fmla="*/ 88 w 89"/>
                <a:gd name="T9" fmla="*/ 45 h 77"/>
              </a:gdLst>
              <a:ahLst/>
              <a:cxnLst>
                <a:cxn ang="0">
                  <a:pos x="T0" y="T1"/>
                </a:cxn>
                <a:cxn ang="0">
                  <a:pos x="T2" y="T3"/>
                </a:cxn>
                <a:cxn ang="0">
                  <a:pos x="T4" y="T5"/>
                </a:cxn>
                <a:cxn ang="0">
                  <a:pos x="T6" y="T7"/>
                </a:cxn>
                <a:cxn ang="0">
                  <a:pos x="T8" y="T9"/>
                </a:cxn>
              </a:cxnLst>
              <a:rect l="0" t="0" r="r" b="b"/>
              <a:pathLst>
                <a:path w="89" h="77">
                  <a:moveTo>
                    <a:pt x="88" y="45"/>
                  </a:moveTo>
                  <a:lnTo>
                    <a:pt x="17" y="76"/>
                  </a:lnTo>
                  <a:lnTo>
                    <a:pt x="0" y="31"/>
                  </a:lnTo>
                  <a:lnTo>
                    <a:pt x="66" y="0"/>
                  </a:lnTo>
                  <a:lnTo>
                    <a:pt x="88" y="45"/>
                  </a:lnTo>
                </a:path>
              </a:pathLst>
            </a:custGeom>
            <a:solidFill>
              <a:srgbClr val="000000"/>
            </a:solidFill>
            <a:ln w="12600">
              <a:solidFill>
                <a:srgbClr val="333333"/>
              </a:solidFill>
              <a:round/>
              <a:headEnd/>
              <a:tailEnd/>
            </a:ln>
          </p:spPr>
          <p:txBody>
            <a:bodyPr wrap="none" anchor="ctr"/>
            <a:lstStyle/>
            <a:p>
              <a:endParaRPr lang="en-US"/>
            </a:p>
          </p:txBody>
        </p:sp>
        <p:sp>
          <p:nvSpPr>
            <p:cNvPr id="40124" name="Freeform 188">
              <a:extLst>
                <a:ext uri="{FF2B5EF4-FFF2-40B4-BE49-F238E27FC236}">
                  <a16:creationId xmlns:a16="http://schemas.microsoft.com/office/drawing/2014/main" id="{1BC88706-5DBB-4AE3-8975-E304AC71E48B}"/>
                </a:ext>
              </a:extLst>
            </p:cNvPr>
            <p:cNvSpPr>
              <a:spLocks noChangeArrowheads="1"/>
            </p:cNvSpPr>
            <p:nvPr/>
          </p:nvSpPr>
          <p:spPr bwMode="auto">
            <a:xfrm>
              <a:off x="1573" y="2618"/>
              <a:ext cx="20" cy="17"/>
            </a:xfrm>
            <a:custGeom>
              <a:avLst/>
              <a:gdLst>
                <a:gd name="T0" fmla="*/ 85 w 86"/>
                <a:gd name="T1" fmla="*/ 44 h 76"/>
                <a:gd name="T2" fmla="*/ 18 w 86"/>
                <a:gd name="T3" fmla="*/ 75 h 76"/>
                <a:gd name="T4" fmla="*/ 0 w 86"/>
                <a:gd name="T5" fmla="*/ 22 h 76"/>
                <a:gd name="T6" fmla="*/ 67 w 86"/>
                <a:gd name="T7" fmla="*/ 0 h 76"/>
                <a:gd name="T8" fmla="*/ 85 w 86"/>
                <a:gd name="T9" fmla="*/ 44 h 76"/>
              </a:gdLst>
              <a:ahLst/>
              <a:cxnLst>
                <a:cxn ang="0">
                  <a:pos x="T0" y="T1"/>
                </a:cxn>
                <a:cxn ang="0">
                  <a:pos x="T2" y="T3"/>
                </a:cxn>
                <a:cxn ang="0">
                  <a:pos x="T4" y="T5"/>
                </a:cxn>
                <a:cxn ang="0">
                  <a:pos x="T6" y="T7"/>
                </a:cxn>
                <a:cxn ang="0">
                  <a:pos x="T8" y="T9"/>
                </a:cxn>
              </a:cxnLst>
              <a:rect l="0" t="0" r="r" b="b"/>
              <a:pathLst>
                <a:path w="86" h="76">
                  <a:moveTo>
                    <a:pt x="85" y="44"/>
                  </a:moveTo>
                  <a:lnTo>
                    <a:pt x="18" y="75"/>
                  </a:lnTo>
                  <a:lnTo>
                    <a:pt x="0" y="22"/>
                  </a:lnTo>
                  <a:lnTo>
                    <a:pt x="67" y="0"/>
                  </a:lnTo>
                  <a:lnTo>
                    <a:pt x="85" y="44"/>
                  </a:lnTo>
                </a:path>
              </a:pathLst>
            </a:custGeom>
            <a:solidFill>
              <a:srgbClr val="000000"/>
            </a:solidFill>
            <a:ln w="12600">
              <a:solidFill>
                <a:srgbClr val="333333"/>
              </a:solidFill>
              <a:round/>
              <a:headEnd/>
              <a:tailEnd/>
            </a:ln>
          </p:spPr>
          <p:txBody>
            <a:bodyPr wrap="none" anchor="ctr"/>
            <a:lstStyle/>
            <a:p>
              <a:endParaRPr lang="en-US"/>
            </a:p>
          </p:txBody>
        </p:sp>
        <p:sp>
          <p:nvSpPr>
            <p:cNvPr id="40125" name="Freeform 189">
              <a:extLst>
                <a:ext uri="{FF2B5EF4-FFF2-40B4-BE49-F238E27FC236}">
                  <a16:creationId xmlns:a16="http://schemas.microsoft.com/office/drawing/2014/main" id="{DA4492E1-96AB-42A2-A8DD-54B6BB68B6D0}"/>
                </a:ext>
              </a:extLst>
            </p:cNvPr>
            <p:cNvSpPr>
              <a:spLocks noChangeArrowheads="1"/>
            </p:cNvSpPr>
            <p:nvPr/>
          </p:nvSpPr>
          <p:spPr bwMode="auto">
            <a:xfrm>
              <a:off x="1559" y="2623"/>
              <a:ext cx="18" cy="16"/>
            </a:xfrm>
            <a:custGeom>
              <a:avLst/>
              <a:gdLst>
                <a:gd name="T0" fmla="*/ 80 w 81"/>
                <a:gd name="T1" fmla="*/ 53 h 72"/>
                <a:gd name="T2" fmla="*/ 17 w 81"/>
                <a:gd name="T3" fmla="*/ 71 h 72"/>
                <a:gd name="T4" fmla="*/ 0 w 81"/>
                <a:gd name="T5" fmla="*/ 22 h 72"/>
                <a:gd name="T6" fmla="*/ 62 w 81"/>
                <a:gd name="T7" fmla="*/ 0 h 72"/>
                <a:gd name="T8" fmla="*/ 80 w 81"/>
                <a:gd name="T9" fmla="*/ 53 h 72"/>
              </a:gdLst>
              <a:ahLst/>
              <a:cxnLst>
                <a:cxn ang="0">
                  <a:pos x="T0" y="T1"/>
                </a:cxn>
                <a:cxn ang="0">
                  <a:pos x="T2" y="T3"/>
                </a:cxn>
                <a:cxn ang="0">
                  <a:pos x="T4" y="T5"/>
                </a:cxn>
                <a:cxn ang="0">
                  <a:pos x="T6" y="T7"/>
                </a:cxn>
                <a:cxn ang="0">
                  <a:pos x="T8" y="T9"/>
                </a:cxn>
              </a:cxnLst>
              <a:rect l="0" t="0" r="r" b="b"/>
              <a:pathLst>
                <a:path w="81" h="72">
                  <a:moveTo>
                    <a:pt x="80" y="53"/>
                  </a:moveTo>
                  <a:lnTo>
                    <a:pt x="17" y="71"/>
                  </a:lnTo>
                  <a:lnTo>
                    <a:pt x="0" y="22"/>
                  </a:lnTo>
                  <a:lnTo>
                    <a:pt x="62" y="0"/>
                  </a:lnTo>
                  <a:lnTo>
                    <a:pt x="80" y="53"/>
                  </a:lnTo>
                </a:path>
              </a:pathLst>
            </a:custGeom>
            <a:solidFill>
              <a:srgbClr val="000000"/>
            </a:solidFill>
            <a:ln w="12600">
              <a:solidFill>
                <a:srgbClr val="333333"/>
              </a:solidFill>
              <a:round/>
              <a:headEnd/>
              <a:tailEnd/>
            </a:ln>
          </p:spPr>
          <p:txBody>
            <a:bodyPr wrap="none" anchor="ctr"/>
            <a:lstStyle/>
            <a:p>
              <a:endParaRPr lang="en-US"/>
            </a:p>
          </p:txBody>
        </p:sp>
        <p:sp>
          <p:nvSpPr>
            <p:cNvPr id="40126" name="Freeform 190">
              <a:extLst>
                <a:ext uri="{FF2B5EF4-FFF2-40B4-BE49-F238E27FC236}">
                  <a16:creationId xmlns:a16="http://schemas.microsoft.com/office/drawing/2014/main" id="{7EFF635A-1C4D-4F3A-B42E-1263836B04A9}"/>
                </a:ext>
              </a:extLst>
            </p:cNvPr>
            <p:cNvSpPr>
              <a:spLocks noChangeArrowheads="1"/>
            </p:cNvSpPr>
            <p:nvPr/>
          </p:nvSpPr>
          <p:spPr bwMode="auto">
            <a:xfrm>
              <a:off x="1545" y="2628"/>
              <a:ext cx="18" cy="16"/>
            </a:xfrm>
            <a:custGeom>
              <a:avLst/>
              <a:gdLst>
                <a:gd name="T0" fmla="*/ 80 w 81"/>
                <a:gd name="T1" fmla="*/ 49 h 72"/>
                <a:gd name="T2" fmla="*/ 13 w 81"/>
                <a:gd name="T3" fmla="*/ 71 h 72"/>
                <a:gd name="T4" fmla="*/ 0 w 81"/>
                <a:gd name="T5" fmla="*/ 22 h 72"/>
                <a:gd name="T6" fmla="*/ 62 w 81"/>
                <a:gd name="T7" fmla="*/ 0 h 72"/>
                <a:gd name="T8" fmla="*/ 80 w 81"/>
                <a:gd name="T9" fmla="*/ 49 h 72"/>
              </a:gdLst>
              <a:ahLst/>
              <a:cxnLst>
                <a:cxn ang="0">
                  <a:pos x="T0" y="T1"/>
                </a:cxn>
                <a:cxn ang="0">
                  <a:pos x="T2" y="T3"/>
                </a:cxn>
                <a:cxn ang="0">
                  <a:pos x="T4" y="T5"/>
                </a:cxn>
                <a:cxn ang="0">
                  <a:pos x="T6" y="T7"/>
                </a:cxn>
                <a:cxn ang="0">
                  <a:pos x="T8" y="T9"/>
                </a:cxn>
              </a:cxnLst>
              <a:rect l="0" t="0" r="r" b="b"/>
              <a:pathLst>
                <a:path w="81" h="72">
                  <a:moveTo>
                    <a:pt x="80" y="49"/>
                  </a:moveTo>
                  <a:lnTo>
                    <a:pt x="13" y="71"/>
                  </a:lnTo>
                  <a:lnTo>
                    <a:pt x="0" y="22"/>
                  </a:lnTo>
                  <a:lnTo>
                    <a:pt x="62" y="0"/>
                  </a:lnTo>
                  <a:lnTo>
                    <a:pt x="80" y="49"/>
                  </a:lnTo>
                </a:path>
              </a:pathLst>
            </a:custGeom>
            <a:solidFill>
              <a:srgbClr val="000000"/>
            </a:solidFill>
            <a:ln w="12600">
              <a:solidFill>
                <a:srgbClr val="333333"/>
              </a:solidFill>
              <a:round/>
              <a:headEnd/>
              <a:tailEnd/>
            </a:ln>
          </p:spPr>
          <p:txBody>
            <a:bodyPr wrap="none" anchor="ctr"/>
            <a:lstStyle/>
            <a:p>
              <a:endParaRPr lang="en-US"/>
            </a:p>
          </p:txBody>
        </p:sp>
        <p:sp>
          <p:nvSpPr>
            <p:cNvPr id="40127" name="Freeform 191">
              <a:extLst>
                <a:ext uri="{FF2B5EF4-FFF2-40B4-BE49-F238E27FC236}">
                  <a16:creationId xmlns:a16="http://schemas.microsoft.com/office/drawing/2014/main" id="{3207993A-A50C-4908-887D-0DA34FD2D872}"/>
                </a:ext>
              </a:extLst>
            </p:cNvPr>
            <p:cNvSpPr>
              <a:spLocks noChangeArrowheads="1"/>
            </p:cNvSpPr>
            <p:nvPr/>
          </p:nvSpPr>
          <p:spPr bwMode="auto">
            <a:xfrm>
              <a:off x="1532" y="2633"/>
              <a:ext cx="16" cy="16"/>
            </a:xfrm>
            <a:custGeom>
              <a:avLst/>
              <a:gdLst>
                <a:gd name="T0" fmla="*/ 71 w 72"/>
                <a:gd name="T1" fmla="*/ 53 h 72"/>
                <a:gd name="T2" fmla="*/ 13 w 72"/>
                <a:gd name="T3" fmla="*/ 71 h 72"/>
                <a:gd name="T4" fmla="*/ 0 w 72"/>
                <a:gd name="T5" fmla="*/ 13 h 72"/>
                <a:gd name="T6" fmla="*/ 58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13" y="71"/>
                  </a:lnTo>
                  <a:lnTo>
                    <a:pt x="0" y="13"/>
                  </a:lnTo>
                  <a:lnTo>
                    <a:pt x="58"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40128" name="Freeform 192">
              <a:extLst>
                <a:ext uri="{FF2B5EF4-FFF2-40B4-BE49-F238E27FC236}">
                  <a16:creationId xmlns:a16="http://schemas.microsoft.com/office/drawing/2014/main" id="{82F005CA-64DA-48E0-AA98-B025C6C16EC3}"/>
                </a:ext>
              </a:extLst>
            </p:cNvPr>
            <p:cNvSpPr>
              <a:spLocks noChangeArrowheads="1"/>
            </p:cNvSpPr>
            <p:nvPr/>
          </p:nvSpPr>
          <p:spPr bwMode="auto">
            <a:xfrm>
              <a:off x="1521" y="2636"/>
              <a:ext cx="16" cy="17"/>
            </a:xfrm>
            <a:custGeom>
              <a:avLst/>
              <a:gdLst>
                <a:gd name="T0" fmla="*/ 71 w 72"/>
                <a:gd name="T1" fmla="*/ 49 h 73"/>
                <a:gd name="T2" fmla="*/ 8 w 72"/>
                <a:gd name="T3" fmla="*/ 72 h 73"/>
                <a:gd name="T4" fmla="*/ 0 w 72"/>
                <a:gd name="T5" fmla="*/ 13 h 73"/>
                <a:gd name="T6" fmla="*/ 53 w 72"/>
                <a:gd name="T7" fmla="*/ 0 h 73"/>
                <a:gd name="T8" fmla="*/ 71 w 72"/>
                <a:gd name="T9" fmla="*/ 49 h 73"/>
              </a:gdLst>
              <a:ahLst/>
              <a:cxnLst>
                <a:cxn ang="0">
                  <a:pos x="T0" y="T1"/>
                </a:cxn>
                <a:cxn ang="0">
                  <a:pos x="T2" y="T3"/>
                </a:cxn>
                <a:cxn ang="0">
                  <a:pos x="T4" y="T5"/>
                </a:cxn>
                <a:cxn ang="0">
                  <a:pos x="T6" y="T7"/>
                </a:cxn>
                <a:cxn ang="0">
                  <a:pos x="T8" y="T9"/>
                </a:cxn>
              </a:cxnLst>
              <a:rect l="0" t="0" r="r" b="b"/>
              <a:pathLst>
                <a:path w="72" h="73">
                  <a:moveTo>
                    <a:pt x="71" y="49"/>
                  </a:moveTo>
                  <a:lnTo>
                    <a:pt x="8" y="72"/>
                  </a:lnTo>
                  <a:lnTo>
                    <a:pt x="0" y="13"/>
                  </a:lnTo>
                  <a:lnTo>
                    <a:pt x="53"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40129" name="Freeform 193">
              <a:extLst>
                <a:ext uri="{FF2B5EF4-FFF2-40B4-BE49-F238E27FC236}">
                  <a16:creationId xmlns:a16="http://schemas.microsoft.com/office/drawing/2014/main" id="{8EBAE337-2C48-46BA-8BAF-972D39732FFE}"/>
                </a:ext>
              </a:extLst>
            </p:cNvPr>
            <p:cNvSpPr>
              <a:spLocks noChangeArrowheads="1"/>
            </p:cNvSpPr>
            <p:nvPr/>
          </p:nvSpPr>
          <p:spPr bwMode="auto">
            <a:xfrm>
              <a:off x="1511" y="2639"/>
              <a:ext cx="16" cy="17"/>
            </a:xfrm>
            <a:custGeom>
              <a:avLst/>
              <a:gdLst>
                <a:gd name="T0" fmla="*/ 71 w 72"/>
                <a:gd name="T1" fmla="*/ 59 h 73"/>
                <a:gd name="T2" fmla="*/ 8 w 72"/>
                <a:gd name="T3" fmla="*/ 72 h 73"/>
                <a:gd name="T4" fmla="*/ 0 w 72"/>
                <a:gd name="T5" fmla="*/ 13 h 73"/>
                <a:gd name="T6" fmla="*/ 58 w 72"/>
                <a:gd name="T7" fmla="*/ 0 h 73"/>
                <a:gd name="T8" fmla="*/ 71 w 72"/>
                <a:gd name="T9" fmla="*/ 59 h 73"/>
              </a:gdLst>
              <a:ahLst/>
              <a:cxnLst>
                <a:cxn ang="0">
                  <a:pos x="T0" y="T1"/>
                </a:cxn>
                <a:cxn ang="0">
                  <a:pos x="T2" y="T3"/>
                </a:cxn>
                <a:cxn ang="0">
                  <a:pos x="T4" y="T5"/>
                </a:cxn>
                <a:cxn ang="0">
                  <a:pos x="T6" y="T7"/>
                </a:cxn>
                <a:cxn ang="0">
                  <a:pos x="T8" y="T9"/>
                </a:cxn>
              </a:cxnLst>
              <a:rect l="0" t="0" r="r" b="b"/>
              <a:pathLst>
                <a:path w="72" h="73">
                  <a:moveTo>
                    <a:pt x="71" y="59"/>
                  </a:moveTo>
                  <a:lnTo>
                    <a:pt x="8" y="72"/>
                  </a:lnTo>
                  <a:lnTo>
                    <a:pt x="0" y="13"/>
                  </a:lnTo>
                  <a:lnTo>
                    <a:pt x="58" y="0"/>
                  </a:lnTo>
                  <a:lnTo>
                    <a:pt x="71" y="59"/>
                  </a:lnTo>
                </a:path>
              </a:pathLst>
            </a:custGeom>
            <a:solidFill>
              <a:srgbClr val="000000"/>
            </a:solidFill>
            <a:ln w="12600">
              <a:solidFill>
                <a:srgbClr val="333333"/>
              </a:solidFill>
              <a:round/>
              <a:headEnd/>
              <a:tailEnd/>
            </a:ln>
          </p:spPr>
          <p:txBody>
            <a:bodyPr wrap="none" anchor="ctr"/>
            <a:lstStyle/>
            <a:p>
              <a:endParaRPr lang="en-US"/>
            </a:p>
          </p:txBody>
        </p:sp>
        <p:sp>
          <p:nvSpPr>
            <p:cNvPr id="40130" name="Freeform 194">
              <a:extLst>
                <a:ext uri="{FF2B5EF4-FFF2-40B4-BE49-F238E27FC236}">
                  <a16:creationId xmlns:a16="http://schemas.microsoft.com/office/drawing/2014/main" id="{74E222E5-A477-4B0B-BB61-36C63461A66A}"/>
                </a:ext>
              </a:extLst>
            </p:cNvPr>
            <p:cNvSpPr>
              <a:spLocks noChangeArrowheads="1"/>
            </p:cNvSpPr>
            <p:nvPr/>
          </p:nvSpPr>
          <p:spPr bwMode="auto">
            <a:xfrm>
              <a:off x="1501" y="2642"/>
              <a:ext cx="16" cy="17"/>
            </a:xfrm>
            <a:custGeom>
              <a:avLst/>
              <a:gdLst>
                <a:gd name="T0" fmla="*/ 71 w 72"/>
                <a:gd name="T1" fmla="*/ 59 h 73"/>
                <a:gd name="T2" fmla="*/ 8 w 72"/>
                <a:gd name="T3" fmla="*/ 72 h 73"/>
                <a:gd name="T4" fmla="*/ 0 w 72"/>
                <a:gd name="T5" fmla="*/ 4 h 73"/>
                <a:gd name="T6" fmla="*/ 58 w 72"/>
                <a:gd name="T7" fmla="*/ 0 h 73"/>
                <a:gd name="T8" fmla="*/ 71 w 72"/>
                <a:gd name="T9" fmla="*/ 59 h 73"/>
              </a:gdLst>
              <a:ahLst/>
              <a:cxnLst>
                <a:cxn ang="0">
                  <a:pos x="T0" y="T1"/>
                </a:cxn>
                <a:cxn ang="0">
                  <a:pos x="T2" y="T3"/>
                </a:cxn>
                <a:cxn ang="0">
                  <a:pos x="T4" y="T5"/>
                </a:cxn>
                <a:cxn ang="0">
                  <a:pos x="T6" y="T7"/>
                </a:cxn>
                <a:cxn ang="0">
                  <a:pos x="T8" y="T9"/>
                </a:cxn>
              </a:cxnLst>
              <a:rect l="0" t="0" r="r" b="b"/>
              <a:pathLst>
                <a:path w="72" h="73">
                  <a:moveTo>
                    <a:pt x="71" y="59"/>
                  </a:moveTo>
                  <a:lnTo>
                    <a:pt x="8" y="72"/>
                  </a:lnTo>
                  <a:lnTo>
                    <a:pt x="0" y="4"/>
                  </a:lnTo>
                  <a:lnTo>
                    <a:pt x="58" y="0"/>
                  </a:lnTo>
                  <a:lnTo>
                    <a:pt x="71" y="59"/>
                  </a:lnTo>
                </a:path>
              </a:pathLst>
            </a:custGeom>
            <a:solidFill>
              <a:srgbClr val="000000"/>
            </a:solidFill>
            <a:ln w="12600">
              <a:solidFill>
                <a:srgbClr val="333333"/>
              </a:solidFill>
              <a:round/>
              <a:headEnd/>
              <a:tailEnd/>
            </a:ln>
          </p:spPr>
          <p:txBody>
            <a:bodyPr wrap="none" anchor="ctr"/>
            <a:lstStyle/>
            <a:p>
              <a:endParaRPr lang="en-US"/>
            </a:p>
          </p:txBody>
        </p:sp>
        <p:sp>
          <p:nvSpPr>
            <p:cNvPr id="40131" name="Freeform 195">
              <a:extLst>
                <a:ext uri="{FF2B5EF4-FFF2-40B4-BE49-F238E27FC236}">
                  <a16:creationId xmlns:a16="http://schemas.microsoft.com/office/drawing/2014/main" id="{1D37A609-CAF5-478D-A20A-40DC7D32B25B}"/>
                </a:ext>
              </a:extLst>
            </p:cNvPr>
            <p:cNvSpPr>
              <a:spLocks noChangeArrowheads="1"/>
            </p:cNvSpPr>
            <p:nvPr/>
          </p:nvSpPr>
          <p:spPr bwMode="auto">
            <a:xfrm>
              <a:off x="1493" y="2643"/>
              <a:ext cx="16" cy="17"/>
            </a:xfrm>
            <a:custGeom>
              <a:avLst/>
              <a:gdLst>
                <a:gd name="T0" fmla="*/ 71 w 72"/>
                <a:gd name="T1" fmla="*/ 63 h 73"/>
                <a:gd name="T2" fmla="*/ 13 w 72"/>
                <a:gd name="T3" fmla="*/ 72 h 73"/>
                <a:gd name="T4" fmla="*/ 0 w 72"/>
                <a:gd name="T5" fmla="*/ 8 h 73"/>
                <a:gd name="T6" fmla="*/ 53 w 72"/>
                <a:gd name="T7" fmla="*/ 0 h 73"/>
                <a:gd name="T8" fmla="*/ 71 w 72"/>
                <a:gd name="T9" fmla="*/ 63 h 73"/>
              </a:gdLst>
              <a:ahLst/>
              <a:cxnLst>
                <a:cxn ang="0">
                  <a:pos x="T0" y="T1"/>
                </a:cxn>
                <a:cxn ang="0">
                  <a:pos x="T2" y="T3"/>
                </a:cxn>
                <a:cxn ang="0">
                  <a:pos x="T4" y="T5"/>
                </a:cxn>
                <a:cxn ang="0">
                  <a:pos x="T6" y="T7"/>
                </a:cxn>
                <a:cxn ang="0">
                  <a:pos x="T8" y="T9"/>
                </a:cxn>
              </a:cxnLst>
              <a:rect l="0" t="0" r="r" b="b"/>
              <a:pathLst>
                <a:path w="72" h="73">
                  <a:moveTo>
                    <a:pt x="71" y="63"/>
                  </a:moveTo>
                  <a:lnTo>
                    <a:pt x="13" y="72"/>
                  </a:lnTo>
                  <a:lnTo>
                    <a:pt x="0" y="8"/>
                  </a:lnTo>
                  <a:lnTo>
                    <a:pt x="53" y="0"/>
                  </a:lnTo>
                  <a:lnTo>
                    <a:pt x="71" y="63"/>
                  </a:lnTo>
                </a:path>
              </a:pathLst>
            </a:custGeom>
            <a:solidFill>
              <a:srgbClr val="000000"/>
            </a:solidFill>
            <a:ln w="12600">
              <a:solidFill>
                <a:srgbClr val="333333"/>
              </a:solidFill>
              <a:round/>
              <a:headEnd/>
              <a:tailEnd/>
            </a:ln>
          </p:spPr>
          <p:txBody>
            <a:bodyPr wrap="none" anchor="ctr"/>
            <a:lstStyle/>
            <a:p>
              <a:endParaRPr lang="en-US"/>
            </a:p>
          </p:txBody>
        </p:sp>
        <p:sp>
          <p:nvSpPr>
            <p:cNvPr id="40132" name="Freeform 196">
              <a:extLst>
                <a:ext uri="{FF2B5EF4-FFF2-40B4-BE49-F238E27FC236}">
                  <a16:creationId xmlns:a16="http://schemas.microsoft.com/office/drawing/2014/main" id="{84F7D2E9-ADF8-4177-A787-E8EDF2CC3872}"/>
                </a:ext>
              </a:extLst>
            </p:cNvPr>
            <p:cNvSpPr>
              <a:spLocks noChangeArrowheads="1"/>
            </p:cNvSpPr>
            <p:nvPr/>
          </p:nvSpPr>
          <p:spPr bwMode="auto">
            <a:xfrm>
              <a:off x="1486" y="2645"/>
              <a:ext cx="16" cy="17"/>
            </a:xfrm>
            <a:custGeom>
              <a:avLst/>
              <a:gdLst>
                <a:gd name="T0" fmla="*/ 71 w 72"/>
                <a:gd name="T1" fmla="*/ 63 h 73"/>
                <a:gd name="T2" fmla="*/ 4 w 72"/>
                <a:gd name="T3" fmla="*/ 72 h 73"/>
                <a:gd name="T4" fmla="*/ 0 w 72"/>
                <a:gd name="T5" fmla="*/ 4 h 73"/>
                <a:gd name="T6" fmla="*/ 53 w 72"/>
                <a:gd name="T7" fmla="*/ 0 h 73"/>
                <a:gd name="T8" fmla="*/ 71 w 72"/>
                <a:gd name="T9" fmla="*/ 63 h 73"/>
              </a:gdLst>
              <a:ahLst/>
              <a:cxnLst>
                <a:cxn ang="0">
                  <a:pos x="T0" y="T1"/>
                </a:cxn>
                <a:cxn ang="0">
                  <a:pos x="T2" y="T3"/>
                </a:cxn>
                <a:cxn ang="0">
                  <a:pos x="T4" y="T5"/>
                </a:cxn>
                <a:cxn ang="0">
                  <a:pos x="T6" y="T7"/>
                </a:cxn>
                <a:cxn ang="0">
                  <a:pos x="T8" y="T9"/>
                </a:cxn>
              </a:cxnLst>
              <a:rect l="0" t="0" r="r" b="b"/>
              <a:pathLst>
                <a:path w="72" h="73">
                  <a:moveTo>
                    <a:pt x="71" y="63"/>
                  </a:moveTo>
                  <a:lnTo>
                    <a:pt x="4" y="72"/>
                  </a:lnTo>
                  <a:lnTo>
                    <a:pt x="0" y="4"/>
                  </a:lnTo>
                  <a:lnTo>
                    <a:pt x="53" y="0"/>
                  </a:lnTo>
                  <a:lnTo>
                    <a:pt x="71" y="63"/>
                  </a:lnTo>
                </a:path>
              </a:pathLst>
            </a:custGeom>
            <a:solidFill>
              <a:srgbClr val="000000"/>
            </a:solidFill>
            <a:ln w="12600">
              <a:solidFill>
                <a:srgbClr val="333333"/>
              </a:solidFill>
              <a:round/>
              <a:headEnd/>
              <a:tailEnd/>
            </a:ln>
          </p:spPr>
          <p:txBody>
            <a:bodyPr wrap="none" anchor="ctr"/>
            <a:lstStyle/>
            <a:p>
              <a:endParaRPr lang="en-US"/>
            </a:p>
          </p:txBody>
        </p:sp>
        <p:sp>
          <p:nvSpPr>
            <p:cNvPr id="40133" name="Freeform 197">
              <a:extLst>
                <a:ext uri="{FF2B5EF4-FFF2-40B4-BE49-F238E27FC236}">
                  <a16:creationId xmlns:a16="http://schemas.microsoft.com/office/drawing/2014/main" id="{0070FCFB-6539-41BF-A15C-FD95CF16ADBE}"/>
                </a:ext>
              </a:extLst>
            </p:cNvPr>
            <p:cNvSpPr>
              <a:spLocks noChangeArrowheads="1"/>
            </p:cNvSpPr>
            <p:nvPr/>
          </p:nvSpPr>
          <p:spPr bwMode="auto">
            <a:xfrm>
              <a:off x="1479" y="2646"/>
              <a:ext cx="16" cy="17"/>
            </a:xfrm>
            <a:custGeom>
              <a:avLst/>
              <a:gdLst>
                <a:gd name="T0" fmla="*/ 71 w 72"/>
                <a:gd name="T1" fmla="*/ 63 h 73"/>
                <a:gd name="T2" fmla="*/ 8 w 72"/>
                <a:gd name="T3" fmla="*/ 72 h 73"/>
                <a:gd name="T4" fmla="*/ 0 w 72"/>
                <a:gd name="T5" fmla="*/ 4 h 73"/>
                <a:gd name="T6" fmla="*/ 62 w 72"/>
                <a:gd name="T7" fmla="*/ 0 h 73"/>
                <a:gd name="T8" fmla="*/ 71 w 72"/>
                <a:gd name="T9" fmla="*/ 63 h 73"/>
              </a:gdLst>
              <a:ahLst/>
              <a:cxnLst>
                <a:cxn ang="0">
                  <a:pos x="T0" y="T1"/>
                </a:cxn>
                <a:cxn ang="0">
                  <a:pos x="T2" y="T3"/>
                </a:cxn>
                <a:cxn ang="0">
                  <a:pos x="T4" y="T5"/>
                </a:cxn>
                <a:cxn ang="0">
                  <a:pos x="T6" y="T7"/>
                </a:cxn>
                <a:cxn ang="0">
                  <a:pos x="T8" y="T9"/>
                </a:cxn>
              </a:cxnLst>
              <a:rect l="0" t="0" r="r" b="b"/>
              <a:pathLst>
                <a:path w="72" h="73">
                  <a:moveTo>
                    <a:pt x="71" y="63"/>
                  </a:moveTo>
                  <a:lnTo>
                    <a:pt x="8" y="72"/>
                  </a:lnTo>
                  <a:lnTo>
                    <a:pt x="0" y="4"/>
                  </a:lnTo>
                  <a:lnTo>
                    <a:pt x="62" y="0"/>
                  </a:lnTo>
                  <a:lnTo>
                    <a:pt x="71" y="63"/>
                  </a:lnTo>
                </a:path>
              </a:pathLst>
            </a:custGeom>
            <a:solidFill>
              <a:srgbClr val="000000"/>
            </a:solidFill>
            <a:ln w="12600">
              <a:solidFill>
                <a:srgbClr val="333333"/>
              </a:solidFill>
              <a:round/>
              <a:headEnd/>
              <a:tailEnd/>
            </a:ln>
          </p:spPr>
          <p:txBody>
            <a:bodyPr wrap="none" anchor="ctr"/>
            <a:lstStyle/>
            <a:p>
              <a:endParaRPr lang="en-US"/>
            </a:p>
          </p:txBody>
        </p:sp>
        <p:sp>
          <p:nvSpPr>
            <p:cNvPr id="40134" name="Freeform 198">
              <a:extLst>
                <a:ext uri="{FF2B5EF4-FFF2-40B4-BE49-F238E27FC236}">
                  <a16:creationId xmlns:a16="http://schemas.microsoft.com/office/drawing/2014/main" id="{E57E44C7-9E92-4225-9CC9-94F91B0AD5DE}"/>
                </a:ext>
              </a:extLst>
            </p:cNvPr>
            <p:cNvSpPr>
              <a:spLocks noChangeArrowheads="1"/>
            </p:cNvSpPr>
            <p:nvPr/>
          </p:nvSpPr>
          <p:spPr bwMode="auto">
            <a:xfrm>
              <a:off x="1473" y="2647"/>
              <a:ext cx="16" cy="17"/>
            </a:xfrm>
            <a:custGeom>
              <a:avLst/>
              <a:gdLst>
                <a:gd name="T0" fmla="*/ 70 w 71"/>
                <a:gd name="T1" fmla="*/ 63 h 73"/>
                <a:gd name="T2" fmla="*/ 0 w 71"/>
                <a:gd name="T3" fmla="*/ 72 h 73"/>
                <a:gd name="T4" fmla="*/ 0 w 71"/>
                <a:gd name="T5" fmla="*/ 0 h 73"/>
                <a:gd name="T6" fmla="*/ 57 w 71"/>
                <a:gd name="T7" fmla="*/ 0 h 73"/>
                <a:gd name="T8" fmla="*/ 70 w 71"/>
                <a:gd name="T9" fmla="*/ 63 h 73"/>
              </a:gdLst>
              <a:ahLst/>
              <a:cxnLst>
                <a:cxn ang="0">
                  <a:pos x="T0" y="T1"/>
                </a:cxn>
                <a:cxn ang="0">
                  <a:pos x="T2" y="T3"/>
                </a:cxn>
                <a:cxn ang="0">
                  <a:pos x="T4" y="T5"/>
                </a:cxn>
                <a:cxn ang="0">
                  <a:pos x="T6" y="T7"/>
                </a:cxn>
                <a:cxn ang="0">
                  <a:pos x="T8" y="T9"/>
                </a:cxn>
              </a:cxnLst>
              <a:rect l="0" t="0" r="r" b="b"/>
              <a:pathLst>
                <a:path w="71" h="73">
                  <a:moveTo>
                    <a:pt x="70" y="63"/>
                  </a:moveTo>
                  <a:lnTo>
                    <a:pt x="0" y="72"/>
                  </a:lnTo>
                  <a:lnTo>
                    <a:pt x="0" y="0"/>
                  </a:lnTo>
                  <a:lnTo>
                    <a:pt x="57" y="0"/>
                  </a:lnTo>
                  <a:lnTo>
                    <a:pt x="70" y="63"/>
                  </a:lnTo>
                </a:path>
              </a:pathLst>
            </a:custGeom>
            <a:solidFill>
              <a:srgbClr val="000000"/>
            </a:solidFill>
            <a:ln w="12600">
              <a:solidFill>
                <a:srgbClr val="333333"/>
              </a:solidFill>
              <a:round/>
              <a:headEnd/>
              <a:tailEnd/>
            </a:ln>
          </p:spPr>
          <p:txBody>
            <a:bodyPr wrap="none" anchor="ctr"/>
            <a:lstStyle/>
            <a:p>
              <a:endParaRPr lang="en-US"/>
            </a:p>
          </p:txBody>
        </p:sp>
        <p:sp>
          <p:nvSpPr>
            <p:cNvPr id="40135" name="Freeform 199">
              <a:extLst>
                <a:ext uri="{FF2B5EF4-FFF2-40B4-BE49-F238E27FC236}">
                  <a16:creationId xmlns:a16="http://schemas.microsoft.com/office/drawing/2014/main" id="{4EB75B59-8F97-4A20-925E-14B7621AD5A1}"/>
                </a:ext>
              </a:extLst>
            </p:cNvPr>
            <p:cNvSpPr>
              <a:spLocks noChangeArrowheads="1"/>
            </p:cNvSpPr>
            <p:nvPr/>
          </p:nvSpPr>
          <p:spPr bwMode="auto">
            <a:xfrm>
              <a:off x="1467" y="2647"/>
              <a:ext cx="16" cy="17"/>
            </a:xfrm>
            <a:custGeom>
              <a:avLst/>
              <a:gdLst>
                <a:gd name="T0" fmla="*/ 71 w 72"/>
                <a:gd name="T1" fmla="*/ 72 h 73"/>
                <a:gd name="T2" fmla="*/ 0 w 72"/>
                <a:gd name="T3" fmla="*/ 72 h 73"/>
                <a:gd name="T4" fmla="*/ 0 w 72"/>
                <a:gd name="T5" fmla="*/ 0 h 73"/>
                <a:gd name="T6" fmla="*/ 71 w 72"/>
                <a:gd name="T7" fmla="*/ 0 h 73"/>
                <a:gd name="T8" fmla="*/ 71 w 72"/>
                <a:gd name="T9" fmla="*/ 72 h 73"/>
              </a:gdLst>
              <a:ahLst/>
              <a:cxnLst>
                <a:cxn ang="0">
                  <a:pos x="T0" y="T1"/>
                </a:cxn>
                <a:cxn ang="0">
                  <a:pos x="T2" y="T3"/>
                </a:cxn>
                <a:cxn ang="0">
                  <a:pos x="T4" y="T5"/>
                </a:cxn>
                <a:cxn ang="0">
                  <a:pos x="T6" y="T7"/>
                </a:cxn>
                <a:cxn ang="0">
                  <a:pos x="T8" y="T9"/>
                </a:cxn>
              </a:cxnLst>
              <a:rect l="0" t="0" r="r" b="b"/>
              <a:pathLst>
                <a:path w="72" h="73">
                  <a:moveTo>
                    <a:pt x="71" y="72"/>
                  </a:moveTo>
                  <a:lnTo>
                    <a:pt x="0" y="72"/>
                  </a:lnTo>
                  <a:lnTo>
                    <a:pt x="0" y="0"/>
                  </a:lnTo>
                  <a:lnTo>
                    <a:pt x="71" y="0"/>
                  </a:lnTo>
                  <a:lnTo>
                    <a:pt x="71" y="72"/>
                  </a:lnTo>
                </a:path>
              </a:pathLst>
            </a:custGeom>
            <a:solidFill>
              <a:srgbClr val="000000"/>
            </a:solidFill>
            <a:ln w="12600">
              <a:solidFill>
                <a:srgbClr val="333333"/>
              </a:solidFill>
              <a:round/>
              <a:headEnd/>
              <a:tailEnd/>
            </a:ln>
          </p:spPr>
          <p:txBody>
            <a:bodyPr wrap="none" anchor="ctr"/>
            <a:lstStyle/>
            <a:p>
              <a:endParaRPr lang="en-US"/>
            </a:p>
          </p:txBody>
        </p:sp>
        <p:sp>
          <p:nvSpPr>
            <p:cNvPr id="40136" name="Freeform 200">
              <a:extLst>
                <a:ext uri="{FF2B5EF4-FFF2-40B4-BE49-F238E27FC236}">
                  <a16:creationId xmlns:a16="http://schemas.microsoft.com/office/drawing/2014/main" id="{3F895FEF-1E2C-4F50-9352-E5E089D0E2E3}"/>
                </a:ext>
              </a:extLst>
            </p:cNvPr>
            <p:cNvSpPr>
              <a:spLocks noChangeArrowheads="1"/>
            </p:cNvSpPr>
            <p:nvPr/>
          </p:nvSpPr>
          <p:spPr bwMode="auto">
            <a:xfrm>
              <a:off x="1459" y="2647"/>
              <a:ext cx="16" cy="17"/>
            </a:xfrm>
            <a:custGeom>
              <a:avLst/>
              <a:gdLst>
                <a:gd name="T0" fmla="*/ 71 w 72"/>
                <a:gd name="T1" fmla="*/ 72 h 73"/>
                <a:gd name="T2" fmla="*/ 0 w 72"/>
                <a:gd name="T3" fmla="*/ 72 h 73"/>
                <a:gd name="T4" fmla="*/ 8 w 72"/>
                <a:gd name="T5" fmla="*/ 0 h 73"/>
                <a:gd name="T6" fmla="*/ 71 w 72"/>
                <a:gd name="T7" fmla="*/ 0 h 73"/>
                <a:gd name="T8" fmla="*/ 71 w 72"/>
                <a:gd name="T9" fmla="*/ 72 h 73"/>
              </a:gdLst>
              <a:ahLst/>
              <a:cxnLst>
                <a:cxn ang="0">
                  <a:pos x="T0" y="T1"/>
                </a:cxn>
                <a:cxn ang="0">
                  <a:pos x="T2" y="T3"/>
                </a:cxn>
                <a:cxn ang="0">
                  <a:pos x="T4" y="T5"/>
                </a:cxn>
                <a:cxn ang="0">
                  <a:pos x="T6" y="T7"/>
                </a:cxn>
                <a:cxn ang="0">
                  <a:pos x="T8" y="T9"/>
                </a:cxn>
              </a:cxnLst>
              <a:rect l="0" t="0" r="r" b="b"/>
              <a:pathLst>
                <a:path w="72" h="73">
                  <a:moveTo>
                    <a:pt x="71" y="72"/>
                  </a:moveTo>
                  <a:lnTo>
                    <a:pt x="0" y="72"/>
                  </a:lnTo>
                  <a:lnTo>
                    <a:pt x="8" y="0"/>
                  </a:lnTo>
                  <a:lnTo>
                    <a:pt x="71" y="0"/>
                  </a:lnTo>
                  <a:lnTo>
                    <a:pt x="71" y="72"/>
                  </a:lnTo>
                </a:path>
              </a:pathLst>
            </a:custGeom>
            <a:solidFill>
              <a:srgbClr val="000000"/>
            </a:solidFill>
            <a:ln w="12600">
              <a:solidFill>
                <a:srgbClr val="333333"/>
              </a:solidFill>
              <a:round/>
              <a:headEnd/>
              <a:tailEnd/>
            </a:ln>
          </p:spPr>
          <p:txBody>
            <a:bodyPr wrap="none" anchor="ctr"/>
            <a:lstStyle/>
            <a:p>
              <a:endParaRPr lang="en-US"/>
            </a:p>
          </p:txBody>
        </p:sp>
        <p:sp>
          <p:nvSpPr>
            <p:cNvPr id="40137" name="Freeform 201">
              <a:extLst>
                <a:ext uri="{FF2B5EF4-FFF2-40B4-BE49-F238E27FC236}">
                  <a16:creationId xmlns:a16="http://schemas.microsoft.com/office/drawing/2014/main" id="{48FBACDF-76BE-4B03-B816-9A1FA8BDB554}"/>
                </a:ext>
              </a:extLst>
            </p:cNvPr>
            <p:cNvSpPr>
              <a:spLocks noChangeArrowheads="1"/>
            </p:cNvSpPr>
            <p:nvPr/>
          </p:nvSpPr>
          <p:spPr bwMode="auto">
            <a:xfrm>
              <a:off x="1452" y="2647"/>
              <a:ext cx="16" cy="17"/>
            </a:xfrm>
            <a:custGeom>
              <a:avLst/>
              <a:gdLst>
                <a:gd name="T0" fmla="*/ 62 w 72"/>
                <a:gd name="T1" fmla="*/ 72 h 73"/>
                <a:gd name="T2" fmla="*/ 0 w 72"/>
                <a:gd name="T3" fmla="*/ 63 h 73"/>
                <a:gd name="T4" fmla="*/ 8 w 72"/>
                <a:gd name="T5" fmla="*/ 0 h 73"/>
                <a:gd name="T6" fmla="*/ 71 w 72"/>
                <a:gd name="T7" fmla="*/ 0 h 73"/>
                <a:gd name="T8" fmla="*/ 62 w 72"/>
                <a:gd name="T9" fmla="*/ 72 h 73"/>
              </a:gdLst>
              <a:ahLst/>
              <a:cxnLst>
                <a:cxn ang="0">
                  <a:pos x="T0" y="T1"/>
                </a:cxn>
                <a:cxn ang="0">
                  <a:pos x="T2" y="T3"/>
                </a:cxn>
                <a:cxn ang="0">
                  <a:pos x="T4" y="T5"/>
                </a:cxn>
                <a:cxn ang="0">
                  <a:pos x="T6" y="T7"/>
                </a:cxn>
                <a:cxn ang="0">
                  <a:pos x="T8" y="T9"/>
                </a:cxn>
              </a:cxnLst>
              <a:rect l="0" t="0" r="r" b="b"/>
              <a:pathLst>
                <a:path w="72" h="73">
                  <a:moveTo>
                    <a:pt x="62" y="72"/>
                  </a:moveTo>
                  <a:lnTo>
                    <a:pt x="0" y="63"/>
                  </a:lnTo>
                  <a:lnTo>
                    <a:pt x="8" y="0"/>
                  </a:lnTo>
                  <a:lnTo>
                    <a:pt x="71" y="0"/>
                  </a:lnTo>
                  <a:lnTo>
                    <a:pt x="62" y="72"/>
                  </a:lnTo>
                </a:path>
              </a:pathLst>
            </a:custGeom>
            <a:solidFill>
              <a:srgbClr val="000000"/>
            </a:solidFill>
            <a:ln w="12600">
              <a:solidFill>
                <a:srgbClr val="333333"/>
              </a:solidFill>
              <a:round/>
              <a:headEnd/>
              <a:tailEnd/>
            </a:ln>
          </p:spPr>
          <p:txBody>
            <a:bodyPr wrap="none" anchor="ctr"/>
            <a:lstStyle/>
            <a:p>
              <a:endParaRPr lang="en-US"/>
            </a:p>
          </p:txBody>
        </p:sp>
        <p:sp>
          <p:nvSpPr>
            <p:cNvPr id="40138" name="Freeform 202">
              <a:extLst>
                <a:ext uri="{FF2B5EF4-FFF2-40B4-BE49-F238E27FC236}">
                  <a16:creationId xmlns:a16="http://schemas.microsoft.com/office/drawing/2014/main" id="{86122E4C-3247-43F9-91B2-A1394752EB83}"/>
                </a:ext>
              </a:extLst>
            </p:cNvPr>
            <p:cNvSpPr>
              <a:spLocks noChangeArrowheads="1"/>
            </p:cNvSpPr>
            <p:nvPr/>
          </p:nvSpPr>
          <p:spPr bwMode="auto">
            <a:xfrm>
              <a:off x="1443" y="2646"/>
              <a:ext cx="16" cy="17"/>
            </a:xfrm>
            <a:custGeom>
              <a:avLst/>
              <a:gdLst>
                <a:gd name="T0" fmla="*/ 62 w 72"/>
                <a:gd name="T1" fmla="*/ 72 h 73"/>
                <a:gd name="T2" fmla="*/ 0 w 72"/>
                <a:gd name="T3" fmla="*/ 63 h 73"/>
                <a:gd name="T4" fmla="*/ 13 w 72"/>
                <a:gd name="T5" fmla="*/ 0 h 73"/>
                <a:gd name="T6" fmla="*/ 71 w 72"/>
                <a:gd name="T7" fmla="*/ 4 h 73"/>
                <a:gd name="T8" fmla="*/ 62 w 72"/>
                <a:gd name="T9" fmla="*/ 72 h 73"/>
              </a:gdLst>
              <a:ahLst/>
              <a:cxnLst>
                <a:cxn ang="0">
                  <a:pos x="T0" y="T1"/>
                </a:cxn>
                <a:cxn ang="0">
                  <a:pos x="T2" y="T3"/>
                </a:cxn>
                <a:cxn ang="0">
                  <a:pos x="T4" y="T5"/>
                </a:cxn>
                <a:cxn ang="0">
                  <a:pos x="T6" y="T7"/>
                </a:cxn>
                <a:cxn ang="0">
                  <a:pos x="T8" y="T9"/>
                </a:cxn>
              </a:cxnLst>
              <a:rect l="0" t="0" r="r" b="b"/>
              <a:pathLst>
                <a:path w="72" h="73">
                  <a:moveTo>
                    <a:pt x="62" y="72"/>
                  </a:moveTo>
                  <a:lnTo>
                    <a:pt x="0" y="63"/>
                  </a:lnTo>
                  <a:lnTo>
                    <a:pt x="13" y="0"/>
                  </a:lnTo>
                  <a:lnTo>
                    <a:pt x="71" y="4"/>
                  </a:lnTo>
                  <a:lnTo>
                    <a:pt x="62" y="72"/>
                  </a:lnTo>
                </a:path>
              </a:pathLst>
            </a:custGeom>
            <a:solidFill>
              <a:srgbClr val="000000"/>
            </a:solidFill>
            <a:ln w="12600">
              <a:solidFill>
                <a:srgbClr val="333333"/>
              </a:solidFill>
              <a:round/>
              <a:headEnd/>
              <a:tailEnd/>
            </a:ln>
          </p:spPr>
          <p:txBody>
            <a:bodyPr wrap="none" anchor="ctr"/>
            <a:lstStyle/>
            <a:p>
              <a:endParaRPr lang="en-US"/>
            </a:p>
          </p:txBody>
        </p:sp>
        <p:sp>
          <p:nvSpPr>
            <p:cNvPr id="40139" name="Freeform 203">
              <a:extLst>
                <a:ext uri="{FF2B5EF4-FFF2-40B4-BE49-F238E27FC236}">
                  <a16:creationId xmlns:a16="http://schemas.microsoft.com/office/drawing/2014/main" id="{EFC95860-A90C-4338-A8C2-38F4316534A5}"/>
                </a:ext>
              </a:extLst>
            </p:cNvPr>
            <p:cNvSpPr>
              <a:spLocks noChangeArrowheads="1"/>
            </p:cNvSpPr>
            <p:nvPr/>
          </p:nvSpPr>
          <p:spPr bwMode="auto">
            <a:xfrm>
              <a:off x="1434" y="2644"/>
              <a:ext cx="17" cy="17"/>
            </a:xfrm>
            <a:custGeom>
              <a:avLst/>
              <a:gdLst>
                <a:gd name="T0" fmla="*/ 59 w 73"/>
                <a:gd name="T1" fmla="*/ 72 h 73"/>
                <a:gd name="T2" fmla="*/ 0 w 73"/>
                <a:gd name="T3" fmla="*/ 63 h 73"/>
                <a:gd name="T4" fmla="*/ 4 w 73"/>
                <a:gd name="T5" fmla="*/ 0 h 73"/>
                <a:gd name="T6" fmla="*/ 72 w 73"/>
                <a:gd name="T7" fmla="*/ 8 h 73"/>
                <a:gd name="T8" fmla="*/ 59 w 73"/>
                <a:gd name="T9" fmla="*/ 72 h 73"/>
              </a:gdLst>
              <a:ahLst/>
              <a:cxnLst>
                <a:cxn ang="0">
                  <a:pos x="T0" y="T1"/>
                </a:cxn>
                <a:cxn ang="0">
                  <a:pos x="T2" y="T3"/>
                </a:cxn>
                <a:cxn ang="0">
                  <a:pos x="T4" y="T5"/>
                </a:cxn>
                <a:cxn ang="0">
                  <a:pos x="T6" y="T7"/>
                </a:cxn>
                <a:cxn ang="0">
                  <a:pos x="T8" y="T9"/>
                </a:cxn>
              </a:cxnLst>
              <a:rect l="0" t="0" r="r" b="b"/>
              <a:pathLst>
                <a:path w="73" h="73">
                  <a:moveTo>
                    <a:pt x="59" y="72"/>
                  </a:moveTo>
                  <a:lnTo>
                    <a:pt x="0" y="63"/>
                  </a:lnTo>
                  <a:lnTo>
                    <a:pt x="4" y="0"/>
                  </a:lnTo>
                  <a:lnTo>
                    <a:pt x="72" y="8"/>
                  </a:lnTo>
                  <a:lnTo>
                    <a:pt x="59" y="72"/>
                  </a:lnTo>
                </a:path>
              </a:pathLst>
            </a:custGeom>
            <a:solidFill>
              <a:srgbClr val="000000"/>
            </a:solidFill>
            <a:ln w="12600">
              <a:solidFill>
                <a:srgbClr val="333333"/>
              </a:solidFill>
              <a:round/>
              <a:headEnd/>
              <a:tailEnd/>
            </a:ln>
          </p:spPr>
          <p:txBody>
            <a:bodyPr wrap="none" anchor="ctr"/>
            <a:lstStyle/>
            <a:p>
              <a:endParaRPr lang="en-US"/>
            </a:p>
          </p:txBody>
        </p:sp>
        <p:sp>
          <p:nvSpPr>
            <p:cNvPr id="40140" name="Freeform 204">
              <a:extLst>
                <a:ext uri="{FF2B5EF4-FFF2-40B4-BE49-F238E27FC236}">
                  <a16:creationId xmlns:a16="http://schemas.microsoft.com/office/drawing/2014/main" id="{3308DF2B-3BBB-4E24-B302-86D7C1F15E14}"/>
                </a:ext>
              </a:extLst>
            </p:cNvPr>
            <p:cNvSpPr>
              <a:spLocks noChangeArrowheads="1"/>
            </p:cNvSpPr>
            <p:nvPr/>
          </p:nvSpPr>
          <p:spPr bwMode="auto">
            <a:xfrm>
              <a:off x="1423" y="2643"/>
              <a:ext cx="17" cy="17"/>
            </a:xfrm>
            <a:custGeom>
              <a:avLst/>
              <a:gdLst>
                <a:gd name="T0" fmla="*/ 63 w 73"/>
                <a:gd name="T1" fmla="*/ 72 h 73"/>
                <a:gd name="T2" fmla="*/ 0 w 73"/>
                <a:gd name="T3" fmla="*/ 59 h 73"/>
                <a:gd name="T4" fmla="*/ 4 w 73"/>
                <a:gd name="T5" fmla="*/ 0 h 73"/>
                <a:gd name="T6" fmla="*/ 72 w 73"/>
                <a:gd name="T7" fmla="*/ 4 h 73"/>
                <a:gd name="T8" fmla="*/ 63 w 73"/>
                <a:gd name="T9" fmla="*/ 72 h 73"/>
              </a:gdLst>
              <a:ahLst/>
              <a:cxnLst>
                <a:cxn ang="0">
                  <a:pos x="T0" y="T1"/>
                </a:cxn>
                <a:cxn ang="0">
                  <a:pos x="T2" y="T3"/>
                </a:cxn>
                <a:cxn ang="0">
                  <a:pos x="T4" y="T5"/>
                </a:cxn>
                <a:cxn ang="0">
                  <a:pos x="T6" y="T7"/>
                </a:cxn>
                <a:cxn ang="0">
                  <a:pos x="T8" y="T9"/>
                </a:cxn>
              </a:cxnLst>
              <a:rect l="0" t="0" r="r" b="b"/>
              <a:pathLst>
                <a:path w="73" h="73">
                  <a:moveTo>
                    <a:pt x="63" y="72"/>
                  </a:moveTo>
                  <a:lnTo>
                    <a:pt x="0" y="59"/>
                  </a:lnTo>
                  <a:lnTo>
                    <a:pt x="4" y="0"/>
                  </a:lnTo>
                  <a:lnTo>
                    <a:pt x="72" y="4"/>
                  </a:lnTo>
                  <a:lnTo>
                    <a:pt x="63" y="72"/>
                  </a:lnTo>
                </a:path>
              </a:pathLst>
            </a:custGeom>
            <a:solidFill>
              <a:srgbClr val="000000"/>
            </a:solidFill>
            <a:ln w="12600">
              <a:solidFill>
                <a:srgbClr val="333333"/>
              </a:solidFill>
              <a:round/>
              <a:headEnd/>
              <a:tailEnd/>
            </a:ln>
          </p:spPr>
          <p:txBody>
            <a:bodyPr wrap="none" anchor="ctr"/>
            <a:lstStyle/>
            <a:p>
              <a:endParaRPr lang="en-US"/>
            </a:p>
          </p:txBody>
        </p:sp>
        <p:sp>
          <p:nvSpPr>
            <p:cNvPr id="40141" name="Freeform 205">
              <a:extLst>
                <a:ext uri="{FF2B5EF4-FFF2-40B4-BE49-F238E27FC236}">
                  <a16:creationId xmlns:a16="http://schemas.microsoft.com/office/drawing/2014/main" id="{9704530F-20D1-4019-9718-931BB08EABAA}"/>
                </a:ext>
              </a:extLst>
            </p:cNvPr>
            <p:cNvSpPr>
              <a:spLocks noChangeArrowheads="1"/>
            </p:cNvSpPr>
            <p:nvPr/>
          </p:nvSpPr>
          <p:spPr bwMode="auto">
            <a:xfrm>
              <a:off x="1411" y="2641"/>
              <a:ext cx="16" cy="17"/>
            </a:xfrm>
            <a:custGeom>
              <a:avLst/>
              <a:gdLst>
                <a:gd name="T0" fmla="*/ 62 w 72"/>
                <a:gd name="T1" fmla="*/ 72 h 73"/>
                <a:gd name="T2" fmla="*/ 0 w 72"/>
                <a:gd name="T3" fmla="*/ 54 h 73"/>
                <a:gd name="T4" fmla="*/ 4 w 72"/>
                <a:gd name="T5" fmla="*/ 0 h 73"/>
                <a:gd name="T6" fmla="*/ 71 w 72"/>
                <a:gd name="T7" fmla="*/ 8 h 73"/>
                <a:gd name="T8" fmla="*/ 62 w 72"/>
                <a:gd name="T9" fmla="*/ 72 h 73"/>
              </a:gdLst>
              <a:ahLst/>
              <a:cxnLst>
                <a:cxn ang="0">
                  <a:pos x="T0" y="T1"/>
                </a:cxn>
                <a:cxn ang="0">
                  <a:pos x="T2" y="T3"/>
                </a:cxn>
                <a:cxn ang="0">
                  <a:pos x="T4" y="T5"/>
                </a:cxn>
                <a:cxn ang="0">
                  <a:pos x="T6" y="T7"/>
                </a:cxn>
                <a:cxn ang="0">
                  <a:pos x="T8" y="T9"/>
                </a:cxn>
              </a:cxnLst>
              <a:rect l="0" t="0" r="r" b="b"/>
              <a:pathLst>
                <a:path w="72" h="73">
                  <a:moveTo>
                    <a:pt x="62" y="72"/>
                  </a:moveTo>
                  <a:lnTo>
                    <a:pt x="0" y="54"/>
                  </a:lnTo>
                  <a:lnTo>
                    <a:pt x="4" y="0"/>
                  </a:lnTo>
                  <a:lnTo>
                    <a:pt x="71" y="8"/>
                  </a:lnTo>
                  <a:lnTo>
                    <a:pt x="62" y="72"/>
                  </a:lnTo>
                </a:path>
              </a:pathLst>
            </a:custGeom>
            <a:solidFill>
              <a:srgbClr val="000000"/>
            </a:solidFill>
            <a:ln w="12600">
              <a:solidFill>
                <a:srgbClr val="333333"/>
              </a:solidFill>
              <a:round/>
              <a:headEnd/>
              <a:tailEnd/>
            </a:ln>
          </p:spPr>
          <p:txBody>
            <a:bodyPr wrap="none" anchor="ctr"/>
            <a:lstStyle/>
            <a:p>
              <a:endParaRPr lang="en-US"/>
            </a:p>
          </p:txBody>
        </p:sp>
        <p:sp>
          <p:nvSpPr>
            <p:cNvPr id="40142" name="Freeform 206">
              <a:extLst>
                <a:ext uri="{FF2B5EF4-FFF2-40B4-BE49-F238E27FC236}">
                  <a16:creationId xmlns:a16="http://schemas.microsoft.com/office/drawing/2014/main" id="{12FA4D5D-6C7B-449F-9F8F-C39FCF5F2E51}"/>
                </a:ext>
              </a:extLst>
            </p:cNvPr>
            <p:cNvSpPr>
              <a:spLocks noChangeArrowheads="1"/>
            </p:cNvSpPr>
            <p:nvPr/>
          </p:nvSpPr>
          <p:spPr bwMode="auto">
            <a:xfrm>
              <a:off x="1397" y="2638"/>
              <a:ext cx="16" cy="17"/>
            </a:xfrm>
            <a:custGeom>
              <a:avLst/>
              <a:gdLst>
                <a:gd name="T0" fmla="*/ 62 w 72"/>
                <a:gd name="T1" fmla="*/ 72 h 73"/>
                <a:gd name="T2" fmla="*/ 0 w 72"/>
                <a:gd name="T3" fmla="*/ 59 h 73"/>
                <a:gd name="T4" fmla="*/ 8 w 72"/>
                <a:gd name="T5" fmla="*/ 0 h 73"/>
                <a:gd name="T6" fmla="*/ 71 w 72"/>
                <a:gd name="T7" fmla="*/ 13 h 73"/>
                <a:gd name="T8" fmla="*/ 62 w 72"/>
                <a:gd name="T9" fmla="*/ 72 h 73"/>
              </a:gdLst>
              <a:ahLst/>
              <a:cxnLst>
                <a:cxn ang="0">
                  <a:pos x="T0" y="T1"/>
                </a:cxn>
                <a:cxn ang="0">
                  <a:pos x="T2" y="T3"/>
                </a:cxn>
                <a:cxn ang="0">
                  <a:pos x="T4" y="T5"/>
                </a:cxn>
                <a:cxn ang="0">
                  <a:pos x="T6" y="T7"/>
                </a:cxn>
                <a:cxn ang="0">
                  <a:pos x="T8" y="T9"/>
                </a:cxn>
              </a:cxnLst>
              <a:rect l="0" t="0" r="r" b="b"/>
              <a:pathLst>
                <a:path w="72" h="73">
                  <a:moveTo>
                    <a:pt x="62" y="72"/>
                  </a:moveTo>
                  <a:lnTo>
                    <a:pt x="0" y="59"/>
                  </a:lnTo>
                  <a:lnTo>
                    <a:pt x="8" y="0"/>
                  </a:lnTo>
                  <a:lnTo>
                    <a:pt x="71" y="13"/>
                  </a:lnTo>
                  <a:lnTo>
                    <a:pt x="62" y="72"/>
                  </a:lnTo>
                </a:path>
              </a:pathLst>
            </a:custGeom>
            <a:solidFill>
              <a:srgbClr val="000000"/>
            </a:solidFill>
            <a:ln w="12600">
              <a:solidFill>
                <a:srgbClr val="333333"/>
              </a:solidFill>
              <a:round/>
              <a:headEnd/>
              <a:tailEnd/>
            </a:ln>
          </p:spPr>
          <p:txBody>
            <a:bodyPr wrap="none" anchor="ctr"/>
            <a:lstStyle/>
            <a:p>
              <a:endParaRPr lang="en-US"/>
            </a:p>
          </p:txBody>
        </p:sp>
        <p:sp>
          <p:nvSpPr>
            <p:cNvPr id="40143" name="Freeform 207">
              <a:extLst>
                <a:ext uri="{FF2B5EF4-FFF2-40B4-BE49-F238E27FC236}">
                  <a16:creationId xmlns:a16="http://schemas.microsoft.com/office/drawing/2014/main" id="{76B36509-20FC-4B7E-BB8E-9837387F158B}"/>
                </a:ext>
              </a:extLst>
            </p:cNvPr>
            <p:cNvSpPr>
              <a:spLocks noChangeArrowheads="1"/>
            </p:cNvSpPr>
            <p:nvPr/>
          </p:nvSpPr>
          <p:spPr bwMode="auto">
            <a:xfrm>
              <a:off x="1383" y="2635"/>
              <a:ext cx="16" cy="17"/>
            </a:xfrm>
            <a:custGeom>
              <a:avLst/>
              <a:gdLst>
                <a:gd name="T0" fmla="*/ 62 w 72"/>
                <a:gd name="T1" fmla="*/ 72 h 73"/>
                <a:gd name="T2" fmla="*/ 0 w 72"/>
                <a:gd name="T3" fmla="*/ 49 h 73"/>
                <a:gd name="T4" fmla="*/ 8 w 72"/>
                <a:gd name="T5" fmla="*/ 0 h 73"/>
                <a:gd name="T6" fmla="*/ 71 w 72"/>
                <a:gd name="T7" fmla="*/ 13 h 73"/>
                <a:gd name="T8" fmla="*/ 62 w 72"/>
                <a:gd name="T9" fmla="*/ 72 h 73"/>
              </a:gdLst>
              <a:ahLst/>
              <a:cxnLst>
                <a:cxn ang="0">
                  <a:pos x="T0" y="T1"/>
                </a:cxn>
                <a:cxn ang="0">
                  <a:pos x="T2" y="T3"/>
                </a:cxn>
                <a:cxn ang="0">
                  <a:pos x="T4" y="T5"/>
                </a:cxn>
                <a:cxn ang="0">
                  <a:pos x="T6" y="T7"/>
                </a:cxn>
                <a:cxn ang="0">
                  <a:pos x="T8" y="T9"/>
                </a:cxn>
              </a:cxnLst>
              <a:rect l="0" t="0" r="r" b="b"/>
              <a:pathLst>
                <a:path w="72" h="73">
                  <a:moveTo>
                    <a:pt x="62" y="72"/>
                  </a:moveTo>
                  <a:lnTo>
                    <a:pt x="0" y="49"/>
                  </a:lnTo>
                  <a:lnTo>
                    <a:pt x="8" y="0"/>
                  </a:lnTo>
                  <a:lnTo>
                    <a:pt x="71" y="13"/>
                  </a:lnTo>
                  <a:lnTo>
                    <a:pt x="62" y="72"/>
                  </a:lnTo>
                </a:path>
              </a:pathLst>
            </a:custGeom>
            <a:solidFill>
              <a:srgbClr val="000000"/>
            </a:solidFill>
            <a:ln w="12600">
              <a:solidFill>
                <a:srgbClr val="333333"/>
              </a:solidFill>
              <a:round/>
              <a:headEnd/>
              <a:tailEnd/>
            </a:ln>
          </p:spPr>
          <p:txBody>
            <a:bodyPr wrap="none" anchor="ctr"/>
            <a:lstStyle/>
            <a:p>
              <a:endParaRPr lang="en-US"/>
            </a:p>
          </p:txBody>
        </p:sp>
        <p:sp>
          <p:nvSpPr>
            <p:cNvPr id="40144" name="Freeform 208">
              <a:extLst>
                <a:ext uri="{FF2B5EF4-FFF2-40B4-BE49-F238E27FC236}">
                  <a16:creationId xmlns:a16="http://schemas.microsoft.com/office/drawing/2014/main" id="{E9942CCB-6F92-418C-AD14-DE2FEA68D5CF}"/>
                </a:ext>
              </a:extLst>
            </p:cNvPr>
            <p:cNvSpPr>
              <a:spLocks noChangeArrowheads="1"/>
            </p:cNvSpPr>
            <p:nvPr/>
          </p:nvSpPr>
          <p:spPr bwMode="auto">
            <a:xfrm>
              <a:off x="1367" y="2630"/>
              <a:ext cx="18" cy="16"/>
            </a:xfrm>
            <a:custGeom>
              <a:avLst/>
              <a:gdLst>
                <a:gd name="T0" fmla="*/ 71 w 81"/>
                <a:gd name="T1" fmla="*/ 71 h 72"/>
                <a:gd name="T2" fmla="*/ 0 w 81"/>
                <a:gd name="T3" fmla="*/ 49 h 72"/>
                <a:gd name="T4" fmla="*/ 17 w 81"/>
                <a:gd name="T5" fmla="*/ 0 h 72"/>
                <a:gd name="T6" fmla="*/ 80 w 81"/>
                <a:gd name="T7" fmla="*/ 22 h 72"/>
                <a:gd name="T8" fmla="*/ 71 w 81"/>
                <a:gd name="T9" fmla="*/ 71 h 72"/>
              </a:gdLst>
              <a:ahLst/>
              <a:cxnLst>
                <a:cxn ang="0">
                  <a:pos x="T0" y="T1"/>
                </a:cxn>
                <a:cxn ang="0">
                  <a:pos x="T2" y="T3"/>
                </a:cxn>
                <a:cxn ang="0">
                  <a:pos x="T4" y="T5"/>
                </a:cxn>
                <a:cxn ang="0">
                  <a:pos x="T6" y="T7"/>
                </a:cxn>
                <a:cxn ang="0">
                  <a:pos x="T8" y="T9"/>
                </a:cxn>
              </a:cxnLst>
              <a:rect l="0" t="0" r="r" b="b"/>
              <a:pathLst>
                <a:path w="81" h="72">
                  <a:moveTo>
                    <a:pt x="71" y="71"/>
                  </a:moveTo>
                  <a:lnTo>
                    <a:pt x="0" y="49"/>
                  </a:lnTo>
                  <a:lnTo>
                    <a:pt x="17" y="0"/>
                  </a:lnTo>
                  <a:lnTo>
                    <a:pt x="80" y="22"/>
                  </a:lnTo>
                  <a:lnTo>
                    <a:pt x="71" y="71"/>
                  </a:lnTo>
                </a:path>
              </a:pathLst>
            </a:custGeom>
            <a:solidFill>
              <a:srgbClr val="000000"/>
            </a:solidFill>
            <a:ln w="12600">
              <a:solidFill>
                <a:srgbClr val="333333"/>
              </a:solidFill>
              <a:round/>
              <a:headEnd/>
              <a:tailEnd/>
            </a:ln>
          </p:spPr>
          <p:txBody>
            <a:bodyPr wrap="none" anchor="ctr"/>
            <a:lstStyle/>
            <a:p>
              <a:endParaRPr lang="en-US"/>
            </a:p>
          </p:txBody>
        </p:sp>
        <p:sp>
          <p:nvSpPr>
            <p:cNvPr id="40145" name="Freeform 209">
              <a:extLst>
                <a:ext uri="{FF2B5EF4-FFF2-40B4-BE49-F238E27FC236}">
                  <a16:creationId xmlns:a16="http://schemas.microsoft.com/office/drawing/2014/main" id="{91140A82-4E1A-43BA-880F-29A51497A2B6}"/>
                </a:ext>
              </a:extLst>
            </p:cNvPr>
            <p:cNvSpPr>
              <a:spLocks noChangeArrowheads="1"/>
            </p:cNvSpPr>
            <p:nvPr/>
          </p:nvSpPr>
          <p:spPr bwMode="auto">
            <a:xfrm>
              <a:off x="1351" y="2625"/>
              <a:ext cx="20" cy="16"/>
            </a:xfrm>
            <a:custGeom>
              <a:avLst/>
              <a:gdLst>
                <a:gd name="T0" fmla="*/ 70 w 89"/>
                <a:gd name="T1" fmla="*/ 71 h 72"/>
                <a:gd name="T2" fmla="*/ 0 w 89"/>
                <a:gd name="T3" fmla="*/ 44 h 72"/>
                <a:gd name="T4" fmla="*/ 17 w 89"/>
                <a:gd name="T5" fmla="*/ 0 h 72"/>
                <a:gd name="T6" fmla="*/ 88 w 89"/>
                <a:gd name="T7" fmla="*/ 22 h 72"/>
                <a:gd name="T8" fmla="*/ 70 w 89"/>
                <a:gd name="T9" fmla="*/ 71 h 72"/>
              </a:gdLst>
              <a:ahLst/>
              <a:cxnLst>
                <a:cxn ang="0">
                  <a:pos x="T0" y="T1"/>
                </a:cxn>
                <a:cxn ang="0">
                  <a:pos x="T2" y="T3"/>
                </a:cxn>
                <a:cxn ang="0">
                  <a:pos x="T4" y="T5"/>
                </a:cxn>
                <a:cxn ang="0">
                  <a:pos x="T6" y="T7"/>
                </a:cxn>
                <a:cxn ang="0">
                  <a:pos x="T8" y="T9"/>
                </a:cxn>
              </a:cxnLst>
              <a:rect l="0" t="0" r="r" b="b"/>
              <a:pathLst>
                <a:path w="89" h="72">
                  <a:moveTo>
                    <a:pt x="70" y="71"/>
                  </a:moveTo>
                  <a:lnTo>
                    <a:pt x="0" y="44"/>
                  </a:lnTo>
                  <a:lnTo>
                    <a:pt x="17" y="0"/>
                  </a:lnTo>
                  <a:lnTo>
                    <a:pt x="88" y="22"/>
                  </a:lnTo>
                  <a:lnTo>
                    <a:pt x="70" y="71"/>
                  </a:lnTo>
                </a:path>
              </a:pathLst>
            </a:custGeom>
            <a:solidFill>
              <a:srgbClr val="000000"/>
            </a:solidFill>
            <a:ln w="12600">
              <a:solidFill>
                <a:srgbClr val="333333"/>
              </a:solidFill>
              <a:round/>
              <a:headEnd/>
              <a:tailEnd/>
            </a:ln>
          </p:spPr>
          <p:txBody>
            <a:bodyPr wrap="none" anchor="ctr"/>
            <a:lstStyle/>
            <a:p>
              <a:endParaRPr lang="en-US"/>
            </a:p>
          </p:txBody>
        </p:sp>
        <p:sp>
          <p:nvSpPr>
            <p:cNvPr id="40146" name="Freeform 210">
              <a:extLst>
                <a:ext uri="{FF2B5EF4-FFF2-40B4-BE49-F238E27FC236}">
                  <a16:creationId xmlns:a16="http://schemas.microsoft.com/office/drawing/2014/main" id="{C0C2C392-84FD-4357-838D-5DA07BFDFC28}"/>
                </a:ext>
              </a:extLst>
            </p:cNvPr>
            <p:cNvSpPr>
              <a:spLocks noChangeArrowheads="1"/>
            </p:cNvSpPr>
            <p:nvPr/>
          </p:nvSpPr>
          <p:spPr bwMode="auto">
            <a:xfrm>
              <a:off x="1334" y="2619"/>
              <a:ext cx="21" cy="16"/>
            </a:xfrm>
            <a:custGeom>
              <a:avLst/>
              <a:gdLst>
                <a:gd name="T0" fmla="*/ 75 w 94"/>
                <a:gd name="T1" fmla="*/ 71 h 72"/>
                <a:gd name="T2" fmla="*/ 0 w 94"/>
                <a:gd name="T3" fmla="*/ 44 h 72"/>
                <a:gd name="T4" fmla="*/ 22 w 94"/>
                <a:gd name="T5" fmla="*/ 0 h 72"/>
                <a:gd name="T6" fmla="*/ 93 w 94"/>
                <a:gd name="T7" fmla="*/ 26 h 72"/>
                <a:gd name="T8" fmla="*/ 75 w 94"/>
                <a:gd name="T9" fmla="*/ 71 h 72"/>
              </a:gdLst>
              <a:ahLst/>
              <a:cxnLst>
                <a:cxn ang="0">
                  <a:pos x="T0" y="T1"/>
                </a:cxn>
                <a:cxn ang="0">
                  <a:pos x="T2" y="T3"/>
                </a:cxn>
                <a:cxn ang="0">
                  <a:pos x="T4" y="T5"/>
                </a:cxn>
                <a:cxn ang="0">
                  <a:pos x="T6" y="T7"/>
                </a:cxn>
                <a:cxn ang="0">
                  <a:pos x="T8" y="T9"/>
                </a:cxn>
              </a:cxnLst>
              <a:rect l="0" t="0" r="r" b="b"/>
              <a:pathLst>
                <a:path w="94" h="72">
                  <a:moveTo>
                    <a:pt x="75" y="71"/>
                  </a:moveTo>
                  <a:lnTo>
                    <a:pt x="0" y="44"/>
                  </a:lnTo>
                  <a:lnTo>
                    <a:pt x="22" y="0"/>
                  </a:lnTo>
                  <a:lnTo>
                    <a:pt x="93" y="26"/>
                  </a:lnTo>
                  <a:lnTo>
                    <a:pt x="75" y="71"/>
                  </a:lnTo>
                </a:path>
              </a:pathLst>
            </a:custGeom>
            <a:solidFill>
              <a:srgbClr val="000000"/>
            </a:solidFill>
            <a:ln w="12600">
              <a:solidFill>
                <a:srgbClr val="333333"/>
              </a:solidFill>
              <a:round/>
              <a:headEnd/>
              <a:tailEnd/>
            </a:ln>
          </p:spPr>
          <p:txBody>
            <a:bodyPr wrap="none" anchor="ctr"/>
            <a:lstStyle/>
            <a:p>
              <a:endParaRPr lang="en-US"/>
            </a:p>
          </p:txBody>
        </p:sp>
        <p:sp>
          <p:nvSpPr>
            <p:cNvPr id="40147" name="Freeform 211">
              <a:extLst>
                <a:ext uri="{FF2B5EF4-FFF2-40B4-BE49-F238E27FC236}">
                  <a16:creationId xmlns:a16="http://schemas.microsoft.com/office/drawing/2014/main" id="{759E97C5-8D4B-4F73-B7DB-FF93EF6DB66F}"/>
                </a:ext>
              </a:extLst>
            </p:cNvPr>
            <p:cNvSpPr>
              <a:spLocks noChangeArrowheads="1"/>
            </p:cNvSpPr>
            <p:nvPr/>
          </p:nvSpPr>
          <p:spPr bwMode="auto">
            <a:xfrm>
              <a:off x="1316" y="2611"/>
              <a:ext cx="23" cy="18"/>
            </a:xfrm>
            <a:custGeom>
              <a:avLst/>
              <a:gdLst>
                <a:gd name="T0" fmla="*/ 80 w 103"/>
                <a:gd name="T1" fmla="*/ 80 h 81"/>
                <a:gd name="T2" fmla="*/ 0 w 103"/>
                <a:gd name="T3" fmla="*/ 44 h 81"/>
                <a:gd name="T4" fmla="*/ 22 w 103"/>
                <a:gd name="T5" fmla="*/ 0 h 81"/>
                <a:gd name="T6" fmla="*/ 102 w 103"/>
                <a:gd name="T7" fmla="*/ 35 h 81"/>
                <a:gd name="T8" fmla="*/ 80 w 103"/>
                <a:gd name="T9" fmla="*/ 80 h 81"/>
              </a:gdLst>
              <a:ahLst/>
              <a:cxnLst>
                <a:cxn ang="0">
                  <a:pos x="T0" y="T1"/>
                </a:cxn>
                <a:cxn ang="0">
                  <a:pos x="T2" y="T3"/>
                </a:cxn>
                <a:cxn ang="0">
                  <a:pos x="T4" y="T5"/>
                </a:cxn>
                <a:cxn ang="0">
                  <a:pos x="T6" y="T7"/>
                </a:cxn>
                <a:cxn ang="0">
                  <a:pos x="T8" y="T9"/>
                </a:cxn>
              </a:cxnLst>
              <a:rect l="0" t="0" r="r" b="b"/>
              <a:pathLst>
                <a:path w="103" h="81">
                  <a:moveTo>
                    <a:pt x="80" y="80"/>
                  </a:moveTo>
                  <a:lnTo>
                    <a:pt x="0" y="44"/>
                  </a:lnTo>
                  <a:lnTo>
                    <a:pt x="22" y="0"/>
                  </a:lnTo>
                  <a:lnTo>
                    <a:pt x="102" y="35"/>
                  </a:lnTo>
                  <a:lnTo>
                    <a:pt x="80" y="80"/>
                  </a:lnTo>
                </a:path>
              </a:pathLst>
            </a:custGeom>
            <a:solidFill>
              <a:srgbClr val="000000"/>
            </a:solidFill>
            <a:ln w="12600">
              <a:solidFill>
                <a:srgbClr val="333333"/>
              </a:solidFill>
              <a:round/>
              <a:headEnd/>
              <a:tailEnd/>
            </a:ln>
          </p:spPr>
          <p:txBody>
            <a:bodyPr wrap="none" anchor="ctr"/>
            <a:lstStyle/>
            <a:p>
              <a:endParaRPr lang="en-US"/>
            </a:p>
          </p:txBody>
        </p:sp>
        <p:sp>
          <p:nvSpPr>
            <p:cNvPr id="40148" name="Freeform 212">
              <a:extLst>
                <a:ext uri="{FF2B5EF4-FFF2-40B4-BE49-F238E27FC236}">
                  <a16:creationId xmlns:a16="http://schemas.microsoft.com/office/drawing/2014/main" id="{83514302-494D-49ED-9B15-28370492A264}"/>
                </a:ext>
              </a:extLst>
            </p:cNvPr>
            <p:cNvSpPr>
              <a:spLocks noChangeArrowheads="1"/>
            </p:cNvSpPr>
            <p:nvPr/>
          </p:nvSpPr>
          <p:spPr bwMode="auto">
            <a:xfrm>
              <a:off x="1371" y="2658"/>
              <a:ext cx="16" cy="16"/>
            </a:xfrm>
            <a:custGeom>
              <a:avLst/>
              <a:gdLst>
                <a:gd name="T0" fmla="*/ 71 w 72"/>
                <a:gd name="T1" fmla="*/ 58 h 72"/>
                <a:gd name="T2" fmla="*/ 17 w 72"/>
                <a:gd name="T3" fmla="*/ 71 h 72"/>
                <a:gd name="T4" fmla="*/ 0 w 72"/>
                <a:gd name="T5" fmla="*/ 8 h 72"/>
                <a:gd name="T6" fmla="*/ 53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7" y="71"/>
                  </a:lnTo>
                  <a:lnTo>
                    <a:pt x="0" y="8"/>
                  </a:lnTo>
                  <a:lnTo>
                    <a:pt x="53"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40149" name="Freeform 213">
              <a:extLst>
                <a:ext uri="{FF2B5EF4-FFF2-40B4-BE49-F238E27FC236}">
                  <a16:creationId xmlns:a16="http://schemas.microsoft.com/office/drawing/2014/main" id="{1DE3928F-7441-4F36-98CB-77674A8C1492}"/>
                </a:ext>
              </a:extLst>
            </p:cNvPr>
            <p:cNvSpPr>
              <a:spLocks noChangeArrowheads="1"/>
            </p:cNvSpPr>
            <p:nvPr/>
          </p:nvSpPr>
          <p:spPr bwMode="auto">
            <a:xfrm>
              <a:off x="1363" y="2660"/>
              <a:ext cx="16" cy="16"/>
            </a:xfrm>
            <a:custGeom>
              <a:avLst/>
              <a:gdLst>
                <a:gd name="T0" fmla="*/ 71 w 72"/>
                <a:gd name="T1" fmla="*/ 58 h 72"/>
                <a:gd name="T2" fmla="*/ 17 w 72"/>
                <a:gd name="T3" fmla="*/ 71 h 72"/>
                <a:gd name="T4" fmla="*/ 0 w 72"/>
                <a:gd name="T5" fmla="*/ 8 h 72"/>
                <a:gd name="T6" fmla="*/ 49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7" y="71"/>
                  </a:lnTo>
                  <a:lnTo>
                    <a:pt x="0" y="8"/>
                  </a:lnTo>
                  <a:lnTo>
                    <a:pt x="49"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40150" name="Freeform 214">
              <a:extLst>
                <a:ext uri="{FF2B5EF4-FFF2-40B4-BE49-F238E27FC236}">
                  <a16:creationId xmlns:a16="http://schemas.microsoft.com/office/drawing/2014/main" id="{03D90DE2-D336-4975-BBA5-DCF1636A8A3E}"/>
                </a:ext>
              </a:extLst>
            </p:cNvPr>
            <p:cNvSpPr>
              <a:spLocks noChangeArrowheads="1"/>
            </p:cNvSpPr>
            <p:nvPr/>
          </p:nvSpPr>
          <p:spPr bwMode="auto">
            <a:xfrm>
              <a:off x="1355" y="2662"/>
              <a:ext cx="16" cy="16"/>
            </a:xfrm>
            <a:custGeom>
              <a:avLst/>
              <a:gdLst>
                <a:gd name="T0" fmla="*/ 71 w 72"/>
                <a:gd name="T1" fmla="*/ 58 h 72"/>
                <a:gd name="T2" fmla="*/ 17 w 72"/>
                <a:gd name="T3" fmla="*/ 71 h 72"/>
                <a:gd name="T4" fmla="*/ 0 w 72"/>
                <a:gd name="T5" fmla="*/ 8 h 72"/>
                <a:gd name="T6" fmla="*/ 49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7" y="71"/>
                  </a:lnTo>
                  <a:lnTo>
                    <a:pt x="0" y="8"/>
                  </a:lnTo>
                  <a:lnTo>
                    <a:pt x="49"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40151" name="Freeform 215">
              <a:extLst>
                <a:ext uri="{FF2B5EF4-FFF2-40B4-BE49-F238E27FC236}">
                  <a16:creationId xmlns:a16="http://schemas.microsoft.com/office/drawing/2014/main" id="{D86A13C0-B337-4094-B107-558C0BE4402A}"/>
                </a:ext>
              </a:extLst>
            </p:cNvPr>
            <p:cNvSpPr>
              <a:spLocks noChangeArrowheads="1"/>
            </p:cNvSpPr>
            <p:nvPr/>
          </p:nvSpPr>
          <p:spPr bwMode="auto">
            <a:xfrm>
              <a:off x="1347" y="2664"/>
              <a:ext cx="16" cy="16"/>
            </a:xfrm>
            <a:custGeom>
              <a:avLst/>
              <a:gdLst>
                <a:gd name="T0" fmla="*/ 71 w 72"/>
                <a:gd name="T1" fmla="*/ 58 h 72"/>
                <a:gd name="T2" fmla="*/ 22 w 72"/>
                <a:gd name="T3" fmla="*/ 71 h 72"/>
                <a:gd name="T4" fmla="*/ 0 w 72"/>
                <a:gd name="T5" fmla="*/ 13 h 72"/>
                <a:gd name="T6" fmla="*/ 49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22" y="71"/>
                  </a:lnTo>
                  <a:lnTo>
                    <a:pt x="0" y="13"/>
                  </a:lnTo>
                  <a:lnTo>
                    <a:pt x="49"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40152" name="Freeform 216">
              <a:extLst>
                <a:ext uri="{FF2B5EF4-FFF2-40B4-BE49-F238E27FC236}">
                  <a16:creationId xmlns:a16="http://schemas.microsoft.com/office/drawing/2014/main" id="{16BA7AA2-77DC-4BE4-8C2F-83321899E66F}"/>
                </a:ext>
              </a:extLst>
            </p:cNvPr>
            <p:cNvSpPr>
              <a:spLocks noChangeArrowheads="1"/>
            </p:cNvSpPr>
            <p:nvPr/>
          </p:nvSpPr>
          <p:spPr bwMode="auto">
            <a:xfrm>
              <a:off x="1340" y="2667"/>
              <a:ext cx="16" cy="16"/>
            </a:xfrm>
            <a:custGeom>
              <a:avLst/>
              <a:gdLst>
                <a:gd name="T0" fmla="*/ 71 w 72"/>
                <a:gd name="T1" fmla="*/ 58 h 72"/>
                <a:gd name="T2" fmla="*/ 17 w 72"/>
                <a:gd name="T3" fmla="*/ 71 h 72"/>
                <a:gd name="T4" fmla="*/ 0 w 72"/>
                <a:gd name="T5" fmla="*/ 8 h 72"/>
                <a:gd name="T6" fmla="*/ 44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7" y="71"/>
                  </a:lnTo>
                  <a:lnTo>
                    <a:pt x="0" y="8"/>
                  </a:lnTo>
                  <a:lnTo>
                    <a:pt x="44"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40153" name="Freeform 217">
              <a:extLst>
                <a:ext uri="{FF2B5EF4-FFF2-40B4-BE49-F238E27FC236}">
                  <a16:creationId xmlns:a16="http://schemas.microsoft.com/office/drawing/2014/main" id="{2DCD44A5-870E-47C8-BA5B-89ED7F926860}"/>
                </a:ext>
              </a:extLst>
            </p:cNvPr>
            <p:cNvSpPr>
              <a:spLocks noChangeArrowheads="1"/>
            </p:cNvSpPr>
            <p:nvPr/>
          </p:nvSpPr>
          <p:spPr bwMode="auto">
            <a:xfrm>
              <a:off x="1333" y="2669"/>
              <a:ext cx="16" cy="16"/>
            </a:xfrm>
            <a:custGeom>
              <a:avLst/>
              <a:gdLst>
                <a:gd name="T0" fmla="*/ 71 w 72"/>
                <a:gd name="T1" fmla="*/ 53 h 72"/>
                <a:gd name="T2" fmla="*/ 26 w 72"/>
                <a:gd name="T3" fmla="*/ 71 h 72"/>
                <a:gd name="T4" fmla="*/ 0 w 72"/>
                <a:gd name="T5" fmla="*/ 8 h 72"/>
                <a:gd name="T6" fmla="*/ 49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26" y="71"/>
                  </a:lnTo>
                  <a:lnTo>
                    <a:pt x="0" y="8"/>
                  </a:lnTo>
                  <a:lnTo>
                    <a:pt x="49"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40154" name="Freeform 218">
              <a:extLst>
                <a:ext uri="{FF2B5EF4-FFF2-40B4-BE49-F238E27FC236}">
                  <a16:creationId xmlns:a16="http://schemas.microsoft.com/office/drawing/2014/main" id="{995CFB0D-7F8D-47A8-9442-DCCAE54AAE86}"/>
                </a:ext>
              </a:extLst>
            </p:cNvPr>
            <p:cNvSpPr>
              <a:spLocks noChangeArrowheads="1"/>
            </p:cNvSpPr>
            <p:nvPr/>
          </p:nvSpPr>
          <p:spPr bwMode="auto">
            <a:xfrm>
              <a:off x="1326" y="2671"/>
              <a:ext cx="16" cy="16"/>
            </a:xfrm>
            <a:custGeom>
              <a:avLst/>
              <a:gdLst>
                <a:gd name="T0" fmla="*/ 71 w 72"/>
                <a:gd name="T1" fmla="*/ 53 h 72"/>
                <a:gd name="T2" fmla="*/ 31 w 72"/>
                <a:gd name="T3" fmla="*/ 71 h 72"/>
                <a:gd name="T4" fmla="*/ 0 w 72"/>
                <a:gd name="T5" fmla="*/ 17 h 72"/>
                <a:gd name="T6" fmla="*/ 44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31" y="71"/>
                  </a:lnTo>
                  <a:lnTo>
                    <a:pt x="0" y="17"/>
                  </a:lnTo>
                  <a:lnTo>
                    <a:pt x="44"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40155" name="Freeform 219">
              <a:extLst>
                <a:ext uri="{FF2B5EF4-FFF2-40B4-BE49-F238E27FC236}">
                  <a16:creationId xmlns:a16="http://schemas.microsoft.com/office/drawing/2014/main" id="{E36E2FE5-F3D4-4BAD-A1DD-57E591C4C1C3}"/>
                </a:ext>
              </a:extLst>
            </p:cNvPr>
            <p:cNvSpPr>
              <a:spLocks noChangeArrowheads="1"/>
            </p:cNvSpPr>
            <p:nvPr/>
          </p:nvSpPr>
          <p:spPr bwMode="auto">
            <a:xfrm>
              <a:off x="1319" y="2675"/>
              <a:ext cx="16" cy="16"/>
            </a:xfrm>
            <a:custGeom>
              <a:avLst/>
              <a:gdLst>
                <a:gd name="T0" fmla="*/ 71 w 72"/>
                <a:gd name="T1" fmla="*/ 53 h 72"/>
                <a:gd name="T2" fmla="*/ 35 w 72"/>
                <a:gd name="T3" fmla="*/ 71 h 72"/>
                <a:gd name="T4" fmla="*/ 0 w 72"/>
                <a:gd name="T5" fmla="*/ 13 h 72"/>
                <a:gd name="T6" fmla="*/ 40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35" y="71"/>
                  </a:lnTo>
                  <a:lnTo>
                    <a:pt x="0" y="13"/>
                  </a:lnTo>
                  <a:lnTo>
                    <a:pt x="40"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40156" name="Freeform 220">
              <a:extLst>
                <a:ext uri="{FF2B5EF4-FFF2-40B4-BE49-F238E27FC236}">
                  <a16:creationId xmlns:a16="http://schemas.microsoft.com/office/drawing/2014/main" id="{20E0ADFF-6B61-4DDF-81AD-1AC26686ACAB}"/>
                </a:ext>
              </a:extLst>
            </p:cNvPr>
            <p:cNvSpPr>
              <a:spLocks noChangeArrowheads="1"/>
            </p:cNvSpPr>
            <p:nvPr/>
          </p:nvSpPr>
          <p:spPr bwMode="auto">
            <a:xfrm>
              <a:off x="1313" y="2678"/>
              <a:ext cx="16" cy="16"/>
            </a:xfrm>
            <a:custGeom>
              <a:avLst/>
              <a:gdLst>
                <a:gd name="T0" fmla="*/ 71 w 72"/>
                <a:gd name="T1" fmla="*/ 53 h 72"/>
                <a:gd name="T2" fmla="*/ 35 w 72"/>
                <a:gd name="T3" fmla="*/ 71 h 72"/>
                <a:gd name="T4" fmla="*/ 0 w 72"/>
                <a:gd name="T5" fmla="*/ 13 h 72"/>
                <a:gd name="T6" fmla="*/ 35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35" y="71"/>
                  </a:lnTo>
                  <a:lnTo>
                    <a:pt x="0" y="13"/>
                  </a:lnTo>
                  <a:lnTo>
                    <a:pt x="35"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40157" name="Freeform 221">
              <a:extLst>
                <a:ext uri="{FF2B5EF4-FFF2-40B4-BE49-F238E27FC236}">
                  <a16:creationId xmlns:a16="http://schemas.microsoft.com/office/drawing/2014/main" id="{89B4574D-3C40-4138-B550-E05E0971DDDA}"/>
                </a:ext>
              </a:extLst>
            </p:cNvPr>
            <p:cNvSpPr>
              <a:spLocks noChangeArrowheads="1"/>
            </p:cNvSpPr>
            <p:nvPr/>
          </p:nvSpPr>
          <p:spPr bwMode="auto">
            <a:xfrm>
              <a:off x="1308" y="2681"/>
              <a:ext cx="16" cy="16"/>
            </a:xfrm>
            <a:custGeom>
              <a:avLst/>
              <a:gdLst>
                <a:gd name="T0" fmla="*/ 71 w 72"/>
                <a:gd name="T1" fmla="*/ 49 h 72"/>
                <a:gd name="T2" fmla="*/ 35 w 72"/>
                <a:gd name="T3" fmla="*/ 71 h 72"/>
                <a:gd name="T4" fmla="*/ 0 w 72"/>
                <a:gd name="T5" fmla="*/ 17 h 72"/>
                <a:gd name="T6" fmla="*/ 31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35" y="71"/>
                  </a:lnTo>
                  <a:lnTo>
                    <a:pt x="0" y="17"/>
                  </a:lnTo>
                  <a:lnTo>
                    <a:pt x="31"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40158" name="Freeform 222">
              <a:extLst>
                <a:ext uri="{FF2B5EF4-FFF2-40B4-BE49-F238E27FC236}">
                  <a16:creationId xmlns:a16="http://schemas.microsoft.com/office/drawing/2014/main" id="{A4F34A1C-594C-4287-9556-39993DC072AD}"/>
                </a:ext>
              </a:extLst>
            </p:cNvPr>
            <p:cNvSpPr>
              <a:spLocks noChangeArrowheads="1"/>
            </p:cNvSpPr>
            <p:nvPr/>
          </p:nvSpPr>
          <p:spPr bwMode="auto">
            <a:xfrm>
              <a:off x="1303" y="2685"/>
              <a:ext cx="16" cy="16"/>
            </a:xfrm>
            <a:custGeom>
              <a:avLst/>
              <a:gdLst>
                <a:gd name="T0" fmla="*/ 71 w 72"/>
                <a:gd name="T1" fmla="*/ 53 h 72"/>
                <a:gd name="T2" fmla="*/ 35 w 72"/>
                <a:gd name="T3" fmla="*/ 71 h 72"/>
                <a:gd name="T4" fmla="*/ 0 w 72"/>
                <a:gd name="T5" fmla="*/ 13 h 72"/>
                <a:gd name="T6" fmla="*/ 31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35" y="71"/>
                  </a:lnTo>
                  <a:lnTo>
                    <a:pt x="0" y="13"/>
                  </a:lnTo>
                  <a:lnTo>
                    <a:pt x="31"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40159" name="Freeform 223">
              <a:extLst>
                <a:ext uri="{FF2B5EF4-FFF2-40B4-BE49-F238E27FC236}">
                  <a16:creationId xmlns:a16="http://schemas.microsoft.com/office/drawing/2014/main" id="{5AAC1BF0-F3FD-4CBB-B08A-4660D86E9A98}"/>
                </a:ext>
              </a:extLst>
            </p:cNvPr>
            <p:cNvSpPr>
              <a:spLocks noChangeArrowheads="1"/>
            </p:cNvSpPr>
            <p:nvPr/>
          </p:nvSpPr>
          <p:spPr bwMode="auto">
            <a:xfrm>
              <a:off x="1297" y="2688"/>
              <a:ext cx="16" cy="16"/>
            </a:xfrm>
            <a:custGeom>
              <a:avLst/>
              <a:gdLst>
                <a:gd name="T0" fmla="*/ 71 w 72"/>
                <a:gd name="T1" fmla="*/ 53 h 72"/>
                <a:gd name="T2" fmla="*/ 44 w 72"/>
                <a:gd name="T3" fmla="*/ 71 h 72"/>
                <a:gd name="T4" fmla="*/ 0 w 72"/>
                <a:gd name="T5" fmla="*/ 17 h 72"/>
                <a:gd name="T6" fmla="*/ 35 w 72"/>
                <a:gd name="T7" fmla="*/ 0 h 72"/>
                <a:gd name="T8" fmla="*/ 71 w 72"/>
                <a:gd name="T9" fmla="*/ 53 h 72"/>
              </a:gdLst>
              <a:ahLst/>
              <a:cxnLst>
                <a:cxn ang="0">
                  <a:pos x="T0" y="T1"/>
                </a:cxn>
                <a:cxn ang="0">
                  <a:pos x="T2" y="T3"/>
                </a:cxn>
                <a:cxn ang="0">
                  <a:pos x="T4" y="T5"/>
                </a:cxn>
                <a:cxn ang="0">
                  <a:pos x="T6" y="T7"/>
                </a:cxn>
                <a:cxn ang="0">
                  <a:pos x="T8" y="T9"/>
                </a:cxn>
              </a:cxnLst>
              <a:rect l="0" t="0" r="r" b="b"/>
              <a:pathLst>
                <a:path w="72" h="72">
                  <a:moveTo>
                    <a:pt x="71" y="53"/>
                  </a:moveTo>
                  <a:lnTo>
                    <a:pt x="44" y="71"/>
                  </a:lnTo>
                  <a:lnTo>
                    <a:pt x="0" y="17"/>
                  </a:lnTo>
                  <a:lnTo>
                    <a:pt x="35" y="0"/>
                  </a:lnTo>
                  <a:lnTo>
                    <a:pt x="71" y="53"/>
                  </a:lnTo>
                </a:path>
              </a:pathLst>
            </a:custGeom>
            <a:solidFill>
              <a:srgbClr val="000000"/>
            </a:solidFill>
            <a:ln w="12600">
              <a:solidFill>
                <a:srgbClr val="333333"/>
              </a:solidFill>
              <a:round/>
              <a:headEnd/>
              <a:tailEnd/>
            </a:ln>
          </p:spPr>
          <p:txBody>
            <a:bodyPr wrap="none" anchor="ctr"/>
            <a:lstStyle/>
            <a:p>
              <a:endParaRPr lang="en-US"/>
            </a:p>
          </p:txBody>
        </p:sp>
        <p:sp>
          <p:nvSpPr>
            <p:cNvPr id="40160" name="Freeform 224">
              <a:extLst>
                <a:ext uri="{FF2B5EF4-FFF2-40B4-BE49-F238E27FC236}">
                  <a16:creationId xmlns:a16="http://schemas.microsoft.com/office/drawing/2014/main" id="{875101D4-3D6A-4407-A402-9EC9CA2E4976}"/>
                </a:ext>
              </a:extLst>
            </p:cNvPr>
            <p:cNvSpPr>
              <a:spLocks noChangeArrowheads="1"/>
            </p:cNvSpPr>
            <p:nvPr/>
          </p:nvSpPr>
          <p:spPr bwMode="auto">
            <a:xfrm>
              <a:off x="1293" y="2692"/>
              <a:ext cx="16" cy="16"/>
            </a:xfrm>
            <a:custGeom>
              <a:avLst/>
              <a:gdLst>
                <a:gd name="T0" fmla="*/ 71 w 72"/>
                <a:gd name="T1" fmla="*/ 49 h 72"/>
                <a:gd name="T2" fmla="*/ 40 w 72"/>
                <a:gd name="T3" fmla="*/ 71 h 72"/>
                <a:gd name="T4" fmla="*/ 0 w 72"/>
                <a:gd name="T5" fmla="*/ 26 h 72"/>
                <a:gd name="T6" fmla="*/ 22 w 72"/>
                <a:gd name="T7" fmla="*/ 0 h 72"/>
                <a:gd name="T8" fmla="*/ 71 w 72"/>
                <a:gd name="T9" fmla="*/ 49 h 72"/>
              </a:gdLst>
              <a:ahLst/>
              <a:cxnLst>
                <a:cxn ang="0">
                  <a:pos x="T0" y="T1"/>
                </a:cxn>
                <a:cxn ang="0">
                  <a:pos x="T2" y="T3"/>
                </a:cxn>
                <a:cxn ang="0">
                  <a:pos x="T4" y="T5"/>
                </a:cxn>
                <a:cxn ang="0">
                  <a:pos x="T6" y="T7"/>
                </a:cxn>
                <a:cxn ang="0">
                  <a:pos x="T8" y="T9"/>
                </a:cxn>
              </a:cxnLst>
              <a:rect l="0" t="0" r="r" b="b"/>
              <a:pathLst>
                <a:path w="72" h="72">
                  <a:moveTo>
                    <a:pt x="71" y="49"/>
                  </a:moveTo>
                  <a:lnTo>
                    <a:pt x="40" y="71"/>
                  </a:lnTo>
                  <a:lnTo>
                    <a:pt x="0" y="26"/>
                  </a:lnTo>
                  <a:lnTo>
                    <a:pt x="22" y="0"/>
                  </a:lnTo>
                  <a:lnTo>
                    <a:pt x="71" y="49"/>
                  </a:lnTo>
                </a:path>
              </a:pathLst>
            </a:custGeom>
            <a:solidFill>
              <a:srgbClr val="000000"/>
            </a:solidFill>
            <a:ln w="12600">
              <a:solidFill>
                <a:srgbClr val="333333"/>
              </a:solidFill>
              <a:round/>
              <a:headEnd/>
              <a:tailEnd/>
            </a:ln>
          </p:spPr>
          <p:txBody>
            <a:bodyPr wrap="none" anchor="ctr"/>
            <a:lstStyle/>
            <a:p>
              <a:endParaRPr lang="en-US"/>
            </a:p>
          </p:txBody>
        </p:sp>
        <p:sp>
          <p:nvSpPr>
            <p:cNvPr id="40161" name="Freeform 225">
              <a:extLst>
                <a:ext uri="{FF2B5EF4-FFF2-40B4-BE49-F238E27FC236}">
                  <a16:creationId xmlns:a16="http://schemas.microsoft.com/office/drawing/2014/main" id="{0C445D2E-3D27-496F-A34A-622F6895512D}"/>
                </a:ext>
              </a:extLst>
            </p:cNvPr>
            <p:cNvSpPr>
              <a:spLocks noChangeArrowheads="1"/>
            </p:cNvSpPr>
            <p:nvPr/>
          </p:nvSpPr>
          <p:spPr bwMode="auto">
            <a:xfrm>
              <a:off x="1288" y="2697"/>
              <a:ext cx="16" cy="16"/>
            </a:xfrm>
            <a:custGeom>
              <a:avLst/>
              <a:gdLst>
                <a:gd name="T0" fmla="*/ 71 w 72"/>
                <a:gd name="T1" fmla="*/ 44 h 72"/>
                <a:gd name="T2" fmla="*/ 53 w 72"/>
                <a:gd name="T3" fmla="*/ 71 h 72"/>
                <a:gd name="T4" fmla="*/ 0 w 72"/>
                <a:gd name="T5" fmla="*/ 26 h 72"/>
                <a:gd name="T6" fmla="*/ 26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53" y="71"/>
                  </a:lnTo>
                  <a:lnTo>
                    <a:pt x="0" y="26"/>
                  </a:lnTo>
                  <a:lnTo>
                    <a:pt x="26"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40162" name="Freeform 226">
              <a:extLst>
                <a:ext uri="{FF2B5EF4-FFF2-40B4-BE49-F238E27FC236}">
                  <a16:creationId xmlns:a16="http://schemas.microsoft.com/office/drawing/2014/main" id="{A2118C68-10DB-4D73-9E76-8DABE02F43AB}"/>
                </a:ext>
              </a:extLst>
            </p:cNvPr>
            <p:cNvSpPr>
              <a:spLocks noChangeArrowheads="1"/>
            </p:cNvSpPr>
            <p:nvPr/>
          </p:nvSpPr>
          <p:spPr bwMode="auto">
            <a:xfrm>
              <a:off x="1284" y="2702"/>
              <a:ext cx="16" cy="16"/>
            </a:xfrm>
            <a:custGeom>
              <a:avLst/>
              <a:gdLst>
                <a:gd name="T0" fmla="*/ 71 w 72"/>
                <a:gd name="T1" fmla="*/ 40 h 72"/>
                <a:gd name="T2" fmla="*/ 49 w 72"/>
                <a:gd name="T3" fmla="*/ 71 h 72"/>
                <a:gd name="T4" fmla="*/ 0 w 72"/>
                <a:gd name="T5" fmla="*/ 22 h 72"/>
                <a:gd name="T6" fmla="*/ 17 w 72"/>
                <a:gd name="T7" fmla="*/ 0 h 72"/>
                <a:gd name="T8" fmla="*/ 71 w 72"/>
                <a:gd name="T9" fmla="*/ 40 h 72"/>
              </a:gdLst>
              <a:ahLst/>
              <a:cxnLst>
                <a:cxn ang="0">
                  <a:pos x="T0" y="T1"/>
                </a:cxn>
                <a:cxn ang="0">
                  <a:pos x="T2" y="T3"/>
                </a:cxn>
                <a:cxn ang="0">
                  <a:pos x="T4" y="T5"/>
                </a:cxn>
                <a:cxn ang="0">
                  <a:pos x="T6" y="T7"/>
                </a:cxn>
                <a:cxn ang="0">
                  <a:pos x="T8" y="T9"/>
                </a:cxn>
              </a:cxnLst>
              <a:rect l="0" t="0" r="r" b="b"/>
              <a:pathLst>
                <a:path w="72" h="72">
                  <a:moveTo>
                    <a:pt x="71" y="40"/>
                  </a:moveTo>
                  <a:lnTo>
                    <a:pt x="49" y="71"/>
                  </a:lnTo>
                  <a:lnTo>
                    <a:pt x="0" y="22"/>
                  </a:lnTo>
                  <a:lnTo>
                    <a:pt x="17" y="0"/>
                  </a:lnTo>
                  <a:lnTo>
                    <a:pt x="71" y="40"/>
                  </a:lnTo>
                </a:path>
              </a:pathLst>
            </a:custGeom>
            <a:solidFill>
              <a:srgbClr val="000000"/>
            </a:solidFill>
            <a:ln w="12600">
              <a:solidFill>
                <a:srgbClr val="333333"/>
              </a:solidFill>
              <a:round/>
              <a:headEnd/>
              <a:tailEnd/>
            </a:ln>
          </p:spPr>
          <p:txBody>
            <a:bodyPr wrap="none" anchor="ctr"/>
            <a:lstStyle/>
            <a:p>
              <a:endParaRPr lang="en-US"/>
            </a:p>
          </p:txBody>
        </p:sp>
        <p:sp>
          <p:nvSpPr>
            <p:cNvPr id="40163" name="Freeform 227">
              <a:extLst>
                <a:ext uri="{FF2B5EF4-FFF2-40B4-BE49-F238E27FC236}">
                  <a16:creationId xmlns:a16="http://schemas.microsoft.com/office/drawing/2014/main" id="{1B32E3EE-48A5-42D7-82DD-28A4A707EA12}"/>
                </a:ext>
              </a:extLst>
            </p:cNvPr>
            <p:cNvSpPr>
              <a:spLocks noChangeArrowheads="1"/>
            </p:cNvSpPr>
            <p:nvPr/>
          </p:nvSpPr>
          <p:spPr bwMode="auto">
            <a:xfrm>
              <a:off x="1281" y="2706"/>
              <a:ext cx="16" cy="16"/>
            </a:xfrm>
            <a:custGeom>
              <a:avLst/>
              <a:gdLst>
                <a:gd name="T0" fmla="*/ 71 w 72"/>
                <a:gd name="T1" fmla="*/ 44 h 72"/>
                <a:gd name="T2" fmla="*/ 53 w 72"/>
                <a:gd name="T3" fmla="*/ 71 h 72"/>
                <a:gd name="T4" fmla="*/ 0 w 72"/>
                <a:gd name="T5" fmla="*/ 26 h 72"/>
                <a:gd name="T6" fmla="*/ 17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53" y="71"/>
                  </a:lnTo>
                  <a:lnTo>
                    <a:pt x="0" y="26"/>
                  </a:lnTo>
                  <a:lnTo>
                    <a:pt x="17"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40164" name="Freeform 228">
              <a:extLst>
                <a:ext uri="{FF2B5EF4-FFF2-40B4-BE49-F238E27FC236}">
                  <a16:creationId xmlns:a16="http://schemas.microsoft.com/office/drawing/2014/main" id="{C643B337-E70D-4DF5-BFF7-D494C0556818}"/>
                </a:ext>
              </a:extLst>
            </p:cNvPr>
            <p:cNvSpPr>
              <a:spLocks noChangeArrowheads="1"/>
            </p:cNvSpPr>
            <p:nvPr/>
          </p:nvSpPr>
          <p:spPr bwMode="auto">
            <a:xfrm>
              <a:off x="1278" y="2711"/>
              <a:ext cx="16" cy="16"/>
            </a:xfrm>
            <a:custGeom>
              <a:avLst/>
              <a:gdLst>
                <a:gd name="T0" fmla="*/ 71 w 72"/>
                <a:gd name="T1" fmla="*/ 44 h 72"/>
                <a:gd name="T2" fmla="*/ 53 w 72"/>
                <a:gd name="T3" fmla="*/ 71 h 72"/>
                <a:gd name="T4" fmla="*/ 0 w 72"/>
                <a:gd name="T5" fmla="*/ 22 h 72"/>
                <a:gd name="T6" fmla="*/ 17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53" y="71"/>
                  </a:lnTo>
                  <a:lnTo>
                    <a:pt x="0" y="22"/>
                  </a:lnTo>
                  <a:lnTo>
                    <a:pt x="17"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40165" name="Freeform 229">
              <a:extLst>
                <a:ext uri="{FF2B5EF4-FFF2-40B4-BE49-F238E27FC236}">
                  <a16:creationId xmlns:a16="http://schemas.microsoft.com/office/drawing/2014/main" id="{5FDEB8EE-9551-421E-9302-0590A4E7A0DE}"/>
                </a:ext>
              </a:extLst>
            </p:cNvPr>
            <p:cNvSpPr>
              <a:spLocks noChangeArrowheads="1"/>
            </p:cNvSpPr>
            <p:nvPr/>
          </p:nvSpPr>
          <p:spPr bwMode="auto">
            <a:xfrm>
              <a:off x="1274" y="2715"/>
              <a:ext cx="16" cy="16"/>
            </a:xfrm>
            <a:custGeom>
              <a:avLst/>
              <a:gdLst>
                <a:gd name="T0" fmla="*/ 71 w 72"/>
                <a:gd name="T1" fmla="*/ 44 h 72"/>
                <a:gd name="T2" fmla="*/ 58 w 72"/>
                <a:gd name="T3" fmla="*/ 71 h 72"/>
                <a:gd name="T4" fmla="*/ 0 w 72"/>
                <a:gd name="T5" fmla="*/ 35 h 72"/>
                <a:gd name="T6" fmla="*/ 17 w 72"/>
                <a:gd name="T7" fmla="*/ 0 h 72"/>
                <a:gd name="T8" fmla="*/ 71 w 72"/>
                <a:gd name="T9" fmla="*/ 44 h 72"/>
              </a:gdLst>
              <a:ahLst/>
              <a:cxnLst>
                <a:cxn ang="0">
                  <a:pos x="T0" y="T1"/>
                </a:cxn>
                <a:cxn ang="0">
                  <a:pos x="T2" y="T3"/>
                </a:cxn>
                <a:cxn ang="0">
                  <a:pos x="T4" y="T5"/>
                </a:cxn>
                <a:cxn ang="0">
                  <a:pos x="T6" y="T7"/>
                </a:cxn>
                <a:cxn ang="0">
                  <a:pos x="T8" y="T9"/>
                </a:cxn>
              </a:cxnLst>
              <a:rect l="0" t="0" r="r" b="b"/>
              <a:pathLst>
                <a:path w="72" h="72">
                  <a:moveTo>
                    <a:pt x="71" y="44"/>
                  </a:moveTo>
                  <a:lnTo>
                    <a:pt x="58" y="71"/>
                  </a:lnTo>
                  <a:lnTo>
                    <a:pt x="0" y="35"/>
                  </a:lnTo>
                  <a:lnTo>
                    <a:pt x="17" y="0"/>
                  </a:lnTo>
                  <a:lnTo>
                    <a:pt x="71" y="44"/>
                  </a:lnTo>
                </a:path>
              </a:pathLst>
            </a:custGeom>
            <a:solidFill>
              <a:srgbClr val="000000"/>
            </a:solidFill>
            <a:ln w="12600">
              <a:solidFill>
                <a:srgbClr val="333333"/>
              </a:solidFill>
              <a:round/>
              <a:headEnd/>
              <a:tailEnd/>
            </a:ln>
          </p:spPr>
          <p:txBody>
            <a:bodyPr wrap="none" anchor="ctr"/>
            <a:lstStyle/>
            <a:p>
              <a:endParaRPr lang="en-US"/>
            </a:p>
          </p:txBody>
        </p:sp>
        <p:sp>
          <p:nvSpPr>
            <p:cNvPr id="40166" name="Freeform 230">
              <a:extLst>
                <a:ext uri="{FF2B5EF4-FFF2-40B4-BE49-F238E27FC236}">
                  <a16:creationId xmlns:a16="http://schemas.microsoft.com/office/drawing/2014/main" id="{8F594ED6-18B2-4D66-9D4A-4AD7CE8693FC}"/>
                </a:ext>
              </a:extLst>
            </p:cNvPr>
            <p:cNvSpPr>
              <a:spLocks noChangeArrowheads="1"/>
            </p:cNvSpPr>
            <p:nvPr/>
          </p:nvSpPr>
          <p:spPr bwMode="auto">
            <a:xfrm>
              <a:off x="1272" y="2721"/>
              <a:ext cx="16" cy="16"/>
            </a:xfrm>
            <a:custGeom>
              <a:avLst/>
              <a:gdLst>
                <a:gd name="T0" fmla="*/ 71 w 72"/>
                <a:gd name="T1" fmla="*/ 35 h 72"/>
                <a:gd name="T2" fmla="*/ 53 w 72"/>
                <a:gd name="T3" fmla="*/ 71 h 72"/>
                <a:gd name="T4" fmla="*/ 0 w 72"/>
                <a:gd name="T5" fmla="*/ 35 h 72"/>
                <a:gd name="T6" fmla="*/ 8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53" y="71"/>
                  </a:lnTo>
                  <a:lnTo>
                    <a:pt x="0" y="35"/>
                  </a:lnTo>
                  <a:lnTo>
                    <a:pt x="8"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40167" name="Freeform 231">
              <a:extLst>
                <a:ext uri="{FF2B5EF4-FFF2-40B4-BE49-F238E27FC236}">
                  <a16:creationId xmlns:a16="http://schemas.microsoft.com/office/drawing/2014/main" id="{4B163929-01CF-4C64-9348-508038AC18C3}"/>
                </a:ext>
              </a:extLst>
            </p:cNvPr>
            <p:cNvSpPr>
              <a:spLocks noChangeArrowheads="1"/>
            </p:cNvSpPr>
            <p:nvPr/>
          </p:nvSpPr>
          <p:spPr bwMode="auto">
            <a:xfrm>
              <a:off x="1270" y="2726"/>
              <a:ext cx="16" cy="16"/>
            </a:xfrm>
            <a:custGeom>
              <a:avLst/>
              <a:gdLst>
                <a:gd name="T0" fmla="*/ 71 w 72"/>
                <a:gd name="T1" fmla="*/ 35 h 72"/>
                <a:gd name="T2" fmla="*/ 62 w 72"/>
                <a:gd name="T3" fmla="*/ 71 h 72"/>
                <a:gd name="T4" fmla="*/ 0 w 72"/>
                <a:gd name="T5" fmla="*/ 35 h 72"/>
                <a:gd name="T6" fmla="*/ 8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lnTo>
                    <a:pt x="62" y="71"/>
                  </a:lnTo>
                  <a:lnTo>
                    <a:pt x="0" y="35"/>
                  </a:lnTo>
                  <a:lnTo>
                    <a:pt x="8" y="0"/>
                  </a:lnTo>
                  <a:lnTo>
                    <a:pt x="71" y="35"/>
                  </a:lnTo>
                </a:path>
              </a:pathLst>
            </a:custGeom>
            <a:solidFill>
              <a:srgbClr val="000000"/>
            </a:solidFill>
            <a:ln w="12600">
              <a:solidFill>
                <a:srgbClr val="333333"/>
              </a:solidFill>
              <a:round/>
              <a:headEnd/>
              <a:tailEnd/>
            </a:ln>
          </p:spPr>
          <p:txBody>
            <a:bodyPr wrap="none" anchor="ctr"/>
            <a:lstStyle/>
            <a:p>
              <a:endParaRPr lang="en-US"/>
            </a:p>
          </p:txBody>
        </p:sp>
        <p:sp>
          <p:nvSpPr>
            <p:cNvPr id="40168" name="Freeform 232">
              <a:extLst>
                <a:ext uri="{FF2B5EF4-FFF2-40B4-BE49-F238E27FC236}">
                  <a16:creationId xmlns:a16="http://schemas.microsoft.com/office/drawing/2014/main" id="{7F288BD9-D6CA-48E8-A8BD-C589CDB31F5F}"/>
                </a:ext>
              </a:extLst>
            </p:cNvPr>
            <p:cNvSpPr>
              <a:spLocks noChangeArrowheads="1"/>
            </p:cNvSpPr>
            <p:nvPr/>
          </p:nvSpPr>
          <p:spPr bwMode="auto">
            <a:xfrm>
              <a:off x="1268" y="2731"/>
              <a:ext cx="16" cy="16"/>
            </a:xfrm>
            <a:custGeom>
              <a:avLst/>
              <a:gdLst>
                <a:gd name="T0" fmla="*/ 70 w 71"/>
                <a:gd name="T1" fmla="*/ 31 h 72"/>
                <a:gd name="T2" fmla="*/ 52 w 71"/>
                <a:gd name="T3" fmla="*/ 71 h 72"/>
                <a:gd name="T4" fmla="*/ 0 w 71"/>
                <a:gd name="T5" fmla="*/ 35 h 72"/>
                <a:gd name="T6" fmla="*/ 8 w 71"/>
                <a:gd name="T7" fmla="*/ 0 h 72"/>
                <a:gd name="T8" fmla="*/ 70 w 71"/>
                <a:gd name="T9" fmla="*/ 31 h 72"/>
              </a:gdLst>
              <a:ahLst/>
              <a:cxnLst>
                <a:cxn ang="0">
                  <a:pos x="T0" y="T1"/>
                </a:cxn>
                <a:cxn ang="0">
                  <a:pos x="T2" y="T3"/>
                </a:cxn>
                <a:cxn ang="0">
                  <a:pos x="T4" y="T5"/>
                </a:cxn>
                <a:cxn ang="0">
                  <a:pos x="T6" y="T7"/>
                </a:cxn>
                <a:cxn ang="0">
                  <a:pos x="T8" y="T9"/>
                </a:cxn>
              </a:cxnLst>
              <a:rect l="0" t="0" r="r" b="b"/>
              <a:pathLst>
                <a:path w="71" h="72">
                  <a:moveTo>
                    <a:pt x="70" y="31"/>
                  </a:moveTo>
                  <a:lnTo>
                    <a:pt x="52" y="71"/>
                  </a:lnTo>
                  <a:lnTo>
                    <a:pt x="0" y="35"/>
                  </a:lnTo>
                  <a:lnTo>
                    <a:pt x="8" y="0"/>
                  </a:lnTo>
                  <a:lnTo>
                    <a:pt x="70" y="31"/>
                  </a:lnTo>
                </a:path>
              </a:pathLst>
            </a:custGeom>
            <a:solidFill>
              <a:srgbClr val="000000"/>
            </a:solidFill>
            <a:ln w="12600">
              <a:solidFill>
                <a:srgbClr val="333333"/>
              </a:solidFill>
              <a:round/>
              <a:headEnd/>
              <a:tailEnd/>
            </a:ln>
          </p:spPr>
          <p:txBody>
            <a:bodyPr wrap="none" anchor="ctr"/>
            <a:lstStyle/>
            <a:p>
              <a:endParaRPr lang="en-US"/>
            </a:p>
          </p:txBody>
        </p:sp>
        <p:sp>
          <p:nvSpPr>
            <p:cNvPr id="40169" name="Freeform 233">
              <a:extLst>
                <a:ext uri="{FF2B5EF4-FFF2-40B4-BE49-F238E27FC236}">
                  <a16:creationId xmlns:a16="http://schemas.microsoft.com/office/drawing/2014/main" id="{EAC8800E-D982-44B3-A0C7-D43964FA5C31}"/>
                </a:ext>
              </a:extLst>
            </p:cNvPr>
            <p:cNvSpPr>
              <a:spLocks noChangeArrowheads="1"/>
            </p:cNvSpPr>
            <p:nvPr/>
          </p:nvSpPr>
          <p:spPr bwMode="auto">
            <a:xfrm>
              <a:off x="1266" y="2736"/>
              <a:ext cx="16" cy="16"/>
            </a:xfrm>
            <a:custGeom>
              <a:avLst/>
              <a:gdLst>
                <a:gd name="T0" fmla="*/ 71 w 72"/>
                <a:gd name="T1" fmla="*/ 31 h 72"/>
                <a:gd name="T2" fmla="*/ 71 w 72"/>
                <a:gd name="T3" fmla="*/ 71 h 72"/>
                <a:gd name="T4" fmla="*/ 0 w 72"/>
                <a:gd name="T5" fmla="*/ 44 h 72"/>
                <a:gd name="T6" fmla="*/ 8 w 72"/>
                <a:gd name="T7" fmla="*/ 0 h 72"/>
                <a:gd name="T8" fmla="*/ 71 w 72"/>
                <a:gd name="T9" fmla="*/ 31 h 72"/>
              </a:gdLst>
              <a:ahLst/>
              <a:cxnLst>
                <a:cxn ang="0">
                  <a:pos x="T0" y="T1"/>
                </a:cxn>
                <a:cxn ang="0">
                  <a:pos x="T2" y="T3"/>
                </a:cxn>
                <a:cxn ang="0">
                  <a:pos x="T4" y="T5"/>
                </a:cxn>
                <a:cxn ang="0">
                  <a:pos x="T6" y="T7"/>
                </a:cxn>
                <a:cxn ang="0">
                  <a:pos x="T8" y="T9"/>
                </a:cxn>
              </a:cxnLst>
              <a:rect l="0" t="0" r="r" b="b"/>
              <a:pathLst>
                <a:path w="72" h="72">
                  <a:moveTo>
                    <a:pt x="71" y="31"/>
                  </a:moveTo>
                  <a:lnTo>
                    <a:pt x="71" y="71"/>
                  </a:lnTo>
                  <a:lnTo>
                    <a:pt x="0" y="44"/>
                  </a:lnTo>
                  <a:lnTo>
                    <a:pt x="8" y="0"/>
                  </a:lnTo>
                  <a:lnTo>
                    <a:pt x="71" y="31"/>
                  </a:lnTo>
                </a:path>
              </a:pathLst>
            </a:custGeom>
            <a:solidFill>
              <a:srgbClr val="000000"/>
            </a:solidFill>
            <a:ln w="12600">
              <a:solidFill>
                <a:srgbClr val="333333"/>
              </a:solidFill>
              <a:round/>
              <a:headEnd/>
              <a:tailEnd/>
            </a:ln>
          </p:spPr>
          <p:txBody>
            <a:bodyPr wrap="none" anchor="ctr"/>
            <a:lstStyle/>
            <a:p>
              <a:endParaRPr lang="en-US"/>
            </a:p>
          </p:txBody>
        </p:sp>
        <p:sp>
          <p:nvSpPr>
            <p:cNvPr id="40170" name="Freeform 234">
              <a:extLst>
                <a:ext uri="{FF2B5EF4-FFF2-40B4-BE49-F238E27FC236}">
                  <a16:creationId xmlns:a16="http://schemas.microsoft.com/office/drawing/2014/main" id="{77B717DD-B6FA-4481-8818-0A3021D9BD9D}"/>
                </a:ext>
              </a:extLst>
            </p:cNvPr>
            <p:cNvSpPr>
              <a:spLocks noChangeArrowheads="1"/>
            </p:cNvSpPr>
            <p:nvPr/>
          </p:nvSpPr>
          <p:spPr bwMode="auto">
            <a:xfrm>
              <a:off x="1265" y="2742"/>
              <a:ext cx="16" cy="16"/>
            </a:xfrm>
            <a:custGeom>
              <a:avLst/>
              <a:gdLst>
                <a:gd name="T0" fmla="*/ 71 w 72"/>
                <a:gd name="T1" fmla="*/ 26 h 72"/>
                <a:gd name="T2" fmla="*/ 58 w 72"/>
                <a:gd name="T3" fmla="*/ 71 h 72"/>
                <a:gd name="T4" fmla="*/ 0 w 72"/>
                <a:gd name="T5" fmla="*/ 49 h 72"/>
                <a:gd name="T6" fmla="*/ 4 w 72"/>
                <a:gd name="T7" fmla="*/ 0 h 72"/>
                <a:gd name="T8" fmla="*/ 71 w 72"/>
                <a:gd name="T9" fmla="*/ 26 h 72"/>
              </a:gdLst>
              <a:ahLst/>
              <a:cxnLst>
                <a:cxn ang="0">
                  <a:pos x="T0" y="T1"/>
                </a:cxn>
                <a:cxn ang="0">
                  <a:pos x="T2" y="T3"/>
                </a:cxn>
                <a:cxn ang="0">
                  <a:pos x="T4" y="T5"/>
                </a:cxn>
                <a:cxn ang="0">
                  <a:pos x="T6" y="T7"/>
                </a:cxn>
                <a:cxn ang="0">
                  <a:pos x="T8" y="T9"/>
                </a:cxn>
              </a:cxnLst>
              <a:rect l="0" t="0" r="r" b="b"/>
              <a:pathLst>
                <a:path w="72" h="72">
                  <a:moveTo>
                    <a:pt x="71" y="26"/>
                  </a:moveTo>
                  <a:lnTo>
                    <a:pt x="58" y="71"/>
                  </a:lnTo>
                  <a:lnTo>
                    <a:pt x="0" y="49"/>
                  </a:lnTo>
                  <a:lnTo>
                    <a:pt x="4" y="0"/>
                  </a:lnTo>
                  <a:lnTo>
                    <a:pt x="71" y="26"/>
                  </a:lnTo>
                </a:path>
              </a:pathLst>
            </a:custGeom>
            <a:solidFill>
              <a:srgbClr val="000000"/>
            </a:solidFill>
            <a:ln w="12600">
              <a:solidFill>
                <a:srgbClr val="333333"/>
              </a:solidFill>
              <a:round/>
              <a:headEnd/>
              <a:tailEnd/>
            </a:ln>
          </p:spPr>
          <p:txBody>
            <a:bodyPr wrap="none" anchor="ctr"/>
            <a:lstStyle/>
            <a:p>
              <a:endParaRPr lang="en-US"/>
            </a:p>
          </p:txBody>
        </p:sp>
        <p:sp>
          <p:nvSpPr>
            <p:cNvPr id="40171" name="Freeform 235">
              <a:extLst>
                <a:ext uri="{FF2B5EF4-FFF2-40B4-BE49-F238E27FC236}">
                  <a16:creationId xmlns:a16="http://schemas.microsoft.com/office/drawing/2014/main" id="{BE70393D-D149-4497-9BFC-25F2F073D902}"/>
                </a:ext>
              </a:extLst>
            </p:cNvPr>
            <p:cNvSpPr>
              <a:spLocks noChangeArrowheads="1"/>
            </p:cNvSpPr>
            <p:nvPr/>
          </p:nvSpPr>
          <p:spPr bwMode="auto">
            <a:xfrm>
              <a:off x="1264" y="2747"/>
              <a:ext cx="16" cy="16"/>
            </a:xfrm>
            <a:custGeom>
              <a:avLst/>
              <a:gdLst>
                <a:gd name="T0" fmla="*/ 71 w 72"/>
                <a:gd name="T1" fmla="*/ 22 h 72"/>
                <a:gd name="T2" fmla="*/ 62 w 72"/>
                <a:gd name="T3" fmla="*/ 71 h 72"/>
                <a:gd name="T4" fmla="*/ 0 w 72"/>
                <a:gd name="T5" fmla="*/ 44 h 72"/>
                <a:gd name="T6" fmla="*/ 4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62" y="71"/>
                  </a:lnTo>
                  <a:lnTo>
                    <a:pt x="0" y="44"/>
                  </a:lnTo>
                  <a:lnTo>
                    <a:pt x="4"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40172" name="Freeform 236">
              <a:extLst>
                <a:ext uri="{FF2B5EF4-FFF2-40B4-BE49-F238E27FC236}">
                  <a16:creationId xmlns:a16="http://schemas.microsoft.com/office/drawing/2014/main" id="{6E8E2391-5E15-4E4D-AB7B-5B4F47BE1A2A}"/>
                </a:ext>
              </a:extLst>
            </p:cNvPr>
            <p:cNvSpPr>
              <a:spLocks noChangeArrowheads="1"/>
            </p:cNvSpPr>
            <p:nvPr/>
          </p:nvSpPr>
          <p:spPr bwMode="auto">
            <a:xfrm>
              <a:off x="1263" y="2751"/>
              <a:ext cx="16" cy="16"/>
            </a:xfrm>
            <a:custGeom>
              <a:avLst/>
              <a:gdLst>
                <a:gd name="T0" fmla="*/ 71 w 72"/>
                <a:gd name="T1" fmla="*/ 17 h 72"/>
                <a:gd name="T2" fmla="*/ 62 w 72"/>
                <a:gd name="T3" fmla="*/ 71 h 72"/>
                <a:gd name="T4" fmla="*/ 0 w 72"/>
                <a:gd name="T5" fmla="*/ 49 h 72"/>
                <a:gd name="T6" fmla="*/ 4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62" y="71"/>
                  </a:lnTo>
                  <a:lnTo>
                    <a:pt x="0" y="49"/>
                  </a:lnTo>
                  <a:lnTo>
                    <a:pt x="4"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40173" name="Freeform 237">
              <a:extLst>
                <a:ext uri="{FF2B5EF4-FFF2-40B4-BE49-F238E27FC236}">
                  <a16:creationId xmlns:a16="http://schemas.microsoft.com/office/drawing/2014/main" id="{C70C636A-CC4A-45A3-BD44-07E80C57784F}"/>
                </a:ext>
              </a:extLst>
            </p:cNvPr>
            <p:cNvSpPr>
              <a:spLocks noChangeArrowheads="1"/>
            </p:cNvSpPr>
            <p:nvPr/>
          </p:nvSpPr>
          <p:spPr bwMode="auto">
            <a:xfrm>
              <a:off x="1262" y="2756"/>
              <a:ext cx="16" cy="16"/>
            </a:xfrm>
            <a:custGeom>
              <a:avLst/>
              <a:gdLst>
                <a:gd name="T0" fmla="*/ 71 w 72"/>
                <a:gd name="T1" fmla="*/ 22 h 72"/>
                <a:gd name="T2" fmla="*/ 71 w 72"/>
                <a:gd name="T3" fmla="*/ 71 h 72"/>
                <a:gd name="T4" fmla="*/ 0 w 72"/>
                <a:gd name="T5" fmla="*/ 58 h 72"/>
                <a:gd name="T6" fmla="*/ 4 w 72"/>
                <a:gd name="T7" fmla="*/ 0 h 72"/>
                <a:gd name="T8" fmla="*/ 71 w 72"/>
                <a:gd name="T9" fmla="*/ 22 h 72"/>
              </a:gdLst>
              <a:ahLst/>
              <a:cxnLst>
                <a:cxn ang="0">
                  <a:pos x="T0" y="T1"/>
                </a:cxn>
                <a:cxn ang="0">
                  <a:pos x="T2" y="T3"/>
                </a:cxn>
                <a:cxn ang="0">
                  <a:pos x="T4" y="T5"/>
                </a:cxn>
                <a:cxn ang="0">
                  <a:pos x="T6" y="T7"/>
                </a:cxn>
                <a:cxn ang="0">
                  <a:pos x="T8" y="T9"/>
                </a:cxn>
              </a:cxnLst>
              <a:rect l="0" t="0" r="r" b="b"/>
              <a:pathLst>
                <a:path w="72" h="72">
                  <a:moveTo>
                    <a:pt x="71" y="22"/>
                  </a:moveTo>
                  <a:lnTo>
                    <a:pt x="71" y="71"/>
                  </a:lnTo>
                  <a:lnTo>
                    <a:pt x="0" y="58"/>
                  </a:lnTo>
                  <a:lnTo>
                    <a:pt x="4" y="0"/>
                  </a:lnTo>
                  <a:lnTo>
                    <a:pt x="71" y="22"/>
                  </a:lnTo>
                </a:path>
              </a:pathLst>
            </a:custGeom>
            <a:solidFill>
              <a:srgbClr val="000000"/>
            </a:solidFill>
            <a:ln w="12600">
              <a:solidFill>
                <a:srgbClr val="333333"/>
              </a:solidFill>
              <a:round/>
              <a:headEnd/>
              <a:tailEnd/>
            </a:ln>
          </p:spPr>
          <p:txBody>
            <a:bodyPr wrap="none" anchor="ctr"/>
            <a:lstStyle/>
            <a:p>
              <a:endParaRPr lang="en-US"/>
            </a:p>
          </p:txBody>
        </p:sp>
        <p:sp>
          <p:nvSpPr>
            <p:cNvPr id="40174" name="Freeform 238">
              <a:extLst>
                <a:ext uri="{FF2B5EF4-FFF2-40B4-BE49-F238E27FC236}">
                  <a16:creationId xmlns:a16="http://schemas.microsoft.com/office/drawing/2014/main" id="{67631E5F-14B1-4C58-984A-FFED7C0524E3}"/>
                </a:ext>
              </a:extLst>
            </p:cNvPr>
            <p:cNvSpPr>
              <a:spLocks noChangeArrowheads="1"/>
            </p:cNvSpPr>
            <p:nvPr/>
          </p:nvSpPr>
          <p:spPr bwMode="auto">
            <a:xfrm>
              <a:off x="1262" y="2761"/>
              <a:ext cx="16" cy="16"/>
            </a:xfrm>
            <a:custGeom>
              <a:avLst/>
              <a:gdLst>
                <a:gd name="T0" fmla="*/ 71 w 72"/>
                <a:gd name="T1" fmla="*/ 13 h 72"/>
                <a:gd name="T2" fmla="*/ 71 w 72"/>
                <a:gd name="T3" fmla="*/ 71 h 72"/>
                <a:gd name="T4" fmla="*/ 0 w 72"/>
                <a:gd name="T5" fmla="*/ 71 h 72"/>
                <a:gd name="T6" fmla="*/ 0 w 72"/>
                <a:gd name="T7" fmla="*/ 0 h 72"/>
                <a:gd name="T8" fmla="*/ 71 w 72"/>
                <a:gd name="T9" fmla="*/ 13 h 72"/>
              </a:gdLst>
              <a:ahLst/>
              <a:cxnLst>
                <a:cxn ang="0">
                  <a:pos x="T0" y="T1"/>
                </a:cxn>
                <a:cxn ang="0">
                  <a:pos x="T2" y="T3"/>
                </a:cxn>
                <a:cxn ang="0">
                  <a:pos x="T4" y="T5"/>
                </a:cxn>
                <a:cxn ang="0">
                  <a:pos x="T6" y="T7"/>
                </a:cxn>
                <a:cxn ang="0">
                  <a:pos x="T8" y="T9"/>
                </a:cxn>
              </a:cxnLst>
              <a:rect l="0" t="0" r="r" b="b"/>
              <a:pathLst>
                <a:path w="72" h="72">
                  <a:moveTo>
                    <a:pt x="71" y="13"/>
                  </a:moveTo>
                  <a:lnTo>
                    <a:pt x="71" y="71"/>
                  </a:lnTo>
                  <a:lnTo>
                    <a:pt x="0" y="71"/>
                  </a:lnTo>
                  <a:lnTo>
                    <a:pt x="0" y="0"/>
                  </a:lnTo>
                  <a:lnTo>
                    <a:pt x="71" y="13"/>
                  </a:lnTo>
                </a:path>
              </a:pathLst>
            </a:custGeom>
            <a:solidFill>
              <a:srgbClr val="000000"/>
            </a:solidFill>
            <a:ln w="12600">
              <a:solidFill>
                <a:srgbClr val="333333"/>
              </a:solidFill>
              <a:round/>
              <a:headEnd/>
              <a:tailEnd/>
            </a:ln>
          </p:spPr>
          <p:txBody>
            <a:bodyPr wrap="none" anchor="ctr"/>
            <a:lstStyle/>
            <a:p>
              <a:endParaRPr lang="en-US"/>
            </a:p>
          </p:txBody>
        </p:sp>
        <p:sp>
          <p:nvSpPr>
            <p:cNvPr id="40175" name="Freeform 239">
              <a:extLst>
                <a:ext uri="{FF2B5EF4-FFF2-40B4-BE49-F238E27FC236}">
                  <a16:creationId xmlns:a16="http://schemas.microsoft.com/office/drawing/2014/main" id="{1D68DA43-12B0-4CC5-8811-1F44278B7E19}"/>
                </a:ext>
              </a:extLst>
            </p:cNvPr>
            <p:cNvSpPr>
              <a:spLocks noChangeArrowheads="1"/>
            </p:cNvSpPr>
            <p:nvPr/>
          </p:nvSpPr>
          <p:spPr bwMode="auto">
            <a:xfrm>
              <a:off x="1262" y="2766"/>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76" name="Freeform 240">
              <a:extLst>
                <a:ext uri="{FF2B5EF4-FFF2-40B4-BE49-F238E27FC236}">
                  <a16:creationId xmlns:a16="http://schemas.microsoft.com/office/drawing/2014/main" id="{F72497BB-86B4-47BE-854E-6F8C9DE25D2E}"/>
                </a:ext>
              </a:extLst>
            </p:cNvPr>
            <p:cNvSpPr>
              <a:spLocks noChangeArrowheads="1"/>
            </p:cNvSpPr>
            <p:nvPr/>
          </p:nvSpPr>
          <p:spPr bwMode="auto">
            <a:xfrm>
              <a:off x="1262" y="2770"/>
              <a:ext cx="16" cy="16"/>
            </a:xfrm>
            <a:custGeom>
              <a:avLst/>
              <a:gdLst>
                <a:gd name="T0" fmla="*/ 71 w 72"/>
                <a:gd name="T1" fmla="*/ 0 h 72"/>
                <a:gd name="T2" fmla="*/ 71 w 72"/>
                <a:gd name="T3" fmla="*/ 53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53"/>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77" name="Freeform 241">
              <a:extLst>
                <a:ext uri="{FF2B5EF4-FFF2-40B4-BE49-F238E27FC236}">
                  <a16:creationId xmlns:a16="http://schemas.microsoft.com/office/drawing/2014/main" id="{5ABC78F1-D033-44DB-B50C-AEEC7EAD1DE6}"/>
                </a:ext>
              </a:extLst>
            </p:cNvPr>
            <p:cNvSpPr>
              <a:spLocks noChangeArrowheads="1"/>
            </p:cNvSpPr>
            <p:nvPr/>
          </p:nvSpPr>
          <p:spPr bwMode="auto">
            <a:xfrm>
              <a:off x="1262" y="2773"/>
              <a:ext cx="16" cy="16"/>
            </a:xfrm>
            <a:custGeom>
              <a:avLst/>
              <a:gdLst>
                <a:gd name="T0" fmla="*/ 71 w 72"/>
                <a:gd name="T1" fmla="*/ 0 h 71"/>
                <a:gd name="T2" fmla="*/ 71 w 72"/>
                <a:gd name="T3" fmla="*/ 52 h 71"/>
                <a:gd name="T4" fmla="*/ 0 w 72"/>
                <a:gd name="T5" fmla="*/ 70 h 71"/>
                <a:gd name="T6" fmla="*/ 0 w 72"/>
                <a:gd name="T7" fmla="*/ 13 h 71"/>
                <a:gd name="T8" fmla="*/ 71 w 72"/>
                <a:gd name="T9" fmla="*/ 0 h 71"/>
              </a:gdLst>
              <a:ahLst/>
              <a:cxnLst>
                <a:cxn ang="0">
                  <a:pos x="T0" y="T1"/>
                </a:cxn>
                <a:cxn ang="0">
                  <a:pos x="T2" y="T3"/>
                </a:cxn>
                <a:cxn ang="0">
                  <a:pos x="T4" y="T5"/>
                </a:cxn>
                <a:cxn ang="0">
                  <a:pos x="T6" y="T7"/>
                </a:cxn>
                <a:cxn ang="0">
                  <a:pos x="T8" y="T9"/>
                </a:cxn>
              </a:cxnLst>
              <a:rect l="0" t="0" r="r" b="b"/>
              <a:pathLst>
                <a:path w="72" h="71">
                  <a:moveTo>
                    <a:pt x="71" y="0"/>
                  </a:moveTo>
                  <a:lnTo>
                    <a:pt x="71" y="52"/>
                  </a:lnTo>
                  <a:lnTo>
                    <a:pt x="0" y="70"/>
                  </a:lnTo>
                  <a:lnTo>
                    <a:pt x="0" y="13"/>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78" name="Freeform 242">
              <a:extLst>
                <a:ext uri="{FF2B5EF4-FFF2-40B4-BE49-F238E27FC236}">
                  <a16:creationId xmlns:a16="http://schemas.microsoft.com/office/drawing/2014/main" id="{EAF5CA81-6888-422E-85C9-ADB754165F9B}"/>
                </a:ext>
              </a:extLst>
            </p:cNvPr>
            <p:cNvSpPr>
              <a:spLocks noChangeArrowheads="1"/>
            </p:cNvSpPr>
            <p:nvPr/>
          </p:nvSpPr>
          <p:spPr bwMode="auto">
            <a:xfrm>
              <a:off x="1262" y="2777"/>
              <a:ext cx="16" cy="16"/>
            </a:xfrm>
            <a:custGeom>
              <a:avLst/>
              <a:gdLst>
                <a:gd name="T0" fmla="*/ 71 w 72"/>
                <a:gd name="T1" fmla="*/ 0 h 72"/>
                <a:gd name="T2" fmla="*/ 71 w 72"/>
                <a:gd name="T3" fmla="*/ 40 h 72"/>
                <a:gd name="T4" fmla="*/ 4 w 72"/>
                <a:gd name="T5" fmla="*/ 71 h 72"/>
                <a:gd name="T6" fmla="*/ 0 w 72"/>
                <a:gd name="T7" fmla="*/ 13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40"/>
                  </a:lnTo>
                  <a:lnTo>
                    <a:pt x="4" y="71"/>
                  </a:lnTo>
                  <a:lnTo>
                    <a:pt x="0" y="13"/>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79" name="Freeform 243">
              <a:extLst>
                <a:ext uri="{FF2B5EF4-FFF2-40B4-BE49-F238E27FC236}">
                  <a16:creationId xmlns:a16="http://schemas.microsoft.com/office/drawing/2014/main" id="{C416EE81-7CE6-4E58-B1E7-4CE1CB3B4D95}"/>
                </a:ext>
              </a:extLst>
            </p:cNvPr>
            <p:cNvSpPr>
              <a:spLocks noChangeArrowheads="1"/>
            </p:cNvSpPr>
            <p:nvPr/>
          </p:nvSpPr>
          <p:spPr bwMode="auto">
            <a:xfrm>
              <a:off x="1263" y="2780"/>
              <a:ext cx="16" cy="16"/>
            </a:xfrm>
            <a:custGeom>
              <a:avLst/>
              <a:gdLst>
                <a:gd name="T0" fmla="*/ 62 w 72"/>
                <a:gd name="T1" fmla="*/ 0 h 72"/>
                <a:gd name="T2" fmla="*/ 71 w 72"/>
                <a:gd name="T3" fmla="*/ 40 h 72"/>
                <a:gd name="T4" fmla="*/ 4 w 72"/>
                <a:gd name="T5" fmla="*/ 71 h 72"/>
                <a:gd name="T6" fmla="*/ 0 w 72"/>
                <a:gd name="T7" fmla="*/ 26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40"/>
                  </a:lnTo>
                  <a:lnTo>
                    <a:pt x="4" y="71"/>
                  </a:lnTo>
                  <a:lnTo>
                    <a:pt x="0" y="26"/>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180" name="Freeform 244">
              <a:extLst>
                <a:ext uri="{FF2B5EF4-FFF2-40B4-BE49-F238E27FC236}">
                  <a16:creationId xmlns:a16="http://schemas.microsoft.com/office/drawing/2014/main" id="{32861B10-6CE7-4AA7-B455-34FB99ACBDDD}"/>
                </a:ext>
              </a:extLst>
            </p:cNvPr>
            <p:cNvSpPr>
              <a:spLocks noChangeArrowheads="1"/>
            </p:cNvSpPr>
            <p:nvPr/>
          </p:nvSpPr>
          <p:spPr bwMode="auto">
            <a:xfrm>
              <a:off x="1264" y="2783"/>
              <a:ext cx="16" cy="16"/>
            </a:xfrm>
            <a:custGeom>
              <a:avLst/>
              <a:gdLst>
                <a:gd name="T0" fmla="*/ 62 w 72"/>
                <a:gd name="T1" fmla="*/ 0 h 72"/>
                <a:gd name="T2" fmla="*/ 71 w 72"/>
                <a:gd name="T3" fmla="*/ 35 h 72"/>
                <a:gd name="T4" fmla="*/ 4 w 72"/>
                <a:gd name="T5" fmla="*/ 71 h 72"/>
                <a:gd name="T6" fmla="*/ 0 w 72"/>
                <a:gd name="T7" fmla="*/ 22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35"/>
                  </a:lnTo>
                  <a:lnTo>
                    <a:pt x="4" y="71"/>
                  </a:lnTo>
                  <a:lnTo>
                    <a:pt x="0" y="22"/>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181" name="Freeform 245">
              <a:extLst>
                <a:ext uri="{FF2B5EF4-FFF2-40B4-BE49-F238E27FC236}">
                  <a16:creationId xmlns:a16="http://schemas.microsoft.com/office/drawing/2014/main" id="{C05578CD-9667-43A0-BB8B-07BEA451CF25}"/>
                </a:ext>
              </a:extLst>
            </p:cNvPr>
            <p:cNvSpPr>
              <a:spLocks noChangeArrowheads="1"/>
            </p:cNvSpPr>
            <p:nvPr/>
          </p:nvSpPr>
          <p:spPr bwMode="auto">
            <a:xfrm>
              <a:off x="1265" y="2786"/>
              <a:ext cx="16" cy="16"/>
            </a:xfrm>
            <a:custGeom>
              <a:avLst/>
              <a:gdLst>
                <a:gd name="T0" fmla="*/ 71 w 72"/>
                <a:gd name="T1" fmla="*/ 0 h 72"/>
                <a:gd name="T2" fmla="*/ 71 w 72"/>
                <a:gd name="T3" fmla="*/ 35 h 72"/>
                <a:gd name="T4" fmla="*/ 4 w 72"/>
                <a:gd name="T5" fmla="*/ 71 h 72"/>
                <a:gd name="T6" fmla="*/ 0 w 72"/>
                <a:gd name="T7" fmla="*/ 35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35"/>
                  </a:lnTo>
                  <a:lnTo>
                    <a:pt x="4" y="71"/>
                  </a:lnTo>
                  <a:lnTo>
                    <a:pt x="0" y="35"/>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82" name="Freeform 246">
              <a:extLst>
                <a:ext uri="{FF2B5EF4-FFF2-40B4-BE49-F238E27FC236}">
                  <a16:creationId xmlns:a16="http://schemas.microsoft.com/office/drawing/2014/main" id="{0CA1E300-AE18-4EB9-9649-465BCAB5A7F7}"/>
                </a:ext>
              </a:extLst>
            </p:cNvPr>
            <p:cNvSpPr>
              <a:spLocks noChangeArrowheads="1"/>
            </p:cNvSpPr>
            <p:nvPr/>
          </p:nvSpPr>
          <p:spPr bwMode="auto">
            <a:xfrm>
              <a:off x="1266" y="2789"/>
              <a:ext cx="16" cy="16"/>
            </a:xfrm>
            <a:custGeom>
              <a:avLst/>
              <a:gdLst>
                <a:gd name="T0" fmla="*/ 58 w 72"/>
                <a:gd name="T1" fmla="*/ 0 h 72"/>
                <a:gd name="T2" fmla="*/ 71 w 72"/>
                <a:gd name="T3" fmla="*/ 22 h 72"/>
                <a:gd name="T4" fmla="*/ 0 w 72"/>
                <a:gd name="T5" fmla="*/ 71 h 72"/>
                <a:gd name="T6" fmla="*/ 0 w 72"/>
                <a:gd name="T7" fmla="*/ 35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22"/>
                  </a:lnTo>
                  <a:lnTo>
                    <a:pt x="0" y="71"/>
                  </a:lnTo>
                  <a:lnTo>
                    <a:pt x="0" y="35"/>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40183" name="Freeform 247">
              <a:extLst>
                <a:ext uri="{FF2B5EF4-FFF2-40B4-BE49-F238E27FC236}">
                  <a16:creationId xmlns:a16="http://schemas.microsoft.com/office/drawing/2014/main" id="{B0580C9E-C604-4E95-87EF-311F70102875}"/>
                </a:ext>
              </a:extLst>
            </p:cNvPr>
            <p:cNvSpPr>
              <a:spLocks noChangeArrowheads="1"/>
            </p:cNvSpPr>
            <p:nvPr/>
          </p:nvSpPr>
          <p:spPr bwMode="auto">
            <a:xfrm>
              <a:off x="1266" y="2791"/>
              <a:ext cx="16" cy="16"/>
            </a:xfrm>
            <a:custGeom>
              <a:avLst/>
              <a:gdLst>
                <a:gd name="T0" fmla="*/ 71 w 72"/>
                <a:gd name="T1" fmla="*/ 0 h 72"/>
                <a:gd name="T2" fmla="*/ 71 w 72"/>
                <a:gd name="T3" fmla="*/ 35 h 72"/>
                <a:gd name="T4" fmla="*/ 4 w 72"/>
                <a:gd name="T5" fmla="*/ 71 h 72"/>
                <a:gd name="T6" fmla="*/ 0 w 72"/>
                <a:gd name="T7" fmla="*/ 44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35"/>
                  </a:lnTo>
                  <a:lnTo>
                    <a:pt x="4" y="71"/>
                  </a:lnTo>
                  <a:lnTo>
                    <a:pt x="0" y="44"/>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84" name="Freeform 248">
              <a:extLst>
                <a:ext uri="{FF2B5EF4-FFF2-40B4-BE49-F238E27FC236}">
                  <a16:creationId xmlns:a16="http://schemas.microsoft.com/office/drawing/2014/main" id="{254037C2-7844-4E8E-89AF-873BA82210B2}"/>
                </a:ext>
              </a:extLst>
            </p:cNvPr>
            <p:cNvSpPr>
              <a:spLocks noChangeArrowheads="1"/>
            </p:cNvSpPr>
            <p:nvPr/>
          </p:nvSpPr>
          <p:spPr bwMode="auto">
            <a:xfrm>
              <a:off x="1267" y="2794"/>
              <a:ext cx="16" cy="16"/>
            </a:xfrm>
            <a:custGeom>
              <a:avLst/>
              <a:gdLst>
                <a:gd name="T0" fmla="*/ 71 w 72"/>
                <a:gd name="T1" fmla="*/ 0 h 72"/>
                <a:gd name="T2" fmla="*/ 71 w 72"/>
                <a:gd name="T3" fmla="*/ 22 h 72"/>
                <a:gd name="T4" fmla="*/ 4 w 72"/>
                <a:gd name="T5" fmla="*/ 71 h 72"/>
                <a:gd name="T6" fmla="*/ 0 w 72"/>
                <a:gd name="T7" fmla="*/ 35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22"/>
                  </a:lnTo>
                  <a:lnTo>
                    <a:pt x="4" y="71"/>
                  </a:lnTo>
                  <a:lnTo>
                    <a:pt x="0" y="35"/>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85" name="Freeform 249">
              <a:extLst>
                <a:ext uri="{FF2B5EF4-FFF2-40B4-BE49-F238E27FC236}">
                  <a16:creationId xmlns:a16="http://schemas.microsoft.com/office/drawing/2014/main" id="{6536DE26-F7DE-423D-8FB4-1AEF3B0704C1}"/>
                </a:ext>
              </a:extLst>
            </p:cNvPr>
            <p:cNvSpPr>
              <a:spLocks noChangeArrowheads="1"/>
            </p:cNvSpPr>
            <p:nvPr/>
          </p:nvSpPr>
          <p:spPr bwMode="auto">
            <a:xfrm>
              <a:off x="1268" y="2796"/>
              <a:ext cx="16" cy="16"/>
            </a:xfrm>
            <a:custGeom>
              <a:avLst/>
              <a:gdLst>
                <a:gd name="T0" fmla="*/ 61 w 71"/>
                <a:gd name="T1" fmla="*/ 0 h 72"/>
                <a:gd name="T2" fmla="*/ 70 w 71"/>
                <a:gd name="T3" fmla="*/ 26 h 72"/>
                <a:gd name="T4" fmla="*/ 4 w 71"/>
                <a:gd name="T5" fmla="*/ 71 h 72"/>
                <a:gd name="T6" fmla="*/ 0 w 71"/>
                <a:gd name="T7" fmla="*/ 40 h 72"/>
                <a:gd name="T8" fmla="*/ 61 w 71"/>
                <a:gd name="T9" fmla="*/ 0 h 72"/>
              </a:gdLst>
              <a:ahLst/>
              <a:cxnLst>
                <a:cxn ang="0">
                  <a:pos x="T0" y="T1"/>
                </a:cxn>
                <a:cxn ang="0">
                  <a:pos x="T2" y="T3"/>
                </a:cxn>
                <a:cxn ang="0">
                  <a:pos x="T4" y="T5"/>
                </a:cxn>
                <a:cxn ang="0">
                  <a:pos x="T6" y="T7"/>
                </a:cxn>
                <a:cxn ang="0">
                  <a:pos x="T8" y="T9"/>
                </a:cxn>
              </a:cxnLst>
              <a:rect l="0" t="0" r="r" b="b"/>
              <a:pathLst>
                <a:path w="71" h="72">
                  <a:moveTo>
                    <a:pt x="61" y="0"/>
                  </a:moveTo>
                  <a:lnTo>
                    <a:pt x="70" y="26"/>
                  </a:lnTo>
                  <a:lnTo>
                    <a:pt x="4" y="71"/>
                  </a:lnTo>
                  <a:lnTo>
                    <a:pt x="0" y="40"/>
                  </a:lnTo>
                  <a:lnTo>
                    <a:pt x="61" y="0"/>
                  </a:lnTo>
                </a:path>
              </a:pathLst>
            </a:custGeom>
            <a:solidFill>
              <a:srgbClr val="000000"/>
            </a:solidFill>
            <a:ln w="12600">
              <a:solidFill>
                <a:srgbClr val="333333"/>
              </a:solidFill>
              <a:round/>
              <a:headEnd/>
              <a:tailEnd/>
            </a:ln>
          </p:spPr>
          <p:txBody>
            <a:bodyPr wrap="none" anchor="ctr"/>
            <a:lstStyle/>
            <a:p>
              <a:endParaRPr lang="en-US"/>
            </a:p>
          </p:txBody>
        </p:sp>
        <p:sp>
          <p:nvSpPr>
            <p:cNvPr id="40186" name="Freeform 250">
              <a:extLst>
                <a:ext uri="{FF2B5EF4-FFF2-40B4-BE49-F238E27FC236}">
                  <a16:creationId xmlns:a16="http://schemas.microsoft.com/office/drawing/2014/main" id="{4EB763CE-2BF7-4D75-ADC9-0B92878A18E5}"/>
                </a:ext>
              </a:extLst>
            </p:cNvPr>
            <p:cNvSpPr>
              <a:spLocks noChangeArrowheads="1"/>
            </p:cNvSpPr>
            <p:nvPr/>
          </p:nvSpPr>
          <p:spPr bwMode="auto">
            <a:xfrm>
              <a:off x="1269" y="2799"/>
              <a:ext cx="16" cy="16"/>
            </a:xfrm>
            <a:custGeom>
              <a:avLst/>
              <a:gdLst>
                <a:gd name="T0" fmla="*/ 58 w 72"/>
                <a:gd name="T1" fmla="*/ 0 h 72"/>
                <a:gd name="T2" fmla="*/ 71 w 72"/>
                <a:gd name="T3" fmla="*/ 26 h 72"/>
                <a:gd name="T4" fmla="*/ 4 w 72"/>
                <a:gd name="T5" fmla="*/ 71 h 72"/>
                <a:gd name="T6" fmla="*/ 0 w 72"/>
                <a:gd name="T7" fmla="*/ 40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26"/>
                  </a:lnTo>
                  <a:lnTo>
                    <a:pt x="4" y="71"/>
                  </a:lnTo>
                  <a:lnTo>
                    <a:pt x="0" y="40"/>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40187" name="Freeform 251">
              <a:extLst>
                <a:ext uri="{FF2B5EF4-FFF2-40B4-BE49-F238E27FC236}">
                  <a16:creationId xmlns:a16="http://schemas.microsoft.com/office/drawing/2014/main" id="{58FE7D52-1E8B-4609-8364-68D7038DB6DB}"/>
                </a:ext>
              </a:extLst>
            </p:cNvPr>
            <p:cNvSpPr>
              <a:spLocks noChangeArrowheads="1"/>
            </p:cNvSpPr>
            <p:nvPr/>
          </p:nvSpPr>
          <p:spPr bwMode="auto">
            <a:xfrm>
              <a:off x="1270" y="2802"/>
              <a:ext cx="16" cy="16"/>
            </a:xfrm>
            <a:custGeom>
              <a:avLst/>
              <a:gdLst>
                <a:gd name="T0" fmla="*/ 62 w 72"/>
                <a:gd name="T1" fmla="*/ 0 h 72"/>
                <a:gd name="T2" fmla="*/ 71 w 72"/>
                <a:gd name="T3" fmla="*/ 22 h 72"/>
                <a:gd name="T4" fmla="*/ 0 w 72"/>
                <a:gd name="T5" fmla="*/ 71 h 72"/>
                <a:gd name="T6" fmla="*/ 0 w 72"/>
                <a:gd name="T7" fmla="*/ 4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22"/>
                  </a:lnTo>
                  <a:lnTo>
                    <a:pt x="0" y="71"/>
                  </a:lnTo>
                  <a:lnTo>
                    <a:pt x="0" y="4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188" name="Freeform 252">
              <a:extLst>
                <a:ext uri="{FF2B5EF4-FFF2-40B4-BE49-F238E27FC236}">
                  <a16:creationId xmlns:a16="http://schemas.microsoft.com/office/drawing/2014/main" id="{9605ADFE-D24B-4A3C-A5AF-F59470CD4D5E}"/>
                </a:ext>
              </a:extLst>
            </p:cNvPr>
            <p:cNvSpPr>
              <a:spLocks noChangeArrowheads="1"/>
            </p:cNvSpPr>
            <p:nvPr/>
          </p:nvSpPr>
          <p:spPr bwMode="auto">
            <a:xfrm>
              <a:off x="1270" y="2804"/>
              <a:ext cx="16" cy="16"/>
            </a:xfrm>
            <a:custGeom>
              <a:avLst/>
              <a:gdLst>
                <a:gd name="T0" fmla="*/ 71 w 72"/>
                <a:gd name="T1" fmla="*/ 0 h 72"/>
                <a:gd name="T2" fmla="*/ 71 w 72"/>
                <a:gd name="T3" fmla="*/ 26 h 72"/>
                <a:gd name="T4" fmla="*/ 4 w 72"/>
                <a:gd name="T5" fmla="*/ 71 h 72"/>
                <a:gd name="T6" fmla="*/ 0 w 72"/>
                <a:gd name="T7" fmla="*/ 4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26"/>
                  </a:lnTo>
                  <a:lnTo>
                    <a:pt x="4" y="71"/>
                  </a:lnTo>
                  <a:lnTo>
                    <a:pt x="0" y="4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89" name="Freeform 253">
              <a:extLst>
                <a:ext uri="{FF2B5EF4-FFF2-40B4-BE49-F238E27FC236}">
                  <a16:creationId xmlns:a16="http://schemas.microsoft.com/office/drawing/2014/main" id="{E1CAAD27-BB81-499E-97B0-CE2EE0842819}"/>
                </a:ext>
              </a:extLst>
            </p:cNvPr>
            <p:cNvSpPr>
              <a:spLocks noChangeArrowheads="1"/>
            </p:cNvSpPr>
            <p:nvPr/>
          </p:nvSpPr>
          <p:spPr bwMode="auto">
            <a:xfrm>
              <a:off x="1271" y="2807"/>
              <a:ext cx="16" cy="16"/>
            </a:xfrm>
            <a:custGeom>
              <a:avLst/>
              <a:gdLst>
                <a:gd name="T0" fmla="*/ 62 w 72"/>
                <a:gd name="T1" fmla="*/ 0 h 72"/>
                <a:gd name="T2" fmla="*/ 71 w 72"/>
                <a:gd name="T3" fmla="*/ 35 h 72"/>
                <a:gd name="T4" fmla="*/ 4 w 72"/>
                <a:gd name="T5" fmla="*/ 71 h 72"/>
                <a:gd name="T6" fmla="*/ 0 w 72"/>
                <a:gd name="T7" fmla="*/ 44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35"/>
                  </a:lnTo>
                  <a:lnTo>
                    <a:pt x="4" y="71"/>
                  </a:lnTo>
                  <a:lnTo>
                    <a:pt x="0" y="44"/>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190" name="Freeform 254">
              <a:extLst>
                <a:ext uri="{FF2B5EF4-FFF2-40B4-BE49-F238E27FC236}">
                  <a16:creationId xmlns:a16="http://schemas.microsoft.com/office/drawing/2014/main" id="{67E684A2-6402-4A71-9DDF-868B14D18247}"/>
                </a:ext>
              </a:extLst>
            </p:cNvPr>
            <p:cNvSpPr>
              <a:spLocks noChangeArrowheads="1"/>
            </p:cNvSpPr>
            <p:nvPr/>
          </p:nvSpPr>
          <p:spPr bwMode="auto">
            <a:xfrm>
              <a:off x="1272" y="2810"/>
              <a:ext cx="16" cy="16"/>
            </a:xfrm>
            <a:custGeom>
              <a:avLst/>
              <a:gdLst>
                <a:gd name="T0" fmla="*/ 62 w 72"/>
                <a:gd name="T1" fmla="*/ 0 h 72"/>
                <a:gd name="T2" fmla="*/ 71 w 72"/>
                <a:gd name="T3" fmla="*/ 35 h 72"/>
                <a:gd name="T4" fmla="*/ 4 w 72"/>
                <a:gd name="T5" fmla="*/ 71 h 72"/>
                <a:gd name="T6" fmla="*/ 0 w 72"/>
                <a:gd name="T7" fmla="*/ 35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35"/>
                  </a:lnTo>
                  <a:lnTo>
                    <a:pt x="4" y="71"/>
                  </a:lnTo>
                  <a:lnTo>
                    <a:pt x="0" y="35"/>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191" name="Freeform 255">
              <a:extLst>
                <a:ext uri="{FF2B5EF4-FFF2-40B4-BE49-F238E27FC236}">
                  <a16:creationId xmlns:a16="http://schemas.microsoft.com/office/drawing/2014/main" id="{19577913-358B-433A-BB4B-3BF1AA85E553}"/>
                </a:ext>
              </a:extLst>
            </p:cNvPr>
            <p:cNvSpPr>
              <a:spLocks noChangeArrowheads="1"/>
            </p:cNvSpPr>
            <p:nvPr/>
          </p:nvSpPr>
          <p:spPr bwMode="auto">
            <a:xfrm>
              <a:off x="1273" y="2813"/>
              <a:ext cx="16" cy="16"/>
            </a:xfrm>
            <a:custGeom>
              <a:avLst/>
              <a:gdLst>
                <a:gd name="T0" fmla="*/ 62 w 72"/>
                <a:gd name="T1" fmla="*/ 0 h 72"/>
                <a:gd name="T2" fmla="*/ 71 w 72"/>
                <a:gd name="T3" fmla="*/ 35 h 72"/>
                <a:gd name="T4" fmla="*/ 4 w 72"/>
                <a:gd name="T5" fmla="*/ 71 h 72"/>
                <a:gd name="T6" fmla="*/ 0 w 72"/>
                <a:gd name="T7" fmla="*/ 35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35"/>
                  </a:lnTo>
                  <a:lnTo>
                    <a:pt x="4" y="71"/>
                  </a:lnTo>
                  <a:lnTo>
                    <a:pt x="0" y="35"/>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192" name="Freeform 256">
              <a:extLst>
                <a:ext uri="{FF2B5EF4-FFF2-40B4-BE49-F238E27FC236}">
                  <a16:creationId xmlns:a16="http://schemas.microsoft.com/office/drawing/2014/main" id="{D6B12CB2-D624-4D7C-B148-77197215D680}"/>
                </a:ext>
              </a:extLst>
            </p:cNvPr>
            <p:cNvSpPr>
              <a:spLocks noChangeArrowheads="1"/>
            </p:cNvSpPr>
            <p:nvPr/>
          </p:nvSpPr>
          <p:spPr bwMode="auto">
            <a:xfrm>
              <a:off x="1274" y="2816"/>
              <a:ext cx="16" cy="16"/>
            </a:xfrm>
            <a:custGeom>
              <a:avLst/>
              <a:gdLst>
                <a:gd name="T0" fmla="*/ 62 w 72"/>
                <a:gd name="T1" fmla="*/ 0 h 72"/>
                <a:gd name="T2" fmla="*/ 71 w 72"/>
                <a:gd name="T3" fmla="*/ 40 h 72"/>
                <a:gd name="T4" fmla="*/ 0 w 72"/>
                <a:gd name="T5" fmla="*/ 71 h 72"/>
                <a:gd name="T6" fmla="*/ 0 w 72"/>
                <a:gd name="T7" fmla="*/ 40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40"/>
                  </a:lnTo>
                  <a:lnTo>
                    <a:pt x="0" y="71"/>
                  </a:lnTo>
                  <a:lnTo>
                    <a:pt x="0" y="40"/>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193" name="Freeform 257">
              <a:extLst>
                <a:ext uri="{FF2B5EF4-FFF2-40B4-BE49-F238E27FC236}">
                  <a16:creationId xmlns:a16="http://schemas.microsoft.com/office/drawing/2014/main" id="{B3E5375C-1708-4ED8-822F-D521558F413C}"/>
                </a:ext>
              </a:extLst>
            </p:cNvPr>
            <p:cNvSpPr>
              <a:spLocks noChangeArrowheads="1"/>
            </p:cNvSpPr>
            <p:nvPr/>
          </p:nvSpPr>
          <p:spPr bwMode="auto">
            <a:xfrm>
              <a:off x="1274" y="2819"/>
              <a:ext cx="16" cy="16"/>
            </a:xfrm>
            <a:custGeom>
              <a:avLst/>
              <a:gdLst>
                <a:gd name="T0" fmla="*/ 71 w 72"/>
                <a:gd name="T1" fmla="*/ 0 h 72"/>
                <a:gd name="T2" fmla="*/ 71 w 72"/>
                <a:gd name="T3" fmla="*/ 53 h 72"/>
                <a:gd name="T4" fmla="*/ 0 w 72"/>
                <a:gd name="T5" fmla="*/ 71 h 72"/>
                <a:gd name="T6" fmla="*/ 0 w 72"/>
                <a:gd name="T7" fmla="*/ 26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53"/>
                  </a:lnTo>
                  <a:lnTo>
                    <a:pt x="0" y="71"/>
                  </a:lnTo>
                  <a:lnTo>
                    <a:pt x="0" y="26"/>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94" name="Freeform 258">
              <a:extLst>
                <a:ext uri="{FF2B5EF4-FFF2-40B4-BE49-F238E27FC236}">
                  <a16:creationId xmlns:a16="http://schemas.microsoft.com/office/drawing/2014/main" id="{A4494797-99A3-4A0A-B13B-359BE84149A9}"/>
                </a:ext>
              </a:extLst>
            </p:cNvPr>
            <p:cNvSpPr>
              <a:spLocks noChangeArrowheads="1"/>
            </p:cNvSpPr>
            <p:nvPr/>
          </p:nvSpPr>
          <p:spPr bwMode="auto">
            <a:xfrm>
              <a:off x="1274" y="2823"/>
              <a:ext cx="16" cy="16"/>
            </a:xfrm>
            <a:custGeom>
              <a:avLst/>
              <a:gdLst>
                <a:gd name="T0" fmla="*/ 71 w 72"/>
                <a:gd name="T1" fmla="*/ 0 h 72"/>
                <a:gd name="T2" fmla="*/ 71 w 72"/>
                <a:gd name="T3" fmla="*/ 53 h 72"/>
                <a:gd name="T4" fmla="*/ 4 w 72"/>
                <a:gd name="T5" fmla="*/ 71 h 72"/>
                <a:gd name="T6" fmla="*/ 0 w 72"/>
                <a:gd name="T7" fmla="*/ 17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53"/>
                  </a:lnTo>
                  <a:lnTo>
                    <a:pt x="4" y="71"/>
                  </a:lnTo>
                  <a:lnTo>
                    <a:pt x="0" y="17"/>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95" name="Freeform 259">
              <a:extLst>
                <a:ext uri="{FF2B5EF4-FFF2-40B4-BE49-F238E27FC236}">
                  <a16:creationId xmlns:a16="http://schemas.microsoft.com/office/drawing/2014/main" id="{7DEC5E1F-C1E8-45B5-83B3-FA7E15D78857}"/>
                </a:ext>
              </a:extLst>
            </p:cNvPr>
            <p:cNvSpPr>
              <a:spLocks noChangeArrowheads="1"/>
            </p:cNvSpPr>
            <p:nvPr/>
          </p:nvSpPr>
          <p:spPr bwMode="auto">
            <a:xfrm>
              <a:off x="1275" y="2826"/>
              <a:ext cx="16" cy="16"/>
            </a:xfrm>
            <a:custGeom>
              <a:avLst/>
              <a:gdLst>
                <a:gd name="T0" fmla="*/ 71 w 72"/>
                <a:gd name="T1" fmla="*/ 0 h 72"/>
                <a:gd name="T2" fmla="*/ 71 w 72"/>
                <a:gd name="T3" fmla="*/ 53 h 72"/>
                <a:gd name="T4" fmla="*/ 0 w 72"/>
                <a:gd name="T5" fmla="*/ 71 h 72"/>
                <a:gd name="T6" fmla="*/ 0 w 72"/>
                <a:gd name="T7" fmla="*/ 13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53"/>
                  </a:lnTo>
                  <a:lnTo>
                    <a:pt x="0" y="71"/>
                  </a:lnTo>
                  <a:lnTo>
                    <a:pt x="0" y="13"/>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96" name="Freeform 260">
              <a:extLst>
                <a:ext uri="{FF2B5EF4-FFF2-40B4-BE49-F238E27FC236}">
                  <a16:creationId xmlns:a16="http://schemas.microsoft.com/office/drawing/2014/main" id="{A79E5447-6889-40F4-B588-9F712591DDA9}"/>
                </a:ext>
              </a:extLst>
            </p:cNvPr>
            <p:cNvSpPr>
              <a:spLocks noChangeArrowheads="1"/>
            </p:cNvSpPr>
            <p:nvPr/>
          </p:nvSpPr>
          <p:spPr bwMode="auto">
            <a:xfrm>
              <a:off x="1275" y="2830"/>
              <a:ext cx="16" cy="16"/>
            </a:xfrm>
            <a:custGeom>
              <a:avLst/>
              <a:gdLst>
                <a:gd name="T0" fmla="*/ 71 w 72"/>
                <a:gd name="T1" fmla="*/ 0 h 72"/>
                <a:gd name="T2" fmla="*/ 71 w 72"/>
                <a:gd name="T3" fmla="*/ 53 h 72"/>
                <a:gd name="T4" fmla="*/ 0 w 72"/>
                <a:gd name="T5" fmla="*/ 71 h 72"/>
                <a:gd name="T6" fmla="*/ 0 w 72"/>
                <a:gd name="T7" fmla="*/ 17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53"/>
                  </a:lnTo>
                  <a:lnTo>
                    <a:pt x="0" y="71"/>
                  </a:lnTo>
                  <a:lnTo>
                    <a:pt x="0" y="17"/>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97" name="Freeform 261">
              <a:extLst>
                <a:ext uri="{FF2B5EF4-FFF2-40B4-BE49-F238E27FC236}">
                  <a16:creationId xmlns:a16="http://schemas.microsoft.com/office/drawing/2014/main" id="{B27EBEB5-53B5-4C26-A26B-1B0E7DF13A8F}"/>
                </a:ext>
              </a:extLst>
            </p:cNvPr>
            <p:cNvSpPr>
              <a:spLocks noChangeArrowheads="1"/>
            </p:cNvSpPr>
            <p:nvPr/>
          </p:nvSpPr>
          <p:spPr bwMode="auto">
            <a:xfrm>
              <a:off x="1275" y="2833"/>
              <a:ext cx="16" cy="16"/>
            </a:xfrm>
            <a:custGeom>
              <a:avLst/>
              <a:gdLst>
                <a:gd name="T0" fmla="*/ 62 w 72"/>
                <a:gd name="T1" fmla="*/ 0 h 72"/>
                <a:gd name="T2" fmla="*/ 71 w 72"/>
                <a:gd name="T3" fmla="*/ 71 h 72"/>
                <a:gd name="T4" fmla="*/ 0 w 72"/>
                <a:gd name="T5" fmla="*/ 71 h 72"/>
                <a:gd name="T6" fmla="*/ 0 w 72"/>
                <a:gd name="T7" fmla="*/ 17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71"/>
                  </a:lnTo>
                  <a:lnTo>
                    <a:pt x="0" y="71"/>
                  </a:lnTo>
                  <a:lnTo>
                    <a:pt x="0" y="17"/>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198" name="Freeform 262">
              <a:extLst>
                <a:ext uri="{FF2B5EF4-FFF2-40B4-BE49-F238E27FC236}">
                  <a16:creationId xmlns:a16="http://schemas.microsoft.com/office/drawing/2014/main" id="{08646CDA-3041-46FE-9D03-74150B3A6F27}"/>
                </a:ext>
              </a:extLst>
            </p:cNvPr>
            <p:cNvSpPr>
              <a:spLocks noChangeArrowheads="1"/>
            </p:cNvSpPr>
            <p:nvPr/>
          </p:nvSpPr>
          <p:spPr bwMode="auto">
            <a:xfrm>
              <a:off x="1275" y="2837"/>
              <a:ext cx="16" cy="16"/>
            </a:xfrm>
            <a:custGeom>
              <a:avLst/>
              <a:gdLst>
                <a:gd name="T0" fmla="*/ 71 w 72"/>
                <a:gd name="T1" fmla="*/ 0 h 72"/>
                <a:gd name="T2" fmla="*/ 71 w 72"/>
                <a:gd name="T3" fmla="*/ 71 h 72"/>
                <a:gd name="T4" fmla="*/ 4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4"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199" name="Freeform 263">
              <a:extLst>
                <a:ext uri="{FF2B5EF4-FFF2-40B4-BE49-F238E27FC236}">
                  <a16:creationId xmlns:a16="http://schemas.microsoft.com/office/drawing/2014/main" id="{5F6AADF0-6A30-4493-AF45-DBD651A87E45}"/>
                </a:ext>
              </a:extLst>
            </p:cNvPr>
            <p:cNvSpPr>
              <a:spLocks noChangeArrowheads="1"/>
            </p:cNvSpPr>
            <p:nvPr/>
          </p:nvSpPr>
          <p:spPr bwMode="auto">
            <a:xfrm>
              <a:off x="1275" y="2840"/>
              <a:ext cx="16" cy="16"/>
            </a:xfrm>
            <a:custGeom>
              <a:avLst/>
              <a:gdLst>
                <a:gd name="T0" fmla="*/ 71 w 72"/>
                <a:gd name="T1" fmla="*/ 0 h 72"/>
                <a:gd name="T2" fmla="*/ 71 w 72"/>
                <a:gd name="T3" fmla="*/ 71 h 72"/>
                <a:gd name="T4" fmla="*/ 0 w 72"/>
                <a:gd name="T5" fmla="*/ 71 h 72"/>
                <a:gd name="T6" fmla="*/ 4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4"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00" name="Freeform 264">
              <a:extLst>
                <a:ext uri="{FF2B5EF4-FFF2-40B4-BE49-F238E27FC236}">
                  <a16:creationId xmlns:a16="http://schemas.microsoft.com/office/drawing/2014/main" id="{E8A8757D-852A-4FDE-B7B2-41A8EA0D1D9C}"/>
                </a:ext>
              </a:extLst>
            </p:cNvPr>
            <p:cNvSpPr>
              <a:spLocks noChangeArrowheads="1"/>
            </p:cNvSpPr>
            <p:nvPr/>
          </p:nvSpPr>
          <p:spPr bwMode="auto">
            <a:xfrm>
              <a:off x="1275" y="2844"/>
              <a:ext cx="16" cy="16"/>
            </a:xfrm>
            <a:custGeom>
              <a:avLst/>
              <a:gdLst>
                <a:gd name="T0" fmla="*/ 71 w 72"/>
                <a:gd name="T1" fmla="*/ 0 h 72"/>
                <a:gd name="T2" fmla="*/ 62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62"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01" name="Freeform 265">
              <a:extLst>
                <a:ext uri="{FF2B5EF4-FFF2-40B4-BE49-F238E27FC236}">
                  <a16:creationId xmlns:a16="http://schemas.microsoft.com/office/drawing/2014/main" id="{759AF028-9B57-41B5-992D-024CBED21230}"/>
                </a:ext>
              </a:extLst>
            </p:cNvPr>
            <p:cNvSpPr>
              <a:spLocks noChangeArrowheads="1"/>
            </p:cNvSpPr>
            <p:nvPr/>
          </p:nvSpPr>
          <p:spPr bwMode="auto">
            <a:xfrm>
              <a:off x="1275" y="2848"/>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02" name="Freeform 266">
              <a:extLst>
                <a:ext uri="{FF2B5EF4-FFF2-40B4-BE49-F238E27FC236}">
                  <a16:creationId xmlns:a16="http://schemas.microsoft.com/office/drawing/2014/main" id="{6FCD47A9-C87E-49C3-850B-50C6A5F2ABD7}"/>
                </a:ext>
              </a:extLst>
            </p:cNvPr>
            <p:cNvSpPr>
              <a:spLocks noChangeArrowheads="1"/>
            </p:cNvSpPr>
            <p:nvPr/>
          </p:nvSpPr>
          <p:spPr bwMode="auto">
            <a:xfrm>
              <a:off x="1275" y="2852"/>
              <a:ext cx="16" cy="16"/>
            </a:xfrm>
            <a:custGeom>
              <a:avLst/>
              <a:gdLst>
                <a:gd name="T0" fmla="*/ 71 w 72"/>
                <a:gd name="T1" fmla="*/ 0 h 72"/>
                <a:gd name="T2" fmla="*/ 71 w 72"/>
                <a:gd name="T3" fmla="*/ 71 h 72"/>
                <a:gd name="T4" fmla="*/ 0 w 72"/>
                <a:gd name="T5" fmla="*/ 53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53"/>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03" name="Freeform 267">
              <a:extLst>
                <a:ext uri="{FF2B5EF4-FFF2-40B4-BE49-F238E27FC236}">
                  <a16:creationId xmlns:a16="http://schemas.microsoft.com/office/drawing/2014/main" id="{5F1E63ED-3975-4ADE-B152-F0EBE964B734}"/>
                </a:ext>
              </a:extLst>
            </p:cNvPr>
            <p:cNvSpPr>
              <a:spLocks noChangeArrowheads="1"/>
            </p:cNvSpPr>
            <p:nvPr/>
          </p:nvSpPr>
          <p:spPr bwMode="auto">
            <a:xfrm>
              <a:off x="1275" y="2855"/>
              <a:ext cx="16" cy="16"/>
            </a:xfrm>
            <a:custGeom>
              <a:avLst/>
              <a:gdLst>
                <a:gd name="T0" fmla="*/ 71 w 72"/>
                <a:gd name="T1" fmla="*/ 17 h 72"/>
                <a:gd name="T2" fmla="*/ 71 w 72"/>
                <a:gd name="T3" fmla="*/ 71 h 72"/>
                <a:gd name="T4" fmla="*/ 0 w 72"/>
                <a:gd name="T5" fmla="*/ 71 h 72"/>
                <a:gd name="T6" fmla="*/ 0 w 72"/>
                <a:gd name="T7" fmla="*/ 0 h 72"/>
                <a:gd name="T8" fmla="*/ 71 w 72"/>
                <a:gd name="T9" fmla="*/ 17 h 72"/>
              </a:gdLst>
              <a:ahLst/>
              <a:cxnLst>
                <a:cxn ang="0">
                  <a:pos x="T0" y="T1"/>
                </a:cxn>
                <a:cxn ang="0">
                  <a:pos x="T2" y="T3"/>
                </a:cxn>
                <a:cxn ang="0">
                  <a:pos x="T4" y="T5"/>
                </a:cxn>
                <a:cxn ang="0">
                  <a:pos x="T6" y="T7"/>
                </a:cxn>
                <a:cxn ang="0">
                  <a:pos x="T8" y="T9"/>
                </a:cxn>
              </a:cxnLst>
              <a:rect l="0" t="0" r="r" b="b"/>
              <a:pathLst>
                <a:path w="72" h="72">
                  <a:moveTo>
                    <a:pt x="71" y="17"/>
                  </a:moveTo>
                  <a:lnTo>
                    <a:pt x="71" y="71"/>
                  </a:lnTo>
                  <a:lnTo>
                    <a:pt x="0" y="71"/>
                  </a:lnTo>
                  <a:lnTo>
                    <a:pt x="0" y="0"/>
                  </a:lnTo>
                  <a:lnTo>
                    <a:pt x="71" y="17"/>
                  </a:lnTo>
                </a:path>
              </a:pathLst>
            </a:custGeom>
            <a:solidFill>
              <a:srgbClr val="000000"/>
            </a:solidFill>
            <a:ln w="12600">
              <a:solidFill>
                <a:srgbClr val="333333"/>
              </a:solidFill>
              <a:round/>
              <a:headEnd/>
              <a:tailEnd/>
            </a:ln>
          </p:spPr>
          <p:txBody>
            <a:bodyPr wrap="none" anchor="ctr"/>
            <a:lstStyle/>
            <a:p>
              <a:endParaRPr lang="en-US"/>
            </a:p>
          </p:txBody>
        </p:sp>
        <p:sp>
          <p:nvSpPr>
            <p:cNvPr id="40204" name="Freeform 268">
              <a:extLst>
                <a:ext uri="{FF2B5EF4-FFF2-40B4-BE49-F238E27FC236}">
                  <a16:creationId xmlns:a16="http://schemas.microsoft.com/office/drawing/2014/main" id="{A4F0E020-D86D-4FDB-A106-A94839E147C9}"/>
                </a:ext>
              </a:extLst>
            </p:cNvPr>
            <p:cNvSpPr>
              <a:spLocks noChangeArrowheads="1"/>
            </p:cNvSpPr>
            <p:nvPr/>
          </p:nvSpPr>
          <p:spPr bwMode="auto">
            <a:xfrm>
              <a:off x="1275" y="2859"/>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05" name="Freeform 269">
              <a:extLst>
                <a:ext uri="{FF2B5EF4-FFF2-40B4-BE49-F238E27FC236}">
                  <a16:creationId xmlns:a16="http://schemas.microsoft.com/office/drawing/2014/main" id="{38136693-4465-4560-A9AC-4FD205EFB649}"/>
                </a:ext>
              </a:extLst>
            </p:cNvPr>
            <p:cNvSpPr>
              <a:spLocks noChangeArrowheads="1"/>
            </p:cNvSpPr>
            <p:nvPr/>
          </p:nvSpPr>
          <p:spPr bwMode="auto">
            <a:xfrm>
              <a:off x="1275" y="2863"/>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06" name="Freeform 270">
              <a:extLst>
                <a:ext uri="{FF2B5EF4-FFF2-40B4-BE49-F238E27FC236}">
                  <a16:creationId xmlns:a16="http://schemas.microsoft.com/office/drawing/2014/main" id="{887CE9E3-C791-44BC-B1DA-55F88A575F52}"/>
                </a:ext>
              </a:extLst>
            </p:cNvPr>
            <p:cNvSpPr>
              <a:spLocks noChangeArrowheads="1"/>
            </p:cNvSpPr>
            <p:nvPr/>
          </p:nvSpPr>
          <p:spPr bwMode="auto">
            <a:xfrm>
              <a:off x="1275" y="2867"/>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07" name="Freeform 271">
              <a:extLst>
                <a:ext uri="{FF2B5EF4-FFF2-40B4-BE49-F238E27FC236}">
                  <a16:creationId xmlns:a16="http://schemas.microsoft.com/office/drawing/2014/main" id="{4B9A7C16-F81A-48CA-B9D1-0A7E5DC80449}"/>
                </a:ext>
              </a:extLst>
            </p:cNvPr>
            <p:cNvSpPr>
              <a:spLocks noChangeArrowheads="1"/>
            </p:cNvSpPr>
            <p:nvPr/>
          </p:nvSpPr>
          <p:spPr bwMode="auto">
            <a:xfrm>
              <a:off x="1275" y="2871"/>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08" name="Freeform 272">
              <a:extLst>
                <a:ext uri="{FF2B5EF4-FFF2-40B4-BE49-F238E27FC236}">
                  <a16:creationId xmlns:a16="http://schemas.microsoft.com/office/drawing/2014/main" id="{2012407D-FA54-4B8B-9391-5449ABBE3978}"/>
                </a:ext>
              </a:extLst>
            </p:cNvPr>
            <p:cNvSpPr>
              <a:spLocks noChangeArrowheads="1"/>
            </p:cNvSpPr>
            <p:nvPr/>
          </p:nvSpPr>
          <p:spPr bwMode="auto">
            <a:xfrm>
              <a:off x="1275" y="2875"/>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09" name="Freeform 273">
              <a:extLst>
                <a:ext uri="{FF2B5EF4-FFF2-40B4-BE49-F238E27FC236}">
                  <a16:creationId xmlns:a16="http://schemas.microsoft.com/office/drawing/2014/main" id="{F94CD8D6-2F8A-4797-8378-1E6B04352B69}"/>
                </a:ext>
              </a:extLst>
            </p:cNvPr>
            <p:cNvSpPr>
              <a:spLocks noChangeArrowheads="1"/>
            </p:cNvSpPr>
            <p:nvPr/>
          </p:nvSpPr>
          <p:spPr bwMode="auto">
            <a:xfrm>
              <a:off x="1275" y="2879"/>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10" name="Freeform 274">
              <a:extLst>
                <a:ext uri="{FF2B5EF4-FFF2-40B4-BE49-F238E27FC236}">
                  <a16:creationId xmlns:a16="http://schemas.microsoft.com/office/drawing/2014/main" id="{17E9CE77-70BD-4714-ADA1-1A0DD22E8FD2}"/>
                </a:ext>
              </a:extLst>
            </p:cNvPr>
            <p:cNvSpPr>
              <a:spLocks noChangeArrowheads="1"/>
            </p:cNvSpPr>
            <p:nvPr/>
          </p:nvSpPr>
          <p:spPr bwMode="auto">
            <a:xfrm>
              <a:off x="1275" y="2883"/>
              <a:ext cx="16" cy="16"/>
            </a:xfrm>
            <a:custGeom>
              <a:avLst/>
              <a:gdLst>
                <a:gd name="T0" fmla="*/ 71 w 72"/>
                <a:gd name="T1" fmla="*/ 0 h 72"/>
                <a:gd name="T2" fmla="*/ 71 w 72"/>
                <a:gd name="T3" fmla="*/ 71 h 72"/>
                <a:gd name="T4" fmla="*/ 0 w 72"/>
                <a:gd name="T5" fmla="*/ 71 h 72"/>
                <a:gd name="T6" fmla="*/ 0 w 72"/>
                <a:gd name="T7" fmla="*/ 13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13"/>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11" name="Freeform 275">
              <a:extLst>
                <a:ext uri="{FF2B5EF4-FFF2-40B4-BE49-F238E27FC236}">
                  <a16:creationId xmlns:a16="http://schemas.microsoft.com/office/drawing/2014/main" id="{542E0800-B037-4CC4-B6CC-B5471347112D}"/>
                </a:ext>
              </a:extLst>
            </p:cNvPr>
            <p:cNvSpPr>
              <a:spLocks noChangeArrowheads="1"/>
            </p:cNvSpPr>
            <p:nvPr/>
          </p:nvSpPr>
          <p:spPr bwMode="auto">
            <a:xfrm>
              <a:off x="1275" y="2888"/>
              <a:ext cx="16" cy="16"/>
            </a:xfrm>
            <a:custGeom>
              <a:avLst/>
              <a:gdLst>
                <a:gd name="T0" fmla="*/ 71 w 72"/>
                <a:gd name="T1" fmla="*/ 0 h 72"/>
                <a:gd name="T2" fmla="*/ 71 w 72"/>
                <a:gd name="T3" fmla="*/ 71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71"/>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12" name="Freeform 276">
              <a:extLst>
                <a:ext uri="{FF2B5EF4-FFF2-40B4-BE49-F238E27FC236}">
                  <a16:creationId xmlns:a16="http://schemas.microsoft.com/office/drawing/2014/main" id="{E9EE8E4F-70EF-470C-BEA4-EDC9E1F37FB2}"/>
                </a:ext>
              </a:extLst>
            </p:cNvPr>
            <p:cNvSpPr>
              <a:spLocks noChangeArrowheads="1"/>
            </p:cNvSpPr>
            <p:nvPr/>
          </p:nvSpPr>
          <p:spPr bwMode="auto">
            <a:xfrm>
              <a:off x="1275" y="2892"/>
              <a:ext cx="16" cy="16"/>
            </a:xfrm>
            <a:custGeom>
              <a:avLst/>
              <a:gdLst>
                <a:gd name="T0" fmla="*/ 71 w 72"/>
                <a:gd name="T1" fmla="*/ 0 h 72"/>
                <a:gd name="T2" fmla="*/ 71 w 72"/>
                <a:gd name="T3" fmla="*/ 53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53"/>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13" name="Freeform 277">
              <a:extLst>
                <a:ext uri="{FF2B5EF4-FFF2-40B4-BE49-F238E27FC236}">
                  <a16:creationId xmlns:a16="http://schemas.microsoft.com/office/drawing/2014/main" id="{15783EE1-C468-4E33-8A0D-E202A7BEC1C0}"/>
                </a:ext>
              </a:extLst>
            </p:cNvPr>
            <p:cNvSpPr>
              <a:spLocks noChangeArrowheads="1"/>
            </p:cNvSpPr>
            <p:nvPr/>
          </p:nvSpPr>
          <p:spPr bwMode="auto">
            <a:xfrm>
              <a:off x="1275" y="2896"/>
              <a:ext cx="16" cy="16"/>
            </a:xfrm>
            <a:custGeom>
              <a:avLst/>
              <a:gdLst>
                <a:gd name="T0" fmla="*/ 71 w 72"/>
                <a:gd name="T1" fmla="*/ 0 h 72"/>
                <a:gd name="T2" fmla="*/ 71 w 72"/>
                <a:gd name="T3" fmla="*/ 58 h 72"/>
                <a:gd name="T4" fmla="*/ 0 w 72"/>
                <a:gd name="T5" fmla="*/ 71 h 72"/>
                <a:gd name="T6" fmla="*/ 0 w 72"/>
                <a:gd name="T7" fmla="*/ 8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58"/>
                  </a:lnTo>
                  <a:lnTo>
                    <a:pt x="0" y="71"/>
                  </a:lnTo>
                  <a:lnTo>
                    <a:pt x="0" y="8"/>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14" name="Freeform 278">
              <a:extLst>
                <a:ext uri="{FF2B5EF4-FFF2-40B4-BE49-F238E27FC236}">
                  <a16:creationId xmlns:a16="http://schemas.microsoft.com/office/drawing/2014/main" id="{5A57C76E-D143-4A09-B592-B7F8DBCFB5F1}"/>
                </a:ext>
              </a:extLst>
            </p:cNvPr>
            <p:cNvSpPr>
              <a:spLocks noChangeArrowheads="1"/>
            </p:cNvSpPr>
            <p:nvPr/>
          </p:nvSpPr>
          <p:spPr bwMode="auto">
            <a:xfrm>
              <a:off x="1275" y="2901"/>
              <a:ext cx="16" cy="16"/>
            </a:xfrm>
            <a:custGeom>
              <a:avLst/>
              <a:gdLst>
                <a:gd name="T0" fmla="*/ 62 w 72"/>
                <a:gd name="T1" fmla="*/ 0 h 72"/>
                <a:gd name="T2" fmla="*/ 71 w 72"/>
                <a:gd name="T3" fmla="*/ 58 h 72"/>
                <a:gd name="T4" fmla="*/ 4 w 72"/>
                <a:gd name="T5" fmla="*/ 71 h 72"/>
                <a:gd name="T6" fmla="*/ 0 w 72"/>
                <a:gd name="T7" fmla="*/ 8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58"/>
                  </a:lnTo>
                  <a:lnTo>
                    <a:pt x="4" y="71"/>
                  </a:lnTo>
                  <a:lnTo>
                    <a:pt x="0" y="8"/>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215" name="Freeform 279">
              <a:extLst>
                <a:ext uri="{FF2B5EF4-FFF2-40B4-BE49-F238E27FC236}">
                  <a16:creationId xmlns:a16="http://schemas.microsoft.com/office/drawing/2014/main" id="{DD6262C3-AD60-4939-8812-9652A00D3F29}"/>
                </a:ext>
              </a:extLst>
            </p:cNvPr>
            <p:cNvSpPr>
              <a:spLocks noChangeArrowheads="1"/>
            </p:cNvSpPr>
            <p:nvPr/>
          </p:nvSpPr>
          <p:spPr bwMode="auto">
            <a:xfrm>
              <a:off x="1276" y="2907"/>
              <a:ext cx="16" cy="16"/>
            </a:xfrm>
            <a:custGeom>
              <a:avLst/>
              <a:gdLst>
                <a:gd name="T0" fmla="*/ 62 w 72"/>
                <a:gd name="T1" fmla="*/ 0 h 72"/>
                <a:gd name="T2" fmla="*/ 71 w 72"/>
                <a:gd name="T3" fmla="*/ 71 h 72"/>
                <a:gd name="T4" fmla="*/ 0 w 72"/>
                <a:gd name="T5" fmla="*/ 71 h 72"/>
                <a:gd name="T6" fmla="*/ 0 w 72"/>
                <a:gd name="T7" fmla="*/ 13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71"/>
                  </a:lnTo>
                  <a:lnTo>
                    <a:pt x="0" y="71"/>
                  </a:lnTo>
                  <a:lnTo>
                    <a:pt x="0" y="13"/>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216" name="Freeform 280">
              <a:extLst>
                <a:ext uri="{FF2B5EF4-FFF2-40B4-BE49-F238E27FC236}">
                  <a16:creationId xmlns:a16="http://schemas.microsoft.com/office/drawing/2014/main" id="{100E53EE-7318-495A-8A9D-C150569730B8}"/>
                </a:ext>
              </a:extLst>
            </p:cNvPr>
            <p:cNvSpPr>
              <a:spLocks noChangeArrowheads="1"/>
            </p:cNvSpPr>
            <p:nvPr/>
          </p:nvSpPr>
          <p:spPr bwMode="auto">
            <a:xfrm>
              <a:off x="1276" y="2912"/>
              <a:ext cx="16" cy="16"/>
            </a:xfrm>
            <a:custGeom>
              <a:avLst/>
              <a:gdLst>
                <a:gd name="T0" fmla="*/ 71 w 72"/>
                <a:gd name="T1" fmla="*/ 0 h 72"/>
                <a:gd name="T2" fmla="*/ 71 w 72"/>
                <a:gd name="T3" fmla="*/ 58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58"/>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17" name="Freeform 281">
              <a:extLst>
                <a:ext uri="{FF2B5EF4-FFF2-40B4-BE49-F238E27FC236}">
                  <a16:creationId xmlns:a16="http://schemas.microsoft.com/office/drawing/2014/main" id="{13AD7909-4D05-4AB9-80F4-76CEFF7765FC}"/>
                </a:ext>
              </a:extLst>
            </p:cNvPr>
            <p:cNvSpPr>
              <a:spLocks noChangeArrowheads="1"/>
            </p:cNvSpPr>
            <p:nvPr/>
          </p:nvSpPr>
          <p:spPr bwMode="auto">
            <a:xfrm>
              <a:off x="1276" y="2918"/>
              <a:ext cx="16" cy="16"/>
            </a:xfrm>
            <a:custGeom>
              <a:avLst/>
              <a:gdLst>
                <a:gd name="T0" fmla="*/ 62 w 72"/>
                <a:gd name="T1" fmla="*/ 0 h 72"/>
                <a:gd name="T2" fmla="*/ 71 w 72"/>
                <a:gd name="T3" fmla="*/ 71 h 72"/>
                <a:gd name="T4" fmla="*/ 8 w 72"/>
                <a:gd name="T5" fmla="*/ 71 h 72"/>
                <a:gd name="T6" fmla="*/ 0 w 72"/>
                <a:gd name="T7" fmla="*/ 8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71"/>
                  </a:lnTo>
                  <a:lnTo>
                    <a:pt x="8" y="71"/>
                  </a:lnTo>
                  <a:lnTo>
                    <a:pt x="0" y="8"/>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218" name="Freeform 282">
              <a:extLst>
                <a:ext uri="{FF2B5EF4-FFF2-40B4-BE49-F238E27FC236}">
                  <a16:creationId xmlns:a16="http://schemas.microsoft.com/office/drawing/2014/main" id="{FA3EE91A-2830-47BA-83C4-188F7F559FE6}"/>
                </a:ext>
              </a:extLst>
            </p:cNvPr>
            <p:cNvSpPr>
              <a:spLocks noChangeArrowheads="1"/>
            </p:cNvSpPr>
            <p:nvPr/>
          </p:nvSpPr>
          <p:spPr bwMode="auto">
            <a:xfrm>
              <a:off x="1278" y="2924"/>
              <a:ext cx="16" cy="16"/>
            </a:xfrm>
            <a:custGeom>
              <a:avLst/>
              <a:gdLst>
                <a:gd name="T0" fmla="*/ 71 w 72"/>
                <a:gd name="T1" fmla="*/ 0 h 72"/>
                <a:gd name="T2" fmla="*/ 71 w 72"/>
                <a:gd name="T3" fmla="*/ 49 h 72"/>
                <a:gd name="T4" fmla="*/ 0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49"/>
                  </a:lnTo>
                  <a:lnTo>
                    <a:pt x="0"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19" name="Freeform 283">
              <a:extLst>
                <a:ext uri="{FF2B5EF4-FFF2-40B4-BE49-F238E27FC236}">
                  <a16:creationId xmlns:a16="http://schemas.microsoft.com/office/drawing/2014/main" id="{5437EE01-9E1A-4134-A38A-AA060AC01DCC}"/>
                </a:ext>
              </a:extLst>
            </p:cNvPr>
            <p:cNvSpPr>
              <a:spLocks noChangeArrowheads="1"/>
            </p:cNvSpPr>
            <p:nvPr/>
          </p:nvSpPr>
          <p:spPr bwMode="auto">
            <a:xfrm>
              <a:off x="1278" y="2929"/>
              <a:ext cx="16" cy="16"/>
            </a:xfrm>
            <a:custGeom>
              <a:avLst/>
              <a:gdLst>
                <a:gd name="T0" fmla="*/ 62 w 72"/>
                <a:gd name="T1" fmla="*/ 0 h 72"/>
                <a:gd name="T2" fmla="*/ 71 w 72"/>
                <a:gd name="T3" fmla="*/ 71 h 72"/>
                <a:gd name="T4" fmla="*/ 0 w 72"/>
                <a:gd name="T5" fmla="*/ 71 h 72"/>
                <a:gd name="T6" fmla="*/ 0 w 72"/>
                <a:gd name="T7" fmla="*/ 17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71"/>
                  </a:lnTo>
                  <a:lnTo>
                    <a:pt x="0" y="71"/>
                  </a:lnTo>
                  <a:lnTo>
                    <a:pt x="0" y="17"/>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220" name="Freeform 284">
              <a:extLst>
                <a:ext uri="{FF2B5EF4-FFF2-40B4-BE49-F238E27FC236}">
                  <a16:creationId xmlns:a16="http://schemas.microsoft.com/office/drawing/2014/main" id="{ED2EB19F-D619-41E7-A408-11E785BB46CF}"/>
                </a:ext>
              </a:extLst>
            </p:cNvPr>
            <p:cNvSpPr>
              <a:spLocks noChangeArrowheads="1"/>
            </p:cNvSpPr>
            <p:nvPr/>
          </p:nvSpPr>
          <p:spPr bwMode="auto">
            <a:xfrm>
              <a:off x="1278" y="2936"/>
              <a:ext cx="16" cy="16"/>
            </a:xfrm>
            <a:custGeom>
              <a:avLst/>
              <a:gdLst>
                <a:gd name="T0" fmla="*/ 71 w 72"/>
                <a:gd name="T1" fmla="*/ 0 h 72"/>
                <a:gd name="T2" fmla="*/ 71 w 72"/>
                <a:gd name="T3" fmla="*/ 53 h 72"/>
                <a:gd name="T4" fmla="*/ 4 w 72"/>
                <a:gd name="T5" fmla="*/ 71 h 72"/>
                <a:gd name="T6" fmla="*/ 0 w 72"/>
                <a:gd name="T7" fmla="*/ 0 h 72"/>
                <a:gd name="T8" fmla="*/ 71 w 72"/>
                <a:gd name="T9" fmla="*/ 0 h 72"/>
              </a:gdLst>
              <a:ahLst/>
              <a:cxnLst>
                <a:cxn ang="0">
                  <a:pos x="T0" y="T1"/>
                </a:cxn>
                <a:cxn ang="0">
                  <a:pos x="T2" y="T3"/>
                </a:cxn>
                <a:cxn ang="0">
                  <a:pos x="T4" y="T5"/>
                </a:cxn>
                <a:cxn ang="0">
                  <a:pos x="T6" y="T7"/>
                </a:cxn>
                <a:cxn ang="0">
                  <a:pos x="T8" y="T9"/>
                </a:cxn>
              </a:cxnLst>
              <a:rect l="0" t="0" r="r" b="b"/>
              <a:pathLst>
                <a:path w="72" h="72">
                  <a:moveTo>
                    <a:pt x="71" y="0"/>
                  </a:moveTo>
                  <a:lnTo>
                    <a:pt x="71" y="53"/>
                  </a:lnTo>
                  <a:lnTo>
                    <a:pt x="4" y="71"/>
                  </a:lnTo>
                  <a:lnTo>
                    <a:pt x="0" y="0"/>
                  </a:lnTo>
                  <a:lnTo>
                    <a:pt x="71" y="0"/>
                  </a:lnTo>
                </a:path>
              </a:pathLst>
            </a:custGeom>
            <a:solidFill>
              <a:srgbClr val="000000"/>
            </a:solidFill>
            <a:ln w="12600">
              <a:solidFill>
                <a:srgbClr val="333333"/>
              </a:solidFill>
              <a:round/>
              <a:headEnd/>
              <a:tailEnd/>
            </a:ln>
          </p:spPr>
          <p:txBody>
            <a:bodyPr wrap="none" anchor="ctr"/>
            <a:lstStyle/>
            <a:p>
              <a:endParaRPr lang="en-US"/>
            </a:p>
          </p:txBody>
        </p:sp>
        <p:sp>
          <p:nvSpPr>
            <p:cNvPr id="40221" name="Freeform 285">
              <a:extLst>
                <a:ext uri="{FF2B5EF4-FFF2-40B4-BE49-F238E27FC236}">
                  <a16:creationId xmlns:a16="http://schemas.microsoft.com/office/drawing/2014/main" id="{E908908A-31CE-48C9-980C-9DA5160FD67F}"/>
                </a:ext>
              </a:extLst>
            </p:cNvPr>
            <p:cNvSpPr>
              <a:spLocks noChangeArrowheads="1"/>
            </p:cNvSpPr>
            <p:nvPr/>
          </p:nvSpPr>
          <p:spPr bwMode="auto">
            <a:xfrm>
              <a:off x="1279" y="2942"/>
              <a:ext cx="16" cy="16"/>
            </a:xfrm>
            <a:custGeom>
              <a:avLst/>
              <a:gdLst>
                <a:gd name="T0" fmla="*/ 58 w 72"/>
                <a:gd name="T1" fmla="*/ 0 h 72"/>
                <a:gd name="T2" fmla="*/ 71 w 72"/>
                <a:gd name="T3" fmla="*/ 53 h 72"/>
                <a:gd name="T4" fmla="*/ 8 w 72"/>
                <a:gd name="T5" fmla="*/ 71 h 72"/>
                <a:gd name="T6" fmla="*/ 0 w 72"/>
                <a:gd name="T7" fmla="*/ 13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53"/>
                  </a:lnTo>
                  <a:lnTo>
                    <a:pt x="8" y="71"/>
                  </a:lnTo>
                  <a:lnTo>
                    <a:pt x="0" y="13"/>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40222" name="Freeform 286">
              <a:extLst>
                <a:ext uri="{FF2B5EF4-FFF2-40B4-BE49-F238E27FC236}">
                  <a16:creationId xmlns:a16="http://schemas.microsoft.com/office/drawing/2014/main" id="{6B9DA942-7EA2-4DFC-A28E-C92600E38D92}"/>
                </a:ext>
              </a:extLst>
            </p:cNvPr>
            <p:cNvSpPr>
              <a:spLocks noChangeArrowheads="1"/>
            </p:cNvSpPr>
            <p:nvPr/>
          </p:nvSpPr>
          <p:spPr bwMode="auto">
            <a:xfrm>
              <a:off x="1281" y="2949"/>
              <a:ext cx="16" cy="16"/>
            </a:xfrm>
            <a:custGeom>
              <a:avLst/>
              <a:gdLst>
                <a:gd name="T0" fmla="*/ 62 w 72"/>
                <a:gd name="T1" fmla="*/ 0 h 72"/>
                <a:gd name="T2" fmla="*/ 71 w 72"/>
                <a:gd name="T3" fmla="*/ 53 h 72"/>
                <a:gd name="T4" fmla="*/ 4 w 72"/>
                <a:gd name="T5" fmla="*/ 71 h 72"/>
                <a:gd name="T6" fmla="*/ 0 w 72"/>
                <a:gd name="T7" fmla="*/ 13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53"/>
                  </a:lnTo>
                  <a:lnTo>
                    <a:pt x="4" y="71"/>
                  </a:lnTo>
                  <a:lnTo>
                    <a:pt x="0" y="13"/>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223" name="Freeform 287">
              <a:extLst>
                <a:ext uri="{FF2B5EF4-FFF2-40B4-BE49-F238E27FC236}">
                  <a16:creationId xmlns:a16="http://schemas.microsoft.com/office/drawing/2014/main" id="{C481DC40-8D78-4AAF-A0A3-E01DF5550C9F}"/>
                </a:ext>
              </a:extLst>
            </p:cNvPr>
            <p:cNvSpPr>
              <a:spLocks noChangeArrowheads="1"/>
            </p:cNvSpPr>
            <p:nvPr/>
          </p:nvSpPr>
          <p:spPr bwMode="auto">
            <a:xfrm>
              <a:off x="1282" y="2956"/>
              <a:ext cx="16" cy="16"/>
            </a:xfrm>
            <a:custGeom>
              <a:avLst/>
              <a:gdLst>
                <a:gd name="T0" fmla="*/ 62 w 72"/>
                <a:gd name="T1" fmla="*/ 0 h 72"/>
                <a:gd name="T2" fmla="*/ 71 w 72"/>
                <a:gd name="T3" fmla="*/ 53 h 72"/>
                <a:gd name="T4" fmla="*/ 4 w 72"/>
                <a:gd name="T5" fmla="*/ 71 h 72"/>
                <a:gd name="T6" fmla="*/ 0 w 72"/>
                <a:gd name="T7" fmla="*/ 13 h 72"/>
                <a:gd name="T8" fmla="*/ 62 w 72"/>
                <a:gd name="T9" fmla="*/ 0 h 72"/>
              </a:gdLst>
              <a:ahLst/>
              <a:cxnLst>
                <a:cxn ang="0">
                  <a:pos x="T0" y="T1"/>
                </a:cxn>
                <a:cxn ang="0">
                  <a:pos x="T2" y="T3"/>
                </a:cxn>
                <a:cxn ang="0">
                  <a:pos x="T4" y="T5"/>
                </a:cxn>
                <a:cxn ang="0">
                  <a:pos x="T6" y="T7"/>
                </a:cxn>
                <a:cxn ang="0">
                  <a:pos x="T8" y="T9"/>
                </a:cxn>
              </a:cxnLst>
              <a:rect l="0" t="0" r="r" b="b"/>
              <a:pathLst>
                <a:path w="72" h="72">
                  <a:moveTo>
                    <a:pt x="62" y="0"/>
                  </a:moveTo>
                  <a:lnTo>
                    <a:pt x="71" y="53"/>
                  </a:lnTo>
                  <a:lnTo>
                    <a:pt x="4" y="71"/>
                  </a:lnTo>
                  <a:lnTo>
                    <a:pt x="0" y="13"/>
                  </a:lnTo>
                  <a:lnTo>
                    <a:pt x="62" y="0"/>
                  </a:lnTo>
                </a:path>
              </a:pathLst>
            </a:custGeom>
            <a:solidFill>
              <a:srgbClr val="000000"/>
            </a:solidFill>
            <a:ln w="12600">
              <a:solidFill>
                <a:srgbClr val="333333"/>
              </a:solidFill>
              <a:round/>
              <a:headEnd/>
              <a:tailEnd/>
            </a:ln>
          </p:spPr>
          <p:txBody>
            <a:bodyPr wrap="none" anchor="ctr"/>
            <a:lstStyle/>
            <a:p>
              <a:endParaRPr lang="en-US"/>
            </a:p>
          </p:txBody>
        </p:sp>
        <p:sp>
          <p:nvSpPr>
            <p:cNvPr id="40224" name="Freeform 288">
              <a:extLst>
                <a:ext uri="{FF2B5EF4-FFF2-40B4-BE49-F238E27FC236}">
                  <a16:creationId xmlns:a16="http://schemas.microsoft.com/office/drawing/2014/main" id="{9B9B771A-5DD4-461F-80CD-4ABE0B9A144E}"/>
                </a:ext>
              </a:extLst>
            </p:cNvPr>
            <p:cNvSpPr>
              <a:spLocks noChangeArrowheads="1"/>
            </p:cNvSpPr>
            <p:nvPr/>
          </p:nvSpPr>
          <p:spPr bwMode="auto">
            <a:xfrm>
              <a:off x="1283" y="2964"/>
              <a:ext cx="16" cy="16"/>
            </a:xfrm>
            <a:custGeom>
              <a:avLst/>
              <a:gdLst>
                <a:gd name="T0" fmla="*/ 58 w 72"/>
                <a:gd name="T1" fmla="*/ 0 h 72"/>
                <a:gd name="T2" fmla="*/ 71 w 72"/>
                <a:gd name="T3" fmla="*/ 49 h 72"/>
                <a:gd name="T4" fmla="*/ 13 w 72"/>
                <a:gd name="T5" fmla="*/ 71 h 72"/>
                <a:gd name="T6" fmla="*/ 0 w 72"/>
                <a:gd name="T7" fmla="*/ 8 h 72"/>
                <a:gd name="T8" fmla="*/ 58 w 72"/>
                <a:gd name="T9" fmla="*/ 0 h 72"/>
              </a:gdLst>
              <a:ahLst/>
              <a:cxnLst>
                <a:cxn ang="0">
                  <a:pos x="T0" y="T1"/>
                </a:cxn>
                <a:cxn ang="0">
                  <a:pos x="T2" y="T3"/>
                </a:cxn>
                <a:cxn ang="0">
                  <a:pos x="T4" y="T5"/>
                </a:cxn>
                <a:cxn ang="0">
                  <a:pos x="T6" y="T7"/>
                </a:cxn>
                <a:cxn ang="0">
                  <a:pos x="T8" y="T9"/>
                </a:cxn>
              </a:cxnLst>
              <a:rect l="0" t="0" r="r" b="b"/>
              <a:pathLst>
                <a:path w="72" h="72">
                  <a:moveTo>
                    <a:pt x="58" y="0"/>
                  </a:moveTo>
                  <a:lnTo>
                    <a:pt x="71" y="49"/>
                  </a:lnTo>
                  <a:lnTo>
                    <a:pt x="13" y="71"/>
                  </a:lnTo>
                  <a:lnTo>
                    <a:pt x="0" y="8"/>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40225" name="Freeform 289">
              <a:extLst>
                <a:ext uri="{FF2B5EF4-FFF2-40B4-BE49-F238E27FC236}">
                  <a16:creationId xmlns:a16="http://schemas.microsoft.com/office/drawing/2014/main" id="{3F0F75D8-E378-46F2-8C8B-B3296AAB4A55}"/>
                </a:ext>
              </a:extLst>
            </p:cNvPr>
            <p:cNvSpPr>
              <a:spLocks noChangeArrowheads="1"/>
            </p:cNvSpPr>
            <p:nvPr/>
          </p:nvSpPr>
          <p:spPr bwMode="auto">
            <a:xfrm>
              <a:off x="1286" y="2972"/>
              <a:ext cx="16" cy="16"/>
            </a:xfrm>
            <a:custGeom>
              <a:avLst/>
              <a:gdLst>
                <a:gd name="T0" fmla="*/ 53 w 72"/>
                <a:gd name="T1" fmla="*/ 0 h 72"/>
                <a:gd name="T2" fmla="*/ 71 w 72"/>
                <a:gd name="T3" fmla="*/ 44 h 72"/>
                <a:gd name="T4" fmla="*/ 8 w 72"/>
                <a:gd name="T5" fmla="*/ 71 h 72"/>
                <a:gd name="T6" fmla="*/ 0 w 72"/>
                <a:gd name="T7" fmla="*/ 17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4"/>
                  </a:lnTo>
                  <a:lnTo>
                    <a:pt x="8" y="71"/>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40226" name="Freeform 290">
              <a:extLst>
                <a:ext uri="{FF2B5EF4-FFF2-40B4-BE49-F238E27FC236}">
                  <a16:creationId xmlns:a16="http://schemas.microsoft.com/office/drawing/2014/main" id="{27D09542-284C-4099-8FE9-94FF22E0239B}"/>
                </a:ext>
              </a:extLst>
            </p:cNvPr>
            <p:cNvSpPr>
              <a:spLocks noChangeArrowheads="1"/>
            </p:cNvSpPr>
            <p:nvPr/>
          </p:nvSpPr>
          <p:spPr bwMode="auto">
            <a:xfrm>
              <a:off x="1288" y="2980"/>
              <a:ext cx="16" cy="16"/>
            </a:xfrm>
            <a:custGeom>
              <a:avLst/>
              <a:gdLst>
                <a:gd name="T0" fmla="*/ 53 w 72"/>
                <a:gd name="T1" fmla="*/ 0 h 72"/>
                <a:gd name="T2" fmla="*/ 71 w 72"/>
                <a:gd name="T3" fmla="*/ 49 h 72"/>
                <a:gd name="T4" fmla="*/ 13 w 72"/>
                <a:gd name="T5" fmla="*/ 71 h 72"/>
                <a:gd name="T6" fmla="*/ 0 w 72"/>
                <a:gd name="T7" fmla="*/ 17 h 72"/>
                <a:gd name="T8" fmla="*/ 53 w 72"/>
                <a:gd name="T9" fmla="*/ 0 h 72"/>
              </a:gdLst>
              <a:ahLst/>
              <a:cxnLst>
                <a:cxn ang="0">
                  <a:pos x="T0" y="T1"/>
                </a:cxn>
                <a:cxn ang="0">
                  <a:pos x="T2" y="T3"/>
                </a:cxn>
                <a:cxn ang="0">
                  <a:pos x="T4" y="T5"/>
                </a:cxn>
                <a:cxn ang="0">
                  <a:pos x="T6" y="T7"/>
                </a:cxn>
                <a:cxn ang="0">
                  <a:pos x="T8" y="T9"/>
                </a:cxn>
              </a:cxnLst>
              <a:rect l="0" t="0" r="r" b="b"/>
              <a:pathLst>
                <a:path w="72" h="72">
                  <a:moveTo>
                    <a:pt x="53" y="0"/>
                  </a:moveTo>
                  <a:lnTo>
                    <a:pt x="71" y="49"/>
                  </a:lnTo>
                  <a:lnTo>
                    <a:pt x="13" y="71"/>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40227" name="Freeform 291">
              <a:extLst>
                <a:ext uri="{FF2B5EF4-FFF2-40B4-BE49-F238E27FC236}">
                  <a16:creationId xmlns:a16="http://schemas.microsoft.com/office/drawing/2014/main" id="{BF86436B-0456-4F94-AE59-F194616FD9F5}"/>
                </a:ext>
              </a:extLst>
            </p:cNvPr>
            <p:cNvSpPr>
              <a:spLocks noChangeArrowheads="1"/>
            </p:cNvSpPr>
            <p:nvPr/>
          </p:nvSpPr>
          <p:spPr bwMode="auto">
            <a:xfrm>
              <a:off x="1291" y="2990"/>
              <a:ext cx="16" cy="16"/>
            </a:xfrm>
            <a:custGeom>
              <a:avLst/>
              <a:gdLst>
                <a:gd name="T0" fmla="*/ 49 w 72"/>
                <a:gd name="T1" fmla="*/ 0 h 72"/>
                <a:gd name="T2" fmla="*/ 71 w 72"/>
                <a:gd name="T3" fmla="*/ 49 h 72"/>
                <a:gd name="T4" fmla="*/ 13 w 72"/>
                <a:gd name="T5" fmla="*/ 71 h 72"/>
                <a:gd name="T6" fmla="*/ 0 w 72"/>
                <a:gd name="T7" fmla="*/ 17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9"/>
                  </a:lnTo>
                  <a:lnTo>
                    <a:pt x="13" y="71"/>
                  </a:lnTo>
                  <a:lnTo>
                    <a:pt x="0" y="17"/>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40228" name="Freeform 292">
              <a:extLst>
                <a:ext uri="{FF2B5EF4-FFF2-40B4-BE49-F238E27FC236}">
                  <a16:creationId xmlns:a16="http://schemas.microsoft.com/office/drawing/2014/main" id="{93A149FF-D9A1-4DF5-8B22-9BD7DE2BFB69}"/>
                </a:ext>
              </a:extLst>
            </p:cNvPr>
            <p:cNvSpPr>
              <a:spLocks noChangeArrowheads="1"/>
            </p:cNvSpPr>
            <p:nvPr/>
          </p:nvSpPr>
          <p:spPr bwMode="auto">
            <a:xfrm>
              <a:off x="1294" y="3000"/>
              <a:ext cx="16" cy="16"/>
            </a:xfrm>
            <a:custGeom>
              <a:avLst/>
              <a:gdLst>
                <a:gd name="T0" fmla="*/ 53 w 72"/>
                <a:gd name="T1" fmla="*/ 0 h 71"/>
                <a:gd name="T2" fmla="*/ 71 w 72"/>
                <a:gd name="T3" fmla="*/ 48 h 71"/>
                <a:gd name="T4" fmla="*/ 22 w 72"/>
                <a:gd name="T5" fmla="*/ 70 h 71"/>
                <a:gd name="T6" fmla="*/ 0 w 72"/>
                <a:gd name="T7" fmla="*/ 17 h 71"/>
                <a:gd name="T8" fmla="*/ 53 w 72"/>
                <a:gd name="T9" fmla="*/ 0 h 71"/>
              </a:gdLst>
              <a:ahLst/>
              <a:cxnLst>
                <a:cxn ang="0">
                  <a:pos x="T0" y="T1"/>
                </a:cxn>
                <a:cxn ang="0">
                  <a:pos x="T2" y="T3"/>
                </a:cxn>
                <a:cxn ang="0">
                  <a:pos x="T4" y="T5"/>
                </a:cxn>
                <a:cxn ang="0">
                  <a:pos x="T6" y="T7"/>
                </a:cxn>
                <a:cxn ang="0">
                  <a:pos x="T8" y="T9"/>
                </a:cxn>
              </a:cxnLst>
              <a:rect l="0" t="0" r="r" b="b"/>
              <a:pathLst>
                <a:path w="72" h="71">
                  <a:moveTo>
                    <a:pt x="53" y="0"/>
                  </a:moveTo>
                  <a:lnTo>
                    <a:pt x="71" y="48"/>
                  </a:lnTo>
                  <a:lnTo>
                    <a:pt x="22" y="70"/>
                  </a:lnTo>
                  <a:lnTo>
                    <a:pt x="0" y="17"/>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40229" name="Freeform 293">
              <a:extLst>
                <a:ext uri="{FF2B5EF4-FFF2-40B4-BE49-F238E27FC236}">
                  <a16:creationId xmlns:a16="http://schemas.microsoft.com/office/drawing/2014/main" id="{7B81DBEE-C7E6-4333-9308-B057552F0378}"/>
                </a:ext>
              </a:extLst>
            </p:cNvPr>
            <p:cNvSpPr>
              <a:spLocks noChangeArrowheads="1"/>
            </p:cNvSpPr>
            <p:nvPr/>
          </p:nvSpPr>
          <p:spPr bwMode="auto">
            <a:xfrm>
              <a:off x="1299" y="3011"/>
              <a:ext cx="16" cy="16"/>
            </a:xfrm>
            <a:custGeom>
              <a:avLst/>
              <a:gdLst>
                <a:gd name="T0" fmla="*/ 49 w 72"/>
                <a:gd name="T1" fmla="*/ 0 h 72"/>
                <a:gd name="T2" fmla="*/ 71 w 72"/>
                <a:gd name="T3" fmla="*/ 53 h 72"/>
                <a:gd name="T4" fmla="*/ 17 w 72"/>
                <a:gd name="T5" fmla="*/ 71 h 72"/>
                <a:gd name="T6" fmla="*/ 0 w 72"/>
                <a:gd name="T7" fmla="*/ 22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53"/>
                  </a:lnTo>
                  <a:lnTo>
                    <a:pt x="17" y="71"/>
                  </a:lnTo>
                  <a:lnTo>
                    <a:pt x="0" y="22"/>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40230" name="Freeform 294">
              <a:extLst>
                <a:ext uri="{FF2B5EF4-FFF2-40B4-BE49-F238E27FC236}">
                  <a16:creationId xmlns:a16="http://schemas.microsoft.com/office/drawing/2014/main" id="{03667E26-5FDB-4900-8595-98F20D35FB2A}"/>
                </a:ext>
              </a:extLst>
            </p:cNvPr>
            <p:cNvSpPr>
              <a:spLocks noChangeArrowheads="1"/>
            </p:cNvSpPr>
            <p:nvPr/>
          </p:nvSpPr>
          <p:spPr bwMode="auto">
            <a:xfrm>
              <a:off x="1303" y="3023"/>
              <a:ext cx="16" cy="16"/>
            </a:xfrm>
            <a:custGeom>
              <a:avLst/>
              <a:gdLst>
                <a:gd name="T0" fmla="*/ 49 w 72"/>
                <a:gd name="T1" fmla="*/ 0 h 72"/>
                <a:gd name="T2" fmla="*/ 71 w 72"/>
                <a:gd name="T3" fmla="*/ 49 h 72"/>
                <a:gd name="T4" fmla="*/ 22 w 72"/>
                <a:gd name="T5" fmla="*/ 71 h 72"/>
                <a:gd name="T6" fmla="*/ 0 w 72"/>
                <a:gd name="T7" fmla="*/ 17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9"/>
                  </a:lnTo>
                  <a:lnTo>
                    <a:pt x="22" y="71"/>
                  </a:lnTo>
                  <a:lnTo>
                    <a:pt x="0" y="17"/>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40231" name="Freeform 295">
              <a:extLst>
                <a:ext uri="{FF2B5EF4-FFF2-40B4-BE49-F238E27FC236}">
                  <a16:creationId xmlns:a16="http://schemas.microsoft.com/office/drawing/2014/main" id="{C943ECCA-E47B-4071-B51E-90A88A322E5F}"/>
                </a:ext>
              </a:extLst>
            </p:cNvPr>
            <p:cNvSpPr>
              <a:spLocks noChangeArrowheads="1"/>
            </p:cNvSpPr>
            <p:nvPr/>
          </p:nvSpPr>
          <p:spPr bwMode="auto">
            <a:xfrm>
              <a:off x="1308" y="3034"/>
              <a:ext cx="16" cy="16"/>
            </a:xfrm>
            <a:custGeom>
              <a:avLst/>
              <a:gdLst>
                <a:gd name="T0" fmla="*/ 49 w 72"/>
                <a:gd name="T1" fmla="*/ 0 h 72"/>
                <a:gd name="T2" fmla="*/ 71 w 72"/>
                <a:gd name="T3" fmla="*/ 49 h 72"/>
                <a:gd name="T4" fmla="*/ 26 w 72"/>
                <a:gd name="T5" fmla="*/ 71 h 72"/>
                <a:gd name="T6" fmla="*/ 0 w 72"/>
                <a:gd name="T7" fmla="*/ 17 h 72"/>
                <a:gd name="T8" fmla="*/ 49 w 72"/>
                <a:gd name="T9" fmla="*/ 0 h 72"/>
              </a:gdLst>
              <a:ahLst/>
              <a:cxnLst>
                <a:cxn ang="0">
                  <a:pos x="T0" y="T1"/>
                </a:cxn>
                <a:cxn ang="0">
                  <a:pos x="T2" y="T3"/>
                </a:cxn>
                <a:cxn ang="0">
                  <a:pos x="T4" y="T5"/>
                </a:cxn>
                <a:cxn ang="0">
                  <a:pos x="T6" y="T7"/>
                </a:cxn>
                <a:cxn ang="0">
                  <a:pos x="T8" y="T9"/>
                </a:cxn>
              </a:cxnLst>
              <a:rect l="0" t="0" r="r" b="b"/>
              <a:pathLst>
                <a:path w="72" h="72">
                  <a:moveTo>
                    <a:pt x="49" y="0"/>
                  </a:moveTo>
                  <a:lnTo>
                    <a:pt x="71" y="49"/>
                  </a:lnTo>
                  <a:lnTo>
                    <a:pt x="26" y="71"/>
                  </a:lnTo>
                  <a:lnTo>
                    <a:pt x="0" y="17"/>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40232" name="Freeform 296">
              <a:extLst>
                <a:ext uri="{FF2B5EF4-FFF2-40B4-BE49-F238E27FC236}">
                  <a16:creationId xmlns:a16="http://schemas.microsoft.com/office/drawing/2014/main" id="{5644230B-D9EA-4451-A7BD-47800FEEA4BE}"/>
                </a:ext>
              </a:extLst>
            </p:cNvPr>
            <p:cNvSpPr>
              <a:spLocks noChangeArrowheads="1"/>
            </p:cNvSpPr>
            <p:nvPr/>
          </p:nvSpPr>
          <p:spPr bwMode="auto">
            <a:xfrm>
              <a:off x="1314" y="3045"/>
              <a:ext cx="16" cy="16"/>
            </a:xfrm>
            <a:custGeom>
              <a:avLst/>
              <a:gdLst>
                <a:gd name="T0" fmla="*/ 44 w 72"/>
                <a:gd name="T1" fmla="*/ 0 h 72"/>
                <a:gd name="T2" fmla="*/ 71 w 72"/>
                <a:gd name="T3" fmla="*/ 49 h 72"/>
                <a:gd name="T4" fmla="*/ 26 w 72"/>
                <a:gd name="T5" fmla="*/ 71 h 72"/>
                <a:gd name="T6" fmla="*/ 0 w 72"/>
                <a:gd name="T7" fmla="*/ 22 h 72"/>
                <a:gd name="T8" fmla="*/ 44 w 72"/>
                <a:gd name="T9" fmla="*/ 0 h 72"/>
              </a:gdLst>
              <a:ahLst/>
              <a:cxnLst>
                <a:cxn ang="0">
                  <a:pos x="T0" y="T1"/>
                </a:cxn>
                <a:cxn ang="0">
                  <a:pos x="T2" y="T3"/>
                </a:cxn>
                <a:cxn ang="0">
                  <a:pos x="T4" y="T5"/>
                </a:cxn>
                <a:cxn ang="0">
                  <a:pos x="T6" y="T7"/>
                </a:cxn>
                <a:cxn ang="0">
                  <a:pos x="T8" y="T9"/>
                </a:cxn>
              </a:cxnLst>
              <a:rect l="0" t="0" r="r" b="b"/>
              <a:pathLst>
                <a:path w="72" h="72">
                  <a:moveTo>
                    <a:pt x="44" y="0"/>
                  </a:moveTo>
                  <a:lnTo>
                    <a:pt x="71" y="49"/>
                  </a:lnTo>
                  <a:lnTo>
                    <a:pt x="26" y="71"/>
                  </a:lnTo>
                  <a:lnTo>
                    <a:pt x="0" y="22"/>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40233" name="Freeform 297">
              <a:extLst>
                <a:ext uri="{FF2B5EF4-FFF2-40B4-BE49-F238E27FC236}">
                  <a16:creationId xmlns:a16="http://schemas.microsoft.com/office/drawing/2014/main" id="{93D1275F-0A7E-45FA-8425-188A058E83F4}"/>
                </a:ext>
              </a:extLst>
            </p:cNvPr>
            <p:cNvSpPr>
              <a:spLocks noChangeArrowheads="1"/>
            </p:cNvSpPr>
            <p:nvPr/>
          </p:nvSpPr>
          <p:spPr bwMode="auto">
            <a:xfrm>
              <a:off x="1320" y="3056"/>
              <a:ext cx="16" cy="17"/>
            </a:xfrm>
            <a:custGeom>
              <a:avLst/>
              <a:gdLst>
                <a:gd name="T0" fmla="*/ 44 w 72"/>
                <a:gd name="T1" fmla="*/ 0 h 77"/>
                <a:gd name="T2" fmla="*/ 71 w 72"/>
                <a:gd name="T3" fmla="*/ 49 h 77"/>
                <a:gd name="T4" fmla="*/ 31 w 72"/>
                <a:gd name="T5" fmla="*/ 76 h 77"/>
                <a:gd name="T6" fmla="*/ 0 w 72"/>
                <a:gd name="T7" fmla="*/ 22 h 77"/>
                <a:gd name="T8" fmla="*/ 44 w 72"/>
                <a:gd name="T9" fmla="*/ 0 h 77"/>
              </a:gdLst>
              <a:ahLst/>
              <a:cxnLst>
                <a:cxn ang="0">
                  <a:pos x="T0" y="T1"/>
                </a:cxn>
                <a:cxn ang="0">
                  <a:pos x="T2" y="T3"/>
                </a:cxn>
                <a:cxn ang="0">
                  <a:pos x="T4" y="T5"/>
                </a:cxn>
                <a:cxn ang="0">
                  <a:pos x="T6" y="T7"/>
                </a:cxn>
                <a:cxn ang="0">
                  <a:pos x="T8" y="T9"/>
                </a:cxn>
              </a:cxnLst>
              <a:rect l="0" t="0" r="r" b="b"/>
              <a:pathLst>
                <a:path w="72" h="77">
                  <a:moveTo>
                    <a:pt x="44" y="0"/>
                  </a:moveTo>
                  <a:lnTo>
                    <a:pt x="71" y="49"/>
                  </a:lnTo>
                  <a:lnTo>
                    <a:pt x="31" y="76"/>
                  </a:lnTo>
                  <a:lnTo>
                    <a:pt x="0" y="22"/>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40234" name="Freeform 298">
              <a:extLst>
                <a:ext uri="{FF2B5EF4-FFF2-40B4-BE49-F238E27FC236}">
                  <a16:creationId xmlns:a16="http://schemas.microsoft.com/office/drawing/2014/main" id="{8096812F-93F8-4CA4-8A4E-A28EA5E59790}"/>
                </a:ext>
              </a:extLst>
            </p:cNvPr>
            <p:cNvSpPr>
              <a:spLocks noChangeArrowheads="1"/>
            </p:cNvSpPr>
            <p:nvPr/>
          </p:nvSpPr>
          <p:spPr bwMode="auto">
            <a:xfrm>
              <a:off x="1327" y="3067"/>
              <a:ext cx="16" cy="17"/>
            </a:xfrm>
            <a:custGeom>
              <a:avLst/>
              <a:gdLst>
                <a:gd name="T0" fmla="*/ 40 w 72"/>
                <a:gd name="T1" fmla="*/ 0 h 76"/>
                <a:gd name="T2" fmla="*/ 71 w 72"/>
                <a:gd name="T3" fmla="*/ 44 h 76"/>
                <a:gd name="T4" fmla="*/ 26 w 72"/>
                <a:gd name="T5" fmla="*/ 75 h 76"/>
                <a:gd name="T6" fmla="*/ 0 w 72"/>
                <a:gd name="T7" fmla="*/ 26 h 76"/>
                <a:gd name="T8" fmla="*/ 40 w 72"/>
                <a:gd name="T9" fmla="*/ 0 h 76"/>
              </a:gdLst>
              <a:ahLst/>
              <a:cxnLst>
                <a:cxn ang="0">
                  <a:pos x="T0" y="T1"/>
                </a:cxn>
                <a:cxn ang="0">
                  <a:pos x="T2" y="T3"/>
                </a:cxn>
                <a:cxn ang="0">
                  <a:pos x="T4" y="T5"/>
                </a:cxn>
                <a:cxn ang="0">
                  <a:pos x="T6" y="T7"/>
                </a:cxn>
                <a:cxn ang="0">
                  <a:pos x="T8" y="T9"/>
                </a:cxn>
              </a:cxnLst>
              <a:rect l="0" t="0" r="r" b="b"/>
              <a:pathLst>
                <a:path w="72" h="76">
                  <a:moveTo>
                    <a:pt x="40" y="0"/>
                  </a:moveTo>
                  <a:lnTo>
                    <a:pt x="71" y="44"/>
                  </a:lnTo>
                  <a:lnTo>
                    <a:pt x="26" y="75"/>
                  </a:lnTo>
                  <a:lnTo>
                    <a:pt x="0" y="26"/>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40235" name="Freeform 299">
              <a:extLst>
                <a:ext uri="{FF2B5EF4-FFF2-40B4-BE49-F238E27FC236}">
                  <a16:creationId xmlns:a16="http://schemas.microsoft.com/office/drawing/2014/main" id="{2B9A6D6F-ABC2-4414-AE7E-F45EC97C97C0}"/>
                </a:ext>
              </a:extLst>
            </p:cNvPr>
            <p:cNvSpPr>
              <a:spLocks noChangeArrowheads="1"/>
            </p:cNvSpPr>
            <p:nvPr/>
          </p:nvSpPr>
          <p:spPr bwMode="auto">
            <a:xfrm>
              <a:off x="1333" y="3077"/>
              <a:ext cx="17" cy="17"/>
            </a:xfrm>
            <a:custGeom>
              <a:avLst/>
              <a:gdLst>
                <a:gd name="T0" fmla="*/ 45 w 77"/>
                <a:gd name="T1" fmla="*/ 0 h 76"/>
                <a:gd name="T2" fmla="*/ 76 w 77"/>
                <a:gd name="T3" fmla="*/ 48 h 76"/>
                <a:gd name="T4" fmla="*/ 31 w 77"/>
                <a:gd name="T5" fmla="*/ 75 h 76"/>
                <a:gd name="T6" fmla="*/ 0 w 77"/>
                <a:gd name="T7" fmla="*/ 31 h 76"/>
                <a:gd name="T8" fmla="*/ 45 w 77"/>
                <a:gd name="T9" fmla="*/ 0 h 76"/>
              </a:gdLst>
              <a:ahLst/>
              <a:cxnLst>
                <a:cxn ang="0">
                  <a:pos x="T0" y="T1"/>
                </a:cxn>
                <a:cxn ang="0">
                  <a:pos x="T2" y="T3"/>
                </a:cxn>
                <a:cxn ang="0">
                  <a:pos x="T4" y="T5"/>
                </a:cxn>
                <a:cxn ang="0">
                  <a:pos x="T6" y="T7"/>
                </a:cxn>
                <a:cxn ang="0">
                  <a:pos x="T8" y="T9"/>
                </a:cxn>
              </a:cxnLst>
              <a:rect l="0" t="0" r="r" b="b"/>
              <a:pathLst>
                <a:path w="77" h="76">
                  <a:moveTo>
                    <a:pt x="45" y="0"/>
                  </a:moveTo>
                  <a:lnTo>
                    <a:pt x="76" y="48"/>
                  </a:lnTo>
                  <a:lnTo>
                    <a:pt x="31" y="75"/>
                  </a:lnTo>
                  <a:lnTo>
                    <a:pt x="0" y="31"/>
                  </a:lnTo>
                  <a:lnTo>
                    <a:pt x="45" y="0"/>
                  </a:lnTo>
                </a:path>
              </a:pathLst>
            </a:custGeom>
            <a:solidFill>
              <a:srgbClr val="000000"/>
            </a:solidFill>
            <a:ln w="12600">
              <a:solidFill>
                <a:srgbClr val="333333"/>
              </a:solidFill>
              <a:round/>
              <a:headEnd/>
              <a:tailEnd/>
            </a:ln>
          </p:spPr>
          <p:txBody>
            <a:bodyPr wrap="none" anchor="ctr"/>
            <a:lstStyle/>
            <a:p>
              <a:endParaRPr lang="en-US"/>
            </a:p>
          </p:txBody>
        </p:sp>
        <p:sp>
          <p:nvSpPr>
            <p:cNvPr id="40236" name="Freeform 300">
              <a:extLst>
                <a:ext uri="{FF2B5EF4-FFF2-40B4-BE49-F238E27FC236}">
                  <a16:creationId xmlns:a16="http://schemas.microsoft.com/office/drawing/2014/main" id="{0E05A756-A6AD-41BC-870B-DFFD542CE6CC}"/>
                </a:ext>
              </a:extLst>
            </p:cNvPr>
            <p:cNvSpPr>
              <a:spLocks noChangeArrowheads="1"/>
            </p:cNvSpPr>
            <p:nvPr/>
          </p:nvSpPr>
          <p:spPr bwMode="auto">
            <a:xfrm>
              <a:off x="1340" y="3088"/>
              <a:ext cx="17" cy="16"/>
            </a:xfrm>
            <a:custGeom>
              <a:avLst/>
              <a:gdLst>
                <a:gd name="T0" fmla="*/ 44 w 76"/>
                <a:gd name="T1" fmla="*/ 0 h 72"/>
                <a:gd name="T2" fmla="*/ 75 w 76"/>
                <a:gd name="T3" fmla="*/ 35 h 72"/>
                <a:gd name="T4" fmla="*/ 35 w 76"/>
                <a:gd name="T5" fmla="*/ 71 h 72"/>
                <a:gd name="T6" fmla="*/ 0 w 76"/>
                <a:gd name="T7" fmla="*/ 26 h 72"/>
                <a:gd name="T8" fmla="*/ 44 w 76"/>
                <a:gd name="T9" fmla="*/ 0 h 72"/>
              </a:gdLst>
              <a:ahLst/>
              <a:cxnLst>
                <a:cxn ang="0">
                  <a:pos x="T0" y="T1"/>
                </a:cxn>
                <a:cxn ang="0">
                  <a:pos x="T2" y="T3"/>
                </a:cxn>
                <a:cxn ang="0">
                  <a:pos x="T4" y="T5"/>
                </a:cxn>
                <a:cxn ang="0">
                  <a:pos x="T6" y="T7"/>
                </a:cxn>
                <a:cxn ang="0">
                  <a:pos x="T8" y="T9"/>
                </a:cxn>
              </a:cxnLst>
              <a:rect l="0" t="0" r="r" b="b"/>
              <a:pathLst>
                <a:path w="76" h="72">
                  <a:moveTo>
                    <a:pt x="44" y="0"/>
                  </a:moveTo>
                  <a:lnTo>
                    <a:pt x="75" y="35"/>
                  </a:lnTo>
                  <a:lnTo>
                    <a:pt x="35" y="71"/>
                  </a:lnTo>
                  <a:lnTo>
                    <a:pt x="0" y="26"/>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40237" name="Freeform 301">
              <a:extLst>
                <a:ext uri="{FF2B5EF4-FFF2-40B4-BE49-F238E27FC236}">
                  <a16:creationId xmlns:a16="http://schemas.microsoft.com/office/drawing/2014/main" id="{CFB16925-0D64-4C19-904D-6AD27697B547}"/>
                </a:ext>
              </a:extLst>
            </p:cNvPr>
            <p:cNvSpPr>
              <a:spLocks noChangeArrowheads="1"/>
            </p:cNvSpPr>
            <p:nvPr/>
          </p:nvSpPr>
          <p:spPr bwMode="auto">
            <a:xfrm>
              <a:off x="1348" y="3096"/>
              <a:ext cx="16" cy="16"/>
            </a:xfrm>
            <a:custGeom>
              <a:avLst/>
              <a:gdLst>
                <a:gd name="T0" fmla="*/ 40 w 72"/>
                <a:gd name="T1" fmla="*/ 0 h 72"/>
                <a:gd name="T2" fmla="*/ 71 w 72"/>
                <a:gd name="T3" fmla="*/ 35 h 72"/>
                <a:gd name="T4" fmla="*/ 35 w 72"/>
                <a:gd name="T5" fmla="*/ 71 h 72"/>
                <a:gd name="T6" fmla="*/ 0 w 72"/>
                <a:gd name="T7" fmla="*/ 35 h 72"/>
                <a:gd name="T8" fmla="*/ 40 w 72"/>
                <a:gd name="T9" fmla="*/ 0 h 72"/>
              </a:gdLst>
              <a:ahLst/>
              <a:cxnLst>
                <a:cxn ang="0">
                  <a:pos x="T0" y="T1"/>
                </a:cxn>
                <a:cxn ang="0">
                  <a:pos x="T2" y="T3"/>
                </a:cxn>
                <a:cxn ang="0">
                  <a:pos x="T4" y="T5"/>
                </a:cxn>
                <a:cxn ang="0">
                  <a:pos x="T6" y="T7"/>
                </a:cxn>
                <a:cxn ang="0">
                  <a:pos x="T8" y="T9"/>
                </a:cxn>
              </a:cxnLst>
              <a:rect l="0" t="0" r="r" b="b"/>
              <a:pathLst>
                <a:path w="72" h="72">
                  <a:moveTo>
                    <a:pt x="40" y="0"/>
                  </a:moveTo>
                  <a:lnTo>
                    <a:pt x="71" y="35"/>
                  </a:lnTo>
                  <a:lnTo>
                    <a:pt x="35" y="71"/>
                  </a:lnTo>
                  <a:lnTo>
                    <a:pt x="0" y="35"/>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40238" name="Freeform 302">
              <a:extLst>
                <a:ext uri="{FF2B5EF4-FFF2-40B4-BE49-F238E27FC236}">
                  <a16:creationId xmlns:a16="http://schemas.microsoft.com/office/drawing/2014/main" id="{E71A5628-01B4-471B-B865-FFA19DA62294}"/>
                </a:ext>
              </a:extLst>
            </p:cNvPr>
            <p:cNvSpPr>
              <a:spLocks noChangeArrowheads="1"/>
            </p:cNvSpPr>
            <p:nvPr/>
          </p:nvSpPr>
          <p:spPr bwMode="auto">
            <a:xfrm>
              <a:off x="1356" y="3104"/>
              <a:ext cx="16" cy="16"/>
            </a:xfrm>
            <a:custGeom>
              <a:avLst/>
              <a:gdLst>
                <a:gd name="T0" fmla="*/ 35 w 72"/>
                <a:gd name="T1" fmla="*/ 0 h 72"/>
                <a:gd name="T2" fmla="*/ 71 w 72"/>
                <a:gd name="T3" fmla="*/ 35 h 72"/>
                <a:gd name="T4" fmla="*/ 35 w 72"/>
                <a:gd name="T5" fmla="*/ 71 h 72"/>
                <a:gd name="T6" fmla="*/ 0 w 72"/>
                <a:gd name="T7" fmla="*/ 35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35"/>
                  </a:lnTo>
                  <a:lnTo>
                    <a:pt x="35" y="71"/>
                  </a:lnTo>
                  <a:lnTo>
                    <a:pt x="0" y="35"/>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40239" name="Freeform 303">
              <a:extLst>
                <a:ext uri="{FF2B5EF4-FFF2-40B4-BE49-F238E27FC236}">
                  <a16:creationId xmlns:a16="http://schemas.microsoft.com/office/drawing/2014/main" id="{EA9770F6-F5D0-4DB7-87C1-B04F33F4762C}"/>
                </a:ext>
              </a:extLst>
            </p:cNvPr>
            <p:cNvSpPr>
              <a:spLocks noChangeArrowheads="1"/>
            </p:cNvSpPr>
            <p:nvPr/>
          </p:nvSpPr>
          <p:spPr bwMode="auto">
            <a:xfrm>
              <a:off x="1364" y="3112"/>
              <a:ext cx="16" cy="16"/>
            </a:xfrm>
            <a:custGeom>
              <a:avLst/>
              <a:gdLst>
                <a:gd name="T0" fmla="*/ 31 w 72"/>
                <a:gd name="T1" fmla="*/ 0 h 72"/>
                <a:gd name="T2" fmla="*/ 71 w 72"/>
                <a:gd name="T3" fmla="*/ 35 h 72"/>
                <a:gd name="T4" fmla="*/ 31 w 72"/>
                <a:gd name="T5" fmla="*/ 71 h 72"/>
                <a:gd name="T6" fmla="*/ 0 w 72"/>
                <a:gd name="T7" fmla="*/ 35 h 72"/>
                <a:gd name="T8" fmla="*/ 31 w 72"/>
                <a:gd name="T9" fmla="*/ 0 h 72"/>
              </a:gdLst>
              <a:ahLst/>
              <a:cxnLst>
                <a:cxn ang="0">
                  <a:pos x="T0" y="T1"/>
                </a:cxn>
                <a:cxn ang="0">
                  <a:pos x="T2" y="T3"/>
                </a:cxn>
                <a:cxn ang="0">
                  <a:pos x="T4" y="T5"/>
                </a:cxn>
                <a:cxn ang="0">
                  <a:pos x="T6" y="T7"/>
                </a:cxn>
                <a:cxn ang="0">
                  <a:pos x="T8" y="T9"/>
                </a:cxn>
              </a:cxnLst>
              <a:rect l="0" t="0" r="r" b="b"/>
              <a:pathLst>
                <a:path w="72" h="72">
                  <a:moveTo>
                    <a:pt x="31" y="0"/>
                  </a:moveTo>
                  <a:lnTo>
                    <a:pt x="71" y="35"/>
                  </a:lnTo>
                  <a:lnTo>
                    <a:pt x="31" y="71"/>
                  </a:lnTo>
                  <a:lnTo>
                    <a:pt x="0" y="35"/>
                  </a:lnTo>
                  <a:lnTo>
                    <a:pt x="31" y="0"/>
                  </a:lnTo>
                </a:path>
              </a:pathLst>
            </a:custGeom>
            <a:solidFill>
              <a:srgbClr val="000000"/>
            </a:solidFill>
            <a:ln w="12600">
              <a:solidFill>
                <a:srgbClr val="333333"/>
              </a:solidFill>
              <a:round/>
              <a:headEnd/>
              <a:tailEnd/>
            </a:ln>
          </p:spPr>
          <p:txBody>
            <a:bodyPr wrap="none" anchor="ctr"/>
            <a:lstStyle/>
            <a:p>
              <a:endParaRPr lang="en-US"/>
            </a:p>
          </p:txBody>
        </p:sp>
        <p:sp>
          <p:nvSpPr>
            <p:cNvPr id="40240" name="Freeform 304">
              <a:extLst>
                <a:ext uri="{FF2B5EF4-FFF2-40B4-BE49-F238E27FC236}">
                  <a16:creationId xmlns:a16="http://schemas.microsoft.com/office/drawing/2014/main" id="{DC95E343-539A-4648-B187-8D3ACBA008A7}"/>
                </a:ext>
              </a:extLst>
            </p:cNvPr>
            <p:cNvSpPr>
              <a:spLocks noChangeArrowheads="1"/>
            </p:cNvSpPr>
            <p:nvPr/>
          </p:nvSpPr>
          <p:spPr bwMode="auto">
            <a:xfrm>
              <a:off x="1371" y="3120"/>
              <a:ext cx="16" cy="16"/>
            </a:xfrm>
            <a:custGeom>
              <a:avLst/>
              <a:gdLst>
                <a:gd name="T0" fmla="*/ 35 w 72"/>
                <a:gd name="T1" fmla="*/ 0 h 72"/>
                <a:gd name="T2" fmla="*/ 71 w 72"/>
                <a:gd name="T3" fmla="*/ 22 h 72"/>
                <a:gd name="T4" fmla="*/ 40 w 72"/>
                <a:gd name="T5" fmla="*/ 71 h 72"/>
                <a:gd name="T6" fmla="*/ 0 w 72"/>
                <a:gd name="T7" fmla="*/ 35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22"/>
                  </a:lnTo>
                  <a:lnTo>
                    <a:pt x="40" y="71"/>
                  </a:lnTo>
                  <a:lnTo>
                    <a:pt x="0" y="35"/>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40241" name="Freeform 305">
              <a:extLst>
                <a:ext uri="{FF2B5EF4-FFF2-40B4-BE49-F238E27FC236}">
                  <a16:creationId xmlns:a16="http://schemas.microsoft.com/office/drawing/2014/main" id="{C743D820-9963-4DBE-AFF4-13F3DE978A09}"/>
                </a:ext>
              </a:extLst>
            </p:cNvPr>
            <p:cNvSpPr>
              <a:spLocks noChangeArrowheads="1"/>
            </p:cNvSpPr>
            <p:nvPr/>
          </p:nvSpPr>
          <p:spPr bwMode="auto">
            <a:xfrm>
              <a:off x="1380" y="3125"/>
              <a:ext cx="16" cy="16"/>
            </a:xfrm>
            <a:custGeom>
              <a:avLst/>
              <a:gdLst>
                <a:gd name="T0" fmla="*/ 31 w 72"/>
                <a:gd name="T1" fmla="*/ 0 h 72"/>
                <a:gd name="T2" fmla="*/ 71 w 72"/>
                <a:gd name="T3" fmla="*/ 31 h 72"/>
                <a:gd name="T4" fmla="*/ 35 w 72"/>
                <a:gd name="T5" fmla="*/ 71 h 72"/>
                <a:gd name="T6" fmla="*/ 0 w 72"/>
                <a:gd name="T7" fmla="*/ 44 h 72"/>
                <a:gd name="T8" fmla="*/ 31 w 72"/>
                <a:gd name="T9" fmla="*/ 0 h 72"/>
              </a:gdLst>
              <a:ahLst/>
              <a:cxnLst>
                <a:cxn ang="0">
                  <a:pos x="T0" y="T1"/>
                </a:cxn>
                <a:cxn ang="0">
                  <a:pos x="T2" y="T3"/>
                </a:cxn>
                <a:cxn ang="0">
                  <a:pos x="T4" y="T5"/>
                </a:cxn>
                <a:cxn ang="0">
                  <a:pos x="T6" y="T7"/>
                </a:cxn>
                <a:cxn ang="0">
                  <a:pos x="T8" y="T9"/>
                </a:cxn>
              </a:cxnLst>
              <a:rect l="0" t="0" r="r" b="b"/>
              <a:pathLst>
                <a:path w="72" h="72">
                  <a:moveTo>
                    <a:pt x="31" y="0"/>
                  </a:moveTo>
                  <a:lnTo>
                    <a:pt x="71" y="31"/>
                  </a:lnTo>
                  <a:lnTo>
                    <a:pt x="35" y="71"/>
                  </a:lnTo>
                  <a:lnTo>
                    <a:pt x="0" y="44"/>
                  </a:lnTo>
                  <a:lnTo>
                    <a:pt x="31" y="0"/>
                  </a:lnTo>
                </a:path>
              </a:pathLst>
            </a:custGeom>
            <a:solidFill>
              <a:srgbClr val="000000"/>
            </a:solidFill>
            <a:ln w="12600">
              <a:solidFill>
                <a:srgbClr val="333333"/>
              </a:solidFill>
              <a:round/>
              <a:headEnd/>
              <a:tailEnd/>
            </a:ln>
          </p:spPr>
          <p:txBody>
            <a:bodyPr wrap="none" anchor="ctr"/>
            <a:lstStyle/>
            <a:p>
              <a:endParaRPr lang="en-US"/>
            </a:p>
          </p:txBody>
        </p:sp>
        <p:sp>
          <p:nvSpPr>
            <p:cNvPr id="40242" name="Freeform 306">
              <a:extLst>
                <a:ext uri="{FF2B5EF4-FFF2-40B4-BE49-F238E27FC236}">
                  <a16:creationId xmlns:a16="http://schemas.microsoft.com/office/drawing/2014/main" id="{315381F9-640F-4112-B562-4833290E8623}"/>
                </a:ext>
              </a:extLst>
            </p:cNvPr>
            <p:cNvSpPr>
              <a:spLocks noChangeArrowheads="1"/>
            </p:cNvSpPr>
            <p:nvPr/>
          </p:nvSpPr>
          <p:spPr bwMode="auto">
            <a:xfrm>
              <a:off x="1388" y="3132"/>
              <a:ext cx="16" cy="16"/>
            </a:xfrm>
            <a:custGeom>
              <a:avLst/>
              <a:gdLst>
                <a:gd name="T0" fmla="*/ 35 w 72"/>
                <a:gd name="T1" fmla="*/ 0 h 72"/>
                <a:gd name="T2" fmla="*/ 71 w 72"/>
                <a:gd name="T3" fmla="*/ 17 h 72"/>
                <a:gd name="T4" fmla="*/ 40 w 72"/>
                <a:gd name="T5" fmla="*/ 71 h 72"/>
                <a:gd name="T6" fmla="*/ 0 w 72"/>
                <a:gd name="T7" fmla="*/ 40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17"/>
                  </a:lnTo>
                  <a:lnTo>
                    <a:pt x="40" y="71"/>
                  </a:lnTo>
                  <a:lnTo>
                    <a:pt x="0" y="40"/>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40243" name="Freeform 307">
              <a:extLst>
                <a:ext uri="{FF2B5EF4-FFF2-40B4-BE49-F238E27FC236}">
                  <a16:creationId xmlns:a16="http://schemas.microsoft.com/office/drawing/2014/main" id="{42A23ED0-AEDA-4939-AA4B-9CD2DC2F2224}"/>
                </a:ext>
              </a:extLst>
            </p:cNvPr>
            <p:cNvSpPr>
              <a:spLocks noChangeArrowheads="1"/>
            </p:cNvSpPr>
            <p:nvPr/>
          </p:nvSpPr>
          <p:spPr bwMode="auto">
            <a:xfrm>
              <a:off x="1396" y="3136"/>
              <a:ext cx="16" cy="16"/>
            </a:xfrm>
            <a:custGeom>
              <a:avLst/>
              <a:gdLst>
                <a:gd name="T0" fmla="*/ 31 w 72"/>
                <a:gd name="T1" fmla="*/ 0 h 72"/>
                <a:gd name="T2" fmla="*/ 71 w 72"/>
                <a:gd name="T3" fmla="*/ 17 h 72"/>
                <a:gd name="T4" fmla="*/ 35 w 72"/>
                <a:gd name="T5" fmla="*/ 71 h 72"/>
                <a:gd name="T6" fmla="*/ 0 w 72"/>
                <a:gd name="T7" fmla="*/ 49 h 72"/>
                <a:gd name="T8" fmla="*/ 31 w 72"/>
                <a:gd name="T9" fmla="*/ 0 h 72"/>
              </a:gdLst>
              <a:ahLst/>
              <a:cxnLst>
                <a:cxn ang="0">
                  <a:pos x="T0" y="T1"/>
                </a:cxn>
                <a:cxn ang="0">
                  <a:pos x="T2" y="T3"/>
                </a:cxn>
                <a:cxn ang="0">
                  <a:pos x="T4" y="T5"/>
                </a:cxn>
                <a:cxn ang="0">
                  <a:pos x="T6" y="T7"/>
                </a:cxn>
                <a:cxn ang="0">
                  <a:pos x="T8" y="T9"/>
                </a:cxn>
              </a:cxnLst>
              <a:rect l="0" t="0" r="r" b="b"/>
              <a:pathLst>
                <a:path w="72" h="72">
                  <a:moveTo>
                    <a:pt x="31" y="0"/>
                  </a:moveTo>
                  <a:lnTo>
                    <a:pt x="71" y="17"/>
                  </a:lnTo>
                  <a:lnTo>
                    <a:pt x="35" y="71"/>
                  </a:lnTo>
                  <a:lnTo>
                    <a:pt x="0" y="49"/>
                  </a:lnTo>
                  <a:lnTo>
                    <a:pt x="31" y="0"/>
                  </a:lnTo>
                </a:path>
              </a:pathLst>
            </a:custGeom>
            <a:solidFill>
              <a:srgbClr val="000000"/>
            </a:solidFill>
            <a:ln w="12600">
              <a:solidFill>
                <a:srgbClr val="333333"/>
              </a:solidFill>
              <a:round/>
              <a:headEnd/>
              <a:tailEnd/>
            </a:ln>
          </p:spPr>
          <p:txBody>
            <a:bodyPr wrap="none" anchor="ctr"/>
            <a:lstStyle/>
            <a:p>
              <a:endParaRPr lang="en-US"/>
            </a:p>
          </p:txBody>
        </p:sp>
        <p:sp>
          <p:nvSpPr>
            <p:cNvPr id="40244" name="Freeform 308">
              <a:extLst>
                <a:ext uri="{FF2B5EF4-FFF2-40B4-BE49-F238E27FC236}">
                  <a16:creationId xmlns:a16="http://schemas.microsoft.com/office/drawing/2014/main" id="{8D8C5C3B-4D1A-40E7-BD67-3F9A013D7DF5}"/>
                </a:ext>
              </a:extLst>
            </p:cNvPr>
            <p:cNvSpPr>
              <a:spLocks noChangeArrowheads="1"/>
            </p:cNvSpPr>
            <p:nvPr/>
          </p:nvSpPr>
          <p:spPr bwMode="auto">
            <a:xfrm>
              <a:off x="1403" y="3140"/>
              <a:ext cx="16" cy="16"/>
            </a:xfrm>
            <a:custGeom>
              <a:avLst/>
              <a:gdLst>
                <a:gd name="T0" fmla="*/ 35 w 72"/>
                <a:gd name="T1" fmla="*/ 0 h 72"/>
                <a:gd name="T2" fmla="*/ 71 w 72"/>
                <a:gd name="T3" fmla="*/ 13 h 72"/>
                <a:gd name="T4" fmla="*/ 44 w 72"/>
                <a:gd name="T5" fmla="*/ 71 h 72"/>
                <a:gd name="T6" fmla="*/ 0 w 72"/>
                <a:gd name="T7" fmla="*/ 53 h 72"/>
                <a:gd name="T8" fmla="*/ 35 w 72"/>
                <a:gd name="T9" fmla="*/ 0 h 72"/>
              </a:gdLst>
              <a:ahLst/>
              <a:cxnLst>
                <a:cxn ang="0">
                  <a:pos x="T0" y="T1"/>
                </a:cxn>
                <a:cxn ang="0">
                  <a:pos x="T2" y="T3"/>
                </a:cxn>
                <a:cxn ang="0">
                  <a:pos x="T4" y="T5"/>
                </a:cxn>
                <a:cxn ang="0">
                  <a:pos x="T6" y="T7"/>
                </a:cxn>
                <a:cxn ang="0">
                  <a:pos x="T8" y="T9"/>
                </a:cxn>
              </a:cxnLst>
              <a:rect l="0" t="0" r="r" b="b"/>
              <a:pathLst>
                <a:path w="72" h="72">
                  <a:moveTo>
                    <a:pt x="35" y="0"/>
                  </a:moveTo>
                  <a:lnTo>
                    <a:pt x="71" y="13"/>
                  </a:lnTo>
                  <a:lnTo>
                    <a:pt x="44" y="71"/>
                  </a:lnTo>
                  <a:lnTo>
                    <a:pt x="0" y="53"/>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40245" name="Freeform 309">
              <a:extLst>
                <a:ext uri="{FF2B5EF4-FFF2-40B4-BE49-F238E27FC236}">
                  <a16:creationId xmlns:a16="http://schemas.microsoft.com/office/drawing/2014/main" id="{E8830D34-07D0-4526-A5FC-45872626AA4C}"/>
                </a:ext>
              </a:extLst>
            </p:cNvPr>
            <p:cNvSpPr>
              <a:spLocks noChangeArrowheads="1"/>
            </p:cNvSpPr>
            <p:nvPr/>
          </p:nvSpPr>
          <p:spPr bwMode="auto">
            <a:xfrm>
              <a:off x="1411" y="3143"/>
              <a:ext cx="16" cy="16"/>
            </a:xfrm>
            <a:custGeom>
              <a:avLst/>
              <a:gdLst>
                <a:gd name="T0" fmla="*/ 22 w 72"/>
                <a:gd name="T1" fmla="*/ 0 h 72"/>
                <a:gd name="T2" fmla="*/ 71 w 72"/>
                <a:gd name="T3" fmla="*/ 13 h 72"/>
                <a:gd name="T4" fmla="*/ 49 w 72"/>
                <a:gd name="T5" fmla="*/ 71 h 72"/>
                <a:gd name="T6" fmla="*/ 0 w 72"/>
                <a:gd name="T7" fmla="*/ 53 h 72"/>
                <a:gd name="T8" fmla="*/ 22 w 72"/>
                <a:gd name="T9" fmla="*/ 0 h 72"/>
              </a:gdLst>
              <a:ahLst/>
              <a:cxnLst>
                <a:cxn ang="0">
                  <a:pos x="T0" y="T1"/>
                </a:cxn>
                <a:cxn ang="0">
                  <a:pos x="T2" y="T3"/>
                </a:cxn>
                <a:cxn ang="0">
                  <a:pos x="T4" y="T5"/>
                </a:cxn>
                <a:cxn ang="0">
                  <a:pos x="T6" y="T7"/>
                </a:cxn>
                <a:cxn ang="0">
                  <a:pos x="T8" y="T9"/>
                </a:cxn>
              </a:cxnLst>
              <a:rect l="0" t="0" r="r" b="b"/>
              <a:pathLst>
                <a:path w="72" h="72">
                  <a:moveTo>
                    <a:pt x="22" y="0"/>
                  </a:moveTo>
                  <a:lnTo>
                    <a:pt x="71" y="13"/>
                  </a:lnTo>
                  <a:lnTo>
                    <a:pt x="49" y="71"/>
                  </a:lnTo>
                  <a:lnTo>
                    <a:pt x="0" y="53"/>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40246" name="Freeform 310">
              <a:extLst>
                <a:ext uri="{FF2B5EF4-FFF2-40B4-BE49-F238E27FC236}">
                  <a16:creationId xmlns:a16="http://schemas.microsoft.com/office/drawing/2014/main" id="{C0535E6E-FCB9-4008-AAEC-99527B98455B}"/>
                </a:ext>
              </a:extLst>
            </p:cNvPr>
            <p:cNvSpPr>
              <a:spLocks noChangeArrowheads="1"/>
            </p:cNvSpPr>
            <p:nvPr/>
          </p:nvSpPr>
          <p:spPr bwMode="auto">
            <a:xfrm>
              <a:off x="1419" y="3146"/>
              <a:ext cx="16" cy="16"/>
            </a:xfrm>
            <a:custGeom>
              <a:avLst/>
              <a:gdLst>
                <a:gd name="T0" fmla="*/ 17 w 72"/>
                <a:gd name="T1" fmla="*/ 0 h 72"/>
                <a:gd name="T2" fmla="*/ 71 w 72"/>
                <a:gd name="T3" fmla="*/ 8 h 72"/>
                <a:gd name="T4" fmla="*/ 49 w 72"/>
                <a:gd name="T5" fmla="*/ 71 h 72"/>
                <a:gd name="T6" fmla="*/ 0 w 72"/>
                <a:gd name="T7" fmla="*/ 53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8"/>
                  </a:lnTo>
                  <a:lnTo>
                    <a:pt x="49" y="71"/>
                  </a:lnTo>
                  <a:lnTo>
                    <a:pt x="0" y="53"/>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40247" name="Freeform 311">
              <a:extLst>
                <a:ext uri="{FF2B5EF4-FFF2-40B4-BE49-F238E27FC236}">
                  <a16:creationId xmlns:a16="http://schemas.microsoft.com/office/drawing/2014/main" id="{F71A688C-E40C-4E7A-BD74-18C33EF0A3AC}"/>
                </a:ext>
              </a:extLst>
            </p:cNvPr>
            <p:cNvSpPr>
              <a:spLocks noChangeArrowheads="1"/>
            </p:cNvSpPr>
            <p:nvPr/>
          </p:nvSpPr>
          <p:spPr bwMode="auto">
            <a:xfrm>
              <a:off x="1426" y="3148"/>
              <a:ext cx="17" cy="16"/>
            </a:xfrm>
            <a:custGeom>
              <a:avLst/>
              <a:gdLst>
                <a:gd name="T0" fmla="*/ 22 w 73"/>
                <a:gd name="T1" fmla="*/ 0 h 72"/>
                <a:gd name="T2" fmla="*/ 72 w 73"/>
                <a:gd name="T3" fmla="*/ 4 h 72"/>
                <a:gd name="T4" fmla="*/ 44 w 73"/>
                <a:gd name="T5" fmla="*/ 71 h 72"/>
                <a:gd name="T6" fmla="*/ 0 w 73"/>
                <a:gd name="T7" fmla="*/ 58 h 72"/>
                <a:gd name="T8" fmla="*/ 22 w 73"/>
                <a:gd name="T9" fmla="*/ 0 h 72"/>
              </a:gdLst>
              <a:ahLst/>
              <a:cxnLst>
                <a:cxn ang="0">
                  <a:pos x="T0" y="T1"/>
                </a:cxn>
                <a:cxn ang="0">
                  <a:pos x="T2" y="T3"/>
                </a:cxn>
                <a:cxn ang="0">
                  <a:pos x="T4" y="T5"/>
                </a:cxn>
                <a:cxn ang="0">
                  <a:pos x="T6" y="T7"/>
                </a:cxn>
                <a:cxn ang="0">
                  <a:pos x="T8" y="T9"/>
                </a:cxn>
              </a:cxnLst>
              <a:rect l="0" t="0" r="r" b="b"/>
              <a:pathLst>
                <a:path w="73" h="72">
                  <a:moveTo>
                    <a:pt x="22" y="0"/>
                  </a:moveTo>
                  <a:lnTo>
                    <a:pt x="72" y="4"/>
                  </a:lnTo>
                  <a:lnTo>
                    <a:pt x="44" y="71"/>
                  </a:lnTo>
                  <a:lnTo>
                    <a:pt x="0" y="58"/>
                  </a:lnTo>
                  <a:lnTo>
                    <a:pt x="22" y="0"/>
                  </a:lnTo>
                </a:path>
              </a:pathLst>
            </a:custGeom>
            <a:solidFill>
              <a:srgbClr val="000000"/>
            </a:solidFill>
            <a:ln w="12600">
              <a:solidFill>
                <a:srgbClr val="333333"/>
              </a:solidFill>
              <a:round/>
              <a:headEnd/>
              <a:tailEnd/>
            </a:ln>
          </p:spPr>
          <p:txBody>
            <a:bodyPr wrap="none" anchor="ctr"/>
            <a:lstStyle/>
            <a:p>
              <a:endParaRPr lang="en-US"/>
            </a:p>
          </p:txBody>
        </p:sp>
        <p:sp>
          <p:nvSpPr>
            <p:cNvPr id="40248" name="Freeform 312">
              <a:extLst>
                <a:ext uri="{FF2B5EF4-FFF2-40B4-BE49-F238E27FC236}">
                  <a16:creationId xmlns:a16="http://schemas.microsoft.com/office/drawing/2014/main" id="{BE06E3E4-6150-468E-9D45-DE06B529D87A}"/>
                </a:ext>
              </a:extLst>
            </p:cNvPr>
            <p:cNvSpPr>
              <a:spLocks noChangeArrowheads="1"/>
            </p:cNvSpPr>
            <p:nvPr/>
          </p:nvSpPr>
          <p:spPr bwMode="auto">
            <a:xfrm>
              <a:off x="1432" y="3149"/>
              <a:ext cx="17" cy="16"/>
            </a:xfrm>
            <a:custGeom>
              <a:avLst/>
              <a:gdLst>
                <a:gd name="T0" fmla="*/ 23 w 73"/>
                <a:gd name="T1" fmla="*/ 0 h 72"/>
                <a:gd name="T2" fmla="*/ 72 w 73"/>
                <a:gd name="T3" fmla="*/ 4 h 72"/>
                <a:gd name="T4" fmla="*/ 54 w 73"/>
                <a:gd name="T5" fmla="*/ 71 h 72"/>
                <a:gd name="T6" fmla="*/ 0 w 73"/>
                <a:gd name="T7" fmla="*/ 62 h 72"/>
                <a:gd name="T8" fmla="*/ 23 w 73"/>
                <a:gd name="T9" fmla="*/ 0 h 72"/>
              </a:gdLst>
              <a:ahLst/>
              <a:cxnLst>
                <a:cxn ang="0">
                  <a:pos x="T0" y="T1"/>
                </a:cxn>
                <a:cxn ang="0">
                  <a:pos x="T2" y="T3"/>
                </a:cxn>
                <a:cxn ang="0">
                  <a:pos x="T4" y="T5"/>
                </a:cxn>
                <a:cxn ang="0">
                  <a:pos x="T6" y="T7"/>
                </a:cxn>
                <a:cxn ang="0">
                  <a:pos x="T8" y="T9"/>
                </a:cxn>
              </a:cxnLst>
              <a:rect l="0" t="0" r="r" b="b"/>
              <a:pathLst>
                <a:path w="73" h="72">
                  <a:moveTo>
                    <a:pt x="23" y="0"/>
                  </a:moveTo>
                  <a:lnTo>
                    <a:pt x="72" y="4"/>
                  </a:lnTo>
                  <a:lnTo>
                    <a:pt x="54" y="71"/>
                  </a:lnTo>
                  <a:lnTo>
                    <a:pt x="0" y="62"/>
                  </a:lnTo>
                  <a:lnTo>
                    <a:pt x="23" y="0"/>
                  </a:lnTo>
                </a:path>
              </a:pathLst>
            </a:custGeom>
            <a:solidFill>
              <a:srgbClr val="000000"/>
            </a:solidFill>
            <a:ln w="12600">
              <a:solidFill>
                <a:srgbClr val="333333"/>
              </a:solidFill>
              <a:round/>
              <a:headEnd/>
              <a:tailEnd/>
            </a:ln>
          </p:spPr>
          <p:txBody>
            <a:bodyPr wrap="none" anchor="ctr"/>
            <a:lstStyle/>
            <a:p>
              <a:endParaRPr lang="en-US"/>
            </a:p>
          </p:txBody>
        </p:sp>
        <p:sp>
          <p:nvSpPr>
            <p:cNvPr id="40249" name="Freeform 313">
              <a:extLst>
                <a:ext uri="{FF2B5EF4-FFF2-40B4-BE49-F238E27FC236}">
                  <a16:creationId xmlns:a16="http://schemas.microsoft.com/office/drawing/2014/main" id="{CA97D102-3B69-4DF6-93E0-717A7AF3D21F}"/>
                </a:ext>
              </a:extLst>
            </p:cNvPr>
            <p:cNvSpPr>
              <a:spLocks noChangeArrowheads="1"/>
            </p:cNvSpPr>
            <p:nvPr/>
          </p:nvSpPr>
          <p:spPr bwMode="auto">
            <a:xfrm>
              <a:off x="1439" y="3150"/>
              <a:ext cx="16" cy="16"/>
            </a:xfrm>
            <a:custGeom>
              <a:avLst/>
              <a:gdLst>
                <a:gd name="T0" fmla="*/ 17 w 72"/>
                <a:gd name="T1" fmla="*/ 0 h 72"/>
                <a:gd name="T2" fmla="*/ 71 w 72"/>
                <a:gd name="T3" fmla="*/ 8 h 72"/>
                <a:gd name="T4" fmla="*/ 71 w 72"/>
                <a:gd name="T5" fmla="*/ 71 h 72"/>
                <a:gd name="T6" fmla="*/ 0 w 72"/>
                <a:gd name="T7" fmla="*/ 62 h 72"/>
                <a:gd name="T8" fmla="*/ 17 w 72"/>
                <a:gd name="T9" fmla="*/ 0 h 72"/>
              </a:gdLst>
              <a:ahLst/>
              <a:cxnLst>
                <a:cxn ang="0">
                  <a:pos x="T0" y="T1"/>
                </a:cxn>
                <a:cxn ang="0">
                  <a:pos x="T2" y="T3"/>
                </a:cxn>
                <a:cxn ang="0">
                  <a:pos x="T4" y="T5"/>
                </a:cxn>
                <a:cxn ang="0">
                  <a:pos x="T6" y="T7"/>
                </a:cxn>
                <a:cxn ang="0">
                  <a:pos x="T8" y="T9"/>
                </a:cxn>
              </a:cxnLst>
              <a:rect l="0" t="0" r="r" b="b"/>
              <a:pathLst>
                <a:path w="72" h="72">
                  <a:moveTo>
                    <a:pt x="17" y="0"/>
                  </a:moveTo>
                  <a:lnTo>
                    <a:pt x="71" y="8"/>
                  </a:lnTo>
                  <a:lnTo>
                    <a:pt x="71" y="71"/>
                  </a:lnTo>
                  <a:lnTo>
                    <a:pt x="0" y="62"/>
                  </a:lnTo>
                  <a:lnTo>
                    <a:pt x="17" y="0"/>
                  </a:lnTo>
                </a:path>
              </a:pathLst>
            </a:custGeom>
            <a:solidFill>
              <a:srgbClr val="000000"/>
            </a:solidFill>
            <a:ln w="12600">
              <a:solidFill>
                <a:srgbClr val="333333"/>
              </a:solidFill>
              <a:round/>
              <a:headEnd/>
              <a:tailEnd/>
            </a:ln>
          </p:spPr>
          <p:txBody>
            <a:bodyPr wrap="none" anchor="ctr"/>
            <a:lstStyle/>
            <a:p>
              <a:endParaRPr lang="en-US"/>
            </a:p>
          </p:txBody>
        </p:sp>
        <p:sp>
          <p:nvSpPr>
            <p:cNvPr id="40250" name="Freeform 314">
              <a:extLst>
                <a:ext uri="{FF2B5EF4-FFF2-40B4-BE49-F238E27FC236}">
                  <a16:creationId xmlns:a16="http://schemas.microsoft.com/office/drawing/2014/main" id="{18127C31-0BE4-4F29-AB82-8014ADE9FE66}"/>
                </a:ext>
              </a:extLst>
            </p:cNvPr>
            <p:cNvSpPr>
              <a:spLocks noChangeArrowheads="1"/>
            </p:cNvSpPr>
            <p:nvPr/>
          </p:nvSpPr>
          <p:spPr bwMode="auto">
            <a:xfrm>
              <a:off x="1447" y="3152"/>
              <a:ext cx="16" cy="16"/>
            </a:xfrm>
            <a:custGeom>
              <a:avLst/>
              <a:gdLst>
                <a:gd name="T0" fmla="*/ 0 w 72"/>
                <a:gd name="T1" fmla="*/ 0 h 72"/>
                <a:gd name="T2" fmla="*/ 71 w 72"/>
                <a:gd name="T3" fmla="*/ 0 h 72"/>
                <a:gd name="T4" fmla="*/ 58 w 72"/>
                <a:gd name="T5" fmla="*/ 71 h 72"/>
                <a:gd name="T6" fmla="*/ 0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71" y="0"/>
                  </a:lnTo>
                  <a:lnTo>
                    <a:pt x="58" y="71"/>
                  </a:lnTo>
                  <a:lnTo>
                    <a:pt x="0"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40251" name="Freeform 315">
              <a:extLst>
                <a:ext uri="{FF2B5EF4-FFF2-40B4-BE49-F238E27FC236}">
                  <a16:creationId xmlns:a16="http://schemas.microsoft.com/office/drawing/2014/main" id="{BA2383B4-DAF9-4AFF-ACDD-4A2B672C0E5C}"/>
                </a:ext>
              </a:extLst>
            </p:cNvPr>
            <p:cNvSpPr>
              <a:spLocks noChangeArrowheads="1"/>
            </p:cNvSpPr>
            <p:nvPr/>
          </p:nvSpPr>
          <p:spPr bwMode="auto">
            <a:xfrm>
              <a:off x="1453" y="3152"/>
              <a:ext cx="16" cy="16"/>
            </a:xfrm>
            <a:custGeom>
              <a:avLst/>
              <a:gdLst>
                <a:gd name="T0" fmla="*/ 8 w 72"/>
                <a:gd name="T1" fmla="*/ 0 h 72"/>
                <a:gd name="T2" fmla="*/ 71 w 72"/>
                <a:gd name="T3" fmla="*/ 0 h 72"/>
                <a:gd name="T4" fmla="*/ 71 w 72"/>
                <a:gd name="T5" fmla="*/ 71 h 72"/>
                <a:gd name="T6" fmla="*/ 0 w 72"/>
                <a:gd name="T7" fmla="*/ 71 h 72"/>
                <a:gd name="T8" fmla="*/ 8 w 72"/>
                <a:gd name="T9" fmla="*/ 0 h 72"/>
              </a:gdLst>
              <a:ahLst/>
              <a:cxnLst>
                <a:cxn ang="0">
                  <a:pos x="T0" y="T1"/>
                </a:cxn>
                <a:cxn ang="0">
                  <a:pos x="T2" y="T3"/>
                </a:cxn>
                <a:cxn ang="0">
                  <a:pos x="T4" y="T5"/>
                </a:cxn>
                <a:cxn ang="0">
                  <a:pos x="T6" y="T7"/>
                </a:cxn>
                <a:cxn ang="0">
                  <a:pos x="T8" y="T9"/>
                </a:cxn>
              </a:cxnLst>
              <a:rect l="0" t="0" r="r" b="b"/>
              <a:pathLst>
                <a:path w="72" h="72">
                  <a:moveTo>
                    <a:pt x="8" y="0"/>
                  </a:moveTo>
                  <a:lnTo>
                    <a:pt x="71" y="0"/>
                  </a:lnTo>
                  <a:lnTo>
                    <a:pt x="71" y="71"/>
                  </a:lnTo>
                  <a:lnTo>
                    <a:pt x="0" y="71"/>
                  </a:lnTo>
                  <a:lnTo>
                    <a:pt x="8" y="0"/>
                  </a:lnTo>
                </a:path>
              </a:pathLst>
            </a:custGeom>
            <a:solidFill>
              <a:srgbClr val="000000"/>
            </a:solidFill>
            <a:ln w="12600">
              <a:solidFill>
                <a:srgbClr val="333333"/>
              </a:solidFill>
              <a:round/>
              <a:headEnd/>
              <a:tailEnd/>
            </a:ln>
          </p:spPr>
          <p:txBody>
            <a:bodyPr wrap="none" anchor="ctr"/>
            <a:lstStyle/>
            <a:p>
              <a:endParaRPr lang="en-US"/>
            </a:p>
          </p:txBody>
        </p:sp>
        <p:sp>
          <p:nvSpPr>
            <p:cNvPr id="40252" name="Freeform 316">
              <a:extLst>
                <a:ext uri="{FF2B5EF4-FFF2-40B4-BE49-F238E27FC236}">
                  <a16:creationId xmlns:a16="http://schemas.microsoft.com/office/drawing/2014/main" id="{5EC1E56A-0BEB-41EF-A914-8E48C6493CE2}"/>
                </a:ext>
              </a:extLst>
            </p:cNvPr>
            <p:cNvSpPr>
              <a:spLocks noChangeArrowheads="1"/>
            </p:cNvSpPr>
            <p:nvPr/>
          </p:nvSpPr>
          <p:spPr bwMode="auto">
            <a:xfrm>
              <a:off x="1459" y="3152"/>
              <a:ext cx="16" cy="16"/>
            </a:xfrm>
            <a:custGeom>
              <a:avLst/>
              <a:gdLst>
                <a:gd name="T0" fmla="*/ 0 w 72"/>
                <a:gd name="T1" fmla="*/ 0 h 72"/>
                <a:gd name="T2" fmla="*/ 62 w 72"/>
                <a:gd name="T3" fmla="*/ 0 h 72"/>
                <a:gd name="T4" fmla="*/ 71 w 72"/>
                <a:gd name="T5" fmla="*/ 71 h 72"/>
                <a:gd name="T6" fmla="*/ 0 w 72"/>
                <a:gd name="T7" fmla="*/ 71 h 72"/>
                <a:gd name="T8" fmla="*/ 0 w 72"/>
                <a:gd name="T9" fmla="*/ 0 h 72"/>
              </a:gdLst>
              <a:ahLst/>
              <a:cxnLst>
                <a:cxn ang="0">
                  <a:pos x="T0" y="T1"/>
                </a:cxn>
                <a:cxn ang="0">
                  <a:pos x="T2" y="T3"/>
                </a:cxn>
                <a:cxn ang="0">
                  <a:pos x="T4" y="T5"/>
                </a:cxn>
                <a:cxn ang="0">
                  <a:pos x="T6" y="T7"/>
                </a:cxn>
                <a:cxn ang="0">
                  <a:pos x="T8" y="T9"/>
                </a:cxn>
              </a:cxnLst>
              <a:rect l="0" t="0" r="r" b="b"/>
              <a:pathLst>
                <a:path w="72" h="72">
                  <a:moveTo>
                    <a:pt x="0" y="0"/>
                  </a:moveTo>
                  <a:lnTo>
                    <a:pt x="62" y="0"/>
                  </a:lnTo>
                  <a:lnTo>
                    <a:pt x="71" y="71"/>
                  </a:lnTo>
                  <a:lnTo>
                    <a:pt x="0" y="71"/>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40253" name="Freeform 317">
              <a:extLst>
                <a:ext uri="{FF2B5EF4-FFF2-40B4-BE49-F238E27FC236}">
                  <a16:creationId xmlns:a16="http://schemas.microsoft.com/office/drawing/2014/main" id="{E32E1C34-FE70-4F82-8F59-A8BCB39D3E17}"/>
                </a:ext>
              </a:extLst>
            </p:cNvPr>
            <p:cNvSpPr>
              <a:spLocks noChangeArrowheads="1"/>
            </p:cNvSpPr>
            <p:nvPr/>
          </p:nvSpPr>
          <p:spPr bwMode="auto">
            <a:xfrm>
              <a:off x="1466" y="3150"/>
              <a:ext cx="16" cy="16"/>
            </a:xfrm>
            <a:custGeom>
              <a:avLst/>
              <a:gdLst>
                <a:gd name="T0" fmla="*/ 0 w 72"/>
                <a:gd name="T1" fmla="*/ 8 h 72"/>
                <a:gd name="T2" fmla="*/ 49 w 72"/>
                <a:gd name="T3" fmla="*/ 0 h 72"/>
                <a:gd name="T4" fmla="*/ 71 w 72"/>
                <a:gd name="T5" fmla="*/ 62 h 72"/>
                <a:gd name="T6" fmla="*/ 8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49" y="0"/>
                  </a:lnTo>
                  <a:lnTo>
                    <a:pt x="71" y="62"/>
                  </a:lnTo>
                  <a:lnTo>
                    <a:pt x="8"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40254" name="Freeform 318">
              <a:extLst>
                <a:ext uri="{FF2B5EF4-FFF2-40B4-BE49-F238E27FC236}">
                  <a16:creationId xmlns:a16="http://schemas.microsoft.com/office/drawing/2014/main" id="{650BDE94-189B-41FE-BB42-93F8645CC224}"/>
                </a:ext>
              </a:extLst>
            </p:cNvPr>
            <p:cNvSpPr>
              <a:spLocks noChangeArrowheads="1"/>
            </p:cNvSpPr>
            <p:nvPr/>
          </p:nvSpPr>
          <p:spPr bwMode="auto">
            <a:xfrm>
              <a:off x="1471" y="3149"/>
              <a:ext cx="16" cy="16"/>
            </a:xfrm>
            <a:custGeom>
              <a:avLst/>
              <a:gdLst>
                <a:gd name="T0" fmla="*/ 0 w 72"/>
                <a:gd name="T1" fmla="*/ 4 h 72"/>
                <a:gd name="T2" fmla="*/ 49 w 72"/>
                <a:gd name="T3" fmla="*/ 0 h 72"/>
                <a:gd name="T4" fmla="*/ 71 w 72"/>
                <a:gd name="T5" fmla="*/ 58 h 72"/>
                <a:gd name="T6" fmla="*/ 13 w 72"/>
                <a:gd name="T7" fmla="*/ 71 h 72"/>
                <a:gd name="T8" fmla="*/ 0 w 72"/>
                <a:gd name="T9" fmla="*/ 4 h 72"/>
              </a:gdLst>
              <a:ahLst/>
              <a:cxnLst>
                <a:cxn ang="0">
                  <a:pos x="T0" y="T1"/>
                </a:cxn>
                <a:cxn ang="0">
                  <a:pos x="T2" y="T3"/>
                </a:cxn>
                <a:cxn ang="0">
                  <a:pos x="T4" y="T5"/>
                </a:cxn>
                <a:cxn ang="0">
                  <a:pos x="T6" y="T7"/>
                </a:cxn>
                <a:cxn ang="0">
                  <a:pos x="T8" y="T9"/>
                </a:cxn>
              </a:cxnLst>
              <a:rect l="0" t="0" r="r" b="b"/>
              <a:pathLst>
                <a:path w="72" h="72">
                  <a:moveTo>
                    <a:pt x="0" y="4"/>
                  </a:moveTo>
                  <a:lnTo>
                    <a:pt x="49" y="0"/>
                  </a:lnTo>
                  <a:lnTo>
                    <a:pt x="71" y="58"/>
                  </a:lnTo>
                  <a:lnTo>
                    <a:pt x="13" y="71"/>
                  </a:lnTo>
                  <a:lnTo>
                    <a:pt x="0" y="4"/>
                  </a:lnTo>
                </a:path>
              </a:pathLst>
            </a:custGeom>
            <a:solidFill>
              <a:srgbClr val="000000"/>
            </a:solidFill>
            <a:ln w="12600">
              <a:solidFill>
                <a:srgbClr val="333333"/>
              </a:solidFill>
              <a:round/>
              <a:headEnd/>
              <a:tailEnd/>
            </a:ln>
          </p:spPr>
          <p:txBody>
            <a:bodyPr wrap="none" anchor="ctr"/>
            <a:lstStyle/>
            <a:p>
              <a:endParaRPr lang="en-US"/>
            </a:p>
          </p:txBody>
        </p:sp>
        <p:sp>
          <p:nvSpPr>
            <p:cNvPr id="40255" name="Freeform 319">
              <a:extLst>
                <a:ext uri="{FF2B5EF4-FFF2-40B4-BE49-F238E27FC236}">
                  <a16:creationId xmlns:a16="http://schemas.microsoft.com/office/drawing/2014/main" id="{786F61E6-C972-4561-BFCF-1DEA73F255AB}"/>
                </a:ext>
              </a:extLst>
            </p:cNvPr>
            <p:cNvSpPr>
              <a:spLocks noChangeArrowheads="1"/>
            </p:cNvSpPr>
            <p:nvPr/>
          </p:nvSpPr>
          <p:spPr bwMode="auto">
            <a:xfrm>
              <a:off x="1478" y="3147"/>
              <a:ext cx="16" cy="16"/>
            </a:xfrm>
            <a:custGeom>
              <a:avLst/>
              <a:gdLst>
                <a:gd name="T0" fmla="*/ 0 w 72"/>
                <a:gd name="T1" fmla="*/ 8 h 72"/>
                <a:gd name="T2" fmla="*/ 40 w 72"/>
                <a:gd name="T3" fmla="*/ 0 h 72"/>
                <a:gd name="T4" fmla="*/ 71 w 72"/>
                <a:gd name="T5" fmla="*/ 58 h 72"/>
                <a:gd name="T6" fmla="*/ 17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40" y="0"/>
                  </a:lnTo>
                  <a:lnTo>
                    <a:pt x="71" y="58"/>
                  </a:lnTo>
                  <a:lnTo>
                    <a:pt x="17"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40256" name="Freeform 320">
              <a:extLst>
                <a:ext uri="{FF2B5EF4-FFF2-40B4-BE49-F238E27FC236}">
                  <a16:creationId xmlns:a16="http://schemas.microsoft.com/office/drawing/2014/main" id="{DC018F2D-4DEB-43D2-A1D6-DCF54CABFE58}"/>
                </a:ext>
              </a:extLst>
            </p:cNvPr>
            <p:cNvSpPr>
              <a:spLocks noChangeArrowheads="1"/>
            </p:cNvSpPr>
            <p:nvPr/>
          </p:nvSpPr>
          <p:spPr bwMode="auto">
            <a:xfrm>
              <a:off x="1484" y="3145"/>
              <a:ext cx="16" cy="16"/>
            </a:xfrm>
            <a:custGeom>
              <a:avLst/>
              <a:gdLst>
                <a:gd name="T0" fmla="*/ 0 w 72"/>
                <a:gd name="T1" fmla="*/ 8 h 72"/>
                <a:gd name="T2" fmla="*/ 44 w 72"/>
                <a:gd name="T3" fmla="*/ 0 h 72"/>
                <a:gd name="T4" fmla="*/ 71 w 72"/>
                <a:gd name="T5" fmla="*/ 58 h 72"/>
                <a:gd name="T6" fmla="*/ 22 w 72"/>
                <a:gd name="T7" fmla="*/ 71 h 72"/>
                <a:gd name="T8" fmla="*/ 0 w 72"/>
                <a:gd name="T9" fmla="*/ 8 h 72"/>
              </a:gdLst>
              <a:ahLst/>
              <a:cxnLst>
                <a:cxn ang="0">
                  <a:pos x="T0" y="T1"/>
                </a:cxn>
                <a:cxn ang="0">
                  <a:pos x="T2" y="T3"/>
                </a:cxn>
                <a:cxn ang="0">
                  <a:pos x="T4" y="T5"/>
                </a:cxn>
                <a:cxn ang="0">
                  <a:pos x="T6" y="T7"/>
                </a:cxn>
                <a:cxn ang="0">
                  <a:pos x="T8" y="T9"/>
                </a:cxn>
              </a:cxnLst>
              <a:rect l="0" t="0" r="r" b="b"/>
              <a:pathLst>
                <a:path w="72" h="72">
                  <a:moveTo>
                    <a:pt x="0" y="8"/>
                  </a:moveTo>
                  <a:lnTo>
                    <a:pt x="44" y="0"/>
                  </a:lnTo>
                  <a:lnTo>
                    <a:pt x="71" y="58"/>
                  </a:lnTo>
                  <a:lnTo>
                    <a:pt x="22" y="7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40257" name="Freeform 321">
              <a:extLst>
                <a:ext uri="{FF2B5EF4-FFF2-40B4-BE49-F238E27FC236}">
                  <a16:creationId xmlns:a16="http://schemas.microsoft.com/office/drawing/2014/main" id="{E2EEF440-0663-4EB1-8A2D-256F795CDCFC}"/>
                </a:ext>
              </a:extLst>
            </p:cNvPr>
            <p:cNvSpPr>
              <a:spLocks noChangeArrowheads="1"/>
            </p:cNvSpPr>
            <p:nvPr/>
          </p:nvSpPr>
          <p:spPr bwMode="auto">
            <a:xfrm>
              <a:off x="1491" y="3142"/>
              <a:ext cx="16" cy="16"/>
            </a:xfrm>
            <a:custGeom>
              <a:avLst/>
              <a:gdLst>
                <a:gd name="T0" fmla="*/ 0 w 72"/>
                <a:gd name="T1" fmla="*/ 13 h 72"/>
                <a:gd name="T2" fmla="*/ 40 w 72"/>
                <a:gd name="T3" fmla="*/ 0 h 72"/>
                <a:gd name="T4" fmla="*/ 71 w 72"/>
                <a:gd name="T5" fmla="*/ 49 h 72"/>
                <a:gd name="T6" fmla="*/ 22 w 72"/>
                <a:gd name="T7" fmla="*/ 71 h 72"/>
                <a:gd name="T8" fmla="*/ 0 w 72"/>
                <a:gd name="T9" fmla="*/ 13 h 72"/>
              </a:gdLst>
              <a:ahLst/>
              <a:cxnLst>
                <a:cxn ang="0">
                  <a:pos x="T0" y="T1"/>
                </a:cxn>
                <a:cxn ang="0">
                  <a:pos x="T2" y="T3"/>
                </a:cxn>
                <a:cxn ang="0">
                  <a:pos x="T4" y="T5"/>
                </a:cxn>
                <a:cxn ang="0">
                  <a:pos x="T6" y="T7"/>
                </a:cxn>
                <a:cxn ang="0">
                  <a:pos x="T8" y="T9"/>
                </a:cxn>
              </a:cxnLst>
              <a:rect l="0" t="0" r="r" b="b"/>
              <a:pathLst>
                <a:path w="72" h="72">
                  <a:moveTo>
                    <a:pt x="0" y="13"/>
                  </a:moveTo>
                  <a:lnTo>
                    <a:pt x="40" y="0"/>
                  </a:lnTo>
                  <a:lnTo>
                    <a:pt x="71" y="49"/>
                  </a:lnTo>
                  <a:lnTo>
                    <a:pt x="22" y="71"/>
                  </a:lnTo>
                  <a:lnTo>
                    <a:pt x="0" y="13"/>
                  </a:lnTo>
                </a:path>
              </a:pathLst>
            </a:custGeom>
            <a:solidFill>
              <a:srgbClr val="000000"/>
            </a:solidFill>
            <a:ln w="12600">
              <a:solidFill>
                <a:srgbClr val="333333"/>
              </a:solidFill>
              <a:round/>
              <a:headEnd/>
              <a:tailEnd/>
            </a:ln>
          </p:spPr>
          <p:txBody>
            <a:bodyPr wrap="none" anchor="ctr"/>
            <a:lstStyle/>
            <a:p>
              <a:endParaRPr lang="en-US"/>
            </a:p>
          </p:txBody>
        </p:sp>
        <p:sp>
          <p:nvSpPr>
            <p:cNvPr id="40258" name="Freeform 322">
              <a:extLst>
                <a:ext uri="{FF2B5EF4-FFF2-40B4-BE49-F238E27FC236}">
                  <a16:creationId xmlns:a16="http://schemas.microsoft.com/office/drawing/2014/main" id="{91AF10E2-5821-4CB4-9AE8-037756ABB528}"/>
                </a:ext>
              </a:extLst>
            </p:cNvPr>
            <p:cNvSpPr>
              <a:spLocks noChangeArrowheads="1"/>
            </p:cNvSpPr>
            <p:nvPr/>
          </p:nvSpPr>
          <p:spPr bwMode="auto">
            <a:xfrm>
              <a:off x="1498" y="3138"/>
              <a:ext cx="16" cy="16"/>
            </a:xfrm>
            <a:custGeom>
              <a:avLst/>
              <a:gdLst>
                <a:gd name="T0" fmla="*/ 0 w 72"/>
                <a:gd name="T1" fmla="*/ 17 h 72"/>
                <a:gd name="T2" fmla="*/ 35 w 72"/>
                <a:gd name="T3" fmla="*/ 0 h 72"/>
                <a:gd name="T4" fmla="*/ 71 w 72"/>
                <a:gd name="T5" fmla="*/ 49 h 72"/>
                <a:gd name="T6" fmla="*/ 26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35" y="0"/>
                  </a:lnTo>
                  <a:lnTo>
                    <a:pt x="71" y="49"/>
                  </a:lnTo>
                  <a:lnTo>
                    <a:pt x="26"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40259" name="Freeform 323">
              <a:extLst>
                <a:ext uri="{FF2B5EF4-FFF2-40B4-BE49-F238E27FC236}">
                  <a16:creationId xmlns:a16="http://schemas.microsoft.com/office/drawing/2014/main" id="{25841CB0-92AD-49A6-89A8-5140B37F04A0}"/>
                </a:ext>
              </a:extLst>
            </p:cNvPr>
            <p:cNvSpPr>
              <a:spLocks noChangeArrowheads="1"/>
            </p:cNvSpPr>
            <p:nvPr/>
          </p:nvSpPr>
          <p:spPr bwMode="auto">
            <a:xfrm>
              <a:off x="1505" y="3134"/>
              <a:ext cx="16" cy="16"/>
            </a:xfrm>
            <a:custGeom>
              <a:avLst/>
              <a:gdLst>
                <a:gd name="T0" fmla="*/ 0 w 72"/>
                <a:gd name="T1" fmla="*/ 17 h 72"/>
                <a:gd name="T2" fmla="*/ 40 w 72"/>
                <a:gd name="T3" fmla="*/ 0 h 72"/>
                <a:gd name="T4" fmla="*/ 71 w 72"/>
                <a:gd name="T5" fmla="*/ 49 h 72"/>
                <a:gd name="T6" fmla="*/ 26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0" y="0"/>
                  </a:lnTo>
                  <a:lnTo>
                    <a:pt x="71" y="49"/>
                  </a:lnTo>
                  <a:lnTo>
                    <a:pt x="26"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40260" name="Freeform 324">
              <a:extLst>
                <a:ext uri="{FF2B5EF4-FFF2-40B4-BE49-F238E27FC236}">
                  <a16:creationId xmlns:a16="http://schemas.microsoft.com/office/drawing/2014/main" id="{66BAA891-2068-48BA-96E3-6ED318745BA5}"/>
                </a:ext>
              </a:extLst>
            </p:cNvPr>
            <p:cNvSpPr>
              <a:spLocks noChangeArrowheads="1"/>
            </p:cNvSpPr>
            <p:nvPr/>
          </p:nvSpPr>
          <p:spPr bwMode="auto">
            <a:xfrm>
              <a:off x="1513" y="3128"/>
              <a:ext cx="16" cy="16"/>
            </a:xfrm>
            <a:custGeom>
              <a:avLst/>
              <a:gdLst>
                <a:gd name="T0" fmla="*/ 0 w 72"/>
                <a:gd name="T1" fmla="*/ 26 h 72"/>
                <a:gd name="T2" fmla="*/ 35 w 72"/>
                <a:gd name="T3" fmla="*/ 0 h 72"/>
                <a:gd name="T4" fmla="*/ 71 w 72"/>
                <a:gd name="T5" fmla="*/ 44 h 72"/>
                <a:gd name="T6" fmla="*/ 26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5" y="0"/>
                  </a:lnTo>
                  <a:lnTo>
                    <a:pt x="71" y="44"/>
                  </a:lnTo>
                  <a:lnTo>
                    <a:pt x="26"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261" name="Freeform 325">
              <a:extLst>
                <a:ext uri="{FF2B5EF4-FFF2-40B4-BE49-F238E27FC236}">
                  <a16:creationId xmlns:a16="http://schemas.microsoft.com/office/drawing/2014/main" id="{12643FA4-66C6-4CB3-AA32-E33A42AAB2E8}"/>
                </a:ext>
              </a:extLst>
            </p:cNvPr>
            <p:cNvSpPr>
              <a:spLocks noChangeArrowheads="1"/>
            </p:cNvSpPr>
            <p:nvPr/>
          </p:nvSpPr>
          <p:spPr bwMode="auto">
            <a:xfrm>
              <a:off x="1520" y="3123"/>
              <a:ext cx="16" cy="16"/>
            </a:xfrm>
            <a:custGeom>
              <a:avLst/>
              <a:gdLst>
                <a:gd name="T0" fmla="*/ 0 w 72"/>
                <a:gd name="T1" fmla="*/ 22 h 72"/>
                <a:gd name="T2" fmla="*/ 40 w 72"/>
                <a:gd name="T3" fmla="*/ 0 h 72"/>
                <a:gd name="T4" fmla="*/ 71 w 72"/>
                <a:gd name="T5" fmla="*/ 40 h 72"/>
                <a:gd name="T6" fmla="*/ 31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0" y="0"/>
                  </a:lnTo>
                  <a:lnTo>
                    <a:pt x="71" y="40"/>
                  </a:lnTo>
                  <a:lnTo>
                    <a:pt x="31"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40262" name="Freeform 326">
              <a:extLst>
                <a:ext uri="{FF2B5EF4-FFF2-40B4-BE49-F238E27FC236}">
                  <a16:creationId xmlns:a16="http://schemas.microsoft.com/office/drawing/2014/main" id="{8E957E80-67D5-44A6-B3CD-23D0AD53C2A9}"/>
                </a:ext>
              </a:extLst>
            </p:cNvPr>
            <p:cNvSpPr>
              <a:spLocks noChangeArrowheads="1"/>
            </p:cNvSpPr>
            <p:nvPr/>
          </p:nvSpPr>
          <p:spPr bwMode="auto">
            <a:xfrm>
              <a:off x="1529" y="3116"/>
              <a:ext cx="16" cy="16"/>
            </a:xfrm>
            <a:custGeom>
              <a:avLst/>
              <a:gdLst>
                <a:gd name="T0" fmla="*/ 0 w 72"/>
                <a:gd name="T1" fmla="*/ 31 h 72"/>
                <a:gd name="T2" fmla="*/ 35 w 72"/>
                <a:gd name="T3" fmla="*/ 0 h 72"/>
                <a:gd name="T4" fmla="*/ 71 w 72"/>
                <a:gd name="T5" fmla="*/ 40 h 72"/>
                <a:gd name="T6" fmla="*/ 26 w 72"/>
                <a:gd name="T7" fmla="*/ 71 h 72"/>
                <a:gd name="T8" fmla="*/ 0 w 72"/>
                <a:gd name="T9" fmla="*/ 31 h 72"/>
              </a:gdLst>
              <a:ahLst/>
              <a:cxnLst>
                <a:cxn ang="0">
                  <a:pos x="T0" y="T1"/>
                </a:cxn>
                <a:cxn ang="0">
                  <a:pos x="T2" y="T3"/>
                </a:cxn>
                <a:cxn ang="0">
                  <a:pos x="T4" y="T5"/>
                </a:cxn>
                <a:cxn ang="0">
                  <a:pos x="T6" y="T7"/>
                </a:cxn>
                <a:cxn ang="0">
                  <a:pos x="T8" y="T9"/>
                </a:cxn>
              </a:cxnLst>
              <a:rect l="0" t="0" r="r" b="b"/>
              <a:pathLst>
                <a:path w="72" h="72">
                  <a:moveTo>
                    <a:pt x="0" y="31"/>
                  </a:moveTo>
                  <a:lnTo>
                    <a:pt x="35" y="0"/>
                  </a:lnTo>
                  <a:lnTo>
                    <a:pt x="71" y="40"/>
                  </a:lnTo>
                  <a:lnTo>
                    <a:pt x="26" y="71"/>
                  </a:lnTo>
                  <a:lnTo>
                    <a:pt x="0" y="31"/>
                  </a:lnTo>
                </a:path>
              </a:pathLst>
            </a:custGeom>
            <a:solidFill>
              <a:srgbClr val="000000"/>
            </a:solidFill>
            <a:ln w="12600">
              <a:solidFill>
                <a:srgbClr val="333333"/>
              </a:solidFill>
              <a:round/>
              <a:headEnd/>
              <a:tailEnd/>
            </a:ln>
          </p:spPr>
          <p:txBody>
            <a:bodyPr wrap="none" anchor="ctr"/>
            <a:lstStyle/>
            <a:p>
              <a:endParaRPr lang="en-US"/>
            </a:p>
          </p:txBody>
        </p:sp>
        <p:sp>
          <p:nvSpPr>
            <p:cNvPr id="40263" name="Freeform 327">
              <a:extLst>
                <a:ext uri="{FF2B5EF4-FFF2-40B4-BE49-F238E27FC236}">
                  <a16:creationId xmlns:a16="http://schemas.microsoft.com/office/drawing/2014/main" id="{2E273CB1-2C45-4ABA-88D5-1C1C377489BE}"/>
                </a:ext>
              </a:extLst>
            </p:cNvPr>
            <p:cNvSpPr>
              <a:spLocks noChangeArrowheads="1"/>
            </p:cNvSpPr>
            <p:nvPr/>
          </p:nvSpPr>
          <p:spPr bwMode="auto">
            <a:xfrm>
              <a:off x="1537" y="3108"/>
              <a:ext cx="16" cy="17"/>
            </a:xfrm>
            <a:custGeom>
              <a:avLst/>
              <a:gdLst>
                <a:gd name="T0" fmla="*/ 0 w 72"/>
                <a:gd name="T1" fmla="*/ 35 h 76"/>
                <a:gd name="T2" fmla="*/ 35 w 72"/>
                <a:gd name="T3" fmla="*/ 0 h 76"/>
                <a:gd name="T4" fmla="*/ 71 w 72"/>
                <a:gd name="T5" fmla="*/ 40 h 76"/>
                <a:gd name="T6" fmla="*/ 31 w 72"/>
                <a:gd name="T7" fmla="*/ 75 h 76"/>
                <a:gd name="T8" fmla="*/ 0 w 72"/>
                <a:gd name="T9" fmla="*/ 35 h 76"/>
              </a:gdLst>
              <a:ahLst/>
              <a:cxnLst>
                <a:cxn ang="0">
                  <a:pos x="T0" y="T1"/>
                </a:cxn>
                <a:cxn ang="0">
                  <a:pos x="T2" y="T3"/>
                </a:cxn>
                <a:cxn ang="0">
                  <a:pos x="T4" y="T5"/>
                </a:cxn>
                <a:cxn ang="0">
                  <a:pos x="T6" y="T7"/>
                </a:cxn>
                <a:cxn ang="0">
                  <a:pos x="T8" y="T9"/>
                </a:cxn>
              </a:cxnLst>
              <a:rect l="0" t="0" r="r" b="b"/>
              <a:pathLst>
                <a:path w="72" h="76">
                  <a:moveTo>
                    <a:pt x="0" y="35"/>
                  </a:moveTo>
                  <a:lnTo>
                    <a:pt x="35" y="0"/>
                  </a:lnTo>
                  <a:lnTo>
                    <a:pt x="71" y="40"/>
                  </a:lnTo>
                  <a:lnTo>
                    <a:pt x="31" y="75"/>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40264" name="Freeform 328">
              <a:extLst>
                <a:ext uri="{FF2B5EF4-FFF2-40B4-BE49-F238E27FC236}">
                  <a16:creationId xmlns:a16="http://schemas.microsoft.com/office/drawing/2014/main" id="{1735EA69-9CAA-45B0-B07A-BB64AFEF9AE0}"/>
                </a:ext>
              </a:extLst>
            </p:cNvPr>
            <p:cNvSpPr>
              <a:spLocks noChangeArrowheads="1"/>
            </p:cNvSpPr>
            <p:nvPr/>
          </p:nvSpPr>
          <p:spPr bwMode="auto">
            <a:xfrm>
              <a:off x="1545" y="3101"/>
              <a:ext cx="16" cy="16"/>
            </a:xfrm>
            <a:custGeom>
              <a:avLst/>
              <a:gdLst>
                <a:gd name="T0" fmla="*/ 0 w 72"/>
                <a:gd name="T1" fmla="*/ 31 h 72"/>
                <a:gd name="T2" fmla="*/ 35 w 72"/>
                <a:gd name="T3" fmla="*/ 0 h 72"/>
                <a:gd name="T4" fmla="*/ 71 w 72"/>
                <a:gd name="T5" fmla="*/ 31 h 72"/>
                <a:gd name="T6" fmla="*/ 35 w 72"/>
                <a:gd name="T7" fmla="*/ 71 h 72"/>
                <a:gd name="T8" fmla="*/ 0 w 72"/>
                <a:gd name="T9" fmla="*/ 31 h 72"/>
              </a:gdLst>
              <a:ahLst/>
              <a:cxnLst>
                <a:cxn ang="0">
                  <a:pos x="T0" y="T1"/>
                </a:cxn>
                <a:cxn ang="0">
                  <a:pos x="T2" y="T3"/>
                </a:cxn>
                <a:cxn ang="0">
                  <a:pos x="T4" y="T5"/>
                </a:cxn>
                <a:cxn ang="0">
                  <a:pos x="T6" y="T7"/>
                </a:cxn>
                <a:cxn ang="0">
                  <a:pos x="T8" y="T9"/>
                </a:cxn>
              </a:cxnLst>
              <a:rect l="0" t="0" r="r" b="b"/>
              <a:pathLst>
                <a:path w="72" h="72">
                  <a:moveTo>
                    <a:pt x="0" y="31"/>
                  </a:moveTo>
                  <a:lnTo>
                    <a:pt x="35" y="0"/>
                  </a:lnTo>
                  <a:lnTo>
                    <a:pt x="71" y="31"/>
                  </a:lnTo>
                  <a:lnTo>
                    <a:pt x="35" y="71"/>
                  </a:lnTo>
                  <a:lnTo>
                    <a:pt x="0" y="31"/>
                  </a:lnTo>
                </a:path>
              </a:pathLst>
            </a:custGeom>
            <a:solidFill>
              <a:srgbClr val="000000"/>
            </a:solidFill>
            <a:ln w="12600">
              <a:solidFill>
                <a:srgbClr val="333333"/>
              </a:solidFill>
              <a:round/>
              <a:headEnd/>
              <a:tailEnd/>
            </a:ln>
          </p:spPr>
          <p:txBody>
            <a:bodyPr wrap="none" anchor="ctr"/>
            <a:lstStyle/>
            <a:p>
              <a:endParaRPr lang="en-US"/>
            </a:p>
          </p:txBody>
        </p:sp>
        <p:sp>
          <p:nvSpPr>
            <p:cNvPr id="40265" name="Freeform 329">
              <a:extLst>
                <a:ext uri="{FF2B5EF4-FFF2-40B4-BE49-F238E27FC236}">
                  <a16:creationId xmlns:a16="http://schemas.microsoft.com/office/drawing/2014/main" id="{4A19A6D5-060E-41DB-AE60-483500C261D8}"/>
                </a:ext>
              </a:extLst>
            </p:cNvPr>
            <p:cNvSpPr>
              <a:spLocks noChangeArrowheads="1"/>
            </p:cNvSpPr>
            <p:nvPr/>
          </p:nvSpPr>
          <p:spPr bwMode="auto">
            <a:xfrm>
              <a:off x="1553" y="3092"/>
              <a:ext cx="16" cy="16"/>
            </a:xfrm>
            <a:custGeom>
              <a:avLst/>
              <a:gdLst>
                <a:gd name="T0" fmla="*/ 0 w 72"/>
                <a:gd name="T1" fmla="*/ 40 h 72"/>
                <a:gd name="T2" fmla="*/ 31 w 72"/>
                <a:gd name="T3" fmla="*/ 0 h 72"/>
                <a:gd name="T4" fmla="*/ 71 w 72"/>
                <a:gd name="T5" fmla="*/ 35 h 72"/>
                <a:gd name="T6" fmla="*/ 35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31" y="0"/>
                  </a:lnTo>
                  <a:lnTo>
                    <a:pt x="71" y="35"/>
                  </a:lnTo>
                  <a:lnTo>
                    <a:pt x="35"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40266" name="Freeform 330">
              <a:extLst>
                <a:ext uri="{FF2B5EF4-FFF2-40B4-BE49-F238E27FC236}">
                  <a16:creationId xmlns:a16="http://schemas.microsoft.com/office/drawing/2014/main" id="{688C349E-EECE-460D-A82A-0A01B2673F97}"/>
                </a:ext>
              </a:extLst>
            </p:cNvPr>
            <p:cNvSpPr>
              <a:spLocks noChangeArrowheads="1"/>
            </p:cNvSpPr>
            <p:nvPr/>
          </p:nvSpPr>
          <p:spPr bwMode="auto">
            <a:xfrm>
              <a:off x="1560" y="3084"/>
              <a:ext cx="17" cy="16"/>
            </a:xfrm>
            <a:custGeom>
              <a:avLst/>
              <a:gdLst>
                <a:gd name="T0" fmla="*/ 0 w 77"/>
                <a:gd name="T1" fmla="*/ 35 h 72"/>
                <a:gd name="T2" fmla="*/ 31 w 77"/>
                <a:gd name="T3" fmla="*/ 0 h 72"/>
                <a:gd name="T4" fmla="*/ 76 w 77"/>
                <a:gd name="T5" fmla="*/ 26 h 72"/>
                <a:gd name="T6" fmla="*/ 40 w 77"/>
                <a:gd name="T7" fmla="*/ 71 h 72"/>
                <a:gd name="T8" fmla="*/ 0 w 77"/>
                <a:gd name="T9" fmla="*/ 35 h 72"/>
              </a:gdLst>
              <a:ahLst/>
              <a:cxnLst>
                <a:cxn ang="0">
                  <a:pos x="T0" y="T1"/>
                </a:cxn>
                <a:cxn ang="0">
                  <a:pos x="T2" y="T3"/>
                </a:cxn>
                <a:cxn ang="0">
                  <a:pos x="T4" y="T5"/>
                </a:cxn>
                <a:cxn ang="0">
                  <a:pos x="T6" y="T7"/>
                </a:cxn>
                <a:cxn ang="0">
                  <a:pos x="T8" y="T9"/>
                </a:cxn>
              </a:cxnLst>
              <a:rect l="0" t="0" r="r" b="b"/>
              <a:pathLst>
                <a:path w="77" h="72">
                  <a:moveTo>
                    <a:pt x="0" y="35"/>
                  </a:moveTo>
                  <a:lnTo>
                    <a:pt x="31" y="0"/>
                  </a:lnTo>
                  <a:lnTo>
                    <a:pt x="76" y="26"/>
                  </a:lnTo>
                  <a:lnTo>
                    <a:pt x="40"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40267" name="Freeform 331">
              <a:extLst>
                <a:ext uri="{FF2B5EF4-FFF2-40B4-BE49-F238E27FC236}">
                  <a16:creationId xmlns:a16="http://schemas.microsoft.com/office/drawing/2014/main" id="{0555B590-3A14-4776-BFB2-BBC046D88AAC}"/>
                </a:ext>
              </a:extLst>
            </p:cNvPr>
            <p:cNvSpPr>
              <a:spLocks noChangeArrowheads="1"/>
            </p:cNvSpPr>
            <p:nvPr/>
          </p:nvSpPr>
          <p:spPr bwMode="auto">
            <a:xfrm>
              <a:off x="1567" y="3073"/>
              <a:ext cx="17" cy="17"/>
            </a:xfrm>
            <a:custGeom>
              <a:avLst/>
              <a:gdLst>
                <a:gd name="T0" fmla="*/ 0 w 76"/>
                <a:gd name="T1" fmla="*/ 49 h 77"/>
                <a:gd name="T2" fmla="*/ 35 w 76"/>
                <a:gd name="T3" fmla="*/ 0 h 77"/>
                <a:gd name="T4" fmla="*/ 75 w 76"/>
                <a:gd name="T5" fmla="*/ 31 h 77"/>
                <a:gd name="T6" fmla="*/ 44 w 76"/>
                <a:gd name="T7" fmla="*/ 76 h 77"/>
                <a:gd name="T8" fmla="*/ 0 w 76"/>
                <a:gd name="T9" fmla="*/ 49 h 77"/>
              </a:gdLst>
              <a:ahLst/>
              <a:cxnLst>
                <a:cxn ang="0">
                  <a:pos x="T0" y="T1"/>
                </a:cxn>
                <a:cxn ang="0">
                  <a:pos x="T2" y="T3"/>
                </a:cxn>
                <a:cxn ang="0">
                  <a:pos x="T4" y="T5"/>
                </a:cxn>
                <a:cxn ang="0">
                  <a:pos x="T6" y="T7"/>
                </a:cxn>
                <a:cxn ang="0">
                  <a:pos x="T8" y="T9"/>
                </a:cxn>
              </a:cxnLst>
              <a:rect l="0" t="0" r="r" b="b"/>
              <a:pathLst>
                <a:path w="76" h="77">
                  <a:moveTo>
                    <a:pt x="0" y="49"/>
                  </a:moveTo>
                  <a:lnTo>
                    <a:pt x="35" y="0"/>
                  </a:lnTo>
                  <a:lnTo>
                    <a:pt x="75" y="31"/>
                  </a:lnTo>
                  <a:lnTo>
                    <a:pt x="44" y="76"/>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40268" name="Freeform 332">
              <a:extLst>
                <a:ext uri="{FF2B5EF4-FFF2-40B4-BE49-F238E27FC236}">
                  <a16:creationId xmlns:a16="http://schemas.microsoft.com/office/drawing/2014/main" id="{7300D74F-0A9D-478B-82A4-F68B8E1613B0}"/>
                </a:ext>
              </a:extLst>
            </p:cNvPr>
            <p:cNvSpPr>
              <a:spLocks noChangeArrowheads="1"/>
            </p:cNvSpPr>
            <p:nvPr/>
          </p:nvSpPr>
          <p:spPr bwMode="auto">
            <a:xfrm>
              <a:off x="1575" y="3063"/>
              <a:ext cx="16" cy="17"/>
            </a:xfrm>
            <a:custGeom>
              <a:avLst/>
              <a:gdLst>
                <a:gd name="T0" fmla="*/ 0 w 72"/>
                <a:gd name="T1" fmla="*/ 45 h 77"/>
                <a:gd name="T2" fmla="*/ 26 w 72"/>
                <a:gd name="T3" fmla="*/ 0 h 77"/>
                <a:gd name="T4" fmla="*/ 71 w 72"/>
                <a:gd name="T5" fmla="*/ 22 h 77"/>
                <a:gd name="T6" fmla="*/ 40 w 72"/>
                <a:gd name="T7" fmla="*/ 76 h 77"/>
                <a:gd name="T8" fmla="*/ 0 w 72"/>
                <a:gd name="T9" fmla="*/ 45 h 77"/>
              </a:gdLst>
              <a:ahLst/>
              <a:cxnLst>
                <a:cxn ang="0">
                  <a:pos x="T0" y="T1"/>
                </a:cxn>
                <a:cxn ang="0">
                  <a:pos x="T2" y="T3"/>
                </a:cxn>
                <a:cxn ang="0">
                  <a:pos x="T4" y="T5"/>
                </a:cxn>
                <a:cxn ang="0">
                  <a:pos x="T6" y="T7"/>
                </a:cxn>
                <a:cxn ang="0">
                  <a:pos x="T8" y="T9"/>
                </a:cxn>
              </a:cxnLst>
              <a:rect l="0" t="0" r="r" b="b"/>
              <a:pathLst>
                <a:path w="72" h="77">
                  <a:moveTo>
                    <a:pt x="0" y="45"/>
                  </a:moveTo>
                  <a:lnTo>
                    <a:pt x="26" y="0"/>
                  </a:lnTo>
                  <a:lnTo>
                    <a:pt x="71" y="22"/>
                  </a:lnTo>
                  <a:lnTo>
                    <a:pt x="40" y="76"/>
                  </a:lnTo>
                  <a:lnTo>
                    <a:pt x="0" y="45"/>
                  </a:lnTo>
                </a:path>
              </a:pathLst>
            </a:custGeom>
            <a:solidFill>
              <a:srgbClr val="000000"/>
            </a:solidFill>
            <a:ln w="12600">
              <a:solidFill>
                <a:srgbClr val="333333"/>
              </a:solidFill>
              <a:round/>
              <a:headEnd/>
              <a:tailEnd/>
            </a:ln>
          </p:spPr>
          <p:txBody>
            <a:bodyPr wrap="none" anchor="ctr"/>
            <a:lstStyle/>
            <a:p>
              <a:endParaRPr lang="en-US"/>
            </a:p>
          </p:txBody>
        </p:sp>
        <p:sp>
          <p:nvSpPr>
            <p:cNvPr id="40269" name="Freeform 333">
              <a:extLst>
                <a:ext uri="{FF2B5EF4-FFF2-40B4-BE49-F238E27FC236}">
                  <a16:creationId xmlns:a16="http://schemas.microsoft.com/office/drawing/2014/main" id="{15D0BC23-05CA-4098-8D34-38254DB5D185}"/>
                </a:ext>
              </a:extLst>
            </p:cNvPr>
            <p:cNvSpPr>
              <a:spLocks noChangeArrowheads="1"/>
            </p:cNvSpPr>
            <p:nvPr/>
          </p:nvSpPr>
          <p:spPr bwMode="auto">
            <a:xfrm>
              <a:off x="1581" y="3052"/>
              <a:ext cx="16" cy="16"/>
            </a:xfrm>
            <a:custGeom>
              <a:avLst/>
              <a:gdLst>
                <a:gd name="T0" fmla="*/ 0 w 72"/>
                <a:gd name="T1" fmla="*/ 49 h 72"/>
                <a:gd name="T2" fmla="*/ 26 w 72"/>
                <a:gd name="T3" fmla="*/ 0 h 72"/>
                <a:gd name="T4" fmla="*/ 71 w 72"/>
                <a:gd name="T5" fmla="*/ 22 h 72"/>
                <a:gd name="T6" fmla="*/ 44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26" y="0"/>
                  </a:lnTo>
                  <a:lnTo>
                    <a:pt x="71" y="22"/>
                  </a:lnTo>
                  <a:lnTo>
                    <a:pt x="44"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40270" name="Freeform 334">
              <a:extLst>
                <a:ext uri="{FF2B5EF4-FFF2-40B4-BE49-F238E27FC236}">
                  <a16:creationId xmlns:a16="http://schemas.microsoft.com/office/drawing/2014/main" id="{D6BF34E1-360A-4868-A5AD-5F0F2CBAAB55}"/>
                </a:ext>
              </a:extLst>
            </p:cNvPr>
            <p:cNvSpPr>
              <a:spLocks noChangeArrowheads="1"/>
            </p:cNvSpPr>
            <p:nvPr/>
          </p:nvSpPr>
          <p:spPr bwMode="auto">
            <a:xfrm>
              <a:off x="1587" y="3041"/>
              <a:ext cx="16" cy="16"/>
            </a:xfrm>
            <a:custGeom>
              <a:avLst/>
              <a:gdLst>
                <a:gd name="T0" fmla="*/ 0 w 72"/>
                <a:gd name="T1" fmla="*/ 49 h 72"/>
                <a:gd name="T2" fmla="*/ 22 w 72"/>
                <a:gd name="T3" fmla="*/ 0 h 72"/>
                <a:gd name="T4" fmla="*/ 71 w 72"/>
                <a:gd name="T5" fmla="*/ 22 h 72"/>
                <a:gd name="T6" fmla="*/ 44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22" y="0"/>
                  </a:lnTo>
                  <a:lnTo>
                    <a:pt x="71" y="22"/>
                  </a:lnTo>
                  <a:lnTo>
                    <a:pt x="44"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40271" name="Freeform 335">
              <a:extLst>
                <a:ext uri="{FF2B5EF4-FFF2-40B4-BE49-F238E27FC236}">
                  <a16:creationId xmlns:a16="http://schemas.microsoft.com/office/drawing/2014/main" id="{638D5E3C-0690-45F4-BF96-42D4C31ECBEF}"/>
                </a:ext>
              </a:extLst>
            </p:cNvPr>
            <p:cNvSpPr>
              <a:spLocks noChangeArrowheads="1"/>
            </p:cNvSpPr>
            <p:nvPr/>
          </p:nvSpPr>
          <p:spPr bwMode="auto">
            <a:xfrm>
              <a:off x="1592" y="3031"/>
              <a:ext cx="16" cy="16"/>
            </a:xfrm>
            <a:custGeom>
              <a:avLst/>
              <a:gdLst>
                <a:gd name="T0" fmla="*/ 0 w 72"/>
                <a:gd name="T1" fmla="*/ 44 h 72"/>
                <a:gd name="T2" fmla="*/ 22 w 72"/>
                <a:gd name="T3" fmla="*/ 0 h 72"/>
                <a:gd name="T4" fmla="*/ 71 w 72"/>
                <a:gd name="T5" fmla="*/ 17 h 72"/>
                <a:gd name="T6" fmla="*/ 44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22" y="0"/>
                  </a:lnTo>
                  <a:lnTo>
                    <a:pt x="71" y="17"/>
                  </a:lnTo>
                  <a:lnTo>
                    <a:pt x="44"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40272" name="Freeform 336">
              <a:extLst>
                <a:ext uri="{FF2B5EF4-FFF2-40B4-BE49-F238E27FC236}">
                  <a16:creationId xmlns:a16="http://schemas.microsoft.com/office/drawing/2014/main" id="{9A1BC4E6-94E0-4AC3-8605-299EDBFC081C}"/>
                </a:ext>
              </a:extLst>
            </p:cNvPr>
            <p:cNvSpPr>
              <a:spLocks noChangeArrowheads="1"/>
            </p:cNvSpPr>
            <p:nvPr/>
          </p:nvSpPr>
          <p:spPr bwMode="auto">
            <a:xfrm>
              <a:off x="1597" y="3020"/>
              <a:ext cx="16" cy="16"/>
            </a:xfrm>
            <a:custGeom>
              <a:avLst/>
              <a:gdLst>
                <a:gd name="T0" fmla="*/ 0 w 72"/>
                <a:gd name="T1" fmla="*/ 49 h 72"/>
                <a:gd name="T2" fmla="*/ 17 w 72"/>
                <a:gd name="T3" fmla="*/ 0 h 72"/>
                <a:gd name="T4" fmla="*/ 71 w 72"/>
                <a:gd name="T5" fmla="*/ 17 h 72"/>
                <a:gd name="T6" fmla="*/ 49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7" y="0"/>
                  </a:lnTo>
                  <a:lnTo>
                    <a:pt x="71" y="17"/>
                  </a:lnTo>
                  <a:lnTo>
                    <a:pt x="49"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40273" name="Freeform 337">
              <a:extLst>
                <a:ext uri="{FF2B5EF4-FFF2-40B4-BE49-F238E27FC236}">
                  <a16:creationId xmlns:a16="http://schemas.microsoft.com/office/drawing/2014/main" id="{6D6DE8D5-EF90-4B83-872B-310AE574F0A3}"/>
                </a:ext>
              </a:extLst>
            </p:cNvPr>
            <p:cNvSpPr>
              <a:spLocks noChangeArrowheads="1"/>
            </p:cNvSpPr>
            <p:nvPr/>
          </p:nvSpPr>
          <p:spPr bwMode="auto">
            <a:xfrm>
              <a:off x="1601" y="3009"/>
              <a:ext cx="16" cy="16"/>
            </a:xfrm>
            <a:custGeom>
              <a:avLst/>
              <a:gdLst>
                <a:gd name="T0" fmla="*/ 0 w 72"/>
                <a:gd name="T1" fmla="*/ 49 h 72"/>
                <a:gd name="T2" fmla="*/ 17 w 72"/>
                <a:gd name="T3" fmla="*/ 0 h 72"/>
                <a:gd name="T4" fmla="*/ 71 w 72"/>
                <a:gd name="T5" fmla="*/ 17 h 72"/>
                <a:gd name="T6" fmla="*/ 49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7" y="0"/>
                  </a:lnTo>
                  <a:lnTo>
                    <a:pt x="71" y="17"/>
                  </a:lnTo>
                  <a:lnTo>
                    <a:pt x="49"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40274" name="Freeform 338">
              <a:extLst>
                <a:ext uri="{FF2B5EF4-FFF2-40B4-BE49-F238E27FC236}">
                  <a16:creationId xmlns:a16="http://schemas.microsoft.com/office/drawing/2014/main" id="{41A1D845-B96B-4931-92F4-2F2964206DB9}"/>
                </a:ext>
              </a:extLst>
            </p:cNvPr>
            <p:cNvSpPr>
              <a:spLocks noChangeArrowheads="1"/>
            </p:cNvSpPr>
            <p:nvPr/>
          </p:nvSpPr>
          <p:spPr bwMode="auto">
            <a:xfrm>
              <a:off x="1605" y="2999"/>
              <a:ext cx="16" cy="16"/>
            </a:xfrm>
            <a:custGeom>
              <a:avLst/>
              <a:gdLst>
                <a:gd name="T0" fmla="*/ 0 w 72"/>
                <a:gd name="T1" fmla="*/ 49 h 72"/>
                <a:gd name="T2" fmla="*/ 13 w 72"/>
                <a:gd name="T3" fmla="*/ 0 h 72"/>
                <a:gd name="T4" fmla="*/ 71 w 72"/>
                <a:gd name="T5" fmla="*/ 17 h 72"/>
                <a:gd name="T6" fmla="*/ 49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3" y="0"/>
                  </a:lnTo>
                  <a:lnTo>
                    <a:pt x="71" y="17"/>
                  </a:lnTo>
                  <a:lnTo>
                    <a:pt x="49"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40275" name="Freeform 339">
              <a:extLst>
                <a:ext uri="{FF2B5EF4-FFF2-40B4-BE49-F238E27FC236}">
                  <a16:creationId xmlns:a16="http://schemas.microsoft.com/office/drawing/2014/main" id="{2EEA7973-03B7-4AC9-9ECE-F0E242913649}"/>
                </a:ext>
              </a:extLst>
            </p:cNvPr>
            <p:cNvSpPr>
              <a:spLocks noChangeArrowheads="1"/>
            </p:cNvSpPr>
            <p:nvPr/>
          </p:nvSpPr>
          <p:spPr bwMode="auto">
            <a:xfrm>
              <a:off x="1608" y="2989"/>
              <a:ext cx="16" cy="16"/>
            </a:xfrm>
            <a:custGeom>
              <a:avLst/>
              <a:gdLst>
                <a:gd name="T0" fmla="*/ 0 w 72"/>
                <a:gd name="T1" fmla="*/ 49 h 72"/>
                <a:gd name="T2" fmla="*/ 17 w 72"/>
                <a:gd name="T3" fmla="*/ 0 h 72"/>
                <a:gd name="T4" fmla="*/ 71 w 72"/>
                <a:gd name="T5" fmla="*/ 13 h 72"/>
                <a:gd name="T6" fmla="*/ 58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17" y="0"/>
                  </a:lnTo>
                  <a:lnTo>
                    <a:pt x="71" y="13"/>
                  </a:lnTo>
                  <a:lnTo>
                    <a:pt x="58"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40276" name="Freeform 340">
              <a:extLst>
                <a:ext uri="{FF2B5EF4-FFF2-40B4-BE49-F238E27FC236}">
                  <a16:creationId xmlns:a16="http://schemas.microsoft.com/office/drawing/2014/main" id="{F358BB1F-DD13-4F56-A00B-155B2ACE3BED}"/>
                </a:ext>
              </a:extLst>
            </p:cNvPr>
            <p:cNvSpPr>
              <a:spLocks noChangeArrowheads="1"/>
            </p:cNvSpPr>
            <p:nvPr/>
          </p:nvSpPr>
          <p:spPr bwMode="auto">
            <a:xfrm>
              <a:off x="1612" y="2980"/>
              <a:ext cx="16" cy="16"/>
            </a:xfrm>
            <a:custGeom>
              <a:avLst/>
              <a:gdLst>
                <a:gd name="T0" fmla="*/ 0 w 72"/>
                <a:gd name="T1" fmla="*/ 53 h 72"/>
                <a:gd name="T2" fmla="*/ 8 w 72"/>
                <a:gd name="T3" fmla="*/ 0 h 72"/>
                <a:gd name="T4" fmla="*/ 71 w 72"/>
                <a:gd name="T5" fmla="*/ 17 h 72"/>
                <a:gd name="T6" fmla="*/ 53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8" y="0"/>
                  </a:lnTo>
                  <a:lnTo>
                    <a:pt x="71" y="17"/>
                  </a:lnTo>
                  <a:lnTo>
                    <a:pt x="53"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40277" name="Freeform 341">
              <a:extLst>
                <a:ext uri="{FF2B5EF4-FFF2-40B4-BE49-F238E27FC236}">
                  <a16:creationId xmlns:a16="http://schemas.microsoft.com/office/drawing/2014/main" id="{22430BAF-C9DF-458F-BAB0-209CAA8C7646}"/>
                </a:ext>
              </a:extLst>
            </p:cNvPr>
            <p:cNvSpPr>
              <a:spLocks noChangeArrowheads="1"/>
            </p:cNvSpPr>
            <p:nvPr/>
          </p:nvSpPr>
          <p:spPr bwMode="auto">
            <a:xfrm>
              <a:off x="1614" y="2972"/>
              <a:ext cx="16" cy="16"/>
            </a:xfrm>
            <a:custGeom>
              <a:avLst/>
              <a:gdLst>
                <a:gd name="T0" fmla="*/ 0 w 72"/>
                <a:gd name="T1" fmla="*/ 49 h 72"/>
                <a:gd name="T2" fmla="*/ 8 w 72"/>
                <a:gd name="T3" fmla="*/ 0 h 72"/>
                <a:gd name="T4" fmla="*/ 71 w 72"/>
                <a:gd name="T5" fmla="*/ 8 h 72"/>
                <a:gd name="T6" fmla="*/ 53 w 72"/>
                <a:gd name="T7" fmla="*/ 71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lnTo>
                    <a:pt x="8" y="0"/>
                  </a:lnTo>
                  <a:lnTo>
                    <a:pt x="71" y="8"/>
                  </a:lnTo>
                  <a:lnTo>
                    <a:pt x="53" y="71"/>
                  </a:lnTo>
                  <a:lnTo>
                    <a:pt x="0" y="49"/>
                  </a:lnTo>
                </a:path>
              </a:pathLst>
            </a:custGeom>
            <a:solidFill>
              <a:srgbClr val="000000"/>
            </a:solidFill>
            <a:ln w="12600">
              <a:solidFill>
                <a:srgbClr val="333333"/>
              </a:solidFill>
              <a:round/>
              <a:headEnd/>
              <a:tailEnd/>
            </a:ln>
          </p:spPr>
          <p:txBody>
            <a:bodyPr wrap="none" anchor="ctr"/>
            <a:lstStyle/>
            <a:p>
              <a:endParaRPr lang="en-US"/>
            </a:p>
          </p:txBody>
        </p:sp>
        <p:sp>
          <p:nvSpPr>
            <p:cNvPr id="40278" name="Freeform 342">
              <a:extLst>
                <a:ext uri="{FF2B5EF4-FFF2-40B4-BE49-F238E27FC236}">
                  <a16:creationId xmlns:a16="http://schemas.microsoft.com/office/drawing/2014/main" id="{BF3B1E30-AEC8-4193-AF35-8B4053E95492}"/>
                </a:ext>
              </a:extLst>
            </p:cNvPr>
            <p:cNvSpPr>
              <a:spLocks noChangeArrowheads="1"/>
            </p:cNvSpPr>
            <p:nvPr/>
          </p:nvSpPr>
          <p:spPr bwMode="auto">
            <a:xfrm>
              <a:off x="1616" y="2964"/>
              <a:ext cx="16" cy="16"/>
            </a:xfrm>
            <a:custGeom>
              <a:avLst/>
              <a:gdLst>
                <a:gd name="T0" fmla="*/ 0 w 72"/>
                <a:gd name="T1" fmla="*/ 53 h 72"/>
                <a:gd name="T2" fmla="*/ 8 w 72"/>
                <a:gd name="T3" fmla="*/ 0 h 72"/>
                <a:gd name="T4" fmla="*/ 71 w 72"/>
                <a:gd name="T5" fmla="*/ 4 h 72"/>
                <a:gd name="T6" fmla="*/ 71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8" y="0"/>
                  </a:lnTo>
                  <a:lnTo>
                    <a:pt x="71" y="4"/>
                  </a:lnTo>
                  <a:lnTo>
                    <a:pt x="71"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40279" name="Freeform 343">
              <a:extLst>
                <a:ext uri="{FF2B5EF4-FFF2-40B4-BE49-F238E27FC236}">
                  <a16:creationId xmlns:a16="http://schemas.microsoft.com/office/drawing/2014/main" id="{F0458933-8EBD-4422-90A1-2A0300B146A1}"/>
                </a:ext>
              </a:extLst>
            </p:cNvPr>
            <p:cNvSpPr>
              <a:spLocks noChangeArrowheads="1"/>
            </p:cNvSpPr>
            <p:nvPr/>
          </p:nvSpPr>
          <p:spPr bwMode="auto">
            <a:xfrm>
              <a:off x="1618" y="2956"/>
              <a:ext cx="16" cy="16"/>
            </a:xfrm>
            <a:custGeom>
              <a:avLst/>
              <a:gdLst>
                <a:gd name="T0" fmla="*/ 0 w 72"/>
                <a:gd name="T1" fmla="*/ 62 h 72"/>
                <a:gd name="T2" fmla="*/ 4 w 72"/>
                <a:gd name="T3" fmla="*/ 0 h 72"/>
                <a:gd name="T4" fmla="*/ 71 w 72"/>
                <a:gd name="T5" fmla="*/ 4 h 72"/>
                <a:gd name="T6" fmla="*/ 58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4" y="0"/>
                  </a:lnTo>
                  <a:lnTo>
                    <a:pt x="71" y="4"/>
                  </a:lnTo>
                  <a:lnTo>
                    <a:pt x="58"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40280" name="Freeform 344">
              <a:extLst>
                <a:ext uri="{FF2B5EF4-FFF2-40B4-BE49-F238E27FC236}">
                  <a16:creationId xmlns:a16="http://schemas.microsoft.com/office/drawing/2014/main" id="{674FBE58-9CC3-450B-A792-5E3FAEF397D3}"/>
                </a:ext>
              </a:extLst>
            </p:cNvPr>
            <p:cNvSpPr>
              <a:spLocks noChangeArrowheads="1"/>
            </p:cNvSpPr>
            <p:nvPr/>
          </p:nvSpPr>
          <p:spPr bwMode="auto">
            <a:xfrm>
              <a:off x="1619" y="2948"/>
              <a:ext cx="16" cy="16"/>
            </a:xfrm>
            <a:custGeom>
              <a:avLst/>
              <a:gdLst>
                <a:gd name="T0" fmla="*/ 0 w 72"/>
                <a:gd name="T1" fmla="*/ 62 h 72"/>
                <a:gd name="T2" fmla="*/ 4 w 72"/>
                <a:gd name="T3" fmla="*/ 0 h 72"/>
                <a:gd name="T4" fmla="*/ 71 w 72"/>
                <a:gd name="T5" fmla="*/ 4 h 72"/>
                <a:gd name="T6" fmla="*/ 62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4" y="0"/>
                  </a:lnTo>
                  <a:lnTo>
                    <a:pt x="71" y="4"/>
                  </a:lnTo>
                  <a:lnTo>
                    <a:pt x="62"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40281" name="Freeform 345">
              <a:extLst>
                <a:ext uri="{FF2B5EF4-FFF2-40B4-BE49-F238E27FC236}">
                  <a16:creationId xmlns:a16="http://schemas.microsoft.com/office/drawing/2014/main" id="{E450381B-0168-42B9-A114-DF3953054102}"/>
                </a:ext>
              </a:extLst>
            </p:cNvPr>
            <p:cNvSpPr>
              <a:spLocks noChangeArrowheads="1"/>
            </p:cNvSpPr>
            <p:nvPr/>
          </p:nvSpPr>
          <p:spPr bwMode="auto">
            <a:xfrm>
              <a:off x="1620" y="2940"/>
              <a:ext cx="16" cy="16"/>
            </a:xfrm>
            <a:custGeom>
              <a:avLst/>
              <a:gdLst>
                <a:gd name="T0" fmla="*/ 0 w 72"/>
                <a:gd name="T1" fmla="*/ 62 h 72"/>
                <a:gd name="T2" fmla="*/ 0 w 72"/>
                <a:gd name="T3" fmla="*/ 0 h 72"/>
                <a:gd name="T4" fmla="*/ 71 w 72"/>
                <a:gd name="T5" fmla="*/ 4 h 72"/>
                <a:gd name="T6" fmla="*/ 62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0" y="0"/>
                  </a:lnTo>
                  <a:lnTo>
                    <a:pt x="71" y="4"/>
                  </a:lnTo>
                  <a:lnTo>
                    <a:pt x="62"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40282" name="Freeform 346">
              <a:extLst>
                <a:ext uri="{FF2B5EF4-FFF2-40B4-BE49-F238E27FC236}">
                  <a16:creationId xmlns:a16="http://schemas.microsoft.com/office/drawing/2014/main" id="{D6864C2B-B04D-4384-BD4D-D02F311EFD0B}"/>
                </a:ext>
              </a:extLst>
            </p:cNvPr>
            <p:cNvSpPr>
              <a:spLocks noChangeArrowheads="1"/>
            </p:cNvSpPr>
            <p:nvPr/>
          </p:nvSpPr>
          <p:spPr bwMode="auto">
            <a:xfrm>
              <a:off x="1620" y="2933"/>
              <a:ext cx="16" cy="16"/>
            </a:xfrm>
            <a:custGeom>
              <a:avLst/>
              <a:gdLst>
                <a:gd name="T0" fmla="*/ 0 w 72"/>
                <a:gd name="T1" fmla="*/ 62 h 72"/>
                <a:gd name="T2" fmla="*/ 4 w 72"/>
                <a:gd name="T3" fmla="*/ 0 h 72"/>
                <a:gd name="T4" fmla="*/ 71 w 72"/>
                <a:gd name="T5" fmla="*/ 0 h 72"/>
                <a:gd name="T6" fmla="*/ 71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4" y="0"/>
                  </a:lnTo>
                  <a:lnTo>
                    <a:pt x="71" y="0"/>
                  </a:lnTo>
                  <a:lnTo>
                    <a:pt x="71"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40283" name="Freeform 347">
              <a:extLst>
                <a:ext uri="{FF2B5EF4-FFF2-40B4-BE49-F238E27FC236}">
                  <a16:creationId xmlns:a16="http://schemas.microsoft.com/office/drawing/2014/main" id="{203FC8A6-2539-437B-81D9-48AD5D2D0A64}"/>
                </a:ext>
              </a:extLst>
            </p:cNvPr>
            <p:cNvSpPr>
              <a:spLocks noChangeArrowheads="1"/>
            </p:cNvSpPr>
            <p:nvPr/>
          </p:nvSpPr>
          <p:spPr bwMode="auto">
            <a:xfrm>
              <a:off x="1621" y="2925"/>
              <a:ext cx="16" cy="16"/>
            </a:xfrm>
            <a:custGeom>
              <a:avLst/>
              <a:gdLst>
                <a:gd name="T0" fmla="*/ 0 w 72"/>
                <a:gd name="T1" fmla="*/ 71 h 72"/>
                <a:gd name="T2" fmla="*/ 0 w 72"/>
                <a:gd name="T3" fmla="*/ 0 h 72"/>
                <a:gd name="T4" fmla="*/ 71 w 72"/>
                <a:gd name="T5" fmla="*/ 8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8"/>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284" name="Freeform 348">
              <a:extLst>
                <a:ext uri="{FF2B5EF4-FFF2-40B4-BE49-F238E27FC236}">
                  <a16:creationId xmlns:a16="http://schemas.microsoft.com/office/drawing/2014/main" id="{671EF37C-DF91-40DC-9275-80207DD43E6B}"/>
                </a:ext>
              </a:extLst>
            </p:cNvPr>
            <p:cNvSpPr>
              <a:spLocks noChangeArrowheads="1"/>
            </p:cNvSpPr>
            <p:nvPr/>
          </p:nvSpPr>
          <p:spPr bwMode="auto">
            <a:xfrm>
              <a:off x="1621" y="2918"/>
              <a:ext cx="16" cy="16"/>
            </a:xfrm>
            <a:custGeom>
              <a:avLst/>
              <a:gdLst>
                <a:gd name="T0" fmla="*/ 0 w 72"/>
                <a:gd name="T1" fmla="*/ 62 h 72"/>
                <a:gd name="T2" fmla="*/ 0 w 72"/>
                <a:gd name="T3" fmla="*/ 8 h 72"/>
                <a:gd name="T4" fmla="*/ 71 w 72"/>
                <a:gd name="T5" fmla="*/ 0 h 72"/>
                <a:gd name="T6" fmla="*/ 71 w 72"/>
                <a:gd name="T7" fmla="*/ 71 h 72"/>
                <a:gd name="T8" fmla="*/ 0 w 72"/>
                <a:gd name="T9" fmla="*/ 62 h 72"/>
              </a:gdLst>
              <a:ahLst/>
              <a:cxnLst>
                <a:cxn ang="0">
                  <a:pos x="T0" y="T1"/>
                </a:cxn>
                <a:cxn ang="0">
                  <a:pos x="T2" y="T3"/>
                </a:cxn>
                <a:cxn ang="0">
                  <a:pos x="T4" y="T5"/>
                </a:cxn>
                <a:cxn ang="0">
                  <a:pos x="T6" y="T7"/>
                </a:cxn>
                <a:cxn ang="0">
                  <a:pos x="T8" y="T9"/>
                </a:cxn>
              </a:cxnLst>
              <a:rect l="0" t="0" r="r" b="b"/>
              <a:pathLst>
                <a:path w="72" h="72">
                  <a:moveTo>
                    <a:pt x="0" y="62"/>
                  </a:moveTo>
                  <a:lnTo>
                    <a:pt x="0" y="8"/>
                  </a:lnTo>
                  <a:lnTo>
                    <a:pt x="71" y="0"/>
                  </a:lnTo>
                  <a:lnTo>
                    <a:pt x="71" y="71"/>
                  </a:lnTo>
                  <a:lnTo>
                    <a:pt x="0" y="62"/>
                  </a:lnTo>
                </a:path>
              </a:pathLst>
            </a:custGeom>
            <a:solidFill>
              <a:srgbClr val="000000"/>
            </a:solidFill>
            <a:ln w="12600">
              <a:solidFill>
                <a:srgbClr val="333333"/>
              </a:solidFill>
              <a:round/>
              <a:headEnd/>
              <a:tailEnd/>
            </a:ln>
          </p:spPr>
          <p:txBody>
            <a:bodyPr wrap="none" anchor="ctr"/>
            <a:lstStyle/>
            <a:p>
              <a:endParaRPr lang="en-US"/>
            </a:p>
          </p:txBody>
        </p:sp>
        <p:sp>
          <p:nvSpPr>
            <p:cNvPr id="40285" name="Freeform 349">
              <a:extLst>
                <a:ext uri="{FF2B5EF4-FFF2-40B4-BE49-F238E27FC236}">
                  <a16:creationId xmlns:a16="http://schemas.microsoft.com/office/drawing/2014/main" id="{BC9E4331-138B-4C10-90E2-6E3342A3822C}"/>
                </a:ext>
              </a:extLst>
            </p:cNvPr>
            <p:cNvSpPr>
              <a:spLocks noChangeArrowheads="1"/>
            </p:cNvSpPr>
            <p:nvPr/>
          </p:nvSpPr>
          <p:spPr bwMode="auto">
            <a:xfrm>
              <a:off x="1620" y="2911"/>
              <a:ext cx="16" cy="16"/>
            </a:xfrm>
            <a:custGeom>
              <a:avLst/>
              <a:gdLst>
                <a:gd name="T0" fmla="*/ 4 w 72"/>
                <a:gd name="T1" fmla="*/ 71 h 72"/>
                <a:gd name="T2" fmla="*/ 0 w 72"/>
                <a:gd name="T3" fmla="*/ 8 h 72"/>
                <a:gd name="T4" fmla="*/ 71 w 72"/>
                <a:gd name="T5" fmla="*/ 0 h 72"/>
                <a:gd name="T6" fmla="*/ 71 w 72"/>
                <a:gd name="T7" fmla="*/ 62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8"/>
                  </a:lnTo>
                  <a:lnTo>
                    <a:pt x="71" y="0"/>
                  </a:lnTo>
                  <a:lnTo>
                    <a:pt x="71" y="62"/>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286" name="Freeform 350">
              <a:extLst>
                <a:ext uri="{FF2B5EF4-FFF2-40B4-BE49-F238E27FC236}">
                  <a16:creationId xmlns:a16="http://schemas.microsoft.com/office/drawing/2014/main" id="{3B1BF88F-46E8-432E-9283-28D88F49EE4A}"/>
                </a:ext>
              </a:extLst>
            </p:cNvPr>
            <p:cNvSpPr>
              <a:spLocks noChangeArrowheads="1"/>
            </p:cNvSpPr>
            <p:nvPr/>
          </p:nvSpPr>
          <p:spPr bwMode="auto">
            <a:xfrm>
              <a:off x="1620" y="2904"/>
              <a:ext cx="16" cy="16"/>
            </a:xfrm>
            <a:custGeom>
              <a:avLst/>
              <a:gdLst>
                <a:gd name="T0" fmla="*/ 0 w 72"/>
                <a:gd name="T1" fmla="*/ 71 h 72"/>
                <a:gd name="T2" fmla="*/ 0 w 72"/>
                <a:gd name="T3" fmla="*/ 0 h 72"/>
                <a:gd name="T4" fmla="*/ 71 w 72"/>
                <a:gd name="T5" fmla="*/ 0 h 72"/>
                <a:gd name="T6" fmla="*/ 71 w 72"/>
                <a:gd name="T7" fmla="*/ 62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71" y="62"/>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287" name="Freeform 351">
              <a:extLst>
                <a:ext uri="{FF2B5EF4-FFF2-40B4-BE49-F238E27FC236}">
                  <a16:creationId xmlns:a16="http://schemas.microsoft.com/office/drawing/2014/main" id="{4547B198-D05A-4243-87F4-4123AC267EE7}"/>
                </a:ext>
              </a:extLst>
            </p:cNvPr>
            <p:cNvSpPr>
              <a:spLocks noChangeArrowheads="1"/>
            </p:cNvSpPr>
            <p:nvPr/>
          </p:nvSpPr>
          <p:spPr bwMode="auto">
            <a:xfrm>
              <a:off x="1620" y="2896"/>
              <a:ext cx="16" cy="16"/>
            </a:xfrm>
            <a:custGeom>
              <a:avLst/>
              <a:gdLst>
                <a:gd name="T0" fmla="*/ 0 w 72"/>
                <a:gd name="T1" fmla="*/ 71 h 72"/>
                <a:gd name="T2" fmla="*/ 0 w 72"/>
                <a:gd name="T3" fmla="*/ 8 h 72"/>
                <a:gd name="T4" fmla="*/ 62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8"/>
                  </a:lnTo>
                  <a:lnTo>
                    <a:pt x="62"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288" name="Freeform 352">
              <a:extLst>
                <a:ext uri="{FF2B5EF4-FFF2-40B4-BE49-F238E27FC236}">
                  <a16:creationId xmlns:a16="http://schemas.microsoft.com/office/drawing/2014/main" id="{4043AB16-EA9B-40CA-AC81-33DF8FB5C85D}"/>
                </a:ext>
              </a:extLst>
            </p:cNvPr>
            <p:cNvSpPr>
              <a:spLocks noChangeArrowheads="1"/>
            </p:cNvSpPr>
            <p:nvPr/>
          </p:nvSpPr>
          <p:spPr bwMode="auto">
            <a:xfrm>
              <a:off x="1619" y="2889"/>
              <a:ext cx="16" cy="16"/>
            </a:xfrm>
            <a:custGeom>
              <a:avLst/>
              <a:gdLst>
                <a:gd name="T0" fmla="*/ 4 w 72"/>
                <a:gd name="T1" fmla="*/ 71 h 72"/>
                <a:gd name="T2" fmla="*/ 0 w 72"/>
                <a:gd name="T3" fmla="*/ 17 h 72"/>
                <a:gd name="T4" fmla="*/ 71 w 72"/>
                <a:gd name="T5" fmla="*/ 0 h 72"/>
                <a:gd name="T6" fmla="*/ 71 w 72"/>
                <a:gd name="T7" fmla="*/ 62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17"/>
                  </a:lnTo>
                  <a:lnTo>
                    <a:pt x="71" y="0"/>
                  </a:lnTo>
                  <a:lnTo>
                    <a:pt x="71" y="62"/>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289" name="Freeform 353">
              <a:extLst>
                <a:ext uri="{FF2B5EF4-FFF2-40B4-BE49-F238E27FC236}">
                  <a16:creationId xmlns:a16="http://schemas.microsoft.com/office/drawing/2014/main" id="{8F2257FB-6E00-4A7B-98B7-42A5A72B2CEF}"/>
                </a:ext>
              </a:extLst>
            </p:cNvPr>
            <p:cNvSpPr>
              <a:spLocks noChangeArrowheads="1"/>
            </p:cNvSpPr>
            <p:nvPr/>
          </p:nvSpPr>
          <p:spPr bwMode="auto">
            <a:xfrm>
              <a:off x="1618" y="2883"/>
              <a:ext cx="16" cy="16"/>
            </a:xfrm>
            <a:custGeom>
              <a:avLst/>
              <a:gdLst>
                <a:gd name="T0" fmla="*/ 4 w 72"/>
                <a:gd name="T1" fmla="*/ 71 h 72"/>
                <a:gd name="T2" fmla="*/ 0 w 72"/>
                <a:gd name="T3" fmla="*/ 8 h 72"/>
                <a:gd name="T4" fmla="*/ 62 w 72"/>
                <a:gd name="T5" fmla="*/ 0 h 72"/>
                <a:gd name="T6" fmla="*/ 71 w 72"/>
                <a:gd name="T7" fmla="*/ 53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8"/>
                  </a:lnTo>
                  <a:lnTo>
                    <a:pt x="62" y="0"/>
                  </a:lnTo>
                  <a:lnTo>
                    <a:pt x="71" y="53"/>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290" name="Freeform 354">
              <a:extLst>
                <a:ext uri="{FF2B5EF4-FFF2-40B4-BE49-F238E27FC236}">
                  <a16:creationId xmlns:a16="http://schemas.microsoft.com/office/drawing/2014/main" id="{84FC068D-5E93-4F42-9E1C-52B0E2DAC09C}"/>
                </a:ext>
              </a:extLst>
            </p:cNvPr>
            <p:cNvSpPr>
              <a:spLocks noChangeArrowheads="1"/>
            </p:cNvSpPr>
            <p:nvPr/>
          </p:nvSpPr>
          <p:spPr bwMode="auto">
            <a:xfrm>
              <a:off x="1618" y="2876"/>
              <a:ext cx="16" cy="16"/>
            </a:xfrm>
            <a:custGeom>
              <a:avLst/>
              <a:gdLst>
                <a:gd name="T0" fmla="*/ 0 w 72"/>
                <a:gd name="T1" fmla="*/ 71 h 72"/>
                <a:gd name="T2" fmla="*/ 0 w 72"/>
                <a:gd name="T3" fmla="*/ 8 h 72"/>
                <a:gd name="T4" fmla="*/ 62 w 72"/>
                <a:gd name="T5" fmla="*/ 0 h 72"/>
                <a:gd name="T6" fmla="*/ 71 w 72"/>
                <a:gd name="T7" fmla="*/ 62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8"/>
                  </a:lnTo>
                  <a:lnTo>
                    <a:pt x="62" y="0"/>
                  </a:lnTo>
                  <a:lnTo>
                    <a:pt x="71" y="62"/>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291" name="Freeform 355">
              <a:extLst>
                <a:ext uri="{FF2B5EF4-FFF2-40B4-BE49-F238E27FC236}">
                  <a16:creationId xmlns:a16="http://schemas.microsoft.com/office/drawing/2014/main" id="{612D7CF8-0A13-4404-88E3-8115EE1311C5}"/>
                </a:ext>
              </a:extLst>
            </p:cNvPr>
            <p:cNvSpPr>
              <a:spLocks noChangeArrowheads="1"/>
            </p:cNvSpPr>
            <p:nvPr/>
          </p:nvSpPr>
          <p:spPr bwMode="auto">
            <a:xfrm>
              <a:off x="1617" y="2870"/>
              <a:ext cx="16" cy="16"/>
            </a:xfrm>
            <a:custGeom>
              <a:avLst/>
              <a:gdLst>
                <a:gd name="T0" fmla="*/ 4 w 71"/>
                <a:gd name="T1" fmla="*/ 71 h 72"/>
                <a:gd name="T2" fmla="*/ 0 w 71"/>
                <a:gd name="T3" fmla="*/ 8 h 72"/>
                <a:gd name="T4" fmla="*/ 61 w 71"/>
                <a:gd name="T5" fmla="*/ 0 h 72"/>
                <a:gd name="T6" fmla="*/ 70 w 71"/>
                <a:gd name="T7" fmla="*/ 58 h 72"/>
                <a:gd name="T8" fmla="*/ 4 w 71"/>
                <a:gd name="T9" fmla="*/ 71 h 72"/>
              </a:gdLst>
              <a:ahLst/>
              <a:cxnLst>
                <a:cxn ang="0">
                  <a:pos x="T0" y="T1"/>
                </a:cxn>
                <a:cxn ang="0">
                  <a:pos x="T2" y="T3"/>
                </a:cxn>
                <a:cxn ang="0">
                  <a:pos x="T4" y="T5"/>
                </a:cxn>
                <a:cxn ang="0">
                  <a:pos x="T6" y="T7"/>
                </a:cxn>
                <a:cxn ang="0">
                  <a:pos x="T8" y="T9"/>
                </a:cxn>
              </a:cxnLst>
              <a:rect l="0" t="0" r="r" b="b"/>
              <a:pathLst>
                <a:path w="71" h="72">
                  <a:moveTo>
                    <a:pt x="4" y="71"/>
                  </a:moveTo>
                  <a:lnTo>
                    <a:pt x="0" y="8"/>
                  </a:lnTo>
                  <a:lnTo>
                    <a:pt x="61" y="0"/>
                  </a:lnTo>
                  <a:lnTo>
                    <a:pt x="70" y="58"/>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292" name="Freeform 356">
              <a:extLst>
                <a:ext uri="{FF2B5EF4-FFF2-40B4-BE49-F238E27FC236}">
                  <a16:creationId xmlns:a16="http://schemas.microsoft.com/office/drawing/2014/main" id="{2FD04253-DA12-4A4A-8B21-DABE09C93396}"/>
                </a:ext>
              </a:extLst>
            </p:cNvPr>
            <p:cNvSpPr>
              <a:spLocks noChangeArrowheads="1"/>
            </p:cNvSpPr>
            <p:nvPr/>
          </p:nvSpPr>
          <p:spPr bwMode="auto">
            <a:xfrm>
              <a:off x="1617" y="2864"/>
              <a:ext cx="16" cy="16"/>
            </a:xfrm>
            <a:custGeom>
              <a:avLst/>
              <a:gdLst>
                <a:gd name="T0" fmla="*/ 0 w 71"/>
                <a:gd name="T1" fmla="*/ 71 h 72"/>
                <a:gd name="T2" fmla="*/ 0 w 71"/>
                <a:gd name="T3" fmla="*/ 8 h 72"/>
                <a:gd name="T4" fmla="*/ 70 w 71"/>
                <a:gd name="T5" fmla="*/ 0 h 72"/>
                <a:gd name="T6" fmla="*/ 70 w 71"/>
                <a:gd name="T7" fmla="*/ 58 h 72"/>
                <a:gd name="T8" fmla="*/ 0 w 71"/>
                <a:gd name="T9" fmla="*/ 71 h 72"/>
              </a:gdLst>
              <a:ahLst/>
              <a:cxnLst>
                <a:cxn ang="0">
                  <a:pos x="T0" y="T1"/>
                </a:cxn>
                <a:cxn ang="0">
                  <a:pos x="T2" y="T3"/>
                </a:cxn>
                <a:cxn ang="0">
                  <a:pos x="T4" y="T5"/>
                </a:cxn>
                <a:cxn ang="0">
                  <a:pos x="T6" y="T7"/>
                </a:cxn>
                <a:cxn ang="0">
                  <a:pos x="T8" y="T9"/>
                </a:cxn>
              </a:cxnLst>
              <a:rect l="0" t="0" r="r" b="b"/>
              <a:pathLst>
                <a:path w="71" h="72">
                  <a:moveTo>
                    <a:pt x="0" y="71"/>
                  </a:moveTo>
                  <a:lnTo>
                    <a:pt x="0" y="8"/>
                  </a:lnTo>
                  <a:lnTo>
                    <a:pt x="70" y="0"/>
                  </a:lnTo>
                  <a:lnTo>
                    <a:pt x="70" y="58"/>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293" name="Freeform 357">
              <a:extLst>
                <a:ext uri="{FF2B5EF4-FFF2-40B4-BE49-F238E27FC236}">
                  <a16:creationId xmlns:a16="http://schemas.microsoft.com/office/drawing/2014/main" id="{667B18D3-0CFE-477E-9212-F75BC311255F}"/>
                </a:ext>
              </a:extLst>
            </p:cNvPr>
            <p:cNvSpPr>
              <a:spLocks noChangeArrowheads="1"/>
            </p:cNvSpPr>
            <p:nvPr/>
          </p:nvSpPr>
          <p:spPr bwMode="auto">
            <a:xfrm>
              <a:off x="1616" y="2858"/>
              <a:ext cx="16" cy="16"/>
            </a:xfrm>
            <a:custGeom>
              <a:avLst/>
              <a:gdLst>
                <a:gd name="T0" fmla="*/ 4 w 72"/>
                <a:gd name="T1" fmla="*/ 71 h 72"/>
                <a:gd name="T2" fmla="*/ 0 w 72"/>
                <a:gd name="T3" fmla="*/ 8 h 72"/>
                <a:gd name="T4" fmla="*/ 71 w 72"/>
                <a:gd name="T5" fmla="*/ 0 h 72"/>
                <a:gd name="T6" fmla="*/ 71 w 72"/>
                <a:gd name="T7" fmla="*/ 58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8"/>
                  </a:lnTo>
                  <a:lnTo>
                    <a:pt x="71" y="0"/>
                  </a:lnTo>
                  <a:lnTo>
                    <a:pt x="71" y="58"/>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294" name="Freeform 358">
              <a:extLst>
                <a:ext uri="{FF2B5EF4-FFF2-40B4-BE49-F238E27FC236}">
                  <a16:creationId xmlns:a16="http://schemas.microsoft.com/office/drawing/2014/main" id="{A2FE1EE0-74E3-4A83-B21F-5EB7A6DF4987}"/>
                </a:ext>
              </a:extLst>
            </p:cNvPr>
            <p:cNvSpPr>
              <a:spLocks noChangeArrowheads="1"/>
            </p:cNvSpPr>
            <p:nvPr/>
          </p:nvSpPr>
          <p:spPr bwMode="auto">
            <a:xfrm>
              <a:off x="1616" y="2853"/>
              <a:ext cx="16" cy="16"/>
            </a:xfrm>
            <a:custGeom>
              <a:avLst/>
              <a:gdLst>
                <a:gd name="T0" fmla="*/ 0 w 72"/>
                <a:gd name="T1" fmla="*/ 71 h 72"/>
                <a:gd name="T2" fmla="*/ 0 w 72"/>
                <a:gd name="T3" fmla="*/ 8 h 72"/>
                <a:gd name="T4" fmla="*/ 71 w 72"/>
                <a:gd name="T5" fmla="*/ 0 h 72"/>
                <a:gd name="T6" fmla="*/ 71 w 72"/>
                <a:gd name="T7" fmla="*/ 58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8"/>
                  </a:lnTo>
                  <a:lnTo>
                    <a:pt x="71" y="0"/>
                  </a:lnTo>
                  <a:lnTo>
                    <a:pt x="71" y="58"/>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295" name="Freeform 359">
              <a:extLst>
                <a:ext uri="{FF2B5EF4-FFF2-40B4-BE49-F238E27FC236}">
                  <a16:creationId xmlns:a16="http://schemas.microsoft.com/office/drawing/2014/main" id="{699BE3EA-EB60-474A-B4D4-160907384D9B}"/>
                </a:ext>
              </a:extLst>
            </p:cNvPr>
            <p:cNvSpPr>
              <a:spLocks noChangeArrowheads="1"/>
            </p:cNvSpPr>
            <p:nvPr/>
          </p:nvSpPr>
          <p:spPr bwMode="auto">
            <a:xfrm>
              <a:off x="1616" y="2848"/>
              <a:ext cx="16" cy="16"/>
            </a:xfrm>
            <a:custGeom>
              <a:avLst/>
              <a:gdLst>
                <a:gd name="T0" fmla="*/ 0 w 72"/>
                <a:gd name="T1" fmla="*/ 71 h 72"/>
                <a:gd name="T2" fmla="*/ 0 w 72"/>
                <a:gd name="T3" fmla="*/ 0 h 72"/>
                <a:gd name="T4" fmla="*/ 62 w 72"/>
                <a:gd name="T5" fmla="*/ 0 h 72"/>
                <a:gd name="T6" fmla="*/ 71 w 72"/>
                <a:gd name="T7" fmla="*/ 58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62" y="0"/>
                  </a:lnTo>
                  <a:lnTo>
                    <a:pt x="71" y="58"/>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296" name="Freeform 360">
              <a:extLst>
                <a:ext uri="{FF2B5EF4-FFF2-40B4-BE49-F238E27FC236}">
                  <a16:creationId xmlns:a16="http://schemas.microsoft.com/office/drawing/2014/main" id="{4C579ABB-4511-465F-AA11-48C9E10C8931}"/>
                </a:ext>
              </a:extLst>
            </p:cNvPr>
            <p:cNvSpPr>
              <a:spLocks noChangeArrowheads="1"/>
            </p:cNvSpPr>
            <p:nvPr/>
          </p:nvSpPr>
          <p:spPr bwMode="auto">
            <a:xfrm>
              <a:off x="1615" y="2843"/>
              <a:ext cx="16" cy="16"/>
            </a:xfrm>
            <a:custGeom>
              <a:avLst/>
              <a:gdLst>
                <a:gd name="T0" fmla="*/ 4 w 72"/>
                <a:gd name="T1" fmla="*/ 71 h 72"/>
                <a:gd name="T2" fmla="*/ 0 w 72"/>
                <a:gd name="T3" fmla="*/ 13 h 72"/>
                <a:gd name="T4" fmla="*/ 71 w 72"/>
                <a:gd name="T5" fmla="*/ 0 h 72"/>
                <a:gd name="T6" fmla="*/ 71 w 72"/>
                <a:gd name="T7" fmla="*/ 71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13"/>
                  </a:lnTo>
                  <a:lnTo>
                    <a:pt x="71" y="0"/>
                  </a:lnTo>
                  <a:lnTo>
                    <a:pt x="71" y="71"/>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297" name="Freeform 361">
              <a:extLst>
                <a:ext uri="{FF2B5EF4-FFF2-40B4-BE49-F238E27FC236}">
                  <a16:creationId xmlns:a16="http://schemas.microsoft.com/office/drawing/2014/main" id="{CB4CF5FB-45AA-439C-A3D3-A5309EA5755D}"/>
                </a:ext>
              </a:extLst>
            </p:cNvPr>
            <p:cNvSpPr>
              <a:spLocks noChangeArrowheads="1"/>
            </p:cNvSpPr>
            <p:nvPr/>
          </p:nvSpPr>
          <p:spPr bwMode="auto">
            <a:xfrm>
              <a:off x="1615" y="2838"/>
              <a:ext cx="16" cy="16"/>
            </a:xfrm>
            <a:custGeom>
              <a:avLst/>
              <a:gdLst>
                <a:gd name="T0" fmla="*/ 0 w 72"/>
                <a:gd name="T1" fmla="*/ 71 h 72"/>
                <a:gd name="T2" fmla="*/ 0 w 72"/>
                <a:gd name="T3" fmla="*/ 22 h 72"/>
                <a:gd name="T4" fmla="*/ 71 w 72"/>
                <a:gd name="T5" fmla="*/ 0 h 72"/>
                <a:gd name="T6" fmla="*/ 71 w 72"/>
                <a:gd name="T7" fmla="*/ 58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22"/>
                  </a:lnTo>
                  <a:lnTo>
                    <a:pt x="71" y="0"/>
                  </a:lnTo>
                  <a:lnTo>
                    <a:pt x="71" y="58"/>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298" name="Freeform 362">
              <a:extLst>
                <a:ext uri="{FF2B5EF4-FFF2-40B4-BE49-F238E27FC236}">
                  <a16:creationId xmlns:a16="http://schemas.microsoft.com/office/drawing/2014/main" id="{03B19CB5-EF4C-4582-8F67-704434144A98}"/>
                </a:ext>
              </a:extLst>
            </p:cNvPr>
            <p:cNvSpPr>
              <a:spLocks noChangeArrowheads="1"/>
            </p:cNvSpPr>
            <p:nvPr/>
          </p:nvSpPr>
          <p:spPr bwMode="auto">
            <a:xfrm>
              <a:off x="1615" y="2834"/>
              <a:ext cx="16" cy="16"/>
            </a:xfrm>
            <a:custGeom>
              <a:avLst/>
              <a:gdLst>
                <a:gd name="T0" fmla="*/ 0 w 72"/>
                <a:gd name="T1" fmla="*/ 71 h 72"/>
                <a:gd name="T2" fmla="*/ 0 w 72"/>
                <a:gd name="T3" fmla="*/ 8 h 72"/>
                <a:gd name="T4" fmla="*/ 71 w 72"/>
                <a:gd name="T5" fmla="*/ 0 h 72"/>
                <a:gd name="T6" fmla="*/ 71 w 72"/>
                <a:gd name="T7" fmla="*/ 44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8"/>
                  </a:lnTo>
                  <a:lnTo>
                    <a:pt x="71" y="0"/>
                  </a:lnTo>
                  <a:lnTo>
                    <a:pt x="71" y="44"/>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299" name="Freeform 363">
              <a:extLst>
                <a:ext uri="{FF2B5EF4-FFF2-40B4-BE49-F238E27FC236}">
                  <a16:creationId xmlns:a16="http://schemas.microsoft.com/office/drawing/2014/main" id="{AAA17C0C-1D77-4CD3-82F2-F1799522B8A5}"/>
                </a:ext>
              </a:extLst>
            </p:cNvPr>
            <p:cNvSpPr>
              <a:spLocks noChangeArrowheads="1"/>
            </p:cNvSpPr>
            <p:nvPr/>
          </p:nvSpPr>
          <p:spPr bwMode="auto">
            <a:xfrm>
              <a:off x="1615" y="2831"/>
              <a:ext cx="16" cy="16"/>
            </a:xfrm>
            <a:custGeom>
              <a:avLst/>
              <a:gdLst>
                <a:gd name="T0" fmla="*/ 0 w 72"/>
                <a:gd name="T1" fmla="*/ 71 h 72"/>
                <a:gd name="T2" fmla="*/ 0 w 72"/>
                <a:gd name="T3" fmla="*/ 0 h 72"/>
                <a:gd name="T4" fmla="*/ 71 w 72"/>
                <a:gd name="T5" fmla="*/ 0 h 72"/>
                <a:gd name="T6" fmla="*/ 71 w 72"/>
                <a:gd name="T7" fmla="*/ 53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71" y="53"/>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300" name="Freeform 364">
              <a:extLst>
                <a:ext uri="{FF2B5EF4-FFF2-40B4-BE49-F238E27FC236}">
                  <a16:creationId xmlns:a16="http://schemas.microsoft.com/office/drawing/2014/main" id="{1D31F0A9-5182-45F0-9D6B-F42F7A1D13F0}"/>
                </a:ext>
              </a:extLst>
            </p:cNvPr>
            <p:cNvSpPr>
              <a:spLocks noChangeArrowheads="1"/>
            </p:cNvSpPr>
            <p:nvPr/>
          </p:nvSpPr>
          <p:spPr bwMode="auto">
            <a:xfrm>
              <a:off x="1615" y="2827"/>
              <a:ext cx="16" cy="16"/>
            </a:xfrm>
            <a:custGeom>
              <a:avLst/>
              <a:gdLst>
                <a:gd name="T0" fmla="*/ 0 w 72"/>
                <a:gd name="T1" fmla="*/ 71 h 72"/>
                <a:gd name="T2" fmla="*/ 0 w 72"/>
                <a:gd name="T3" fmla="*/ 0 h 72"/>
                <a:gd name="T4" fmla="*/ 71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301" name="Freeform 365">
              <a:extLst>
                <a:ext uri="{FF2B5EF4-FFF2-40B4-BE49-F238E27FC236}">
                  <a16:creationId xmlns:a16="http://schemas.microsoft.com/office/drawing/2014/main" id="{6C8DCD45-0B49-4022-943F-4FA9F0E910C6}"/>
                </a:ext>
              </a:extLst>
            </p:cNvPr>
            <p:cNvSpPr>
              <a:spLocks noChangeArrowheads="1"/>
            </p:cNvSpPr>
            <p:nvPr/>
          </p:nvSpPr>
          <p:spPr bwMode="auto">
            <a:xfrm>
              <a:off x="1615" y="2823"/>
              <a:ext cx="16" cy="16"/>
            </a:xfrm>
            <a:custGeom>
              <a:avLst/>
              <a:gdLst>
                <a:gd name="T0" fmla="*/ 0 w 72"/>
                <a:gd name="T1" fmla="*/ 71 h 72"/>
                <a:gd name="T2" fmla="*/ 0 w 72"/>
                <a:gd name="T3" fmla="*/ 0 h 72"/>
                <a:gd name="T4" fmla="*/ 71 w 72"/>
                <a:gd name="T5" fmla="*/ 17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0"/>
                  </a:lnTo>
                  <a:lnTo>
                    <a:pt x="71" y="17"/>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302" name="Freeform 366">
              <a:extLst>
                <a:ext uri="{FF2B5EF4-FFF2-40B4-BE49-F238E27FC236}">
                  <a16:creationId xmlns:a16="http://schemas.microsoft.com/office/drawing/2014/main" id="{3EA5932C-F116-434E-A67F-D8E3BAFFA017}"/>
                </a:ext>
              </a:extLst>
            </p:cNvPr>
            <p:cNvSpPr>
              <a:spLocks noChangeArrowheads="1"/>
            </p:cNvSpPr>
            <p:nvPr/>
          </p:nvSpPr>
          <p:spPr bwMode="auto">
            <a:xfrm>
              <a:off x="1615" y="2820"/>
              <a:ext cx="16" cy="16"/>
            </a:xfrm>
            <a:custGeom>
              <a:avLst/>
              <a:gdLst>
                <a:gd name="T0" fmla="*/ 0 w 72"/>
                <a:gd name="T1" fmla="*/ 53 h 72"/>
                <a:gd name="T2" fmla="*/ 0 w 72"/>
                <a:gd name="T3" fmla="*/ 0 h 72"/>
                <a:gd name="T4" fmla="*/ 71 w 72"/>
                <a:gd name="T5" fmla="*/ 17 h 72"/>
                <a:gd name="T6" fmla="*/ 71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0" y="0"/>
                  </a:lnTo>
                  <a:lnTo>
                    <a:pt x="71" y="17"/>
                  </a:lnTo>
                  <a:lnTo>
                    <a:pt x="71"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40303" name="Freeform 367">
              <a:extLst>
                <a:ext uri="{FF2B5EF4-FFF2-40B4-BE49-F238E27FC236}">
                  <a16:creationId xmlns:a16="http://schemas.microsoft.com/office/drawing/2014/main" id="{990ED229-693A-4EFD-9CB3-8A6FCC150CD6}"/>
                </a:ext>
              </a:extLst>
            </p:cNvPr>
            <p:cNvSpPr>
              <a:spLocks noChangeArrowheads="1"/>
            </p:cNvSpPr>
            <p:nvPr/>
          </p:nvSpPr>
          <p:spPr bwMode="auto">
            <a:xfrm>
              <a:off x="1615" y="2818"/>
              <a:ext cx="16" cy="16"/>
            </a:xfrm>
            <a:custGeom>
              <a:avLst/>
              <a:gdLst>
                <a:gd name="T0" fmla="*/ 0 w 72"/>
                <a:gd name="T1" fmla="*/ 44 h 72"/>
                <a:gd name="T2" fmla="*/ 4 w 72"/>
                <a:gd name="T3" fmla="*/ 0 h 72"/>
                <a:gd name="T4" fmla="*/ 71 w 72"/>
                <a:gd name="T5" fmla="*/ 22 h 72"/>
                <a:gd name="T6" fmla="*/ 71 w 72"/>
                <a:gd name="T7" fmla="*/ 71 h 72"/>
                <a:gd name="T8" fmla="*/ 0 w 72"/>
                <a:gd name="T9" fmla="*/ 44 h 72"/>
              </a:gdLst>
              <a:ahLst/>
              <a:cxnLst>
                <a:cxn ang="0">
                  <a:pos x="T0" y="T1"/>
                </a:cxn>
                <a:cxn ang="0">
                  <a:pos x="T2" y="T3"/>
                </a:cxn>
                <a:cxn ang="0">
                  <a:pos x="T4" y="T5"/>
                </a:cxn>
                <a:cxn ang="0">
                  <a:pos x="T6" y="T7"/>
                </a:cxn>
                <a:cxn ang="0">
                  <a:pos x="T8" y="T9"/>
                </a:cxn>
              </a:cxnLst>
              <a:rect l="0" t="0" r="r" b="b"/>
              <a:pathLst>
                <a:path w="72" h="72">
                  <a:moveTo>
                    <a:pt x="0" y="44"/>
                  </a:moveTo>
                  <a:lnTo>
                    <a:pt x="4" y="0"/>
                  </a:lnTo>
                  <a:lnTo>
                    <a:pt x="71" y="22"/>
                  </a:lnTo>
                  <a:lnTo>
                    <a:pt x="71" y="71"/>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40304" name="Freeform 368">
              <a:extLst>
                <a:ext uri="{FF2B5EF4-FFF2-40B4-BE49-F238E27FC236}">
                  <a16:creationId xmlns:a16="http://schemas.microsoft.com/office/drawing/2014/main" id="{C517A1CA-0D37-4A46-9B4A-5D28C30AF751}"/>
                </a:ext>
              </a:extLst>
            </p:cNvPr>
            <p:cNvSpPr>
              <a:spLocks noChangeArrowheads="1"/>
            </p:cNvSpPr>
            <p:nvPr/>
          </p:nvSpPr>
          <p:spPr bwMode="auto">
            <a:xfrm>
              <a:off x="1616" y="2815"/>
              <a:ext cx="16" cy="16"/>
            </a:xfrm>
            <a:custGeom>
              <a:avLst/>
              <a:gdLst>
                <a:gd name="T0" fmla="*/ 0 w 72"/>
                <a:gd name="T1" fmla="*/ 53 h 72"/>
                <a:gd name="T2" fmla="*/ 0 w 72"/>
                <a:gd name="T3" fmla="*/ 0 h 72"/>
                <a:gd name="T4" fmla="*/ 71 w 72"/>
                <a:gd name="T5" fmla="*/ 35 h 72"/>
                <a:gd name="T6" fmla="*/ 71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0" y="0"/>
                  </a:lnTo>
                  <a:lnTo>
                    <a:pt x="71" y="35"/>
                  </a:lnTo>
                  <a:lnTo>
                    <a:pt x="71"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40305" name="Freeform 369">
              <a:extLst>
                <a:ext uri="{FF2B5EF4-FFF2-40B4-BE49-F238E27FC236}">
                  <a16:creationId xmlns:a16="http://schemas.microsoft.com/office/drawing/2014/main" id="{85FEB426-E77C-45C0-B2A5-21231B1A701C}"/>
                </a:ext>
              </a:extLst>
            </p:cNvPr>
            <p:cNvSpPr>
              <a:spLocks noChangeArrowheads="1"/>
            </p:cNvSpPr>
            <p:nvPr/>
          </p:nvSpPr>
          <p:spPr bwMode="auto">
            <a:xfrm>
              <a:off x="1616" y="2812"/>
              <a:ext cx="16" cy="16"/>
            </a:xfrm>
            <a:custGeom>
              <a:avLst/>
              <a:gdLst>
                <a:gd name="T0" fmla="*/ 0 w 72"/>
                <a:gd name="T1" fmla="*/ 40 h 72"/>
                <a:gd name="T2" fmla="*/ 0 w 72"/>
                <a:gd name="T3" fmla="*/ 0 h 72"/>
                <a:gd name="T4" fmla="*/ 71 w 72"/>
                <a:gd name="T5" fmla="*/ 40 h 72"/>
                <a:gd name="T6" fmla="*/ 62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0" y="0"/>
                  </a:lnTo>
                  <a:lnTo>
                    <a:pt x="71" y="40"/>
                  </a:lnTo>
                  <a:lnTo>
                    <a:pt x="62"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40306" name="Freeform 370">
              <a:extLst>
                <a:ext uri="{FF2B5EF4-FFF2-40B4-BE49-F238E27FC236}">
                  <a16:creationId xmlns:a16="http://schemas.microsoft.com/office/drawing/2014/main" id="{16573676-6D9C-4A2C-9588-0B4901804DAD}"/>
                </a:ext>
              </a:extLst>
            </p:cNvPr>
            <p:cNvSpPr>
              <a:spLocks noChangeArrowheads="1"/>
            </p:cNvSpPr>
            <p:nvPr/>
          </p:nvSpPr>
          <p:spPr bwMode="auto">
            <a:xfrm>
              <a:off x="1616" y="2809"/>
              <a:ext cx="16" cy="16"/>
            </a:xfrm>
            <a:custGeom>
              <a:avLst/>
              <a:gdLst>
                <a:gd name="T0" fmla="*/ 0 w 72"/>
                <a:gd name="T1" fmla="*/ 35 h 72"/>
                <a:gd name="T2" fmla="*/ 4 w 72"/>
                <a:gd name="T3" fmla="*/ 0 h 72"/>
                <a:gd name="T4" fmla="*/ 71 w 72"/>
                <a:gd name="T5" fmla="*/ 35 h 72"/>
                <a:gd name="T6" fmla="*/ 71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4" y="0"/>
                  </a:lnTo>
                  <a:lnTo>
                    <a:pt x="71" y="35"/>
                  </a:lnTo>
                  <a:lnTo>
                    <a:pt x="71"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40307" name="Freeform 371">
              <a:extLst>
                <a:ext uri="{FF2B5EF4-FFF2-40B4-BE49-F238E27FC236}">
                  <a16:creationId xmlns:a16="http://schemas.microsoft.com/office/drawing/2014/main" id="{ACCD121A-8ED9-4465-958A-468502555BF7}"/>
                </a:ext>
              </a:extLst>
            </p:cNvPr>
            <p:cNvSpPr>
              <a:spLocks noChangeArrowheads="1"/>
            </p:cNvSpPr>
            <p:nvPr/>
          </p:nvSpPr>
          <p:spPr bwMode="auto">
            <a:xfrm>
              <a:off x="1617" y="2807"/>
              <a:ext cx="16" cy="16"/>
            </a:xfrm>
            <a:custGeom>
              <a:avLst/>
              <a:gdLst>
                <a:gd name="T0" fmla="*/ 0 w 71"/>
                <a:gd name="T1" fmla="*/ 26 h 72"/>
                <a:gd name="T2" fmla="*/ 4 w 71"/>
                <a:gd name="T3" fmla="*/ 0 h 72"/>
                <a:gd name="T4" fmla="*/ 70 w 71"/>
                <a:gd name="T5" fmla="*/ 53 h 72"/>
                <a:gd name="T6" fmla="*/ 70 w 71"/>
                <a:gd name="T7" fmla="*/ 71 h 72"/>
                <a:gd name="T8" fmla="*/ 0 w 71"/>
                <a:gd name="T9" fmla="*/ 26 h 72"/>
              </a:gdLst>
              <a:ahLst/>
              <a:cxnLst>
                <a:cxn ang="0">
                  <a:pos x="T0" y="T1"/>
                </a:cxn>
                <a:cxn ang="0">
                  <a:pos x="T2" y="T3"/>
                </a:cxn>
                <a:cxn ang="0">
                  <a:pos x="T4" y="T5"/>
                </a:cxn>
                <a:cxn ang="0">
                  <a:pos x="T6" y="T7"/>
                </a:cxn>
                <a:cxn ang="0">
                  <a:pos x="T8" y="T9"/>
                </a:cxn>
              </a:cxnLst>
              <a:rect l="0" t="0" r="r" b="b"/>
              <a:pathLst>
                <a:path w="71" h="72">
                  <a:moveTo>
                    <a:pt x="0" y="26"/>
                  </a:moveTo>
                  <a:lnTo>
                    <a:pt x="4" y="0"/>
                  </a:lnTo>
                  <a:lnTo>
                    <a:pt x="70" y="53"/>
                  </a:lnTo>
                  <a:lnTo>
                    <a:pt x="70"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308" name="Freeform 372">
              <a:extLst>
                <a:ext uri="{FF2B5EF4-FFF2-40B4-BE49-F238E27FC236}">
                  <a16:creationId xmlns:a16="http://schemas.microsoft.com/office/drawing/2014/main" id="{B3D2ADA6-FEEE-4B90-A7FD-0457C6FF7FF8}"/>
                </a:ext>
              </a:extLst>
            </p:cNvPr>
            <p:cNvSpPr>
              <a:spLocks noChangeArrowheads="1"/>
            </p:cNvSpPr>
            <p:nvPr/>
          </p:nvSpPr>
          <p:spPr bwMode="auto">
            <a:xfrm>
              <a:off x="1618" y="2804"/>
              <a:ext cx="16" cy="16"/>
            </a:xfrm>
            <a:custGeom>
              <a:avLst/>
              <a:gdLst>
                <a:gd name="T0" fmla="*/ 0 w 72"/>
                <a:gd name="T1" fmla="*/ 26 h 72"/>
                <a:gd name="T2" fmla="*/ 4 w 72"/>
                <a:gd name="T3" fmla="*/ 0 h 72"/>
                <a:gd name="T4" fmla="*/ 71 w 72"/>
                <a:gd name="T5" fmla="*/ 40 h 72"/>
                <a:gd name="T6" fmla="*/ 62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4" y="0"/>
                  </a:lnTo>
                  <a:lnTo>
                    <a:pt x="71" y="40"/>
                  </a:lnTo>
                  <a:lnTo>
                    <a:pt x="62"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309" name="Freeform 373">
              <a:extLst>
                <a:ext uri="{FF2B5EF4-FFF2-40B4-BE49-F238E27FC236}">
                  <a16:creationId xmlns:a16="http://schemas.microsoft.com/office/drawing/2014/main" id="{30EB0771-CC9E-4AC0-9D5F-F7F89DA283F5}"/>
                </a:ext>
              </a:extLst>
            </p:cNvPr>
            <p:cNvSpPr>
              <a:spLocks noChangeArrowheads="1"/>
            </p:cNvSpPr>
            <p:nvPr/>
          </p:nvSpPr>
          <p:spPr bwMode="auto">
            <a:xfrm>
              <a:off x="1619" y="2802"/>
              <a:ext cx="16" cy="16"/>
            </a:xfrm>
            <a:custGeom>
              <a:avLst/>
              <a:gdLst>
                <a:gd name="T0" fmla="*/ 0 w 72"/>
                <a:gd name="T1" fmla="*/ 22 h 72"/>
                <a:gd name="T2" fmla="*/ 4 w 72"/>
                <a:gd name="T3" fmla="*/ 0 h 72"/>
                <a:gd name="T4" fmla="*/ 71 w 72"/>
                <a:gd name="T5" fmla="*/ 44 h 72"/>
                <a:gd name="T6" fmla="*/ 58 w 72"/>
                <a:gd name="T7" fmla="*/ 71 h 72"/>
                <a:gd name="T8" fmla="*/ 0 w 72"/>
                <a:gd name="T9" fmla="*/ 22 h 72"/>
              </a:gdLst>
              <a:ahLst/>
              <a:cxnLst>
                <a:cxn ang="0">
                  <a:pos x="T0" y="T1"/>
                </a:cxn>
                <a:cxn ang="0">
                  <a:pos x="T2" y="T3"/>
                </a:cxn>
                <a:cxn ang="0">
                  <a:pos x="T4" y="T5"/>
                </a:cxn>
                <a:cxn ang="0">
                  <a:pos x="T6" y="T7"/>
                </a:cxn>
                <a:cxn ang="0">
                  <a:pos x="T8" y="T9"/>
                </a:cxn>
              </a:cxnLst>
              <a:rect l="0" t="0" r="r" b="b"/>
              <a:pathLst>
                <a:path w="72" h="72">
                  <a:moveTo>
                    <a:pt x="0" y="22"/>
                  </a:moveTo>
                  <a:lnTo>
                    <a:pt x="4" y="0"/>
                  </a:lnTo>
                  <a:lnTo>
                    <a:pt x="71" y="44"/>
                  </a:lnTo>
                  <a:lnTo>
                    <a:pt x="58" y="71"/>
                  </a:lnTo>
                  <a:lnTo>
                    <a:pt x="0" y="22"/>
                  </a:lnTo>
                </a:path>
              </a:pathLst>
            </a:custGeom>
            <a:solidFill>
              <a:srgbClr val="000000"/>
            </a:solidFill>
            <a:ln w="12600">
              <a:solidFill>
                <a:srgbClr val="333333"/>
              </a:solidFill>
              <a:round/>
              <a:headEnd/>
              <a:tailEnd/>
            </a:ln>
          </p:spPr>
          <p:txBody>
            <a:bodyPr wrap="none" anchor="ctr"/>
            <a:lstStyle/>
            <a:p>
              <a:endParaRPr lang="en-US"/>
            </a:p>
          </p:txBody>
        </p:sp>
        <p:sp>
          <p:nvSpPr>
            <p:cNvPr id="40310" name="Freeform 374">
              <a:extLst>
                <a:ext uri="{FF2B5EF4-FFF2-40B4-BE49-F238E27FC236}">
                  <a16:creationId xmlns:a16="http://schemas.microsoft.com/office/drawing/2014/main" id="{0576A491-1940-44ED-9FC1-BC87646479FA}"/>
                </a:ext>
              </a:extLst>
            </p:cNvPr>
            <p:cNvSpPr>
              <a:spLocks noChangeArrowheads="1"/>
            </p:cNvSpPr>
            <p:nvPr/>
          </p:nvSpPr>
          <p:spPr bwMode="auto">
            <a:xfrm>
              <a:off x="1620" y="2799"/>
              <a:ext cx="16" cy="16"/>
            </a:xfrm>
            <a:custGeom>
              <a:avLst/>
              <a:gdLst>
                <a:gd name="T0" fmla="*/ 0 w 72"/>
                <a:gd name="T1" fmla="*/ 26 h 72"/>
                <a:gd name="T2" fmla="*/ 4 w 72"/>
                <a:gd name="T3" fmla="*/ 0 h 72"/>
                <a:gd name="T4" fmla="*/ 71 w 72"/>
                <a:gd name="T5" fmla="*/ 49 h 72"/>
                <a:gd name="T6" fmla="*/ 62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4" y="0"/>
                  </a:lnTo>
                  <a:lnTo>
                    <a:pt x="71" y="49"/>
                  </a:lnTo>
                  <a:lnTo>
                    <a:pt x="62"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311" name="Freeform 375">
              <a:extLst>
                <a:ext uri="{FF2B5EF4-FFF2-40B4-BE49-F238E27FC236}">
                  <a16:creationId xmlns:a16="http://schemas.microsoft.com/office/drawing/2014/main" id="{7C799883-7326-49A1-A2E7-9D0DB320B559}"/>
                </a:ext>
              </a:extLst>
            </p:cNvPr>
            <p:cNvSpPr>
              <a:spLocks noChangeArrowheads="1"/>
            </p:cNvSpPr>
            <p:nvPr/>
          </p:nvSpPr>
          <p:spPr bwMode="auto">
            <a:xfrm>
              <a:off x="1621" y="2797"/>
              <a:ext cx="16" cy="16"/>
            </a:xfrm>
            <a:custGeom>
              <a:avLst/>
              <a:gdLst>
                <a:gd name="T0" fmla="*/ 0 w 72"/>
                <a:gd name="T1" fmla="*/ 17 h 72"/>
                <a:gd name="T2" fmla="*/ 4 w 72"/>
                <a:gd name="T3" fmla="*/ 0 h 72"/>
                <a:gd name="T4" fmla="*/ 71 w 72"/>
                <a:gd name="T5" fmla="*/ 40 h 72"/>
                <a:gd name="T6" fmla="*/ 71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 y="0"/>
                  </a:lnTo>
                  <a:lnTo>
                    <a:pt x="71" y="40"/>
                  </a:lnTo>
                  <a:lnTo>
                    <a:pt x="71"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40312" name="Freeform 376">
              <a:extLst>
                <a:ext uri="{FF2B5EF4-FFF2-40B4-BE49-F238E27FC236}">
                  <a16:creationId xmlns:a16="http://schemas.microsoft.com/office/drawing/2014/main" id="{957C7469-C757-4B94-9316-54DBE5C57FE3}"/>
                </a:ext>
              </a:extLst>
            </p:cNvPr>
            <p:cNvSpPr>
              <a:spLocks noChangeArrowheads="1"/>
            </p:cNvSpPr>
            <p:nvPr/>
          </p:nvSpPr>
          <p:spPr bwMode="auto">
            <a:xfrm>
              <a:off x="1622" y="2794"/>
              <a:ext cx="16" cy="16"/>
            </a:xfrm>
            <a:custGeom>
              <a:avLst/>
              <a:gdLst>
                <a:gd name="T0" fmla="*/ 0 w 72"/>
                <a:gd name="T1" fmla="*/ 26 h 72"/>
                <a:gd name="T2" fmla="*/ 8 w 72"/>
                <a:gd name="T3" fmla="*/ 0 h 72"/>
                <a:gd name="T4" fmla="*/ 71 w 72"/>
                <a:gd name="T5" fmla="*/ 49 h 72"/>
                <a:gd name="T6" fmla="*/ 58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8" y="0"/>
                  </a:lnTo>
                  <a:lnTo>
                    <a:pt x="71" y="49"/>
                  </a:lnTo>
                  <a:lnTo>
                    <a:pt x="58"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313" name="Freeform 377">
              <a:extLst>
                <a:ext uri="{FF2B5EF4-FFF2-40B4-BE49-F238E27FC236}">
                  <a16:creationId xmlns:a16="http://schemas.microsoft.com/office/drawing/2014/main" id="{23A1706A-D487-4FAC-BE6C-83D3DF1B7082}"/>
                </a:ext>
              </a:extLst>
            </p:cNvPr>
            <p:cNvSpPr>
              <a:spLocks noChangeArrowheads="1"/>
            </p:cNvSpPr>
            <p:nvPr/>
          </p:nvSpPr>
          <p:spPr bwMode="auto">
            <a:xfrm>
              <a:off x="1624" y="2792"/>
              <a:ext cx="16" cy="16"/>
            </a:xfrm>
            <a:custGeom>
              <a:avLst/>
              <a:gdLst>
                <a:gd name="T0" fmla="*/ 0 w 72"/>
                <a:gd name="T1" fmla="*/ 17 h 72"/>
                <a:gd name="T2" fmla="*/ 0 w 72"/>
                <a:gd name="T3" fmla="*/ 0 h 72"/>
                <a:gd name="T4" fmla="*/ 71 w 72"/>
                <a:gd name="T5" fmla="*/ 49 h 72"/>
                <a:gd name="T6" fmla="*/ 62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0" y="0"/>
                  </a:lnTo>
                  <a:lnTo>
                    <a:pt x="71" y="49"/>
                  </a:lnTo>
                  <a:lnTo>
                    <a:pt x="62"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40314" name="Freeform 378">
              <a:extLst>
                <a:ext uri="{FF2B5EF4-FFF2-40B4-BE49-F238E27FC236}">
                  <a16:creationId xmlns:a16="http://schemas.microsoft.com/office/drawing/2014/main" id="{14EF932A-939B-4BF7-B05A-DF46080419D6}"/>
                </a:ext>
              </a:extLst>
            </p:cNvPr>
            <p:cNvSpPr>
              <a:spLocks noChangeArrowheads="1"/>
            </p:cNvSpPr>
            <p:nvPr/>
          </p:nvSpPr>
          <p:spPr bwMode="auto">
            <a:xfrm>
              <a:off x="1624" y="2789"/>
              <a:ext cx="16" cy="16"/>
            </a:xfrm>
            <a:custGeom>
              <a:avLst/>
              <a:gdLst>
                <a:gd name="T0" fmla="*/ 0 w 72"/>
                <a:gd name="T1" fmla="*/ 26 h 72"/>
                <a:gd name="T2" fmla="*/ 8 w 72"/>
                <a:gd name="T3" fmla="*/ 0 h 72"/>
                <a:gd name="T4" fmla="*/ 71 w 72"/>
                <a:gd name="T5" fmla="*/ 44 h 72"/>
                <a:gd name="T6" fmla="*/ 62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8" y="0"/>
                  </a:lnTo>
                  <a:lnTo>
                    <a:pt x="71" y="44"/>
                  </a:lnTo>
                  <a:lnTo>
                    <a:pt x="62"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315" name="Freeform 379">
              <a:extLst>
                <a:ext uri="{FF2B5EF4-FFF2-40B4-BE49-F238E27FC236}">
                  <a16:creationId xmlns:a16="http://schemas.microsoft.com/office/drawing/2014/main" id="{C9F8131E-6A80-416F-809B-60C9B35C9335}"/>
                </a:ext>
              </a:extLst>
            </p:cNvPr>
            <p:cNvSpPr>
              <a:spLocks noChangeArrowheads="1"/>
            </p:cNvSpPr>
            <p:nvPr/>
          </p:nvSpPr>
          <p:spPr bwMode="auto">
            <a:xfrm>
              <a:off x="1625" y="2787"/>
              <a:ext cx="16" cy="16"/>
            </a:xfrm>
            <a:custGeom>
              <a:avLst/>
              <a:gdLst>
                <a:gd name="T0" fmla="*/ 0 w 72"/>
                <a:gd name="T1" fmla="*/ 17 h 72"/>
                <a:gd name="T2" fmla="*/ 8 w 72"/>
                <a:gd name="T3" fmla="*/ 0 h 72"/>
                <a:gd name="T4" fmla="*/ 71 w 72"/>
                <a:gd name="T5" fmla="*/ 40 h 72"/>
                <a:gd name="T6" fmla="*/ 62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8" y="0"/>
                  </a:lnTo>
                  <a:lnTo>
                    <a:pt x="71" y="40"/>
                  </a:lnTo>
                  <a:lnTo>
                    <a:pt x="62"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40316" name="Freeform 380">
              <a:extLst>
                <a:ext uri="{FF2B5EF4-FFF2-40B4-BE49-F238E27FC236}">
                  <a16:creationId xmlns:a16="http://schemas.microsoft.com/office/drawing/2014/main" id="{4B88C0A8-16FF-490A-B8F9-AE33523FAF3B}"/>
                </a:ext>
              </a:extLst>
            </p:cNvPr>
            <p:cNvSpPr>
              <a:spLocks noChangeArrowheads="1"/>
            </p:cNvSpPr>
            <p:nvPr/>
          </p:nvSpPr>
          <p:spPr bwMode="auto">
            <a:xfrm>
              <a:off x="1627" y="2783"/>
              <a:ext cx="16" cy="16"/>
            </a:xfrm>
            <a:custGeom>
              <a:avLst/>
              <a:gdLst>
                <a:gd name="T0" fmla="*/ 0 w 72"/>
                <a:gd name="T1" fmla="*/ 35 h 72"/>
                <a:gd name="T2" fmla="*/ 4 w 72"/>
                <a:gd name="T3" fmla="*/ 0 h 72"/>
                <a:gd name="T4" fmla="*/ 71 w 72"/>
                <a:gd name="T5" fmla="*/ 44 h 72"/>
                <a:gd name="T6" fmla="*/ 58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4" y="0"/>
                  </a:lnTo>
                  <a:lnTo>
                    <a:pt x="71" y="44"/>
                  </a:lnTo>
                  <a:lnTo>
                    <a:pt x="58"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40317" name="Freeform 381">
              <a:extLst>
                <a:ext uri="{FF2B5EF4-FFF2-40B4-BE49-F238E27FC236}">
                  <a16:creationId xmlns:a16="http://schemas.microsoft.com/office/drawing/2014/main" id="{538DA87D-05D0-4CBE-B9BB-3EF1C5E2A197}"/>
                </a:ext>
              </a:extLst>
            </p:cNvPr>
            <p:cNvSpPr>
              <a:spLocks noChangeArrowheads="1"/>
            </p:cNvSpPr>
            <p:nvPr/>
          </p:nvSpPr>
          <p:spPr bwMode="auto">
            <a:xfrm>
              <a:off x="1628" y="2781"/>
              <a:ext cx="16" cy="16"/>
            </a:xfrm>
            <a:custGeom>
              <a:avLst/>
              <a:gdLst>
                <a:gd name="T0" fmla="*/ 0 w 72"/>
                <a:gd name="T1" fmla="*/ 17 h 72"/>
                <a:gd name="T2" fmla="*/ 4 w 72"/>
                <a:gd name="T3" fmla="*/ 0 h 72"/>
                <a:gd name="T4" fmla="*/ 71 w 72"/>
                <a:gd name="T5" fmla="*/ 40 h 72"/>
                <a:gd name="T6" fmla="*/ 62 w 72"/>
                <a:gd name="T7" fmla="*/ 71 h 72"/>
                <a:gd name="T8" fmla="*/ 0 w 72"/>
                <a:gd name="T9" fmla="*/ 17 h 72"/>
              </a:gdLst>
              <a:ahLst/>
              <a:cxnLst>
                <a:cxn ang="0">
                  <a:pos x="T0" y="T1"/>
                </a:cxn>
                <a:cxn ang="0">
                  <a:pos x="T2" y="T3"/>
                </a:cxn>
                <a:cxn ang="0">
                  <a:pos x="T4" y="T5"/>
                </a:cxn>
                <a:cxn ang="0">
                  <a:pos x="T6" y="T7"/>
                </a:cxn>
                <a:cxn ang="0">
                  <a:pos x="T8" y="T9"/>
                </a:cxn>
              </a:cxnLst>
              <a:rect l="0" t="0" r="r" b="b"/>
              <a:pathLst>
                <a:path w="72" h="72">
                  <a:moveTo>
                    <a:pt x="0" y="17"/>
                  </a:moveTo>
                  <a:lnTo>
                    <a:pt x="4" y="0"/>
                  </a:lnTo>
                  <a:lnTo>
                    <a:pt x="71" y="40"/>
                  </a:lnTo>
                  <a:lnTo>
                    <a:pt x="62" y="71"/>
                  </a:lnTo>
                  <a:lnTo>
                    <a:pt x="0" y="17"/>
                  </a:lnTo>
                </a:path>
              </a:pathLst>
            </a:custGeom>
            <a:solidFill>
              <a:srgbClr val="000000"/>
            </a:solidFill>
            <a:ln w="12600">
              <a:solidFill>
                <a:srgbClr val="333333"/>
              </a:solidFill>
              <a:round/>
              <a:headEnd/>
              <a:tailEnd/>
            </a:ln>
          </p:spPr>
          <p:txBody>
            <a:bodyPr wrap="none" anchor="ctr"/>
            <a:lstStyle/>
            <a:p>
              <a:endParaRPr lang="en-US"/>
            </a:p>
          </p:txBody>
        </p:sp>
        <p:sp>
          <p:nvSpPr>
            <p:cNvPr id="40318" name="Freeform 382">
              <a:extLst>
                <a:ext uri="{FF2B5EF4-FFF2-40B4-BE49-F238E27FC236}">
                  <a16:creationId xmlns:a16="http://schemas.microsoft.com/office/drawing/2014/main" id="{C03FD610-BCB5-4C49-B2DD-B9C2BD4EF334}"/>
                </a:ext>
              </a:extLst>
            </p:cNvPr>
            <p:cNvSpPr>
              <a:spLocks noChangeArrowheads="1"/>
            </p:cNvSpPr>
            <p:nvPr/>
          </p:nvSpPr>
          <p:spPr bwMode="auto">
            <a:xfrm>
              <a:off x="1629" y="2778"/>
              <a:ext cx="16" cy="16"/>
            </a:xfrm>
            <a:custGeom>
              <a:avLst/>
              <a:gdLst>
                <a:gd name="T0" fmla="*/ 0 w 72"/>
                <a:gd name="T1" fmla="*/ 26 h 72"/>
                <a:gd name="T2" fmla="*/ 8 w 72"/>
                <a:gd name="T3" fmla="*/ 0 h 72"/>
                <a:gd name="T4" fmla="*/ 71 w 72"/>
                <a:gd name="T5" fmla="*/ 40 h 72"/>
                <a:gd name="T6" fmla="*/ 62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8" y="0"/>
                  </a:lnTo>
                  <a:lnTo>
                    <a:pt x="71" y="40"/>
                  </a:lnTo>
                  <a:lnTo>
                    <a:pt x="62"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319" name="Freeform 383">
              <a:extLst>
                <a:ext uri="{FF2B5EF4-FFF2-40B4-BE49-F238E27FC236}">
                  <a16:creationId xmlns:a16="http://schemas.microsoft.com/office/drawing/2014/main" id="{8E214CCE-6E2E-4356-9668-4C17378E181B}"/>
                </a:ext>
              </a:extLst>
            </p:cNvPr>
            <p:cNvSpPr>
              <a:spLocks noChangeArrowheads="1"/>
            </p:cNvSpPr>
            <p:nvPr/>
          </p:nvSpPr>
          <p:spPr bwMode="auto">
            <a:xfrm>
              <a:off x="1631" y="2775"/>
              <a:ext cx="16" cy="16"/>
            </a:xfrm>
            <a:custGeom>
              <a:avLst/>
              <a:gdLst>
                <a:gd name="T0" fmla="*/ 0 w 72"/>
                <a:gd name="T1" fmla="*/ 26 h 72"/>
                <a:gd name="T2" fmla="*/ 4 w 72"/>
                <a:gd name="T3" fmla="*/ 0 h 72"/>
                <a:gd name="T4" fmla="*/ 71 w 72"/>
                <a:gd name="T5" fmla="*/ 40 h 72"/>
                <a:gd name="T6" fmla="*/ 58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4" y="0"/>
                  </a:lnTo>
                  <a:lnTo>
                    <a:pt x="71" y="40"/>
                  </a:lnTo>
                  <a:lnTo>
                    <a:pt x="58"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320" name="Freeform 384">
              <a:extLst>
                <a:ext uri="{FF2B5EF4-FFF2-40B4-BE49-F238E27FC236}">
                  <a16:creationId xmlns:a16="http://schemas.microsoft.com/office/drawing/2014/main" id="{8B0024BC-209D-48BE-BA4A-C22BDDBB3B8E}"/>
                </a:ext>
              </a:extLst>
            </p:cNvPr>
            <p:cNvSpPr>
              <a:spLocks noChangeArrowheads="1"/>
            </p:cNvSpPr>
            <p:nvPr/>
          </p:nvSpPr>
          <p:spPr bwMode="auto">
            <a:xfrm>
              <a:off x="1632" y="2772"/>
              <a:ext cx="16" cy="16"/>
            </a:xfrm>
            <a:custGeom>
              <a:avLst/>
              <a:gdLst>
                <a:gd name="T0" fmla="*/ 0 w 72"/>
                <a:gd name="T1" fmla="*/ 26 h 72"/>
                <a:gd name="T2" fmla="*/ 0 w 72"/>
                <a:gd name="T3" fmla="*/ 0 h 72"/>
                <a:gd name="T4" fmla="*/ 71 w 72"/>
                <a:gd name="T5" fmla="*/ 26 h 72"/>
                <a:gd name="T6" fmla="*/ 62 w 72"/>
                <a:gd name="T7" fmla="*/ 71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0" y="0"/>
                  </a:lnTo>
                  <a:lnTo>
                    <a:pt x="71" y="26"/>
                  </a:lnTo>
                  <a:lnTo>
                    <a:pt x="62" y="71"/>
                  </a:lnTo>
                  <a:lnTo>
                    <a:pt x="0" y="26"/>
                  </a:lnTo>
                </a:path>
              </a:pathLst>
            </a:custGeom>
            <a:solidFill>
              <a:srgbClr val="000000"/>
            </a:solidFill>
            <a:ln w="12600">
              <a:solidFill>
                <a:srgbClr val="333333"/>
              </a:solidFill>
              <a:round/>
              <a:headEnd/>
              <a:tailEnd/>
            </a:ln>
          </p:spPr>
          <p:txBody>
            <a:bodyPr wrap="none" anchor="ctr"/>
            <a:lstStyle/>
            <a:p>
              <a:endParaRPr lang="en-US"/>
            </a:p>
          </p:txBody>
        </p:sp>
        <p:sp>
          <p:nvSpPr>
            <p:cNvPr id="40321" name="Freeform 385">
              <a:extLst>
                <a:ext uri="{FF2B5EF4-FFF2-40B4-BE49-F238E27FC236}">
                  <a16:creationId xmlns:a16="http://schemas.microsoft.com/office/drawing/2014/main" id="{17072FF1-199F-4777-832C-029D84E590DA}"/>
                </a:ext>
              </a:extLst>
            </p:cNvPr>
            <p:cNvSpPr>
              <a:spLocks noChangeArrowheads="1"/>
            </p:cNvSpPr>
            <p:nvPr/>
          </p:nvSpPr>
          <p:spPr bwMode="auto">
            <a:xfrm>
              <a:off x="1632" y="2769"/>
              <a:ext cx="16" cy="16"/>
            </a:xfrm>
            <a:custGeom>
              <a:avLst/>
              <a:gdLst>
                <a:gd name="T0" fmla="*/ 0 w 72"/>
                <a:gd name="T1" fmla="*/ 35 h 72"/>
                <a:gd name="T2" fmla="*/ 4 w 72"/>
                <a:gd name="T3" fmla="*/ 0 h 72"/>
                <a:gd name="T4" fmla="*/ 71 w 72"/>
                <a:gd name="T5" fmla="*/ 22 h 72"/>
                <a:gd name="T6" fmla="*/ 71 w 72"/>
                <a:gd name="T7" fmla="*/ 71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4" y="0"/>
                  </a:lnTo>
                  <a:lnTo>
                    <a:pt x="71" y="22"/>
                  </a:lnTo>
                  <a:lnTo>
                    <a:pt x="71" y="71"/>
                  </a:lnTo>
                  <a:lnTo>
                    <a:pt x="0" y="35"/>
                  </a:lnTo>
                </a:path>
              </a:pathLst>
            </a:custGeom>
            <a:solidFill>
              <a:srgbClr val="000000"/>
            </a:solidFill>
            <a:ln w="12600">
              <a:solidFill>
                <a:srgbClr val="333333"/>
              </a:solidFill>
              <a:round/>
              <a:headEnd/>
              <a:tailEnd/>
            </a:ln>
          </p:spPr>
          <p:txBody>
            <a:bodyPr wrap="none" anchor="ctr"/>
            <a:lstStyle/>
            <a:p>
              <a:endParaRPr lang="en-US"/>
            </a:p>
          </p:txBody>
        </p:sp>
        <p:sp>
          <p:nvSpPr>
            <p:cNvPr id="40322" name="Freeform 386">
              <a:extLst>
                <a:ext uri="{FF2B5EF4-FFF2-40B4-BE49-F238E27FC236}">
                  <a16:creationId xmlns:a16="http://schemas.microsoft.com/office/drawing/2014/main" id="{8A528F2F-6EAE-482B-9282-BDB8AA91B0F9}"/>
                </a:ext>
              </a:extLst>
            </p:cNvPr>
            <p:cNvSpPr>
              <a:spLocks noChangeArrowheads="1"/>
            </p:cNvSpPr>
            <p:nvPr/>
          </p:nvSpPr>
          <p:spPr bwMode="auto">
            <a:xfrm>
              <a:off x="1633" y="2766"/>
              <a:ext cx="16" cy="16"/>
            </a:xfrm>
            <a:custGeom>
              <a:avLst/>
              <a:gdLst>
                <a:gd name="T0" fmla="*/ 0 w 72"/>
                <a:gd name="T1" fmla="*/ 40 h 72"/>
                <a:gd name="T2" fmla="*/ 4 w 72"/>
                <a:gd name="T3" fmla="*/ 0 h 72"/>
                <a:gd name="T4" fmla="*/ 71 w 72"/>
                <a:gd name="T5" fmla="*/ 13 h 72"/>
                <a:gd name="T6" fmla="*/ 62 w 72"/>
                <a:gd name="T7" fmla="*/ 71 h 72"/>
                <a:gd name="T8" fmla="*/ 0 w 72"/>
                <a:gd name="T9" fmla="*/ 40 h 72"/>
              </a:gdLst>
              <a:ahLst/>
              <a:cxnLst>
                <a:cxn ang="0">
                  <a:pos x="T0" y="T1"/>
                </a:cxn>
                <a:cxn ang="0">
                  <a:pos x="T2" y="T3"/>
                </a:cxn>
                <a:cxn ang="0">
                  <a:pos x="T4" y="T5"/>
                </a:cxn>
                <a:cxn ang="0">
                  <a:pos x="T6" y="T7"/>
                </a:cxn>
                <a:cxn ang="0">
                  <a:pos x="T8" y="T9"/>
                </a:cxn>
              </a:cxnLst>
              <a:rect l="0" t="0" r="r" b="b"/>
              <a:pathLst>
                <a:path w="72" h="72">
                  <a:moveTo>
                    <a:pt x="0" y="40"/>
                  </a:moveTo>
                  <a:lnTo>
                    <a:pt x="4" y="0"/>
                  </a:lnTo>
                  <a:lnTo>
                    <a:pt x="71" y="13"/>
                  </a:lnTo>
                  <a:lnTo>
                    <a:pt x="62" y="71"/>
                  </a:lnTo>
                  <a:lnTo>
                    <a:pt x="0" y="40"/>
                  </a:lnTo>
                </a:path>
              </a:pathLst>
            </a:custGeom>
            <a:solidFill>
              <a:srgbClr val="000000"/>
            </a:solidFill>
            <a:ln w="12600">
              <a:solidFill>
                <a:srgbClr val="333333"/>
              </a:solidFill>
              <a:round/>
              <a:headEnd/>
              <a:tailEnd/>
            </a:ln>
          </p:spPr>
          <p:txBody>
            <a:bodyPr wrap="none" anchor="ctr"/>
            <a:lstStyle/>
            <a:p>
              <a:endParaRPr lang="en-US"/>
            </a:p>
          </p:txBody>
        </p:sp>
        <p:sp>
          <p:nvSpPr>
            <p:cNvPr id="40323" name="Freeform 387">
              <a:extLst>
                <a:ext uri="{FF2B5EF4-FFF2-40B4-BE49-F238E27FC236}">
                  <a16:creationId xmlns:a16="http://schemas.microsoft.com/office/drawing/2014/main" id="{022C9F72-686C-45A7-8604-E4F59C4C2A8E}"/>
                </a:ext>
              </a:extLst>
            </p:cNvPr>
            <p:cNvSpPr>
              <a:spLocks noChangeArrowheads="1"/>
            </p:cNvSpPr>
            <p:nvPr/>
          </p:nvSpPr>
          <p:spPr bwMode="auto">
            <a:xfrm>
              <a:off x="1634" y="2762"/>
              <a:ext cx="16" cy="16"/>
            </a:xfrm>
            <a:custGeom>
              <a:avLst/>
              <a:gdLst>
                <a:gd name="T0" fmla="*/ 0 w 72"/>
                <a:gd name="T1" fmla="*/ 53 h 72"/>
                <a:gd name="T2" fmla="*/ 0 w 72"/>
                <a:gd name="T3" fmla="*/ 0 h 72"/>
                <a:gd name="T4" fmla="*/ 71 w 72"/>
                <a:gd name="T5" fmla="*/ 13 h 72"/>
                <a:gd name="T6" fmla="*/ 62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0" y="0"/>
                  </a:lnTo>
                  <a:lnTo>
                    <a:pt x="71" y="13"/>
                  </a:lnTo>
                  <a:lnTo>
                    <a:pt x="62"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40324" name="Freeform 388">
              <a:extLst>
                <a:ext uri="{FF2B5EF4-FFF2-40B4-BE49-F238E27FC236}">
                  <a16:creationId xmlns:a16="http://schemas.microsoft.com/office/drawing/2014/main" id="{E10303AC-D9A1-402D-B348-AECF8BAF6B46}"/>
                </a:ext>
              </a:extLst>
            </p:cNvPr>
            <p:cNvSpPr>
              <a:spLocks noChangeArrowheads="1"/>
            </p:cNvSpPr>
            <p:nvPr/>
          </p:nvSpPr>
          <p:spPr bwMode="auto">
            <a:xfrm>
              <a:off x="1634" y="2759"/>
              <a:ext cx="16" cy="16"/>
            </a:xfrm>
            <a:custGeom>
              <a:avLst/>
              <a:gdLst>
                <a:gd name="T0" fmla="*/ 0 w 72"/>
                <a:gd name="T1" fmla="*/ 53 h 72"/>
                <a:gd name="T2" fmla="*/ 4 w 72"/>
                <a:gd name="T3" fmla="*/ 0 h 72"/>
                <a:gd name="T4" fmla="*/ 71 w 72"/>
                <a:gd name="T5" fmla="*/ 0 h 72"/>
                <a:gd name="T6" fmla="*/ 71 w 72"/>
                <a:gd name="T7" fmla="*/ 71 h 72"/>
                <a:gd name="T8" fmla="*/ 0 w 72"/>
                <a:gd name="T9" fmla="*/ 53 h 72"/>
              </a:gdLst>
              <a:ahLst/>
              <a:cxnLst>
                <a:cxn ang="0">
                  <a:pos x="T0" y="T1"/>
                </a:cxn>
                <a:cxn ang="0">
                  <a:pos x="T2" y="T3"/>
                </a:cxn>
                <a:cxn ang="0">
                  <a:pos x="T4" y="T5"/>
                </a:cxn>
                <a:cxn ang="0">
                  <a:pos x="T6" y="T7"/>
                </a:cxn>
                <a:cxn ang="0">
                  <a:pos x="T8" y="T9"/>
                </a:cxn>
              </a:cxnLst>
              <a:rect l="0" t="0" r="r" b="b"/>
              <a:pathLst>
                <a:path w="72" h="72">
                  <a:moveTo>
                    <a:pt x="0" y="53"/>
                  </a:moveTo>
                  <a:lnTo>
                    <a:pt x="4" y="0"/>
                  </a:lnTo>
                  <a:lnTo>
                    <a:pt x="71" y="0"/>
                  </a:lnTo>
                  <a:lnTo>
                    <a:pt x="71" y="71"/>
                  </a:lnTo>
                  <a:lnTo>
                    <a:pt x="0" y="53"/>
                  </a:lnTo>
                </a:path>
              </a:pathLst>
            </a:custGeom>
            <a:solidFill>
              <a:srgbClr val="000000"/>
            </a:solidFill>
            <a:ln w="12600">
              <a:solidFill>
                <a:srgbClr val="333333"/>
              </a:solidFill>
              <a:round/>
              <a:headEnd/>
              <a:tailEnd/>
            </a:ln>
          </p:spPr>
          <p:txBody>
            <a:bodyPr wrap="none" anchor="ctr"/>
            <a:lstStyle/>
            <a:p>
              <a:endParaRPr lang="en-US"/>
            </a:p>
          </p:txBody>
        </p:sp>
        <p:sp>
          <p:nvSpPr>
            <p:cNvPr id="40325" name="Freeform 389">
              <a:extLst>
                <a:ext uri="{FF2B5EF4-FFF2-40B4-BE49-F238E27FC236}">
                  <a16:creationId xmlns:a16="http://schemas.microsoft.com/office/drawing/2014/main" id="{ABD6A647-7860-4E3B-A17C-14157E1CF247}"/>
                </a:ext>
              </a:extLst>
            </p:cNvPr>
            <p:cNvSpPr>
              <a:spLocks noChangeArrowheads="1"/>
            </p:cNvSpPr>
            <p:nvPr/>
          </p:nvSpPr>
          <p:spPr bwMode="auto">
            <a:xfrm>
              <a:off x="1634" y="2755"/>
              <a:ext cx="16" cy="16"/>
            </a:xfrm>
            <a:custGeom>
              <a:avLst/>
              <a:gdLst>
                <a:gd name="T0" fmla="*/ 4 w 72"/>
                <a:gd name="T1" fmla="*/ 71 h 72"/>
                <a:gd name="T2" fmla="*/ 0 w 72"/>
                <a:gd name="T3" fmla="*/ 0 h 72"/>
                <a:gd name="T4" fmla="*/ 71 w 72"/>
                <a:gd name="T5" fmla="*/ 0 h 72"/>
                <a:gd name="T6" fmla="*/ 71 w 72"/>
                <a:gd name="T7" fmla="*/ 71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0"/>
                  </a:lnTo>
                  <a:lnTo>
                    <a:pt x="71" y="0"/>
                  </a:lnTo>
                  <a:lnTo>
                    <a:pt x="71" y="71"/>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326" name="Freeform 390">
              <a:extLst>
                <a:ext uri="{FF2B5EF4-FFF2-40B4-BE49-F238E27FC236}">
                  <a16:creationId xmlns:a16="http://schemas.microsoft.com/office/drawing/2014/main" id="{3DFB3A3A-47D6-4018-AC85-F6975AD41F10}"/>
                </a:ext>
              </a:extLst>
            </p:cNvPr>
            <p:cNvSpPr>
              <a:spLocks noChangeArrowheads="1"/>
            </p:cNvSpPr>
            <p:nvPr/>
          </p:nvSpPr>
          <p:spPr bwMode="auto">
            <a:xfrm>
              <a:off x="1634" y="2750"/>
              <a:ext cx="16" cy="16"/>
            </a:xfrm>
            <a:custGeom>
              <a:avLst/>
              <a:gdLst>
                <a:gd name="T0" fmla="*/ 0 w 72"/>
                <a:gd name="T1" fmla="*/ 71 h 72"/>
                <a:gd name="T2" fmla="*/ 0 w 72"/>
                <a:gd name="T3" fmla="*/ 13 h 72"/>
                <a:gd name="T4" fmla="*/ 62 w 72"/>
                <a:gd name="T5" fmla="*/ 0 h 72"/>
                <a:gd name="T6" fmla="*/ 71 w 72"/>
                <a:gd name="T7" fmla="*/ 71 h 72"/>
                <a:gd name="T8" fmla="*/ 0 w 72"/>
                <a:gd name="T9" fmla="*/ 71 h 72"/>
              </a:gdLst>
              <a:ahLst/>
              <a:cxnLst>
                <a:cxn ang="0">
                  <a:pos x="T0" y="T1"/>
                </a:cxn>
                <a:cxn ang="0">
                  <a:pos x="T2" y="T3"/>
                </a:cxn>
                <a:cxn ang="0">
                  <a:pos x="T4" y="T5"/>
                </a:cxn>
                <a:cxn ang="0">
                  <a:pos x="T6" y="T7"/>
                </a:cxn>
                <a:cxn ang="0">
                  <a:pos x="T8" y="T9"/>
                </a:cxn>
              </a:cxnLst>
              <a:rect l="0" t="0" r="r" b="b"/>
              <a:pathLst>
                <a:path w="72" h="72">
                  <a:moveTo>
                    <a:pt x="0" y="71"/>
                  </a:moveTo>
                  <a:lnTo>
                    <a:pt x="0" y="13"/>
                  </a:lnTo>
                  <a:lnTo>
                    <a:pt x="62" y="0"/>
                  </a:lnTo>
                  <a:lnTo>
                    <a:pt x="71" y="71"/>
                  </a:lnTo>
                  <a:lnTo>
                    <a:pt x="0" y="71"/>
                  </a:lnTo>
                </a:path>
              </a:pathLst>
            </a:custGeom>
            <a:solidFill>
              <a:srgbClr val="000000"/>
            </a:solidFill>
            <a:ln w="12600">
              <a:solidFill>
                <a:srgbClr val="333333"/>
              </a:solidFill>
              <a:round/>
              <a:headEnd/>
              <a:tailEnd/>
            </a:ln>
          </p:spPr>
          <p:txBody>
            <a:bodyPr wrap="none" anchor="ctr"/>
            <a:lstStyle/>
            <a:p>
              <a:endParaRPr lang="en-US"/>
            </a:p>
          </p:txBody>
        </p:sp>
        <p:sp>
          <p:nvSpPr>
            <p:cNvPr id="40327" name="Freeform 391">
              <a:extLst>
                <a:ext uri="{FF2B5EF4-FFF2-40B4-BE49-F238E27FC236}">
                  <a16:creationId xmlns:a16="http://schemas.microsoft.com/office/drawing/2014/main" id="{5F35AE99-2B47-4691-A9AD-D50161F2B877}"/>
                </a:ext>
              </a:extLst>
            </p:cNvPr>
            <p:cNvSpPr>
              <a:spLocks noChangeArrowheads="1"/>
            </p:cNvSpPr>
            <p:nvPr/>
          </p:nvSpPr>
          <p:spPr bwMode="auto">
            <a:xfrm>
              <a:off x="1633" y="2746"/>
              <a:ext cx="16" cy="16"/>
            </a:xfrm>
            <a:custGeom>
              <a:avLst/>
              <a:gdLst>
                <a:gd name="T0" fmla="*/ 4 w 72"/>
                <a:gd name="T1" fmla="*/ 71 h 72"/>
                <a:gd name="T2" fmla="*/ 0 w 72"/>
                <a:gd name="T3" fmla="*/ 26 h 72"/>
                <a:gd name="T4" fmla="*/ 62 w 72"/>
                <a:gd name="T5" fmla="*/ 0 h 72"/>
                <a:gd name="T6" fmla="*/ 71 w 72"/>
                <a:gd name="T7" fmla="*/ 53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26"/>
                  </a:lnTo>
                  <a:lnTo>
                    <a:pt x="62" y="0"/>
                  </a:lnTo>
                  <a:lnTo>
                    <a:pt x="71" y="53"/>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328" name="Freeform 392">
              <a:extLst>
                <a:ext uri="{FF2B5EF4-FFF2-40B4-BE49-F238E27FC236}">
                  <a16:creationId xmlns:a16="http://schemas.microsoft.com/office/drawing/2014/main" id="{B5BEEDD7-AE55-49E0-8752-4CE66F6C2342}"/>
                </a:ext>
              </a:extLst>
            </p:cNvPr>
            <p:cNvSpPr>
              <a:spLocks noChangeArrowheads="1"/>
            </p:cNvSpPr>
            <p:nvPr/>
          </p:nvSpPr>
          <p:spPr bwMode="auto">
            <a:xfrm>
              <a:off x="1632" y="2741"/>
              <a:ext cx="16" cy="16"/>
            </a:xfrm>
            <a:custGeom>
              <a:avLst/>
              <a:gdLst>
                <a:gd name="T0" fmla="*/ 4 w 72"/>
                <a:gd name="T1" fmla="*/ 71 h 72"/>
                <a:gd name="T2" fmla="*/ 0 w 72"/>
                <a:gd name="T3" fmla="*/ 17 h 72"/>
                <a:gd name="T4" fmla="*/ 62 w 72"/>
                <a:gd name="T5" fmla="*/ 0 h 72"/>
                <a:gd name="T6" fmla="*/ 71 w 72"/>
                <a:gd name="T7" fmla="*/ 49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17"/>
                  </a:lnTo>
                  <a:lnTo>
                    <a:pt x="62" y="0"/>
                  </a:lnTo>
                  <a:lnTo>
                    <a:pt x="71" y="49"/>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329" name="Freeform 393">
              <a:extLst>
                <a:ext uri="{FF2B5EF4-FFF2-40B4-BE49-F238E27FC236}">
                  <a16:creationId xmlns:a16="http://schemas.microsoft.com/office/drawing/2014/main" id="{B0C52B22-D569-40EA-8006-78CE5B23C870}"/>
                </a:ext>
              </a:extLst>
            </p:cNvPr>
            <p:cNvSpPr>
              <a:spLocks noChangeArrowheads="1"/>
            </p:cNvSpPr>
            <p:nvPr/>
          </p:nvSpPr>
          <p:spPr bwMode="auto">
            <a:xfrm>
              <a:off x="1631" y="2736"/>
              <a:ext cx="16" cy="16"/>
            </a:xfrm>
            <a:custGeom>
              <a:avLst/>
              <a:gdLst>
                <a:gd name="T0" fmla="*/ 4 w 72"/>
                <a:gd name="T1" fmla="*/ 71 h 72"/>
                <a:gd name="T2" fmla="*/ 0 w 72"/>
                <a:gd name="T3" fmla="*/ 40 h 72"/>
                <a:gd name="T4" fmla="*/ 62 w 72"/>
                <a:gd name="T5" fmla="*/ 0 h 72"/>
                <a:gd name="T6" fmla="*/ 71 w 72"/>
                <a:gd name="T7" fmla="*/ 49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40"/>
                  </a:lnTo>
                  <a:lnTo>
                    <a:pt x="62" y="0"/>
                  </a:lnTo>
                  <a:lnTo>
                    <a:pt x="71" y="49"/>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330" name="Freeform 394">
              <a:extLst>
                <a:ext uri="{FF2B5EF4-FFF2-40B4-BE49-F238E27FC236}">
                  <a16:creationId xmlns:a16="http://schemas.microsoft.com/office/drawing/2014/main" id="{BED72F80-A2B2-4AC7-AD71-F8F91720530A}"/>
                </a:ext>
              </a:extLst>
            </p:cNvPr>
            <p:cNvSpPr>
              <a:spLocks noChangeArrowheads="1"/>
            </p:cNvSpPr>
            <p:nvPr/>
          </p:nvSpPr>
          <p:spPr bwMode="auto">
            <a:xfrm>
              <a:off x="1629" y="2731"/>
              <a:ext cx="16" cy="16"/>
            </a:xfrm>
            <a:custGeom>
              <a:avLst/>
              <a:gdLst>
                <a:gd name="T0" fmla="*/ 8 w 72"/>
                <a:gd name="T1" fmla="*/ 71 h 72"/>
                <a:gd name="T2" fmla="*/ 0 w 72"/>
                <a:gd name="T3" fmla="*/ 31 h 72"/>
                <a:gd name="T4" fmla="*/ 58 w 72"/>
                <a:gd name="T5" fmla="*/ 0 h 72"/>
                <a:gd name="T6" fmla="*/ 71 w 72"/>
                <a:gd name="T7" fmla="*/ 35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31"/>
                  </a:lnTo>
                  <a:lnTo>
                    <a:pt x="58" y="0"/>
                  </a:lnTo>
                  <a:lnTo>
                    <a:pt x="71" y="35"/>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40331" name="Freeform 395">
              <a:extLst>
                <a:ext uri="{FF2B5EF4-FFF2-40B4-BE49-F238E27FC236}">
                  <a16:creationId xmlns:a16="http://schemas.microsoft.com/office/drawing/2014/main" id="{1D603122-54A2-4CF8-9B21-C419DBA7A4F0}"/>
                </a:ext>
              </a:extLst>
            </p:cNvPr>
            <p:cNvSpPr>
              <a:spLocks noChangeArrowheads="1"/>
            </p:cNvSpPr>
            <p:nvPr/>
          </p:nvSpPr>
          <p:spPr bwMode="auto">
            <a:xfrm>
              <a:off x="1628" y="2727"/>
              <a:ext cx="16" cy="16"/>
            </a:xfrm>
            <a:custGeom>
              <a:avLst/>
              <a:gdLst>
                <a:gd name="T0" fmla="*/ 4 w 72"/>
                <a:gd name="T1" fmla="*/ 71 h 72"/>
                <a:gd name="T2" fmla="*/ 0 w 72"/>
                <a:gd name="T3" fmla="*/ 35 h 72"/>
                <a:gd name="T4" fmla="*/ 53 w 72"/>
                <a:gd name="T5" fmla="*/ 0 h 72"/>
                <a:gd name="T6" fmla="*/ 71 w 72"/>
                <a:gd name="T7" fmla="*/ 35 h 72"/>
                <a:gd name="T8" fmla="*/ 4 w 72"/>
                <a:gd name="T9" fmla="*/ 71 h 72"/>
              </a:gdLst>
              <a:ahLst/>
              <a:cxnLst>
                <a:cxn ang="0">
                  <a:pos x="T0" y="T1"/>
                </a:cxn>
                <a:cxn ang="0">
                  <a:pos x="T2" y="T3"/>
                </a:cxn>
                <a:cxn ang="0">
                  <a:pos x="T4" y="T5"/>
                </a:cxn>
                <a:cxn ang="0">
                  <a:pos x="T6" y="T7"/>
                </a:cxn>
                <a:cxn ang="0">
                  <a:pos x="T8" y="T9"/>
                </a:cxn>
              </a:cxnLst>
              <a:rect l="0" t="0" r="r" b="b"/>
              <a:pathLst>
                <a:path w="72" h="72">
                  <a:moveTo>
                    <a:pt x="4" y="71"/>
                  </a:moveTo>
                  <a:lnTo>
                    <a:pt x="0" y="35"/>
                  </a:lnTo>
                  <a:lnTo>
                    <a:pt x="53" y="0"/>
                  </a:lnTo>
                  <a:lnTo>
                    <a:pt x="71" y="35"/>
                  </a:lnTo>
                  <a:lnTo>
                    <a:pt x="4" y="71"/>
                  </a:lnTo>
                </a:path>
              </a:pathLst>
            </a:custGeom>
            <a:solidFill>
              <a:srgbClr val="000000"/>
            </a:solidFill>
            <a:ln w="12600">
              <a:solidFill>
                <a:srgbClr val="333333"/>
              </a:solidFill>
              <a:round/>
              <a:headEnd/>
              <a:tailEnd/>
            </a:ln>
          </p:spPr>
          <p:txBody>
            <a:bodyPr wrap="none" anchor="ctr"/>
            <a:lstStyle/>
            <a:p>
              <a:endParaRPr lang="en-US"/>
            </a:p>
          </p:txBody>
        </p:sp>
        <p:sp>
          <p:nvSpPr>
            <p:cNvPr id="40332" name="Freeform 396">
              <a:extLst>
                <a:ext uri="{FF2B5EF4-FFF2-40B4-BE49-F238E27FC236}">
                  <a16:creationId xmlns:a16="http://schemas.microsoft.com/office/drawing/2014/main" id="{31D683A1-8CE7-4035-BAE3-9A52030201D5}"/>
                </a:ext>
              </a:extLst>
            </p:cNvPr>
            <p:cNvSpPr>
              <a:spLocks noChangeArrowheads="1"/>
            </p:cNvSpPr>
            <p:nvPr/>
          </p:nvSpPr>
          <p:spPr bwMode="auto">
            <a:xfrm>
              <a:off x="1624" y="2722"/>
              <a:ext cx="16" cy="16"/>
            </a:xfrm>
            <a:custGeom>
              <a:avLst/>
              <a:gdLst>
                <a:gd name="T0" fmla="*/ 17 w 72"/>
                <a:gd name="T1" fmla="*/ 71 h 72"/>
                <a:gd name="T2" fmla="*/ 0 w 72"/>
                <a:gd name="T3" fmla="*/ 35 h 72"/>
                <a:gd name="T4" fmla="*/ 58 w 72"/>
                <a:gd name="T5" fmla="*/ 0 h 72"/>
                <a:gd name="T6" fmla="*/ 71 w 72"/>
                <a:gd name="T7" fmla="*/ 35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35"/>
                  </a:lnTo>
                  <a:lnTo>
                    <a:pt x="58" y="0"/>
                  </a:lnTo>
                  <a:lnTo>
                    <a:pt x="71" y="35"/>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40333" name="Freeform 397">
              <a:extLst>
                <a:ext uri="{FF2B5EF4-FFF2-40B4-BE49-F238E27FC236}">
                  <a16:creationId xmlns:a16="http://schemas.microsoft.com/office/drawing/2014/main" id="{D60B52D6-AC62-40E0-9005-D1FAEED28BD3}"/>
                </a:ext>
              </a:extLst>
            </p:cNvPr>
            <p:cNvSpPr>
              <a:spLocks noChangeArrowheads="1"/>
            </p:cNvSpPr>
            <p:nvPr/>
          </p:nvSpPr>
          <p:spPr bwMode="auto">
            <a:xfrm>
              <a:off x="1622" y="2716"/>
              <a:ext cx="16" cy="16"/>
            </a:xfrm>
            <a:custGeom>
              <a:avLst/>
              <a:gdLst>
                <a:gd name="T0" fmla="*/ 8 w 72"/>
                <a:gd name="T1" fmla="*/ 71 h 72"/>
                <a:gd name="T2" fmla="*/ 0 w 72"/>
                <a:gd name="T3" fmla="*/ 44 h 72"/>
                <a:gd name="T4" fmla="*/ 53 w 72"/>
                <a:gd name="T5" fmla="*/ 0 h 72"/>
                <a:gd name="T6" fmla="*/ 71 w 72"/>
                <a:gd name="T7" fmla="*/ 35 h 72"/>
                <a:gd name="T8" fmla="*/ 8 w 72"/>
                <a:gd name="T9" fmla="*/ 71 h 72"/>
              </a:gdLst>
              <a:ahLst/>
              <a:cxnLst>
                <a:cxn ang="0">
                  <a:pos x="T0" y="T1"/>
                </a:cxn>
                <a:cxn ang="0">
                  <a:pos x="T2" y="T3"/>
                </a:cxn>
                <a:cxn ang="0">
                  <a:pos x="T4" y="T5"/>
                </a:cxn>
                <a:cxn ang="0">
                  <a:pos x="T6" y="T7"/>
                </a:cxn>
                <a:cxn ang="0">
                  <a:pos x="T8" y="T9"/>
                </a:cxn>
              </a:cxnLst>
              <a:rect l="0" t="0" r="r" b="b"/>
              <a:pathLst>
                <a:path w="72" h="72">
                  <a:moveTo>
                    <a:pt x="8" y="71"/>
                  </a:moveTo>
                  <a:lnTo>
                    <a:pt x="0" y="44"/>
                  </a:lnTo>
                  <a:lnTo>
                    <a:pt x="53" y="0"/>
                  </a:lnTo>
                  <a:lnTo>
                    <a:pt x="71" y="35"/>
                  </a:lnTo>
                  <a:lnTo>
                    <a:pt x="8" y="71"/>
                  </a:lnTo>
                </a:path>
              </a:pathLst>
            </a:custGeom>
            <a:solidFill>
              <a:srgbClr val="000000"/>
            </a:solidFill>
            <a:ln w="12600">
              <a:solidFill>
                <a:srgbClr val="333333"/>
              </a:solidFill>
              <a:round/>
              <a:headEnd/>
              <a:tailEnd/>
            </a:ln>
          </p:spPr>
          <p:txBody>
            <a:bodyPr wrap="none" anchor="ctr"/>
            <a:lstStyle/>
            <a:p>
              <a:endParaRPr lang="en-US"/>
            </a:p>
          </p:txBody>
        </p:sp>
        <p:sp>
          <p:nvSpPr>
            <p:cNvPr id="40334" name="Freeform 398">
              <a:extLst>
                <a:ext uri="{FF2B5EF4-FFF2-40B4-BE49-F238E27FC236}">
                  <a16:creationId xmlns:a16="http://schemas.microsoft.com/office/drawing/2014/main" id="{51E4F4D2-9AA2-4734-8E76-9FA4C49AC857}"/>
                </a:ext>
              </a:extLst>
            </p:cNvPr>
            <p:cNvSpPr>
              <a:spLocks noChangeArrowheads="1"/>
            </p:cNvSpPr>
            <p:nvPr/>
          </p:nvSpPr>
          <p:spPr bwMode="auto">
            <a:xfrm>
              <a:off x="1619" y="2711"/>
              <a:ext cx="16" cy="16"/>
            </a:xfrm>
            <a:custGeom>
              <a:avLst/>
              <a:gdLst>
                <a:gd name="T0" fmla="*/ 13 w 72"/>
                <a:gd name="T1" fmla="*/ 71 h 72"/>
                <a:gd name="T2" fmla="*/ 0 w 72"/>
                <a:gd name="T3" fmla="*/ 40 h 72"/>
                <a:gd name="T4" fmla="*/ 49 w 72"/>
                <a:gd name="T5" fmla="*/ 0 h 72"/>
                <a:gd name="T6" fmla="*/ 71 w 72"/>
                <a:gd name="T7" fmla="*/ 26 h 72"/>
                <a:gd name="T8" fmla="*/ 13 w 72"/>
                <a:gd name="T9" fmla="*/ 71 h 72"/>
              </a:gdLst>
              <a:ahLst/>
              <a:cxnLst>
                <a:cxn ang="0">
                  <a:pos x="T0" y="T1"/>
                </a:cxn>
                <a:cxn ang="0">
                  <a:pos x="T2" y="T3"/>
                </a:cxn>
                <a:cxn ang="0">
                  <a:pos x="T4" y="T5"/>
                </a:cxn>
                <a:cxn ang="0">
                  <a:pos x="T6" y="T7"/>
                </a:cxn>
                <a:cxn ang="0">
                  <a:pos x="T8" y="T9"/>
                </a:cxn>
              </a:cxnLst>
              <a:rect l="0" t="0" r="r" b="b"/>
              <a:pathLst>
                <a:path w="72" h="72">
                  <a:moveTo>
                    <a:pt x="13" y="71"/>
                  </a:moveTo>
                  <a:lnTo>
                    <a:pt x="0" y="40"/>
                  </a:lnTo>
                  <a:lnTo>
                    <a:pt x="49" y="0"/>
                  </a:lnTo>
                  <a:lnTo>
                    <a:pt x="71" y="26"/>
                  </a:lnTo>
                  <a:lnTo>
                    <a:pt x="13" y="71"/>
                  </a:lnTo>
                </a:path>
              </a:pathLst>
            </a:custGeom>
            <a:solidFill>
              <a:srgbClr val="000000"/>
            </a:solidFill>
            <a:ln w="12600">
              <a:solidFill>
                <a:srgbClr val="333333"/>
              </a:solidFill>
              <a:round/>
              <a:headEnd/>
              <a:tailEnd/>
            </a:ln>
          </p:spPr>
          <p:txBody>
            <a:bodyPr wrap="none" anchor="ctr"/>
            <a:lstStyle/>
            <a:p>
              <a:endParaRPr lang="en-US"/>
            </a:p>
          </p:txBody>
        </p:sp>
        <p:sp>
          <p:nvSpPr>
            <p:cNvPr id="40335" name="Freeform 399">
              <a:extLst>
                <a:ext uri="{FF2B5EF4-FFF2-40B4-BE49-F238E27FC236}">
                  <a16:creationId xmlns:a16="http://schemas.microsoft.com/office/drawing/2014/main" id="{236C72A5-3A45-4D39-B396-439E7B1B7FA0}"/>
                </a:ext>
              </a:extLst>
            </p:cNvPr>
            <p:cNvSpPr>
              <a:spLocks noChangeArrowheads="1"/>
            </p:cNvSpPr>
            <p:nvPr/>
          </p:nvSpPr>
          <p:spPr bwMode="auto">
            <a:xfrm>
              <a:off x="1615" y="2706"/>
              <a:ext cx="16" cy="16"/>
            </a:xfrm>
            <a:custGeom>
              <a:avLst/>
              <a:gdLst>
                <a:gd name="T0" fmla="*/ 17 w 72"/>
                <a:gd name="T1" fmla="*/ 71 h 72"/>
                <a:gd name="T2" fmla="*/ 0 w 72"/>
                <a:gd name="T3" fmla="*/ 44 h 72"/>
                <a:gd name="T4" fmla="*/ 49 w 72"/>
                <a:gd name="T5" fmla="*/ 0 h 72"/>
                <a:gd name="T6" fmla="*/ 71 w 72"/>
                <a:gd name="T7" fmla="*/ 26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44"/>
                  </a:lnTo>
                  <a:lnTo>
                    <a:pt x="49" y="0"/>
                  </a:lnTo>
                  <a:lnTo>
                    <a:pt x="71" y="26"/>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40336" name="Freeform 400">
              <a:extLst>
                <a:ext uri="{FF2B5EF4-FFF2-40B4-BE49-F238E27FC236}">
                  <a16:creationId xmlns:a16="http://schemas.microsoft.com/office/drawing/2014/main" id="{CC867A7B-085C-4FDD-9C8D-56B0976B3E67}"/>
                </a:ext>
              </a:extLst>
            </p:cNvPr>
            <p:cNvSpPr>
              <a:spLocks noChangeArrowheads="1"/>
            </p:cNvSpPr>
            <p:nvPr/>
          </p:nvSpPr>
          <p:spPr bwMode="auto">
            <a:xfrm>
              <a:off x="1611" y="2701"/>
              <a:ext cx="16" cy="16"/>
            </a:xfrm>
            <a:custGeom>
              <a:avLst/>
              <a:gdLst>
                <a:gd name="T0" fmla="*/ 17 w 72"/>
                <a:gd name="T1" fmla="*/ 71 h 72"/>
                <a:gd name="T2" fmla="*/ 0 w 72"/>
                <a:gd name="T3" fmla="*/ 40 h 72"/>
                <a:gd name="T4" fmla="*/ 40 w 72"/>
                <a:gd name="T5" fmla="*/ 0 h 72"/>
                <a:gd name="T6" fmla="*/ 71 w 72"/>
                <a:gd name="T7" fmla="*/ 26 h 72"/>
                <a:gd name="T8" fmla="*/ 17 w 72"/>
                <a:gd name="T9" fmla="*/ 71 h 72"/>
              </a:gdLst>
              <a:ahLst/>
              <a:cxnLst>
                <a:cxn ang="0">
                  <a:pos x="T0" y="T1"/>
                </a:cxn>
                <a:cxn ang="0">
                  <a:pos x="T2" y="T3"/>
                </a:cxn>
                <a:cxn ang="0">
                  <a:pos x="T4" y="T5"/>
                </a:cxn>
                <a:cxn ang="0">
                  <a:pos x="T6" y="T7"/>
                </a:cxn>
                <a:cxn ang="0">
                  <a:pos x="T8" y="T9"/>
                </a:cxn>
              </a:cxnLst>
              <a:rect l="0" t="0" r="r" b="b"/>
              <a:pathLst>
                <a:path w="72" h="72">
                  <a:moveTo>
                    <a:pt x="17" y="71"/>
                  </a:moveTo>
                  <a:lnTo>
                    <a:pt x="0" y="40"/>
                  </a:lnTo>
                  <a:lnTo>
                    <a:pt x="40" y="0"/>
                  </a:lnTo>
                  <a:lnTo>
                    <a:pt x="71" y="26"/>
                  </a:lnTo>
                  <a:lnTo>
                    <a:pt x="17" y="71"/>
                  </a:lnTo>
                </a:path>
              </a:pathLst>
            </a:custGeom>
            <a:solidFill>
              <a:srgbClr val="000000"/>
            </a:solidFill>
            <a:ln w="12600">
              <a:solidFill>
                <a:srgbClr val="333333"/>
              </a:solidFill>
              <a:round/>
              <a:headEnd/>
              <a:tailEnd/>
            </a:ln>
          </p:spPr>
          <p:txBody>
            <a:bodyPr wrap="none" anchor="ctr"/>
            <a:lstStyle/>
            <a:p>
              <a:endParaRPr lang="en-US"/>
            </a:p>
          </p:txBody>
        </p:sp>
        <p:sp>
          <p:nvSpPr>
            <p:cNvPr id="40337" name="Freeform 401">
              <a:extLst>
                <a:ext uri="{FF2B5EF4-FFF2-40B4-BE49-F238E27FC236}">
                  <a16:creationId xmlns:a16="http://schemas.microsoft.com/office/drawing/2014/main" id="{C0649755-FCB8-4519-A6D9-A86B4FCCF940}"/>
                </a:ext>
              </a:extLst>
            </p:cNvPr>
            <p:cNvSpPr>
              <a:spLocks noChangeArrowheads="1"/>
            </p:cNvSpPr>
            <p:nvPr/>
          </p:nvSpPr>
          <p:spPr bwMode="auto">
            <a:xfrm>
              <a:off x="1607" y="2696"/>
              <a:ext cx="16" cy="16"/>
            </a:xfrm>
            <a:custGeom>
              <a:avLst/>
              <a:gdLst>
                <a:gd name="T0" fmla="*/ 22 w 72"/>
                <a:gd name="T1" fmla="*/ 71 h 72"/>
                <a:gd name="T2" fmla="*/ 0 w 72"/>
                <a:gd name="T3" fmla="*/ 49 h 72"/>
                <a:gd name="T4" fmla="*/ 40 w 72"/>
                <a:gd name="T5" fmla="*/ 0 h 72"/>
                <a:gd name="T6" fmla="*/ 71 w 72"/>
                <a:gd name="T7" fmla="*/ 26 h 72"/>
                <a:gd name="T8" fmla="*/ 22 w 72"/>
                <a:gd name="T9" fmla="*/ 71 h 72"/>
              </a:gdLst>
              <a:ahLst/>
              <a:cxnLst>
                <a:cxn ang="0">
                  <a:pos x="T0" y="T1"/>
                </a:cxn>
                <a:cxn ang="0">
                  <a:pos x="T2" y="T3"/>
                </a:cxn>
                <a:cxn ang="0">
                  <a:pos x="T4" y="T5"/>
                </a:cxn>
                <a:cxn ang="0">
                  <a:pos x="T6" y="T7"/>
                </a:cxn>
                <a:cxn ang="0">
                  <a:pos x="T8" y="T9"/>
                </a:cxn>
              </a:cxnLst>
              <a:rect l="0" t="0" r="r" b="b"/>
              <a:pathLst>
                <a:path w="72" h="72">
                  <a:moveTo>
                    <a:pt x="22" y="71"/>
                  </a:moveTo>
                  <a:lnTo>
                    <a:pt x="0" y="49"/>
                  </a:lnTo>
                  <a:lnTo>
                    <a:pt x="40" y="0"/>
                  </a:lnTo>
                  <a:lnTo>
                    <a:pt x="71" y="26"/>
                  </a:lnTo>
                  <a:lnTo>
                    <a:pt x="22" y="71"/>
                  </a:lnTo>
                </a:path>
              </a:pathLst>
            </a:custGeom>
            <a:solidFill>
              <a:srgbClr val="000000"/>
            </a:solidFill>
            <a:ln w="12600">
              <a:solidFill>
                <a:srgbClr val="333333"/>
              </a:solidFill>
              <a:round/>
              <a:headEnd/>
              <a:tailEnd/>
            </a:ln>
          </p:spPr>
          <p:txBody>
            <a:bodyPr wrap="none" anchor="ctr"/>
            <a:lstStyle/>
            <a:p>
              <a:endParaRPr lang="en-US"/>
            </a:p>
          </p:txBody>
        </p:sp>
        <p:sp>
          <p:nvSpPr>
            <p:cNvPr id="40338" name="Freeform 402">
              <a:extLst>
                <a:ext uri="{FF2B5EF4-FFF2-40B4-BE49-F238E27FC236}">
                  <a16:creationId xmlns:a16="http://schemas.microsoft.com/office/drawing/2014/main" id="{77E86F73-985F-489F-B69D-1A6852E97DD8}"/>
                </a:ext>
              </a:extLst>
            </p:cNvPr>
            <p:cNvSpPr>
              <a:spLocks noChangeArrowheads="1"/>
            </p:cNvSpPr>
            <p:nvPr/>
          </p:nvSpPr>
          <p:spPr bwMode="auto">
            <a:xfrm>
              <a:off x="1601" y="2691"/>
              <a:ext cx="16" cy="16"/>
            </a:xfrm>
            <a:custGeom>
              <a:avLst/>
              <a:gdLst>
                <a:gd name="T0" fmla="*/ 31 w 72"/>
                <a:gd name="T1" fmla="*/ 71 h 72"/>
                <a:gd name="T2" fmla="*/ 0 w 72"/>
                <a:gd name="T3" fmla="*/ 44 h 72"/>
                <a:gd name="T4" fmla="*/ 35 w 72"/>
                <a:gd name="T5" fmla="*/ 0 h 72"/>
                <a:gd name="T6" fmla="*/ 71 w 72"/>
                <a:gd name="T7" fmla="*/ 22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44"/>
                  </a:lnTo>
                  <a:lnTo>
                    <a:pt x="35" y="0"/>
                  </a:lnTo>
                  <a:lnTo>
                    <a:pt x="71" y="22"/>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40339" name="Freeform 403">
              <a:extLst>
                <a:ext uri="{FF2B5EF4-FFF2-40B4-BE49-F238E27FC236}">
                  <a16:creationId xmlns:a16="http://schemas.microsoft.com/office/drawing/2014/main" id="{1CC08AC2-34D0-4DCC-9421-4C422322BDED}"/>
                </a:ext>
              </a:extLst>
            </p:cNvPr>
            <p:cNvSpPr>
              <a:spLocks noChangeArrowheads="1"/>
            </p:cNvSpPr>
            <p:nvPr/>
          </p:nvSpPr>
          <p:spPr bwMode="auto">
            <a:xfrm>
              <a:off x="1596" y="2687"/>
              <a:ext cx="16" cy="16"/>
            </a:xfrm>
            <a:custGeom>
              <a:avLst/>
              <a:gdLst>
                <a:gd name="T0" fmla="*/ 26 w 72"/>
                <a:gd name="T1" fmla="*/ 71 h 72"/>
                <a:gd name="T2" fmla="*/ 0 w 72"/>
                <a:gd name="T3" fmla="*/ 40 h 72"/>
                <a:gd name="T4" fmla="*/ 40 w 72"/>
                <a:gd name="T5" fmla="*/ 0 h 72"/>
                <a:gd name="T6" fmla="*/ 71 w 72"/>
                <a:gd name="T7" fmla="*/ 17 h 72"/>
                <a:gd name="T8" fmla="*/ 26 w 72"/>
                <a:gd name="T9" fmla="*/ 71 h 72"/>
              </a:gdLst>
              <a:ahLst/>
              <a:cxnLst>
                <a:cxn ang="0">
                  <a:pos x="T0" y="T1"/>
                </a:cxn>
                <a:cxn ang="0">
                  <a:pos x="T2" y="T3"/>
                </a:cxn>
                <a:cxn ang="0">
                  <a:pos x="T4" y="T5"/>
                </a:cxn>
                <a:cxn ang="0">
                  <a:pos x="T6" y="T7"/>
                </a:cxn>
                <a:cxn ang="0">
                  <a:pos x="T8" y="T9"/>
                </a:cxn>
              </a:cxnLst>
              <a:rect l="0" t="0" r="r" b="b"/>
              <a:pathLst>
                <a:path w="72" h="72">
                  <a:moveTo>
                    <a:pt x="26" y="71"/>
                  </a:moveTo>
                  <a:lnTo>
                    <a:pt x="0" y="40"/>
                  </a:lnTo>
                  <a:lnTo>
                    <a:pt x="40" y="0"/>
                  </a:lnTo>
                  <a:lnTo>
                    <a:pt x="71" y="17"/>
                  </a:lnTo>
                  <a:lnTo>
                    <a:pt x="26" y="71"/>
                  </a:lnTo>
                </a:path>
              </a:pathLst>
            </a:custGeom>
            <a:solidFill>
              <a:srgbClr val="000000"/>
            </a:solidFill>
            <a:ln w="12600">
              <a:solidFill>
                <a:srgbClr val="333333"/>
              </a:solidFill>
              <a:round/>
              <a:headEnd/>
              <a:tailEnd/>
            </a:ln>
          </p:spPr>
          <p:txBody>
            <a:bodyPr wrap="none" anchor="ctr"/>
            <a:lstStyle/>
            <a:p>
              <a:endParaRPr lang="en-US"/>
            </a:p>
          </p:txBody>
        </p:sp>
        <p:sp>
          <p:nvSpPr>
            <p:cNvPr id="40340" name="Freeform 404">
              <a:extLst>
                <a:ext uri="{FF2B5EF4-FFF2-40B4-BE49-F238E27FC236}">
                  <a16:creationId xmlns:a16="http://schemas.microsoft.com/office/drawing/2014/main" id="{49537223-2CEC-4DCF-957D-690C7AD61C0B}"/>
                </a:ext>
              </a:extLst>
            </p:cNvPr>
            <p:cNvSpPr>
              <a:spLocks noChangeArrowheads="1"/>
            </p:cNvSpPr>
            <p:nvPr/>
          </p:nvSpPr>
          <p:spPr bwMode="auto">
            <a:xfrm>
              <a:off x="1590" y="2682"/>
              <a:ext cx="16" cy="16"/>
            </a:xfrm>
            <a:custGeom>
              <a:avLst/>
              <a:gdLst>
                <a:gd name="T0" fmla="*/ 31 w 72"/>
                <a:gd name="T1" fmla="*/ 71 h 72"/>
                <a:gd name="T2" fmla="*/ 0 w 72"/>
                <a:gd name="T3" fmla="*/ 49 h 72"/>
                <a:gd name="T4" fmla="*/ 31 w 72"/>
                <a:gd name="T5" fmla="*/ 0 h 72"/>
                <a:gd name="T6" fmla="*/ 71 w 72"/>
                <a:gd name="T7" fmla="*/ 26 h 72"/>
                <a:gd name="T8" fmla="*/ 31 w 72"/>
                <a:gd name="T9" fmla="*/ 71 h 72"/>
              </a:gdLst>
              <a:ahLst/>
              <a:cxnLst>
                <a:cxn ang="0">
                  <a:pos x="T0" y="T1"/>
                </a:cxn>
                <a:cxn ang="0">
                  <a:pos x="T2" y="T3"/>
                </a:cxn>
                <a:cxn ang="0">
                  <a:pos x="T4" y="T5"/>
                </a:cxn>
                <a:cxn ang="0">
                  <a:pos x="T6" y="T7"/>
                </a:cxn>
                <a:cxn ang="0">
                  <a:pos x="T8" y="T9"/>
                </a:cxn>
              </a:cxnLst>
              <a:rect l="0" t="0" r="r" b="b"/>
              <a:pathLst>
                <a:path w="72" h="72">
                  <a:moveTo>
                    <a:pt x="31" y="71"/>
                  </a:moveTo>
                  <a:lnTo>
                    <a:pt x="0" y="49"/>
                  </a:lnTo>
                  <a:lnTo>
                    <a:pt x="31" y="0"/>
                  </a:lnTo>
                  <a:lnTo>
                    <a:pt x="71" y="26"/>
                  </a:lnTo>
                  <a:lnTo>
                    <a:pt x="31" y="71"/>
                  </a:lnTo>
                </a:path>
              </a:pathLst>
            </a:custGeom>
            <a:solidFill>
              <a:srgbClr val="000000"/>
            </a:solidFill>
            <a:ln w="12600">
              <a:solidFill>
                <a:srgbClr val="333333"/>
              </a:solidFill>
              <a:round/>
              <a:headEnd/>
              <a:tailEnd/>
            </a:ln>
          </p:spPr>
          <p:txBody>
            <a:bodyPr wrap="none" anchor="ctr"/>
            <a:lstStyle/>
            <a:p>
              <a:endParaRPr lang="en-US"/>
            </a:p>
          </p:txBody>
        </p:sp>
        <p:sp>
          <p:nvSpPr>
            <p:cNvPr id="40341" name="Freeform 405">
              <a:extLst>
                <a:ext uri="{FF2B5EF4-FFF2-40B4-BE49-F238E27FC236}">
                  <a16:creationId xmlns:a16="http://schemas.microsoft.com/office/drawing/2014/main" id="{9450B5D1-32DC-41A2-9005-5FB50306BC8F}"/>
                </a:ext>
              </a:extLst>
            </p:cNvPr>
            <p:cNvSpPr>
              <a:spLocks noChangeArrowheads="1"/>
            </p:cNvSpPr>
            <p:nvPr/>
          </p:nvSpPr>
          <p:spPr bwMode="auto">
            <a:xfrm>
              <a:off x="1584" y="2678"/>
              <a:ext cx="16" cy="16"/>
            </a:xfrm>
            <a:custGeom>
              <a:avLst/>
              <a:gdLst>
                <a:gd name="T0" fmla="*/ 35 w 72"/>
                <a:gd name="T1" fmla="*/ 71 h 72"/>
                <a:gd name="T2" fmla="*/ 0 w 72"/>
                <a:gd name="T3" fmla="*/ 49 h 72"/>
                <a:gd name="T4" fmla="*/ 35 w 72"/>
                <a:gd name="T5" fmla="*/ 0 h 72"/>
                <a:gd name="T6" fmla="*/ 71 w 72"/>
                <a:gd name="T7" fmla="*/ 17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9"/>
                  </a:lnTo>
                  <a:lnTo>
                    <a:pt x="35" y="0"/>
                  </a:lnTo>
                  <a:lnTo>
                    <a:pt x="71" y="17"/>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40342" name="Freeform 406">
              <a:extLst>
                <a:ext uri="{FF2B5EF4-FFF2-40B4-BE49-F238E27FC236}">
                  <a16:creationId xmlns:a16="http://schemas.microsoft.com/office/drawing/2014/main" id="{D5CE9ACA-9709-4EF9-8C9A-FC108E2E1116}"/>
                </a:ext>
              </a:extLst>
            </p:cNvPr>
            <p:cNvSpPr>
              <a:spLocks noChangeArrowheads="1"/>
            </p:cNvSpPr>
            <p:nvPr/>
          </p:nvSpPr>
          <p:spPr bwMode="auto">
            <a:xfrm>
              <a:off x="1577" y="2674"/>
              <a:ext cx="16" cy="16"/>
            </a:xfrm>
            <a:custGeom>
              <a:avLst/>
              <a:gdLst>
                <a:gd name="T0" fmla="*/ 35 w 72"/>
                <a:gd name="T1" fmla="*/ 71 h 72"/>
                <a:gd name="T2" fmla="*/ 0 w 72"/>
                <a:gd name="T3" fmla="*/ 53 h 72"/>
                <a:gd name="T4" fmla="*/ 31 w 72"/>
                <a:gd name="T5" fmla="*/ 0 h 72"/>
                <a:gd name="T6" fmla="*/ 71 w 72"/>
                <a:gd name="T7" fmla="*/ 17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53"/>
                  </a:lnTo>
                  <a:lnTo>
                    <a:pt x="31" y="0"/>
                  </a:lnTo>
                  <a:lnTo>
                    <a:pt x="71" y="17"/>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40343" name="Freeform 407">
              <a:extLst>
                <a:ext uri="{FF2B5EF4-FFF2-40B4-BE49-F238E27FC236}">
                  <a16:creationId xmlns:a16="http://schemas.microsoft.com/office/drawing/2014/main" id="{359F1ADB-9EE6-4E6B-B5BA-395EE1DE5F7D}"/>
                </a:ext>
              </a:extLst>
            </p:cNvPr>
            <p:cNvSpPr>
              <a:spLocks noChangeArrowheads="1"/>
            </p:cNvSpPr>
            <p:nvPr/>
          </p:nvSpPr>
          <p:spPr bwMode="auto">
            <a:xfrm>
              <a:off x="1570" y="2670"/>
              <a:ext cx="16" cy="16"/>
            </a:xfrm>
            <a:custGeom>
              <a:avLst/>
              <a:gdLst>
                <a:gd name="T0" fmla="*/ 35 w 72"/>
                <a:gd name="T1" fmla="*/ 71 h 72"/>
                <a:gd name="T2" fmla="*/ 0 w 72"/>
                <a:gd name="T3" fmla="*/ 49 h 72"/>
                <a:gd name="T4" fmla="*/ 26 w 72"/>
                <a:gd name="T5" fmla="*/ 0 h 72"/>
                <a:gd name="T6" fmla="*/ 71 w 72"/>
                <a:gd name="T7" fmla="*/ 17 h 72"/>
                <a:gd name="T8" fmla="*/ 35 w 72"/>
                <a:gd name="T9" fmla="*/ 71 h 72"/>
              </a:gdLst>
              <a:ahLst/>
              <a:cxnLst>
                <a:cxn ang="0">
                  <a:pos x="T0" y="T1"/>
                </a:cxn>
                <a:cxn ang="0">
                  <a:pos x="T2" y="T3"/>
                </a:cxn>
                <a:cxn ang="0">
                  <a:pos x="T4" y="T5"/>
                </a:cxn>
                <a:cxn ang="0">
                  <a:pos x="T6" y="T7"/>
                </a:cxn>
                <a:cxn ang="0">
                  <a:pos x="T8" y="T9"/>
                </a:cxn>
              </a:cxnLst>
              <a:rect l="0" t="0" r="r" b="b"/>
              <a:pathLst>
                <a:path w="72" h="72">
                  <a:moveTo>
                    <a:pt x="35" y="71"/>
                  </a:moveTo>
                  <a:lnTo>
                    <a:pt x="0" y="49"/>
                  </a:lnTo>
                  <a:lnTo>
                    <a:pt x="26" y="0"/>
                  </a:lnTo>
                  <a:lnTo>
                    <a:pt x="71" y="17"/>
                  </a:lnTo>
                  <a:lnTo>
                    <a:pt x="35" y="71"/>
                  </a:lnTo>
                </a:path>
              </a:pathLst>
            </a:custGeom>
            <a:solidFill>
              <a:srgbClr val="000000"/>
            </a:solidFill>
            <a:ln w="12600">
              <a:solidFill>
                <a:srgbClr val="333333"/>
              </a:solidFill>
              <a:round/>
              <a:headEnd/>
              <a:tailEnd/>
            </a:ln>
          </p:spPr>
          <p:txBody>
            <a:bodyPr wrap="none" anchor="ctr"/>
            <a:lstStyle/>
            <a:p>
              <a:endParaRPr lang="en-US"/>
            </a:p>
          </p:txBody>
        </p:sp>
        <p:sp>
          <p:nvSpPr>
            <p:cNvPr id="40344" name="Freeform 408">
              <a:extLst>
                <a:ext uri="{FF2B5EF4-FFF2-40B4-BE49-F238E27FC236}">
                  <a16:creationId xmlns:a16="http://schemas.microsoft.com/office/drawing/2014/main" id="{4EBA1AE7-AA97-4D0D-9CEF-E9D78B80F9A4}"/>
                </a:ext>
              </a:extLst>
            </p:cNvPr>
            <p:cNvSpPr>
              <a:spLocks noChangeArrowheads="1"/>
            </p:cNvSpPr>
            <p:nvPr/>
          </p:nvSpPr>
          <p:spPr bwMode="auto">
            <a:xfrm>
              <a:off x="1563" y="2667"/>
              <a:ext cx="16" cy="16"/>
            </a:xfrm>
            <a:custGeom>
              <a:avLst/>
              <a:gdLst>
                <a:gd name="T0" fmla="*/ 40 w 72"/>
                <a:gd name="T1" fmla="*/ 71 h 72"/>
                <a:gd name="T2" fmla="*/ 0 w 72"/>
                <a:gd name="T3" fmla="*/ 53 h 72"/>
                <a:gd name="T4" fmla="*/ 22 w 72"/>
                <a:gd name="T5" fmla="*/ 0 h 72"/>
                <a:gd name="T6" fmla="*/ 71 w 72"/>
                <a:gd name="T7" fmla="*/ 13 h 72"/>
                <a:gd name="T8" fmla="*/ 40 w 72"/>
                <a:gd name="T9" fmla="*/ 71 h 72"/>
              </a:gdLst>
              <a:ahLst/>
              <a:cxnLst>
                <a:cxn ang="0">
                  <a:pos x="T0" y="T1"/>
                </a:cxn>
                <a:cxn ang="0">
                  <a:pos x="T2" y="T3"/>
                </a:cxn>
                <a:cxn ang="0">
                  <a:pos x="T4" y="T5"/>
                </a:cxn>
                <a:cxn ang="0">
                  <a:pos x="T6" y="T7"/>
                </a:cxn>
                <a:cxn ang="0">
                  <a:pos x="T8" y="T9"/>
                </a:cxn>
              </a:cxnLst>
              <a:rect l="0" t="0" r="r" b="b"/>
              <a:pathLst>
                <a:path w="72" h="72">
                  <a:moveTo>
                    <a:pt x="40" y="71"/>
                  </a:moveTo>
                  <a:lnTo>
                    <a:pt x="0" y="53"/>
                  </a:lnTo>
                  <a:lnTo>
                    <a:pt x="22" y="0"/>
                  </a:lnTo>
                  <a:lnTo>
                    <a:pt x="71" y="13"/>
                  </a:lnTo>
                  <a:lnTo>
                    <a:pt x="40" y="71"/>
                  </a:lnTo>
                </a:path>
              </a:pathLst>
            </a:custGeom>
            <a:solidFill>
              <a:srgbClr val="000000"/>
            </a:solidFill>
            <a:ln w="12600">
              <a:solidFill>
                <a:srgbClr val="333333"/>
              </a:solidFill>
              <a:round/>
              <a:headEnd/>
              <a:tailEnd/>
            </a:ln>
          </p:spPr>
          <p:txBody>
            <a:bodyPr wrap="none" anchor="ctr"/>
            <a:lstStyle/>
            <a:p>
              <a:endParaRPr lang="en-US"/>
            </a:p>
          </p:txBody>
        </p:sp>
        <p:sp>
          <p:nvSpPr>
            <p:cNvPr id="40345" name="Freeform 409">
              <a:extLst>
                <a:ext uri="{FF2B5EF4-FFF2-40B4-BE49-F238E27FC236}">
                  <a16:creationId xmlns:a16="http://schemas.microsoft.com/office/drawing/2014/main" id="{F64EA070-52C1-4FE5-98A2-C0136A932291}"/>
                </a:ext>
              </a:extLst>
            </p:cNvPr>
            <p:cNvSpPr>
              <a:spLocks noChangeArrowheads="1"/>
            </p:cNvSpPr>
            <p:nvPr/>
          </p:nvSpPr>
          <p:spPr bwMode="auto">
            <a:xfrm>
              <a:off x="1555" y="2663"/>
              <a:ext cx="16" cy="16"/>
            </a:xfrm>
            <a:custGeom>
              <a:avLst/>
              <a:gdLst>
                <a:gd name="T0" fmla="*/ 44 w 72"/>
                <a:gd name="T1" fmla="*/ 71 h 72"/>
                <a:gd name="T2" fmla="*/ 0 w 72"/>
                <a:gd name="T3" fmla="*/ 58 h 72"/>
                <a:gd name="T4" fmla="*/ 17 w 72"/>
                <a:gd name="T5" fmla="*/ 0 h 72"/>
                <a:gd name="T6" fmla="*/ 71 w 72"/>
                <a:gd name="T7" fmla="*/ 17 h 72"/>
                <a:gd name="T8" fmla="*/ 44 w 72"/>
                <a:gd name="T9" fmla="*/ 71 h 72"/>
              </a:gdLst>
              <a:ahLst/>
              <a:cxnLst>
                <a:cxn ang="0">
                  <a:pos x="T0" y="T1"/>
                </a:cxn>
                <a:cxn ang="0">
                  <a:pos x="T2" y="T3"/>
                </a:cxn>
                <a:cxn ang="0">
                  <a:pos x="T4" y="T5"/>
                </a:cxn>
                <a:cxn ang="0">
                  <a:pos x="T6" y="T7"/>
                </a:cxn>
                <a:cxn ang="0">
                  <a:pos x="T8" y="T9"/>
                </a:cxn>
              </a:cxnLst>
              <a:rect l="0" t="0" r="r" b="b"/>
              <a:pathLst>
                <a:path w="72" h="72">
                  <a:moveTo>
                    <a:pt x="44" y="71"/>
                  </a:moveTo>
                  <a:lnTo>
                    <a:pt x="0" y="58"/>
                  </a:lnTo>
                  <a:lnTo>
                    <a:pt x="17" y="0"/>
                  </a:lnTo>
                  <a:lnTo>
                    <a:pt x="71" y="17"/>
                  </a:lnTo>
                  <a:lnTo>
                    <a:pt x="44" y="71"/>
                  </a:lnTo>
                </a:path>
              </a:pathLst>
            </a:custGeom>
            <a:solidFill>
              <a:srgbClr val="000000"/>
            </a:solidFill>
            <a:ln w="12600">
              <a:solidFill>
                <a:srgbClr val="333333"/>
              </a:solidFill>
              <a:round/>
              <a:headEnd/>
              <a:tailEnd/>
            </a:ln>
          </p:spPr>
          <p:txBody>
            <a:bodyPr wrap="none" anchor="ctr"/>
            <a:lstStyle/>
            <a:p>
              <a:endParaRPr lang="en-US"/>
            </a:p>
          </p:txBody>
        </p:sp>
        <p:sp>
          <p:nvSpPr>
            <p:cNvPr id="40346" name="Freeform 410">
              <a:extLst>
                <a:ext uri="{FF2B5EF4-FFF2-40B4-BE49-F238E27FC236}">
                  <a16:creationId xmlns:a16="http://schemas.microsoft.com/office/drawing/2014/main" id="{7678EAFD-0AE8-4179-97D6-436B932520F5}"/>
                </a:ext>
              </a:extLst>
            </p:cNvPr>
            <p:cNvSpPr>
              <a:spLocks noChangeArrowheads="1"/>
            </p:cNvSpPr>
            <p:nvPr/>
          </p:nvSpPr>
          <p:spPr bwMode="auto">
            <a:xfrm>
              <a:off x="1547" y="2661"/>
              <a:ext cx="16" cy="16"/>
            </a:xfrm>
            <a:custGeom>
              <a:avLst/>
              <a:gdLst>
                <a:gd name="T0" fmla="*/ 49 w 72"/>
                <a:gd name="T1" fmla="*/ 71 h 72"/>
                <a:gd name="T2" fmla="*/ 0 w 72"/>
                <a:gd name="T3" fmla="*/ 49 h 72"/>
                <a:gd name="T4" fmla="*/ 17 w 72"/>
                <a:gd name="T5" fmla="*/ 0 h 72"/>
                <a:gd name="T6" fmla="*/ 71 w 72"/>
                <a:gd name="T7" fmla="*/ 8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49"/>
                  </a:lnTo>
                  <a:lnTo>
                    <a:pt x="17" y="0"/>
                  </a:lnTo>
                  <a:lnTo>
                    <a:pt x="71" y="8"/>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40347" name="Freeform 411">
              <a:extLst>
                <a:ext uri="{FF2B5EF4-FFF2-40B4-BE49-F238E27FC236}">
                  <a16:creationId xmlns:a16="http://schemas.microsoft.com/office/drawing/2014/main" id="{4A4DB6A6-8E97-4709-B3D7-6FEAD65BE105}"/>
                </a:ext>
              </a:extLst>
            </p:cNvPr>
            <p:cNvSpPr>
              <a:spLocks noChangeArrowheads="1"/>
            </p:cNvSpPr>
            <p:nvPr/>
          </p:nvSpPr>
          <p:spPr bwMode="auto">
            <a:xfrm>
              <a:off x="1539" y="2659"/>
              <a:ext cx="16" cy="16"/>
            </a:xfrm>
            <a:custGeom>
              <a:avLst/>
              <a:gdLst>
                <a:gd name="T0" fmla="*/ 49 w 72"/>
                <a:gd name="T1" fmla="*/ 71 h 72"/>
                <a:gd name="T2" fmla="*/ 0 w 72"/>
                <a:gd name="T3" fmla="*/ 62 h 72"/>
                <a:gd name="T4" fmla="*/ 4 w 72"/>
                <a:gd name="T5" fmla="*/ 0 h 72"/>
                <a:gd name="T6" fmla="*/ 71 w 72"/>
                <a:gd name="T7" fmla="*/ 8 h 72"/>
                <a:gd name="T8" fmla="*/ 49 w 72"/>
                <a:gd name="T9" fmla="*/ 71 h 72"/>
              </a:gdLst>
              <a:ahLst/>
              <a:cxnLst>
                <a:cxn ang="0">
                  <a:pos x="T0" y="T1"/>
                </a:cxn>
                <a:cxn ang="0">
                  <a:pos x="T2" y="T3"/>
                </a:cxn>
                <a:cxn ang="0">
                  <a:pos x="T4" y="T5"/>
                </a:cxn>
                <a:cxn ang="0">
                  <a:pos x="T6" y="T7"/>
                </a:cxn>
                <a:cxn ang="0">
                  <a:pos x="T8" y="T9"/>
                </a:cxn>
              </a:cxnLst>
              <a:rect l="0" t="0" r="r" b="b"/>
              <a:pathLst>
                <a:path w="72" h="72">
                  <a:moveTo>
                    <a:pt x="49" y="71"/>
                  </a:moveTo>
                  <a:lnTo>
                    <a:pt x="0" y="62"/>
                  </a:lnTo>
                  <a:lnTo>
                    <a:pt x="4" y="0"/>
                  </a:lnTo>
                  <a:lnTo>
                    <a:pt x="71" y="8"/>
                  </a:lnTo>
                  <a:lnTo>
                    <a:pt x="49" y="71"/>
                  </a:lnTo>
                </a:path>
              </a:pathLst>
            </a:custGeom>
            <a:solidFill>
              <a:srgbClr val="000000"/>
            </a:solidFill>
            <a:ln w="12600">
              <a:solidFill>
                <a:srgbClr val="333333"/>
              </a:solidFill>
              <a:round/>
              <a:headEnd/>
              <a:tailEnd/>
            </a:ln>
          </p:spPr>
          <p:txBody>
            <a:bodyPr wrap="none" anchor="ctr"/>
            <a:lstStyle/>
            <a:p>
              <a:endParaRPr lang="en-US"/>
            </a:p>
          </p:txBody>
        </p:sp>
        <p:sp>
          <p:nvSpPr>
            <p:cNvPr id="40348" name="Freeform 412">
              <a:extLst>
                <a:ext uri="{FF2B5EF4-FFF2-40B4-BE49-F238E27FC236}">
                  <a16:creationId xmlns:a16="http://schemas.microsoft.com/office/drawing/2014/main" id="{310C66E0-5CD4-4DE3-9D37-4D40D3B363CA}"/>
                </a:ext>
              </a:extLst>
            </p:cNvPr>
            <p:cNvSpPr>
              <a:spLocks noChangeArrowheads="1"/>
            </p:cNvSpPr>
            <p:nvPr/>
          </p:nvSpPr>
          <p:spPr bwMode="auto">
            <a:xfrm>
              <a:off x="1530" y="2657"/>
              <a:ext cx="16" cy="16"/>
            </a:xfrm>
            <a:custGeom>
              <a:avLst/>
              <a:gdLst>
                <a:gd name="T0" fmla="*/ 62 w 72"/>
                <a:gd name="T1" fmla="*/ 71 h 72"/>
                <a:gd name="T2" fmla="*/ 0 w 72"/>
                <a:gd name="T3" fmla="*/ 58 h 72"/>
                <a:gd name="T4" fmla="*/ 4 w 72"/>
                <a:gd name="T5" fmla="*/ 0 h 72"/>
                <a:gd name="T6" fmla="*/ 71 w 72"/>
                <a:gd name="T7" fmla="*/ 8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58"/>
                  </a:lnTo>
                  <a:lnTo>
                    <a:pt x="4" y="0"/>
                  </a:lnTo>
                  <a:lnTo>
                    <a:pt x="71" y="8"/>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40349" name="Freeform 413">
              <a:extLst>
                <a:ext uri="{FF2B5EF4-FFF2-40B4-BE49-F238E27FC236}">
                  <a16:creationId xmlns:a16="http://schemas.microsoft.com/office/drawing/2014/main" id="{2FB4AEE6-D208-443E-9714-2784D743F4E1}"/>
                </a:ext>
              </a:extLst>
            </p:cNvPr>
            <p:cNvSpPr>
              <a:spLocks noChangeArrowheads="1"/>
            </p:cNvSpPr>
            <p:nvPr/>
          </p:nvSpPr>
          <p:spPr bwMode="auto">
            <a:xfrm>
              <a:off x="1521" y="2655"/>
              <a:ext cx="16" cy="16"/>
            </a:xfrm>
            <a:custGeom>
              <a:avLst/>
              <a:gdLst>
                <a:gd name="T0" fmla="*/ 62 w 72"/>
                <a:gd name="T1" fmla="*/ 71 h 72"/>
                <a:gd name="T2" fmla="*/ 0 w 72"/>
                <a:gd name="T3" fmla="*/ 62 h 72"/>
                <a:gd name="T4" fmla="*/ 13 w 72"/>
                <a:gd name="T5" fmla="*/ 0 h 72"/>
                <a:gd name="T6" fmla="*/ 71 w 72"/>
                <a:gd name="T7" fmla="*/ 8 h 72"/>
                <a:gd name="T8" fmla="*/ 62 w 72"/>
                <a:gd name="T9" fmla="*/ 71 h 72"/>
              </a:gdLst>
              <a:ahLst/>
              <a:cxnLst>
                <a:cxn ang="0">
                  <a:pos x="T0" y="T1"/>
                </a:cxn>
                <a:cxn ang="0">
                  <a:pos x="T2" y="T3"/>
                </a:cxn>
                <a:cxn ang="0">
                  <a:pos x="T4" y="T5"/>
                </a:cxn>
                <a:cxn ang="0">
                  <a:pos x="T6" y="T7"/>
                </a:cxn>
                <a:cxn ang="0">
                  <a:pos x="T8" y="T9"/>
                </a:cxn>
              </a:cxnLst>
              <a:rect l="0" t="0" r="r" b="b"/>
              <a:pathLst>
                <a:path w="72" h="72">
                  <a:moveTo>
                    <a:pt x="62" y="71"/>
                  </a:moveTo>
                  <a:lnTo>
                    <a:pt x="0" y="62"/>
                  </a:lnTo>
                  <a:lnTo>
                    <a:pt x="13" y="0"/>
                  </a:lnTo>
                  <a:lnTo>
                    <a:pt x="71" y="8"/>
                  </a:lnTo>
                  <a:lnTo>
                    <a:pt x="62" y="71"/>
                  </a:lnTo>
                </a:path>
              </a:pathLst>
            </a:custGeom>
            <a:solidFill>
              <a:srgbClr val="000000"/>
            </a:solidFill>
            <a:ln w="12600">
              <a:solidFill>
                <a:srgbClr val="333333"/>
              </a:solidFill>
              <a:round/>
              <a:headEnd/>
              <a:tailEnd/>
            </a:ln>
          </p:spPr>
          <p:txBody>
            <a:bodyPr wrap="none" anchor="ctr"/>
            <a:lstStyle/>
            <a:p>
              <a:endParaRPr lang="en-US"/>
            </a:p>
          </p:txBody>
        </p:sp>
        <p:sp>
          <p:nvSpPr>
            <p:cNvPr id="40350" name="Freeform 414">
              <a:extLst>
                <a:ext uri="{FF2B5EF4-FFF2-40B4-BE49-F238E27FC236}">
                  <a16:creationId xmlns:a16="http://schemas.microsoft.com/office/drawing/2014/main" id="{DF3D0510-E5A2-4159-80FF-9315CDAFC488}"/>
                </a:ext>
              </a:extLst>
            </p:cNvPr>
            <p:cNvSpPr>
              <a:spLocks noChangeArrowheads="1"/>
            </p:cNvSpPr>
            <p:nvPr/>
          </p:nvSpPr>
          <p:spPr bwMode="auto">
            <a:xfrm>
              <a:off x="1512" y="2654"/>
              <a:ext cx="16" cy="16"/>
            </a:xfrm>
            <a:custGeom>
              <a:avLst/>
              <a:gdLst>
                <a:gd name="T0" fmla="*/ 57 w 71"/>
                <a:gd name="T1" fmla="*/ 71 h 72"/>
                <a:gd name="T2" fmla="*/ 0 w 71"/>
                <a:gd name="T3" fmla="*/ 58 h 72"/>
                <a:gd name="T4" fmla="*/ 8 w 71"/>
                <a:gd name="T5" fmla="*/ 0 h 72"/>
                <a:gd name="T6" fmla="*/ 70 w 71"/>
                <a:gd name="T7" fmla="*/ 4 h 72"/>
                <a:gd name="T8" fmla="*/ 57 w 71"/>
                <a:gd name="T9" fmla="*/ 71 h 72"/>
              </a:gdLst>
              <a:ahLst/>
              <a:cxnLst>
                <a:cxn ang="0">
                  <a:pos x="T0" y="T1"/>
                </a:cxn>
                <a:cxn ang="0">
                  <a:pos x="T2" y="T3"/>
                </a:cxn>
                <a:cxn ang="0">
                  <a:pos x="T4" y="T5"/>
                </a:cxn>
                <a:cxn ang="0">
                  <a:pos x="T6" y="T7"/>
                </a:cxn>
                <a:cxn ang="0">
                  <a:pos x="T8" y="T9"/>
                </a:cxn>
              </a:cxnLst>
              <a:rect l="0" t="0" r="r" b="b"/>
              <a:pathLst>
                <a:path w="71" h="72">
                  <a:moveTo>
                    <a:pt x="57" y="71"/>
                  </a:moveTo>
                  <a:lnTo>
                    <a:pt x="0" y="58"/>
                  </a:lnTo>
                  <a:lnTo>
                    <a:pt x="8" y="0"/>
                  </a:lnTo>
                  <a:lnTo>
                    <a:pt x="70" y="4"/>
                  </a:lnTo>
                  <a:lnTo>
                    <a:pt x="57" y="71"/>
                  </a:lnTo>
                </a:path>
              </a:pathLst>
            </a:custGeom>
            <a:solidFill>
              <a:srgbClr val="000000"/>
            </a:solidFill>
            <a:ln w="12600">
              <a:solidFill>
                <a:srgbClr val="333333"/>
              </a:solidFill>
              <a:round/>
              <a:headEnd/>
              <a:tailEnd/>
            </a:ln>
          </p:spPr>
          <p:txBody>
            <a:bodyPr wrap="none" anchor="ctr"/>
            <a:lstStyle/>
            <a:p>
              <a:endParaRPr lang="en-US"/>
            </a:p>
          </p:txBody>
        </p:sp>
        <p:sp>
          <p:nvSpPr>
            <p:cNvPr id="40351" name="Freeform 415">
              <a:extLst>
                <a:ext uri="{FF2B5EF4-FFF2-40B4-BE49-F238E27FC236}">
                  <a16:creationId xmlns:a16="http://schemas.microsoft.com/office/drawing/2014/main" id="{E4190603-FCA9-414B-9E1A-B01A97CAF8D0}"/>
                </a:ext>
              </a:extLst>
            </p:cNvPr>
            <p:cNvSpPr>
              <a:spLocks noChangeArrowheads="1"/>
            </p:cNvSpPr>
            <p:nvPr/>
          </p:nvSpPr>
          <p:spPr bwMode="auto">
            <a:xfrm>
              <a:off x="1504" y="2653"/>
              <a:ext cx="16" cy="16"/>
            </a:xfrm>
            <a:custGeom>
              <a:avLst/>
              <a:gdLst>
                <a:gd name="T0" fmla="*/ 53 w 72"/>
                <a:gd name="T1" fmla="*/ 71 h 72"/>
                <a:gd name="T2" fmla="*/ 0 w 72"/>
                <a:gd name="T3" fmla="*/ 62 h 72"/>
                <a:gd name="T4" fmla="*/ 13 w 72"/>
                <a:gd name="T5" fmla="*/ 0 h 72"/>
                <a:gd name="T6" fmla="*/ 71 w 72"/>
                <a:gd name="T7" fmla="*/ 4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62"/>
                  </a:lnTo>
                  <a:lnTo>
                    <a:pt x="13" y="0"/>
                  </a:lnTo>
                  <a:lnTo>
                    <a:pt x="71" y="4"/>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40352" name="Freeform 416">
              <a:extLst>
                <a:ext uri="{FF2B5EF4-FFF2-40B4-BE49-F238E27FC236}">
                  <a16:creationId xmlns:a16="http://schemas.microsoft.com/office/drawing/2014/main" id="{92434389-1160-44E2-B6B1-552504D3DBE3}"/>
                </a:ext>
              </a:extLst>
            </p:cNvPr>
            <p:cNvSpPr>
              <a:spLocks noChangeArrowheads="1"/>
            </p:cNvSpPr>
            <p:nvPr/>
          </p:nvSpPr>
          <p:spPr bwMode="auto">
            <a:xfrm>
              <a:off x="1496" y="2652"/>
              <a:ext cx="16" cy="16"/>
            </a:xfrm>
            <a:custGeom>
              <a:avLst/>
              <a:gdLst>
                <a:gd name="T0" fmla="*/ 53 w 72"/>
                <a:gd name="T1" fmla="*/ 71 h 72"/>
                <a:gd name="T2" fmla="*/ 0 w 72"/>
                <a:gd name="T3" fmla="*/ 62 h 72"/>
                <a:gd name="T4" fmla="*/ 13 w 72"/>
                <a:gd name="T5" fmla="*/ 0 h 72"/>
                <a:gd name="T6" fmla="*/ 71 w 72"/>
                <a:gd name="T7" fmla="*/ 4 h 72"/>
                <a:gd name="T8" fmla="*/ 53 w 72"/>
                <a:gd name="T9" fmla="*/ 71 h 72"/>
              </a:gdLst>
              <a:ahLst/>
              <a:cxnLst>
                <a:cxn ang="0">
                  <a:pos x="T0" y="T1"/>
                </a:cxn>
                <a:cxn ang="0">
                  <a:pos x="T2" y="T3"/>
                </a:cxn>
                <a:cxn ang="0">
                  <a:pos x="T4" y="T5"/>
                </a:cxn>
                <a:cxn ang="0">
                  <a:pos x="T6" y="T7"/>
                </a:cxn>
                <a:cxn ang="0">
                  <a:pos x="T8" y="T9"/>
                </a:cxn>
              </a:cxnLst>
              <a:rect l="0" t="0" r="r" b="b"/>
              <a:pathLst>
                <a:path w="72" h="72">
                  <a:moveTo>
                    <a:pt x="53" y="71"/>
                  </a:moveTo>
                  <a:lnTo>
                    <a:pt x="0" y="62"/>
                  </a:lnTo>
                  <a:lnTo>
                    <a:pt x="13" y="0"/>
                  </a:lnTo>
                  <a:lnTo>
                    <a:pt x="71" y="4"/>
                  </a:lnTo>
                  <a:lnTo>
                    <a:pt x="53" y="71"/>
                  </a:lnTo>
                </a:path>
              </a:pathLst>
            </a:custGeom>
            <a:solidFill>
              <a:srgbClr val="000000"/>
            </a:solidFill>
            <a:ln w="12600">
              <a:solidFill>
                <a:srgbClr val="333333"/>
              </a:solidFill>
              <a:round/>
              <a:headEnd/>
              <a:tailEnd/>
            </a:ln>
          </p:spPr>
          <p:txBody>
            <a:bodyPr wrap="none" anchor="ctr"/>
            <a:lstStyle/>
            <a:p>
              <a:endParaRPr lang="en-US"/>
            </a:p>
          </p:txBody>
        </p:sp>
        <p:sp>
          <p:nvSpPr>
            <p:cNvPr id="40353" name="Freeform 417">
              <a:extLst>
                <a:ext uri="{FF2B5EF4-FFF2-40B4-BE49-F238E27FC236}">
                  <a16:creationId xmlns:a16="http://schemas.microsoft.com/office/drawing/2014/main" id="{FFE9F326-3786-484B-9BC9-930447E33D8E}"/>
                </a:ext>
              </a:extLst>
            </p:cNvPr>
            <p:cNvSpPr>
              <a:spLocks noChangeArrowheads="1"/>
            </p:cNvSpPr>
            <p:nvPr/>
          </p:nvSpPr>
          <p:spPr bwMode="auto">
            <a:xfrm>
              <a:off x="1489" y="2651"/>
              <a:ext cx="16" cy="16"/>
            </a:xfrm>
            <a:custGeom>
              <a:avLst/>
              <a:gdLst>
                <a:gd name="T0" fmla="*/ 53 w 72"/>
                <a:gd name="T1" fmla="*/ 70 h 71"/>
                <a:gd name="T2" fmla="*/ 0 w 72"/>
                <a:gd name="T3" fmla="*/ 70 h 71"/>
                <a:gd name="T4" fmla="*/ 13 w 72"/>
                <a:gd name="T5" fmla="*/ 0 h 71"/>
                <a:gd name="T6" fmla="*/ 71 w 72"/>
                <a:gd name="T7" fmla="*/ 4 h 71"/>
                <a:gd name="T8" fmla="*/ 53 w 72"/>
                <a:gd name="T9" fmla="*/ 70 h 71"/>
              </a:gdLst>
              <a:ahLst/>
              <a:cxnLst>
                <a:cxn ang="0">
                  <a:pos x="T0" y="T1"/>
                </a:cxn>
                <a:cxn ang="0">
                  <a:pos x="T2" y="T3"/>
                </a:cxn>
                <a:cxn ang="0">
                  <a:pos x="T4" y="T5"/>
                </a:cxn>
                <a:cxn ang="0">
                  <a:pos x="T6" y="T7"/>
                </a:cxn>
                <a:cxn ang="0">
                  <a:pos x="T8" y="T9"/>
                </a:cxn>
              </a:cxnLst>
              <a:rect l="0" t="0" r="r" b="b"/>
              <a:pathLst>
                <a:path w="72" h="71">
                  <a:moveTo>
                    <a:pt x="53" y="70"/>
                  </a:moveTo>
                  <a:lnTo>
                    <a:pt x="0" y="70"/>
                  </a:lnTo>
                  <a:lnTo>
                    <a:pt x="13" y="0"/>
                  </a:lnTo>
                  <a:lnTo>
                    <a:pt x="71" y="4"/>
                  </a:lnTo>
                  <a:lnTo>
                    <a:pt x="53" y="70"/>
                  </a:lnTo>
                </a:path>
              </a:pathLst>
            </a:custGeom>
            <a:solidFill>
              <a:srgbClr val="000000"/>
            </a:solidFill>
            <a:ln w="12600">
              <a:solidFill>
                <a:srgbClr val="333333"/>
              </a:solidFill>
              <a:round/>
              <a:headEnd/>
              <a:tailEnd/>
            </a:ln>
          </p:spPr>
          <p:txBody>
            <a:bodyPr wrap="none" anchor="ctr"/>
            <a:lstStyle/>
            <a:p>
              <a:endParaRPr lang="en-US"/>
            </a:p>
          </p:txBody>
        </p:sp>
        <p:sp>
          <p:nvSpPr>
            <p:cNvPr id="40354" name="Freeform 418">
              <a:extLst>
                <a:ext uri="{FF2B5EF4-FFF2-40B4-BE49-F238E27FC236}">
                  <a16:creationId xmlns:a16="http://schemas.microsoft.com/office/drawing/2014/main" id="{5536C511-8311-4235-A17B-C91D8EAD0AA4}"/>
                </a:ext>
              </a:extLst>
            </p:cNvPr>
            <p:cNvSpPr>
              <a:spLocks noChangeArrowheads="1"/>
            </p:cNvSpPr>
            <p:nvPr/>
          </p:nvSpPr>
          <p:spPr bwMode="auto">
            <a:xfrm>
              <a:off x="1483" y="2651"/>
              <a:ext cx="16" cy="16"/>
            </a:xfrm>
            <a:custGeom>
              <a:avLst/>
              <a:gdLst>
                <a:gd name="T0" fmla="*/ 53 w 72"/>
                <a:gd name="T1" fmla="*/ 70 h 71"/>
                <a:gd name="T2" fmla="*/ 0 w 72"/>
                <a:gd name="T3" fmla="*/ 61 h 71"/>
                <a:gd name="T4" fmla="*/ 17 w 72"/>
                <a:gd name="T5" fmla="*/ 0 h 71"/>
                <a:gd name="T6" fmla="*/ 71 w 72"/>
                <a:gd name="T7" fmla="*/ 0 h 71"/>
                <a:gd name="T8" fmla="*/ 53 w 72"/>
                <a:gd name="T9" fmla="*/ 70 h 71"/>
              </a:gdLst>
              <a:ahLst/>
              <a:cxnLst>
                <a:cxn ang="0">
                  <a:pos x="T0" y="T1"/>
                </a:cxn>
                <a:cxn ang="0">
                  <a:pos x="T2" y="T3"/>
                </a:cxn>
                <a:cxn ang="0">
                  <a:pos x="T4" y="T5"/>
                </a:cxn>
                <a:cxn ang="0">
                  <a:pos x="T6" y="T7"/>
                </a:cxn>
                <a:cxn ang="0">
                  <a:pos x="T8" y="T9"/>
                </a:cxn>
              </a:cxnLst>
              <a:rect l="0" t="0" r="r" b="b"/>
              <a:pathLst>
                <a:path w="72" h="71">
                  <a:moveTo>
                    <a:pt x="53" y="70"/>
                  </a:moveTo>
                  <a:lnTo>
                    <a:pt x="0" y="61"/>
                  </a:lnTo>
                  <a:lnTo>
                    <a:pt x="17" y="0"/>
                  </a:lnTo>
                  <a:lnTo>
                    <a:pt x="71" y="0"/>
                  </a:lnTo>
                  <a:lnTo>
                    <a:pt x="53" y="70"/>
                  </a:lnTo>
                </a:path>
              </a:pathLst>
            </a:custGeom>
            <a:solidFill>
              <a:srgbClr val="000000"/>
            </a:solidFill>
            <a:ln w="12600">
              <a:solidFill>
                <a:srgbClr val="333333"/>
              </a:solidFill>
              <a:round/>
              <a:headEnd/>
              <a:tailEnd/>
            </a:ln>
          </p:spPr>
          <p:txBody>
            <a:bodyPr wrap="none" anchor="ctr"/>
            <a:lstStyle/>
            <a:p>
              <a:endParaRPr lang="en-US"/>
            </a:p>
          </p:txBody>
        </p:sp>
        <p:sp>
          <p:nvSpPr>
            <p:cNvPr id="40355" name="Freeform 419">
              <a:extLst>
                <a:ext uri="{FF2B5EF4-FFF2-40B4-BE49-F238E27FC236}">
                  <a16:creationId xmlns:a16="http://schemas.microsoft.com/office/drawing/2014/main" id="{6E85B278-44A3-44DB-BC7B-25C2E4E80D70}"/>
                </a:ext>
              </a:extLst>
            </p:cNvPr>
            <p:cNvSpPr>
              <a:spLocks noChangeArrowheads="1"/>
            </p:cNvSpPr>
            <p:nvPr/>
          </p:nvSpPr>
          <p:spPr bwMode="auto">
            <a:xfrm>
              <a:off x="1478" y="2650"/>
              <a:ext cx="16" cy="17"/>
            </a:xfrm>
            <a:custGeom>
              <a:avLst/>
              <a:gdLst>
                <a:gd name="T0" fmla="*/ 49 w 72"/>
                <a:gd name="T1" fmla="*/ 72 h 73"/>
                <a:gd name="T2" fmla="*/ 0 w 72"/>
                <a:gd name="T3" fmla="*/ 63 h 73"/>
                <a:gd name="T4" fmla="*/ 8 w 72"/>
                <a:gd name="T5" fmla="*/ 0 h 73"/>
                <a:gd name="T6" fmla="*/ 71 w 72"/>
                <a:gd name="T7" fmla="*/ 4 h 73"/>
                <a:gd name="T8" fmla="*/ 49 w 72"/>
                <a:gd name="T9" fmla="*/ 72 h 73"/>
              </a:gdLst>
              <a:ahLst/>
              <a:cxnLst>
                <a:cxn ang="0">
                  <a:pos x="T0" y="T1"/>
                </a:cxn>
                <a:cxn ang="0">
                  <a:pos x="T2" y="T3"/>
                </a:cxn>
                <a:cxn ang="0">
                  <a:pos x="T4" y="T5"/>
                </a:cxn>
                <a:cxn ang="0">
                  <a:pos x="T6" y="T7"/>
                </a:cxn>
                <a:cxn ang="0">
                  <a:pos x="T8" y="T9"/>
                </a:cxn>
              </a:cxnLst>
              <a:rect l="0" t="0" r="r" b="b"/>
              <a:pathLst>
                <a:path w="72" h="73">
                  <a:moveTo>
                    <a:pt x="49" y="72"/>
                  </a:moveTo>
                  <a:lnTo>
                    <a:pt x="0" y="63"/>
                  </a:lnTo>
                  <a:lnTo>
                    <a:pt x="8" y="0"/>
                  </a:lnTo>
                  <a:lnTo>
                    <a:pt x="71" y="4"/>
                  </a:lnTo>
                  <a:lnTo>
                    <a:pt x="49" y="72"/>
                  </a:lnTo>
                </a:path>
              </a:pathLst>
            </a:custGeom>
            <a:solidFill>
              <a:srgbClr val="000000"/>
            </a:solidFill>
            <a:ln w="12600">
              <a:solidFill>
                <a:srgbClr val="333333"/>
              </a:solidFill>
              <a:round/>
              <a:headEnd/>
              <a:tailEnd/>
            </a:ln>
          </p:spPr>
          <p:txBody>
            <a:bodyPr wrap="none" anchor="ctr"/>
            <a:lstStyle/>
            <a:p>
              <a:endParaRPr lang="en-US"/>
            </a:p>
          </p:txBody>
        </p:sp>
        <p:sp>
          <p:nvSpPr>
            <p:cNvPr id="40356" name="Freeform 420">
              <a:extLst>
                <a:ext uri="{FF2B5EF4-FFF2-40B4-BE49-F238E27FC236}">
                  <a16:creationId xmlns:a16="http://schemas.microsoft.com/office/drawing/2014/main" id="{E40E2093-5BC9-487E-A71C-F75D3136E9D1}"/>
                </a:ext>
              </a:extLst>
            </p:cNvPr>
            <p:cNvSpPr>
              <a:spLocks noChangeArrowheads="1"/>
            </p:cNvSpPr>
            <p:nvPr/>
          </p:nvSpPr>
          <p:spPr bwMode="auto">
            <a:xfrm>
              <a:off x="1473" y="2650"/>
              <a:ext cx="16" cy="17"/>
            </a:xfrm>
            <a:custGeom>
              <a:avLst/>
              <a:gdLst>
                <a:gd name="T0" fmla="*/ 57 w 71"/>
                <a:gd name="T1" fmla="*/ 72 h 73"/>
                <a:gd name="T2" fmla="*/ 0 w 71"/>
                <a:gd name="T3" fmla="*/ 63 h 73"/>
                <a:gd name="T4" fmla="*/ 22 w 71"/>
                <a:gd name="T5" fmla="*/ 0 h 73"/>
                <a:gd name="T6" fmla="*/ 70 w 71"/>
                <a:gd name="T7" fmla="*/ 0 h 73"/>
                <a:gd name="T8" fmla="*/ 57 w 71"/>
                <a:gd name="T9" fmla="*/ 72 h 73"/>
              </a:gdLst>
              <a:ahLst/>
              <a:cxnLst>
                <a:cxn ang="0">
                  <a:pos x="T0" y="T1"/>
                </a:cxn>
                <a:cxn ang="0">
                  <a:pos x="T2" y="T3"/>
                </a:cxn>
                <a:cxn ang="0">
                  <a:pos x="T4" y="T5"/>
                </a:cxn>
                <a:cxn ang="0">
                  <a:pos x="T6" y="T7"/>
                </a:cxn>
                <a:cxn ang="0">
                  <a:pos x="T8" y="T9"/>
                </a:cxn>
              </a:cxnLst>
              <a:rect l="0" t="0" r="r" b="b"/>
              <a:pathLst>
                <a:path w="71" h="73">
                  <a:moveTo>
                    <a:pt x="57" y="72"/>
                  </a:moveTo>
                  <a:lnTo>
                    <a:pt x="0" y="63"/>
                  </a:lnTo>
                  <a:lnTo>
                    <a:pt x="22" y="0"/>
                  </a:lnTo>
                  <a:lnTo>
                    <a:pt x="70" y="0"/>
                  </a:lnTo>
                  <a:lnTo>
                    <a:pt x="57" y="72"/>
                  </a:lnTo>
                </a:path>
              </a:pathLst>
            </a:custGeom>
            <a:solidFill>
              <a:srgbClr val="000000"/>
            </a:solidFill>
            <a:ln w="12600">
              <a:solidFill>
                <a:srgbClr val="333333"/>
              </a:solidFill>
              <a:round/>
              <a:headEnd/>
              <a:tailEnd/>
            </a:ln>
          </p:spPr>
          <p:txBody>
            <a:bodyPr wrap="none" anchor="ctr"/>
            <a:lstStyle/>
            <a:p>
              <a:endParaRPr lang="en-US"/>
            </a:p>
          </p:txBody>
        </p:sp>
        <p:sp>
          <p:nvSpPr>
            <p:cNvPr id="40357" name="Freeform 421">
              <a:extLst>
                <a:ext uri="{FF2B5EF4-FFF2-40B4-BE49-F238E27FC236}">
                  <a16:creationId xmlns:a16="http://schemas.microsoft.com/office/drawing/2014/main" id="{57B225F8-C776-41C9-BA03-FE4F4F5A0F53}"/>
                </a:ext>
              </a:extLst>
            </p:cNvPr>
            <p:cNvSpPr>
              <a:spLocks noChangeArrowheads="1"/>
            </p:cNvSpPr>
            <p:nvPr/>
          </p:nvSpPr>
          <p:spPr bwMode="auto">
            <a:xfrm>
              <a:off x="1469" y="2648"/>
              <a:ext cx="16" cy="17"/>
            </a:xfrm>
            <a:custGeom>
              <a:avLst/>
              <a:gdLst>
                <a:gd name="T0" fmla="*/ 44 w 72"/>
                <a:gd name="T1" fmla="*/ 72 h 73"/>
                <a:gd name="T2" fmla="*/ 0 w 72"/>
                <a:gd name="T3" fmla="*/ 72 h 73"/>
                <a:gd name="T4" fmla="*/ 22 w 72"/>
                <a:gd name="T5" fmla="*/ 0 h 73"/>
                <a:gd name="T6" fmla="*/ 71 w 72"/>
                <a:gd name="T7" fmla="*/ 8 h 73"/>
                <a:gd name="T8" fmla="*/ 44 w 72"/>
                <a:gd name="T9" fmla="*/ 72 h 73"/>
              </a:gdLst>
              <a:ahLst/>
              <a:cxnLst>
                <a:cxn ang="0">
                  <a:pos x="T0" y="T1"/>
                </a:cxn>
                <a:cxn ang="0">
                  <a:pos x="T2" y="T3"/>
                </a:cxn>
                <a:cxn ang="0">
                  <a:pos x="T4" y="T5"/>
                </a:cxn>
                <a:cxn ang="0">
                  <a:pos x="T6" y="T7"/>
                </a:cxn>
                <a:cxn ang="0">
                  <a:pos x="T8" y="T9"/>
                </a:cxn>
              </a:cxnLst>
              <a:rect l="0" t="0" r="r" b="b"/>
              <a:pathLst>
                <a:path w="72" h="73">
                  <a:moveTo>
                    <a:pt x="44" y="72"/>
                  </a:moveTo>
                  <a:lnTo>
                    <a:pt x="0" y="72"/>
                  </a:lnTo>
                  <a:lnTo>
                    <a:pt x="22" y="0"/>
                  </a:lnTo>
                  <a:lnTo>
                    <a:pt x="71" y="8"/>
                  </a:lnTo>
                  <a:lnTo>
                    <a:pt x="44" y="72"/>
                  </a:lnTo>
                </a:path>
              </a:pathLst>
            </a:custGeom>
            <a:solidFill>
              <a:srgbClr val="000000"/>
            </a:solidFill>
            <a:ln w="12600">
              <a:solidFill>
                <a:srgbClr val="333333"/>
              </a:solidFill>
              <a:round/>
              <a:headEnd/>
              <a:tailEnd/>
            </a:ln>
          </p:spPr>
          <p:txBody>
            <a:bodyPr wrap="none" anchor="ctr"/>
            <a:lstStyle/>
            <a:p>
              <a:endParaRPr lang="en-US"/>
            </a:p>
          </p:txBody>
        </p:sp>
        <p:sp>
          <p:nvSpPr>
            <p:cNvPr id="40358" name="Freeform 422">
              <a:extLst>
                <a:ext uri="{FF2B5EF4-FFF2-40B4-BE49-F238E27FC236}">
                  <a16:creationId xmlns:a16="http://schemas.microsoft.com/office/drawing/2014/main" id="{A9F24DF5-FED2-43C6-82B2-11DE8A1DF5C6}"/>
                </a:ext>
              </a:extLst>
            </p:cNvPr>
            <p:cNvSpPr>
              <a:spLocks noChangeArrowheads="1"/>
            </p:cNvSpPr>
            <p:nvPr/>
          </p:nvSpPr>
          <p:spPr bwMode="auto">
            <a:xfrm>
              <a:off x="1466" y="2648"/>
              <a:ext cx="16" cy="17"/>
            </a:xfrm>
            <a:custGeom>
              <a:avLst/>
              <a:gdLst>
                <a:gd name="T0" fmla="*/ 40 w 72"/>
                <a:gd name="T1" fmla="*/ 72 h 73"/>
                <a:gd name="T2" fmla="*/ 0 w 72"/>
                <a:gd name="T3" fmla="*/ 63 h 73"/>
                <a:gd name="T4" fmla="*/ 13 w 72"/>
                <a:gd name="T5" fmla="*/ 0 h 73"/>
                <a:gd name="T6" fmla="*/ 71 w 72"/>
                <a:gd name="T7" fmla="*/ 0 h 73"/>
                <a:gd name="T8" fmla="*/ 40 w 72"/>
                <a:gd name="T9" fmla="*/ 72 h 73"/>
              </a:gdLst>
              <a:ahLst/>
              <a:cxnLst>
                <a:cxn ang="0">
                  <a:pos x="T0" y="T1"/>
                </a:cxn>
                <a:cxn ang="0">
                  <a:pos x="T2" y="T3"/>
                </a:cxn>
                <a:cxn ang="0">
                  <a:pos x="T4" y="T5"/>
                </a:cxn>
                <a:cxn ang="0">
                  <a:pos x="T6" y="T7"/>
                </a:cxn>
                <a:cxn ang="0">
                  <a:pos x="T8" y="T9"/>
                </a:cxn>
              </a:cxnLst>
              <a:rect l="0" t="0" r="r" b="b"/>
              <a:pathLst>
                <a:path w="72" h="73">
                  <a:moveTo>
                    <a:pt x="40" y="72"/>
                  </a:moveTo>
                  <a:lnTo>
                    <a:pt x="0" y="63"/>
                  </a:lnTo>
                  <a:lnTo>
                    <a:pt x="13" y="0"/>
                  </a:lnTo>
                  <a:lnTo>
                    <a:pt x="71" y="0"/>
                  </a:lnTo>
                  <a:lnTo>
                    <a:pt x="40" y="72"/>
                  </a:lnTo>
                </a:path>
              </a:pathLst>
            </a:custGeom>
            <a:solidFill>
              <a:srgbClr val="000000"/>
            </a:solidFill>
            <a:ln w="12600">
              <a:solidFill>
                <a:srgbClr val="333333"/>
              </a:solidFill>
              <a:round/>
              <a:headEnd/>
              <a:tailEnd/>
            </a:ln>
          </p:spPr>
          <p:txBody>
            <a:bodyPr wrap="none" anchor="ctr"/>
            <a:lstStyle/>
            <a:p>
              <a:endParaRPr lang="en-US"/>
            </a:p>
          </p:txBody>
        </p:sp>
        <p:sp>
          <p:nvSpPr>
            <p:cNvPr id="40359" name="Freeform 423">
              <a:extLst>
                <a:ext uri="{FF2B5EF4-FFF2-40B4-BE49-F238E27FC236}">
                  <a16:creationId xmlns:a16="http://schemas.microsoft.com/office/drawing/2014/main" id="{38F0EBC5-10C8-4BC3-8FF1-F85BEDE0AC54}"/>
                </a:ext>
              </a:extLst>
            </p:cNvPr>
            <p:cNvSpPr>
              <a:spLocks noChangeArrowheads="1"/>
            </p:cNvSpPr>
            <p:nvPr/>
          </p:nvSpPr>
          <p:spPr bwMode="auto">
            <a:xfrm>
              <a:off x="1463" y="2647"/>
              <a:ext cx="16" cy="17"/>
            </a:xfrm>
            <a:custGeom>
              <a:avLst/>
              <a:gdLst>
                <a:gd name="T0" fmla="*/ 53 w 72"/>
                <a:gd name="T1" fmla="*/ 72 h 73"/>
                <a:gd name="T2" fmla="*/ 0 w 72"/>
                <a:gd name="T3" fmla="*/ 72 h 73"/>
                <a:gd name="T4" fmla="*/ 0 w 72"/>
                <a:gd name="T5" fmla="*/ 0 h 73"/>
                <a:gd name="T6" fmla="*/ 71 w 72"/>
                <a:gd name="T7" fmla="*/ 4 h 73"/>
                <a:gd name="T8" fmla="*/ 53 w 72"/>
                <a:gd name="T9" fmla="*/ 72 h 73"/>
              </a:gdLst>
              <a:ahLst/>
              <a:cxnLst>
                <a:cxn ang="0">
                  <a:pos x="T0" y="T1"/>
                </a:cxn>
                <a:cxn ang="0">
                  <a:pos x="T2" y="T3"/>
                </a:cxn>
                <a:cxn ang="0">
                  <a:pos x="T4" y="T5"/>
                </a:cxn>
                <a:cxn ang="0">
                  <a:pos x="T6" y="T7"/>
                </a:cxn>
                <a:cxn ang="0">
                  <a:pos x="T8" y="T9"/>
                </a:cxn>
              </a:cxnLst>
              <a:rect l="0" t="0" r="r" b="b"/>
              <a:pathLst>
                <a:path w="72" h="73">
                  <a:moveTo>
                    <a:pt x="53" y="72"/>
                  </a:moveTo>
                  <a:lnTo>
                    <a:pt x="0" y="72"/>
                  </a:lnTo>
                  <a:lnTo>
                    <a:pt x="0" y="0"/>
                  </a:lnTo>
                  <a:lnTo>
                    <a:pt x="71" y="4"/>
                  </a:lnTo>
                  <a:lnTo>
                    <a:pt x="53" y="72"/>
                  </a:lnTo>
                </a:path>
              </a:pathLst>
            </a:custGeom>
            <a:solidFill>
              <a:srgbClr val="000000"/>
            </a:solidFill>
            <a:ln w="12600">
              <a:solidFill>
                <a:srgbClr val="333333"/>
              </a:solidFill>
              <a:round/>
              <a:headEnd/>
              <a:tailEnd/>
            </a:ln>
          </p:spPr>
          <p:txBody>
            <a:bodyPr wrap="none" anchor="ctr"/>
            <a:lstStyle/>
            <a:p>
              <a:endParaRPr lang="en-US"/>
            </a:p>
          </p:txBody>
        </p:sp>
        <p:sp>
          <p:nvSpPr>
            <p:cNvPr id="40360" name="Freeform 424">
              <a:extLst>
                <a:ext uri="{FF2B5EF4-FFF2-40B4-BE49-F238E27FC236}">
                  <a16:creationId xmlns:a16="http://schemas.microsoft.com/office/drawing/2014/main" id="{E0E5F3B8-8D1F-4164-963E-A0F34D8CD4D8}"/>
                </a:ext>
              </a:extLst>
            </p:cNvPr>
            <p:cNvSpPr>
              <a:spLocks noChangeArrowheads="1"/>
            </p:cNvSpPr>
            <p:nvPr/>
          </p:nvSpPr>
          <p:spPr bwMode="auto">
            <a:xfrm>
              <a:off x="1459" y="2647"/>
              <a:ext cx="16" cy="17"/>
            </a:xfrm>
            <a:custGeom>
              <a:avLst/>
              <a:gdLst>
                <a:gd name="T0" fmla="*/ 71 w 72"/>
                <a:gd name="T1" fmla="*/ 72 h 73"/>
                <a:gd name="T2" fmla="*/ 0 w 72"/>
                <a:gd name="T3" fmla="*/ 72 h 73"/>
                <a:gd name="T4" fmla="*/ 0 w 72"/>
                <a:gd name="T5" fmla="*/ 0 h 73"/>
                <a:gd name="T6" fmla="*/ 71 w 72"/>
                <a:gd name="T7" fmla="*/ 0 h 73"/>
                <a:gd name="T8" fmla="*/ 71 w 72"/>
                <a:gd name="T9" fmla="*/ 72 h 73"/>
              </a:gdLst>
              <a:ahLst/>
              <a:cxnLst>
                <a:cxn ang="0">
                  <a:pos x="T0" y="T1"/>
                </a:cxn>
                <a:cxn ang="0">
                  <a:pos x="T2" y="T3"/>
                </a:cxn>
                <a:cxn ang="0">
                  <a:pos x="T4" y="T5"/>
                </a:cxn>
                <a:cxn ang="0">
                  <a:pos x="T6" y="T7"/>
                </a:cxn>
                <a:cxn ang="0">
                  <a:pos x="T8" y="T9"/>
                </a:cxn>
              </a:cxnLst>
              <a:rect l="0" t="0" r="r" b="b"/>
              <a:pathLst>
                <a:path w="72" h="73">
                  <a:moveTo>
                    <a:pt x="71" y="72"/>
                  </a:moveTo>
                  <a:lnTo>
                    <a:pt x="0" y="72"/>
                  </a:lnTo>
                  <a:lnTo>
                    <a:pt x="0" y="0"/>
                  </a:lnTo>
                  <a:lnTo>
                    <a:pt x="71" y="0"/>
                  </a:lnTo>
                  <a:lnTo>
                    <a:pt x="71" y="72"/>
                  </a:lnTo>
                </a:path>
              </a:pathLst>
            </a:custGeom>
            <a:solidFill>
              <a:srgbClr val="000000"/>
            </a:solidFill>
            <a:ln w="12600">
              <a:solidFill>
                <a:srgbClr val="333333"/>
              </a:solidFill>
              <a:round/>
              <a:headEnd/>
              <a:tailEnd/>
            </a:ln>
          </p:spPr>
          <p:txBody>
            <a:bodyPr wrap="none" anchor="ctr"/>
            <a:lstStyle/>
            <a:p>
              <a:endParaRPr lang="en-US"/>
            </a:p>
          </p:txBody>
        </p:sp>
        <p:sp>
          <p:nvSpPr>
            <p:cNvPr id="40361" name="Freeform 425">
              <a:extLst>
                <a:ext uri="{FF2B5EF4-FFF2-40B4-BE49-F238E27FC236}">
                  <a16:creationId xmlns:a16="http://schemas.microsoft.com/office/drawing/2014/main" id="{811655C9-1211-4551-B510-F608A47265DA}"/>
                </a:ext>
              </a:extLst>
            </p:cNvPr>
            <p:cNvSpPr>
              <a:spLocks noChangeArrowheads="1"/>
            </p:cNvSpPr>
            <p:nvPr/>
          </p:nvSpPr>
          <p:spPr bwMode="auto">
            <a:xfrm>
              <a:off x="1455" y="2647"/>
              <a:ext cx="16" cy="17"/>
            </a:xfrm>
            <a:custGeom>
              <a:avLst/>
              <a:gdLst>
                <a:gd name="T0" fmla="*/ 71 w 72"/>
                <a:gd name="T1" fmla="*/ 72 h 73"/>
                <a:gd name="T2" fmla="*/ 0 w 72"/>
                <a:gd name="T3" fmla="*/ 72 h 73"/>
                <a:gd name="T4" fmla="*/ 0 w 72"/>
                <a:gd name="T5" fmla="*/ 0 h 73"/>
                <a:gd name="T6" fmla="*/ 71 w 72"/>
                <a:gd name="T7" fmla="*/ 0 h 73"/>
                <a:gd name="T8" fmla="*/ 71 w 72"/>
                <a:gd name="T9" fmla="*/ 72 h 73"/>
              </a:gdLst>
              <a:ahLst/>
              <a:cxnLst>
                <a:cxn ang="0">
                  <a:pos x="T0" y="T1"/>
                </a:cxn>
                <a:cxn ang="0">
                  <a:pos x="T2" y="T3"/>
                </a:cxn>
                <a:cxn ang="0">
                  <a:pos x="T4" y="T5"/>
                </a:cxn>
                <a:cxn ang="0">
                  <a:pos x="T6" y="T7"/>
                </a:cxn>
                <a:cxn ang="0">
                  <a:pos x="T8" y="T9"/>
                </a:cxn>
              </a:cxnLst>
              <a:rect l="0" t="0" r="r" b="b"/>
              <a:pathLst>
                <a:path w="72" h="73">
                  <a:moveTo>
                    <a:pt x="71" y="72"/>
                  </a:moveTo>
                  <a:lnTo>
                    <a:pt x="0" y="72"/>
                  </a:lnTo>
                  <a:lnTo>
                    <a:pt x="0" y="0"/>
                  </a:lnTo>
                  <a:lnTo>
                    <a:pt x="71" y="0"/>
                  </a:lnTo>
                  <a:lnTo>
                    <a:pt x="71" y="72"/>
                  </a:lnTo>
                </a:path>
              </a:pathLst>
            </a:custGeom>
            <a:solidFill>
              <a:srgbClr val="000000"/>
            </a:solidFill>
            <a:ln w="12600">
              <a:solidFill>
                <a:srgbClr val="333333"/>
              </a:solidFill>
              <a:round/>
              <a:headEnd/>
              <a:tailEnd/>
            </a:ln>
          </p:spPr>
          <p:txBody>
            <a:bodyPr wrap="none" anchor="ctr"/>
            <a:lstStyle/>
            <a:p>
              <a:endParaRPr lang="en-US"/>
            </a:p>
          </p:txBody>
        </p:sp>
        <p:sp>
          <p:nvSpPr>
            <p:cNvPr id="40362" name="Freeform 426">
              <a:extLst>
                <a:ext uri="{FF2B5EF4-FFF2-40B4-BE49-F238E27FC236}">
                  <a16:creationId xmlns:a16="http://schemas.microsoft.com/office/drawing/2014/main" id="{D1101642-DF05-4B3E-9F68-C0D64CF5B2E0}"/>
                </a:ext>
              </a:extLst>
            </p:cNvPr>
            <p:cNvSpPr>
              <a:spLocks noChangeArrowheads="1"/>
            </p:cNvSpPr>
            <p:nvPr/>
          </p:nvSpPr>
          <p:spPr bwMode="auto">
            <a:xfrm>
              <a:off x="1449" y="2647"/>
              <a:ext cx="16" cy="17"/>
            </a:xfrm>
            <a:custGeom>
              <a:avLst/>
              <a:gdLst>
                <a:gd name="T0" fmla="*/ 71 w 72"/>
                <a:gd name="T1" fmla="*/ 72 h 73"/>
                <a:gd name="T2" fmla="*/ 8 w 72"/>
                <a:gd name="T3" fmla="*/ 72 h 73"/>
                <a:gd name="T4" fmla="*/ 0 w 72"/>
                <a:gd name="T5" fmla="*/ 0 h 73"/>
                <a:gd name="T6" fmla="*/ 71 w 72"/>
                <a:gd name="T7" fmla="*/ 0 h 73"/>
                <a:gd name="T8" fmla="*/ 71 w 72"/>
                <a:gd name="T9" fmla="*/ 72 h 73"/>
              </a:gdLst>
              <a:ahLst/>
              <a:cxnLst>
                <a:cxn ang="0">
                  <a:pos x="T0" y="T1"/>
                </a:cxn>
                <a:cxn ang="0">
                  <a:pos x="T2" y="T3"/>
                </a:cxn>
                <a:cxn ang="0">
                  <a:pos x="T4" y="T5"/>
                </a:cxn>
                <a:cxn ang="0">
                  <a:pos x="T6" y="T7"/>
                </a:cxn>
                <a:cxn ang="0">
                  <a:pos x="T8" y="T9"/>
                </a:cxn>
              </a:cxnLst>
              <a:rect l="0" t="0" r="r" b="b"/>
              <a:pathLst>
                <a:path w="72" h="73">
                  <a:moveTo>
                    <a:pt x="71" y="72"/>
                  </a:moveTo>
                  <a:lnTo>
                    <a:pt x="8" y="72"/>
                  </a:lnTo>
                  <a:lnTo>
                    <a:pt x="0" y="0"/>
                  </a:lnTo>
                  <a:lnTo>
                    <a:pt x="71" y="0"/>
                  </a:lnTo>
                  <a:lnTo>
                    <a:pt x="71" y="72"/>
                  </a:lnTo>
                </a:path>
              </a:pathLst>
            </a:custGeom>
            <a:solidFill>
              <a:srgbClr val="000000"/>
            </a:solidFill>
            <a:ln w="12600">
              <a:solidFill>
                <a:srgbClr val="333333"/>
              </a:solidFill>
              <a:round/>
              <a:headEnd/>
              <a:tailEnd/>
            </a:ln>
          </p:spPr>
          <p:txBody>
            <a:bodyPr wrap="none" anchor="ctr"/>
            <a:lstStyle/>
            <a:p>
              <a:endParaRPr lang="en-US"/>
            </a:p>
          </p:txBody>
        </p:sp>
        <p:sp>
          <p:nvSpPr>
            <p:cNvPr id="40363" name="Freeform 427">
              <a:extLst>
                <a:ext uri="{FF2B5EF4-FFF2-40B4-BE49-F238E27FC236}">
                  <a16:creationId xmlns:a16="http://schemas.microsoft.com/office/drawing/2014/main" id="{995105AD-5838-410E-BE2C-E33A6F77FE30}"/>
                </a:ext>
              </a:extLst>
            </p:cNvPr>
            <p:cNvSpPr>
              <a:spLocks noChangeArrowheads="1"/>
            </p:cNvSpPr>
            <p:nvPr/>
          </p:nvSpPr>
          <p:spPr bwMode="auto">
            <a:xfrm>
              <a:off x="1443" y="2647"/>
              <a:ext cx="16" cy="17"/>
            </a:xfrm>
            <a:custGeom>
              <a:avLst/>
              <a:gdLst>
                <a:gd name="T0" fmla="*/ 71 w 72"/>
                <a:gd name="T1" fmla="*/ 72 h 73"/>
                <a:gd name="T2" fmla="*/ 8 w 72"/>
                <a:gd name="T3" fmla="*/ 72 h 73"/>
                <a:gd name="T4" fmla="*/ 0 w 72"/>
                <a:gd name="T5" fmla="*/ 4 h 73"/>
                <a:gd name="T6" fmla="*/ 58 w 72"/>
                <a:gd name="T7" fmla="*/ 0 h 73"/>
                <a:gd name="T8" fmla="*/ 71 w 72"/>
                <a:gd name="T9" fmla="*/ 72 h 73"/>
              </a:gdLst>
              <a:ahLst/>
              <a:cxnLst>
                <a:cxn ang="0">
                  <a:pos x="T0" y="T1"/>
                </a:cxn>
                <a:cxn ang="0">
                  <a:pos x="T2" y="T3"/>
                </a:cxn>
                <a:cxn ang="0">
                  <a:pos x="T4" y="T5"/>
                </a:cxn>
                <a:cxn ang="0">
                  <a:pos x="T6" y="T7"/>
                </a:cxn>
                <a:cxn ang="0">
                  <a:pos x="T8" y="T9"/>
                </a:cxn>
              </a:cxnLst>
              <a:rect l="0" t="0" r="r" b="b"/>
              <a:pathLst>
                <a:path w="72" h="73">
                  <a:moveTo>
                    <a:pt x="71" y="72"/>
                  </a:moveTo>
                  <a:lnTo>
                    <a:pt x="8" y="72"/>
                  </a:lnTo>
                  <a:lnTo>
                    <a:pt x="0" y="4"/>
                  </a:lnTo>
                  <a:lnTo>
                    <a:pt x="58" y="0"/>
                  </a:lnTo>
                  <a:lnTo>
                    <a:pt x="71" y="72"/>
                  </a:lnTo>
                </a:path>
              </a:pathLst>
            </a:custGeom>
            <a:solidFill>
              <a:srgbClr val="000000"/>
            </a:solidFill>
            <a:ln w="12600">
              <a:solidFill>
                <a:srgbClr val="333333"/>
              </a:solidFill>
              <a:round/>
              <a:headEnd/>
              <a:tailEnd/>
            </a:ln>
          </p:spPr>
          <p:txBody>
            <a:bodyPr wrap="none" anchor="ctr"/>
            <a:lstStyle/>
            <a:p>
              <a:endParaRPr lang="en-US"/>
            </a:p>
          </p:txBody>
        </p:sp>
        <p:sp>
          <p:nvSpPr>
            <p:cNvPr id="40364" name="Freeform 428">
              <a:extLst>
                <a:ext uri="{FF2B5EF4-FFF2-40B4-BE49-F238E27FC236}">
                  <a16:creationId xmlns:a16="http://schemas.microsoft.com/office/drawing/2014/main" id="{B2788F5F-FE92-4B2D-B511-9C796FACA713}"/>
                </a:ext>
              </a:extLst>
            </p:cNvPr>
            <p:cNvSpPr>
              <a:spLocks noChangeArrowheads="1"/>
            </p:cNvSpPr>
            <p:nvPr/>
          </p:nvSpPr>
          <p:spPr bwMode="auto">
            <a:xfrm>
              <a:off x="1437" y="2648"/>
              <a:ext cx="16" cy="17"/>
            </a:xfrm>
            <a:custGeom>
              <a:avLst/>
              <a:gdLst>
                <a:gd name="T0" fmla="*/ 71 w 72"/>
                <a:gd name="T1" fmla="*/ 63 h 73"/>
                <a:gd name="T2" fmla="*/ 8 w 72"/>
                <a:gd name="T3" fmla="*/ 72 h 73"/>
                <a:gd name="T4" fmla="*/ 0 w 72"/>
                <a:gd name="T5" fmla="*/ 4 h 73"/>
                <a:gd name="T6" fmla="*/ 58 w 72"/>
                <a:gd name="T7" fmla="*/ 0 h 73"/>
                <a:gd name="T8" fmla="*/ 71 w 72"/>
                <a:gd name="T9" fmla="*/ 63 h 73"/>
              </a:gdLst>
              <a:ahLst/>
              <a:cxnLst>
                <a:cxn ang="0">
                  <a:pos x="T0" y="T1"/>
                </a:cxn>
                <a:cxn ang="0">
                  <a:pos x="T2" y="T3"/>
                </a:cxn>
                <a:cxn ang="0">
                  <a:pos x="T4" y="T5"/>
                </a:cxn>
                <a:cxn ang="0">
                  <a:pos x="T6" y="T7"/>
                </a:cxn>
                <a:cxn ang="0">
                  <a:pos x="T8" y="T9"/>
                </a:cxn>
              </a:cxnLst>
              <a:rect l="0" t="0" r="r" b="b"/>
              <a:pathLst>
                <a:path w="72" h="73">
                  <a:moveTo>
                    <a:pt x="71" y="63"/>
                  </a:moveTo>
                  <a:lnTo>
                    <a:pt x="8" y="72"/>
                  </a:lnTo>
                  <a:lnTo>
                    <a:pt x="0" y="4"/>
                  </a:lnTo>
                  <a:lnTo>
                    <a:pt x="58" y="0"/>
                  </a:lnTo>
                  <a:lnTo>
                    <a:pt x="71" y="63"/>
                  </a:lnTo>
                </a:path>
              </a:pathLst>
            </a:custGeom>
            <a:solidFill>
              <a:srgbClr val="000000"/>
            </a:solidFill>
            <a:ln w="12600">
              <a:solidFill>
                <a:srgbClr val="333333"/>
              </a:solidFill>
              <a:round/>
              <a:headEnd/>
              <a:tailEnd/>
            </a:ln>
          </p:spPr>
          <p:txBody>
            <a:bodyPr wrap="none" anchor="ctr"/>
            <a:lstStyle/>
            <a:p>
              <a:endParaRPr lang="en-US"/>
            </a:p>
          </p:txBody>
        </p:sp>
        <p:sp>
          <p:nvSpPr>
            <p:cNvPr id="40365" name="Freeform 429">
              <a:extLst>
                <a:ext uri="{FF2B5EF4-FFF2-40B4-BE49-F238E27FC236}">
                  <a16:creationId xmlns:a16="http://schemas.microsoft.com/office/drawing/2014/main" id="{6755C8F0-19A9-4D2E-9626-35E6546E4857}"/>
                </a:ext>
              </a:extLst>
            </p:cNvPr>
            <p:cNvSpPr>
              <a:spLocks noChangeArrowheads="1"/>
            </p:cNvSpPr>
            <p:nvPr/>
          </p:nvSpPr>
          <p:spPr bwMode="auto">
            <a:xfrm>
              <a:off x="1430" y="2649"/>
              <a:ext cx="17" cy="17"/>
            </a:xfrm>
            <a:custGeom>
              <a:avLst/>
              <a:gdLst>
                <a:gd name="T0" fmla="*/ 72 w 73"/>
                <a:gd name="T1" fmla="*/ 63 h 73"/>
                <a:gd name="T2" fmla="*/ 8 w 73"/>
                <a:gd name="T3" fmla="*/ 72 h 73"/>
                <a:gd name="T4" fmla="*/ 0 w 73"/>
                <a:gd name="T5" fmla="*/ 4 h 73"/>
                <a:gd name="T6" fmla="*/ 63 w 73"/>
                <a:gd name="T7" fmla="*/ 0 h 73"/>
                <a:gd name="T8" fmla="*/ 72 w 73"/>
                <a:gd name="T9" fmla="*/ 63 h 73"/>
              </a:gdLst>
              <a:ahLst/>
              <a:cxnLst>
                <a:cxn ang="0">
                  <a:pos x="T0" y="T1"/>
                </a:cxn>
                <a:cxn ang="0">
                  <a:pos x="T2" y="T3"/>
                </a:cxn>
                <a:cxn ang="0">
                  <a:pos x="T4" y="T5"/>
                </a:cxn>
                <a:cxn ang="0">
                  <a:pos x="T6" y="T7"/>
                </a:cxn>
                <a:cxn ang="0">
                  <a:pos x="T8" y="T9"/>
                </a:cxn>
              </a:cxnLst>
              <a:rect l="0" t="0" r="r" b="b"/>
              <a:pathLst>
                <a:path w="73" h="73">
                  <a:moveTo>
                    <a:pt x="72" y="63"/>
                  </a:moveTo>
                  <a:lnTo>
                    <a:pt x="8" y="72"/>
                  </a:lnTo>
                  <a:lnTo>
                    <a:pt x="0" y="4"/>
                  </a:lnTo>
                  <a:lnTo>
                    <a:pt x="63" y="0"/>
                  </a:lnTo>
                  <a:lnTo>
                    <a:pt x="72" y="63"/>
                  </a:lnTo>
                </a:path>
              </a:pathLst>
            </a:custGeom>
            <a:solidFill>
              <a:srgbClr val="000000"/>
            </a:solidFill>
            <a:ln w="12600">
              <a:solidFill>
                <a:srgbClr val="333333"/>
              </a:solidFill>
              <a:round/>
              <a:headEnd/>
              <a:tailEnd/>
            </a:ln>
          </p:spPr>
          <p:txBody>
            <a:bodyPr wrap="none" anchor="ctr"/>
            <a:lstStyle/>
            <a:p>
              <a:endParaRPr lang="en-US"/>
            </a:p>
          </p:txBody>
        </p:sp>
        <p:sp>
          <p:nvSpPr>
            <p:cNvPr id="40366" name="Freeform 430">
              <a:extLst>
                <a:ext uri="{FF2B5EF4-FFF2-40B4-BE49-F238E27FC236}">
                  <a16:creationId xmlns:a16="http://schemas.microsoft.com/office/drawing/2014/main" id="{499A96B1-5E27-410E-AE90-34C4D4BADC16}"/>
                </a:ext>
              </a:extLst>
            </p:cNvPr>
            <p:cNvSpPr>
              <a:spLocks noChangeArrowheads="1"/>
            </p:cNvSpPr>
            <p:nvPr/>
          </p:nvSpPr>
          <p:spPr bwMode="auto">
            <a:xfrm>
              <a:off x="1422" y="2650"/>
              <a:ext cx="17" cy="17"/>
            </a:xfrm>
            <a:custGeom>
              <a:avLst/>
              <a:gdLst>
                <a:gd name="T0" fmla="*/ 72 w 73"/>
                <a:gd name="T1" fmla="*/ 63 h 73"/>
                <a:gd name="T2" fmla="*/ 4 w 73"/>
                <a:gd name="T3" fmla="*/ 72 h 73"/>
                <a:gd name="T4" fmla="*/ 0 w 73"/>
                <a:gd name="T5" fmla="*/ 4 h 73"/>
                <a:gd name="T6" fmla="*/ 62 w 73"/>
                <a:gd name="T7" fmla="*/ 0 h 73"/>
                <a:gd name="T8" fmla="*/ 72 w 73"/>
                <a:gd name="T9" fmla="*/ 63 h 73"/>
              </a:gdLst>
              <a:ahLst/>
              <a:cxnLst>
                <a:cxn ang="0">
                  <a:pos x="T0" y="T1"/>
                </a:cxn>
                <a:cxn ang="0">
                  <a:pos x="T2" y="T3"/>
                </a:cxn>
                <a:cxn ang="0">
                  <a:pos x="T4" y="T5"/>
                </a:cxn>
                <a:cxn ang="0">
                  <a:pos x="T6" y="T7"/>
                </a:cxn>
                <a:cxn ang="0">
                  <a:pos x="T8" y="T9"/>
                </a:cxn>
              </a:cxnLst>
              <a:rect l="0" t="0" r="r" b="b"/>
              <a:pathLst>
                <a:path w="73" h="73">
                  <a:moveTo>
                    <a:pt x="72" y="63"/>
                  </a:moveTo>
                  <a:lnTo>
                    <a:pt x="4" y="72"/>
                  </a:lnTo>
                  <a:lnTo>
                    <a:pt x="0" y="4"/>
                  </a:lnTo>
                  <a:lnTo>
                    <a:pt x="62" y="0"/>
                  </a:lnTo>
                  <a:lnTo>
                    <a:pt x="72" y="63"/>
                  </a:lnTo>
                </a:path>
              </a:pathLst>
            </a:custGeom>
            <a:solidFill>
              <a:srgbClr val="000000"/>
            </a:solidFill>
            <a:ln w="12600">
              <a:solidFill>
                <a:srgbClr val="333333"/>
              </a:solidFill>
              <a:round/>
              <a:headEnd/>
              <a:tailEnd/>
            </a:ln>
          </p:spPr>
          <p:txBody>
            <a:bodyPr wrap="none" anchor="ctr"/>
            <a:lstStyle/>
            <a:p>
              <a:endParaRPr lang="en-US"/>
            </a:p>
          </p:txBody>
        </p:sp>
        <p:sp>
          <p:nvSpPr>
            <p:cNvPr id="40367" name="Freeform 431">
              <a:extLst>
                <a:ext uri="{FF2B5EF4-FFF2-40B4-BE49-F238E27FC236}">
                  <a16:creationId xmlns:a16="http://schemas.microsoft.com/office/drawing/2014/main" id="{25599395-8A83-4A97-8667-979EB186BD2D}"/>
                </a:ext>
              </a:extLst>
            </p:cNvPr>
            <p:cNvSpPr>
              <a:spLocks noChangeArrowheads="1"/>
            </p:cNvSpPr>
            <p:nvPr/>
          </p:nvSpPr>
          <p:spPr bwMode="auto">
            <a:xfrm>
              <a:off x="1414" y="2651"/>
              <a:ext cx="16" cy="16"/>
            </a:xfrm>
            <a:custGeom>
              <a:avLst/>
              <a:gdLst>
                <a:gd name="T0" fmla="*/ 71 w 72"/>
                <a:gd name="T1" fmla="*/ 61 h 71"/>
                <a:gd name="T2" fmla="*/ 4 w 72"/>
                <a:gd name="T3" fmla="*/ 70 h 71"/>
                <a:gd name="T4" fmla="*/ 0 w 72"/>
                <a:gd name="T5" fmla="*/ 0 h 71"/>
                <a:gd name="T6" fmla="*/ 62 w 72"/>
                <a:gd name="T7" fmla="*/ 0 h 71"/>
                <a:gd name="T8" fmla="*/ 71 w 72"/>
                <a:gd name="T9" fmla="*/ 61 h 71"/>
              </a:gdLst>
              <a:ahLst/>
              <a:cxnLst>
                <a:cxn ang="0">
                  <a:pos x="T0" y="T1"/>
                </a:cxn>
                <a:cxn ang="0">
                  <a:pos x="T2" y="T3"/>
                </a:cxn>
                <a:cxn ang="0">
                  <a:pos x="T4" y="T5"/>
                </a:cxn>
                <a:cxn ang="0">
                  <a:pos x="T6" y="T7"/>
                </a:cxn>
                <a:cxn ang="0">
                  <a:pos x="T8" y="T9"/>
                </a:cxn>
              </a:cxnLst>
              <a:rect l="0" t="0" r="r" b="b"/>
              <a:pathLst>
                <a:path w="72" h="71">
                  <a:moveTo>
                    <a:pt x="71" y="61"/>
                  </a:moveTo>
                  <a:lnTo>
                    <a:pt x="4" y="70"/>
                  </a:lnTo>
                  <a:lnTo>
                    <a:pt x="0" y="0"/>
                  </a:lnTo>
                  <a:lnTo>
                    <a:pt x="62" y="0"/>
                  </a:lnTo>
                  <a:lnTo>
                    <a:pt x="71" y="61"/>
                  </a:lnTo>
                </a:path>
              </a:pathLst>
            </a:custGeom>
            <a:solidFill>
              <a:srgbClr val="000000"/>
            </a:solidFill>
            <a:ln w="12600">
              <a:solidFill>
                <a:srgbClr val="333333"/>
              </a:solidFill>
              <a:round/>
              <a:headEnd/>
              <a:tailEnd/>
            </a:ln>
          </p:spPr>
          <p:txBody>
            <a:bodyPr wrap="none" anchor="ctr"/>
            <a:lstStyle/>
            <a:p>
              <a:endParaRPr lang="en-US"/>
            </a:p>
          </p:txBody>
        </p:sp>
        <p:sp>
          <p:nvSpPr>
            <p:cNvPr id="40368" name="Freeform 432">
              <a:extLst>
                <a:ext uri="{FF2B5EF4-FFF2-40B4-BE49-F238E27FC236}">
                  <a16:creationId xmlns:a16="http://schemas.microsoft.com/office/drawing/2014/main" id="{1311D65D-CD1A-417F-9B01-5277F1F68279}"/>
                </a:ext>
              </a:extLst>
            </p:cNvPr>
            <p:cNvSpPr>
              <a:spLocks noChangeArrowheads="1"/>
            </p:cNvSpPr>
            <p:nvPr/>
          </p:nvSpPr>
          <p:spPr bwMode="auto">
            <a:xfrm>
              <a:off x="1405" y="2651"/>
              <a:ext cx="16" cy="16"/>
            </a:xfrm>
            <a:custGeom>
              <a:avLst/>
              <a:gdLst>
                <a:gd name="T0" fmla="*/ 71 w 72"/>
                <a:gd name="T1" fmla="*/ 61 h 71"/>
                <a:gd name="T2" fmla="*/ 13 w 72"/>
                <a:gd name="T3" fmla="*/ 70 h 71"/>
                <a:gd name="T4" fmla="*/ 0 w 72"/>
                <a:gd name="T5" fmla="*/ 8 h 71"/>
                <a:gd name="T6" fmla="*/ 62 w 72"/>
                <a:gd name="T7" fmla="*/ 0 h 71"/>
                <a:gd name="T8" fmla="*/ 71 w 72"/>
                <a:gd name="T9" fmla="*/ 61 h 71"/>
              </a:gdLst>
              <a:ahLst/>
              <a:cxnLst>
                <a:cxn ang="0">
                  <a:pos x="T0" y="T1"/>
                </a:cxn>
                <a:cxn ang="0">
                  <a:pos x="T2" y="T3"/>
                </a:cxn>
                <a:cxn ang="0">
                  <a:pos x="T4" y="T5"/>
                </a:cxn>
                <a:cxn ang="0">
                  <a:pos x="T6" y="T7"/>
                </a:cxn>
                <a:cxn ang="0">
                  <a:pos x="T8" y="T9"/>
                </a:cxn>
              </a:cxnLst>
              <a:rect l="0" t="0" r="r" b="b"/>
              <a:pathLst>
                <a:path w="72" h="71">
                  <a:moveTo>
                    <a:pt x="71" y="61"/>
                  </a:moveTo>
                  <a:lnTo>
                    <a:pt x="13" y="70"/>
                  </a:lnTo>
                  <a:lnTo>
                    <a:pt x="0" y="8"/>
                  </a:lnTo>
                  <a:lnTo>
                    <a:pt x="62" y="0"/>
                  </a:lnTo>
                  <a:lnTo>
                    <a:pt x="71" y="61"/>
                  </a:lnTo>
                </a:path>
              </a:pathLst>
            </a:custGeom>
            <a:solidFill>
              <a:srgbClr val="000000"/>
            </a:solidFill>
            <a:ln w="12600">
              <a:solidFill>
                <a:srgbClr val="333333"/>
              </a:solidFill>
              <a:round/>
              <a:headEnd/>
              <a:tailEnd/>
            </a:ln>
          </p:spPr>
          <p:txBody>
            <a:bodyPr wrap="none" anchor="ctr"/>
            <a:lstStyle/>
            <a:p>
              <a:endParaRPr lang="en-US"/>
            </a:p>
          </p:txBody>
        </p:sp>
        <p:sp>
          <p:nvSpPr>
            <p:cNvPr id="40369" name="Freeform 433">
              <a:extLst>
                <a:ext uri="{FF2B5EF4-FFF2-40B4-BE49-F238E27FC236}">
                  <a16:creationId xmlns:a16="http://schemas.microsoft.com/office/drawing/2014/main" id="{0D5C0018-3A7B-41AF-9198-C9D33F029A4A}"/>
                </a:ext>
              </a:extLst>
            </p:cNvPr>
            <p:cNvSpPr>
              <a:spLocks noChangeArrowheads="1"/>
            </p:cNvSpPr>
            <p:nvPr/>
          </p:nvSpPr>
          <p:spPr bwMode="auto">
            <a:xfrm>
              <a:off x="1397" y="2653"/>
              <a:ext cx="16" cy="16"/>
            </a:xfrm>
            <a:custGeom>
              <a:avLst/>
              <a:gdLst>
                <a:gd name="T0" fmla="*/ 71 w 72"/>
                <a:gd name="T1" fmla="*/ 58 h 72"/>
                <a:gd name="T2" fmla="*/ 13 w 72"/>
                <a:gd name="T3" fmla="*/ 71 h 72"/>
                <a:gd name="T4" fmla="*/ 0 w 72"/>
                <a:gd name="T5" fmla="*/ 8 h 72"/>
                <a:gd name="T6" fmla="*/ 53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3" y="71"/>
                  </a:lnTo>
                  <a:lnTo>
                    <a:pt x="0" y="8"/>
                  </a:lnTo>
                  <a:lnTo>
                    <a:pt x="53"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40370" name="Freeform 434">
              <a:extLst>
                <a:ext uri="{FF2B5EF4-FFF2-40B4-BE49-F238E27FC236}">
                  <a16:creationId xmlns:a16="http://schemas.microsoft.com/office/drawing/2014/main" id="{FA46EEDE-0D43-49FB-B20F-E8E23187BA84}"/>
                </a:ext>
              </a:extLst>
            </p:cNvPr>
            <p:cNvSpPr>
              <a:spLocks noChangeArrowheads="1"/>
            </p:cNvSpPr>
            <p:nvPr/>
          </p:nvSpPr>
          <p:spPr bwMode="auto">
            <a:xfrm>
              <a:off x="1388" y="2655"/>
              <a:ext cx="16" cy="16"/>
            </a:xfrm>
            <a:custGeom>
              <a:avLst/>
              <a:gdLst>
                <a:gd name="T0" fmla="*/ 71 w 72"/>
                <a:gd name="T1" fmla="*/ 62 h 72"/>
                <a:gd name="T2" fmla="*/ 17 w 72"/>
                <a:gd name="T3" fmla="*/ 71 h 72"/>
                <a:gd name="T4" fmla="*/ 0 w 72"/>
                <a:gd name="T5" fmla="*/ 4 h 72"/>
                <a:gd name="T6" fmla="*/ 58 w 72"/>
                <a:gd name="T7" fmla="*/ 0 h 72"/>
                <a:gd name="T8" fmla="*/ 71 w 72"/>
                <a:gd name="T9" fmla="*/ 62 h 72"/>
              </a:gdLst>
              <a:ahLst/>
              <a:cxnLst>
                <a:cxn ang="0">
                  <a:pos x="T0" y="T1"/>
                </a:cxn>
                <a:cxn ang="0">
                  <a:pos x="T2" y="T3"/>
                </a:cxn>
                <a:cxn ang="0">
                  <a:pos x="T4" y="T5"/>
                </a:cxn>
                <a:cxn ang="0">
                  <a:pos x="T6" y="T7"/>
                </a:cxn>
                <a:cxn ang="0">
                  <a:pos x="T8" y="T9"/>
                </a:cxn>
              </a:cxnLst>
              <a:rect l="0" t="0" r="r" b="b"/>
              <a:pathLst>
                <a:path w="72" h="72">
                  <a:moveTo>
                    <a:pt x="71" y="62"/>
                  </a:moveTo>
                  <a:lnTo>
                    <a:pt x="17" y="71"/>
                  </a:lnTo>
                  <a:lnTo>
                    <a:pt x="0" y="4"/>
                  </a:lnTo>
                  <a:lnTo>
                    <a:pt x="58" y="0"/>
                  </a:lnTo>
                  <a:lnTo>
                    <a:pt x="71" y="62"/>
                  </a:lnTo>
                </a:path>
              </a:pathLst>
            </a:custGeom>
            <a:solidFill>
              <a:srgbClr val="000000"/>
            </a:solidFill>
            <a:ln w="12600">
              <a:solidFill>
                <a:srgbClr val="333333"/>
              </a:solidFill>
              <a:round/>
              <a:headEnd/>
              <a:tailEnd/>
            </a:ln>
          </p:spPr>
          <p:txBody>
            <a:bodyPr wrap="none" anchor="ctr"/>
            <a:lstStyle/>
            <a:p>
              <a:endParaRPr lang="en-US"/>
            </a:p>
          </p:txBody>
        </p:sp>
        <p:sp>
          <p:nvSpPr>
            <p:cNvPr id="40371" name="Freeform 435">
              <a:extLst>
                <a:ext uri="{FF2B5EF4-FFF2-40B4-BE49-F238E27FC236}">
                  <a16:creationId xmlns:a16="http://schemas.microsoft.com/office/drawing/2014/main" id="{45215023-7F16-4D7B-BDD7-877951422648}"/>
                </a:ext>
              </a:extLst>
            </p:cNvPr>
            <p:cNvSpPr>
              <a:spLocks noChangeArrowheads="1"/>
            </p:cNvSpPr>
            <p:nvPr/>
          </p:nvSpPr>
          <p:spPr bwMode="auto">
            <a:xfrm>
              <a:off x="1380" y="2656"/>
              <a:ext cx="16" cy="16"/>
            </a:xfrm>
            <a:custGeom>
              <a:avLst/>
              <a:gdLst>
                <a:gd name="T0" fmla="*/ 71 w 72"/>
                <a:gd name="T1" fmla="*/ 58 h 72"/>
                <a:gd name="T2" fmla="*/ 17 w 72"/>
                <a:gd name="T3" fmla="*/ 71 h 72"/>
                <a:gd name="T4" fmla="*/ 0 w 72"/>
                <a:gd name="T5" fmla="*/ 8 h 72"/>
                <a:gd name="T6" fmla="*/ 49 w 72"/>
                <a:gd name="T7" fmla="*/ 0 h 72"/>
                <a:gd name="T8" fmla="*/ 71 w 72"/>
                <a:gd name="T9" fmla="*/ 58 h 72"/>
              </a:gdLst>
              <a:ahLst/>
              <a:cxnLst>
                <a:cxn ang="0">
                  <a:pos x="T0" y="T1"/>
                </a:cxn>
                <a:cxn ang="0">
                  <a:pos x="T2" y="T3"/>
                </a:cxn>
                <a:cxn ang="0">
                  <a:pos x="T4" y="T5"/>
                </a:cxn>
                <a:cxn ang="0">
                  <a:pos x="T6" y="T7"/>
                </a:cxn>
                <a:cxn ang="0">
                  <a:pos x="T8" y="T9"/>
                </a:cxn>
              </a:cxnLst>
              <a:rect l="0" t="0" r="r" b="b"/>
              <a:pathLst>
                <a:path w="72" h="72">
                  <a:moveTo>
                    <a:pt x="71" y="58"/>
                  </a:moveTo>
                  <a:lnTo>
                    <a:pt x="17" y="71"/>
                  </a:lnTo>
                  <a:lnTo>
                    <a:pt x="0" y="8"/>
                  </a:lnTo>
                  <a:lnTo>
                    <a:pt x="49" y="0"/>
                  </a:lnTo>
                  <a:lnTo>
                    <a:pt x="71" y="58"/>
                  </a:lnTo>
                </a:path>
              </a:pathLst>
            </a:custGeom>
            <a:solidFill>
              <a:srgbClr val="000000"/>
            </a:solidFill>
            <a:ln w="12600">
              <a:solidFill>
                <a:srgbClr val="333333"/>
              </a:solidFill>
              <a:round/>
              <a:headEnd/>
              <a:tailEnd/>
            </a:ln>
          </p:spPr>
          <p:txBody>
            <a:bodyPr wrap="none" anchor="ctr"/>
            <a:lstStyle/>
            <a:p>
              <a:endParaRPr lang="en-US"/>
            </a:p>
          </p:txBody>
        </p:sp>
        <p:sp>
          <p:nvSpPr>
            <p:cNvPr id="40372" name="Line 436">
              <a:extLst>
                <a:ext uri="{FF2B5EF4-FFF2-40B4-BE49-F238E27FC236}">
                  <a16:creationId xmlns:a16="http://schemas.microsoft.com/office/drawing/2014/main" id="{3B58F37D-B27C-4B62-A1EF-DC5AC636E14B}"/>
                </a:ext>
              </a:extLst>
            </p:cNvPr>
            <p:cNvSpPr>
              <a:spLocks noChangeShapeType="1"/>
            </p:cNvSpPr>
            <p:nvPr/>
          </p:nvSpPr>
          <p:spPr bwMode="auto">
            <a:xfrm flipH="1">
              <a:off x="1519" y="1698"/>
              <a:ext cx="194" cy="71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73" name="Line 437">
              <a:extLst>
                <a:ext uri="{FF2B5EF4-FFF2-40B4-BE49-F238E27FC236}">
                  <a16:creationId xmlns:a16="http://schemas.microsoft.com/office/drawing/2014/main" id="{136B84D7-3AEE-4A2F-B110-8512BFFEEEA7}"/>
                </a:ext>
              </a:extLst>
            </p:cNvPr>
            <p:cNvSpPr>
              <a:spLocks noChangeShapeType="1"/>
            </p:cNvSpPr>
            <p:nvPr/>
          </p:nvSpPr>
          <p:spPr bwMode="auto">
            <a:xfrm flipV="1">
              <a:off x="1628" y="1952"/>
              <a:ext cx="526" cy="52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74" name="Line 438">
              <a:extLst>
                <a:ext uri="{FF2B5EF4-FFF2-40B4-BE49-F238E27FC236}">
                  <a16:creationId xmlns:a16="http://schemas.microsoft.com/office/drawing/2014/main" id="{0CB71B67-0385-42E9-9448-856013E39859}"/>
                </a:ext>
              </a:extLst>
            </p:cNvPr>
            <p:cNvSpPr>
              <a:spLocks noChangeShapeType="1"/>
            </p:cNvSpPr>
            <p:nvPr/>
          </p:nvSpPr>
          <p:spPr bwMode="auto">
            <a:xfrm flipH="1">
              <a:off x="1691" y="2396"/>
              <a:ext cx="720" cy="19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75" name="Line 439">
              <a:extLst>
                <a:ext uri="{FF2B5EF4-FFF2-40B4-BE49-F238E27FC236}">
                  <a16:creationId xmlns:a16="http://schemas.microsoft.com/office/drawing/2014/main" id="{BCAFBCDB-994D-484A-ACD8-C97039ECE2BF}"/>
                </a:ext>
              </a:extLst>
            </p:cNvPr>
            <p:cNvSpPr>
              <a:spLocks noChangeShapeType="1"/>
            </p:cNvSpPr>
            <p:nvPr/>
          </p:nvSpPr>
          <p:spPr bwMode="auto">
            <a:xfrm>
              <a:off x="1692" y="2714"/>
              <a:ext cx="718" cy="19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76" name="Line 440">
              <a:extLst>
                <a:ext uri="{FF2B5EF4-FFF2-40B4-BE49-F238E27FC236}">
                  <a16:creationId xmlns:a16="http://schemas.microsoft.com/office/drawing/2014/main" id="{8F4D5324-8230-4715-85EA-5E5A97197212}"/>
                </a:ext>
              </a:extLst>
            </p:cNvPr>
            <p:cNvSpPr>
              <a:spLocks noChangeShapeType="1"/>
            </p:cNvSpPr>
            <p:nvPr/>
          </p:nvSpPr>
          <p:spPr bwMode="auto">
            <a:xfrm flipH="1" flipV="1">
              <a:off x="1627" y="2822"/>
              <a:ext cx="528" cy="52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77" name="Line 441">
              <a:extLst>
                <a:ext uri="{FF2B5EF4-FFF2-40B4-BE49-F238E27FC236}">
                  <a16:creationId xmlns:a16="http://schemas.microsoft.com/office/drawing/2014/main" id="{9C0DAE74-BD87-4BAB-B3EA-CF737C0999C9}"/>
                </a:ext>
              </a:extLst>
            </p:cNvPr>
            <p:cNvSpPr>
              <a:spLocks noChangeShapeType="1"/>
            </p:cNvSpPr>
            <p:nvPr/>
          </p:nvSpPr>
          <p:spPr bwMode="auto">
            <a:xfrm>
              <a:off x="1520" y="2885"/>
              <a:ext cx="192" cy="71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78" name="Line 442">
              <a:extLst>
                <a:ext uri="{FF2B5EF4-FFF2-40B4-BE49-F238E27FC236}">
                  <a16:creationId xmlns:a16="http://schemas.microsoft.com/office/drawing/2014/main" id="{9E8D1B64-4DC4-4528-8955-C652EA6FD647}"/>
                </a:ext>
              </a:extLst>
            </p:cNvPr>
            <p:cNvSpPr>
              <a:spLocks noChangeShapeType="1"/>
            </p:cNvSpPr>
            <p:nvPr/>
          </p:nvSpPr>
          <p:spPr bwMode="auto">
            <a:xfrm flipV="1">
              <a:off x="1202" y="2884"/>
              <a:ext cx="193" cy="72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79" name="Line 443">
              <a:extLst>
                <a:ext uri="{FF2B5EF4-FFF2-40B4-BE49-F238E27FC236}">
                  <a16:creationId xmlns:a16="http://schemas.microsoft.com/office/drawing/2014/main" id="{6A780B24-6D66-41FD-A7F5-2259E0EDC3E0}"/>
                </a:ext>
              </a:extLst>
            </p:cNvPr>
            <p:cNvSpPr>
              <a:spLocks noChangeShapeType="1"/>
            </p:cNvSpPr>
            <p:nvPr/>
          </p:nvSpPr>
          <p:spPr bwMode="auto">
            <a:xfrm flipH="1">
              <a:off x="759" y="2823"/>
              <a:ext cx="528" cy="5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0" name="Line 444">
              <a:extLst>
                <a:ext uri="{FF2B5EF4-FFF2-40B4-BE49-F238E27FC236}">
                  <a16:creationId xmlns:a16="http://schemas.microsoft.com/office/drawing/2014/main" id="{9033E9EC-2B51-4035-9529-1760C35B290E}"/>
                </a:ext>
              </a:extLst>
            </p:cNvPr>
            <p:cNvSpPr>
              <a:spLocks noChangeShapeType="1"/>
            </p:cNvSpPr>
            <p:nvPr/>
          </p:nvSpPr>
          <p:spPr bwMode="auto">
            <a:xfrm flipV="1">
              <a:off x="505" y="2713"/>
              <a:ext cx="718" cy="19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1" name="Line 445">
              <a:extLst>
                <a:ext uri="{FF2B5EF4-FFF2-40B4-BE49-F238E27FC236}">
                  <a16:creationId xmlns:a16="http://schemas.microsoft.com/office/drawing/2014/main" id="{94B0E295-3FB2-401B-B82A-3DAC5545923D}"/>
                </a:ext>
              </a:extLst>
            </p:cNvPr>
            <p:cNvSpPr>
              <a:spLocks noChangeShapeType="1"/>
            </p:cNvSpPr>
            <p:nvPr/>
          </p:nvSpPr>
          <p:spPr bwMode="auto">
            <a:xfrm flipH="1" flipV="1">
              <a:off x="498" y="2393"/>
              <a:ext cx="726" cy="19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2" name="Line 446">
              <a:extLst>
                <a:ext uri="{FF2B5EF4-FFF2-40B4-BE49-F238E27FC236}">
                  <a16:creationId xmlns:a16="http://schemas.microsoft.com/office/drawing/2014/main" id="{542766F4-43D2-411F-ABBF-60FE2ED38BA0}"/>
                </a:ext>
              </a:extLst>
            </p:cNvPr>
            <p:cNvSpPr>
              <a:spLocks noChangeShapeType="1"/>
            </p:cNvSpPr>
            <p:nvPr/>
          </p:nvSpPr>
          <p:spPr bwMode="auto">
            <a:xfrm>
              <a:off x="760" y="1954"/>
              <a:ext cx="526" cy="5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3" name="Line 447">
              <a:extLst>
                <a:ext uri="{FF2B5EF4-FFF2-40B4-BE49-F238E27FC236}">
                  <a16:creationId xmlns:a16="http://schemas.microsoft.com/office/drawing/2014/main" id="{BC50AFAF-40C9-4B23-98D1-5995B001918A}"/>
                </a:ext>
              </a:extLst>
            </p:cNvPr>
            <p:cNvSpPr>
              <a:spLocks noChangeShapeType="1"/>
            </p:cNvSpPr>
            <p:nvPr/>
          </p:nvSpPr>
          <p:spPr bwMode="auto">
            <a:xfrm flipH="1" flipV="1">
              <a:off x="1201" y="1697"/>
              <a:ext cx="195" cy="72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4" name="Line 448">
              <a:extLst>
                <a:ext uri="{FF2B5EF4-FFF2-40B4-BE49-F238E27FC236}">
                  <a16:creationId xmlns:a16="http://schemas.microsoft.com/office/drawing/2014/main" id="{FFC9520A-7F98-44A3-BD98-35DC74D19D4F}"/>
                </a:ext>
              </a:extLst>
            </p:cNvPr>
            <p:cNvSpPr>
              <a:spLocks noChangeShapeType="1"/>
            </p:cNvSpPr>
            <p:nvPr/>
          </p:nvSpPr>
          <p:spPr bwMode="auto">
            <a:xfrm flipH="1">
              <a:off x="1517" y="1796"/>
              <a:ext cx="434" cy="7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5" name="Line 449">
              <a:extLst>
                <a:ext uri="{FF2B5EF4-FFF2-40B4-BE49-F238E27FC236}">
                  <a16:creationId xmlns:a16="http://schemas.microsoft.com/office/drawing/2014/main" id="{2A8E43E1-22B8-40CE-B9C8-1D4C0594C2AE}"/>
                </a:ext>
              </a:extLst>
            </p:cNvPr>
            <p:cNvSpPr>
              <a:spLocks noChangeShapeType="1"/>
            </p:cNvSpPr>
            <p:nvPr/>
          </p:nvSpPr>
          <p:spPr bwMode="auto">
            <a:xfrm flipV="1">
              <a:off x="1563" y="2156"/>
              <a:ext cx="748" cy="4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6" name="Line 450">
              <a:extLst>
                <a:ext uri="{FF2B5EF4-FFF2-40B4-BE49-F238E27FC236}">
                  <a16:creationId xmlns:a16="http://schemas.microsoft.com/office/drawing/2014/main" id="{2513F039-4F63-49D5-BA0D-37D751EF04CF}"/>
                </a:ext>
              </a:extLst>
            </p:cNvPr>
            <p:cNvSpPr>
              <a:spLocks noChangeShapeType="1"/>
            </p:cNvSpPr>
            <p:nvPr/>
          </p:nvSpPr>
          <p:spPr bwMode="auto">
            <a:xfrm flipH="1">
              <a:off x="1464" y="2651"/>
              <a:ext cx="98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7" name="Line 451">
              <a:extLst>
                <a:ext uri="{FF2B5EF4-FFF2-40B4-BE49-F238E27FC236}">
                  <a16:creationId xmlns:a16="http://schemas.microsoft.com/office/drawing/2014/main" id="{2CCBFB45-2C31-42A5-A5A3-69927D0BEC59}"/>
                </a:ext>
              </a:extLst>
            </p:cNvPr>
            <p:cNvSpPr>
              <a:spLocks noChangeShapeType="1"/>
            </p:cNvSpPr>
            <p:nvPr/>
          </p:nvSpPr>
          <p:spPr bwMode="auto">
            <a:xfrm>
              <a:off x="1563" y="2712"/>
              <a:ext cx="748" cy="4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8" name="Line 452">
              <a:extLst>
                <a:ext uri="{FF2B5EF4-FFF2-40B4-BE49-F238E27FC236}">
                  <a16:creationId xmlns:a16="http://schemas.microsoft.com/office/drawing/2014/main" id="{FFAF369B-71F4-4B7C-BD4F-C4EFDE305A88}"/>
                </a:ext>
              </a:extLst>
            </p:cNvPr>
            <p:cNvSpPr>
              <a:spLocks noChangeShapeType="1"/>
            </p:cNvSpPr>
            <p:nvPr/>
          </p:nvSpPr>
          <p:spPr bwMode="auto">
            <a:xfrm flipH="1" flipV="1">
              <a:off x="1517" y="2755"/>
              <a:ext cx="434" cy="75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89" name="Line 453">
              <a:extLst>
                <a:ext uri="{FF2B5EF4-FFF2-40B4-BE49-F238E27FC236}">
                  <a16:creationId xmlns:a16="http://schemas.microsoft.com/office/drawing/2014/main" id="{21537637-7EBF-4C34-A78C-B0CB78788FD0}"/>
                </a:ext>
              </a:extLst>
            </p:cNvPr>
            <p:cNvSpPr>
              <a:spLocks noChangeShapeType="1"/>
            </p:cNvSpPr>
            <p:nvPr/>
          </p:nvSpPr>
          <p:spPr bwMode="auto">
            <a:xfrm>
              <a:off x="1457" y="2659"/>
              <a:ext cx="1" cy="97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90" name="Line 454">
              <a:extLst>
                <a:ext uri="{FF2B5EF4-FFF2-40B4-BE49-F238E27FC236}">
                  <a16:creationId xmlns:a16="http://schemas.microsoft.com/office/drawing/2014/main" id="{E743654B-4DD7-4883-AA0E-584CC9C0D2B3}"/>
                </a:ext>
              </a:extLst>
            </p:cNvPr>
            <p:cNvSpPr>
              <a:spLocks noChangeShapeType="1"/>
            </p:cNvSpPr>
            <p:nvPr/>
          </p:nvSpPr>
          <p:spPr bwMode="auto">
            <a:xfrm flipV="1">
              <a:off x="964" y="2755"/>
              <a:ext cx="433" cy="75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91" name="Line 455">
              <a:extLst>
                <a:ext uri="{FF2B5EF4-FFF2-40B4-BE49-F238E27FC236}">
                  <a16:creationId xmlns:a16="http://schemas.microsoft.com/office/drawing/2014/main" id="{5FBC0C74-F43C-4AF1-B5D9-CF55521DE8A4}"/>
                </a:ext>
              </a:extLst>
            </p:cNvPr>
            <p:cNvSpPr>
              <a:spLocks noChangeShapeType="1"/>
            </p:cNvSpPr>
            <p:nvPr/>
          </p:nvSpPr>
          <p:spPr bwMode="auto">
            <a:xfrm flipH="1">
              <a:off x="603" y="2712"/>
              <a:ext cx="750" cy="4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92" name="Line 456">
              <a:extLst>
                <a:ext uri="{FF2B5EF4-FFF2-40B4-BE49-F238E27FC236}">
                  <a16:creationId xmlns:a16="http://schemas.microsoft.com/office/drawing/2014/main" id="{CC3487AA-D6E8-43B2-91AB-AE3969604411}"/>
                </a:ext>
              </a:extLst>
            </p:cNvPr>
            <p:cNvSpPr>
              <a:spLocks noChangeShapeType="1"/>
            </p:cNvSpPr>
            <p:nvPr/>
          </p:nvSpPr>
          <p:spPr bwMode="auto">
            <a:xfrm>
              <a:off x="472" y="2651"/>
              <a:ext cx="97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93" name="Line 457">
              <a:extLst>
                <a:ext uri="{FF2B5EF4-FFF2-40B4-BE49-F238E27FC236}">
                  <a16:creationId xmlns:a16="http://schemas.microsoft.com/office/drawing/2014/main" id="{97BCF861-A804-4C6C-9FC5-10475493C876}"/>
                </a:ext>
              </a:extLst>
            </p:cNvPr>
            <p:cNvSpPr>
              <a:spLocks noChangeShapeType="1"/>
            </p:cNvSpPr>
            <p:nvPr/>
          </p:nvSpPr>
          <p:spPr bwMode="auto">
            <a:xfrm flipH="1" flipV="1">
              <a:off x="603" y="2156"/>
              <a:ext cx="750" cy="4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94" name="Line 458">
              <a:extLst>
                <a:ext uri="{FF2B5EF4-FFF2-40B4-BE49-F238E27FC236}">
                  <a16:creationId xmlns:a16="http://schemas.microsoft.com/office/drawing/2014/main" id="{66471C9B-5AE1-4072-9D3F-67DE8EE214B5}"/>
                </a:ext>
              </a:extLst>
            </p:cNvPr>
            <p:cNvSpPr>
              <a:spLocks noChangeShapeType="1"/>
            </p:cNvSpPr>
            <p:nvPr/>
          </p:nvSpPr>
          <p:spPr bwMode="auto">
            <a:xfrm>
              <a:off x="964" y="1796"/>
              <a:ext cx="433" cy="7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95" name="Line 459">
              <a:extLst>
                <a:ext uri="{FF2B5EF4-FFF2-40B4-BE49-F238E27FC236}">
                  <a16:creationId xmlns:a16="http://schemas.microsoft.com/office/drawing/2014/main" id="{ACC97E5D-87FF-42A2-8693-D965CF027761}"/>
                </a:ext>
              </a:extLst>
            </p:cNvPr>
            <p:cNvSpPr>
              <a:spLocks noChangeShapeType="1"/>
            </p:cNvSpPr>
            <p:nvPr/>
          </p:nvSpPr>
          <p:spPr bwMode="auto">
            <a:xfrm flipV="1">
              <a:off x="1457" y="1663"/>
              <a:ext cx="1" cy="1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396" name="Freeform 460">
              <a:extLst>
                <a:ext uri="{FF2B5EF4-FFF2-40B4-BE49-F238E27FC236}">
                  <a16:creationId xmlns:a16="http://schemas.microsoft.com/office/drawing/2014/main" id="{15435119-3886-4FB2-B739-542B60AA16E3}"/>
                </a:ext>
              </a:extLst>
            </p:cNvPr>
            <p:cNvSpPr>
              <a:spLocks noChangeArrowheads="1"/>
            </p:cNvSpPr>
            <p:nvPr/>
          </p:nvSpPr>
          <p:spPr bwMode="auto">
            <a:xfrm>
              <a:off x="626" y="1820"/>
              <a:ext cx="1251" cy="1662"/>
            </a:xfrm>
            <a:custGeom>
              <a:avLst/>
              <a:gdLst>
                <a:gd name="T0" fmla="*/ 3251 w 5516"/>
                <a:gd name="T1" fmla="*/ 17 h 7329"/>
                <a:gd name="T2" fmla="*/ 2920 w 5516"/>
                <a:gd name="T3" fmla="*/ 70 h 7329"/>
                <a:gd name="T4" fmla="*/ 2594 w 5516"/>
                <a:gd name="T5" fmla="*/ 158 h 7329"/>
                <a:gd name="T6" fmla="*/ 2272 w 5516"/>
                <a:gd name="T7" fmla="*/ 269 h 7329"/>
                <a:gd name="T8" fmla="*/ 1968 w 5516"/>
                <a:gd name="T9" fmla="*/ 414 h 7329"/>
                <a:gd name="T10" fmla="*/ 1672 w 5516"/>
                <a:gd name="T11" fmla="*/ 583 h 7329"/>
                <a:gd name="T12" fmla="*/ 1399 w 5516"/>
                <a:gd name="T13" fmla="*/ 781 h 7329"/>
                <a:gd name="T14" fmla="*/ 1143 w 5516"/>
                <a:gd name="T15" fmla="*/ 1006 h 7329"/>
                <a:gd name="T16" fmla="*/ 909 w 5516"/>
                <a:gd name="T17" fmla="*/ 1249 h 7329"/>
                <a:gd name="T18" fmla="*/ 697 w 5516"/>
                <a:gd name="T19" fmla="*/ 1513 h 7329"/>
                <a:gd name="T20" fmla="*/ 512 w 5516"/>
                <a:gd name="T21" fmla="*/ 1796 h 7329"/>
                <a:gd name="T22" fmla="*/ 349 w 5516"/>
                <a:gd name="T23" fmla="*/ 2095 h 7329"/>
                <a:gd name="T24" fmla="*/ 220 w 5516"/>
                <a:gd name="T25" fmla="*/ 2404 h 7329"/>
                <a:gd name="T26" fmla="*/ 119 w 5516"/>
                <a:gd name="T27" fmla="*/ 2731 h 7329"/>
                <a:gd name="T28" fmla="*/ 48 w 5516"/>
                <a:gd name="T29" fmla="*/ 3061 h 7329"/>
                <a:gd name="T30" fmla="*/ 8 w 5516"/>
                <a:gd name="T31" fmla="*/ 3396 h 7329"/>
                <a:gd name="T32" fmla="*/ 0 w 5516"/>
                <a:gd name="T33" fmla="*/ 3737 h 7329"/>
                <a:gd name="T34" fmla="*/ 22 w 5516"/>
                <a:gd name="T35" fmla="*/ 4072 h 7329"/>
                <a:gd name="T36" fmla="*/ 79 w 5516"/>
                <a:gd name="T37" fmla="*/ 4407 h 7329"/>
                <a:gd name="T38" fmla="*/ 158 w 5516"/>
                <a:gd name="T39" fmla="*/ 4738 h 7329"/>
                <a:gd name="T40" fmla="*/ 273 w 5516"/>
                <a:gd name="T41" fmla="*/ 5056 h 7329"/>
                <a:gd name="T42" fmla="*/ 415 w 5516"/>
                <a:gd name="T43" fmla="*/ 5360 h 7329"/>
                <a:gd name="T44" fmla="*/ 587 w 5516"/>
                <a:gd name="T45" fmla="*/ 5656 h 7329"/>
                <a:gd name="T46" fmla="*/ 786 w 5516"/>
                <a:gd name="T47" fmla="*/ 5929 h 7329"/>
                <a:gd name="T48" fmla="*/ 1006 w 5516"/>
                <a:gd name="T49" fmla="*/ 6185 h 7329"/>
                <a:gd name="T50" fmla="*/ 1249 w 5516"/>
                <a:gd name="T51" fmla="*/ 6423 h 7329"/>
                <a:gd name="T52" fmla="*/ 1513 w 5516"/>
                <a:gd name="T53" fmla="*/ 6635 h 7329"/>
                <a:gd name="T54" fmla="*/ 1800 w 5516"/>
                <a:gd name="T55" fmla="*/ 6815 h 7329"/>
                <a:gd name="T56" fmla="*/ 2100 w 5516"/>
                <a:gd name="T57" fmla="*/ 6975 h 7329"/>
                <a:gd name="T58" fmla="*/ 2409 w 5516"/>
                <a:gd name="T59" fmla="*/ 7112 h 7329"/>
                <a:gd name="T60" fmla="*/ 2735 w 5516"/>
                <a:gd name="T61" fmla="*/ 7209 h 7329"/>
                <a:gd name="T62" fmla="*/ 3062 w 5516"/>
                <a:gd name="T63" fmla="*/ 7280 h 7329"/>
                <a:gd name="T64" fmla="*/ 3401 w 5516"/>
                <a:gd name="T65" fmla="*/ 7324 h 7329"/>
                <a:gd name="T66" fmla="*/ 3738 w 5516"/>
                <a:gd name="T67" fmla="*/ 7328 h 7329"/>
                <a:gd name="T68" fmla="*/ 4077 w 5516"/>
                <a:gd name="T69" fmla="*/ 7306 h 7329"/>
                <a:gd name="T70" fmla="*/ 4412 w 5516"/>
                <a:gd name="T71" fmla="*/ 7253 h 7329"/>
                <a:gd name="T72" fmla="*/ 4739 w 5516"/>
                <a:gd name="T73" fmla="*/ 7169 h 7329"/>
                <a:gd name="T74" fmla="*/ 5056 w 5516"/>
                <a:gd name="T75" fmla="*/ 7055 h 7329"/>
                <a:gd name="T76" fmla="*/ 5365 w 5516"/>
                <a:gd name="T77" fmla="*/ 6914 h 7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16" h="7329">
                  <a:moveTo>
                    <a:pt x="3423" y="0"/>
                  </a:moveTo>
                  <a:lnTo>
                    <a:pt x="3251" y="17"/>
                  </a:lnTo>
                  <a:lnTo>
                    <a:pt x="3088" y="44"/>
                  </a:lnTo>
                  <a:lnTo>
                    <a:pt x="2920" y="70"/>
                  </a:lnTo>
                  <a:lnTo>
                    <a:pt x="2753" y="110"/>
                  </a:lnTo>
                  <a:lnTo>
                    <a:pt x="2594" y="158"/>
                  </a:lnTo>
                  <a:lnTo>
                    <a:pt x="2431" y="211"/>
                  </a:lnTo>
                  <a:lnTo>
                    <a:pt x="2272" y="269"/>
                  </a:lnTo>
                  <a:lnTo>
                    <a:pt x="2118" y="339"/>
                  </a:lnTo>
                  <a:lnTo>
                    <a:pt x="1968" y="414"/>
                  </a:lnTo>
                  <a:lnTo>
                    <a:pt x="1818" y="493"/>
                  </a:lnTo>
                  <a:lnTo>
                    <a:pt x="1672" y="583"/>
                  </a:lnTo>
                  <a:lnTo>
                    <a:pt x="1531" y="680"/>
                  </a:lnTo>
                  <a:lnTo>
                    <a:pt x="1399" y="781"/>
                  </a:lnTo>
                  <a:lnTo>
                    <a:pt x="1266" y="891"/>
                  </a:lnTo>
                  <a:lnTo>
                    <a:pt x="1143" y="1006"/>
                  </a:lnTo>
                  <a:lnTo>
                    <a:pt x="1019" y="1121"/>
                  </a:lnTo>
                  <a:lnTo>
                    <a:pt x="909" y="1249"/>
                  </a:lnTo>
                  <a:lnTo>
                    <a:pt x="799" y="1381"/>
                  </a:lnTo>
                  <a:lnTo>
                    <a:pt x="697" y="1513"/>
                  </a:lnTo>
                  <a:lnTo>
                    <a:pt x="600" y="1654"/>
                  </a:lnTo>
                  <a:lnTo>
                    <a:pt x="512" y="1796"/>
                  </a:lnTo>
                  <a:lnTo>
                    <a:pt x="428" y="1945"/>
                  </a:lnTo>
                  <a:lnTo>
                    <a:pt x="349" y="2095"/>
                  </a:lnTo>
                  <a:lnTo>
                    <a:pt x="282" y="2250"/>
                  </a:lnTo>
                  <a:lnTo>
                    <a:pt x="220" y="2404"/>
                  </a:lnTo>
                  <a:lnTo>
                    <a:pt x="167" y="2567"/>
                  </a:lnTo>
                  <a:lnTo>
                    <a:pt x="119" y="2731"/>
                  </a:lnTo>
                  <a:lnTo>
                    <a:pt x="79" y="2898"/>
                  </a:lnTo>
                  <a:lnTo>
                    <a:pt x="48" y="3061"/>
                  </a:lnTo>
                  <a:lnTo>
                    <a:pt x="26" y="3229"/>
                  </a:lnTo>
                  <a:lnTo>
                    <a:pt x="8" y="3396"/>
                  </a:lnTo>
                  <a:lnTo>
                    <a:pt x="0" y="3568"/>
                  </a:lnTo>
                  <a:lnTo>
                    <a:pt x="0" y="3737"/>
                  </a:lnTo>
                  <a:lnTo>
                    <a:pt x="8" y="3905"/>
                  </a:lnTo>
                  <a:lnTo>
                    <a:pt x="22" y="4072"/>
                  </a:lnTo>
                  <a:lnTo>
                    <a:pt x="44" y="4244"/>
                  </a:lnTo>
                  <a:lnTo>
                    <a:pt x="79" y="4407"/>
                  </a:lnTo>
                  <a:lnTo>
                    <a:pt x="114" y="4575"/>
                  </a:lnTo>
                  <a:lnTo>
                    <a:pt x="158" y="4738"/>
                  </a:lnTo>
                  <a:lnTo>
                    <a:pt x="211" y="4901"/>
                  </a:lnTo>
                  <a:lnTo>
                    <a:pt x="273" y="5056"/>
                  </a:lnTo>
                  <a:lnTo>
                    <a:pt x="345" y="5210"/>
                  </a:lnTo>
                  <a:lnTo>
                    <a:pt x="415" y="5360"/>
                  </a:lnTo>
                  <a:lnTo>
                    <a:pt x="499" y="5510"/>
                  </a:lnTo>
                  <a:lnTo>
                    <a:pt x="587" y="5656"/>
                  </a:lnTo>
                  <a:lnTo>
                    <a:pt x="684" y="5797"/>
                  </a:lnTo>
                  <a:lnTo>
                    <a:pt x="786" y="5929"/>
                  </a:lnTo>
                  <a:lnTo>
                    <a:pt x="896" y="6061"/>
                  </a:lnTo>
                  <a:lnTo>
                    <a:pt x="1006" y="6185"/>
                  </a:lnTo>
                  <a:lnTo>
                    <a:pt x="1125" y="6304"/>
                  </a:lnTo>
                  <a:lnTo>
                    <a:pt x="1249" y="6423"/>
                  </a:lnTo>
                  <a:lnTo>
                    <a:pt x="1381" y="6529"/>
                  </a:lnTo>
                  <a:lnTo>
                    <a:pt x="1513" y="6635"/>
                  </a:lnTo>
                  <a:lnTo>
                    <a:pt x="1655" y="6727"/>
                  </a:lnTo>
                  <a:lnTo>
                    <a:pt x="1800" y="6815"/>
                  </a:lnTo>
                  <a:lnTo>
                    <a:pt x="1946" y="6900"/>
                  </a:lnTo>
                  <a:lnTo>
                    <a:pt x="2100" y="6975"/>
                  </a:lnTo>
                  <a:lnTo>
                    <a:pt x="2254" y="7046"/>
                  </a:lnTo>
                  <a:lnTo>
                    <a:pt x="2409" y="7112"/>
                  </a:lnTo>
                  <a:lnTo>
                    <a:pt x="2572" y="7165"/>
                  </a:lnTo>
                  <a:lnTo>
                    <a:pt x="2735" y="7209"/>
                  </a:lnTo>
                  <a:lnTo>
                    <a:pt x="2894" y="7249"/>
                  </a:lnTo>
                  <a:lnTo>
                    <a:pt x="3062" y="7280"/>
                  </a:lnTo>
                  <a:lnTo>
                    <a:pt x="3234" y="7306"/>
                  </a:lnTo>
                  <a:lnTo>
                    <a:pt x="3401" y="7324"/>
                  </a:lnTo>
                  <a:lnTo>
                    <a:pt x="3569" y="7328"/>
                  </a:lnTo>
                  <a:lnTo>
                    <a:pt x="3738" y="7328"/>
                  </a:lnTo>
                  <a:lnTo>
                    <a:pt x="3910" y="7324"/>
                  </a:lnTo>
                  <a:lnTo>
                    <a:pt x="4077" y="7306"/>
                  </a:lnTo>
                  <a:lnTo>
                    <a:pt x="4245" y="7284"/>
                  </a:lnTo>
                  <a:lnTo>
                    <a:pt x="4412" y="7253"/>
                  </a:lnTo>
                  <a:lnTo>
                    <a:pt x="4580" y="7218"/>
                  </a:lnTo>
                  <a:lnTo>
                    <a:pt x="4739" y="7169"/>
                  </a:lnTo>
                  <a:lnTo>
                    <a:pt x="4898" y="7116"/>
                  </a:lnTo>
                  <a:lnTo>
                    <a:pt x="5056" y="7055"/>
                  </a:lnTo>
                  <a:lnTo>
                    <a:pt x="5215" y="6988"/>
                  </a:lnTo>
                  <a:lnTo>
                    <a:pt x="5365" y="6914"/>
                  </a:lnTo>
                  <a:lnTo>
                    <a:pt x="5515" y="68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397" name="Freeform 461">
              <a:extLst>
                <a:ext uri="{FF2B5EF4-FFF2-40B4-BE49-F238E27FC236}">
                  <a16:creationId xmlns:a16="http://schemas.microsoft.com/office/drawing/2014/main" id="{1AB9F975-D089-424B-95AF-458AAC31EA3E}"/>
                </a:ext>
              </a:extLst>
            </p:cNvPr>
            <p:cNvSpPr>
              <a:spLocks noChangeArrowheads="1"/>
            </p:cNvSpPr>
            <p:nvPr/>
          </p:nvSpPr>
          <p:spPr bwMode="auto">
            <a:xfrm>
              <a:off x="757" y="1953"/>
              <a:ext cx="645" cy="1240"/>
            </a:xfrm>
            <a:custGeom>
              <a:avLst/>
              <a:gdLst>
                <a:gd name="T0" fmla="*/ 2845 w 2846"/>
                <a:gd name="T1" fmla="*/ 0 h 5470"/>
                <a:gd name="T2" fmla="*/ 2691 w 2846"/>
                <a:gd name="T3" fmla="*/ 17 h 5470"/>
                <a:gd name="T4" fmla="*/ 2536 w 2846"/>
                <a:gd name="T5" fmla="*/ 39 h 5470"/>
                <a:gd name="T6" fmla="*/ 2382 w 2846"/>
                <a:gd name="T7" fmla="*/ 70 h 5470"/>
                <a:gd name="T8" fmla="*/ 2227 w 2846"/>
                <a:gd name="T9" fmla="*/ 110 h 5470"/>
                <a:gd name="T10" fmla="*/ 2082 w 2846"/>
                <a:gd name="T11" fmla="*/ 158 h 5470"/>
                <a:gd name="T12" fmla="*/ 1932 w 2846"/>
                <a:gd name="T13" fmla="*/ 211 h 5470"/>
                <a:gd name="T14" fmla="*/ 1791 w 2846"/>
                <a:gd name="T15" fmla="*/ 273 h 5470"/>
                <a:gd name="T16" fmla="*/ 1650 w 2846"/>
                <a:gd name="T17" fmla="*/ 343 h 5470"/>
                <a:gd name="T18" fmla="*/ 1513 w 2846"/>
                <a:gd name="T19" fmla="*/ 418 h 5470"/>
                <a:gd name="T20" fmla="*/ 1380 w 2846"/>
                <a:gd name="T21" fmla="*/ 502 h 5470"/>
                <a:gd name="T22" fmla="*/ 1257 w 2846"/>
                <a:gd name="T23" fmla="*/ 590 h 5470"/>
                <a:gd name="T24" fmla="*/ 1129 w 2846"/>
                <a:gd name="T25" fmla="*/ 687 h 5470"/>
                <a:gd name="T26" fmla="*/ 1010 w 2846"/>
                <a:gd name="T27" fmla="*/ 789 h 5470"/>
                <a:gd name="T28" fmla="*/ 900 w 2846"/>
                <a:gd name="T29" fmla="*/ 899 h 5470"/>
                <a:gd name="T30" fmla="*/ 794 w 2846"/>
                <a:gd name="T31" fmla="*/ 1009 h 5470"/>
                <a:gd name="T32" fmla="*/ 688 w 2846"/>
                <a:gd name="T33" fmla="*/ 1133 h 5470"/>
                <a:gd name="T34" fmla="*/ 595 w 2846"/>
                <a:gd name="T35" fmla="*/ 1252 h 5470"/>
                <a:gd name="T36" fmla="*/ 507 w 2846"/>
                <a:gd name="T37" fmla="*/ 1380 h 5470"/>
                <a:gd name="T38" fmla="*/ 423 w 2846"/>
                <a:gd name="T39" fmla="*/ 1517 h 5470"/>
                <a:gd name="T40" fmla="*/ 348 w 2846"/>
                <a:gd name="T41" fmla="*/ 1649 h 5470"/>
                <a:gd name="T42" fmla="*/ 282 w 2846"/>
                <a:gd name="T43" fmla="*/ 1790 h 5470"/>
                <a:gd name="T44" fmla="*/ 216 w 2846"/>
                <a:gd name="T45" fmla="*/ 1936 h 5470"/>
                <a:gd name="T46" fmla="*/ 163 w 2846"/>
                <a:gd name="T47" fmla="*/ 2081 h 5470"/>
                <a:gd name="T48" fmla="*/ 114 w 2846"/>
                <a:gd name="T49" fmla="*/ 2227 h 5470"/>
                <a:gd name="T50" fmla="*/ 75 w 2846"/>
                <a:gd name="T51" fmla="*/ 2381 h 5470"/>
                <a:gd name="T52" fmla="*/ 44 w 2846"/>
                <a:gd name="T53" fmla="*/ 2535 h 5470"/>
                <a:gd name="T54" fmla="*/ 22 w 2846"/>
                <a:gd name="T55" fmla="*/ 2690 h 5470"/>
                <a:gd name="T56" fmla="*/ 4 w 2846"/>
                <a:gd name="T57" fmla="*/ 2844 h 5470"/>
                <a:gd name="T58" fmla="*/ 0 w 2846"/>
                <a:gd name="T59" fmla="*/ 2998 h 5470"/>
                <a:gd name="T60" fmla="*/ 0 w 2846"/>
                <a:gd name="T61" fmla="*/ 3154 h 5470"/>
                <a:gd name="T62" fmla="*/ 4 w 2846"/>
                <a:gd name="T63" fmla="*/ 3313 h 5470"/>
                <a:gd name="T64" fmla="*/ 22 w 2846"/>
                <a:gd name="T65" fmla="*/ 3467 h 5470"/>
                <a:gd name="T66" fmla="*/ 44 w 2846"/>
                <a:gd name="T67" fmla="*/ 3621 h 5470"/>
                <a:gd name="T68" fmla="*/ 75 w 2846"/>
                <a:gd name="T69" fmla="*/ 3776 h 5470"/>
                <a:gd name="T70" fmla="*/ 114 w 2846"/>
                <a:gd name="T71" fmla="*/ 3930 h 5470"/>
                <a:gd name="T72" fmla="*/ 158 w 2846"/>
                <a:gd name="T73" fmla="*/ 4075 h 5470"/>
                <a:gd name="T74" fmla="*/ 216 w 2846"/>
                <a:gd name="T75" fmla="*/ 4225 h 5470"/>
                <a:gd name="T76" fmla="*/ 277 w 2846"/>
                <a:gd name="T77" fmla="*/ 4367 h 5470"/>
                <a:gd name="T78" fmla="*/ 344 w 2846"/>
                <a:gd name="T79" fmla="*/ 4508 h 5470"/>
                <a:gd name="T80" fmla="*/ 423 w 2846"/>
                <a:gd name="T81" fmla="*/ 4644 h 5470"/>
                <a:gd name="T82" fmla="*/ 502 w 2846"/>
                <a:gd name="T83" fmla="*/ 4777 h 5470"/>
                <a:gd name="T84" fmla="*/ 595 w 2846"/>
                <a:gd name="T85" fmla="*/ 4900 h 5470"/>
                <a:gd name="T86" fmla="*/ 688 w 2846"/>
                <a:gd name="T87" fmla="*/ 5024 h 5470"/>
                <a:gd name="T88" fmla="*/ 789 w 2846"/>
                <a:gd name="T89" fmla="*/ 5147 h 5470"/>
                <a:gd name="T90" fmla="*/ 900 w 2846"/>
                <a:gd name="T91" fmla="*/ 5257 h 5470"/>
                <a:gd name="T92" fmla="*/ 1010 w 2846"/>
                <a:gd name="T93" fmla="*/ 5368 h 5470"/>
                <a:gd name="T94" fmla="*/ 1129 w 2846"/>
                <a:gd name="T95" fmla="*/ 5469 h 5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46" h="5470">
                  <a:moveTo>
                    <a:pt x="2845" y="0"/>
                  </a:moveTo>
                  <a:lnTo>
                    <a:pt x="2691" y="17"/>
                  </a:lnTo>
                  <a:lnTo>
                    <a:pt x="2536" y="39"/>
                  </a:lnTo>
                  <a:lnTo>
                    <a:pt x="2382" y="70"/>
                  </a:lnTo>
                  <a:lnTo>
                    <a:pt x="2227" y="110"/>
                  </a:lnTo>
                  <a:lnTo>
                    <a:pt x="2082" y="158"/>
                  </a:lnTo>
                  <a:lnTo>
                    <a:pt x="1932" y="211"/>
                  </a:lnTo>
                  <a:lnTo>
                    <a:pt x="1791" y="273"/>
                  </a:lnTo>
                  <a:lnTo>
                    <a:pt x="1650" y="343"/>
                  </a:lnTo>
                  <a:lnTo>
                    <a:pt x="1513" y="418"/>
                  </a:lnTo>
                  <a:lnTo>
                    <a:pt x="1380" y="502"/>
                  </a:lnTo>
                  <a:lnTo>
                    <a:pt x="1257" y="590"/>
                  </a:lnTo>
                  <a:lnTo>
                    <a:pt x="1129" y="687"/>
                  </a:lnTo>
                  <a:lnTo>
                    <a:pt x="1010" y="789"/>
                  </a:lnTo>
                  <a:lnTo>
                    <a:pt x="900" y="899"/>
                  </a:lnTo>
                  <a:lnTo>
                    <a:pt x="794" y="1009"/>
                  </a:lnTo>
                  <a:lnTo>
                    <a:pt x="688" y="1133"/>
                  </a:lnTo>
                  <a:lnTo>
                    <a:pt x="595" y="1252"/>
                  </a:lnTo>
                  <a:lnTo>
                    <a:pt x="507" y="1380"/>
                  </a:lnTo>
                  <a:lnTo>
                    <a:pt x="423" y="1517"/>
                  </a:lnTo>
                  <a:lnTo>
                    <a:pt x="348" y="1649"/>
                  </a:lnTo>
                  <a:lnTo>
                    <a:pt x="282" y="1790"/>
                  </a:lnTo>
                  <a:lnTo>
                    <a:pt x="216" y="1936"/>
                  </a:lnTo>
                  <a:lnTo>
                    <a:pt x="163" y="2081"/>
                  </a:lnTo>
                  <a:lnTo>
                    <a:pt x="114" y="2227"/>
                  </a:lnTo>
                  <a:lnTo>
                    <a:pt x="75" y="2381"/>
                  </a:lnTo>
                  <a:lnTo>
                    <a:pt x="44" y="2535"/>
                  </a:lnTo>
                  <a:lnTo>
                    <a:pt x="22" y="2690"/>
                  </a:lnTo>
                  <a:lnTo>
                    <a:pt x="4" y="2844"/>
                  </a:lnTo>
                  <a:lnTo>
                    <a:pt x="0" y="2998"/>
                  </a:lnTo>
                  <a:lnTo>
                    <a:pt x="0" y="3154"/>
                  </a:lnTo>
                  <a:lnTo>
                    <a:pt x="4" y="3313"/>
                  </a:lnTo>
                  <a:lnTo>
                    <a:pt x="22" y="3467"/>
                  </a:lnTo>
                  <a:lnTo>
                    <a:pt x="44" y="3621"/>
                  </a:lnTo>
                  <a:lnTo>
                    <a:pt x="75" y="3776"/>
                  </a:lnTo>
                  <a:lnTo>
                    <a:pt x="114" y="3930"/>
                  </a:lnTo>
                  <a:lnTo>
                    <a:pt x="158" y="4075"/>
                  </a:lnTo>
                  <a:lnTo>
                    <a:pt x="216" y="4225"/>
                  </a:lnTo>
                  <a:lnTo>
                    <a:pt x="277" y="4367"/>
                  </a:lnTo>
                  <a:lnTo>
                    <a:pt x="344" y="4508"/>
                  </a:lnTo>
                  <a:lnTo>
                    <a:pt x="423" y="4644"/>
                  </a:lnTo>
                  <a:lnTo>
                    <a:pt x="502" y="4777"/>
                  </a:lnTo>
                  <a:lnTo>
                    <a:pt x="595" y="4900"/>
                  </a:lnTo>
                  <a:lnTo>
                    <a:pt x="688" y="5024"/>
                  </a:lnTo>
                  <a:lnTo>
                    <a:pt x="789" y="5147"/>
                  </a:lnTo>
                  <a:lnTo>
                    <a:pt x="900" y="5257"/>
                  </a:lnTo>
                  <a:lnTo>
                    <a:pt x="1010" y="5368"/>
                  </a:lnTo>
                  <a:lnTo>
                    <a:pt x="1129" y="54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398" name="Freeform 462">
              <a:extLst>
                <a:ext uri="{FF2B5EF4-FFF2-40B4-BE49-F238E27FC236}">
                  <a16:creationId xmlns:a16="http://schemas.microsoft.com/office/drawing/2014/main" id="{17DF06CE-3FB8-4069-B230-9FAA9E145CA6}"/>
                </a:ext>
              </a:extLst>
            </p:cNvPr>
            <p:cNvSpPr>
              <a:spLocks noChangeArrowheads="1"/>
            </p:cNvSpPr>
            <p:nvPr/>
          </p:nvSpPr>
          <p:spPr bwMode="auto">
            <a:xfrm>
              <a:off x="1519" y="1821"/>
              <a:ext cx="771" cy="1548"/>
            </a:xfrm>
            <a:custGeom>
              <a:avLst/>
              <a:gdLst>
                <a:gd name="T0" fmla="*/ 1574 w 3398"/>
                <a:gd name="T1" fmla="*/ 6825 h 6826"/>
                <a:gd name="T2" fmla="*/ 1720 w 3398"/>
                <a:gd name="T3" fmla="*/ 6736 h 6826"/>
                <a:gd name="T4" fmla="*/ 1861 w 3398"/>
                <a:gd name="T5" fmla="*/ 6643 h 6826"/>
                <a:gd name="T6" fmla="*/ 1993 w 3398"/>
                <a:gd name="T7" fmla="*/ 6542 h 6826"/>
                <a:gd name="T8" fmla="*/ 2126 w 3398"/>
                <a:gd name="T9" fmla="*/ 6436 h 6826"/>
                <a:gd name="T10" fmla="*/ 2249 w 3398"/>
                <a:gd name="T11" fmla="*/ 6317 h 6826"/>
                <a:gd name="T12" fmla="*/ 2368 w 3398"/>
                <a:gd name="T13" fmla="*/ 6198 h 6826"/>
                <a:gd name="T14" fmla="*/ 2483 w 3398"/>
                <a:gd name="T15" fmla="*/ 6074 h 6826"/>
                <a:gd name="T16" fmla="*/ 2593 w 3398"/>
                <a:gd name="T17" fmla="*/ 5942 h 6826"/>
                <a:gd name="T18" fmla="*/ 2695 w 3398"/>
                <a:gd name="T19" fmla="*/ 5810 h 6826"/>
                <a:gd name="T20" fmla="*/ 2792 w 3398"/>
                <a:gd name="T21" fmla="*/ 5673 h 6826"/>
                <a:gd name="T22" fmla="*/ 2884 w 3398"/>
                <a:gd name="T23" fmla="*/ 5527 h 6826"/>
                <a:gd name="T24" fmla="*/ 2965 w 3398"/>
                <a:gd name="T25" fmla="*/ 5378 h 6826"/>
                <a:gd name="T26" fmla="*/ 3040 w 3398"/>
                <a:gd name="T27" fmla="*/ 5228 h 6826"/>
                <a:gd name="T28" fmla="*/ 3110 w 3398"/>
                <a:gd name="T29" fmla="*/ 5073 h 6826"/>
                <a:gd name="T30" fmla="*/ 3172 w 3398"/>
                <a:gd name="T31" fmla="*/ 4914 h 6826"/>
                <a:gd name="T32" fmla="*/ 3225 w 3398"/>
                <a:gd name="T33" fmla="*/ 4756 h 6826"/>
                <a:gd name="T34" fmla="*/ 3274 w 3398"/>
                <a:gd name="T35" fmla="*/ 4597 h 6826"/>
                <a:gd name="T36" fmla="*/ 3313 w 3398"/>
                <a:gd name="T37" fmla="*/ 4429 h 6826"/>
                <a:gd name="T38" fmla="*/ 3344 w 3398"/>
                <a:gd name="T39" fmla="*/ 4257 h 6826"/>
                <a:gd name="T40" fmla="*/ 3366 w 3398"/>
                <a:gd name="T41" fmla="*/ 4094 h 6826"/>
                <a:gd name="T42" fmla="*/ 3384 w 3398"/>
                <a:gd name="T43" fmla="*/ 3927 h 6826"/>
                <a:gd name="T44" fmla="*/ 3393 w 3398"/>
                <a:gd name="T45" fmla="*/ 3759 h 6826"/>
                <a:gd name="T46" fmla="*/ 3397 w 3398"/>
                <a:gd name="T47" fmla="*/ 3586 h 6826"/>
                <a:gd name="T48" fmla="*/ 3384 w 3398"/>
                <a:gd name="T49" fmla="*/ 3418 h 6826"/>
                <a:gd name="T50" fmla="*/ 3371 w 3398"/>
                <a:gd name="T51" fmla="*/ 3251 h 6826"/>
                <a:gd name="T52" fmla="*/ 3349 w 3398"/>
                <a:gd name="T53" fmla="*/ 3083 h 6826"/>
                <a:gd name="T54" fmla="*/ 3318 w 3398"/>
                <a:gd name="T55" fmla="*/ 2916 h 6826"/>
                <a:gd name="T56" fmla="*/ 3278 w 3398"/>
                <a:gd name="T57" fmla="*/ 2748 h 6826"/>
                <a:gd name="T58" fmla="*/ 3234 w 3398"/>
                <a:gd name="T59" fmla="*/ 2589 h 6826"/>
                <a:gd name="T60" fmla="*/ 3181 w 3398"/>
                <a:gd name="T61" fmla="*/ 2426 h 6826"/>
                <a:gd name="T62" fmla="*/ 3119 w 3398"/>
                <a:gd name="T63" fmla="*/ 2267 h 6826"/>
                <a:gd name="T64" fmla="*/ 3053 w 3398"/>
                <a:gd name="T65" fmla="*/ 2113 h 6826"/>
                <a:gd name="T66" fmla="*/ 2978 w 3398"/>
                <a:gd name="T67" fmla="*/ 1959 h 6826"/>
                <a:gd name="T68" fmla="*/ 2894 w 3398"/>
                <a:gd name="T69" fmla="*/ 1813 h 6826"/>
                <a:gd name="T70" fmla="*/ 2809 w 3398"/>
                <a:gd name="T71" fmla="*/ 1668 h 6826"/>
                <a:gd name="T72" fmla="*/ 2712 w 3398"/>
                <a:gd name="T73" fmla="*/ 1531 h 6826"/>
                <a:gd name="T74" fmla="*/ 2611 w 3398"/>
                <a:gd name="T75" fmla="*/ 1394 h 6826"/>
                <a:gd name="T76" fmla="*/ 2501 w 3398"/>
                <a:gd name="T77" fmla="*/ 1262 h 6826"/>
                <a:gd name="T78" fmla="*/ 2390 w 3398"/>
                <a:gd name="T79" fmla="*/ 1138 h 6826"/>
                <a:gd name="T80" fmla="*/ 2267 w 3398"/>
                <a:gd name="T81" fmla="*/ 1015 h 6826"/>
                <a:gd name="T82" fmla="*/ 2143 w 3398"/>
                <a:gd name="T83" fmla="*/ 900 h 6826"/>
                <a:gd name="T84" fmla="*/ 2015 w 3398"/>
                <a:gd name="T85" fmla="*/ 794 h 6826"/>
                <a:gd name="T86" fmla="*/ 1879 w 3398"/>
                <a:gd name="T87" fmla="*/ 688 h 6826"/>
                <a:gd name="T88" fmla="*/ 1737 w 3398"/>
                <a:gd name="T89" fmla="*/ 596 h 6826"/>
                <a:gd name="T90" fmla="*/ 1596 w 3398"/>
                <a:gd name="T91" fmla="*/ 508 h 6826"/>
                <a:gd name="T92" fmla="*/ 1451 w 3398"/>
                <a:gd name="T93" fmla="*/ 418 h 6826"/>
                <a:gd name="T94" fmla="*/ 1296 w 3398"/>
                <a:gd name="T95" fmla="*/ 348 h 6826"/>
                <a:gd name="T96" fmla="*/ 1142 w 3398"/>
                <a:gd name="T97" fmla="*/ 277 h 6826"/>
                <a:gd name="T98" fmla="*/ 988 w 3398"/>
                <a:gd name="T99" fmla="*/ 216 h 6826"/>
                <a:gd name="T100" fmla="*/ 824 w 3398"/>
                <a:gd name="T101" fmla="*/ 158 h 6826"/>
                <a:gd name="T102" fmla="*/ 661 w 3398"/>
                <a:gd name="T103" fmla="*/ 114 h 6826"/>
                <a:gd name="T104" fmla="*/ 498 w 3398"/>
                <a:gd name="T105" fmla="*/ 70 h 6826"/>
                <a:gd name="T106" fmla="*/ 330 w 3398"/>
                <a:gd name="T107" fmla="*/ 44 h 6826"/>
                <a:gd name="T108" fmla="*/ 163 w 3398"/>
                <a:gd name="T109" fmla="*/ 17 h 6826"/>
                <a:gd name="T110" fmla="*/ 0 w 3398"/>
                <a:gd name="T111" fmla="*/ 0 h 6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98" h="6826">
                  <a:moveTo>
                    <a:pt x="1574" y="6825"/>
                  </a:moveTo>
                  <a:lnTo>
                    <a:pt x="1720" y="6736"/>
                  </a:lnTo>
                  <a:lnTo>
                    <a:pt x="1861" y="6643"/>
                  </a:lnTo>
                  <a:lnTo>
                    <a:pt x="1993" y="6542"/>
                  </a:lnTo>
                  <a:lnTo>
                    <a:pt x="2126" y="6436"/>
                  </a:lnTo>
                  <a:lnTo>
                    <a:pt x="2249" y="6317"/>
                  </a:lnTo>
                  <a:lnTo>
                    <a:pt x="2368" y="6198"/>
                  </a:lnTo>
                  <a:lnTo>
                    <a:pt x="2483" y="6074"/>
                  </a:lnTo>
                  <a:lnTo>
                    <a:pt x="2593" y="5942"/>
                  </a:lnTo>
                  <a:lnTo>
                    <a:pt x="2695" y="5810"/>
                  </a:lnTo>
                  <a:lnTo>
                    <a:pt x="2792" y="5673"/>
                  </a:lnTo>
                  <a:lnTo>
                    <a:pt x="2884" y="5527"/>
                  </a:lnTo>
                  <a:lnTo>
                    <a:pt x="2965" y="5378"/>
                  </a:lnTo>
                  <a:lnTo>
                    <a:pt x="3040" y="5228"/>
                  </a:lnTo>
                  <a:lnTo>
                    <a:pt x="3110" y="5073"/>
                  </a:lnTo>
                  <a:lnTo>
                    <a:pt x="3172" y="4914"/>
                  </a:lnTo>
                  <a:lnTo>
                    <a:pt x="3225" y="4756"/>
                  </a:lnTo>
                  <a:lnTo>
                    <a:pt x="3274" y="4597"/>
                  </a:lnTo>
                  <a:lnTo>
                    <a:pt x="3313" y="4429"/>
                  </a:lnTo>
                  <a:lnTo>
                    <a:pt x="3344" y="4257"/>
                  </a:lnTo>
                  <a:lnTo>
                    <a:pt x="3366" y="4094"/>
                  </a:lnTo>
                  <a:lnTo>
                    <a:pt x="3384" y="3927"/>
                  </a:lnTo>
                  <a:lnTo>
                    <a:pt x="3393" y="3759"/>
                  </a:lnTo>
                  <a:lnTo>
                    <a:pt x="3397" y="3586"/>
                  </a:lnTo>
                  <a:lnTo>
                    <a:pt x="3384" y="3418"/>
                  </a:lnTo>
                  <a:lnTo>
                    <a:pt x="3371" y="3251"/>
                  </a:lnTo>
                  <a:lnTo>
                    <a:pt x="3349" y="3083"/>
                  </a:lnTo>
                  <a:lnTo>
                    <a:pt x="3318" y="2916"/>
                  </a:lnTo>
                  <a:lnTo>
                    <a:pt x="3278" y="2748"/>
                  </a:lnTo>
                  <a:lnTo>
                    <a:pt x="3234" y="2589"/>
                  </a:lnTo>
                  <a:lnTo>
                    <a:pt x="3181" y="2426"/>
                  </a:lnTo>
                  <a:lnTo>
                    <a:pt x="3119" y="2267"/>
                  </a:lnTo>
                  <a:lnTo>
                    <a:pt x="3053" y="2113"/>
                  </a:lnTo>
                  <a:lnTo>
                    <a:pt x="2978" y="1959"/>
                  </a:lnTo>
                  <a:lnTo>
                    <a:pt x="2894" y="1813"/>
                  </a:lnTo>
                  <a:lnTo>
                    <a:pt x="2809" y="1668"/>
                  </a:lnTo>
                  <a:lnTo>
                    <a:pt x="2712" y="1531"/>
                  </a:lnTo>
                  <a:lnTo>
                    <a:pt x="2611" y="1394"/>
                  </a:lnTo>
                  <a:lnTo>
                    <a:pt x="2501" y="1262"/>
                  </a:lnTo>
                  <a:lnTo>
                    <a:pt x="2390" y="1138"/>
                  </a:lnTo>
                  <a:lnTo>
                    <a:pt x="2267" y="1015"/>
                  </a:lnTo>
                  <a:lnTo>
                    <a:pt x="2143" y="900"/>
                  </a:lnTo>
                  <a:lnTo>
                    <a:pt x="2015" y="794"/>
                  </a:lnTo>
                  <a:lnTo>
                    <a:pt x="1879" y="688"/>
                  </a:lnTo>
                  <a:lnTo>
                    <a:pt x="1737" y="596"/>
                  </a:lnTo>
                  <a:lnTo>
                    <a:pt x="1596" y="508"/>
                  </a:lnTo>
                  <a:lnTo>
                    <a:pt x="1451" y="418"/>
                  </a:lnTo>
                  <a:lnTo>
                    <a:pt x="1296" y="348"/>
                  </a:lnTo>
                  <a:lnTo>
                    <a:pt x="1142" y="277"/>
                  </a:lnTo>
                  <a:lnTo>
                    <a:pt x="988" y="216"/>
                  </a:lnTo>
                  <a:lnTo>
                    <a:pt x="824" y="158"/>
                  </a:lnTo>
                  <a:lnTo>
                    <a:pt x="661" y="114"/>
                  </a:lnTo>
                  <a:lnTo>
                    <a:pt x="498" y="70"/>
                  </a:lnTo>
                  <a:lnTo>
                    <a:pt x="330" y="44"/>
                  </a:lnTo>
                  <a:lnTo>
                    <a:pt x="163" y="1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399" name="Freeform 463">
              <a:extLst>
                <a:ext uri="{FF2B5EF4-FFF2-40B4-BE49-F238E27FC236}">
                  <a16:creationId xmlns:a16="http://schemas.microsoft.com/office/drawing/2014/main" id="{7F41F200-DE5D-4175-805E-A728DDFB2B82}"/>
                </a:ext>
              </a:extLst>
            </p:cNvPr>
            <p:cNvSpPr>
              <a:spLocks noChangeArrowheads="1"/>
            </p:cNvSpPr>
            <p:nvPr/>
          </p:nvSpPr>
          <p:spPr bwMode="auto">
            <a:xfrm>
              <a:off x="872" y="2069"/>
              <a:ext cx="530" cy="643"/>
            </a:xfrm>
            <a:custGeom>
              <a:avLst/>
              <a:gdLst>
                <a:gd name="T0" fmla="*/ 2338 w 2339"/>
                <a:gd name="T1" fmla="*/ 0 h 2834"/>
                <a:gd name="T2" fmla="*/ 2192 w 2339"/>
                <a:gd name="T3" fmla="*/ 17 h 2834"/>
                <a:gd name="T4" fmla="*/ 2051 w 2339"/>
                <a:gd name="T5" fmla="*/ 39 h 2834"/>
                <a:gd name="T6" fmla="*/ 1910 w 2339"/>
                <a:gd name="T7" fmla="*/ 70 h 2834"/>
                <a:gd name="T8" fmla="*/ 1769 w 2339"/>
                <a:gd name="T9" fmla="*/ 114 h 2834"/>
                <a:gd name="T10" fmla="*/ 1632 w 2339"/>
                <a:gd name="T11" fmla="*/ 167 h 2834"/>
                <a:gd name="T12" fmla="*/ 1495 w 2339"/>
                <a:gd name="T13" fmla="*/ 225 h 2834"/>
                <a:gd name="T14" fmla="*/ 1367 w 2339"/>
                <a:gd name="T15" fmla="*/ 286 h 2834"/>
                <a:gd name="T16" fmla="*/ 1244 w 2339"/>
                <a:gd name="T17" fmla="*/ 361 h 2834"/>
                <a:gd name="T18" fmla="*/ 1120 w 2339"/>
                <a:gd name="T19" fmla="*/ 441 h 2834"/>
                <a:gd name="T20" fmla="*/ 1001 w 2339"/>
                <a:gd name="T21" fmla="*/ 525 h 2834"/>
                <a:gd name="T22" fmla="*/ 891 w 2339"/>
                <a:gd name="T23" fmla="*/ 617 h 2834"/>
                <a:gd name="T24" fmla="*/ 781 w 2339"/>
                <a:gd name="T25" fmla="*/ 714 h 2834"/>
                <a:gd name="T26" fmla="*/ 679 w 2339"/>
                <a:gd name="T27" fmla="*/ 816 h 2834"/>
                <a:gd name="T28" fmla="*/ 586 w 2339"/>
                <a:gd name="T29" fmla="*/ 930 h 2834"/>
                <a:gd name="T30" fmla="*/ 498 w 2339"/>
                <a:gd name="T31" fmla="*/ 1045 h 2834"/>
                <a:gd name="T32" fmla="*/ 410 w 2339"/>
                <a:gd name="T33" fmla="*/ 1164 h 2834"/>
                <a:gd name="T34" fmla="*/ 339 w 2339"/>
                <a:gd name="T35" fmla="*/ 1292 h 2834"/>
                <a:gd name="T36" fmla="*/ 269 w 2339"/>
                <a:gd name="T37" fmla="*/ 1416 h 2834"/>
                <a:gd name="T38" fmla="*/ 207 w 2339"/>
                <a:gd name="T39" fmla="*/ 1548 h 2834"/>
                <a:gd name="T40" fmla="*/ 154 w 2339"/>
                <a:gd name="T41" fmla="*/ 1681 h 2834"/>
                <a:gd name="T42" fmla="*/ 110 w 2339"/>
                <a:gd name="T43" fmla="*/ 1822 h 2834"/>
                <a:gd name="T44" fmla="*/ 70 w 2339"/>
                <a:gd name="T45" fmla="*/ 1963 h 2834"/>
                <a:gd name="T46" fmla="*/ 39 w 2339"/>
                <a:gd name="T47" fmla="*/ 2104 h 2834"/>
                <a:gd name="T48" fmla="*/ 17 w 2339"/>
                <a:gd name="T49" fmla="*/ 2250 h 2834"/>
                <a:gd name="T50" fmla="*/ 4 w 2339"/>
                <a:gd name="T51" fmla="*/ 2395 h 2834"/>
                <a:gd name="T52" fmla="*/ 0 w 2339"/>
                <a:gd name="T53" fmla="*/ 2536 h 2834"/>
                <a:gd name="T54" fmla="*/ 0 w 2339"/>
                <a:gd name="T55" fmla="*/ 2687 h 2834"/>
                <a:gd name="T56" fmla="*/ 13 w 2339"/>
                <a:gd name="T57" fmla="*/ 2833 h 2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39" h="2834">
                  <a:moveTo>
                    <a:pt x="2338" y="0"/>
                  </a:moveTo>
                  <a:lnTo>
                    <a:pt x="2192" y="17"/>
                  </a:lnTo>
                  <a:lnTo>
                    <a:pt x="2051" y="39"/>
                  </a:lnTo>
                  <a:lnTo>
                    <a:pt x="1910" y="70"/>
                  </a:lnTo>
                  <a:lnTo>
                    <a:pt x="1769" y="114"/>
                  </a:lnTo>
                  <a:lnTo>
                    <a:pt x="1632" y="167"/>
                  </a:lnTo>
                  <a:lnTo>
                    <a:pt x="1495" y="225"/>
                  </a:lnTo>
                  <a:lnTo>
                    <a:pt x="1367" y="286"/>
                  </a:lnTo>
                  <a:lnTo>
                    <a:pt x="1244" y="361"/>
                  </a:lnTo>
                  <a:lnTo>
                    <a:pt x="1120" y="441"/>
                  </a:lnTo>
                  <a:lnTo>
                    <a:pt x="1001" y="525"/>
                  </a:lnTo>
                  <a:lnTo>
                    <a:pt x="891" y="617"/>
                  </a:lnTo>
                  <a:lnTo>
                    <a:pt x="781" y="714"/>
                  </a:lnTo>
                  <a:lnTo>
                    <a:pt x="679" y="816"/>
                  </a:lnTo>
                  <a:lnTo>
                    <a:pt x="586" y="930"/>
                  </a:lnTo>
                  <a:lnTo>
                    <a:pt x="498" y="1045"/>
                  </a:lnTo>
                  <a:lnTo>
                    <a:pt x="410" y="1164"/>
                  </a:lnTo>
                  <a:lnTo>
                    <a:pt x="339" y="1292"/>
                  </a:lnTo>
                  <a:lnTo>
                    <a:pt x="269" y="1416"/>
                  </a:lnTo>
                  <a:lnTo>
                    <a:pt x="207" y="1548"/>
                  </a:lnTo>
                  <a:lnTo>
                    <a:pt x="154" y="1681"/>
                  </a:lnTo>
                  <a:lnTo>
                    <a:pt x="110" y="1822"/>
                  </a:lnTo>
                  <a:lnTo>
                    <a:pt x="70" y="1963"/>
                  </a:lnTo>
                  <a:lnTo>
                    <a:pt x="39" y="2104"/>
                  </a:lnTo>
                  <a:lnTo>
                    <a:pt x="17" y="2250"/>
                  </a:lnTo>
                  <a:lnTo>
                    <a:pt x="4" y="2395"/>
                  </a:lnTo>
                  <a:lnTo>
                    <a:pt x="0" y="2536"/>
                  </a:lnTo>
                  <a:lnTo>
                    <a:pt x="0" y="2687"/>
                  </a:lnTo>
                  <a:lnTo>
                    <a:pt x="13" y="283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00" name="Freeform 464">
              <a:extLst>
                <a:ext uri="{FF2B5EF4-FFF2-40B4-BE49-F238E27FC236}">
                  <a16:creationId xmlns:a16="http://schemas.microsoft.com/office/drawing/2014/main" id="{0AE69E9E-6ACF-40EA-89D1-A55B828C4B71}"/>
                </a:ext>
              </a:extLst>
            </p:cNvPr>
            <p:cNvSpPr>
              <a:spLocks noChangeArrowheads="1"/>
            </p:cNvSpPr>
            <p:nvPr/>
          </p:nvSpPr>
          <p:spPr bwMode="auto">
            <a:xfrm>
              <a:off x="1013" y="1953"/>
              <a:ext cx="1146" cy="1399"/>
            </a:xfrm>
            <a:custGeom>
              <a:avLst/>
              <a:gdLst>
                <a:gd name="T0" fmla="*/ 123 w 5052"/>
                <a:gd name="T1" fmla="*/ 5566 h 6171"/>
                <a:gd name="T2" fmla="*/ 383 w 5052"/>
                <a:gd name="T3" fmla="*/ 5738 h 6171"/>
                <a:gd name="T4" fmla="*/ 657 w 5052"/>
                <a:gd name="T5" fmla="*/ 5883 h 6171"/>
                <a:gd name="T6" fmla="*/ 948 w 5052"/>
                <a:gd name="T7" fmla="*/ 5998 h 6171"/>
                <a:gd name="T8" fmla="*/ 1248 w 5052"/>
                <a:gd name="T9" fmla="*/ 6086 h 6171"/>
                <a:gd name="T10" fmla="*/ 1557 w 5052"/>
                <a:gd name="T11" fmla="*/ 6144 h 6171"/>
                <a:gd name="T12" fmla="*/ 1871 w 5052"/>
                <a:gd name="T13" fmla="*/ 6170 h 6171"/>
                <a:gd name="T14" fmla="*/ 2180 w 5052"/>
                <a:gd name="T15" fmla="*/ 6161 h 6171"/>
                <a:gd name="T16" fmla="*/ 2493 w 5052"/>
                <a:gd name="T17" fmla="*/ 6122 h 6171"/>
                <a:gd name="T18" fmla="*/ 2797 w 5052"/>
                <a:gd name="T19" fmla="*/ 6051 h 6171"/>
                <a:gd name="T20" fmla="*/ 3093 w 5052"/>
                <a:gd name="T21" fmla="*/ 5958 h 6171"/>
                <a:gd name="T22" fmla="*/ 3375 w 5052"/>
                <a:gd name="T23" fmla="*/ 5826 h 6171"/>
                <a:gd name="T24" fmla="*/ 3648 w 5052"/>
                <a:gd name="T25" fmla="*/ 5667 h 6171"/>
                <a:gd name="T26" fmla="*/ 3900 w 5052"/>
                <a:gd name="T27" fmla="*/ 5487 h 6171"/>
                <a:gd name="T28" fmla="*/ 4134 w 5052"/>
                <a:gd name="T29" fmla="*/ 5275 h 6171"/>
                <a:gd name="T30" fmla="*/ 4341 w 5052"/>
                <a:gd name="T31" fmla="*/ 5046 h 6171"/>
                <a:gd name="T32" fmla="*/ 4531 w 5052"/>
                <a:gd name="T33" fmla="*/ 4794 h 6171"/>
                <a:gd name="T34" fmla="*/ 4689 w 5052"/>
                <a:gd name="T35" fmla="*/ 4530 h 6171"/>
                <a:gd name="T36" fmla="*/ 4822 w 5052"/>
                <a:gd name="T37" fmla="*/ 4247 h 6171"/>
                <a:gd name="T38" fmla="*/ 4928 w 5052"/>
                <a:gd name="T39" fmla="*/ 3947 h 6171"/>
                <a:gd name="T40" fmla="*/ 4998 w 5052"/>
                <a:gd name="T41" fmla="*/ 3643 h 6171"/>
                <a:gd name="T42" fmla="*/ 5042 w 5052"/>
                <a:gd name="T43" fmla="*/ 3339 h 6171"/>
                <a:gd name="T44" fmla="*/ 5051 w 5052"/>
                <a:gd name="T45" fmla="*/ 3025 h 6171"/>
                <a:gd name="T46" fmla="*/ 5033 w 5052"/>
                <a:gd name="T47" fmla="*/ 2712 h 6171"/>
                <a:gd name="T48" fmla="*/ 4976 w 5052"/>
                <a:gd name="T49" fmla="*/ 2407 h 6171"/>
                <a:gd name="T50" fmla="*/ 4892 w 5052"/>
                <a:gd name="T51" fmla="*/ 2103 h 6171"/>
                <a:gd name="T52" fmla="*/ 4782 w 5052"/>
                <a:gd name="T53" fmla="*/ 1812 h 6171"/>
                <a:gd name="T54" fmla="*/ 4641 w 5052"/>
                <a:gd name="T55" fmla="*/ 1534 h 6171"/>
                <a:gd name="T56" fmla="*/ 4464 w 5052"/>
                <a:gd name="T57" fmla="*/ 1274 h 6171"/>
                <a:gd name="T58" fmla="*/ 4270 w 5052"/>
                <a:gd name="T59" fmla="*/ 1027 h 6171"/>
                <a:gd name="T60" fmla="*/ 4054 w 5052"/>
                <a:gd name="T61" fmla="*/ 807 h 6171"/>
                <a:gd name="T62" fmla="*/ 3812 w 5052"/>
                <a:gd name="T63" fmla="*/ 604 h 6171"/>
                <a:gd name="T64" fmla="*/ 3556 w 5052"/>
                <a:gd name="T65" fmla="*/ 432 h 6171"/>
                <a:gd name="T66" fmla="*/ 3278 w 5052"/>
                <a:gd name="T67" fmla="*/ 282 h 6171"/>
                <a:gd name="T68" fmla="*/ 2991 w 5052"/>
                <a:gd name="T69" fmla="*/ 163 h 6171"/>
                <a:gd name="T70" fmla="*/ 2691 w 5052"/>
                <a:gd name="T71" fmla="*/ 74 h 6171"/>
                <a:gd name="T72" fmla="*/ 2382 w 5052"/>
                <a:gd name="T73" fmla="*/ 17 h 6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52" h="6171">
                  <a:moveTo>
                    <a:pt x="0" y="5469"/>
                  </a:moveTo>
                  <a:lnTo>
                    <a:pt x="123" y="5566"/>
                  </a:lnTo>
                  <a:lnTo>
                    <a:pt x="251" y="5654"/>
                  </a:lnTo>
                  <a:lnTo>
                    <a:pt x="383" y="5738"/>
                  </a:lnTo>
                  <a:lnTo>
                    <a:pt x="516" y="5813"/>
                  </a:lnTo>
                  <a:lnTo>
                    <a:pt x="657" y="5883"/>
                  </a:lnTo>
                  <a:lnTo>
                    <a:pt x="802" y="5945"/>
                  </a:lnTo>
                  <a:lnTo>
                    <a:pt x="948" y="5998"/>
                  </a:lnTo>
                  <a:lnTo>
                    <a:pt x="1098" y="6051"/>
                  </a:lnTo>
                  <a:lnTo>
                    <a:pt x="1248" y="6086"/>
                  </a:lnTo>
                  <a:lnTo>
                    <a:pt x="1402" y="6122"/>
                  </a:lnTo>
                  <a:lnTo>
                    <a:pt x="1557" y="6144"/>
                  </a:lnTo>
                  <a:lnTo>
                    <a:pt x="1711" y="6157"/>
                  </a:lnTo>
                  <a:lnTo>
                    <a:pt x="1871" y="6170"/>
                  </a:lnTo>
                  <a:lnTo>
                    <a:pt x="2025" y="6170"/>
                  </a:lnTo>
                  <a:lnTo>
                    <a:pt x="2180" y="6161"/>
                  </a:lnTo>
                  <a:lnTo>
                    <a:pt x="2338" y="6144"/>
                  </a:lnTo>
                  <a:lnTo>
                    <a:pt x="2493" y="6122"/>
                  </a:lnTo>
                  <a:lnTo>
                    <a:pt x="2643" y="6095"/>
                  </a:lnTo>
                  <a:lnTo>
                    <a:pt x="2797" y="6051"/>
                  </a:lnTo>
                  <a:lnTo>
                    <a:pt x="2947" y="6007"/>
                  </a:lnTo>
                  <a:lnTo>
                    <a:pt x="3093" y="5958"/>
                  </a:lnTo>
                  <a:lnTo>
                    <a:pt x="3238" y="5892"/>
                  </a:lnTo>
                  <a:lnTo>
                    <a:pt x="3375" y="5826"/>
                  </a:lnTo>
                  <a:lnTo>
                    <a:pt x="3516" y="5751"/>
                  </a:lnTo>
                  <a:lnTo>
                    <a:pt x="3648" y="5667"/>
                  </a:lnTo>
                  <a:lnTo>
                    <a:pt x="3776" y="5579"/>
                  </a:lnTo>
                  <a:lnTo>
                    <a:pt x="3900" y="5487"/>
                  </a:lnTo>
                  <a:lnTo>
                    <a:pt x="4019" y="5385"/>
                  </a:lnTo>
                  <a:lnTo>
                    <a:pt x="4134" y="5275"/>
                  </a:lnTo>
                  <a:lnTo>
                    <a:pt x="4239" y="5165"/>
                  </a:lnTo>
                  <a:lnTo>
                    <a:pt x="4341" y="5046"/>
                  </a:lnTo>
                  <a:lnTo>
                    <a:pt x="4438" y="4922"/>
                  </a:lnTo>
                  <a:lnTo>
                    <a:pt x="4531" y="4794"/>
                  </a:lnTo>
                  <a:lnTo>
                    <a:pt x="4614" y="4666"/>
                  </a:lnTo>
                  <a:lnTo>
                    <a:pt x="4689" y="4530"/>
                  </a:lnTo>
                  <a:lnTo>
                    <a:pt x="4760" y="4388"/>
                  </a:lnTo>
                  <a:lnTo>
                    <a:pt x="4822" y="4247"/>
                  </a:lnTo>
                  <a:lnTo>
                    <a:pt x="4879" y="4097"/>
                  </a:lnTo>
                  <a:lnTo>
                    <a:pt x="4928" y="3947"/>
                  </a:lnTo>
                  <a:lnTo>
                    <a:pt x="4967" y="3802"/>
                  </a:lnTo>
                  <a:lnTo>
                    <a:pt x="4998" y="3643"/>
                  </a:lnTo>
                  <a:lnTo>
                    <a:pt x="5025" y="3493"/>
                  </a:lnTo>
                  <a:lnTo>
                    <a:pt x="5042" y="3339"/>
                  </a:lnTo>
                  <a:lnTo>
                    <a:pt x="5051" y="3185"/>
                  </a:lnTo>
                  <a:lnTo>
                    <a:pt x="5051" y="3025"/>
                  </a:lnTo>
                  <a:lnTo>
                    <a:pt x="5047" y="2866"/>
                  </a:lnTo>
                  <a:lnTo>
                    <a:pt x="5033" y="2712"/>
                  </a:lnTo>
                  <a:lnTo>
                    <a:pt x="5007" y="2557"/>
                  </a:lnTo>
                  <a:lnTo>
                    <a:pt x="4976" y="2407"/>
                  </a:lnTo>
                  <a:lnTo>
                    <a:pt x="4941" y="2253"/>
                  </a:lnTo>
                  <a:lnTo>
                    <a:pt x="4892" y="2103"/>
                  </a:lnTo>
                  <a:lnTo>
                    <a:pt x="4839" y="1958"/>
                  </a:lnTo>
                  <a:lnTo>
                    <a:pt x="4782" y="1812"/>
                  </a:lnTo>
                  <a:lnTo>
                    <a:pt x="4711" y="1671"/>
                  </a:lnTo>
                  <a:lnTo>
                    <a:pt x="4641" y="1534"/>
                  </a:lnTo>
                  <a:lnTo>
                    <a:pt x="4553" y="1402"/>
                  </a:lnTo>
                  <a:lnTo>
                    <a:pt x="4464" y="1274"/>
                  </a:lnTo>
                  <a:lnTo>
                    <a:pt x="4376" y="1151"/>
                  </a:lnTo>
                  <a:lnTo>
                    <a:pt x="4270" y="1027"/>
                  </a:lnTo>
                  <a:lnTo>
                    <a:pt x="4164" y="912"/>
                  </a:lnTo>
                  <a:lnTo>
                    <a:pt x="4054" y="807"/>
                  </a:lnTo>
                  <a:lnTo>
                    <a:pt x="3935" y="705"/>
                  </a:lnTo>
                  <a:lnTo>
                    <a:pt x="3812" y="604"/>
                  </a:lnTo>
                  <a:lnTo>
                    <a:pt x="3684" y="515"/>
                  </a:lnTo>
                  <a:lnTo>
                    <a:pt x="3556" y="432"/>
                  </a:lnTo>
                  <a:lnTo>
                    <a:pt x="3419" y="352"/>
                  </a:lnTo>
                  <a:lnTo>
                    <a:pt x="3278" y="282"/>
                  </a:lnTo>
                  <a:lnTo>
                    <a:pt x="3137" y="220"/>
                  </a:lnTo>
                  <a:lnTo>
                    <a:pt x="2991" y="163"/>
                  </a:lnTo>
                  <a:lnTo>
                    <a:pt x="2841" y="119"/>
                  </a:lnTo>
                  <a:lnTo>
                    <a:pt x="2691" y="74"/>
                  </a:lnTo>
                  <a:lnTo>
                    <a:pt x="2537" y="44"/>
                  </a:lnTo>
                  <a:lnTo>
                    <a:pt x="2382" y="17"/>
                  </a:lnTo>
                  <a:lnTo>
                    <a:pt x="223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01" name="Freeform 465">
              <a:extLst>
                <a:ext uri="{FF2B5EF4-FFF2-40B4-BE49-F238E27FC236}">
                  <a16:creationId xmlns:a16="http://schemas.microsoft.com/office/drawing/2014/main" id="{ABC226B0-5D10-4EBD-915C-59C9B6383605}"/>
                </a:ext>
              </a:extLst>
            </p:cNvPr>
            <p:cNvSpPr>
              <a:spLocks noChangeArrowheads="1"/>
            </p:cNvSpPr>
            <p:nvPr/>
          </p:nvSpPr>
          <p:spPr bwMode="auto">
            <a:xfrm>
              <a:off x="875" y="2069"/>
              <a:ext cx="1167" cy="1169"/>
            </a:xfrm>
            <a:custGeom>
              <a:avLst/>
              <a:gdLst>
                <a:gd name="T0" fmla="*/ 17 w 5148"/>
                <a:gd name="T1" fmla="*/ 2973 h 5153"/>
                <a:gd name="T2" fmla="*/ 79 w 5148"/>
                <a:gd name="T3" fmla="*/ 3256 h 5153"/>
                <a:gd name="T4" fmla="*/ 167 w 5148"/>
                <a:gd name="T5" fmla="*/ 3533 h 5153"/>
                <a:gd name="T6" fmla="*/ 295 w 5148"/>
                <a:gd name="T7" fmla="*/ 3794 h 5153"/>
                <a:gd name="T8" fmla="*/ 449 w 5148"/>
                <a:gd name="T9" fmla="*/ 4045 h 5153"/>
                <a:gd name="T10" fmla="*/ 626 w 5148"/>
                <a:gd name="T11" fmla="*/ 4270 h 5153"/>
                <a:gd name="T12" fmla="*/ 833 w 5148"/>
                <a:gd name="T13" fmla="*/ 4477 h 5153"/>
                <a:gd name="T14" fmla="*/ 1058 w 5148"/>
                <a:gd name="T15" fmla="*/ 4663 h 5153"/>
                <a:gd name="T16" fmla="*/ 1300 w 5148"/>
                <a:gd name="T17" fmla="*/ 4821 h 5153"/>
                <a:gd name="T18" fmla="*/ 1565 w 5148"/>
                <a:gd name="T19" fmla="*/ 4949 h 5153"/>
                <a:gd name="T20" fmla="*/ 1839 w 5148"/>
                <a:gd name="T21" fmla="*/ 5046 h 5153"/>
                <a:gd name="T22" fmla="*/ 2121 w 5148"/>
                <a:gd name="T23" fmla="*/ 5112 h 5153"/>
                <a:gd name="T24" fmla="*/ 2407 w 5148"/>
                <a:gd name="T25" fmla="*/ 5148 h 5153"/>
                <a:gd name="T26" fmla="*/ 2699 w 5148"/>
                <a:gd name="T27" fmla="*/ 5148 h 5153"/>
                <a:gd name="T28" fmla="*/ 2991 w 5148"/>
                <a:gd name="T29" fmla="*/ 5117 h 5153"/>
                <a:gd name="T30" fmla="*/ 3273 w 5148"/>
                <a:gd name="T31" fmla="*/ 5051 h 5153"/>
                <a:gd name="T32" fmla="*/ 3551 w 5148"/>
                <a:gd name="T33" fmla="*/ 4958 h 5153"/>
                <a:gd name="T34" fmla="*/ 3811 w 5148"/>
                <a:gd name="T35" fmla="*/ 4830 h 5153"/>
                <a:gd name="T36" fmla="*/ 4058 w 5148"/>
                <a:gd name="T37" fmla="*/ 4676 h 5153"/>
                <a:gd name="T38" fmla="*/ 4283 w 5148"/>
                <a:gd name="T39" fmla="*/ 4495 h 5153"/>
                <a:gd name="T40" fmla="*/ 4490 w 5148"/>
                <a:gd name="T41" fmla="*/ 4292 h 5153"/>
                <a:gd name="T42" fmla="*/ 4671 w 5148"/>
                <a:gd name="T43" fmla="*/ 4063 h 5153"/>
                <a:gd name="T44" fmla="*/ 4825 w 5148"/>
                <a:gd name="T45" fmla="*/ 3820 h 5153"/>
                <a:gd name="T46" fmla="*/ 4953 w 5148"/>
                <a:gd name="T47" fmla="*/ 3555 h 5153"/>
                <a:gd name="T48" fmla="*/ 5050 w 5148"/>
                <a:gd name="T49" fmla="*/ 3282 h 5153"/>
                <a:gd name="T50" fmla="*/ 5112 w 5148"/>
                <a:gd name="T51" fmla="*/ 3000 h 5153"/>
                <a:gd name="T52" fmla="*/ 5147 w 5148"/>
                <a:gd name="T53" fmla="*/ 2709 h 5153"/>
                <a:gd name="T54" fmla="*/ 5143 w 5148"/>
                <a:gd name="T55" fmla="*/ 2417 h 5153"/>
                <a:gd name="T56" fmla="*/ 5112 w 5148"/>
                <a:gd name="T57" fmla="*/ 2130 h 5153"/>
                <a:gd name="T58" fmla="*/ 5046 w 5148"/>
                <a:gd name="T59" fmla="*/ 1843 h 5153"/>
                <a:gd name="T60" fmla="*/ 4949 w 5148"/>
                <a:gd name="T61" fmla="*/ 1574 h 5153"/>
                <a:gd name="T62" fmla="*/ 4825 w 5148"/>
                <a:gd name="T63" fmla="*/ 1309 h 5153"/>
                <a:gd name="T64" fmla="*/ 4666 w 5148"/>
                <a:gd name="T65" fmla="*/ 1062 h 5153"/>
                <a:gd name="T66" fmla="*/ 4486 w 5148"/>
                <a:gd name="T67" fmla="*/ 838 h 5153"/>
                <a:gd name="T68" fmla="*/ 4278 w 5148"/>
                <a:gd name="T69" fmla="*/ 635 h 5153"/>
                <a:gd name="T70" fmla="*/ 4049 w 5148"/>
                <a:gd name="T71" fmla="*/ 454 h 5153"/>
                <a:gd name="T72" fmla="*/ 3802 w 5148"/>
                <a:gd name="T73" fmla="*/ 304 h 5153"/>
                <a:gd name="T74" fmla="*/ 3542 w 5148"/>
                <a:gd name="T75" fmla="*/ 176 h 5153"/>
                <a:gd name="T76" fmla="*/ 3264 w 5148"/>
                <a:gd name="T77" fmla="*/ 83 h 5153"/>
                <a:gd name="T78" fmla="*/ 2982 w 5148"/>
                <a:gd name="T79" fmla="*/ 17 h 5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48" h="5153">
                  <a:moveTo>
                    <a:pt x="0" y="2832"/>
                  </a:moveTo>
                  <a:lnTo>
                    <a:pt x="17" y="2973"/>
                  </a:lnTo>
                  <a:lnTo>
                    <a:pt x="44" y="3114"/>
                  </a:lnTo>
                  <a:lnTo>
                    <a:pt x="79" y="3256"/>
                  </a:lnTo>
                  <a:lnTo>
                    <a:pt x="119" y="3401"/>
                  </a:lnTo>
                  <a:lnTo>
                    <a:pt x="167" y="3533"/>
                  </a:lnTo>
                  <a:lnTo>
                    <a:pt x="229" y="3666"/>
                  </a:lnTo>
                  <a:lnTo>
                    <a:pt x="295" y="3794"/>
                  </a:lnTo>
                  <a:lnTo>
                    <a:pt x="370" y="3922"/>
                  </a:lnTo>
                  <a:lnTo>
                    <a:pt x="449" y="4045"/>
                  </a:lnTo>
                  <a:lnTo>
                    <a:pt x="538" y="4160"/>
                  </a:lnTo>
                  <a:lnTo>
                    <a:pt x="626" y="4270"/>
                  </a:lnTo>
                  <a:lnTo>
                    <a:pt x="723" y="4380"/>
                  </a:lnTo>
                  <a:lnTo>
                    <a:pt x="833" y="4477"/>
                  </a:lnTo>
                  <a:lnTo>
                    <a:pt x="943" y="4574"/>
                  </a:lnTo>
                  <a:lnTo>
                    <a:pt x="1058" y="4663"/>
                  </a:lnTo>
                  <a:lnTo>
                    <a:pt x="1177" y="4742"/>
                  </a:lnTo>
                  <a:lnTo>
                    <a:pt x="1300" y="4821"/>
                  </a:lnTo>
                  <a:lnTo>
                    <a:pt x="1433" y="4883"/>
                  </a:lnTo>
                  <a:lnTo>
                    <a:pt x="1565" y="4949"/>
                  </a:lnTo>
                  <a:lnTo>
                    <a:pt x="1697" y="5002"/>
                  </a:lnTo>
                  <a:lnTo>
                    <a:pt x="1839" y="5046"/>
                  </a:lnTo>
                  <a:lnTo>
                    <a:pt x="1975" y="5082"/>
                  </a:lnTo>
                  <a:lnTo>
                    <a:pt x="2121" y="5112"/>
                  </a:lnTo>
                  <a:lnTo>
                    <a:pt x="2262" y="5134"/>
                  </a:lnTo>
                  <a:lnTo>
                    <a:pt x="2407" y="5148"/>
                  </a:lnTo>
                  <a:lnTo>
                    <a:pt x="2558" y="5152"/>
                  </a:lnTo>
                  <a:lnTo>
                    <a:pt x="2699" y="5148"/>
                  </a:lnTo>
                  <a:lnTo>
                    <a:pt x="2845" y="5134"/>
                  </a:lnTo>
                  <a:lnTo>
                    <a:pt x="2991" y="5117"/>
                  </a:lnTo>
                  <a:lnTo>
                    <a:pt x="3132" y="5090"/>
                  </a:lnTo>
                  <a:lnTo>
                    <a:pt x="3273" y="5051"/>
                  </a:lnTo>
                  <a:lnTo>
                    <a:pt x="3410" y="5011"/>
                  </a:lnTo>
                  <a:lnTo>
                    <a:pt x="3551" y="4958"/>
                  </a:lnTo>
                  <a:lnTo>
                    <a:pt x="3683" y="4901"/>
                  </a:lnTo>
                  <a:lnTo>
                    <a:pt x="3811" y="4830"/>
                  </a:lnTo>
                  <a:lnTo>
                    <a:pt x="3939" y="4760"/>
                  </a:lnTo>
                  <a:lnTo>
                    <a:pt x="4058" y="4676"/>
                  </a:lnTo>
                  <a:lnTo>
                    <a:pt x="4172" y="4588"/>
                  </a:lnTo>
                  <a:lnTo>
                    <a:pt x="4283" y="4495"/>
                  </a:lnTo>
                  <a:lnTo>
                    <a:pt x="4393" y="4398"/>
                  </a:lnTo>
                  <a:lnTo>
                    <a:pt x="4490" y="4292"/>
                  </a:lnTo>
                  <a:lnTo>
                    <a:pt x="4587" y="4177"/>
                  </a:lnTo>
                  <a:lnTo>
                    <a:pt x="4671" y="4063"/>
                  </a:lnTo>
                  <a:lnTo>
                    <a:pt x="4755" y="3944"/>
                  </a:lnTo>
                  <a:lnTo>
                    <a:pt x="4825" y="3820"/>
                  </a:lnTo>
                  <a:lnTo>
                    <a:pt x="4896" y="3688"/>
                  </a:lnTo>
                  <a:lnTo>
                    <a:pt x="4953" y="3555"/>
                  </a:lnTo>
                  <a:lnTo>
                    <a:pt x="5006" y="3419"/>
                  </a:lnTo>
                  <a:lnTo>
                    <a:pt x="5050" y="3282"/>
                  </a:lnTo>
                  <a:lnTo>
                    <a:pt x="5085" y="3141"/>
                  </a:lnTo>
                  <a:lnTo>
                    <a:pt x="5112" y="3000"/>
                  </a:lnTo>
                  <a:lnTo>
                    <a:pt x="5134" y="2854"/>
                  </a:lnTo>
                  <a:lnTo>
                    <a:pt x="5147" y="2709"/>
                  </a:lnTo>
                  <a:lnTo>
                    <a:pt x="5147" y="2566"/>
                  </a:lnTo>
                  <a:lnTo>
                    <a:pt x="5143" y="2417"/>
                  </a:lnTo>
                  <a:lnTo>
                    <a:pt x="5134" y="2275"/>
                  </a:lnTo>
                  <a:lnTo>
                    <a:pt x="5112" y="2130"/>
                  </a:lnTo>
                  <a:lnTo>
                    <a:pt x="5085" y="1984"/>
                  </a:lnTo>
                  <a:lnTo>
                    <a:pt x="5046" y="1843"/>
                  </a:lnTo>
                  <a:lnTo>
                    <a:pt x="5002" y="1706"/>
                  </a:lnTo>
                  <a:lnTo>
                    <a:pt x="4949" y="1574"/>
                  </a:lnTo>
                  <a:lnTo>
                    <a:pt x="4891" y="1437"/>
                  </a:lnTo>
                  <a:lnTo>
                    <a:pt x="4825" y="1309"/>
                  </a:lnTo>
                  <a:lnTo>
                    <a:pt x="4750" y="1186"/>
                  </a:lnTo>
                  <a:lnTo>
                    <a:pt x="4666" y="1062"/>
                  </a:lnTo>
                  <a:lnTo>
                    <a:pt x="4578" y="948"/>
                  </a:lnTo>
                  <a:lnTo>
                    <a:pt x="4486" y="838"/>
                  </a:lnTo>
                  <a:lnTo>
                    <a:pt x="4384" y="732"/>
                  </a:lnTo>
                  <a:lnTo>
                    <a:pt x="4278" y="635"/>
                  </a:lnTo>
                  <a:lnTo>
                    <a:pt x="4168" y="542"/>
                  </a:lnTo>
                  <a:lnTo>
                    <a:pt x="4049" y="454"/>
                  </a:lnTo>
                  <a:lnTo>
                    <a:pt x="3930" y="374"/>
                  </a:lnTo>
                  <a:lnTo>
                    <a:pt x="3802" y="304"/>
                  </a:lnTo>
                  <a:lnTo>
                    <a:pt x="3674" y="233"/>
                  </a:lnTo>
                  <a:lnTo>
                    <a:pt x="3542" y="176"/>
                  </a:lnTo>
                  <a:lnTo>
                    <a:pt x="3405" y="123"/>
                  </a:lnTo>
                  <a:lnTo>
                    <a:pt x="3264" y="83"/>
                  </a:lnTo>
                  <a:lnTo>
                    <a:pt x="3127" y="48"/>
                  </a:lnTo>
                  <a:lnTo>
                    <a:pt x="2982" y="17"/>
                  </a:lnTo>
                  <a:lnTo>
                    <a:pt x="284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02" name="Freeform 466">
              <a:extLst>
                <a:ext uri="{FF2B5EF4-FFF2-40B4-BE49-F238E27FC236}">
                  <a16:creationId xmlns:a16="http://schemas.microsoft.com/office/drawing/2014/main" id="{37916368-CF7D-4C41-9011-54260DA2B2E5}"/>
                </a:ext>
              </a:extLst>
            </p:cNvPr>
            <p:cNvSpPr>
              <a:spLocks noChangeArrowheads="1"/>
            </p:cNvSpPr>
            <p:nvPr/>
          </p:nvSpPr>
          <p:spPr bwMode="auto">
            <a:xfrm>
              <a:off x="973" y="2166"/>
              <a:ext cx="429" cy="423"/>
            </a:xfrm>
            <a:custGeom>
              <a:avLst/>
              <a:gdLst>
                <a:gd name="T0" fmla="*/ 1892 w 1893"/>
                <a:gd name="T1" fmla="*/ 0 h 1867"/>
                <a:gd name="T2" fmla="*/ 1764 w 1893"/>
                <a:gd name="T3" fmla="*/ 17 h 1867"/>
                <a:gd name="T4" fmla="*/ 1632 w 1893"/>
                <a:gd name="T5" fmla="*/ 44 h 1867"/>
                <a:gd name="T6" fmla="*/ 1508 w 1893"/>
                <a:gd name="T7" fmla="*/ 79 h 1867"/>
                <a:gd name="T8" fmla="*/ 1385 w 1893"/>
                <a:gd name="T9" fmla="*/ 123 h 1867"/>
                <a:gd name="T10" fmla="*/ 1266 w 1893"/>
                <a:gd name="T11" fmla="*/ 167 h 1867"/>
                <a:gd name="T12" fmla="*/ 1151 w 1893"/>
                <a:gd name="T13" fmla="*/ 225 h 1867"/>
                <a:gd name="T14" fmla="*/ 1032 w 1893"/>
                <a:gd name="T15" fmla="*/ 286 h 1867"/>
                <a:gd name="T16" fmla="*/ 922 w 1893"/>
                <a:gd name="T17" fmla="*/ 357 h 1867"/>
                <a:gd name="T18" fmla="*/ 816 w 1893"/>
                <a:gd name="T19" fmla="*/ 436 h 1867"/>
                <a:gd name="T20" fmla="*/ 719 w 1893"/>
                <a:gd name="T21" fmla="*/ 516 h 1867"/>
                <a:gd name="T22" fmla="*/ 622 w 1893"/>
                <a:gd name="T23" fmla="*/ 608 h 1867"/>
                <a:gd name="T24" fmla="*/ 533 w 1893"/>
                <a:gd name="T25" fmla="*/ 701 h 1867"/>
                <a:gd name="T26" fmla="*/ 449 w 1893"/>
                <a:gd name="T27" fmla="*/ 798 h 1867"/>
                <a:gd name="T28" fmla="*/ 374 w 1893"/>
                <a:gd name="T29" fmla="*/ 900 h 1867"/>
                <a:gd name="T30" fmla="*/ 299 w 1893"/>
                <a:gd name="T31" fmla="*/ 1014 h 1867"/>
                <a:gd name="T32" fmla="*/ 233 w 1893"/>
                <a:gd name="T33" fmla="*/ 1125 h 1867"/>
                <a:gd name="T34" fmla="*/ 176 w 1893"/>
                <a:gd name="T35" fmla="*/ 1244 h 1867"/>
                <a:gd name="T36" fmla="*/ 123 w 1893"/>
                <a:gd name="T37" fmla="*/ 1363 h 1867"/>
                <a:gd name="T38" fmla="*/ 83 w 1893"/>
                <a:gd name="T39" fmla="*/ 1487 h 1867"/>
                <a:gd name="T40" fmla="*/ 48 w 1893"/>
                <a:gd name="T41" fmla="*/ 1610 h 1867"/>
                <a:gd name="T42" fmla="*/ 17 w 1893"/>
                <a:gd name="T43" fmla="*/ 1738 h 1867"/>
                <a:gd name="T44" fmla="*/ 0 w 1893"/>
                <a:gd name="T45" fmla="*/ 1866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93" h="1867">
                  <a:moveTo>
                    <a:pt x="1892" y="0"/>
                  </a:moveTo>
                  <a:lnTo>
                    <a:pt x="1764" y="17"/>
                  </a:lnTo>
                  <a:lnTo>
                    <a:pt x="1632" y="44"/>
                  </a:lnTo>
                  <a:lnTo>
                    <a:pt x="1508" y="79"/>
                  </a:lnTo>
                  <a:lnTo>
                    <a:pt x="1385" y="123"/>
                  </a:lnTo>
                  <a:lnTo>
                    <a:pt x="1266" y="167"/>
                  </a:lnTo>
                  <a:lnTo>
                    <a:pt x="1151" y="225"/>
                  </a:lnTo>
                  <a:lnTo>
                    <a:pt x="1032" y="286"/>
                  </a:lnTo>
                  <a:lnTo>
                    <a:pt x="922" y="357"/>
                  </a:lnTo>
                  <a:lnTo>
                    <a:pt x="816" y="436"/>
                  </a:lnTo>
                  <a:lnTo>
                    <a:pt x="719" y="516"/>
                  </a:lnTo>
                  <a:lnTo>
                    <a:pt x="622" y="608"/>
                  </a:lnTo>
                  <a:lnTo>
                    <a:pt x="533" y="701"/>
                  </a:lnTo>
                  <a:lnTo>
                    <a:pt x="449" y="798"/>
                  </a:lnTo>
                  <a:lnTo>
                    <a:pt x="374" y="900"/>
                  </a:lnTo>
                  <a:lnTo>
                    <a:pt x="299" y="1014"/>
                  </a:lnTo>
                  <a:lnTo>
                    <a:pt x="233" y="1125"/>
                  </a:lnTo>
                  <a:lnTo>
                    <a:pt x="176" y="1244"/>
                  </a:lnTo>
                  <a:lnTo>
                    <a:pt x="123" y="1363"/>
                  </a:lnTo>
                  <a:lnTo>
                    <a:pt x="83" y="1487"/>
                  </a:lnTo>
                  <a:lnTo>
                    <a:pt x="48" y="1610"/>
                  </a:lnTo>
                  <a:lnTo>
                    <a:pt x="17" y="1738"/>
                  </a:lnTo>
                  <a:lnTo>
                    <a:pt x="0" y="186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03" name="Freeform 467">
              <a:extLst>
                <a:ext uri="{FF2B5EF4-FFF2-40B4-BE49-F238E27FC236}">
                  <a16:creationId xmlns:a16="http://schemas.microsoft.com/office/drawing/2014/main" id="{DDA7D1A0-3CA1-4820-AE02-B03F9B8EA1C0}"/>
                </a:ext>
              </a:extLst>
            </p:cNvPr>
            <p:cNvSpPr>
              <a:spLocks noChangeArrowheads="1"/>
            </p:cNvSpPr>
            <p:nvPr/>
          </p:nvSpPr>
          <p:spPr bwMode="auto">
            <a:xfrm>
              <a:off x="969" y="2166"/>
              <a:ext cx="978" cy="974"/>
            </a:xfrm>
            <a:custGeom>
              <a:avLst/>
              <a:gdLst>
                <a:gd name="T0" fmla="*/ 0 w 4311"/>
                <a:gd name="T1" fmla="*/ 1997 h 4297"/>
                <a:gd name="T2" fmla="*/ 0 w 4311"/>
                <a:gd name="T3" fmla="*/ 2259 h 4297"/>
                <a:gd name="T4" fmla="*/ 30 w 4311"/>
                <a:gd name="T5" fmla="*/ 2514 h 4297"/>
                <a:gd name="T6" fmla="*/ 92 w 4311"/>
                <a:gd name="T7" fmla="*/ 2766 h 4297"/>
                <a:gd name="T8" fmla="*/ 180 w 4311"/>
                <a:gd name="T9" fmla="*/ 3008 h 4297"/>
                <a:gd name="T10" fmla="*/ 304 w 4311"/>
                <a:gd name="T11" fmla="*/ 3242 h 4297"/>
                <a:gd name="T12" fmla="*/ 449 w 4311"/>
                <a:gd name="T13" fmla="*/ 3458 h 4297"/>
                <a:gd name="T14" fmla="*/ 621 w 4311"/>
                <a:gd name="T15" fmla="*/ 3652 h 4297"/>
                <a:gd name="T16" fmla="*/ 816 w 4311"/>
                <a:gd name="T17" fmla="*/ 3829 h 4297"/>
                <a:gd name="T18" fmla="*/ 1027 w 4311"/>
                <a:gd name="T19" fmla="*/ 3979 h 4297"/>
                <a:gd name="T20" fmla="*/ 1257 w 4311"/>
                <a:gd name="T21" fmla="*/ 4102 h 4297"/>
                <a:gd name="T22" fmla="*/ 1499 w 4311"/>
                <a:gd name="T23" fmla="*/ 4190 h 4297"/>
                <a:gd name="T24" fmla="*/ 1755 w 4311"/>
                <a:gd name="T25" fmla="*/ 4256 h 4297"/>
                <a:gd name="T26" fmla="*/ 2011 w 4311"/>
                <a:gd name="T27" fmla="*/ 4292 h 4297"/>
                <a:gd name="T28" fmla="*/ 2268 w 4311"/>
                <a:gd name="T29" fmla="*/ 4292 h 4297"/>
                <a:gd name="T30" fmla="*/ 2532 w 4311"/>
                <a:gd name="T31" fmla="*/ 4261 h 4297"/>
                <a:gd name="T32" fmla="*/ 2784 w 4311"/>
                <a:gd name="T33" fmla="*/ 4199 h 4297"/>
                <a:gd name="T34" fmla="*/ 3026 w 4311"/>
                <a:gd name="T35" fmla="*/ 4111 h 4297"/>
                <a:gd name="T36" fmla="*/ 3260 w 4311"/>
                <a:gd name="T37" fmla="*/ 3992 h 4297"/>
                <a:gd name="T38" fmla="*/ 3472 w 4311"/>
                <a:gd name="T39" fmla="*/ 3842 h 4297"/>
                <a:gd name="T40" fmla="*/ 3666 w 4311"/>
                <a:gd name="T41" fmla="*/ 3674 h 4297"/>
                <a:gd name="T42" fmla="*/ 3843 w 4311"/>
                <a:gd name="T43" fmla="*/ 3480 h 4297"/>
                <a:gd name="T44" fmla="*/ 3988 w 4311"/>
                <a:gd name="T45" fmla="*/ 3264 h 4297"/>
                <a:gd name="T46" fmla="*/ 4112 w 4311"/>
                <a:gd name="T47" fmla="*/ 3035 h 4297"/>
                <a:gd name="T48" fmla="*/ 4209 w 4311"/>
                <a:gd name="T49" fmla="*/ 2792 h 4297"/>
                <a:gd name="T50" fmla="*/ 4270 w 4311"/>
                <a:gd name="T51" fmla="*/ 2541 h 4297"/>
                <a:gd name="T52" fmla="*/ 4306 w 4311"/>
                <a:gd name="T53" fmla="*/ 2281 h 4297"/>
                <a:gd name="T54" fmla="*/ 4306 w 4311"/>
                <a:gd name="T55" fmla="*/ 2019 h 4297"/>
                <a:gd name="T56" fmla="*/ 4275 w 4311"/>
                <a:gd name="T57" fmla="*/ 1764 h 4297"/>
                <a:gd name="T58" fmla="*/ 4213 w 4311"/>
                <a:gd name="T59" fmla="*/ 1508 h 4297"/>
                <a:gd name="T60" fmla="*/ 4125 w 4311"/>
                <a:gd name="T61" fmla="*/ 1265 h 4297"/>
                <a:gd name="T62" fmla="*/ 4006 w 4311"/>
                <a:gd name="T63" fmla="*/ 1036 h 4297"/>
                <a:gd name="T64" fmla="*/ 3860 w 4311"/>
                <a:gd name="T65" fmla="*/ 820 h 4297"/>
                <a:gd name="T66" fmla="*/ 3684 w 4311"/>
                <a:gd name="T67" fmla="*/ 621 h 4297"/>
                <a:gd name="T68" fmla="*/ 3490 w 4311"/>
                <a:gd name="T69" fmla="*/ 449 h 4297"/>
                <a:gd name="T70" fmla="*/ 3278 w 4311"/>
                <a:gd name="T71" fmla="*/ 299 h 4297"/>
                <a:gd name="T72" fmla="*/ 3049 w 4311"/>
                <a:gd name="T73" fmla="*/ 180 h 4297"/>
                <a:gd name="T74" fmla="*/ 2802 w 4311"/>
                <a:gd name="T75" fmla="*/ 88 h 4297"/>
                <a:gd name="T76" fmla="*/ 2550 w 4311"/>
                <a:gd name="T77" fmla="*/ 22 h 4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11" h="4297">
                  <a:moveTo>
                    <a:pt x="17" y="1865"/>
                  </a:moveTo>
                  <a:lnTo>
                    <a:pt x="0" y="1997"/>
                  </a:lnTo>
                  <a:lnTo>
                    <a:pt x="0" y="2125"/>
                  </a:lnTo>
                  <a:lnTo>
                    <a:pt x="0" y="2259"/>
                  </a:lnTo>
                  <a:lnTo>
                    <a:pt x="13" y="2386"/>
                  </a:lnTo>
                  <a:lnTo>
                    <a:pt x="30" y="2514"/>
                  </a:lnTo>
                  <a:lnTo>
                    <a:pt x="57" y="2642"/>
                  </a:lnTo>
                  <a:lnTo>
                    <a:pt x="92" y="2766"/>
                  </a:lnTo>
                  <a:lnTo>
                    <a:pt x="132" y="2889"/>
                  </a:lnTo>
                  <a:lnTo>
                    <a:pt x="180" y="3008"/>
                  </a:lnTo>
                  <a:lnTo>
                    <a:pt x="238" y="3132"/>
                  </a:lnTo>
                  <a:lnTo>
                    <a:pt x="304" y="3242"/>
                  </a:lnTo>
                  <a:lnTo>
                    <a:pt x="374" y="3352"/>
                  </a:lnTo>
                  <a:lnTo>
                    <a:pt x="449" y="3458"/>
                  </a:lnTo>
                  <a:lnTo>
                    <a:pt x="533" y="3560"/>
                  </a:lnTo>
                  <a:lnTo>
                    <a:pt x="621" y="3652"/>
                  </a:lnTo>
                  <a:lnTo>
                    <a:pt x="714" y="3745"/>
                  </a:lnTo>
                  <a:lnTo>
                    <a:pt x="816" y="3829"/>
                  </a:lnTo>
                  <a:lnTo>
                    <a:pt x="917" y="3908"/>
                  </a:lnTo>
                  <a:lnTo>
                    <a:pt x="1027" y="3979"/>
                  </a:lnTo>
                  <a:lnTo>
                    <a:pt x="1138" y="4040"/>
                  </a:lnTo>
                  <a:lnTo>
                    <a:pt x="1257" y="4102"/>
                  </a:lnTo>
                  <a:lnTo>
                    <a:pt x="1380" y="4151"/>
                  </a:lnTo>
                  <a:lnTo>
                    <a:pt x="1499" y="4190"/>
                  </a:lnTo>
                  <a:lnTo>
                    <a:pt x="1623" y="4226"/>
                  </a:lnTo>
                  <a:lnTo>
                    <a:pt x="1755" y="4256"/>
                  </a:lnTo>
                  <a:lnTo>
                    <a:pt x="1879" y="4278"/>
                  </a:lnTo>
                  <a:lnTo>
                    <a:pt x="2011" y="4292"/>
                  </a:lnTo>
                  <a:lnTo>
                    <a:pt x="2144" y="4296"/>
                  </a:lnTo>
                  <a:lnTo>
                    <a:pt x="2268" y="4292"/>
                  </a:lnTo>
                  <a:lnTo>
                    <a:pt x="2400" y="4278"/>
                  </a:lnTo>
                  <a:lnTo>
                    <a:pt x="2532" y="4261"/>
                  </a:lnTo>
                  <a:lnTo>
                    <a:pt x="2656" y="4234"/>
                  </a:lnTo>
                  <a:lnTo>
                    <a:pt x="2784" y="4199"/>
                  </a:lnTo>
                  <a:lnTo>
                    <a:pt x="2907" y="4155"/>
                  </a:lnTo>
                  <a:lnTo>
                    <a:pt x="3026" y="4111"/>
                  </a:lnTo>
                  <a:lnTo>
                    <a:pt x="3146" y="4054"/>
                  </a:lnTo>
                  <a:lnTo>
                    <a:pt x="3260" y="3992"/>
                  </a:lnTo>
                  <a:lnTo>
                    <a:pt x="3366" y="3921"/>
                  </a:lnTo>
                  <a:lnTo>
                    <a:pt x="3472" y="3842"/>
                  </a:lnTo>
                  <a:lnTo>
                    <a:pt x="3578" y="3758"/>
                  </a:lnTo>
                  <a:lnTo>
                    <a:pt x="3666" y="3674"/>
                  </a:lnTo>
                  <a:lnTo>
                    <a:pt x="3759" y="3577"/>
                  </a:lnTo>
                  <a:lnTo>
                    <a:pt x="3843" y="3480"/>
                  </a:lnTo>
                  <a:lnTo>
                    <a:pt x="3922" y="3374"/>
                  </a:lnTo>
                  <a:lnTo>
                    <a:pt x="3988" y="3264"/>
                  </a:lnTo>
                  <a:lnTo>
                    <a:pt x="4059" y="3149"/>
                  </a:lnTo>
                  <a:lnTo>
                    <a:pt x="4112" y="3035"/>
                  </a:lnTo>
                  <a:lnTo>
                    <a:pt x="4165" y="2916"/>
                  </a:lnTo>
                  <a:lnTo>
                    <a:pt x="4209" y="2792"/>
                  </a:lnTo>
                  <a:lnTo>
                    <a:pt x="4244" y="2669"/>
                  </a:lnTo>
                  <a:lnTo>
                    <a:pt x="4270" y="2541"/>
                  </a:lnTo>
                  <a:lnTo>
                    <a:pt x="4292" y="2409"/>
                  </a:lnTo>
                  <a:lnTo>
                    <a:pt x="4306" y="2281"/>
                  </a:lnTo>
                  <a:lnTo>
                    <a:pt x="4310" y="2153"/>
                  </a:lnTo>
                  <a:lnTo>
                    <a:pt x="4306" y="2019"/>
                  </a:lnTo>
                  <a:lnTo>
                    <a:pt x="4292" y="1892"/>
                  </a:lnTo>
                  <a:lnTo>
                    <a:pt x="4275" y="1764"/>
                  </a:lnTo>
                  <a:lnTo>
                    <a:pt x="4248" y="1631"/>
                  </a:lnTo>
                  <a:lnTo>
                    <a:pt x="4213" y="1508"/>
                  </a:lnTo>
                  <a:lnTo>
                    <a:pt x="4173" y="1384"/>
                  </a:lnTo>
                  <a:lnTo>
                    <a:pt x="4125" y="1265"/>
                  </a:lnTo>
                  <a:lnTo>
                    <a:pt x="4067" y="1146"/>
                  </a:lnTo>
                  <a:lnTo>
                    <a:pt x="4006" y="1036"/>
                  </a:lnTo>
                  <a:lnTo>
                    <a:pt x="3935" y="926"/>
                  </a:lnTo>
                  <a:lnTo>
                    <a:pt x="3860" y="820"/>
                  </a:lnTo>
                  <a:lnTo>
                    <a:pt x="3772" y="718"/>
                  </a:lnTo>
                  <a:lnTo>
                    <a:pt x="3684" y="621"/>
                  </a:lnTo>
                  <a:lnTo>
                    <a:pt x="3591" y="533"/>
                  </a:lnTo>
                  <a:lnTo>
                    <a:pt x="3490" y="449"/>
                  </a:lnTo>
                  <a:lnTo>
                    <a:pt x="3384" y="370"/>
                  </a:lnTo>
                  <a:lnTo>
                    <a:pt x="3278" y="299"/>
                  </a:lnTo>
                  <a:lnTo>
                    <a:pt x="3163" y="238"/>
                  </a:lnTo>
                  <a:lnTo>
                    <a:pt x="3049" y="180"/>
                  </a:lnTo>
                  <a:lnTo>
                    <a:pt x="2925" y="127"/>
                  </a:lnTo>
                  <a:lnTo>
                    <a:pt x="2802" y="88"/>
                  </a:lnTo>
                  <a:lnTo>
                    <a:pt x="2678" y="52"/>
                  </a:lnTo>
                  <a:lnTo>
                    <a:pt x="2550" y="22"/>
                  </a:lnTo>
                  <a:lnTo>
                    <a:pt x="242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04" name="Freeform 468">
              <a:extLst>
                <a:ext uri="{FF2B5EF4-FFF2-40B4-BE49-F238E27FC236}">
                  <a16:creationId xmlns:a16="http://schemas.microsoft.com/office/drawing/2014/main" id="{67BA7DBD-8171-4C07-AD40-9D07E6418EE4}"/>
                </a:ext>
              </a:extLst>
            </p:cNvPr>
            <p:cNvSpPr>
              <a:spLocks noChangeArrowheads="1"/>
            </p:cNvSpPr>
            <p:nvPr/>
          </p:nvSpPr>
          <p:spPr bwMode="auto">
            <a:xfrm>
              <a:off x="1214" y="2417"/>
              <a:ext cx="181" cy="406"/>
            </a:xfrm>
            <a:custGeom>
              <a:avLst/>
              <a:gdLst>
                <a:gd name="T0" fmla="*/ 799 w 800"/>
                <a:gd name="T1" fmla="*/ 0 h 1792"/>
                <a:gd name="T2" fmla="*/ 706 w 800"/>
                <a:gd name="T3" fmla="*/ 26 h 1792"/>
                <a:gd name="T4" fmla="*/ 622 w 800"/>
                <a:gd name="T5" fmla="*/ 61 h 1792"/>
                <a:gd name="T6" fmla="*/ 538 w 800"/>
                <a:gd name="T7" fmla="*/ 105 h 1792"/>
                <a:gd name="T8" fmla="*/ 459 w 800"/>
                <a:gd name="T9" fmla="*/ 158 h 1792"/>
                <a:gd name="T10" fmla="*/ 384 w 800"/>
                <a:gd name="T11" fmla="*/ 211 h 1792"/>
                <a:gd name="T12" fmla="*/ 318 w 800"/>
                <a:gd name="T13" fmla="*/ 277 h 1792"/>
                <a:gd name="T14" fmla="*/ 251 w 800"/>
                <a:gd name="T15" fmla="*/ 344 h 1792"/>
                <a:gd name="T16" fmla="*/ 194 w 800"/>
                <a:gd name="T17" fmla="*/ 418 h 1792"/>
                <a:gd name="T18" fmla="*/ 145 w 800"/>
                <a:gd name="T19" fmla="*/ 498 h 1792"/>
                <a:gd name="T20" fmla="*/ 106 w 800"/>
                <a:gd name="T21" fmla="*/ 582 h 1792"/>
                <a:gd name="T22" fmla="*/ 66 w 800"/>
                <a:gd name="T23" fmla="*/ 665 h 1792"/>
                <a:gd name="T24" fmla="*/ 39 w 800"/>
                <a:gd name="T25" fmla="*/ 758 h 1792"/>
                <a:gd name="T26" fmla="*/ 17 w 800"/>
                <a:gd name="T27" fmla="*/ 846 h 1792"/>
                <a:gd name="T28" fmla="*/ 4 w 800"/>
                <a:gd name="T29" fmla="*/ 939 h 1792"/>
                <a:gd name="T30" fmla="*/ 0 w 800"/>
                <a:gd name="T31" fmla="*/ 1033 h 1792"/>
                <a:gd name="T32" fmla="*/ 4 w 800"/>
                <a:gd name="T33" fmla="*/ 1125 h 1792"/>
                <a:gd name="T34" fmla="*/ 17 w 800"/>
                <a:gd name="T35" fmla="*/ 1222 h 1792"/>
                <a:gd name="T36" fmla="*/ 39 w 800"/>
                <a:gd name="T37" fmla="*/ 1310 h 1792"/>
                <a:gd name="T38" fmla="*/ 66 w 800"/>
                <a:gd name="T39" fmla="*/ 1403 h 1792"/>
                <a:gd name="T40" fmla="*/ 106 w 800"/>
                <a:gd name="T41" fmla="*/ 1487 h 1792"/>
                <a:gd name="T42" fmla="*/ 145 w 800"/>
                <a:gd name="T43" fmla="*/ 1566 h 1792"/>
                <a:gd name="T44" fmla="*/ 194 w 800"/>
                <a:gd name="T45" fmla="*/ 1650 h 1792"/>
                <a:gd name="T46" fmla="*/ 251 w 800"/>
                <a:gd name="T47" fmla="*/ 1721 h 1792"/>
                <a:gd name="T48" fmla="*/ 318 w 800"/>
                <a:gd name="T49" fmla="*/ 1791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00" h="1792">
                  <a:moveTo>
                    <a:pt x="799" y="0"/>
                  </a:moveTo>
                  <a:lnTo>
                    <a:pt x="706" y="26"/>
                  </a:lnTo>
                  <a:lnTo>
                    <a:pt x="622" y="61"/>
                  </a:lnTo>
                  <a:lnTo>
                    <a:pt x="538" y="105"/>
                  </a:lnTo>
                  <a:lnTo>
                    <a:pt x="459" y="158"/>
                  </a:lnTo>
                  <a:lnTo>
                    <a:pt x="384" y="211"/>
                  </a:lnTo>
                  <a:lnTo>
                    <a:pt x="318" y="277"/>
                  </a:lnTo>
                  <a:lnTo>
                    <a:pt x="251" y="344"/>
                  </a:lnTo>
                  <a:lnTo>
                    <a:pt x="194" y="418"/>
                  </a:lnTo>
                  <a:lnTo>
                    <a:pt x="145" y="498"/>
                  </a:lnTo>
                  <a:lnTo>
                    <a:pt x="106" y="582"/>
                  </a:lnTo>
                  <a:lnTo>
                    <a:pt x="66" y="665"/>
                  </a:lnTo>
                  <a:lnTo>
                    <a:pt x="39" y="758"/>
                  </a:lnTo>
                  <a:lnTo>
                    <a:pt x="17" y="846"/>
                  </a:lnTo>
                  <a:lnTo>
                    <a:pt x="4" y="939"/>
                  </a:lnTo>
                  <a:lnTo>
                    <a:pt x="0" y="1033"/>
                  </a:lnTo>
                  <a:lnTo>
                    <a:pt x="4" y="1125"/>
                  </a:lnTo>
                  <a:lnTo>
                    <a:pt x="17" y="1222"/>
                  </a:lnTo>
                  <a:lnTo>
                    <a:pt x="39" y="1310"/>
                  </a:lnTo>
                  <a:lnTo>
                    <a:pt x="66" y="1403"/>
                  </a:lnTo>
                  <a:lnTo>
                    <a:pt x="106" y="1487"/>
                  </a:lnTo>
                  <a:lnTo>
                    <a:pt x="145" y="1566"/>
                  </a:lnTo>
                  <a:lnTo>
                    <a:pt x="194" y="1650"/>
                  </a:lnTo>
                  <a:lnTo>
                    <a:pt x="251" y="1721"/>
                  </a:lnTo>
                  <a:lnTo>
                    <a:pt x="318" y="17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05" name="Freeform 469">
              <a:extLst>
                <a:ext uri="{FF2B5EF4-FFF2-40B4-BE49-F238E27FC236}">
                  <a16:creationId xmlns:a16="http://schemas.microsoft.com/office/drawing/2014/main" id="{261A244A-35A4-4BD6-BE0C-346967969F05}"/>
                </a:ext>
              </a:extLst>
            </p:cNvPr>
            <p:cNvSpPr>
              <a:spLocks noChangeArrowheads="1"/>
            </p:cNvSpPr>
            <p:nvPr/>
          </p:nvSpPr>
          <p:spPr bwMode="auto">
            <a:xfrm>
              <a:off x="1286" y="2417"/>
              <a:ext cx="415" cy="477"/>
            </a:xfrm>
            <a:custGeom>
              <a:avLst/>
              <a:gdLst>
                <a:gd name="T0" fmla="*/ 0 w 1828"/>
                <a:gd name="T1" fmla="*/ 1791 h 2105"/>
                <a:gd name="T2" fmla="*/ 66 w 1828"/>
                <a:gd name="T3" fmla="*/ 1853 h 2105"/>
                <a:gd name="T4" fmla="*/ 141 w 1828"/>
                <a:gd name="T5" fmla="*/ 1910 h 2105"/>
                <a:gd name="T6" fmla="*/ 220 w 1828"/>
                <a:gd name="T7" fmla="*/ 1959 h 2105"/>
                <a:gd name="T8" fmla="*/ 304 w 1828"/>
                <a:gd name="T9" fmla="*/ 2007 h 2105"/>
                <a:gd name="T10" fmla="*/ 388 w 1828"/>
                <a:gd name="T11" fmla="*/ 2038 h 2105"/>
                <a:gd name="T12" fmla="*/ 480 w 1828"/>
                <a:gd name="T13" fmla="*/ 2064 h 2105"/>
                <a:gd name="T14" fmla="*/ 569 w 1828"/>
                <a:gd name="T15" fmla="*/ 2091 h 2105"/>
                <a:gd name="T16" fmla="*/ 661 w 1828"/>
                <a:gd name="T17" fmla="*/ 2100 h 2105"/>
                <a:gd name="T18" fmla="*/ 755 w 1828"/>
                <a:gd name="T19" fmla="*/ 2104 h 2105"/>
                <a:gd name="T20" fmla="*/ 852 w 1828"/>
                <a:gd name="T21" fmla="*/ 2100 h 2105"/>
                <a:gd name="T22" fmla="*/ 940 w 1828"/>
                <a:gd name="T23" fmla="*/ 2091 h 2105"/>
                <a:gd name="T24" fmla="*/ 1033 w 1828"/>
                <a:gd name="T25" fmla="*/ 2064 h 2105"/>
                <a:gd name="T26" fmla="*/ 1121 w 1828"/>
                <a:gd name="T27" fmla="*/ 2038 h 2105"/>
                <a:gd name="T28" fmla="*/ 1205 w 1828"/>
                <a:gd name="T29" fmla="*/ 2007 h 2105"/>
                <a:gd name="T30" fmla="*/ 1293 w 1828"/>
                <a:gd name="T31" fmla="*/ 1959 h 2105"/>
                <a:gd name="T32" fmla="*/ 1368 w 1828"/>
                <a:gd name="T33" fmla="*/ 1910 h 2105"/>
                <a:gd name="T34" fmla="*/ 1443 w 1828"/>
                <a:gd name="T35" fmla="*/ 1853 h 2105"/>
                <a:gd name="T36" fmla="*/ 1509 w 1828"/>
                <a:gd name="T37" fmla="*/ 1791 h 2105"/>
                <a:gd name="T38" fmla="*/ 1576 w 1828"/>
                <a:gd name="T39" fmla="*/ 1720 h 2105"/>
                <a:gd name="T40" fmla="*/ 1633 w 1828"/>
                <a:gd name="T41" fmla="*/ 1650 h 2105"/>
                <a:gd name="T42" fmla="*/ 1686 w 1828"/>
                <a:gd name="T43" fmla="*/ 1566 h 2105"/>
                <a:gd name="T44" fmla="*/ 1726 w 1828"/>
                <a:gd name="T45" fmla="*/ 1487 h 2105"/>
                <a:gd name="T46" fmla="*/ 1761 w 1828"/>
                <a:gd name="T47" fmla="*/ 1403 h 2105"/>
                <a:gd name="T48" fmla="*/ 1792 w 1828"/>
                <a:gd name="T49" fmla="*/ 1310 h 2105"/>
                <a:gd name="T50" fmla="*/ 1809 w 1828"/>
                <a:gd name="T51" fmla="*/ 1222 h 2105"/>
                <a:gd name="T52" fmla="*/ 1823 w 1828"/>
                <a:gd name="T53" fmla="*/ 1125 h 2105"/>
                <a:gd name="T54" fmla="*/ 1827 w 1828"/>
                <a:gd name="T55" fmla="*/ 1031 h 2105"/>
                <a:gd name="T56" fmla="*/ 1823 w 1828"/>
                <a:gd name="T57" fmla="*/ 939 h 2105"/>
                <a:gd name="T58" fmla="*/ 1809 w 1828"/>
                <a:gd name="T59" fmla="*/ 846 h 2105"/>
                <a:gd name="T60" fmla="*/ 1792 w 1828"/>
                <a:gd name="T61" fmla="*/ 758 h 2105"/>
                <a:gd name="T62" fmla="*/ 1761 w 1828"/>
                <a:gd name="T63" fmla="*/ 665 h 2105"/>
                <a:gd name="T64" fmla="*/ 1726 w 1828"/>
                <a:gd name="T65" fmla="*/ 582 h 2105"/>
                <a:gd name="T66" fmla="*/ 1686 w 1828"/>
                <a:gd name="T67" fmla="*/ 498 h 2105"/>
                <a:gd name="T68" fmla="*/ 1633 w 1828"/>
                <a:gd name="T69" fmla="*/ 418 h 2105"/>
                <a:gd name="T70" fmla="*/ 1576 w 1828"/>
                <a:gd name="T71" fmla="*/ 343 h 2105"/>
                <a:gd name="T72" fmla="*/ 1509 w 1828"/>
                <a:gd name="T73" fmla="*/ 277 h 2105"/>
                <a:gd name="T74" fmla="*/ 1443 w 1828"/>
                <a:gd name="T75" fmla="*/ 211 h 2105"/>
                <a:gd name="T76" fmla="*/ 1368 w 1828"/>
                <a:gd name="T77" fmla="*/ 158 h 2105"/>
                <a:gd name="T78" fmla="*/ 1293 w 1828"/>
                <a:gd name="T79" fmla="*/ 105 h 2105"/>
                <a:gd name="T80" fmla="*/ 1205 w 1828"/>
                <a:gd name="T81" fmla="*/ 61 h 2105"/>
                <a:gd name="T82" fmla="*/ 1121 w 1828"/>
                <a:gd name="T83" fmla="*/ 26 h 2105"/>
                <a:gd name="T84" fmla="*/ 1033 w 1828"/>
                <a:gd name="T85" fmla="*/ 0 h 2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28" h="2105">
                  <a:moveTo>
                    <a:pt x="0" y="1791"/>
                  </a:moveTo>
                  <a:lnTo>
                    <a:pt x="66" y="1853"/>
                  </a:lnTo>
                  <a:lnTo>
                    <a:pt x="141" y="1910"/>
                  </a:lnTo>
                  <a:lnTo>
                    <a:pt x="220" y="1959"/>
                  </a:lnTo>
                  <a:lnTo>
                    <a:pt x="304" y="2007"/>
                  </a:lnTo>
                  <a:lnTo>
                    <a:pt x="388" y="2038"/>
                  </a:lnTo>
                  <a:lnTo>
                    <a:pt x="480" y="2064"/>
                  </a:lnTo>
                  <a:lnTo>
                    <a:pt x="569" y="2091"/>
                  </a:lnTo>
                  <a:lnTo>
                    <a:pt x="661" y="2100"/>
                  </a:lnTo>
                  <a:lnTo>
                    <a:pt x="755" y="2104"/>
                  </a:lnTo>
                  <a:lnTo>
                    <a:pt x="852" y="2100"/>
                  </a:lnTo>
                  <a:lnTo>
                    <a:pt x="940" y="2091"/>
                  </a:lnTo>
                  <a:lnTo>
                    <a:pt x="1033" y="2064"/>
                  </a:lnTo>
                  <a:lnTo>
                    <a:pt x="1121" y="2038"/>
                  </a:lnTo>
                  <a:lnTo>
                    <a:pt x="1205" y="2007"/>
                  </a:lnTo>
                  <a:lnTo>
                    <a:pt x="1293" y="1959"/>
                  </a:lnTo>
                  <a:lnTo>
                    <a:pt x="1368" y="1910"/>
                  </a:lnTo>
                  <a:lnTo>
                    <a:pt x="1443" y="1853"/>
                  </a:lnTo>
                  <a:lnTo>
                    <a:pt x="1509" y="1791"/>
                  </a:lnTo>
                  <a:lnTo>
                    <a:pt x="1576" y="1720"/>
                  </a:lnTo>
                  <a:lnTo>
                    <a:pt x="1633" y="1650"/>
                  </a:lnTo>
                  <a:lnTo>
                    <a:pt x="1686" y="1566"/>
                  </a:lnTo>
                  <a:lnTo>
                    <a:pt x="1726" y="1487"/>
                  </a:lnTo>
                  <a:lnTo>
                    <a:pt x="1761" y="1403"/>
                  </a:lnTo>
                  <a:lnTo>
                    <a:pt x="1792" y="1310"/>
                  </a:lnTo>
                  <a:lnTo>
                    <a:pt x="1809" y="1222"/>
                  </a:lnTo>
                  <a:lnTo>
                    <a:pt x="1823" y="1125"/>
                  </a:lnTo>
                  <a:lnTo>
                    <a:pt x="1827" y="1031"/>
                  </a:lnTo>
                  <a:lnTo>
                    <a:pt x="1823" y="939"/>
                  </a:lnTo>
                  <a:lnTo>
                    <a:pt x="1809" y="846"/>
                  </a:lnTo>
                  <a:lnTo>
                    <a:pt x="1792" y="758"/>
                  </a:lnTo>
                  <a:lnTo>
                    <a:pt x="1761" y="665"/>
                  </a:lnTo>
                  <a:lnTo>
                    <a:pt x="1726" y="582"/>
                  </a:lnTo>
                  <a:lnTo>
                    <a:pt x="1686" y="498"/>
                  </a:lnTo>
                  <a:lnTo>
                    <a:pt x="1633" y="418"/>
                  </a:lnTo>
                  <a:lnTo>
                    <a:pt x="1576" y="343"/>
                  </a:lnTo>
                  <a:lnTo>
                    <a:pt x="1509" y="277"/>
                  </a:lnTo>
                  <a:lnTo>
                    <a:pt x="1443" y="211"/>
                  </a:lnTo>
                  <a:lnTo>
                    <a:pt x="1368" y="158"/>
                  </a:lnTo>
                  <a:lnTo>
                    <a:pt x="1293" y="105"/>
                  </a:lnTo>
                  <a:lnTo>
                    <a:pt x="1205" y="61"/>
                  </a:lnTo>
                  <a:lnTo>
                    <a:pt x="1121" y="26"/>
                  </a:lnTo>
                  <a:lnTo>
                    <a:pt x="103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06" name="Line 470">
              <a:extLst>
                <a:ext uri="{FF2B5EF4-FFF2-40B4-BE49-F238E27FC236}">
                  <a16:creationId xmlns:a16="http://schemas.microsoft.com/office/drawing/2014/main" id="{1296CE1B-1FF7-446B-AFF5-27FF8E63060F}"/>
                </a:ext>
              </a:extLst>
            </p:cNvPr>
            <p:cNvSpPr>
              <a:spLocks noChangeShapeType="1"/>
            </p:cNvSpPr>
            <p:nvPr/>
          </p:nvSpPr>
          <p:spPr bwMode="auto">
            <a:xfrm>
              <a:off x="1578" y="2637"/>
              <a:ext cx="1" cy="1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407" name="Freeform 471">
              <a:extLst>
                <a:ext uri="{FF2B5EF4-FFF2-40B4-BE49-F238E27FC236}">
                  <a16:creationId xmlns:a16="http://schemas.microsoft.com/office/drawing/2014/main" id="{E3DE018F-0D2D-4629-9A95-EA60E18C3BC9}"/>
                </a:ext>
              </a:extLst>
            </p:cNvPr>
            <p:cNvSpPr>
              <a:spLocks noChangeArrowheads="1"/>
            </p:cNvSpPr>
            <p:nvPr/>
          </p:nvSpPr>
          <p:spPr bwMode="auto">
            <a:xfrm>
              <a:off x="1336" y="2530"/>
              <a:ext cx="244" cy="243"/>
            </a:xfrm>
            <a:custGeom>
              <a:avLst/>
              <a:gdLst>
                <a:gd name="T0" fmla="*/ 1069 w 1074"/>
                <a:gd name="T1" fmla="*/ 472 h 1070"/>
                <a:gd name="T2" fmla="*/ 1055 w 1074"/>
                <a:gd name="T3" fmla="*/ 410 h 1070"/>
                <a:gd name="T4" fmla="*/ 1038 w 1074"/>
                <a:gd name="T5" fmla="*/ 344 h 1070"/>
                <a:gd name="T6" fmla="*/ 1007 w 1074"/>
                <a:gd name="T7" fmla="*/ 287 h 1070"/>
                <a:gd name="T8" fmla="*/ 976 w 1074"/>
                <a:gd name="T9" fmla="*/ 234 h 1070"/>
                <a:gd name="T10" fmla="*/ 932 w 1074"/>
                <a:gd name="T11" fmla="*/ 181 h 1070"/>
                <a:gd name="T12" fmla="*/ 892 w 1074"/>
                <a:gd name="T13" fmla="*/ 132 h 1070"/>
                <a:gd name="T14" fmla="*/ 839 w 1074"/>
                <a:gd name="T15" fmla="*/ 92 h 1070"/>
                <a:gd name="T16" fmla="*/ 782 w 1074"/>
                <a:gd name="T17" fmla="*/ 57 h 1070"/>
                <a:gd name="T18" fmla="*/ 724 w 1074"/>
                <a:gd name="T19" fmla="*/ 35 h 1070"/>
                <a:gd name="T20" fmla="*/ 663 w 1074"/>
                <a:gd name="T21" fmla="*/ 13 h 1070"/>
                <a:gd name="T22" fmla="*/ 596 w 1074"/>
                <a:gd name="T23" fmla="*/ 4 h 1070"/>
                <a:gd name="T24" fmla="*/ 535 w 1074"/>
                <a:gd name="T25" fmla="*/ 0 h 1070"/>
                <a:gd name="T26" fmla="*/ 473 w 1074"/>
                <a:gd name="T27" fmla="*/ 4 h 1070"/>
                <a:gd name="T28" fmla="*/ 406 w 1074"/>
                <a:gd name="T29" fmla="*/ 13 h 1070"/>
                <a:gd name="T30" fmla="*/ 344 w 1074"/>
                <a:gd name="T31" fmla="*/ 35 h 1070"/>
                <a:gd name="T32" fmla="*/ 286 w 1074"/>
                <a:gd name="T33" fmla="*/ 57 h 1070"/>
                <a:gd name="T34" fmla="*/ 229 w 1074"/>
                <a:gd name="T35" fmla="*/ 92 h 1070"/>
                <a:gd name="T36" fmla="*/ 180 w 1074"/>
                <a:gd name="T37" fmla="*/ 132 h 1070"/>
                <a:gd name="T38" fmla="*/ 136 w 1074"/>
                <a:gd name="T39" fmla="*/ 181 h 1070"/>
                <a:gd name="T40" fmla="*/ 92 w 1074"/>
                <a:gd name="T41" fmla="*/ 234 h 1070"/>
                <a:gd name="T42" fmla="*/ 61 w 1074"/>
                <a:gd name="T43" fmla="*/ 287 h 1070"/>
                <a:gd name="T44" fmla="*/ 30 w 1074"/>
                <a:gd name="T45" fmla="*/ 344 h 1070"/>
                <a:gd name="T46" fmla="*/ 13 w 1074"/>
                <a:gd name="T47" fmla="*/ 410 h 1070"/>
                <a:gd name="T48" fmla="*/ 4 w 1074"/>
                <a:gd name="T49" fmla="*/ 472 h 1070"/>
                <a:gd name="T50" fmla="*/ 0 w 1074"/>
                <a:gd name="T51" fmla="*/ 535 h 1070"/>
                <a:gd name="T52" fmla="*/ 4 w 1074"/>
                <a:gd name="T53" fmla="*/ 601 h 1070"/>
                <a:gd name="T54" fmla="*/ 13 w 1074"/>
                <a:gd name="T55" fmla="*/ 663 h 1070"/>
                <a:gd name="T56" fmla="*/ 30 w 1074"/>
                <a:gd name="T57" fmla="*/ 729 h 1070"/>
                <a:gd name="T58" fmla="*/ 61 w 1074"/>
                <a:gd name="T59" fmla="*/ 782 h 1070"/>
                <a:gd name="T60" fmla="*/ 92 w 1074"/>
                <a:gd name="T61" fmla="*/ 839 h 1070"/>
                <a:gd name="T62" fmla="*/ 136 w 1074"/>
                <a:gd name="T63" fmla="*/ 888 h 1070"/>
                <a:gd name="T64" fmla="*/ 180 w 1074"/>
                <a:gd name="T65" fmla="*/ 937 h 1070"/>
                <a:gd name="T66" fmla="*/ 229 w 1074"/>
                <a:gd name="T67" fmla="*/ 976 h 1070"/>
                <a:gd name="T68" fmla="*/ 286 w 1074"/>
                <a:gd name="T69" fmla="*/ 1012 h 1070"/>
                <a:gd name="T70" fmla="*/ 344 w 1074"/>
                <a:gd name="T71" fmla="*/ 1038 h 1070"/>
                <a:gd name="T72" fmla="*/ 406 w 1074"/>
                <a:gd name="T73" fmla="*/ 1056 h 1070"/>
                <a:gd name="T74" fmla="*/ 473 w 1074"/>
                <a:gd name="T75" fmla="*/ 1065 h 1070"/>
                <a:gd name="T76" fmla="*/ 535 w 1074"/>
                <a:gd name="T77" fmla="*/ 1069 h 1070"/>
                <a:gd name="T78" fmla="*/ 596 w 1074"/>
                <a:gd name="T79" fmla="*/ 1065 h 1070"/>
                <a:gd name="T80" fmla="*/ 663 w 1074"/>
                <a:gd name="T81" fmla="*/ 1056 h 1070"/>
                <a:gd name="T82" fmla="*/ 724 w 1074"/>
                <a:gd name="T83" fmla="*/ 1038 h 1070"/>
                <a:gd name="T84" fmla="*/ 782 w 1074"/>
                <a:gd name="T85" fmla="*/ 1012 h 1070"/>
                <a:gd name="T86" fmla="*/ 839 w 1074"/>
                <a:gd name="T87" fmla="*/ 976 h 1070"/>
                <a:gd name="T88" fmla="*/ 892 w 1074"/>
                <a:gd name="T89" fmla="*/ 937 h 1070"/>
                <a:gd name="T90" fmla="*/ 932 w 1074"/>
                <a:gd name="T91" fmla="*/ 888 h 1070"/>
                <a:gd name="T92" fmla="*/ 976 w 1074"/>
                <a:gd name="T93" fmla="*/ 839 h 1070"/>
                <a:gd name="T94" fmla="*/ 1007 w 1074"/>
                <a:gd name="T95" fmla="*/ 782 h 1070"/>
                <a:gd name="T96" fmla="*/ 1038 w 1074"/>
                <a:gd name="T97" fmla="*/ 729 h 1070"/>
                <a:gd name="T98" fmla="*/ 1055 w 1074"/>
                <a:gd name="T99" fmla="*/ 663 h 1070"/>
                <a:gd name="T100" fmla="*/ 1069 w 1074"/>
                <a:gd name="T101" fmla="*/ 601 h 1070"/>
                <a:gd name="T102" fmla="*/ 1073 w 1074"/>
                <a:gd name="T103" fmla="*/ 535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4" h="1070">
                  <a:moveTo>
                    <a:pt x="1069" y="472"/>
                  </a:moveTo>
                  <a:lnTo>
                    <a:pt x="1055" y="410"/>
                  </a:lnTo>
                  <a:lnTo>
                    <a:pt x="1038" y="344"/>
                  </a:lnTo>
                  <a:lnTo>
                    <a:pt x="1007" y="287"/>
                  </a:lnTo>
                  <a:lnTo>
                    <a:pt x="976" y="234"/>
                  </a:lnTo>
                  <a:lnTo>
                    <a:pt x="932" y="181"/>
                  </a:lnTo>
                  <a:lnTo>
                    <a:pt x="892" y="132"/>
                  </a:lnTo>
                  <a:lnTo>
                    <a:pt x="839" y="92"/>
                  </a:lnTo>
                  <a:lnTo>
                    <a:pt x="782" y="57"/>
                  </a:lnTo>
                  <a:lnTo>
                    <a:pt x="724" y="35"/>
                  </a:lnTo>
                  <a:lnTo>
                    <a:pt x="663" y="13"/>
                  </a:lnTo>
                  <a:lnTo>
                    <a:pt x="596" y="4"/>
                  </a:lnTo>
                  <a:lnTo>
                    <a:pt x="535" y="0"/>
                  </a:lnTo>
                  <a:lnTo>
                    <a:pt x="473" y="4"/>
                  </a:lnTo>
                  <a:lnTo>
                    <a:pt x="406" y="13"/>
                  </a:lnTo>
                  <a:lnTo>
                    <a:pt x="344" y="35"/>
                  </a:lnTo>
                  <a:lnTo>
                    <a:pt x="286" y="57"/>
                  </a:lnTo>
                  <a:lnTo>
                    <a:pt x="229" y="92"/>
                  </a:lnTo>
                  <a:lnTo>
                    <a:pt x="180" y="132"/>
                  </a:lnTo>
                  <a:lnTo>
                    <a:pt x="136" y="181"/>
                  </a:lnTo>
                  <a:lnTo>
                    <a:pt x="92" y="234"/>
                  </a:lnTo>
                  <a:lnTo>
                    <a:pt x="61" y="287"/>
                  </a:lnTo>
                  <a:lnTo>
                    <a:pt x="30" y="344"/>
                  </a:lnTo>
                  <a:lnTo>
                    <a:pt x="13" y="410"/>
                  </a:lnTo>
                  <a:lnTo>
                    <a:pt x="4" y="472"/>
                  </a:lnTo>
                  <a:lnTo>
                    <a:pt x="0" y="535"/>
                  </a:lnTo>
                  <a:lnTo>
                    <a:pt x="4" y="601"/>
                  </a:lnTo>
                  <a:lnTo>
                    <a:pt x="13" y="663"/>
                  </a:lnTo>
                  <a:lnTo>
                    <a:pt x="30" y="729"/>
                  </a:lnTo>
                  <a:lnTo>
                    <a:pt x="61" y="782"/>
                  </a:lnTo>
                  <a:lnTo>
                    <a:pt x="92" y="839"/>
                  </a:lnTo>
                  <a:lnTo>
                    <a:pt x="136" y="888"/>
                  </a:lnTo>
                  <a:lnTo>
                    <a:pt x="180" y="937"/>
                  </a:lnTo>
                  <a:lnTo>
                    <a:pt x="229" y="976"/>
                  </a:lnTo>
                  <a:lnTo>
                    <a:pt x="286" y="1012"/>
                  </a:lnTo>
                  <a:lnTo>
                    <a:pt x="344" y="1038"/>
                  </a:lnTo>
                  <a:lnTo>
                    <a:pt x="406" y="1056"/>
                  </a:lnTo>
                  <a:lnTo>
                    <a:pt x="473" y="1065"/>
                  </a:lnTo>
                  <a:lnTo>
                    <a:pt x="535" y="1069"/>
                  </a:lnTo>
                  <a:lnTo>
                    <a:pt x="596" y="1065"/>
                  </a:lnTo>
                  <a:lnTo>
                    <a:pt x="663" y="1056"/>
                  </a:lnTo>
                  <a:lnTo>
                    <a:pt x="724" y="1038"/>
                  </a:lnTo>
                  <a:lnTo>
                    <a:pt x="782" y="1012"/>
                  </a:lnTo>
                  <a:lnTo>
                    <a:pt x="839" y="976"/>
                  </a:lnTo>
                  <a:lnTo>
                    <a:pt x="892" y="937"/>
                  </a:lnTo>
                  <a:lnTo>
                    <a:pt x="932" y="888"/>
                  </a:lnTo>
                  <a:lnTo>
                    <a:pt x="976" y="839"/>
                  </a:lnTo>
                  <a:lnTo>
                    <a:pt x="1007" y="782"/>
                  </a:lnTo>
                  <a:lnTo>
                    <a:pt x="1038" y="729"/>
                  </a:lnTo>
                  <a:lnTo>
                    <a:pt x="1055" y="663"/>
                  </a:lnTo>
                  <a:lnTo>
                    <a:pt x="1069" y="601"/>
                  </a:lnTo>
                  <a:lnTo>
                    <a:pt x="1073" y="5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08" name="Freeform 472">
              <a:extLst>
                <a:ext uri="{FF2B5EF4-FFF2-40B4-BE49-F238E27FC236}">
                  <a16:creationId xmlns:a16="http://schemas.microsoft.com/office/drawing/2014/main" id="{0051ABFD-430A-4B63-85D6-31F249D961E1}"/>
                </a:ext>
              </a:extLst>
            </p:cNvPr>
            <p:cNvSpPr>
              <a:spLocks noChangeArrowheads="1"/>
            </p:cNvSpPr>
            <p:nvPr/>
          </p:nvSpPr>
          <p:spPr bwMode="auto">
            <a:xfrm>
              <a:off x="1394" y="2587"/>
              <a:ext cx="128" cy="129"/>
            </a:xfrm>
            <a:custGeom>
              <a:avLst/>
              <a:gdLst>
                <a:gd name="T0" fmla="*/ 562 w 563"/>
                <a:gd name="T1" fmla="*/ 282 h 567"/>
                <a:gd name="T2" fmla="*/ 558 w 563"/>
                <a:gd name="T3" fmla="*/ 238 h 567"/>
                <a:gd name="T4" fmla="*/ 549 w 563"/>
                <a:gd name="T5" fmla="*/ 194 h 567"/>
                <a:gd name="T6" fmla="*/ 531 w 563"/>
                <a:gd name="T7" fmla="*/ 159 h 567"/>
                <a:gd name="T8" fmla="*/ 509 w 563"/>
                <a:gd name="T9" fmla="*/ 119 h 567"/>
                <a:gd name="T10" fmla="*/ 478 w 563"/>
                <a:gd name="T11" fmla="*/ 88 h 567"/>
                <a:gd name="T12" fmla="*/ 447 w 563"/>
                <a:gd name="T13" fmla="*/ 53 h 567"/>
                <a:gd name="T14" fmla="*/ 407 w 563"/>
                <a:gd name="T15" fmla="*/ 35 h 567"/>
                <a:gd name="T16" fmla="*/ 368 w 563"/>
                <a:gd name="T17" fmla="*/ 17 h 567"/>
                <a:gd name="T18" fmla="*/ 323 w 563"/>
                <a:gd name="T19" fmla="*/ 4 h 567"/>
                <a:gd name="T20" fmla="*/ 279 w 563"/>
                <a:gd name="T21" fmla="*/ 0 h 567"/>
                <a:gd name="T22" fmla="*/ 235 w 563"/>
                <a:gd name="T23" fmla="*/ 4 h 567"/>
                <a:gd name="T24" fmla="*/ 195 w 563"/>
                <a:gd name="T25" fmla="*/ 17 h 567"/>
                <a:gd name="T26" fmla="*/ 150 w 563"/>
                <a:gd name="T27" fmla="*/ 35 h 567"/>
                <a:gd name="T28" fmla="*/ 114 w 563"/>
                <a:gd name="T29" fmla="*/ 53 h 567"/>
                <a:gd name="T30" fmla="*/ 79 w 563"/>
                <a:gd name="T31" fmla="*/ 88 h 567"/>
                <a:gd name="T32" fmla="*/ 53 w 563"/>
                <a:gd name="T33" fmla="*/ 119 h 567"/>
                <a:gd name="T34" fmla="*/ 26 w 563"/>
                <a:gd name="T35" fmla="*/ 159 h 567"/>
                <a:gd name="T36" fmla="*/ 13 w 563"/>
                <a:gd name="T37" fmla="*/ 194 h 567"/>
                <a:gd name="T38" fmla="*/ 4 w 563"/>
                <a:gd name="T39" fmla="*/ 238 h 567"/>
                <a:gd name="T40" fmla="*/ 0 w 563"/>
                <a:gd name="T41" fmla="*/ 282 h 567"/>
                <a:gd name="T42" fmla="*/ 4 w 563"/>
                <a:gd name="T43" fmla="*/ 327 h 567"/>
                <a:gd name="T44" fmla="*/ 13 w 563"/>
                <a:gd name="T45" fmla="*/ 372 h 567"/>
                <a:gd name="T46" fmla="*/ 26 w 563"/>
                <a:gd name="T47" fmla="*/ 411 h 567"/>
                <a:gd name="T48" fmla="*/ 53 w 563"/>
                <a:gd name="T49" fmla="*/ 447 h 567"/>
                <a:gd name="T50" fmla="*/ 79 w 563"/>
                <a:gd name="T51" fmla="*/ 482 h 567"/>
                <a:gd name="T52" fmla="*/ 114 w 563"/>
                <a:gd name="T53" fmla="*/ 513 h 567"/>
                <a:gd name="T54" fmla="*/ 150 w 563"/>
                <a:gd name="T55" fmla="*/ 535 h 567"/>
                <a:gd name="T56" fmla="*/ 195 w 563"/>
                <a:gd name="T57" fmla="*/ 548 h 567"/>
                <a:gd name="T58" fmla="*/ 235 w 563"/>
                <a:gd name="T59" fmla="*/ 566 h 567"/>
                <a:gd name="T60" fmla="*/ 279 w 563"/>
                <a:gd name="T61" fmla="*/ 566 h 567"/>
                <a:gd name="T62" fmla="*/ 323 w 563"/>
                <a:gd name="T63" fmla="*/ 566 h 567"/>
                <a:gd name="T64" fmla="*/ 368 w 563"/>
                <a:gd name="T65" fmla="*/ 548 h 567"/>
                <a:gd name="T66" fmla="*/ 407 w 563"/>
                <a:gd name="T67" fmla="*/ 535 h 567"/>
                <a:gd name="T68" fmla="*/ 447 w 563"/>
                <a:gd name="T69" fmla="*/ 513 h 567"/>
                <a:gd name="T70" fmla="*/ 478 w 563"/>
                <a:gd name="T71" fmla="*/ 482 h 567"/>
                <a:gd name="T72" fmla="*/ 509 w 563"/>
                <a:gd name="T73" fmla="*/ 447 h 567"/>
                <a:gd name="T74" fmla="*/ 531 w 563"/>
                <a:gd name="T75" fmla="*/ 411 h 567"/>
                <a:gd name="T76" fmla="*/ 549 w 563"/>
                <a:gd name="T77" fmla="*/ 372 h 567"/>
                <a:gd name="T78" fmla="*/ 558 w 563"/>
                <a:gd name="T79" fmla="*/ 327 h 567"/>
                <a:gd name="T80" fmla="*/ 562 w 563"/>
                <a:gd name="T81" fmla="*/ 282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3" h="567">
                  <a:moveTo>
                    <a:pt x="562" y="282"/>
                  </a:moveTo>
                  <a:lnTo>
                    <a:pt x="558" y="238"/>
                  </a:lnTo>
                  <a:lnTo>
                    <a:pt x="549" y="194"/>
                  </a:lnTo>
                  <a:lnTo>
                    <a:pt x="531" y="159"/>
                  </a:lnTo>
                  <a:lnTo>
                    <a:pt x="509" y="119"/>
                  </a:lnTo>
                  <a:lnTo>
                    <a:pt x="478" y="88"/>
                  </a:lnTo>
                  <a:lnTo>
                    <a:pt x="447" y="53"/>
                  </a:lnTo>
                  <a:lnTo>
                    <a:pt x="407" y="35"/>
                  </a:lnTo>
                  <a:lnTo>
                    <a:pt x="368" y="17"/>
                  </a:lnTo>
                  <a:lnTo>
                    <a:pt x="323" y="4"/>
                  </a:lnTo>
                  <a:lnTo>
                    <a:pt x="279" y="0"/>
                  </a:lnTo>
                  <a:lnTo>
                    <a:pt x="235" y="4"/>
                  </a:lnTo>
                  <a:lnTo>
                    <a:pt x="195" y="17"/>
                  </a:lnTo>
                  <a:lnTo>
                    <a:pt x="150" y="35"/>
                  </a:lnTo>
                  <a:lnTo>
                    <a:pt x="114" y="53"/>
                  </a:lnTo>
                  <a:lnTo>
                    <a:pt x="79" y="88"/>
                  </a:lnTo>
                  <a:lnTo>
                    <a:pt x="53" y="119"/>
                  </a:lnTo>
                  <a:lnTo>
                    <a:pt x="26" y="159"/>
                  </a:lnTo>
                  <a:lnTo>
                    <a:pt x="13" y="194"/>
                  </a:lnTo>
                  <a:lnTo>
                    <a:pt x="4" y="238"/>
                  </a:lnTo>
                  <a:lnTo>
                    <a:pt x="0" y="282"/>
                  </a:lnTo>
                  <a:lnTo>
                    <a:pt x="4" y="327"/>
                  </a:lnTo>
                  <a:lnTo>
                    <a:pt x="13" y="372"/>
                  </a:lnTo>
                  <a:lnTo>
                    <a:pt x="26" y="411"/>
                  </a:lnTo>
                  <a:lnTo>
                    <a:pt x="53" y="447"/>
                  </a:lnTo>
                  <a:lnTo>
                    <a:pt x="79" y="482"/>
                  </a:lnTo>
                  <a:lnTo>
                    <a:pt x="114" y="513"/>
                  </a:lnTo>
                  <a:lnTo>
                    <a:pt x="150" y="535"/>
                  </a:lnTo>
                  <a:lnTo>
                    <a:pt x="195" y="548"/>
                  </a:lnTo>
                  <a:lnTo>
                    <a:pt x="235" y="566"/>
                  </a:lnTo>
                  <a:lnTo>
                    <a:pt x="279" y="566"/>
                  </a:lnTo>
                  <a:lnTo>
                    <a:pt x="323" y="566"/>
                  </a:lnTo>
                  <a:lnTo>
                    <a:pt x="368" y="548"/>
                  </a:lnTo>
                  <a:lnTo>
                    <a:pt x="407" y="535"/>
                  </a:lnTo>
                  <a:lnTo>
                    <a:pt x="447" y="513"/>
                  </a:lnTo>
                  <a:lnTo>
                    <a:pt x="478" y="482"/>
                  </a:lnTo>
                  <a:lnTo>
                    <a:pt x="509" y="447"/>
                  </a:lnTo>
                  <a:lnTo>
                    <a:pt x="531" y="411"/>
                  </a:lnTo>
                  <a:lnTo>
                    <a:pt x="549" y="372"/>
                  </a:lnTo>
                  <a:lnTo>
                    <a:pt x="558" y="327"/>
                  </a:lnTo>
                  <a:lnTo>
                    <a:pt x="562" y="28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09" name="Line 473">
              <a:extLst>
                <a:ext uri="{FF2B5EF4-FFF2-40B4-BE49-F238E27FC236}">
                  <a16:creationId xmlns:a16="http://schemas.microsoft.com/office/drawing/2014/main" id="{43278E3D-FA4D-4D52-9255-76F94055B05C}"/>
                </a:ext>
              </a:extLst>
            </p:cNvPr>
            <p:cNvSpPr>
              <a:spLocks noChangeShapeType="1"/>
            </p:cNvSpPr>
            <p:nvPr/>
          </p:nvSpPr>
          <p:spPr bwMode="auto">
            <a:xfrm flipV="1">
              <a:off x="1457" y="1845"/>
              <a:ext cx="1" cy="7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410" name="Line 474">
              <a:extLst>
                <a:ext uri="{FF2B5EF4-FFF2-40B4-BE49-F238E27FC236}">
                  <a16:creationId xmlns:a16="http://schemas.microsoft.com/office/drawing/2014/main" id="{5E3A5785-AA8E-48E4-9D73-91BF2B4952AC}"/>
                </a:ext>
              </a:extLst>
            </p:cNvPr>
            <p:cNvSpPr>
              <a:spLocks noChangeShapeType="1"/>
            </p:cNvSpPr>
            <p:nvPr/>
          </p:nvSpPr>
          <p:spPr bwMode="auto">
            <a:xfrm>
              <a:off x="1457" y="1981"/>
              <a:ext cx="1" cy="5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411" name="Line 475">
              <a:extLst>
                <a:ext uri="{FF2B5EF4-FFF2-40B4-BE49-F238E27FC236}">
                  <a16:creationId xmlns:a16="http://schemas.microsoft.com/office/drawing/2014/main" id="{E1339A20-1311-48B0-A779-18BEEF9DAD6D}"/>
                </a:ext>
              </a:extLst>
            </p:cNvPr>
            <p:cNvSpPr>
              <a:spLocks noChangeShapeType="1"/>
            </p:cNvSpPr>
            <p:nvPr/>
          </p:nvSpPr>
          <p:spPr bwMode="auto">
            <a:xfrm>
              <a:off x="1457" y="2087"/>
              <a:ext cx="1" cy="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412" name="Line 476">
              <a:extLst>
                <a:ext uri="{FF2B5EF4-FFF2-40B4-BE49-F238E27FC236}">
                  <a16:creationId xmlns:a16="http://schemas.microsoft.com/office/drawing/2014/main" id="{F80D7839-416D-4CAF-94D6-036D792DB761}"/>
                </a:ext>
              </a:extLst>
            </p:cNvPr>
            <p:cNvSpPr>
              <a:spLocks noChangeShapeType="1"/>
            </p:cNvSpPr>
            <p:nvPr/>
          </p:nvSpPr>
          <p:spPr bwMode="auto">
            <a:xfrm>
              <a:off x="1457" y="2189"/>
              <a:ext cx="1" cy="8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413" name="Line 477">
              <a:extLst>
                <a:ext uri="{FF2B5EF4-FFF2-40B4-BE49-F238E27FC236}">
                  <a16:creationId xmlns:a16="http://schemas.microsoft.com/office/drawing/2014/main" id="{172D992F-D77A-466A-83A2-A0ED151DE693}"/>
                </a:ext>
              </a:extLst>
            </p:cNvPr>
            <p:cNvSpPr>
              <a:spLocks noChangeShapeType="1"/>
            </p:cNvSpPr>
            <p:nvPr/>
          </p:nvSpPr>
          <p:spPr bwMode="auto">
            <a:xfrm>
              <a:off x="1457" y="2335"/>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414" name="Line 478">
              <a:extLst>
                <a:ext uri="{FF2B5EF4-FFF2-40B4-BE49-F238E27FC236}">
                  <a16:creationId xmlns:a16="http://schemas.microsoft.com/office/drawing/2014/main" id="{E93D1E2F-8CE6-4EF7-9DEA-E84669CEA0FF}"/>
                </a:ext>
              </a:extLst>
            </p:cNvPr>
            <p:cNvSpPr>
              <a:spLocks noChangeShapeType="1"/>
            </p:cNvSpPr>
            <p:nvPr/>
          </p:nvSpPr>
          <p:spPr bwMode="auto">
            <a:xfrm>
              <a:off x="1457" y="2437"/>
              <a:ext cx="1" cy="20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415" name="Freeform 479">
              <a:extLst>
                <a:ext uri="{FF2B5EF4-FFF2-40B4-BE49-F238E27FC236}">
                  <a16:creationId xmlns:a16="http://schemas.microsoft.com/office/drawing/2014/main" id="{CFF852EE-3D71-4901-B921-FF04DB32832C}"/>
                </a:ext>
              </a:extLst>
            </p:cNvPr>
            <p:cNvSpPr>
              <a:spLocks noChangeArrowheads="1"/>
            </p:cNvSpPr>
            <p:nvPr/>
          </p:nvSpPr>
          <p:spPr bwMode="auto">
            <a:xfrm>
              <a:off x="1114" y="2314"/>
              <a:ext cx="637" cy="681"/>
            </a:xfrm>
            <a:custGeom>
              <a:avLst/>
              <a:gdLst>
                <a:gd name="T0" fmla="*/ 1235 w 2807"/>
                <a:gd name="T1" fmla="*/ 0 h 3001"/>
                <a:gd name="T2" fmla="*/ 1129 w 2807"/>
                <a:gd name="T3" fmla="*/ 26 h 3001"/>
                <a:gd name="T4" fmla="*/ 1027 w 2807"/>
                <a:gd name="T5" fmla="*/ 52 h 3001"/>
                <a:gd name="T6" fmla="*/ 921 w 2807"/>
                <a:gd name="T7" fmla="*/ 92 h 3001"/>
                <a:gd name="T8" fmla="*/ 829 w 2807"/>
                <a:gd name="T9" fmla="*/ 141 h 3001"/>
                <a:gd name="T10" fmla="*/ 736 w 2807"/>
                <a:gd name="T11" fmla="*/ 194 h 3001"/>
                <a:gd name="T12" fmla="*/ 644 w 2807"/>
                <a:gd name="T13" fmla="*/ 247 h 3001"/>
                <a:gd name="T14" fmla="*/ 560 w 2807"/>
                <a:gd name="T15" fmla="*/ 317 h 3001"/>
                <a:gd name="T16" fmla="*/ 476 w 2807"/>
                <a:gd name="T17" fmla="*/ 388 h 3001"/>
                <a:gd name="T18" fmla="*/ 401 w 2807"/>
                <a:gd name="T19" fmla="*/ 463 h 3001"/>
                <a:gd name="T20" fmla="*/ 335 w 2807"/>
                <a:gd name="T21" fmla="*/ 546 h 3001"/>
                <a:gd name="T22" fmla="*/ 264 w 2807"/>
                <a:gd name="T23" fmla="*/ 630 h 3001"/>
                <a:gd name="T24" fmla="*/ 211 w 2807"/>
                <a:gd name="T25" fmla="*/ 723 h 3001"/>
                <a:gd name="T26" fmla="*/ 158 w 2807"/>
                <a:gd name="T27" fmla="*/ 816 h 3001"/>
                <a:gd name="T28" fmla="*/ 114 w 2807"/>
                <a:gd name="T29" fmla="*/ 913 h 3001"/>
                <a:gd name="T30" fmla="*/ 79 w 2807"/>
                <a:gd name="T31" fmla="*/ 1010 h 3001"/>
                <a:gd name="T32" fmla="*/ 48 w 2807"/>
                <a:gd name="T33" fmla="*/ 1116 h 3001"/>
                <a:gd name="T34" fmla="*/ 26 w 2807"/>
                <a:gd name="T35" fmla="*/ 1221 h 3001"/>
                <a:gd name="T36" fmla="*/ 8 w 2807"/>
                <a:gd name="T37" fmla="*/ 1327 h 3001"/>
                <a:gd name="T38" fmla="*/ 0 w 2807"/>
                <a:gd name="T39" fmla="*/ 1433 h 3001"/>
                <a:gd name="T40" fmla="*/ 0 w 2807"/>
                <a:gd name="T41" fmla="*/ 1540 h 3001"/>
                <a:gd name="T42" fmla="*/ 8 w 2807"/>
                <a:gd name="T43" fmla="*/ 1650 h 3001"/>
                <a:gd name="T44" fmla="*/ 26 w 2807"/>
                <a:gd name="T45" fmla="*/ 1756 h 3001"/>
                <a:gd name="T46" fmla="*/ 48 w 2807"/>
                <a:gd name="T47" fmla="*/ 1858 h 3001"/>
                <a:gd name="T48" fmla="*/ 79 w 2807"/>
                <a:gd name="T49" fmla="*/ 1963 h 3001"/>
                <a:gd name="T50" fmla="*/ 114 w 2807"/>
                <a:gd name="T51" fmla="*/ 2065 h 3001"/>
                <a:gd name="T52" fmla="*/ 158 w 2807"/>
                <a:gd name="T53" fmla="*/ 2162 h 3001"/>
                <a:gd name="T54" fmla="*/ 211 w 2807"/>
                <a:gd name="T55" fmla="*/ 2259 h 3001"/>
                <a:gd name="T56" fmla="*/ 269 w 2807"/>
                <a:gd name="T57" fmla="*/ 2347 h 3001"/>
                <a:gd name="T58" fmla="*/ 335 w 2807"/>
                <a:gd name="T59" fmla="*/ 2431 h 3001"/>
                <a:gd name="T60" fmla="*/ 405 w 2807"/>
                <a:gd name="T61" fmla="*/ 2515 h 3001"/>
                <a:gd name="T62" fmla="*/ 476 w 2807"/>
                <a:gd name="T63" fmla="*/ 2590 h 3001"/>
                <a:gd name="T64" fmla="*/ 560 w 2807"/>
                <a:gd name="T65" fmla="*/ 2660 h 3001"/>
                <a:gd name="T66" fmla="*/ 648 w 2807"/>
                <a:gd name="T67" fmla="*/ 2727 h 3001"/>
                <a:gd name="T68" fmla="*/ 736 w 2807"/>
                <a:gd name="T69" fmla="*/ 2784 h 3001"/>
                <a:gd name="T70" fmla="*/ 833 w 2807"/>
                <a:gd name="T71" fmla="*/ 2837 h 3001"/>
                <a:gd name="T72" fmla="*/ 926 w 2807"/>
                <a:gd name="T73" fmla="*/ 2881 h 3001"/>
                <a:gd name="T74" fmla="*/ 1027 w 2807"/>
                <a:gd name="T75" fmla="*/ 2921 h 3001"/>
                <a:gd name="T76" fmla="*/ 1133 w 2807"/>
                <a:gd name="T77" fmla="*/ 2952 h 3001"/>
                <a:gd name="T78" fmla="*/ 1235 w 2807"/>
                <a:gd name="T79" fmla="*/ 2974 h 3001"/>
                <a:gd name="T80" fmla="*/ 1341 w 2807"/>
                <a:gd name="T81" fmla="*/ 2991 h 3001"/>
                <a:gd name="T82" fmla="*/ 1452 w 2807"/>
                <a:gd name="T83" fmla="*/ 3000 h 3001"/>
                <a:gd name="T84" fmla="*/ 1558 w 2807"/>
                <a:gd name="T85" fmla="*/ 3000 h 3001"/>
                <a:gd name="T86" fmla="*/ 1664 w 2807"/>
                <a:gd name="T87" fmla="*/ 2991 h 3001"/>
                <a:gd name="T88" fmla="*/ 1769 w 2807"/>
                <a:gd name="T89" fmla="*/ 2978 h 3001"/>
                <a:gd name="T90" fmla="*/ 1875 w 2807"/>
                <a:gd name="T91" fmla="*/ 2956 h 3001"/>
                <a:gd name="T92" fmla="*/ 1981 w 2807"/>
                <a:gd name="T93" fmla="*/ 2925 h 3001"/>
                <a:gd name="T94" fmla="*/ 2078 w 2807"/>
                <a:gd name="T95" fmla="*/ 2890 h 3001"/>
                <a:gd name="T96" fmla="*/ 2180 w 2807"/>
                <a:gd name="T97" fmla="*/ 2850 h 3001"/>
                <a:gd name="T98" fmla="*/ 2272 w 2807"/>
                <a:gd name="T99" fmla="*/ 2797 h 3001"/>
                <a:gd name="T100" fmla="*/ 2361 w 2807"/>
                <a:gd name="T101" fmla="*/ 2740 h 3001"/>
                <a:gd name="T102" fmla="*/ 2449 w 2807"/>
                <a:gd name="T103" fmla="*/ 2674 h 3001"/>
                <a:gd name="T104" fmla="*/ 2533 w 2807"/>
                <a:gd name="T105" fmla="*/ 2607 h 3001"/>
                <a:gd name="T106" fmla="*/ 2608 w 2807"/>
                <a:gd name="T107" fmla="*/ 2533 h 3001"/>
                <a:gd name="T108" fmla="*/ 2678 w 2807"/>
                <a:gd name="T109" fmla="*/ 2453 h 3001"/>
                <a:gd name="T110" fmla="*/ 2744 w 2807"/>
                <a:gd name="T111" fmla="*/ 2369 h 3001"/>
                <a:gd name="T112" fmla="*/ 2806 w 2807"/>
                <a:gd name="T113" fmla="*/ 2277 h 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07" h="3001">
                  <a:moveTo>
                    <a:pt x="1235" y="0"/>
                  </a:moveTo>
                  <a:lnTo>
                    <a:pt x="1129" y="26"/>
                  </a:lnTo>
                  <a:lnTo>
                    <a:pt x="1027" y="52"/>
                  </a:lnTo>
                  <a:lnTo>
                    <a:pt x="921" y="92"/>
                  </a:lnTo>
                  <a:lnTo>
                    <a:pt x="829" y="141"/>
                  </a:lnTo>
                  <a:lnTo>
                    <a:pt x="736" y="194"/>
                  </a:lnTo>
                  <a:lnTo>
                    <a:pt x="644" y="247"/>
                  </a:lnTo>
                  <a:lnTo>
                    <a:pt x="560" y="317"/>
                  </a:lnTo>
                  <a:lnTo>
                    <a:pt x="476" y="388"/>
                  </a:lnTo>
                  <a:lnTo>
                    <a:pt x="401" y="463"/>
                  </a:lnTo>
                  <a:lnTo>
                    <a:pt x="335" y="546"/>
                  </a:lnTo>
                  <a:lnTo>
                    <a:pt x="264" y="630"/>
                  </a:lnTo>
                  <a:lnTo>
                    <a:pt x="211" y="723"/>
                  </a:lnTo>
                  <a:lnTo>
                    <a:pt x="158" y="816"/>
                  </a:lnTo>
                  <a:lnTo>
                    <a:pt x="114" y="913"/>
                  </a:lnTo>
                  <a:lnTo>
                    <a:pt x="79" y="1010"/>
                  </a:lnTo>
                  <a:lnTo>
                    <a:pt x="48" y="1116"/>
                  </a:lnTo>
                  <a:lnTo>
                    <a:pt x="26" y="1221"/>
                  </a:lnTo>
                  <a:lnTo>
                    <a:pt x="8" y="1327"/>
                  </a:lnTo>
                  <a:lnTo>
                    <a:pt x="0" y="1433"/>
                  </a:lnTo>
                  <a:lnTo>
                    <a:pt x="0" y="1540"/>
                  </a:lnTo>
                  <a:lnTo>
                    <a:pt x="8" y="1650"/>
                  </a:lnTo>
                  <a:lnTo>
                    <a:pt x="26" y="1756"/>
                  </a:lnTo>
                  <a:lnTo>
                    <a:pt x="48" y="1858"/>
                  </a:lnTo>
                  <a:lnTo>
                    <a:pt x="79" y="1963"/>
                  </a:lnTo>
                  <a:lnTo>
                    <a:pt x="114" y="2065"/>
                  </a:lnTo>
                  <a:lnTo>
                    <a:pt x="158" y="2162"/>
                  </a:lnTo>
                  <a:lnTo>
                    <a:pt x="211" y="2259"/>
                  </a:lnTo>
                  <a:lnTo>
                    <a:pt x="269" y="2347"/>
                  </a:lnTo>
                  <a:lnTo>
                    <a:pt x="335" y="2431"/>
                  </a:lnTo>
                  <a:lnTo>
                    <a:pt x="405" y="2515"/>
                  </a:lnTo>
                  <a:lnTo>
                    <a:pt x="476" y="2590"/>
                  </a:lnTo>
                  <a:lnTo>
                    <a:pt x="560" y="2660"/>
                  </a:lnTo>
                  <a:lnTo>
                    <a:pt x="648" y="2727"/>
                  </a:lnTo>
                  <a:lnTo>
                    <a:pt x="736" y="2784"/>
                  </a:lnTo>
                  <a:lnTo>
                    <a:pt x="833" y="2837"/>
                  </a:lnTo>
                  <a:lnTo>
                    <a:pt x="926" y="2881"/>
                  </a:lnTo>
                  <a:lnTo>
                    <a:pt x="1027" y="2921"/>
                  </a:lnTo>
                  <a:lnTo>
                    <a:pt x="1133" y="2952"/>
                  </a:lnTo>
                  <a:lnTo>
                    <a:pt x="1235" y="2974"/>
                  </a:lnTo>
                  <a:lnTo>
                    <a:pt x="1341" y="2991"/>
                  </a:lnTo>
                  <a:lnTo>
                    <a:pt x="1452" y="3000"/>
                  </a:lnTo>
                  <a:lnTo>
                    <a:pt x="1558" y="3000"/>
                  </a:lnTo>
                  <a:lnTo>
                    <a:pt x="1664" y="2991"/>
                  </a:lnTo>
                  <a:lnTo>
                    <a:pt x="1769" y="2978"/>
                  </a:lnTo>
                  <a:lnTo>
                    <a:pt x="1875" y="2956"/>
                  </a:lnTo>
                  <a:lnTo>
                    <a:pt x="1981" y="2925"/>
                  </a:lnTo>
                  <a:lnTo>
                    <a:pt x="2078" y="2890"/>
                  </a:lnTo>
                  <a:lnTo>
                    <a:pt x="2180" y="2850"/>
                  </a:lnTo>
                  <a:lnTo>
                    <a:pt x="2272" y="2797"/>
                  </a:lnTo>
                  <a:lnTo>
                    <a:pt x="2361" y="2740"/>
                  </a:lnTo>
                  <a:lnTo>
                    <a:pt x="2449" y="2674"/>
                  </a:lnTo>
                  <a:lnTo>
                    <a:pt x="2533" y="2607"/>
                  </a:lnTo>
                  <a:lnTo>
                    <a:pt x="2608" y="2533"/>
                  </a:lnTo>
                  <a:lnTo>
                    <a:pt x="2678" y="2453"/>
                  </a:lnTo>
                  <a:lnTo>
                    <a:pt x="2744" y="2369"/>
                  </a:lnTo>
                  <a:lnTo>
                    <a:pt x="2806" y="227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16" name="Freeform 480">
              <a:extLst>
                <a:ext uri="{FF2B5EF4-FFF2-40B4-BE49-F238E27FC236}">
                  <a16:creationId xmlns:a16="http://schemas.microsoft.com/office/drawing/2014/main" id="{404DCC67-B11B-4F70-96EC-ED4A8869D604}"/>
                </a:ext>
              </a:extLst>
            </p:cNvPr>
            <p:cNvSpPr>
              <a:spLocks noChangeArrowheads="1"/>
            </p:cNvSpPr>
            <p:nvPr/>
          </p:nvSpPr>
          <p:spPr bwMode="auto">
            <a:xfrm>
              <a:off x="1449" y="2643"/>
              <a:ext cx="16" cy="17"/>
            </a:xfrm>
            <a:custGeom>
              <a:avLst/>
              <a:gdLst>
                <a:gd name="T0" fmla="*/ 67 w 72"/>
                <a:gd name="T1" fmla="*/ 17 h 73"/>
                <a:gd name="T2" fmla="*/ 71 w 72"/>
                <a:gd name="T3" fmla="*/ 35 h 73"/>
                <a:gd name="T4" fmla="*/ 67 w 72"/>
                <a:gd name="T5" fmla="*/ 17 h 73"/>
                <a:gd name="T6" fmla="*/ 53 w 72"/>
                <a:gd name="T7" fmla="*/ 4 h 73"/>
                <a:gd name="T8" fmla="*/ 35 w 72"/>
                <a:gd name="T9" fmla="*/ 0 h 73"/>
                <a:gd name="T10" fmla="*/ 22 w 72"/>
                <a:gd name="T11" fmla="*/ 4 h 73"/>
                <a:gd name="T12" fmla="*/ 8 w 72"/>
                <a:gd name="T13" fmla="*/ 17 h 73"/>
                <a:gd name="T14" fmla="*/ 0 w 72"/>
                <a:gd name="T15" fmla="*/ 35 h 73"/>
                <a:gd name="T16" fmla="*/ 8 w 72"/>
                <a:gd name="T17" fmla="*/ 54 h 73"/>
                <a:gd name="T18" fmla="*/ 22 w 72"/>
                <a:gd name="T19" fmla="*/ 68 h 73"/>
                <a:gd name="T20" fmla="*/ 35 w 72"/>
                <a:gd name="T21" fmla="*/ 72 h 73"/>
                <a:gd name="T22" fmla="*/ 53 w 72"/>
                <a:gd name="T23" fmla="*/ 68 h 73"/>
                <a:gd name="T24" fmla="*/ 67 w 72"/>
                <a:gd name="T25" fmla="*/ 54 h 73"/>
                <a:gd name="T26" fmla="*/ 71 w 72"/>
                <a:gd name="T27"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73">
                  <a:moveTo>
                    <a:pt x="67" y="17"/>
                  </a:moveTo>
                  <a:lnTo>
                    <a:pt x="71" y="35"/>
                  </a:lnTo>
                  <a:lnTo>
                    <a:pt x="67" y="17"/>
                  </a:lnTo>
                  <a:lnTo>
                    <a:pt x="53" y="4"/>
                  </a:lnTo>
                  <a:lnTo>
                    <a:pt x="35" y="0"/>
                  </a:lnTo>
                  <a:lnTo>
                    <a:pt x="22" y="4"/>
                  </a:lnTo>
                  <a:lnTo>
                    <a:pt x="8" y="17"/>
                  </a:lnTo>
                  <a:lnTo>
                    <a:pt x="0" y="35"/>
                  </a:lnTo>
                  <a:lnTo>
                    <a:pt x="8" y="54"/>
                  </a:lnTo>
                  <a:lnTo>
                    <a:pt x="22" y="68"/>
                  </a:lnTo>
                  <a:lnTo>
                    <a:pt x="35" y="72"/>
                  </a:lnTo>
                  <a:lnTo>
                    <a:pt x="53" y="68"/>
                  </a:lnTo>
                  <a:lnTo>
                    <a:pt x="67" y="54"/>
                  </a:lnTo>
                  <a:lnTo>
                    <a:pt x="71" y="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417" name="Freeform 481">
              <a:extLst>
                <a:ext uri="{FF2B5EF4-FFF2-40B4-BE49-F238E27FC236}">
                  <a16:creationId xmlns:a16="http://schemas.microsoft.com/office/drawing/2014/main" id="{F18EBD4D-206D-4F97-9CE5-E182631D2823}"/>
                </a:ext>
              </a:extLst>
            </p:cNvPr>
            <p:cNvSpPr>
              <a:spLocks noChangeArrowheads="1"/>
            </p:cNvSpPr>
            <p:nvPr/>
          </p:nvSpPr>
          <p:spPr bwMode="auto">
            <a:xfrm>
              <a:off x="1526" y="2315"/>
              <a:ext cx="274" cy="515"/>
            </a:xfrm>
            <a:custGeom>
              <a:avLst/>
              <a:gdLst>
                <a:gd name="T0" fmla="*/ 988 w 1210"/>
                <a:gd name="T1" fmla="*/ 2272 h 2273"/>
                <a:gd name="T2" fmla="*/ 1037 w 1210"/>
                <a:gd name="T3" fmla="*/ 2179 h 2273"/>
                <a:gd name="T4" fmla="*/ 1085 w 1210"/>
                <a:gd name="T5" fmla="*/ 2082 h 2273"/>
                <a:gd name="T6" fmla="*/ 1121 w 1210"/>
                <a:gd name="T7" fmla="*/ 1981 h 2273"/>
                <a:gd name="T8" fmla="*/ 1156 w 1210"/>
                <a:gd name="T9" fmla="*/ 1880 h 2273"/>
                <a:gd name="T10" fmla="*/ 1183 w 1210"/>
                <a:gd name="T11" fmla="*/ 1774 h 2273"/>
                <a:gd name="T12" fmla="*/ 1196 w 1210"/>
                <a:gd name="T13" fmla="*/ 1668 h 2273"/>
                <a:gd name="T14" fmla="*/ 1209 w 1210"/>
                <a:gd name="T15" fmla="*/ 1562 h 2273"/>
                <a:gd name="T16" fmla="*/ 1209 w 1210"/>
                <a:gd name="T17" fmla="*/ 1451 h 2273"/>
                <a:gd name="T18" fmla="*/ 1205 w 1210"/>
                <a:gd name="T19" fmla="*/ 1345 h 2273"/>
                <a:gd name="T20" fmla="*/ 1191 w 1210"/>
                <a:gd name="T21" fmla="*/ 1239 h 2273"/>
                <a:gd name="T22" fmla="*/ 1169 w 1210"/>
                <a:gd name="T23" fmla="*/ 1133 h 2273"/>
                <a:gd name="T24" fmla="*/ 1138 w 1210"/>
                <a:gd name="T25" fmla="*/ 1032 h 2273"/>
                <a:gd name="T26" fmla="*/ 1103 w 1210"/>
                <a:gd name="T27" fmla="*/ 930 h 2273"/>
                <a:gd name="T28" fmla="*/ 1063 w 1210"/>
                <a:gd name="T29" fmla="*/ 829 h 2273"/>
                <a:gd name="T30" fmla="*/ 1015 w 1210"/>
                <a:gd name="T31" fmla="*/ 736 h 2273"/>
                <a:gd name="T32" fmla="*/ 957 w 1210"/>
                <a:gd name="T33" fmla="*/ 643 h 2273"/>
                <a:gd name="T34" fmla="*/ 891 w 1210"/>
                <a:gd name="T35" fmla="*/ 560 h 2273"/>
                <a:gd name="T36" fmla="*/ 821 w 1210"/>
                <a:gd name="T37" fmla="*/ 471 h 2273"/>
                <a:gd name="T38" fmla="*/ 750 w 1210"/>
                <a:gd name="T39" fmla="*/ 401 h 2273"/>
                <a:gd name="T40" fmla="*/ 671 w 1210"/>
                <a:gd name="T41" fmla="*/ 326 h 2273"/>
                <a:gd name="T42" fmla="*/ 587 w 1210"/>
                <a:gd name="T43" fmla="*/ 260 h 2273"/>
                <a:gd name="T44" fmla="*/ 498 w 1210"/>
                <a:gd name="T45" fmla="*/ 198 h 2273"/>
                <a:gd name="T46" fmla="*/ 401 w 1210"/>
                <a:gd name="T47" fmla="*/ 145 h 2273"/>
                <a:gd name="T48" fmla="*/ 309 w 1210"/>
                <a:gd name="T49" fmla="*/ 101 h 2273"/>
                <a:gd name="T50" fmla="*/ 207 w 1210"/>
                <a:gd name="T51" fmla="*/ 61 h 2273"/>
                <a:gd name="T52" fmla="*/ 105 w 1210"/>
                <a:gd name="T53" fmla="*/ 30 h 2273"/>
                <a:gd name="T54" fmla="*/ 0 w 1210"/>
                <a:gd name="T55" fmla="*/ 0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0" h="2273">
                  <a:moveTo>
                    <a:pt x="988" y="2272"/>
                  </a:moveTo>
                  <a:lnTo>
                    <a:pt x="1037" y="2179"/>
                  </a:lnTo>
                  <a:lnTo>
                    <a:pt x="1085" y="2082"/>
                  </a:lnTo>
                  <a:lnTo>
                    <a:pt x="1121" y="1981"/>
                  </a:lnTo>
                  <a:lnTo>
                    <a:pt x="1156" y="1880"/>
                  </a:lnTo>
                  <a:lnTo>
                    <a:pt x="1183" y="1774"/>
                  </a:lnTo>
                  <a:lnTo>
                    <a:pt x="1196" y="1668"/>
                  </a:lnTo>
                  <a:lnTo>
                    <a:pt x="1209" y="1562"/>
                  </a:lnTo>
                  <a:lnTo>
                    <a:pt x="1209" y="1451"/>
                  </a:lnTo>
                  <a:lnTo>
                    <a:pt x="1205" y="1345"/>
                  </a:lnTo>
                  <a:lnTo>
                    <a:pt x="1191" y="1239"/>
                  </a:lnTo>
                  <a:lnTo>
                    <a:pt x="1169" y="1133"/>
                  </a:lnTo>
                  <a:lnTo>
                    <a:pt x="1138" y="1032"/>
                  </a:lnTo>
                  <a:lnTo>
                    <a:pt x="1103" y="930"/>
                  </a:lnTo>
                  <a:lnTo>
                    <a:pt x="1063" y="829"/>
                  </a:lnTo>
                  <a:lnTo>
                    <a:pt x="1015" y="736"/>
                  </a:lnTo>
                  <a:lnTo>
                    <a:pt x="957" y="643"/>
                  </a:lnTo>
                  <a:lnTo>
                    <a:pt x="891" y="560"/>
                  </a:lnTo>
                  <a:lnTo>
                    <a:pt x="821" y="471"/>
                  </a:lnTo>
                  <a:lnTo>
                    <a:pt x="750" y="401"/>
                  </a:lnTo>
                  <a:lnTo>
                    <a:pt x="671" y="326"/>
                  </a:lnTo>
                  <a:lnTo>
                    <a:pt x="587" y="260"/>
                  </a:lnTo>
                  <a:lnTo>
                    <a:pt x="498" y="198"/>
                  </a:lnTo>
                  <a:lnTo>
                    <a:pt x="401" y="145"/>
                  </a:lnTo>
                  <a:lnTo>
                    <a:pt x="309" y="101"/>
                  </a:lnTo>
                  <a:lnTo>
                    <a:pt x="207" y="61"/>
                  </a:lnTo>
                  <a:lnTo>
                    <a:pt x="105" y="3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0418" name="Text Box 482">
            <a:extLst>
              <a:ext uri="{FF2B5EF4-FFF2-40B4-BE49-F238E27FC236}">
                <a16:creationId xmlns:a16="http://schemas.microsoft.com/office/drawing/2014/main" id="{7F19C510-3455-480F-B894-16AEF435C8B0}"/>
              </a:ext>
            </a:extLst>
          </p:cNvPr>
          <p:cNvSpPr txBox="1">
            <a:spLocks noChangeArrowheads="1"/>
          </p:cNvSpPr>
          <p:nvPr/>
        </p:nvSpPr>
        <p:spPr bwMode="auto">
          <a:xfrm>
            <a:off x="4468813" y="1806575"/>
            <a:ext cx="4202112"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411163" indent="-392113">
              <a:tabLst>
                <a:tab pos="1325563" algn="l"/>
                <a:tab pos="2239963" algn="l"/>
                <a:tab pos="3154363" algn="l"/>
                <a:tab pos="4068763" algn="l"/>
                <a:tab pos="4983163" algn="l"/>
                <a:tab pos="5897563" algn="l"/>
                <a:tab pos="6811963" algn="l"/>
                <a:tab pos="7726363" algn="l"/>
                <a:tab pos="8640763" algn="l"/>
                <a:tab pos="9555163" algn="l"/>
                <a:tab pos="10469563" algn="l"/>
              </a:tabLst>
              <a:defRPr sz="2400">
                <a:solidFill>
                  <a:schemeClr val="tx1"/>
                </a:solidFill>
                <a:latin typeface="Times New Roman" panose="02020603050405020304" pitchFamily="18" charset="0"/>
              </a:defRPr>
            </a:lvl1pPr>
            <a:lvl2pPr>
              <a:tabLst>
                <a:tab pos="1325563" algn="l"/>
                <a:tab pos="2239963" algn="l"/>
                <a:tab pos="3154363" algn="l"/>
                <a:tab pos="4068763" algn="l"/>
                <a:tab pos="4983163" algn="l"/>
                <a:tab pos="5897563" algn="l"/>
                <a:tab pos="6811963" algn="l"/>
                <a:tab pos="7726363" algn="l"/>
                <a:tab pos="8640763" algn="l"/>
                <a:tab pos="9555163" algn="l"/>
                <a:tab pos="10469563" algn="l"/>
              </a:tabLst>
              <a:defRPr sz="2400">
                <a:solidFill>
                  <a:schemeClr val="tx1"/>
                </a:solidFill>
                <a:latin typeface="Times New Roman" panose="02020603050405020304" pitchFamily="18" charset="0"/>
              </a:defRPr>
            </a:lvl2pPr>
            <a:lvl3pPr>
              <a:tabLst>
                <a:tab pos="1325563" algn="l"/>
                <a:tab pos="2239963" algn="l"/>
                <a:tab pos="3154363" algn="l"/>
                <a:tab pos="4068763" algn="l"/>
                <a:tab pos="4983163" algn="l"/>
                <a:tab pos="5897563" algn="l"/>
                <a:tab pos="6811963" algn="l"/>
                <a:tab pos="7726363" algn="l"/>
                <a:tab pos="8640763" algn="l"/>
                <a:tab pos="9555163" algn="l"/>
                <a:tab pos="10469563" algn="l"/>
              </a:tabLst>
              <a:defRPr sz="2400">
                <a:solidFill>
                  <a:schemeClr val="tx1"/>
                </a:solidFill>
                <a:latin typeface="Times New Roman" panose="02020603050405020304" pitchFamily="18" charset="0"/>
              </a:defRPr>
            </a:lvl3pPr>
            <a:lvl4pPr>
              <a:tabLst>
                <a:tab pos="1325563" algn="l"/>
                <a:tab pos="2239963" algn="l"/>
                <a:tab pos="3154363" algn="l"/>
                <a:tab pos="4068763" algn="l"/>
                <a:tab pos="4983163" algn="l"/>
                <a:tab pos="5897563" algn="l"/>
                <a:tab pos="6811963" algn="l"/>
                <a:tab pos="7726363" algn="l"/>
                <a:tab pos="8640763" algn="l"/>
                <a:tab pos="9555163" algn="l"/>
                <a:tab pos="10469563" algn="l"/>
              </a:tabLst>
              <a:defRPr sz="2400">
                <a:solidFill>
                  <a:schemeClr val="tx1"/>
                </a:solidFill>
                <a:latin typeface="Times New Roman" panose="02020603050405020304" pitchFamily="18" charset="0"/>
              </a:defRPr>
            </a:lvl4pPr>
            <a:lvl5pPr>
              <a:tabLst>
                <a:tab pos="1325563" algn="l"/>
                <a:tab pos="2239963" algn="l"/>
                <a:tab pos="3154363" algn="l"/>
                <a:tab pos="4068763" algn="l"/>
                <a:tab pos="4983163" algn="l"/>
                <a:tab pos="5897563" algn="l"/>
                <a:tab pos="6811963" algn="l"/>
                <a:tab pos="7726363" algn="l"/>
                <a:tab pos="8640763" algn="l"/>
                <a:tab pos="9555163" algn="l"/>
                <a:tab pos="104695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325563" algn="l"/>
                <a:tab pos="2239963" algn="l"/>
                <a:tab pos="3154363" algn="l"/>
                <a:tab pos="4068763" algn="l"/>
                <a:tab pos="4983163" algn="l"/>
                <a:tab pos="5897563" algn="l"/>
                <a:tab pos="6811963" algn="l"/>
                <a:tab pos="7726363" algn="l"/>
                <a:tab pos="8640763" algn="l"/>
                <a:tab pos="9555163" algn="l"/>
                <a:tab pos="104695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325563" algn="l"/>
                <a:tab pos="2239963" algn="l"/>
                <a:tab pos="3154363" algn="l"/>
                <a:tab pos="4068763" algn="l"/>
                <a:tab pos="4983163" algn="l"/>
                <a:tab pos="5897563" algn="l"/>
                <a:tab pos="6811963" algn="l"/>
                <a:tab pos="7726363" algn="l"/>
                <a:tab pos="8640763" algn="l"/>
                <a:tab pos="9555163" algn="l"/>
                <a:tab pos="104695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325563" algn="l"/>
                <a:tab pos="2239963" algn="l"/>
                <a:tab pos="3154363" algn="l"/>
                <a:tab pos="4068763" algn="l"/>
                <a:tab pos="4983163" algn="l"/>
                <a:tab pos="5897563" algn="l"/>
                <a:tab pos="6811963" algn="l"/>
                <a:tab pos="7726363" algn="l"/>
                <a:tab pos="8640763" algn="l"/>
                <a:tab pos="9555163" algn="l"/>
                <a:tab pos="104695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325563" algn="l"/>
                <a:tab pos="2239963" algn="l"/>
                <a:tab pos="3154363" algn="l"/>
                <a:tab pos="4068763" algn="l"/>
                <a:tab pos="4983163" algn="l"/>
                <a:tab pos="5897563" algn="l"/>
                <a:tab pos="6811963" algn="l"/>
                <a:tab pos="7726363" algn="l"/>
                <a:tab pos="8640763" algn="l"/>
                <a:tab pos="9555163" algn="l"/>
                <a:tab pos="10469563" algn="l"/>
              </a:tabLst>
              <a:defRPr sz="2400">
                <a:solidFill>
                  <a:schemeClr val="tx1"/>
                </a:solidFill>
                <a:latin typeface="Times New Roman" panose="02020603050405020304" pitchFamily="18" charset="0"/>
              </a:defRPr>
            </a:lvl9pPr>
          </a:lstStyle>
          <a:p>
            <a:pPr eaLnBrk="1" hangingPunct="1">
              <a:lnSpc>
                <a:spcPct val="101000"/>
              </a:lnSpc>
              <a:spcBef>
                <a:spcPts val="438"/>
              </a:spcBef>
              <a:buClr>
                <a:srgbClr val="000000"/>
              </a:buClr>
              <a:buSzPct val="105000"/>
              <a:buFont typeface="Times New Roman" panose="02020603050405020304" pitchFamily="18" charset="0"/>
              <a:buBlip>
                <a:blip r:embed="rId3"/>
              </a:buBlip>
            </a:pPr>
            <a:r>
              <a:rPr lang="en-GB" altLang="en-US" sz="2200"/>
              <a:t>The yagi antenna focuses RF energy in one direction, giving the appearance of getting “free power.”</a:t>
            </a:r>
          </a:p>
          <a:p>
            <a:pPr eaLnBrk="1" hangingPunct="1">
              <a:lnSpc>
                <a:spcPct val="106000"/>
              </a:lnSpc>
              <a:spcBef>
                <a:spcPts val="438"/>
              </a:spcBef>
              <a:buClr>
                <a:srgbClr val="000000"/>
              </a:buClr>
              <a:buSzPct val="105000"/>
              <a:buFont typeface="Times New Roman" panose="02020603050405020304" pitchFamily="18" charset="0"/>
              <a:buBlip>
                <a:blip r:embed="rId3"/>
              </a:buBlip>
            </a:pPr>
            <a:r>
              <a:rPr lang="en-GB" altLang="en-US" sz="2200"/>
              <a:t>This free power is called Antenna Gain.</a:t>
            </a:r>
          </a:p>
          <a:p>
            <a:pPr eaLnBrk="1" hangingPunct="1">
              <a:lnSpc>
                <a:spcPct val="106000"/>
              </a:lnSpc>
              <a:spcBef>
                <a:spcPts val="438"/>
              </a:spcBef>
              <a:buClr>
                <a:srgbClr val="000000"/>
              </a:buClr>
              <a:buSzPct val="105000"/>
              <a:buFont typeface="Times New Roman" panose="02020603050405020304" pitchFamily="18" charset="0"/>
              <a:buBlip>
                <a:blip r:embed="rId3"/>
              </a:buBlip>
            </a:pPr>
            <a:r>
              <a:rPr lang="en-GB" altLang="en-US" sz="2200"/>
              <a:t>If an antenna has a gain of 3 dB the effective radiated power will </a:t>
            </a:r>
            <a:r>
              <a:rPr lang="en-GB" altLang="en-US" sz="2200" u="sng"/>
              <a:t>double</a:t>
            </a:r>
            <a:r>
              <a:rPr lang="en-GB" altLang="en-US" sz="2200"/>
              <a:t>.</a:t>
            </a:r>
          </a:p>
          <a:p>
            <a:pPr eaLnBrk="1" hangingPunct="1">
              <a:lnSpc>
                <a:spcPct val="106000"/>
              </a:lnSpc>
              <a:spcBef>
                <a:spcPts val="438"/>
              </a:spcBef>
              <a:buClr>
                <a:srgbClr val="000000"/>
              </a:buClr>
              <a:buSzPct val="105000"/>
              <a:buFont typeface="Times New Roman" panose="02020603050405020304" pitchFamily="18" charset="0"/>
              <a:buBlip>
                <a:blip r:embed="rId3"/>
              </a:buBlip>
            </a:pPr>
            <a:r>
              <a:rPr lang="en-GB" altLang="en-US" sz="2200"/>
              <a:t>Many yagis are multiband antennas allowing them to operate on several bands with a single feed line.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0418">
                                            <p:txEl>
                                              <p:pRg st="0" end="0"/>
                                            </p:txEl>
                                          </p:spTgt>
                                        </p:tgtEl>
                                        <p:attrNameLst>
                                          <p:attrName>style.visibility</p:attrName>
                                        </p:attrNameLst>
                                      </p:cBhvr>
                                      <p:to>
                                        <p:strVal val="visible"/>
                                      </p:to>
                                    </p:set>
                                    <p:anim calcmode="lin" valueType="num">
                                      <p:cBhvr additive="base">
                                        <p:cTn id="7" dur="500"/>
                                        <p:tgtEl>
                                          <p:spTgt spid="40418">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4041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40418">
                                            <p:txEl>
                                              <p:pRg st="1" end="1"/>
                                            </p:txEl>
                                          </p:spTgt>
                                        </p:tgtEl>
                                        <p:attrNameLst>
                                          <p:attrName>style.visibility</p:attrName>
                                        </p:attrNameLst>
                                      </p:cBhvr>
                                      <p:to>
                                        <p:strVal val="visible"/>
                                      </p:to>
                                    </p:set>
                                    <p:anim calcmode="lin" valueType="num">
                                      <p:cBhvr additive="base">
                                        <p:cTn id="13" dur="500"/>
                                        <p:tgtEl>
                                          <p:spTgt spid="40418">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4041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40418">
                                            <p:txEl>
                                              <p:pRg st="2" end="2"/>
                                            </p:txEl>
                                          </p:spTgt>
                                        </p:tgtEl>
                                        <p:attrNameLst>
                                          <p:attrName>style.visibility</p:attrName>
                                        </p:attrNameLst>
                                      </p:cBhvr>
                                      <p:to>
                                        <p:strVal val="visible"/>
                                      </p:to>
                                    </p:set>
                                    <p:anim calcmode="lin" valueType="num">
                                      <p:cBhvr additive="base">
                                        <p:cTn id="19" dur="500"/>
                                        <p:tgtEl>
                                          <p:spTgt spid="40418">
                                            <p:txEl>
                                              <p:pRg st="2" end="2"/>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40418">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grpId="0" nodeType="clickEffect">
                                  <p:stCondLst>
                                    <p:cond delay="0"/>
                                  </p:stCondLst>
                                  <p:childTnLst>
                                    <p:set>
                                      <p:cBhvr>
                                        <p:cTn id="24" dur="1" fill="hold">
                                          <p:stCondLst>
                                            <p:cond delay="0"/>
                                          </p:stCondLst>
                                        </p:cTn>
                                        <p:tgtEl>
                                          <p:spTgt spid="40418">
                                            <p:txEl>
                                              <p:pRg st="3" end="3"/>
                                            </p:txEl>
                                          </p:spTgt>
                                        </p:tgtEl>
                                        <p:attrNameLst>
                                          <p:attrName>style.visibility</p:attrName>
                                        </p:attrNameLst>
                                      </p:cBhvr>
                                      <p:to>
                                        <p:strVal val="visible"/>
                                      </p:to>
                                    </p:set>
                                    <p:anim calcmode="lin" valueType="num">
                                      <p:cBhvr additive="base">
                                        <p:cTn id="25" dur="500"/>
                                        <p:tgtEl>
                                          <p:spTgt spid="40418">
                                            <p:txEl>
                                              <p:pRg st="3" end="3"/>
                                            </p:txEl>
                                          </p:spTgt>
                                        </p:tgtEl>
                                        <p:attrNameLst>
                                          <p:attrName>ppt_x</p:attrName>
                                        </p:attrNameLst>
                                      </p:cBhvr>
                                      <p:tavLst>
                                        <p:tav tm="0">
                                          <p:val>
                                            <p:strVal val="#ppt_x+#ppt_w*1.125000"/>
                                          </p:val>
                                        </p:tav>
                                        <p:tav tm="100000">
                                          <p:val>
                                            <p:strVal val="#ppt_x"/>
                                          </p:val>
                                        </p:tav>
                                      </p:tavLst>
                                    </p:anim>
                                    <p:animEffect transition="in" filter="wipe(left)">
                                      <p:cBhvr>
                                        <p:cTn id="26" dur="500"/>
                                        <p:tgtEl>
                                          <p:spTgt spid="404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18"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a:extLst>
              <a:ext uri="{FF2B5EF4-FFF2-40B4-BE49-F238E27FC236}">
                <a16:creationId xmlns:a16="http://schemas.microsoft.com/office/drawing/2014/main" id="{5FB7EB79-0097-45D8-923F-21945FCD7829}"/>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Cubical Quad Antenna</a:t>
            </a:r>
          </a:p>
        </p:txBody>
      </p:sp>
      <p:sp>
        <p:nvSpPr>
          <p:cNvPr id="40962" name="Rectangle 2">
            <a:extLst>
              <a:ext uri="{FF2B5EF4-FFF2-40B4-BE49-F238E27FC236}">
                <a16:creationId xmlns:a16="http://schemas.microsoft.com/office/drawing/2014/main" id="{D0E91138-8D95-4EAE-81D7-4C737F05772E}"/>
              </a:ext>
            </a:extLst>
          </p:cNvPr>
          <p:cNvSpPr>
            <a:spLocks noGrp="1" noChangeArrowheads="1"/>
          </p:cNvSpPr>
          <p:nvPr>
            <p:ph type="body" idx="4294967295"/>
          </p:nvPr>
        </p:nvSpPr>
        <p:spPr>
          <a:xfrm>
            <a:off x="623888" y="2257425"/>
            <a:ext cx="3844925" cy="4114800"/>
          </a:xfrm>
          <a:ln/>
        </p:spPr>
        <p:txBody>
          <a:bodyPr/>
          <a:lstStyle/>
          <a:p>
            <a:pPr marL="0" indent="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a:t>A cubical quad has two or more parallel four-sided wire loops, each approximately one-electrical wavelength long.</a:t>
            </a:r>
          </a:p>
        </p:txBody>
      </p:sp>
      <p:pic>
        <p:nvPicPr>
          <p:cNvPr id="40963" name="Picture 3">
            <a:extLst>
              <a:ext uri="{FF2B5EF4-FFF2-40B4-BE49-F238E27FC236}">
                <a16:creationId xmlns:a16="http://schemas.microsoft.com/office/drawing/2014/main" id="{EE9278CA-72BB-4717-9FE5-B7034DF006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188" y="1960563"/>
            <a:ext cx="3976687" cy="45720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9C4E365E-F3F0-4C12-B745-4A7DDF08FB9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Radio Wave Polarization</a:t>
            </a:r>
          </a:p>
        </p:txBody>
      </p:sp>
      <p:sp>
        <p:nvSpPr>
          <p:cNvPr id="41986" name="Rectangle 2">
            <a:extLst>
              <a:ext uri="{FF2B5EF4-FFF2-40B4-BE49-F238E27FC236}">
                <a16:creationId xmlns:a16="http://schemas.microsoft.com/office/drawing/2014/main" id="{AFD8775C-0348-4E70-A774-7472486CB240}"/>
              </a:ext>
            </a:extLst>
          </p:cNvPr>
          <p:cNvSpPr>
            <a:spLocks noGrp="1" noChangeArrowheads="1"/>
          </p:cNvSpPr>
          <p:nvPr>
            <p:ph type="body" idx="4294967295"/>
          </p:nvPr>
        </p:nvSpPr>
        <p:spPr>
          <a:xfrm>
            <a:off x="685800" y="2147888"/>
            <a:ext cx="7772400" cy="4424362"/>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With </a:t>
            </a:r>
            <a:r>
              <a:rPr lang="en-GB" altLang="en-US" sz="2400" i="1" u="sng"/>
              <a:t>horizontal</a:t>
            </a:r>
            <a:r>
              <a:rPr lang="en-GB" altLang="en-US" sz="2400"/>
              <a:t> polarization the electric lines of force of a radio wave are parallel to the Earth's  surface.  Horizontal antennas produce horizontal polarization.</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With </a:t>
            </a:r>
            <a:r>
              <a:rPr lang="en-GB" altLang="en-US" sz="2400" i="1" u="sng"/>
              <a:t>vertical</a:t>
            </a:r>
            <a:r>
              <a:rPr lang="en-GB" altLang="en-US" sz="2400"/>
              <a:t> polarization the electric lines of force of a radio wave are perpendicular to the Earth's surface.  Vertical antennas produce vertical polarization.</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Most VHF and UHF repeater antennas use vertical polarization.</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Most weak signal VHF / UHF SSB operation is done with horizontal polarization.</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Most satellite operation uses circular polarization.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 calcmode="lin" valueType="num">
                                      <p:cBhvr additive="base">
                                        <p:cTn id="7" dur="500"/>
                                        <p:tgtEl>
                                          <p:spTgt spid="41986">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4198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41986">
                                            <p:txEl>
                                              <p:pRg st="1" end="1"/>
                                            </p:txEl>
                                          </p:spTgt>
                                        </p:tgtEl>
                                        <p:attrNameLst>
                                          <p:attrName>style.visibility</p:attrName>
                                        </p:attrNameLst>
                                      </p:cBhvr>
                                      <p:to>
                                        <p:strVal val="visible"/>
                                      </p:to>
                                    </p:set>
                                    <p:anim calcmode="lin" valueType="num">
                                      <p:cBhvr additive="base">
                                        <p:cTn id="13" dur="500"/>
                                        <p:tgtEl>
                                          <p:spTgt spid="41986">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41986">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41986">
                                            <p:txEl>
                                              <p:pRg st="2" end="2"/>
                                            </p:txEl>
                                          </p:spTgt>
                                        </p:tgtEl>
                                        <p:attrNameLst>
                                          <p:attrName>style.visibility</p:attrName>
                                        </p:attrNameLst>
                                      </p:cBhvr>
                                      <p:to>
                                        <p:strVal val="visible"/>
                                      </p:to>
                                    </p:set>
                                    <p:anim calcmode="lin" valueType="num">
                                      <p:cBhvr additive="base">
                                        <p:cTn id="19" dur="500"/>
                                        <p:tgtEl>
                                          <p:spTgt spid="41986">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41986">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41986">
                                            <p:txEl>
                                              <p:pRg st="3" end="3"/>
                                            </p:txEl>
                                          </p:spTgt>
                                        </p:tgtEl>
                                        <p:attrNameLst>
                                          <p:attrName>style.visibility</p:attrName>
                                        </p:attrNameLst>
                                      </p:cBhvr>
                                      <p:to>
                                        <p:strVal val="visible"/>
                                      </p:to>
                                    </p:set>
                                    <p:anim calcmode="lin" valueType="num">
                                      <p:cBhvr additive="base">
                                        <p:cTn id="25" dur="500"/>
                                        <p:tgtEl>
                                          <p:spTgt spid="41986">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41986">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41986">
                                            <p:txEl>
                                              <p:pRg st="4" end="4"/>
                                            </p:txEl>
                                          </p:spTgt>
                                        </p:tgtEl>
                                        <p:attrNameLst>
                                          <p:attrName>style.visibility</p:attrName>
                                        </p:attrNameLst>
                                      </p:cBhvr>
                                      <p:to>
                                        <p:strVal val="visible"/>
                                      </p:to>
                                    </p:set>
                                    <p:anim calcmode="lin" valueType="num">
                                      <p:cBhvr additive="base">
                                        <p:cTn id="31" dur="500"/>
                                        <p:tgtEl>
                                          <p:spTgt spid="41986">
                                            <p:txEl>
                                              <p:pRg st="4" end="4"/>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4198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09" name="Rectangle 1">
            <a:extLst>
              <a:ext uri="{FF2B5EF4-FFF2-40B4-BE49-F238E27FC236}">
                <a16:creationId xmlns:a16="http://schemas.microsoft.com/office/drawing/2014/main" id="{4024FDC4-6A26-40B3-AD4E-C266670ACA61}"/>
              </a:ext>
            </a:extLst>
          </p:cNvPr>
          <p:cNvSpPr>
            <a:spLocks noGrp="1" noChangeArrowheads="1"/>
          </p:cNvSpPr>
          <p:nvPr>
            <p:ph type="title" idx="4294967295"/>
          </p:nvPr>
        </p:nvSpPr>
        <p:spPr>
          <a:xfrm>
            <a:off x="258763" y="1065213"/>
            <a:ext cx="8521700" cy="128905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VHF / UHF Antenna Considerations</a:t>
            </a:r>
          </a:p>
        </p:txBody>
      </p:sp>
      <p:sp>
        <p:nvSpPr>
          <p:cNvPr id="43010" name="Rectangle 2">
            <a:extLst>
              <a:ext uri="{FF2B5EF4-FFF2-40B4-BE49-F238E27FC236}">
                <a16:creationId xmlns:a16="http://schemas.microsoft.com/office/drawing/2014/main" id="{59D7C31A-D996-4F22-9D72-63349C98FBBB}"/>
              </a:ext>
            </a:extLst>
          </p:cNvPr>
          <p:cNvSpPr>
            <a:spLocks noGrp="1" noChangeArrowheads="1"/>
          </p:cNvSpPr>
          <p:nvPr>
            <p:ph type="body" idx="4294967295"/>
          </p:nvPr>
        </p:nvSpPr>
        <p:spPr>
          <a:xfrm>
            <a:off x="685800" y="2638425"/>
            <a:ext cx="7772400" cy="3625850"/>
          </a:xfrm>
          <a:ln/>
        </p:spPr>
        <p:txBody>
          <a:bodyPr/>
          <a:lstStyle/>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Most hand-held transceivers come with a “rubber duck” antenna which is much less efficient than a quarter-wavelength telescopic antenna.</a:t>
            </a:r>
          </a:p>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The operation of a hand-held transceiver in a vehicle will be greatly improved by using an external antenna on the vehicle roof.</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 calcmode="lin" valueType="num">
                                      <p:cBhvr>
                                        <p:cTn id="7" dur="500" fill="hold"/>
                                        <p:tgtEl>
                                          <p:spTgt spid="4301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4301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4301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4301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43010">
                                            <p:txEl>
                                              <p:pRg st="1" end="1"/>
                                            </p:txEl>
                                          </p:spTgt>
                                        </p:tgtEl>
                                        <p:attrNameLst>
                                          <p:attrName>style.visibility</p:attrName>
                                        </p:attrNameLst>
                                      </p:cBhvr>
                                      <p:to>
                                        <p:strVal val="visible"/>
                                      </p:to>
                                    </p:set>
                                    <p:anim calcmode="lin" valueType="num">
                                      <p:cBhvr>
                                        <p:cTn id="15" dur="500" fill="hold"/>
                                        <p:tgtEl>
                                          <p:spTgt spid="43010">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43010">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4301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43010">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1">
            <a:extLst>
              <a:ext uri="{FF2B5EF4-FFF2-40B4-BE49-F238E27FC236}">
                <a16:creationId xmlns:a16="http://schemas.microsoft.com/office/drawing/2014/main" id="{1FD886DC-28D4-4FEF-9371-D431DA493699}"/>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Ammeter</a:t>
            </a:r>
          </a:p>
        </p:txBody>
      </p:sp>
      <p:sp>
        <p:nvSpPr>
          <p:cNvPr id="44034" name="Rectangle 2">
            <a:extLst>
              <a:ext uri="{FF2B5EF4-FFF2-40B4-BE49-F238E27FC236}">
                <a16:creationId xmlns:a16="http://schemas.microsoft.com/office/drawing/2014/main" id="{BD42E618-3CB1-41DB-926D-6DE93833EE56}"/>
              </a:ext>
            </a:extLst>
          </p:cNvPr>
          <p:cNvSpPr>
            <a:spLocks noGrp="1" noChangeArrowheads="1"/>
          </p:cNvSpPr>
          <p:nvPr>
            <p:ph type="body" idx="4294967295"/>
          </p:nvPr>
        </p:nvSpPr>
        <p:spPr>
          <a:xfrm>
            <a:off x="661988" y="2392363"/>
            <a:ext cx="3540125" cy="3371850"/>
          </a:xfrm>
          <a:ln/>
        </p:spPr>
        <p:txBody>
          <a:bodyPr/>
          <a:lstStyle/>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An ammeter measures current.</a:t>
            </a:r>
          </a:p>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An ammeter is connected in series with the circuit under test.</a:t>
            </a:r>
          </a:p>
        </p:txBody>
      </p:sp>
      <p:sp>
        <p:nvSpPr>
          <p:cNvPr id="44035" name="AutoShape 3">
            <a:extLst>
              <a:ext uri="{FF2B5EF4-FFF2-40B4-BE49-F238E27FC236}">
                <a16:creationId xmlns:a16="http://schemas.microsoft.com/office/drawing/2014/main" id="{779BFB6A-9981-45BC-B6E5-AFAC5C151EA5}"/>
              </a:ext>
            </a:extLst>
          </p:cNvPr>
          <p:cNvSpPr>
            <a:spLocks noChangeArrowheads="1"/>
          </p:cNvSpPr>
          <p:nvPr/>
        </p:nvSpPr>
        <p:spPr bwMode="auto">
          <a:xfrm>
            <a:off x="6129338" y="1868488"/>
            <a:ext cx="989012" cy="1379537"/>
          </a:xfrm>
          <a:prstGeom prst="roundRect">
            <a:avLst>
              <a:gd name="adj" fmla="val 157"/>
            </a:avLst>
          </a:prstGeom>
          <a:solidFill>
            <a:srgbClr val="FFFFCC"/>
          </a:solidFill>
          <a:ln w="9525">
            <a:solidFill>
              <a:srgbClr val="000000"/>
            </a:solidFill>
            <a:round/>
            <a:headEnd/>
            <a:tailEnd/>
          </a:ln>
        </p:spPr>
        <p:txBody>
          <a:bodyPr wrap="none" anchor="ctr"/>
          <a:lstStyle/>
          <a:p>
            <a:endParaRPr lang="en-US"/>
          </a:p>
        </p:txBody>
      </p:sp>
      <p:sp>
        <p:nvSpPr>
          <p:cNvPr id="44036" name="AutoShape 4">
            <a:extLst>
              <a:ext uri="{FF2B5EF4-FFF2-40B4-BE49-F238E27FC236}">
                <a16:creationId xmlns:a16="http://schemas.microsoft.com/office/drawing/2014/main" id="{801DC9E5-31CA-4585-A22A-CA4D4E337A03}"/>
              </a:ext>
            </a:extLst>
          </p:cNvPr>
          <p:cNvSpPr>
            <a:spLocks noChangeArrowheads="1"/>
          </p:cNvSpPr>
          <p:nvPr/>
        </p:nvSpPr>
        <p:spPr bwMode="auto">
          <a:xfrm>
            <a:off x="6215063" y="1990725"/>
            <a:ext cx="830262" cy="647700"/>
          </a:xfrm>
          <a:prstGeom prst="roundRect">
            <a:avLst>
              <a:gd name="adj" fmla="val 241"/>
            </a:avLst>
          </a:prstGeom>
          <a:solidFill>
            <a:srgbClr val="FFFFFF"/>
          </a:solidFill>
          <a:ln w="9525">
            <a:solidFill>
              <a:srgbClr val="000000"/>
            </a:solidFill>
            <a:round/>
            <a:headEnd/>
            <a:tailEnd/>
          </a:ln>
        </p:spPr>
        <p:txBody>
          <a:bodyPr wrap="none" anchor="ctr"/>
          <a:lstStyle/>
          <a:p>
            <a:endParaRPr lang="en-US"/>
          </a:p>
        </p:txBody>
      </p:sp>
      <p:sp>
        <p:nvSpPr>
          <p:cNvPr id="44037" name="Line 5">
            <a:extLst>
              <a:ext uri="{FF2B5EF4-FFF2-40B4-BE49-F238E27FC236}">
                <a16:creationId xmlns:a16="http://schemas.microsoft.com/office/drawing/2014/main" id="{75B23C54-2841-4072-A8AC-C7CA1A9A90B1}"/>
              </a:ext>
            </a:extLst>
          </p:cNvPr>
          <p:cNvSpPr>
            <a:spLocks noChangeShapeType="1"/>
          </p:cNvSpPr>
          <p:nvPr/>
        </p:nvSpPr>
        <p:spPr bwMode="auto">
          <a:xfrm flipV="1">
            <a:off x="6643688" y="2098675"/>
            <a:ext cx="96837" cy="4794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38" name="AutoShape 6">
            <a:extLst>
              <a:ext uri="{FF2B5EF4-FFF2-40B4-BE49-F238E27FC236}">
                <a16:creationId xmlns:a16="http://schemas.microsoft.com/office/drawing/2014/main" id="{A4DE988E-E5C0-452A-8038-2ABB4B23594F}"/>
              </a:ext>
            </a:extLst>
          </p:cNvPr>
          <p:cNvSpPr>
            <a:spLocks noChangeArrowheads="1"/>
          </p:cNvSpPr>
          <p:nvPr/>
        </p:nvSpPr>
        <p:spPr bwMode="auto">
          <a:xfrm>
            <a:off x="4811713" y="4090988"/>
            <a:ext cx="1344612" cy="501650"/>
          </a:xfrm>
          <a:prstGeom prst="roundRect">
            <a:avLst>
              <a:gd name="adj" fmla="val 315"/>
            </a:avLst>
          </a:prstGeom>
          <a:solidFill>
            <a:srgbClr val="E6E6FF"/>
          </a:solidFill>
          <a:ln w="9525">
            <a:solidFill>
              <a:srgbClr val="000000"/>
            </a:solidFill>
            <a:round/>
            <a:headEnd/>
            <a:tailEnd/>
          </a:ln>
        </p:spPr>
        <p:txBody>
          <a:bodyPr wrap="none" anchor="ctr"/>
          <a:lstStyle/>
          <a:p>
            <a:endParaRPr lang="en-US"/>
          </a:p>
        </p:txBody>
      </p:sp>
      <p:sp>
        <p:nvSpPr>
          <p:cNvPr id="44039" name="Oval 7">
            <a:extLst>
              <a:ext uri="{FF2B5EF4-FFF2-40B4-BE49-F238E27FC236}">
                <a16:creationId xmlns:a16="http://schemas.microsoft.com/office/drawing/2014/main" id="{F3B5512C-F32B-4485-B17E-B25DEA284EC1}"/>
              </a:ext>
            </a:extLst>
          </p:cNvPr>
          <p:cNvSpPr>
            <a:spLocks noChangeArrowheads="1"/>
          </p:cNvSpPr>
          <p:nvPr/>
        </p:nvSpPr>
        <p:spPr bwMode="auto">
          <a:xfrm>
            <a:off x="5678488" y="4187825"/>
            <a:ext cx="122237" cy="122238"/>
          </a:xfrm>
          <a:prstGeom prst="ellipse">
            <a:avLst/>
          </a:prstGeom>
          <a:solidFill>
            <a:srgbClr val="FF0000"/>
          </a:solidFill>
          <a:ln w="9525">
            <a:solidFill>
              <a:srgbClr val="000000"/>
            </a:solidFill>
            <a:round/>
            <a:headEnd/>
            <a:tailEnd/>
          </a:ln>
        </p:spPr>
        <p:txBody>
          <a:bodyPr wrap="none" anchor="ctr"/>
          <a:lstStyle/>
          <a:p>
            <a:endParaRPr lang="en-US"/>
          </a:p>
        </p:txBody>
      </p:sp>
      <p:sp>
        <p:nvSpPr>
          <p:cNvPr id="44040" name="Oval 8">
            <a:extLst>
              <a:ext uri="{FF2B5EF4-FFF2-40B4-BE49-F238E27FC236}">
                <a16:creationId xmlns:a16="http://schemas.microsoft.com/office/drawing/2014/main" id="{BEC7BADA-EC71-440D-8AAC-C1AC9F632927}"/>
              </a:ext>
            </a:extLst>
          </p:cNvPr>
          <p:cNvSpPr>
            <a:spLocks noChangeArrowheads="1"/>
          </p:cNvSpPr>
          <p:nvPr/>
        </p:nvSpPr>
        <p:spPr bwMode="auto">
          <a:xfrm>
            <a:off x="5934075" y="4187825"/>
            <a:ext cx="122238" cy="122238"/>
          </a:xfrm>
          <a:prstGeom prst="ellipse">
            <a:avLst/>
          </a:prstGeom>
          <a:solidFill>
            <a:srgbClr val="000000"/>
          </a:solidFill>
          <a:ln w="9525">
            <a:solidFill>
              <a:srgbClr val="000000"/>
            </a:solidFill>
            <a:round/>
            <a:headEnd/>
            <a:tailEnd/>
          </a:ln>
        </p:spPr>
        <p:txBody>
          <a:bodyPr wrap="none" anchor="ctr"/>
          <a:lstStyle/>
          <a:p>
            <a:endParaRPr lang="en-US"/>
          </a:p>
        </p:txBody>
      </p:sp>
      <p:sp>
        <p:nvSpPr>
          <p:cNvPr id="44041" name="Text Box 9">
            <a:extLst>
              <a:ext uri="{FF2B5EF4-FFF2-40B4-BE49-F238E27FC236}">
                <a16:creationId xmlns:a16="http://schemas.microsoft.com/office/drawing/2014/main" id="{83584E99-3BB4-4A6E-ACEF-E941C10866A9}"/>
              </a:ext>
            </a:extLst>
          </p:cNvPr>
          <p:cNvSpPr txBox="1">
            <a:spLocks noChangeArrowheads="1"/>
          </p:cNvSpPr>
          <p:nvPr/>
        </p:nvSpPr>
        <p:spPr bwMode="auto">
          <a:xfrm>
            <a:off x="4860925" y="4103688"/>
            <a:ext cx="782638"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t>Power Supply</a:t>
            </a:r>
          </a:p>
        </p:txBody>
      </p:sp>
      <p:sp>
        <p:nvSpPr>
          <p:cNvPr id="44042" name="AutoShape 10">
            <a:extLst>
              <a:ext uri="{FF2B5EF4-FFF2-40B4-BE49-F238E27FC236}">
                <a16:creationId xmlns:a16="http://schemas.microsoft.com/office/drawing/2014/main" id="{29503BD9-20FF-444D-A8DE-EFF5CC4FF424}"/>
              </a:ext>
            </a:extLst>
          </p:cNvPr>
          <p:cNvSpPr>
            <a:spLocks noChangeArrowheads="1"/>
          </p:cNvSpPr>
          <p:nvPr/>
        </p:nvSpPr>
        <p:spPr bwMode="auto">
          <a:xfrm>
            <a:off x="7229475" y="4556125"/>
            <a:ext cx="1344613" cy="501650"/>
          </a:xfrm>
          <a:prstGeom prst="roundRect">
            <a:avLst>
              <a:gd name="adj" fmla="val 315"/>
            </a:avLst>
          </a:prstGeom>
          <a:solidFill>
            <a:srgbClr val="000080"/>
          </a:solidFill>
          <a:ln w="9525">
            <a:solidFill>
              <a:srgbClr val="000000"/>
            </a:solidFill>
            <a:round/>
            <a:headEnd/>
            <a:tailEnd/>
          </a:ln>
        </p:spPr>
        <p:txBody>
          <a:bodyPr wrap="none" anchor="ctr"/>
          <a:lstStyle/>
          <a:p>
            <a:endParaRPr lang="en-US"/>
          </a:p>
        </p:txBody>
      </p:sp>
      <p:sp>
        <p:nvSpPr>
          <p:cNvPr id="44043" name="Text Box 11">
            <a:extLst>
              <a:ext uri="{FF2B5EF4-FFF2-40B4-BE49-F238E27FC236}">
                <a16:creationId xmlns:a16="http://schemas.microsoft.com/office/drawing/2014/main" id="{F68AA65A-6BB3-4D61-B6EA-0405074A22D5}"/>
              </a:ext>
            </a:extLst>
          </p:cNvPr>
          <p:cNvSpPr txBox="1">
            <a:spLocks noChangeArrowheads="1"/>
          </p:cNvSpPr>
          <p:nvPr/>
        </p:nvSpPr>
        <p:spPr bwMode="auto">
          <a:xfrm>
            <a:off x="7486650" y="4695825"/>
            <a:ext cx="928688"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E6E64C"/>
                </a:solidFill>
              </a:rPr>
              <a:t>Transceiver</a:t>
            </a:r>
          </a:p>
        </p:txBody>
      </p:sp>
      <p:sp>
        <p:nvSpPr>
          <p:cNvPr id="44044" name="Freeform 12">
            <a:extLst>
              <a:ext uri="{FF2B5EF4-FFF2-40B4-BE49-F238E27FC236}">
                <a16:creationId xmlns:a16="http://schemas.microsoft.com/office/drawing/2014/main" id="{E84A5A7A-C2E4-4441-ADF4-A4B7A5CA25B3}"/>
              </a:ext>
            </a:extLst>
          </p:cNvPr>
          <p:cNvSpPr>
            <a:spLocks noChangeArrowheads="1"/>
          </p:cNvSpPr>
          <p:nvPr/>
        </p:nvSpPr>
        <p:spPr bwMode="auto">
          <a:xfrm>
            <a:off x="6008688" y="4040188"/>
            <a:ext cx="1435100" cy="519112"/>
          </a:xfrm>
          <a:custGeom>
            <a:avLst/>
            <a:gdLst>
              <a:gd name="T0" fmla="*/ 0 w 3986"/>
              <a:gd name="T1" fmla="*/ 578 h 1444"/>
              <a:gd name="T2" fmla="*/ 644 w 3986"/>
              <a:gd name="T3" fmla="*/ 340 h 1444"/>
              <a:gd name="T4" fmla="*/ 1221 w 3986"/>
              <a:gd name="T5" fmla="*/ 221 h 1444"/>
              <a:gd name="T6" fmla="*/ 1984 w 3986"/>
              <a:gd name="T7" fmla="*/ 103 h 1444"/>
              <a:gd name="T8" fmla="*/ 2628 w 3986"/>
              <a:gd name="T9" fmla="*/ 374 h 1444"/>
              <a:gd name="T10" fmla="*/ 3171 w 3986"/>
              <a:gd name="T11" fmla="*/ 832 h 1444"/>
              <a:gd name="T12" fmla="*/ 3782 w 3986"/>
              <a:gd name="T13" fmla="*/ 1171 h 1444"/>
              <a:gd name="T14" fmla="*/ 3917 w 3986"/>
              <a:gd name="T15" fmla="*/ 1341 h 1444"/>
              <a:gd name="T16" fmla="*/ 3985 w 3986"/>
              <a:gd name="T17" fmla="*/ 1443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86" h="1444">
                <a:moveTo>
                  <a:pt x="0" y="578"/>
                </a:moveTo>
                <a:cubicBezTo>
                  <a:pt x="53" y="272"/>
                  <a:pt x="432" y="374"/>
                  <a:pt x="644" y="340"/>
                </a:cubicBezTo>
                <a:cubicBezTo>
                  <a:pt x="837" y="309"/>
                  <a:pt x="1022" y="263"/>
                  <a:pt x="1221" y="221"/>
                </a:cubicBezTo>
                <a:cubicBezTo>
                  <a:pt x="1459" y="170"/>
                  <a:pt x="1705" y="0"/>
                  <a:pt x="1984" y="103"/>
                </a:cubicBezTo>
                <a:cubicBezTo>
                  <a:pt x="2212" y="187"/>
                  <a:pt x="2402" y="313"/>
                  <a:pt x="2628" y="374"/>
                </a:cubicBezTo>
                <a:cubicBezTo>
                  <a:pt x="2864" y="437"/>
                  <a:pt x="3080" y="601"/>
                  <a:pt x="3171" y="832"/>
                </a:cubicBezTo>
                <a:cubicBezTo>
                  <a:pt x="3275" y="1096"/>
                  <a:pt x="3563" y="1085"/>
                  <a:pt x="3782" y="1171"/>
                </a:cubicBezTo>
                <a:lnTo>
                  <a:pt x="3917" y="1341"/>
                </a:lnTo>
                <a:lnTo>
                  <a:pt x="3985" y="1443"/>
                </a:lnTo>
              </a:path>
            </a:pathLst>
          </a:custGeom>
          <a:noFill/>
          <a:ln w="27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4045" name="Freeform 13">
            <a:extLst>
              <a:ext uri="{FF2B5EF4-FFF2-40B4-BE49-F238E27FC236}">
                <a16:creationId xmlns:a16="http://schemas.microsoft.com/office/drawing/2014/main" id="{466FAB94-1513-4F59-BCC4-A439C62ADF44}"/>
              </a:ext>
            </a:extLst>
          </p:cNvPr>
          <p:cNvSpPr>
            <a:spLocks noChangeArrowheads="1"/>
          </p:cNvSpPr>
          <p:nvPr/>
        </p:nvSpPr>
        <p:spPr bwMode="auto">
          <a:xfrm>
            <a:off x="5738813" y="3736975"/>
            <a:ext cx="544512" cy="514350"/>
          </a:xfrm>
          <a:custGeom>
            <a:avLst/>
            <a:gdLst>
              <a:gd name="T0" fmla="*/ 0 w 1511"/>
              <a:gd name="T1" fmla="*/ 1408 h 1428"/>
              <a:gd name="T2" fmla="*/ 289 w 1511"/>
              <a:gd name="T3" fmla="*/ 950 h 1428"/>
              <a:gd name="T4" fmla="*/ 628 w 1511"/>
              <a:gd name="T5" fmla="*/ 458 h 1428"/>
              <a:gd name="T6" fmla="*/ 1137 w 1511"/>
              <a:gd name="T7" fmla="*/ 68 h 1428"/>
              <a:gd name="T8" fmla="*/ 1323 w 1511"/>
              <a:gd name="T9" fmla="*/ 0 h 1428"/>
              <a:gd name="T10" fmla="*/ 1493 w 1511"/>
              <a:gd name="T11" fmla="*/ 0 h 1428"/>
              <a:gd name="T12" fmla="*/ 1510 w 1511"/>
              <a:gd name="T13" fmla="*/ 0 h 1428"/>
            </a:gdLst>
            <a:ahLst/>
            <a:cxnLst>
              <a:cxn ang="0">
                <a:pos x="T0" y="T1"/>
              </a:cxn>
              <a:cxn ang="0">
                <a:pos x="T2" y="T3"/>
              </a:cxn>
              <a:cxn ang="0">
                <a:pos x="T4" y="T5"/>
              </a:cxn>
              <a:cxn ang="0">
                <a:pos x="T6" y="T7"/>
              </a:cxn>
              <a:cxn ang="0">
                <a:pos x="T8" y="T9"/>
              </a:cxn>
              <a:cxn ang="0">
                <a:pos x="T10" y="T11"/>
              </a:cxn>
              <a:cxn ang="0">
                <a:pos x="T12" y="T13"/>
              </a:cxn>
            </a:cxnLst>
            <a:rect l="0" t="0" r="r" b="b"/>
            <a:pathLst>
              <a:path w="1511" h="1428">
                <a:moveTo>
                  <a:pt x="0" y="1408"/>
                </a:moveTo>
                <a:cubicBezTo>
                  <a:pt x="256" y="1427"/>
                  <a:pt x="325" y="1123"/>
                  <a:pt x="289" y="950"/>
                </a:cubicBezTo>
                <a:cubicBezTo>
                  <a:pt x="229" y="661"/>
                  <a:pt x="588" y="700"/>
                  <a:pt x="628" y="458"/>
                </a:cubicBezTo>
                <a:cubicBezTo>
                  <a:pt x="668" y="211"/>
                  <a:pt x="958" y="181"/>
                  <a:pt x="1137" y="68"/>
                </a:cubicBezTo>
                <a:lnTo>
                  <a:pt x="1323" y="0"/>
                </a:lnTo>
                <a:lnTo>
                  <a:pt x="1493" y="0"/>
                </a:lnTo>
                <a:lnTo>
                  <a:pt x="1510" y="0"/>
                </a:lnTo>
              </a:path>
            </a:pathLst>
          </a:custGeom>
          <a:noFill/>
          <a:ln w="2736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4046" name="Freeform 14">
            <a:extLst>
              <a:ext uri="{FF2B5EF4-FFF2-40B4-BE49-F238E27FC236}">
                <a16:creationId xmlns:a16="http://schemas.microsoft.com/office/drawing/2014/main" id="{09EB3925-79B7-4EC7-B177-BB9DC7E32DF1}"/>
              </a:ext>
            </a:extLst>
          </p:cNvPr>
          <p:cNvSpPr>
            <a:spLocks noChangeArrowheads="1"/>
          </p:cNvSpPr>
          <p:nvPr/>
        </p:nvSpPr>
        <p:spPr bwMode="auto">
          <a:xfrm>
            <a:off x="6931025" y="3833813"/>
            <a:ext cx="696913" cy="720725"/>
          </a:xfrm>
          <a:custGeom>
            <a:avLst/>
            <a:gdLst>
              <a:gd name="T0" fmla="*/ 0 w 1934"/>
              <a:gd name="T1" fmla="*/ 0 h 2003"/>
              <a:gd name="T2" fmla="*/ 525 w 1934"/>
              <a:gd name="T3" fmla="*/ 492 h 2003"/>
              <a:gd name="T4" fmla="*/ 1119 w 1934"/>
              <a:gd name="T5" fmla="*/ 628 h 2003"/>
              <a:gd name="T6" fmla="*/ 1543 w 1934"/>
              <a:gd name="T7" fmla="*/ 1137 h 2003"/>
              <a:gd name="T8" fmla="*/ 1865 w 1934"/>
              <a:gd name="T9" fmla="*/ 1578 h 2003"/>
              <a:gd name="T10" fmla="*/ 1865 w 1934"/>
              <a:gd name="T11" fmla="*/ 1764 h 2003"/>
              <a:gd name="T12" fmla="*/ 1916 w 1934"/>
              <a:gd name="T13" fmla="*/ 1934 h 2003"/>
              <a:gd name="T14" fmla="*/ 1933 w 1934"/>
              <a:gd name="T15" fmla="*/ 2002 h 20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34" h="2003">
                <a:moveTo>
                  <a:pt x="0" y="0"/>
                </a:moveTo>
                <a:cubicBezTo>
                  <a:pt x="264" y="87"/>
                  <a:pt x="252" y="361"/>
                  <a:pt x="525" y="492"/>
                </a:cubicBezTo>
                <a:cubicBezTo>
                  <a:pt x="736" y="593"/>
                  <a:pt x="943" y="523"/>
                  <a:pt x="1119" y="628"/>
                </a:cubicBezTo>
                <a:cubicBezTo>
                  <a:pt x="1332" y="755"/>
                  <a:pt x="1106" y="1235"/>
                  <a:pt x="1543" y="1137"/>
                </a:cubicBezTo>
                <a:cubicBezTo>
                  <a:pt x="1907" y="1056"/>
                  <a:pt x="1750" y="1419"/>
                  <a:pt x="1865" y="1578"/>
                </a:cubicBezTo>
                <a:lnTo>
                  <a:pt x="1865" y="1764"/>
                </a:lnTo>
                <a:lnTo>
                  <a:pt x="1916" y="1934"/>
                </a:lnTo>
                <a:lnTo>
                  <a:pt x="1933" y="2002"/>
                </a:lnTo>
              </a:path>
            </a:pathLst>
          </a:custGeom>
          <a:noFill/>
          <a:ln w="2736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4047" name="Oval 15">
            <a:extLst>
              <a:ext uri="{FF2B5EF4-FFF2-40B4-BE49-F238E27FC236}">
                <a16:creationId xmlns:a16="http://schemas.microsoft.com/office/drawing/2014/main" id="{DEEA8F04-383B-4832-B3D8-A1A510A412E8}"/>
              </a:ext>
            </a:extLst>
          </p:cNvPr>
          <p:cNvSpPr>
            <a:spLocks noChangeArrowheads="1"/>
          </p:cNvSpPr>
          <p:nvPr/>
        </p:nvSpPr>
        <p:spPr bwMode="auto">
          <a:xfrm>
            <a:off x="6245225" y="3052763"/>
            <a:ext cx="122238" cy="122237"/>
          </a:xfrm>
          <a:prstGeom prst="ellipse">
            <a:avLst/>
          </a:prstGeom>
          <a:solidFill>
            <a:srgbClr val="FF0000"/>
          </a:solidFill>
          <a:ln w="9525">
            <a:solidFill>
              <a:srgbClr val="000000"/>
            </a:solidFill>
            <a:round/>
            <a:headEnd/>
            <a:tailEnd/>
          </a:ln>
        </p:spPr>
        <p:txBody>
          <a:bodyPr wrap="none" anchor="ctr"/>
          <a:lstStyle/>
          <a:p>
            <a:endParaRPr lang="en-US"/>
          </a:p>
        </p:txBody>
      </p:sp>
      <p:sp>
        <p:nvSpPr>
          <p:cNvPr id="44048" name="Oval 16">
            <a:extLst>
              <a:ext uri="{FF2B5EF4-FFF2-40B4-BE49-F238E27FC236}">
                <a16:creationId xmlns:a16="http://schemas.microsoft.com/office/drawing/2014/main" id="{A5F88628-E736-4EE4-A60E-D2A440183CA1}"/>
              </a:ext>
            </a:extLst>
          </p:cNvPr>
          <p:cNvSpPr>
            <a:spLocks noChangeArrowheads="1"/>
          </p:cNvSpPr>
          <p:nvPr/>
        </p:nvSpPr>
        <p:spPr bwMode="auto">
          <a:xfrm>
            <a:off x="6521450" y="3052763"/>
            <a:ext cx="122238" cy="122237"/>
          </a:xfrm>
          <a:prstGeom prst="ellipse">
            <a:avLst/>
          </a:prstGeom>
          <a:solidFill>
            <a:srgbClr val="000000"/>
          </a:solidFill>
          <a:ln w="9525">
            <a:solidFill>
              <a:srgbClr val="000000"/>
            </a:solidFill>
            <a:round/>
            <a:headEnd/>
            <a:tailEnd/>
          </a:ln>
        </p:spPr>
        <p:txBody>
          <a:bodyPr wrap="none" anchor="ctr"/>
          <a:lstStyle/>
          <a:p>
            <a:endParaRPr lang="en-US"/>
          </a:p>
        </p:txBody>
      </p:sp>
      <p:sp>
        <p:nvSpPr>
          <p:cNvPr id="44049" name="Freeform 17">
            <a:extLst>
              <a:ext uri="{FF2B5EF4-FFF2-40B4-BE49-F238E27FC236}">
                <a16:creationId xmlns:a16="http://schemas.microsoft.com/office/drawing/2014/main" id="{EE811553-2444-4639-8623-C6F93AE374F4}"/>
              </a:ext>
            </a:extLst>
          </p:cNvPr>
          <p:cNvSpPr>
            <a:spLocks noChangeArrowheads="1"/>
          </p:cNvSpPr>
          <p:nvPr/>
        </p:nvSpPr>
        <p:spPr bwMode="auto">
          <a:xfrm>
            <a:off x="5727700" y="3084513"/>
            <a:ext cx="585788" cy="417512"/>
          </a:xfrm>
          <a:custGeom>
            <a:avLst/>
            <a:gdLst>
              <a:gd name="T0" fmla="*/ 1624 w 1625"/>
              <a:gd name="T1" fmla="*/ 78 h 1159"/>
              <a:gd name="T2" fmla="*/ 1064 w 1625"/>
              <a:gd name="T3" fmla="*/ 62 h 1159"/>
              <a:gd name="T4" fmla="*/ 368 w 1625"/>
              <a:gd name="T5" fmla="*/ 219 h 1159"/>
              <a:gd name="T6" fmla="*/ 606 w 1625"/>
              <a:gd name="T7" fmla="*/ 673 h 1159"/>
              <a:gd name="T8" fmla="*/ 1098 w 1625"/>
              <a:gd name="T9" fmla="*/ 1095 h 1159"/>
              <a:gd name="T10" fmla="*/ 1132 w 1625"/>
              <a:gd name="T11" fmla="*/ 1158 h 1159"/>
            </a:gdLst>
            <a:ahLst/>
            <a:cxnLst>
              <a:cxn ang="0">
                <a:pos x="T0" y="T1"/>
              </a:cxn>
              <a:cxn ang="0">
                <a:pos x="T2" y="T3"/>
              </a:cxn>
              <a:cxn ang="0">
                <a:pos x="T4" y="T5"/>
              </a:cxn>
              <a:cxn ang="0">
                <a:pos x="T6" y="T7"/>
              </a:cxn>
              <a:cxn ang="0">
                <a:pos x="T8" y="T9"/>
              </a:cxn>
              <a:cxn ang="0">
                <a:pos x="T10" y="T11"/>
              </a:cxn>
            </a:cxnLst>
            <a:rect l="0" t="0" r="r" b="b"/>
            <a:pathLst>
              <a:path w="1625" h="1159">
                <a:moveTo>
                  <a:pt x="1624" y="78"/>
                </a:moveTo>
                <a:cubicBezTo>
                  <a:pt x="1434" y="8"/>
                  <a:pt x="1267" y="117"/>
                  <a:pt x="1064" y="62"/>
                </a:cubicBezTo>
                <a:cubicBezTo>
                  <a:pt x="831" y="0"/>
                  <a:pt x="563" y="90"/>
                  <a:pt x="368" y="219"/>
                </a:cubicBezTo>
                <a:cubicBezTo>
                  <a:pt x="0" y="463"/>
                  <a:pt x="409" y="517"/>
                  <a:pt x="606" y="673"/>
                </a:cubicBezTo>
                <a:cubicBezTo>
                  <a:pt x="836" y="856"/>
                  <a:pt x="874" y="996"/>
                  <a:pt x="1098" y="1095"/>
                </a:cubicBezTo>
                <a:lnTo>
                  <a:pt x="1132" y="1158"/>
                </a:lnTo>
              </a:path>
            </a:pathLst>
          </a:custGeom>
          <a:noFill/>
          <a:ln w="1836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4050" name="Freeform 18">
            <a:extLst>
              <a:ext uri="{FF2B5EF4-FFF2-40B4-BE49-F238E27FC236}">
                <a16:creationId xmlns:a16="http://schemas.microsoft.com/office/drawing/2014/main" id="{74E15093-F9BF-4446-AC8B-1604870A7E36}"/>
              </a:ext>
            </a:extLst>
          </p:cNvPr>
          <p:cNvSpPr>
            <a:spLocks noChangeArrowheads="1"/>
          </p:cNvSpPr>
          <p:nvPr/>
        </p:nvSpPr>
        <p:spPr bwMode="auto">
          <a:xfrm>
            <a:off x="6588125" y="3114675"/>
            <a:ext cx="446088" cy="449263"/>
          </a:xfrm>
          <a:custGeom>
            <a:avLst/>
            <a:gdLst>
              <a:gd name="T0" fmla="*/ 1 w 1240"/>
              <a:gd name="T1" fmla="*/ 0 h 1248"/>
              <a:gd name="T2" fmla="*/ 459 w 1240"/>
              <a:gd name="T3" fmla="*/ 278 h 1248"/>
              <a:gd name="T4" fmla="*/ 1052 w 1240"/>
              <a:gd name="T5" fmla="*/ 543 h 1248"/>
              <a:gd name="T6" fmla="*/ 1086 w 1240"/>
              <a:gd name="T7" fmla="*/ 1071 h 1248"/>
              <a:gd name="T8" fmla="*/ 900 w 1240"/>
              <a:gd name="T9" fmla="*/ 1188 h 1248"/>
              <a:gd name="T10" fmla="*/ 883 w 1240"/>
              <a:gd name="T11" fmla="*/ 1247 h 1248"/>
            </a:gdLst>
            <a:ahLst/>
            <a:cxnLst>
              <a:cxn ang="0">
                <a:pos x="T0" y="T1"/>
              </a:cxn>
              <a:cxn ang="0">
                <a:pos x="T2" y="T3"/>
              </a:cxn>
              <a:cxn ang="0">
                <a:pos x="T4" y="T5"/>
              </a:cxn>
              <a:cxn ang="0">
                <a:pos x="T6" y="T7"/>
              </a:cxn>
              <a:cxn ang="0">
                <a:pos x="T8" y="T9"/>
              </a:cxn>
              <a:cxn ang="0">
                <a:pos x="T10" y="T11"/>
              </a:cxn>
            </a:cxnLst>
            <a:rect l="0" t="0" r="r" b="b"/>
            <a:pathLst>
              <a:path w="1240" h="1248">
                <a:moveTo>
                  <a:pt x="1" y="0"/>
                </a:moveTo>
                <a:cubicBezTo>
                  <a:pt x="0" y="257"/>
                  <a:pt x="285" y="158"/>
                  <a:pt x="459" y="278"/>
                </a:cubicBezTo>
                <a:cubicBezTo>
                  <a:pt x="633" y="398"/>
                  <a:pt x="854" y="439"/>
                  <a:pt x="1052" y="543"/>
                </a:cubicBezTo>
                <a:cubicBezTo>
                  <a:pt x="1239" y="642"/>
                  <a:pt x="1161" y="903"/>
                  <a:pt x="1086" y="1071"/>
                </a:cubicBezTo>
                <a:lnTo>
                  <a:pt x="900" y="1188"/>
                </a:lnTo>
                <a:lnTo>
                  <a:pt x="883" y="1247"/>
                </a:lnTo>
              </a:path>
            </a:pathLst>
          </a:cu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44051" name="Group 19">
            <a:extLst>
              <a:ext uri="{FF2B5EF4-FFF2-40B4-BE49-F238E27FC236}">
                <a16:creationId xmlns:a16="http://schemas.microsoft.com/office/drawing/2014/main" id="{DF07CDD1-C610-4A94-BFB8-9A049222D7CB}"/>
              </a:ext>
            </a:extLst>
          </p:cNvPr>
          <p:cNvGrpSpPr>
            <a:grpSpLocks/>
          </p:cNvGrpSpPr>
          <p:nvPr/>
        </p:nvGrpSpPr>
        <p:grpSpPr bwMode="auto">
          <a:xfrm>
            <a:off x="6102350" y="3462338"/>
            <a:ext cx="169863" cy="268287"/>
            <a:chOff x="3844" y="2181"/>
            <a:chExt cx="107" cy="169"/>
          </a:xfrm>
        </p:grpSpPr>
        <p:sp>
          <p:nvSpPr>
            <p:cNvPr id="44052" name="Line 20">
              <a:extLst>
                <a:ext uri="{FF2B5EF4-FFF2-40B4-BE49-F238E27FC236}">
                  <a16:creationId xmlns:a16="http://schemas.microsoft.com/office/drawing/2014/main" id="{FB35DE58-FAEB-4C58-ABCE-ED955232418D}"/>
                </a:ext>
              </a:extLst>
            </p:cNvPr>
            <p:cNvSpPr>
              <a:spLocks noChangeShapeType="1"/>
            </p:cNvSpPr>
            <p:nvPr/>
          </p:nvSpPr>
          <p:spPr bwMode="auto">
            <a:xfrm flipH="1" flipV="1">
              <a:off x="3844" y="2179"/>
              <a:ext cx="90" cy="137"/>
            </a:xfrm>
            <a:prstGeom prst="line">
              <a:avLst/>
            </a:prstGeom>
            <a:noFill/>
            <a:ln w="3672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53" name="Line 21">
              <a:extLst>
                <a:ext uri="{FF2B5EF4-FFF2-40B4-BE49-F238E27FC236}">
                  <a16:creationId xmlns:a16="http://schemas.microsoft.com/office/drawing/2014/main" id="{77DC0309-B50A-481C-985A-BAA4CAE66AC9}"/>
                </a:ext>
              </a:extLst>
            </p:cNvPr>
            <p:cNvSpPr>
              <a:spLocks noChangeShapeType="1"/>
            </p:cNvSpPr>
            <p:nvPr/>
          </p:nvSpPr>
          <p:spPr bwMode="auto">
            <a:xfrm>
              <a:off x="3929" y="2316"/>
              <a:ext cx="23" cy="35"/>
            </a:xfrm>
            <a:prstGeom prst="line">
              <a:avLst/>
            </a:prstGeom>
            <a:noFill/>
            <a:ln w="9000">
              <a:solidFill>
                <a:srgbClr val="E6E6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4054" name="Group 22">
            <a:extLst>
              <a:ext uri="{FF2B5EF4-FFF2-40B4-BE49-F238E27FC236}">
                <a16:creationId xmlns:a16="http://schemas.microsoft.com/office/drawing/2014/main" id="{2F7A29F8-CAF8-42D7-BFEC-F5C2821CF779}"/>
              </a:ext>
            </a:extLst>
          </p:cNvPr>
          <p:cNvGrpSpPr>
            <a:grpSpLocks/>
          </p:cNvGrpSpPr>
          <p:nvPr/>
        </p:nvGrpSpPr>
        <p:grpSpPr bwMode="auto">
          <a:xfrm>
            <a:off x="6889750" y="3559175"/>
            <a:ext cx="47625" cy="261938"/>
            <a:chOff x="4340" y="2242"/>
            <a:chExt cx="30" cy="165"/>
          </a:xfrm>
        </p:grpSpPr>
        <p:sp>
          <p:nvSpPr>
            <p:cNvPr id="44055" name="Line 23">
              <a:extLst>
                <a:ext uri="{FF2B5EF4-FFF2-40B4-BE49-F238E27FC236}">
                  <a16:creationId xmlns:a16="http://schemas.microsoft.com/office/drawing/2014/main" id="{B782816D-D866-4F20-ACD8-957A6A2C9196}"/>
                </a:ext>
              </a:extLst>
            </p:cNvPr>
            <p:cNvSpPr>
              <a:spLocks noChangeShapeType="1"/>
            </p:cNvSpPr>
            <p:nvPr/>
          </p:nvSpPr>
          <p:spPr bwMode="auto">
            <a:xfrm flipH="1" flipV="1">
              <a:off x="4339" y="2241"/>
              <a:ext cx="25" cy="133"/>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56" name="Line 24">
              <a:extLst>
                <a:ext uri="{FF2B5EF4-FFF2-40B4-BE49-F238E27FC236}">
                  <a16:creationId xmlns:a16="http://schemas.microsoft.com/office/drawing/2014/main" id="{BA46EB7C-1C6E-4931-A4FA-25483B102D7C}"/>
                </a:ext>
              </a:extLst>
            </p:cNvPr>
            <p:cNvSpPr>
              <a:spLocks noChangeShapeType="1"/>
            </p:cNvSpPr>
            <p:nvPr/>
          </p:nvSpPr>
          <p:spPr bwMode="auto">
            <a:xfrm>
              <a:off x="4365" y="2373"/>
              <a:ext cx="6" cy="34"/>
            </a:xfrm>
            <a:prstGeom prst="line">
              <a:avLst/>
            </a:prstGeom>
            <a:noFill/>
            <a:ln w="9000">
              <a:solidFill>
                <a:srgbClr val="E6E6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4057" name="Text Box 25">
            <a:extLst>
              <a:ext uri="{FF2B5EF4-FFF2-40B4-BE49-F238E27FC236}">
                <a16:creationId xmlns:a16="http://schemas.microsoft.com/office/drawing/2014/main" id="{2F1CB1C1-05D3-41A0-833A-F7569C668F4D}"/>
              </a:ext>
            </a:extLst>
          </p:cNvPr>
          <p:cNvSpPr txBox="1">
            <a:spLocks noChangeArrowheads="1"/>
          </p:cNvSpPr>
          <p:nvPr/>
        </p:nvSpPr>
        <p:spPr bwMode="auto">
          <a:xfrm>
            <a:off x="6180138" y="2705100"/>
            <a:ext cx="9032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t>Ammeter</a:t>
            </a:r>
          </a:p>
        </p:txBody>
      </p:sp>
      <p:sp>
        <p:nvSpPr>
          <p:cNvPr id="44058" name="Text Box 26">
            <a:extLst>
              <a:ext uri="{FF2B5EF4-FFF2-40B4-BE49-F238E27FC236}">
                <a16:creationId xmlns:a16="http://schemas.microsoft.com/office/drawing/2014/main" id="{35E91B54-59E6-4173-BDD9-DE4E68087697}"/>
              </a:ext>
            </a:extLst>
          </p:cNvPr>
          <p:cNvSpPr txBox="1">
            <a:spLocks noChangeArrowheads="1"/>
          </p:cNvSpPr>
          <p:nvPr/>
        </p:nvSpPr>
        <p:spPr bwMode="auto">
          <a:xfrm>
            <a:off x="9548813" y="2606675"/>
            <a:ext cx="3651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4059" name="Text Box 27">
            <a:extLst>
              <a:ext uri="{FF2B5EF4-FFF2-40B4-BE49-F238E27FC236}">
                <a16:creationId xmlns:a16="http://schemas.microsoft.com/office/drawing/2014/main" id="{2D03827E-08E1-4A6C-8B30-316A6EA79D74}"/>
              </a:ext>
            </a:extLst>
          </p:cNvPr>
          <p:cNvSpPr txBox="1">
            <a:spLocks noChangeArrowheads="1"/>
          </p:cNvSpPr>
          <p:nvPr/>
        </p:nvSpPr>
        <p:spPr bwMode="auto">
          <a:xfrm>
            <a:off x="-635000" y="3724275"/>
            <a:ext cx="15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anim calcmode="lin" valueType="num">
                                      <p:cBhvr>
                                        <p:cTn id="7" dur="500" fill="hold"/>
                                        <p:tgtEl>
                                          <p:spTgt spid="44034">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4403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44034">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4403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44034">
                                            <p:txEl>
                                              <p:pRg st="1" end="1"/>
                                            </p:txEl>
                                          </p:spTgt>
                                        </p:tgtEl>
                                        <p:attrNameLst>
                                          <p:attrName>style.visibility</p:attrName>
                                        </p:attrNameLst>
                                      </p:cBhvr>
                                      <p:to>
                                        <p:strVal val="visible"/>
                                      </p:to>
                                    </p:set>
                                    <p:anim calcmode="lin" valueType="num">
                                      <p:cBhvr>
                                        <p:cTn id="15" dur="500" fill="hold"/>
                                        <p:tgtEl>
                                          <p:spTgt spid="44034">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44034">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44034">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44034">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Rectangle 1">
            <a:extLst>
              <a:ext uri="{FF2B5EF4-FFF2-40B4-BE49-F238E27FC236}">
                <a16:creationId xmlns:a16="http://schemas.microsoft.com/office/drawing/2014/main" id="{8D2C1A9E-FEE6-45BC-ACA5-4C0ADFE9F37F}"/>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Voltmeter</a:t>
            </a:r>
          </a:p>
        </p:txBody>
      </p:sp>
      <p:sp>
        <p:nvSpPr>
          <p:cNvPr id="45058" name="Rectangle 2">
            <a:extLst>
              <a:ext uri="{FF2B5EF4-FFF2-40B4-BE49-F238E27FC236}">
                <a16:creationId xmlns:a16="http://schemas.microsoft.com/office/drawing/2014/main" id="{AEF6CBEA-A4EC-4E94-8913-B713D6A7D9AF}"/>
              </a:ext>
            </a:extLst>
          </p:cNvPr>
          <p:cNvSpPr>
            <a:spLocks noGrp="1" noChangeArrowheads="1"/>
          </p:cNvSpPr>
          <p:nvPr>
            <p:ph type="body" idx="4294967295"/>
          </p:nvPr>
        </p:nvSpPr>
        <p:spPr>
          <a:xfrm>
            <a:off x="661988" y="2063750"/>
            <a:ext cx="3868737" cy="4322763"/>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voltmeter is used to measure electromotive force.</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voltmeter is connected in parallel with the circuit under test.</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When you switch a voltmeter to a higher range resistance is added in series with the meter.</a:t>
            </a:r>
          </a:p>
        </p:txBody>
      </p:sp>
      <p:sp>
        <p:nvSpPr>
          <p:cNvPr id="45059" name="AutoShape 3">
            <a:extLst>
              <a:ext uri="{FF2B5EF4-FFF2-40B4-BE49-F238E27FC236}">
                <a16:creationId xmlns:a16="http://schemas.microsoft.com/office/drawing/2014/main" id="{E21FBAC3-3F3B-431A-B7DD-8BF167A75C78}"/>
              </a:ext>
            </a:extLst>
          </p:cNvPr>
          <p:cNvSpPr>
            <a:spLocks noChangeArrowheads="1"/>
          </p:cNvSpPr>
          <p:nvPr/>
        </p:nvSpPr>
        <p:spPr bwMode="auto">
          <a:xfrm>
            <a:off x="6129338" y="1868488"/>
            <a:ext cx="989012" cy="1379537"/>
          </a:xfrm>
          <a:prstGeom prst="roundRect">
            <a:avLst>
              <a:gd name="adj" fmla="val 157"/>
            </a:avLst>
          </a:prstGeom>
          <a:solidFill>
            <a:srgbClr val="FFFFCC"/>
          </a:solidFill>
          <a:ln w="9525">
            <a:solidFill>
              <a:srgbClr val="000000"/>
            </a:solidFill>
            <a:round/>
            <a:headEnd/>
            <a:tailEnd/>
          </a:ln>
        </p:spPr>
        <p:txBody>
          <a:bodyPr wrap="none" anchor="ctr"/>
          <a:lstStyle/>
          <a:p>
            <a:endParaRPr lang="en-US"/>
          </a:p>
        </p:txBody>
      </p:sp>
      <p:sp>
        <p:nvSpPr>
          <p:cNvPr id="45060" name="AutoShape 4">
            <a:extLst>
              <a:ext uri="{FF2B5EF4-FFF2-40B4-BE49-F238E27FC236}">
                <a16:creationId xmlns:a16="http://schemas.microsoft.com/office/drawing/2014/main" id="{3540C7F8-07DF-4810-90F0-EE4A029FBA43}"/>
              </a:ext>
            </a:extLst>
          </p:cNvPr>
          <p:cNvSpPr>
            <a:spLocks noChangeArrowheads="1"/>
          </p:cNvSpPr>
          <p:nvPr/>
        </p:nvSpPr>
        <p:spPr bwMode="auto">
          <a:xfrm>
            <a:off x="6215063" y="1990725"/>
            <a:ext cx="830262" cy="647700"/>
          </a:xfrm>
          <a:prstGeom prst="roundRect">
            <a:avLst>
              <a:gd name="adj" fmla="val 241"/>
            </a:avLst>
          </a:prstGeom>
          <a:solidFill>
            <a:srgbClr val="FFFFFF"/>
          </a:solidFill>
          <a:ln w="9525">
            <a:solidFill>
              <a:srgbClr val="000000"/>
            </a:solidFill>
            <a:round/>
            <a:headEnd/>
            <a:tailEnd/>
          </a:ln>
        </p:spPr>
        <p:txBody>
          <a:bodyPr wrap="none" anchor="ctr"/>
          <a:lstStyle/>
          <a:p>
            <a:endParaRPr lang="en-US"/>
          </a:p>
        </p:txBody>
      </p:sp>
      <p:sp>
        <p:nvSpPr>
          <p:cNvPr id="45061" name="Line 5">
            <a:extLst>
              <a:ext uri="{FF2B5EF4-FFF2-40B4-BE49-F238E27FC236}">
                <a16:creationId xmlns:a16="http://schemas.microsoft.com/office/drawing/2014/main" id="{D3436F87-37B0-4158-BAEF-AC98C8B94D04}"/>
              </a:ext>
            </a:extLst>
          </p:cNvPr>
          <p:cNvSpPr>
            <a:spLocks noChangeShapeType="1"/>
          </p:cNvSpPr>
          <p:nvPr/>
        </p:nvSpPr>
        <p:spPr bwMode="auto">
          <a:xfrm flipV="1">
            <a:off x="6643688" y="2098675"/>
            <a:ext cx="96837" cy="4794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2" name="AutoShape 6">
            <a:extLst>
              <a:ext uri="{FF2B5EF4-FFF2-40B4-BE49-F238E27FC236}">
                <a16:creationId xmlns:a16="http://schemas.microsoft.com/office/drawing/2014/main" id="{18A86264-364A-4B45-A5D8-560121FD51B4}"/>
              </a:ext>
            </a:extLst>
          </p:cNvPr>
          <p:cNvSpPr>
            <a:spLocks noChangeArrowheads="1"/>
          </p:cNvSpPr>
          <p:nvPr/>
        </p:nvSpPr>
        <p:spPr bwMode="auto">
          <a:xfrm>
            <a:off x="4811713" y="4090988"/>
            <a:ext cx="1344612" cy="501650"/>
          </a:xfrm>
          <a:prstGeom prst="roundRect">
            <a:avLst>
              <a:gd name="adj" fmla="val 315"/>
            </a:avLst>
          </a:prstGeom>
          <a:solidFill>
            <a:srgbClr val="E6E6FF"/>
          </a:solidFill>
          <a:ln w="9525">
            <a:solidFill>
              <a:srgbClr val="000000"/>
            </a:solidFill>
            <a:round/>
            <a:headEnd/>
            <a:tailEnd/>
          </a:ln>
        </p:spPr>
        <p:txBody>
          <a:bodyPr wrap="none" anchor="ctr"/>
          <a:lstStyle/>
          <a:p>
            <a:endParaRPr lang="en-US"/>
          </a:p>
        </p:txBody>
      </p:sp>
      <p:sp>
        <p:nvSpPr>
          <p:cNvPr id="45063" name="Oval 7">
            <a:extLst>
              <a:ext uri="{FF2B5EF4-FFF2-40B4-BE49-F238E27FC236}">
                <a16:creationId xmlns:a16="http://schemas.microsoft.com/office/drawing/2014/main" id="{81E10B32-B686-4F8B-8E9F-27CC1ADE825A}"/>
              </a:ext>
            </a:extLst>
          </p:cNvPr>
          <p:cNvSpPr>
            <a:spLocks noChangeArrowheads="1"/>
          </p:cNvSpPr>
          <p:nvPr/>
        </p:nvSpPr>
        <p:spPr bwMode="auto">
          <a:xfrm>
            <a:off x="5678488" y="4187825"/>
            <a:ext cx="122237" cy="122238"/>
          </a:xfrm>
          <a:prstGeom prst="ellipse">
            <a:avLst/>
          </a:prstGeom>
          <a:solidFill>
            <a:srgbClr val="FF0000"/>
          </a:solidFill>
          <a:ln w="9525">
            <a:solidFill>
              <a:srgbClr val="000000"/>
            </a:solidFill>
            <a:round/>
            <a:headEnd/>
            <a:tailEnd/>
          </a:ln>
        </p:spPr>
        <p:txBody>
          <a:bodyPr wrap="none" anchor="ctr"/>
          <a:lstStyle/>
          <a:p>
            <a:endParaRPr lang="en-US"/>
          </a:p>
        </p:txBody>
      </p:sp>
      <p:sp>
        <p:nvSpPr>
          <p:cNvPr id="45064" name="Oval 8">
            <a:extLst>
              <a:ext uri="{FF2B5EF4-FFF2-40B4-BE49-F238E27FC236}">
                <a16:creationId xmlns:a16="http://schemas.microsoft.com/office/drawing/2014/main" id="{15B491C8-1CB3-4B79-8DF8-840FDD986E04}"/>
              </a:ext>
            </a:extLst>
          </p:cNvPr>
          <p:cNvSpPr>
            <a:spLocks noChangeArrowheads="1"/>
          </p:cNvSpPr>
          <p:nvPr/>
        </p:nvSpPr>
        <p:spPr bwMode="auto">
          <a:xfrm>
            <a:off x="5934075" y="4187825"/>
            <a:ext cx="122238" cy="122238"/>
          </a:xfrm>
          <a:prstGeom prst="ellipse">
            <a:avLst/>
          </a:prstGeom>
          <a:solidFill>
            <a:srgbClr val="000000"/>
          </a:solidFill>
          <a:ln w="9525">
            <a:solidFill>
              <a:srgbClr val="000000"/>
            </a:solidFill>
            <a:round/>
            <a:headEnd/>
            <a:tailEnd/>
          </a:ln>
        </p:spPr>
        <p:txBody>
          <a:bodyPr wrap="none" anchor="ctr"/>
          <a:lstStyle/>
          <a:p>
            <a:endParaRPr lang="en-US"/>
          </a:p>
        </p:txBody>
      </p:sp>
      <p:sp>
        <p:nvSpPr>
          <p:cNvPr id="45065" name="Text Box 9">
            <a:extLst>
              <a:ext uri="{FF2B5EF4-FFF2-40B4-BE49-F238E27FC236}">
                <a16:creationId xmlns:a16="http://schemas.microsoft.com/office/drawing/2014/main" id="{DFA6BFE7-42FB-4EAE-B670-F54DE317EC44}"/>
              </a:ext>
            </a:extLst>
          </p:cNvPr>
          <p:cNvSpPr txBox="1">
            <a:spLocks noChangeArrowheads="1"/>
          </p:cNvSpPr>
          <p:nvPr/>
        </p:nvSpPr>
        <p:spPr bwMode="auto">
          <a:xfrm>
            <a:off x="4860925" y="4103688"/>
            <a:ext cx="782638"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t>Power Supply</a:t>
            </a:r>
          </a:p>
        </p:txBody>
      </p:sp>
      <p:sp>
        <p:nvSpPr>
          <p:cNvPr id="45066" name="AutoShape 10">
            <a:extLst>
              <a:ext uri="{FF2B5EF4-FFF2-40B4-BE49-F238E27FC236}">
                <a16:creationId xmlns:a16="http://schemas.microsoft.com/office/drawing/2014/main" id="{061F7C41-4D97-40DC-9DAD-B2C3C123EF7A}"/>
              </a:ext>
            </a:extLst>
          </p:cNvPr>
          <p:cNvSpPr>
            <a:spLocks noChangeArrowheads="1"/>
          </p:cNvSpPr>
          <p:nvPr/>
        </p:nvSpPr>
        <p:spPr bwMode="auto">
          <a:xfrm>
            <a:off x="7229475" y="4556125"/>
            <a:ext cx="1344613" cy="501650"/>
          </a:xfrm>
          <a:prstGeom prst="roundRect">
            <a:avLst>
              <a:gd name="adj" fmla="val 315"/>
            </a:avLst>
          </a:prstGeom>
          <a:solidFill>
            <a:srgbClr val="000080"/>
          </a:solidFill>
          <a:ln w="9525">
            <a:solidFill>
              <a:srgbClr val="000000"/>
            </a:solidFill>
            <a:round/>
            <a:headEnd/>
            <a:tailEnd/>
          </a:ln>
        </p:spPr>
        <p:txBody>
          <a:bodyPr wrap="none" anchor="ctr"/>
          <a:lstStyle/>
          <a:p>
            <a:endParaRPr lang="en-US"/>
          </a:p>
        </p:txBody>
      </p:sp>
      <p:sp>
        <p:nvSpPr>
          <p:cNvPr id="45067" name="Text Box 11">
            <a:extLst>
              <a:ext uri="{FF2B5EF4-FFF2-40B4-BE49-F238E27FC236}">
                <a16:creationId xmlns:a16="http://schemas.microsoft.com/office/drawing/2014/main" id="{0397DB38-3830-4B03-A62F-045C5473363B}"/>
              </a:ext>
            </a:extLst>
          </p:cNvPr>
          <p:cNvSpPr txBox="1">
            <a:spLocks noChangeArrowheads="1"/>
          </p:cNvSpPr>
          <p:nvPr/>
        </p:nvSpPr>
        <p:spPr bwMode="auto">
          <a:xfrm>
            <a:off x="7486650" y="4695825"/>
            <a:ext cx="928688"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E6E64C"/>
                </a:solidFill>
              </a:rPr>
              <a:t>Transceiver</a:t>
            </a:r>
          </a:p>
        </p:txBody>
      </p:sp>
      <p:sp>
        <p:nvSpPr>
          <p:cNvPr id="45068" name="Freeform 12">
            <a:extLst>
              <a:ext uri="{FF2B5EF4-FFF2-40B4-BE49-F238E27FC236}">
                <a16:creationId xmlns:a16="http://schemas.microsoft.com/office/drawing/2014/main" id="{206D0E27-E4AC-4E5E-8E37-92AA358011D4}"/>
              </a:ext>
            </a:extLst>
          </p:cNvPr>
          <p:cNvSpPr>
            <a:spLocks noChangeArrowheads="1"/>
          </p:cNvSpPr>
          <p:nvPr/>
        </p:nvSpPr>
        <p:spPr bwMode="auto">
          <a:xfrm>
            <a:off x="5995988" y="3917950"/>
            <a:ext cx="1428750" cy="660400"/>
          </a:xfrm>
          <a:custGeom>
            <a:avLst/>
            <a:gdLst>
              <a:gd name="T0" fmla="*/ 0 w 3969"/>
              <a:gd name="T1" fmla="*/ 735 h 1836"/>
              <a:gd name="T2" fmla="*/ 641 w 3969"/>
              <a:gd name="T3" fmla="*/ 432 h 1836"/>
              <a:gd name="T4" fmla="*/ 1216 w 3969"/>
              <a:gd name="T5" fmla="*/ 280 h 1836"/>
              <a:gd name="T6" fmla="*/ 1976 w 3969"/>
              <a:gd name="T7" fmla="*/ 129 h 1836"/>
              <a:gd name="T8" fmla="*/ 2617 w 3969"/>
              <a:gd name="T9" fmla="*/ 476 h 1836"/>
              <a:gd name="T10" fmla="*/ 3158 w 3969"/>
              <a:gd name="T11" fmla="*/ 1057 h 1836"/>
              <a:gd name="T12" fmla="*/ 3766 w 3969"/>
              <a:gd name="T13" fmla="*/ 1489 h 1836"/>
              <a:gd name="T14" fmla="*/ 3900 w 3969"/>
              <a:gd name="T15" fmla="*/ 1705 h 1836"/>
              <a:gd name="T16" fmla="*/ 3968 w 3969"/>
              <a:gd name="T17" fmla="*/ 1835 h 1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9" h="1836">
                <a:moveTo>
                  <a:pt x="0" y="735"/>
                </a:moveTo>
                <a:cubicBezTo>
                  <a:pt x="53" y="345"/>
                  <a:pt x="431" y="476"/>
                  <a:pt x="641" y="432"/>
                </a:cubicBezTo>
                <a:cubicBezTo>
                  <a:pt x="834" y="392"/>
                  <a:pt x="1019" y="334"/>
                  <a:pt x="1216" y="280"/>
                </a:cubicBezTo>
                <a:cubicBezTo>
                  <a:pt x="1453" y="216"/>
                  <a:pt x="1699" y="0"/>
                  <a:pt x="1976" y="129"/>
                </a:cubicBezTo>
                <a:cubicBezTo>
                  <a:pt x="2203" y="237"/>
                  <a:pt x="2393" y="397"/>
                  <a:pt x="2617" y="476"/>
                </a:cubicBezTo>
                <a:cubicBezTo>
                  <a:pt x="2852" y="556"/>
                  <a:pt x="3066" y="764"/>
                  <a:pt x="3158" y="1057"/>
                </a:cubicBezTo>
                <a:cubicBezTo>
                  <a:pt x="3261" y="1394"/>
                  <a:pt x="3548" y="1380"/>
                  <a:pt x="3766" y="1489"/>
                </a:cubicBezTo>
                <a:lnTo>
                  <a:pt x="3900" y="1705"/>
                </a:lnTo>
                <a:lnTo>
                  <a:pt x="3968" y="1835"/>
                </a:lnTo>
              </a:path>
            </a:pathLst>
          </a:custGeom>
          <a:noFill/>
          <a:ln w="27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69" name="Freeform 13">
            <a:extLst>
              <a:ext uri="{FF2B5EF4-FFF2-40B4-BE49-F238E27FC236}">
                <a16:creationId xmlns:a16="http://schemas.microsoft.com/office/drawing/2014/main" id="{5320DA8D-D7E8-46A0-B530-A515C9A73336}"/>
              </a:ext>
            </a:extLst>
          </p:cNvPr>
          <p:cNvSpPr>
            <a:spLocks noChangeArrowheads="1"/>
          </p:cNvSpPr>
          <p:nvPr/>
        </p:nvSpPr>
        <p:spPr bwMode="auto">
          <a:xfrm>
            <a:off x="5738813" y="3767138"/>
            <a:ext cx="989012" cy="482600"/>
          </a:xfrm>
          <a:custGeom>
            <a:avLst/>
            <a:gdLst>
              <a:gd name="T0" fmla="*/ 0 w 2749"/>
              <a:gd name="T1" fmla="*/ 1323 h 1342"/>
              <a:gd name="T2" fmla="*/ 526 w 2749"/>
              <a:gd name="T3" fmla="*/ 893 h 1342"/>
              <a:gd name="T4" fmla="*/ 1143 w 2749"/>
              <a:gd name="T5" fmla="*/ 430 h 1342"/>
              <a:gd name="T6" fmla="*/ 2069 w 2749"/>
              <a:gd name="T7" fmla="*/ 64 h 1342"/>
              <a:gd name="T8" fmla="*/ 2408 w 2749"/>
              <a:gd name="T9" fmla="*/ 0 h 1342"/>
              <a:gd name="T10" fmla="*/ 2717 w 2749"/>
              <a:gd name="T11" fmla="*/ 0 h 1342"/>
              <a:gd name="T12" fmla="*/ 2748 w 2749"/>
              <a:gd name="T13" fmla="*/ 0 h 1342"/>
            </a:gdLst>
            <a:ahLst/>
            <a:cxnLst>
              <a:cxn ang="0">
                <a:pos x="T0" y="T1"/>
              </a:cxn>
              <a:cxn ang="0">
                <a:pos x="T2" y="T3"/>
              </a:cxn>
              <a:cxn ang="0">
                <a:pos x="T4" y="T5"/>
              </a:cxn>
              <a:cxn ang="0">
                <a:pos x="T6" y="T7"/>
              </a:cxn>
              <a:cxn ang="0">
                <a:pos x="T8" y="T9"/>
              </a:cxn>
              <a:cxn ang="0">
                <a:pos x="T10" y="T11"/>
              </a:cxn>
              <a:cxn ang="0">
                <a:pos x="T12" y="T13"/>
              </a:cxn>
            </a:cxnLst>
            <a:rect l="0" t="0" r="r" b="b"/>
            <a:pathLst>
              <a:path w="2749" h="1342">
                <a:moveTo>
                  <a:pt x="0" y="1323"/>
                </a:moveTo>
                <a:cubicBezTo>
                  <a:pt x="466" y="1341"/>
                  <a:pt x="591" y="1055"/>
                  <a:pt x="526" y="893"/>
                </a:cubicBezTo>
                <a:cubicBezTo>
                  <a:pt x="417" y="621"/>
                  <a:pt x="1070" y="658"/>
                  <a:pt x="1143" y="430"/>
                </a:cubicBezTo>
                <a:cubicBezTo>
                  <a:pt x="1216" y="202"/>
                  <a:pt x="1743" y="170"/>
                  <a:pt x="2069" y="64"/>
                </a:cubicBezTo>
                <a:lnTo>
                  <a:pt x="2408" y="0"/>
                </a:lnTo>
                <a:lnTo>
                  <a:pt x="2717" y="0"/>
                </a:lnTo>
                <a:lnTo>
                  <a:pt x="2748" y="0"/>
                </a:lnTo>
              </a:path>
            </a:pathLst>
          </a:custGeom>
          <a:noFill/>
          <a:ln w="2736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70" name="Freeform 14">
            <a:extLst>
              <a:ext uri="{FF2B5EF4-FFF2-40B4-BE49-F238E27FC236}">
                <a16:creationId xmlns:a16="http://schemas.microsoft.com/office/drawing/2014/main" id="{75E96263-5008-4684-9DBF-8ED9423B82A0}"/>
              </a:ext>
            </a:extLst>
          </p:cNvPr>
          <p:cNvSpPr>
            <a:spLocks noChangeArrowheads="1"/>
          </p:cNvSpPr>
          <p:nvPr/>
        </p:nvSpPr>
        <p:spPr bwMode="auto">
          <a:xfrm>
            <a:off x="6704013" y="3754438"/>
            <a:ext cx="922337" cy="800100"/>
          </a:xfrm>
          <a:custGeom>
            <a:avLst/>
            <a:gdLst>
              <a:gd name="T0" fmla="*/ 0 w 2562"/>
              <a:gd name="T1" fmla="*/ 0 h 2223"/>
              <a:gd name="T2" fmla="*/ 696 w 2562"/>
              <a:gd name="T3" fmla="*/ 546 h 2223"/>
              <a:gd name="T4" fmla="*/ 1483 w 2562"/>
              <a:gd name="T5" fmla="*/ 697 h 2223"/>
              <a:gd name="T6" fmla="*/ 2044 w 2562"/>
              <a:gd name="T7" fmla="*/ 1262 h 2223"/>
              <a:gd name="T8" fmla="*/ 2471 w 2562"/>
              <a:gd name="T9" fmla="*/ 1751 h 2223"/>
              <a:gd name="T10" fmla="*/ 2471 w 2562"/>
              <a:gd name="T11" fmla="*/ 1958 h 2223"/>
              <a:gd name="T12" fmla="*/ 2538 w 2562"/>
              <a:gd name="T13" fmla="*/ 2147 h 2223"/>
              <a:gd name="T14" fmla="*/ 2561 w 2562"/>
              <a:gd name="T15" fmla="*/ 2222 h 22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2" h="2223">
                <a:moveTo>
                  <a:pt x="0" y="0"/>
                </a:moveTo>
                <a:cubicBezTo>
                  <a:pt x="350" y="97"/>
                  <a:pt x="334" y="401"/>
                  <a:pt x="696" y="546"/>
                </a:cubicBezTo>
                <a:cubicBezTo>
                  <a:pt x="975" y="658"/>
                  <a:pt x="1249" y="580"/>
                  <a:pt x="1483" y="697"/>
                </a:cubicBezTo>
                <a:cubicBezTo>
                  <a:pt x="1765" y="838"/>
                  <a:pt x="1465" y="1371"/>
                  <a:pt x="2044" y="1262"/>
                </a:cubicBezTo>
                <a:cubicBezTo>
                  <a:pt x="2527" y="1172"/>
                  <a:pt x="2319" y="1575"/>
                  <a:pt x="2471" y="1751"/>
                </a:cubicBezTo>
                <a:lnTo>
                  <a:pt x="2471" y="1958"/>
                </a:lnTo>
                <a:lnTo>
                  <a:pt x="2538" y="2147"/>
                </a:lnTo>
                <a:lnTo>
                  <a:pt x="2561" y="2222"/>
                </a:lnTo>
              </a:path>
            </a:pathLst>
          </a:custGeom>
          <a:noFill/>
          <a:ln w="2736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71" name="Oval 15">
            <a:extLst>
              <a:ext uri="{FF2B5EF4-FFF2-40B4-BE49-F238E27FC236}">
                <a16:creationId xmlns:a16="http://schemas.microsoft.com/office/drawing/2014/main" id="{3ECBF758-4DF3-4DC9-ADFD-29A69E88CC80}"/>
              </a:ext>
            </a:extLst>
          </p:cNvPr>
          <p:cNvSpPr>
            <a:spLocks noChangeArrowheads="1"/>
          </p:cNvSpPr>
          <p:nvPr/>
        </p:nvSpPr>
        <p:spPr bwMode="auto">
          <a:xfrm>
            <a:off x="6478588" y="3059113"/>
            <a:ext cx="122237" cy="122237"/>
          </a:xfrm>
          <a:prstGeom prst="ellipse">
            <a:avLst/>
          </a:prstGeom>
          <a:solidFill>
            <a:srgbClr val="FF0000"/>
          </a:solidFill>
          <a:ln w="9525">
            <a:solidFill>
              <a:srgbClr val="000000"/>
            </a:solidFill>
            <a:round/>
            <a:headEnd/>
            <a:tailEnd/>
          </a:ln>
        </p:spPr>
        <p:txBody>
          <a:bodyPr wrap="none" anchor="ctr"/>
          <a:lstStyle/>
          <a:p>
            <a:endParaRPr lang="en-US"/>
          </a:p>
        </p:txBody>
      </p:sp>
      <p:sp>
        <p:nvSpPr>
          <p:cNvPr id="45072" name="Oval 16">
            <a:extLst>
              <a:ext uri="{FF2B5EF4-FFF2-40B4-BE49-F238E27FC236}">
                <a16:creationId xmlns:a16="http://schemas.microsoft.com/office/drawing/2014/main" id="{E8FDEBFE-4113-402B-87B6-34E6078C8761}"/>
              </a:ext>
            </a:extLst>
          </p:cNvPr>
          <p:cNvSpPr>
            <a:spLocks noChangeArrowheads="1"/>
          </p:cNvSpPr>
          <p:nvPr/>
        </p:nvSpPr>
        <p:spPr bwMode="auto">
          <a:xfrm>
            <a:off x="6253163" y="3052763"/>
            <a:ext cx="122237" cy="122237"/>
          </a:xfrm>
          <a:prstGeom prst="ellipse">
            <a:avLst/>
          </a:prstGeom>
          <a:solidFill>
            <a:srgbClr val="000000"/>
          </a:solidFill>
          <a:ln w="9525">
            <a:solidFill>
              <a:srgbClr val="000000"/>
            </a:solidFill>
            <a:round/>
            <a:headEnd/>
            <a:tailEnd/>
          </a:ln>
        </p:spPr>
        <p:txBody>
          <a:bodyPr wrap="none" anchor="ctr"/>
          <a:lstStyle/>
          <a:p>
            <a:endParaRPr lang="en-US"/>
          </a:p>
        </p:txBody>
      </p:sp>
      <p:grpSp>
        <p:nvGrpSpPr>
          <p:cNvPr id="45073" name="Group 17">
            <a:extLst>
              <a:ext uri="{FF2B5EF4-FFF2-40B4-BE49-F238E27FC236}">
                <a16:creationId xmlns:a16="http://schemas.microsoft.com/office/drawing/2014/main" id="{E949DF04-F8EF-4806-BB5D-4EE6FC25A23D}"/>
              </a:ext>
            </a:extLst>
          </p:cNvPr>
          <p:cNvGrpSpPr>
            <a:grpSpLocks/>
          </p:cNvGrpSpPr>
          <p:nvPr/>
        </p:nvGrpSpPr>
        <p:grpSpPr bwMode="auto">
          <a:xfrm>
            <a:off x="7640638" y="4235450"/>
            <a:ext cx="76200" cy="307975"/>
            <a:chOff x="4813" y="2668"/>
            <a:chExt cx="48" cy="194"/>
          </a:xfrm>
        </p:grpSpPr>
        <p:sp>
          <p:nvSpPr>
            <p:cNvPr id="45074" name="Line 18">
              <a:extLst>
                <a:ext uri="{FF2B5EF4-FFF2-40B4-BE49-F238E27FC236}">
                  <a16:creationId xmlns:a16="http://schemas.microsoft.com/office/drawing/2014/main" id="{DBEED93C-5223-42C2-AA0D-0B8CDDF9333C}"/>
                </a:ext>
              </a:extLst>
            </p:cNvPr>
            <p:cNvSpPr>
              <a:spLocks noChangeShapeType="1"/>
            </p:cNvSpPr>
            <p:nvPr/>
          </p:nvSpPr>
          <p:spPr bwMode="auto">
            <a:xfrm flipV="1">
              <a:off x="4825" y="2667"/>
              <a:ext cx="37" cy="159"/>
            </a:xfrm>
            <a:prstGeom prst="line">
              <a:avLst/>
            </a:prstGeom>
            <a:noFill/>
            <a:ln w="3672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5" name="Line 19">
              <a:extLst>
                <a:ext uri="{FF2B5EF4-FFF2-40B4-BE49-F238E27FC236}">
                  <a16:creationId xmlns:a16="http://schemas.microsoft.com/office/drawing/2014/main" id="{88659C88-45E7-4F55-B05D-62070C56EA80}"/>
                </a:ext>
              </a:extLst>
            </p:cNvPr>
            <p:cNvSpPr>
              <a:spLocks noChangeShapeType="1"/>
            </p:cNvSpPr>
            <p:nvPr/>
          </p:nvSpPr>
          <p:spPr bwMode="auto">
            <a:xfrm flipH="1">
              <a:off x="4812" y="2822"/>
              <a:ext cx="11" cy="41"/>
            </a:xfrm>
            <a:prstGeom prst="line">
              <a:avLst/>
            </a:prstGeom>
            <a:noFill/>
            <a:ln w="9000">
              <a:solidFill>
                <a:srgbClr val="E6E6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5076" name="Group 20">
            <a:extLst>
              <a:ext uri="{FF2B5EF4-FFF2-40B4-BE49-F238E27FC236}">
                <a16:creationId xmlns:a16="http://schemas.microsoft.com/office/drawing/2014/main" id="{BECE1858-9531-4A20-B3B2-A9C4C4425B54}"/>
              </a:ext>
            </a:extLst>
          </p:cNvPr>
          <p:cNvGrpSpPr>
            <a:grpSpLocks/>
          </p:cNvGrpSpPr>
          <p:nvPr/>
        </p:nvGrpSpPr>
        <p:grpSpPr bwMode="auto">
          <a:xfrm>
            <a:off x="7131050" y="4437063"/>
            <a:ext cx="238125" cy="119062"/>
            <a:chOff x="4492" y="2795"/>
            <a:chExt cx="150" cy="75"/>
          </a:xfrm>
        </p:grpSpPr>
        <p:sp>
          <p:nvSpPr>
            <p:cNvPr id="45077" name="Line 21">
              <a:extLst>
                <a:ext uri="{FF2B5EF4-FFF2-40B4-BE49-F238E27FC236}">
                  <a16:creationId xmlns:a16="http://schemas.microsoft.com/office/drawing/2014/main" id="{FC4B078B-43C1-4AD7-9EB5-8C9CCD89D120}"/>
                </a:ext>
              </a:extLst>
            </p:cNvPr>
            <p:cNvSpPr>
              <a:spLocks noChangeShapeType="1"/>
            </p:cNvSpPr>
            <p:nvPr/>
          </p:nvSpPr>
          <p:spPr bwMode="auto">
            <a:xfrm flipH="1" flipV="1">
              <a:off x="4491" y="2793"/>
              <a:ext cx="120" cy="63"/>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8" name="Line 22">
              <a:extLst>
                <a:ext uri="{FF2B5EF4-FFF2-40B4-BE49-F238E27FC236}">
                  <a16:creationId xmlns:a16="http://schemas.microsoft.com/office/drawing/2014/main" id="{AC2D014C-0D8C-466C-B7B6-57D340145915}"/>
                </a:ext>
              </a:extLst>
            </p:cNvPr>
            <p:cNvSpPr>
              <a:spLocks noChangeShapeType="1"/>
            </p:cNvSpPr>
            <p:nvPr/>
          </p:nvSpPr>
          <p:spPr bwMode="auto">
            <a:xfrm>
              <a:off x="4612" y="2854"/>
              <a:ext cx="31" cy="16"/>
            </a:xfrm>
            <a:prstGeom prst="line">
              <a:avLst/>
            </a:prstGeom>
            <a:noFill/>
            <a:ln w="9000">
              <a:solidFill>
                <a:srgbClr val="E6E6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5079" name="Text Box 23">
            <a:extLst>
              <a:ext uri="{FF2B5EF4-FFF2-40B4-BE49-F238E27FC236}">
                <a16:creationId xmlns:a16="http://schemas.microsoft.com/office/drawing/2014/main" id="{4F43A821-9813-4B06-B8B4-D978DD11189F}"/>
              </a:ext>
            </a:extLst>
          </p:cNvPr>
          <p:cNvSpPr txBox="1">
            <a:spLocks noChangeArrowheads="1"/>
          </p:cNvSpPr>
          <p:nvPr/>
        </p:nvSpPr>
        <p:spPr bwMode="auto">
          <a:xfrm>
            <a:off x="6180138" y="2705100"/>
            <a:ext cx="9032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t>Voltmeter</a:t>
            </a:r>
          </a:p>
        </p:txBody>
      </p:sp>
      <p:sp>
        <p:nvSpPr>
          <p:cNvPr id="45080" name="Text Box 24">
            <a:extLst>
              <a:ext uri="{FF2B5EF4-FFF2-40B4-BE49-F238E27FC236}">
                <a16:creationId xmlns:a16="http://schemas.microsoft.com/office/drawing/2014/main" id="{F089717F-122B-4E14-9414-29DFDD7EF2D3}"/>
              </a:ext>
            </a:extLst>
          </p:cNvPr>
          <p:cNvSpPr txBox="1">
            <a:spLocks noChangeArrowheads="1"/>
          </p:cNvSpPr>
          <p:nvPr/>
        </p:nvSpPr>
        <p:spPr bwMode="auto">
          <a:xfrm>
            <a:off x="9548813" y="2606675"/>
            <a:ext cx="3651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5081" name="Text Box 25">
            <a:extLst>
              <a:ext uri="{FF2B5EF4-FFF2-40B4-BE49-F238E27FC236}">
                <a16:creationId xmlns:a16="http://schemas.microsoft.com/office/drawing/2014/main" id="{A12C7FB2-A4F0-4C76-8B93-D88098BDCC72}"/>
              </a:ext>
            </a:extLst>
          </p:cNvPr>
          <p:cNvSpPr txBox="1">
            <a:spLocks noChangeArrowheads="1"/>
          </p:cNvSpPr>
          <p:nvPr/>
        </p:nvSpPr>
        <p:spPr bwMode="auto">
          <a:xfrm>
            <a:off x="-635000" y="3724275"/>
            <a:ext cx="15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5082" name="Freeform 26">
            <a:extLst>
              <a:ext uri="{FF2B5EF4-FFF2-40B4-BE49-F238E27FC236}">
                <a16:creationId xmlns:a16="http://schemas.microsoft.com/office/drawing/2014/main" id="{36E6F35C-470F-4216-9E09-91725833AED7}"/>
              </a:ext>
            </a:extLst>
          </p:cNvPr>
          <p:cNvSpPr>
            <a:spLocks noChangeArrowheads="1"/>
          </p:cNvSpPr>
          <p:nvPr/>
        </p:nvSpPr>
        <p:spPr bwMode="auto">
          <a:xfrm>
            <a:off x="6538913" y="3125788"/>
            <a:ext cx="1222375" cy="1117600"/>
          </a:xfrm>
          <a:custGeom>
            <a:avLst/>
            <a:gdLst>
              <a:gd name="T0" fmla="*/ 0 w 3397"/>
              <a:gd name="T1" fmla="*/ 0 h 3105"/>
              <a:gd name="T2" fmla="*/ 509 w 3397"/>
              <a:gd name="T3" fmla="*/ 475 h 3105"/>
              <a:gd name="T4" fmla="*/ 1136 w 3397"/>
              <a:gd name="T5" fmla="*/ 831 h 3105"/>
              <a:gd name="T6" fmla="*/ 1544 w 3397"/>
              <a:gd name="T7" fmla="*/ 1340 h 3105"/>
              <a:gd name="T8" fmla="*/ 2188 w 3397"/>
              <a:gd name="T9" fmla="*/ 1628 h 3105"/>
              <a:gd name="T10" fmla="*/ 2731 w 3397"/>
              <a:gd name="T11" fmla="*/ 1866 h 3105"/>
              <a:gd name="T12" fmla="*/ 3155 w 3397"/>
              <a:gd name="T13" fmla="*/ 2391 h 3105"/>
              <a:gd name="T14" fmla="*/ 3307 w 3397"/>
              <a:gd name="T15" fmla="*/ 2968 h 3105"/>
              <a:gd name="T16" fmla="*/ 3273 w 3397"/>
              <a:gd name="T17" fmla="*/ 3104 h 3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7" h="3105">
                <a:moveTo>
                  <a:pt x="0" y="0"/>
                </a:moveTo>
                <a:cubicBezTo>
                  <a:pt x="60" y="244"/>
                  <a:pt x="294" y="404"/>
                  <a:pt x="509" y="475"/>
                </a:cubicBezTo>
                <a:cubicBezTo>
                  <a:pt x="758" y="557"/>
                  <a:pt x="836" y="888"/>
                  <a:pt x="1136" y="831"/>
                </a:cubicBezTo>
                <a:cubicBezTo>
                  <a:pt x="1472" y="767"/>
                  <a:pt x="1302" y="1190"/>
                  <a:pt x="1544" y="1340"/>
                </a:cubicBezTo>
                <a:cubicBezTo>
                  <a:pt x="1757" y="1472"/>
                  <a:pt x="1964" y="1555"/>
                  <a:pt x="2188" y="1628"/>
                </a:cubicBezTo>
                <a:cubicBezTo>
                  <a:pt x="2374" y="1688"/>
                  <a:pt x="2686" y="1552"/>
                  <a:pt x="2731" y="1866"/>
                </a:cubicBezTo>
                <a:cubicBezTo>
                  <a:pt x="2769" y="2130"/>
                  <a:pt x="3196" y="2078"/>
                  <a:pt x="3155" y="2391"/>
                </a:cubicBezTo>
                <a:cubicBezTo>
                  <a:pt x="3125" y="2620"/>
                  <a:pt x="3396" y="2731"/>
                  <a:pt x="3307" y="2968"/>
                </a:cubicBezTo>
                <a:lnTo>
                  <a:pt x="3273" y="3104"/>
                </a:lnTo>
              </a:path>
            </a:pathLst>
          </a:custGeom>
          <a:noFill/>
          <a:ln w="1836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83" name="Freeform 27">
            <a:extLst>
              <a:ext uri="{FF2B5EF4-FFF2-40B4-BE49-F238E27FC236}">
                <a16:creationId xmlns:a16="http://schemas.microsoft.com/office/drawing/2014/main" id="{23971669-7584-4274-861B-316633EB6078}"/>
              </a:ext>
            </a:extLst>
          </p:cNvPr>
          <p:cNvSpPr>
            <a:spLocks noChangeArrowheads="1"/>
          </p:cNvSpPr>
          <p:nvPr/>
        </p:nvSpPr>
        <p:spPr bwMode="auto">
          <a:xfrm>
            <a:off x="6291263" y="3108325"/>
            <a:ext cx="847725" cy="1343025"/>
          </a:xfrm>
          <a:custGeom>
            <a:avLst/>
            <a:gdLst>
              <a:gd name="T0" fmla="*/ 80 w 2353"/>
              <a:gd name="T1" fmla="*/ 0 h 3732"/>
              <a:gd name="T2" fmla="*/ 63 w 2353"/>
              <a:gd name="T3" fmla="*/ 628 h 3732"/>
              <a:gd name="T4" fmla="*/ 147 w 2353"/>
              <a:gd name="T5" fmla="*/ 1187 h 3732"/>
              <a:gd name="T6" fmla="*/ 249 w 2353"/>
              <a:gd name="T7" fmla="*/ 1781 h 3732"/>
              <a:gd name="T8" fmla="*/ 385 w 2353"/>
              <a:gd name="T9" fmla="*/ 2392 h 3732"/>
              <a:gd name="T10" fmla="*/ 724 w 2353"/>
              <a:gd name="T11" fmla="*/ 2917 h 3732"/>
              <a:gd name="T12" fmla="*/ 1233 w 2353"/>
              <a:gd name="T13" fmla="*/ 3358 h 3732"/>
              <a:gd name="T14" fmla="*/ 1793 w 2353"/>
              <a:gd name="T15" fmla="*/ 3545 h 3732"/>
              <a:gd name="T16" fmla="*/ 2335 w 2353"/>
              <a:gd name="T17" fmla="*/ 3731 h 3732"/>
              <a:gd name="T18" fmla="*/ 2352 w 2353"/>
              <a:gd name="T19" fmla="*/ 3731 h 3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3" h="3732">
                <a:moveTo>
                  <a:pt x="80" y="0"/>
                </a:moveTo>
                <a:cubicBezTo>
                  <a:pt x="0" y="200"/>
                  <a:pt x="1" y="427"/>
                  <a:pt x="63" y="628"/>
                </a:cubicBezTo>
                <a:cubicBezTo>
                  <a:pt x="119" y="811"/>
                  <a:pt x="146" y="999"/>
                  <a:pt x="147" y="1187"/>
                </a:cubicBezTo>
                <a:cubicBezTo>
                  <a:pt x="148" y="1395"/>
                  <a:pt x="214" y="1580"/>
                  <a:pt x="249" y="1781"/>
                </a:cubicBezTo>
                <a:cubicBezTo>
                  <a:pt x="286" y="1989"/>
                  <a:pt x="245" y="2212"/>
                  <a:pt x="385" y="2392"/>
                </a:cubicBezTo>
                <a:cubicBezTo>
                  <a:pt x="508" y="2550"/>
                  <a:pt x="447" y="2810"/>
                  <a:pt x="724" y="2917"/>
                </a:cubicBezTo>
                <a:cubicBezTo>
                  <a:pt x="931" y="2997"/>
                  <a:pt x="1025" y="3251"/>
                  <a:pt x="1233" y="3358"/>
                </a:cubicBezTo>
                <a:cubicBezTo>
                  <a:pt x="1418" y="3453"/>
                  <a:pt x="1629" y="3425"/>
                  <a:pt x="1793" y="3545"/>
                </a:cubicBezTo>
                <a:cubicBezTo>
                  <a:pt x="1953" y="3662"/>
                  <a:pt x="2141" y="3729"/>
                  <a:pt x="2335" y="3731"/>
                </a:cubicBezTo>
                <a:lnTo>
                  <a:pt x="2352" y="3731"/>
                </a:lnTo>
              </a:path>
            </a:pathLst>
          </a:cu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 calcmode="lin" valueType="num">
                                      <p:cBhvr>
                                        <p:cTn id="7" dur="500" fill="hold"/>
                                        <p:tgtEl>
                                          <p:spTgt spid="45058">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45058">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45058">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4505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45058">
                                            <p:txEl>
                                              <p:pRg st="1" end="1"/>
                                            </p:txEl>
                                          </p:spTgt>
                                        </p:tgtEl>
                                        <p:attrNameLst>
                                          <p:attrName>style.visibility</p:attrName>
                                        </p:attrNameLst>
                                      </p:cBhvr>
                                      <p:to>
                                        <p:strVal val="visible"/>
                                      </p:to>
                                    </p:set>
                                    <p:anim calcmode="lin" valueType="num">
                                      <p:cBhvr>
                                        <p:cTn id="15" dur="500" fill="hold"/>
                                        <p:tgtEl>
                                          <p:spTgt spid="45058">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45058">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45058">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4505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45058">
                                            <p:txEl>
                                              <p:pRg st="2" end="2"/>
                                            </p:txEl>
                                          </p:spTgt>
                                        </p:tgtEl>
                                        <p:attrNameLst>
                                          <p:attrName>style.visibility</p:attrName>
                                        </p:attrNameLst>
                                      </p:cBhvr>
                                      <p:to>
                                        <p:strVal val="visible"/>
                                      </p:to>
                                    </p:set>
                                    <p:anim calcmode="lin" valueType="num">
                                      <p:cBhvr>
                                        <p:cTn id="23" dur="500" fill="hold"/>
                                        <p:tgtEl>
                                          <p:spTgt spid="45058">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45058">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45058">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45058">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a:extLst>
              <a:ext uri="{FF2B5EF4-FFF2-40B4-BE49-F238E27FC236}">
                <a16:creationId xmlns:a16="http://schemas.microsoft.com/office/drawing/2014/main" id="{706A7769-38BF-4C63-B9FB-FF0AE0D24B40}"/>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Ohmmeter</a:t>
            </a:r>
          </a:p>
        </p:txBody>
      </p:sp>
      <p:sp>
        <p:nvSpPr>
          <p:cNvPr id="46082" name="Rectangle 2">
            <a:extLst>
              <a:ext uri="{FF2B5EF4-FFF2-40B4-BE49-F238E27FC236}">
                <a16:creationId xmlns:a16="http://schemas.microsoft.com/office/drawing/2014/main" id="{B5A43918-69D4-400A-9C08-3D9604442476}"/>
              </a:ext>
            </a:extLst>
          </p:cNvPr>
          <p:cNvSpPr>
            <a:spLocks noGrp="1" noChangeArrowheads="1"/>
          </p:cNvSpPr>
          <p:nvPr>
            <p:ph type="body" idx="4294967295"/>
          </p:nvPr>
        </p:nvSpPr>
        <p:spPr>
          <a:xfrm>
            <a:off x="711200" y="2417763"/>
            <a:ext cx="3868738" cy="1196975"/>
          </a:xfrm>
          <a:ln/>
        </p:spPr>
        <p:txBody>
          <a:bodyPr/>
          <a:lstStyle/>
          <a:p>
            <a:pPr marL="0" indent="0">
              <a:buSzPct val="9600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400"/>
              <a:t>An ohmmeter is used to measure DC resistance.</a:t>
            </a:r>
          </a:p>
        </p:txBody>
      </p:sp>
      <p:sp>
        <p:nvSpPr>
          <p:cNvPr id="46083" name="AutoShape 3">
            <a:extLst>
              <a:ext uri="{FF2B5EF4-FFF2-40B4-BE49-F238E27FC236}">
                <a16:creationId xmlns:a16="http://schemas.microsoft.com/office/drawing/2014/main" id="{E1763864-B6E5-476B-8628-CEC49E84D97D}"/>
              </a:ext>
            </a:extLst>
          </p:cNvPr>
          <p:cNvSpPr>
            <a:spLocks noChangeArrowheads="1"/>
          </p:cNvSpPr>
          <p:nvPr/>
        </p:nvSpPr>
        <p:spPr bwMode="auto">
          <a:xfrm>
            <a:off x="6129338" y="1868488"/>
            <a:ext cx="989012" cy="1379537"/>
          </a:xfrm>
          <a:prstGeom prst="roundRect">
            <a:avLst>
              <a:gd name="adj" fmla="val 157"/>
            </a:avLst>
          </a:prstGeom>
          <a:solidFill>
            <a:srgbClr val="FFFFCC"/>
          </a:solidFill>
          <a:ln w="9525">
            <a:solidFill>
              <a:srgbClr val="000000"/>
            </a:solidFill>
            <a:round/>
            <a:headEnd/>
            <a:tailEnd/>
          </a:ln>
        </p:spPr>
        <p:txBody>
          <a:bodyPr wrap="none" anchor="ctr"/>
          <a:lstStyle/>
          <a:p>
            <a:endParaRPr lang="en-US"/>
          </a:p>
        </p:txBody>
      </p:sp>
      <p:sp>
        <p:nvSpPr>
          <p:cNvPr id="46084" name="AutoShape 4">
            <a:extLst>
              <a:ext uri="{FF2B5EF4-FFF2-40B4-BE49-F238E27FC236}">
                <a16:creationId xmlns:a16="http://schemas.microsoft.com/office/drawing/2014/main" id="{73E68ECF-1A36-4148-88A0-CBF1CA063F99}"/>
              </a:ext>
            </a:extLst>
          </p:cNvPr>
          <p:cNvSpPr>
            <a:spLocks noChangeArrowheads="1"/>
          </p:cNvSpPr>
          <p:nvPr/>
        </p:nvSpPr>
        <p:spPr bwMode="auto">
          <a:xfrm>
            <a:off x="6215063" y="1990725"/>
            <a:ext cx="830262" cy="647700"/>
          </a:xfrm>
          <a:prstGeom prst="roundRect">
            <a:avLst>
              <a:gd name="adj" fmla="val 241"/>
            </a:avLst>
          </a:prstGeom>
          <a:solidFill>
            <a:srgbClr val="FFFFFF"/>
          </a:solidFill>
          <a:ln w="9525">
            <a:solidFill>
              <a:srgbClr val="000000"/>
            </a:solidFill>
            <a:round/>
            <a:headEnd/>
            <a:tailEnd/>
          </a:ln>
        </p:spPr>
        <p:txBody>
          <a:bodyPr wrap="none" anchor="ctr"/>
          <a:lstStyle/>
          <a:p>
            <a:endParaRPr lang="en-US"/>
          </a:p>
        </p:txBody>
      </p:sp>
      <p:sp>
        <p:nvSpPr>
          <p:cNvPr id="46085" name="Line 5">
            <a:extLst>
              <a:ext uri="{FF2B5EF4-FFF2-40B4-BE49-F238E27FC236}">
                <a16:creationId xmlns:a16="http://schemas.microsoft.com/office/drawing/2014/main" id="{F9FAB634-71A2-40CF-BB6D-3DEB83858EED}"/>
              </a:ext>
            </a:extLst>
          </p:cNvPr>
          <p:cNvSpPr>
            <a:spLocks noChangeShapeType="1"/>
          </p:cNvSpPr>
          <p:nvPr/>
        </p:nvSpPr>
        <p:spPr bwMode="auto">
          <a:xfrm flipV="1">
            <a:off x="6643688" y="2098675"/>
            <a:ext cx="96837" cy="4794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86" name="Oval 6">
            <a:extLst>
              <a:ext uri="{FF2B5EF4-FFF2-40B4-BE49-F238E27FC236}">
                <a16:creationId xmlns:a16="http://schemas.microsoft.com/office/drawing/2014/main" id="{9D973CD9-B9B4-475F-B3BE-2265388839EC}"/>
              </a:ext>
            </a:extLst>
          </p:cNvPr>
          <p:cNvSpPr>
            <a:spLocks noChangeArrowheads="1"/>
          </p:cNvSpPr>
          <p:nvPr/>
        </p:nvSpPr>
        <p:spPr bwMode="auto">
          <a:xfrm>
            <a:off x="6478588" y="3059113"/>
            <a:ext cx="122237" cy="122237"/>
          </a:xfrm>
          <a:prstGeom prst="ellipse">
            <a:avLst/>
          </a:prstGeom>
          <a:solidFill>
            <a:srgbClr val="FF0000"/>
          </a:solidFill>
          <a:ln w="9525">
            <a:solidFill>
              <a:srgbClr val="000000"/>
            </a:solidFill>
            <a:round/>
            <a:headEnd/>
            <a:tailEnd/>
          </a:ln>
        </p:spPr>
        <p:txBody>
          <a:bodyPr wrap="none" anchor="ctr"/>
          <a:lstStyle/>
          <a:p>
            <a:endParaRPr lang="en-US"/>
          </a:p>
        </p:txBody>
      </p:sp>
      <p:sp>
        <p:nvSpPr>
          <p:cNvPr id="46087" name="Oval 7">
            <a:extLst>
              <a:ext uri="{FF2B5EF4-FFF2-40B4-BE49-F238E27FC236}">
                <a16:creationId xmlns:a16="http://schemas.microsoft.com/office/drawing/2014/main" id="{6D3C9115-9DEB-4606-922A-F1E7EA812ECB}"/>
              </a:ext>
            </a:extLst>
          </p:cNvPr>
          <p:cNvSpPr>
            <a:spLocks noChangeArrowheads="1"/>
          </p:cNvSpPr>
          <p:nvPr/>
        </p:nvSpPr>
        <p:spPr bwMode="auto">
          <a:xfrm>
            <a:off x="6253163" y="3052763"/>
            <a:ext cx="122237" cy="122237"/>
          </a:xfrm>
          <a:prstGeom prst="ellipse">
            <a:avLst/>
          </a:prstGeom>
          <a:solidFill>
            <a:srgbClr val="000000"/>
          </a:solidFill>
          <a:ln w="9525">
            <a:solidFill>
              <a:srgbClr val="000000"/>
            </a:solidFill>
            <a:round/>
            <a:headEnd/>
            <a:tailEnd/>
          </a:ln>
        </p:spPr>
        <p:txBody>
          <a:bodyPr wrap="none" anchor="ctr"/>
          <a:lstStyle/>
          <a:p>
            <a:endParaRPr lang="en-US"/>
          </a:p>
        </p:txBody>
      </p:sp>
      <p:grpSp>
        <p:nvGrpSpPr>
          <p:cNvPr id="46088" name="Group 8">
            <a:extLst>
              <a:ext uri="{FF2B5EF4-FFF2-40B4-BE49-F238E27FC236}">
                <a16:creationId xmlns:a16="http://schemas.microsoft.com/office/drawing/2014/main" id="{47ED8BB4-10DD-4EEA-859B-2C22DDFBC7C3}"/>
              </a:ext>
            </a:extLst>
          </p:cNvPr>
          <p:cNvGrpSpPr>
            <a:grpSpLocks/>
          </p:cNvGrpSpPr>
          <p:nvPr/>
        </p:nvGrpSpPr>
        <p:grpSpPr bwMode="auto">
          <a:xfrm>
            <a:off x="7750175" y="4344988"/>
            <a:ext cx="76200" cy="307975"/>
            <a:chOff x="4882" y="2737"/>
            <a:chExt cx="48" cy="194"/>
          </a:xfrm>
        </p:grpSpPr>
        <p:sp>
          <p:nvSpPr>
            <p:cNvPr id="46089" name="Line 9">
              <a:extLst>
                <a:ext uri="{FF2B5EF4-FFF2-40B4-BE49-F238E27FC236}">
                  <a16:creationId xmlns:a16="http://schemas.microsoft.com/office/drawing/2014/main" id="{07CA40FB-D736-43AC-B001-153729A82090}"/>
                </a:ext>
              </a:extLst>
            </p:cNvPr>
            <p:cNvSpPr>
              <a:spLocks noChangeShapeType="1"/>
            </p:cNvSpPr>
            <p:nvPr/>
          </p:nvSpPr>
          <p:spPr bwMode="auto">
            <a:xfrm flipV="1">
              <a:off x="4894" y="2736"/>
              <a:ext cx="37" cy="159"/>
            </a:xfrm>
            <a:prstGeom prst="line">
              <a:avLst/>
            </a:prstGeom>
            <a:noFill/>
            <a:ln w="3672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0" name="Line 10">
              <a:extLst>
                <a:ext uri="{FF2B5EF4-FFF2-40B4-BE49-F238E27FC236}">
                  <a16:creationId xmlns:a16="http://schemas.microsoft.com/office/drawing/2014/main" id="{D22D95FE-E060-4596-A2ED-F49684796244}"/>
                </a:ext>
              </a:extLst>
            </p:cNvPr>
            <p:cNvSpPr>
              <a:spLocks noChangeShapeType="1"/>
            </p:cNvSpPr>
            <p:nvPr/>
          </p:nvSpPr>
          <p:spPr bwMode="auto">
            <a:xfrm flipH="1">
              <a:off x="4881" y="2892"/>
              <a:ext cx="11" cy="41"/>
            </a:xfrm>
            <a:prstGeom prst="line">
              <a:avLst/>
            </a:prstGeom>
            <a:noFill/>
            <a:ln w="9000">
              <a:solidFill>
                <a:srgbClr val="E6E6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6091" name="Group 11">
            <a:extLst>
              <a:ext uri="{FF2B5EF4-FFF2-40B4-BE49-F238E27FC236}">
                <a16:creationId xmlns:a16="http://schemas.microsoft.com/office/drawing/2014/main" id="{F5F139AC-6446-479E-B1CA-A4419A0C2C40}"/>
              </a:ext>
            </a:extLst>
          </p:cNvPr>
          <p:cNvGrpSpPr>
            <a:grpSpLocks/>
          </p:cNvGrpSpPr>
          <p:nvPr/>
        </p:nvGrpSpPr>
        <p:grpSpPr bwMode="auto">
          <a:xfrm>
            <a:off x="6435725" y="4522788"/>
            <a:ext cx="238125" cy="119062"/>
            <a:chOff x="4054" y="2849"/>
            <a:chExt cx="150" cy="75"/>
          </a:xfrm>
        </p:grpSpPr>
        <p:sp>
          <p:nvSpPr>
            <p:cNvPr id="46092" name="Line 12">
              <a:extLst>
                <a:ext uri="{FF2B5EF4-FFF2-40B4-BE49-F238E27FC236}">
                  <a16:creationId xmlns:a16="http://schemas.microsoft.com/office/drawing/2014/main" id="{3796829E-57C6-47AD-A1C2-241ED0929783}"/>
                </a:ext>
              </a:extLst>
            </p:cNvPr>
            <p:cNvSpPr>
              <a:spLocks noChangeShapeType="1"/>
            </p:cNvSpPr>
            <p:nvPr/>
          </p:nvSpPr>
          <p:spPr bwMode="auto">
            <a:xfrm flipH="1" flipV="1">
              <a:off x="4053" y="2847"/>
              <a:ext cx="120" cy="63"/>
            </a:xfrm>
            <a:prstGeom prst="line">
              <a:avLst/>
            </a:prstGeom>
            <a:noFill/>
            <a:ln w="3672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3" name="Line 13">
              <a:extLst>
                <a:ext uri="{FF2B5EF4-FFF2-40B4-BE49-F238E27FC236}">
                  <a16:creationId xmlns:a16="http://schemas.microsoft.com/office/drawing/2014/main" id="{9D33973E-BA86-4E85-B007-91407FC4A693}"/>
                </a:ext>
              </a:extLst>
            </p:cNvPr>
            <p:cNvSpPr>
              <a:spLocks noChangeShapeType="1"/>
            </p:cNvSpPr>
            <p:nvPr/>
          </p:nvSpPr>
          <p:spPr bwMode="auto">
            <a:xfrm>
              <a:off x="4173" y="2908"/>
              <a:ext cx="31" cy="16"/>
            </a:xfrm>
            <a:prstGeom prst="line">
              <a:avLst/>
            </a:prstGeom>
            <a:noFill/>
            <a:ln w="9000">
              <a:solidFill>
                <a:srgbClr val="E6E6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6094" name="Text Box 14">
            <a:extLst>
              <a:ext uri="{FF2B5EF4-FFF2-40B4-BE49-F238E27FC236}">
                <a16:creationId xmlns:a16="http://schemas.microsoft.com/office/drawing/2014/main" id="{F0DBB9F6-F068-42AC-A871-095AEDEA2675}"/>
              </a:ext>
            </a:extLst>
          </p:cNvPr>
          <p:cNvSpPr txBox="1">
            <a:spLocks noChangeArrowheads="1"/>
          </p:cNvSpPr>
          <p:nvPr/>
        </p:nvSpPr>
        <p:spPr bwMode="auto">
          <a:xfrm>
            <a:off x="6130925" y="2705100"/>
            <a:ext cx="9890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t>Ohmmeter</a:t>
            </a:r>
          </a:p>
        </p:txBody>
      </p:sp>
      <p:sp>
        <p:nvSpPr>
          <p:cNvPr id="46095" name="Text Box 15">
            <a:extLst>
              <a:ext uri="{FF2B5EF4-FFF2-40B4-BE49-F238E27FC236}">
                <a16:creationId xmlns:a16="http://schemas.microsoft.com/office/drawing/2014/main" id="{67F4F1AC-70EE-43AE-A697-F81CCBE3B3EA}"/>
              </a:ext>
            </a:extLst>
          </p:cNvPr>
          <p:cNvSpPr txBox="1">
            <a:spLocks noChangeArrowheads="1"/>
          </p:cNvSpPr>
          <p:nvPr/>
        </p:nvSpPr>
        <p:spPr bwMode="auto">
          <a:xfrm>
            <a:off x="9548813" y="2606675"/>
            <a:ext cx="3651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6096" name="Text Box 16">
            <a:extLst>
              <a:ext uri="{FF2B5EF4-FFF2-40B4-BE49-F238E27FC236}">
                <a16:creationId xmlns:a16="http://schemas.microsoft.com/office/drawing/2014/main" id="{55C1CE90-1861-4BC9-BED4-6A6EE5BC302C}"/>
              </a:ext>
            </a:extLst>
          </p:cNvPr>
          <p:cNvSpPr txBox="1">
            <a:spLocks noChangeArrowheads="1"/>
          </p:cNvSpPr>
          <p:nvPr/>
        </p:nvSpPr>
        <p:spPr bwMode="auto">
          <a:xfrm>
            <a:off x="-635000" y="3724275"/>
            <a:ext cx="15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6097" name="Freeform 17">
            <a:extLst>
              <a:ext uri="{FF2B5EF4-FFF2-40B4-BE49-F238E27FC236}">
                <a16:creationId xmlns:a16="http://schemas.microsoft.com/office/drawing/2014/main" id="{1E0EE46A-45F2-48C2-B9EF-BEEAAC8DB1F3}"/>
              </a:ext>
            </a:extLst>
          </p:cNvPr>
          <p:cNvSpPr>
            <a:spLocks noChangeArrowheads="1"/>
          </p:cNvSpPr>
          <p:nvPr/>
        </p:nvSpPr>
        <p:spPr bwMode="auto">
          <a:xfrm>
            <a:off x="6532563" y="3119438"/>
            <a:ext cx="1322387" cy="1263650"/>
          </a:xfrm>
          <a:custGeom>
            <a:avLst/>
            <a:gdLst>
              <a:gd name="T0" fmla="*/ 0 w 3673"/>
              <a:gd name="T1" fmla="*/ 0 h 3511"/>
              <a:gd name="T2" fmla="*/ 551 w 3673"/>
              <a:gd name="T3" fmla="*/ 537 h 3511"/>
              <a:gd name="T4" fmla="*/ 1229 w 3673"/>
              <a:gd name="T5" fmla="*/ 939 h 3511"/>
              <a:gd name="T6" fmla="*/ 1669 w 3673"/>
              <a:gd name="T7" fmla="*/ 1515 h 3511"/>
              <a:gd name="T8" fmla="*/ 2366 w 3673"/>
              <a:gd name="T9" fmla="*/ 1841 h 3511"/>
              <a:gd name="T10" fmla="*/ 2954 w 3673"/>
              <a:gd name="T11" fmla="*/ 2110 h 3511"/>
              <a:gd name="T12" fmla="*/ 3412 w 3673"/>
              <a:gd name="T13" fmla="*/ 2703 h 3511"/>
              <a:gd name="T14" fmla="*/ 3577 w 3673"/>
              <a:gd name="T15" fmla="*/ 3356 h 3511"/>
              <a:gd name="T16" fmla="*/ 3540 w 3673"/>
              <a:gd name="T17" fmla="*/ 3510 h 3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73" h="3511">
                <a:moveTo>
                  <a:pt x="0" y="0"/>
                </a:moveTo>
                <a:cubicBezTo>
                  <a:pt x="65" y="276"/>
                  <a:pt x="317" y="457"/>
                  <a:pt x="551" y="537"/>
                </a:cubicBezTo>
                <a:cubicBezTo>
                  <a:pt x="820" y="630"/>
                  <a:pt x="904" y="1005"/>
                  <a:pt x="1229" y="939"/>
                </a:cubicBezTo>
                <a:cubicBezTo>
                  <a:pt x="1592" y="867"/>
                  <a:pt x="1408" y="1346"/>
                  <a:pt x="1669" y="1515"/>
                </a:cubicBezTo>
                <a:cubicBezTo>
                  <a:pt x="1900" y="1665"/>
                  <a:pt x="2124" y="1758"/>
                  <a:pt x="2366" y="1841"/>
                </a:cubicBezTo>
                <a:cubicBezTo>
                  <a:pt x="2568" y="1909"/>
                  <a:pt x="2904" y="1755"/>
                  <a:pt x="2954" y="2110"/>
                </a:cubicBezTo>
                <a:cubicBezTo>
                  <a:pt x="2995" y="2409"/>
                  <a:pt x="3457" y="2350"/>
                  <a:pt x="3412" y="2703"/>
                </a:cubicBezTo>
                <a:cubicBezTo>
                  <a:pt x="3379" y="2963"/>
                  <a:pt x="3672" y="3088"/>
                  <a:pt x="3577" y="3356"/>
                </a:cubicBezTo>
                <a:lnTo>
                  <a:pt x="3540" y="3510"/>
                </a:lnTo>
              </a:path>
            </a:pathLst>
          </a:custGeom>
          <a:noFill/>
          <a:ln w="1836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098" name="Freeform 18">
            <a:extLst>
              <a:ext uri="{FF2B5EF4-FFF2-40B4-BE49-F238E27FC236}">
                <a16:creationId xmlns:a16="http://schemas.microsoft.com/office/drawing/2014/main" id="{F4E934BB-A419-4928-89F2-ADDDDE438759}"/>
              </a:ext>
            </a:extLst>
          </p:cNvPr>
          <p:cNvSpPr>
            <a:spLocks noChangeArrowheads="1"/>
          </p:cNvSpPr>
          <p:nvPr/>
        </p:nvSpPr>
        <p:spPr bwMode="auto">
          <a:xfrm>
            <a:off x="6294438" y="3108325"/>
            <a:ext cx="184150" cy="1422400"/>
          </a:xfrm>
          <a:custGeom>
            <a:avLst/>
            <a:gdLst>
              <a:gd name="T0" fmla="*/ 18 w 511"/>
              <a:gd name="T1" fmla="*/ 0 h 3952"/>
              <a:gd name="T2" fmla="*/ 14 w 511"/>
              <a:gd name="T3" fmla="*/ 665 h 3952"/>
              <a:gd name="T4" fmla="*/ 32 w 511"/>
              <a:gd name="T5" fmla="*/ 1257 h 3952"/>
              <a:gd name="T6" fmla="*/ 55 w 511"/>
              <a:gd name="T7" fmla="*/ 1886 h 3952"/>
              <a:gd name="T8" fmla="*/ 84 w 511"/>
              <a:gd name="T9" fmla="*/ 2533 h 3952"/>
              <a:gd name="T10" fmla="*/ 157 w 511"/>
              <a:gd name="T11" fmla="*/ 3089 h 3952"/>
              <a:gd name="T12" fmla="*/ 267 w 511"/>
              <a:gd name="T13" fmla="*/ 3556 h 3952"/>
              <a:gd name="T14" fmla="*/ 388 w 511"/>
              <a:gd name="T15" fmla="*/ 3754 h 3952"/>
              <a:gd name="T16" fmla="*/ 506 w 511"/>
              <a:gd name="T17" fmla="*/ 3951 h 3952"/>
              <a:gd name="T18" fmla="*/ 510 w 511"/>
              <a:gd name="T19" fmla="*/ 3951 h 3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1" h="3952">
                <a:moveTo>
                  <a:pt x="18" y="0"/>
                </a:moveTo>
                <a:cubicBezTo>
                  <a:pt x="0" y="212"/>
                  <a:pt x="0" y="453"/>
                  <a:pt x="14" y="665"/>
                </a:cubicBezTo>
                <a:cubicBezTo>
                  <a:pt x="26" y="859"/>
                  <a:pt x="32" y="1058"/>
                  <a:pt x="32" y="1257"/>
                </a:cubicBezTo>
                <a:cubicBezTo>
                  <a:pt x="33" y="1477"/>
                  <a:pt x="47" y="1673"/>
                  <a:pt x="55" y="1886"/>
                </a:cubicBezTo>
                <a:cubicBezTo>
                  <a:pt x="63" y="2107"/>
                  <a:pt x="53" y="2343"/>
                  <a:pt x="84" y="2533"/>
                </a:cubicBezTo>
                <a:cubicBezTo>
                  <a:pt x="111" y="2701"/>
                  <a:pt x="98" y="2975"/>
                  <a:pt x="157" y="3089"/>
                </a:cubicBezTo>
                <a:cubicBezTo>
                  <a:pt x="202" y="3174"/>
                  <a:pt x="222" y="3442"/>
                  <a:pt x="267" y="3556"/>
                </a:cubicBezTo>
                <a:cubicBezTo>
                  <a:pt x="307" y="3657"/>
                  <a:pt x="353" y="3626"/>
                  <a:pt x="388" y="3754"/>
                </a:cubicBezTo>
                <a:cubicBezTo>
                  <a:pt x="423" y="3882"/>
                  <a:pt x="465" y="3949"/>
                  <a:pt x="506" y="3951"/>
                </a:cubicBezTo>
                <a:lnTo>
                  <a:pt x="510" y="3951"/>
                </a:lnTo>
              </a:path>
            </a:pathLst>
          </a:cu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099" name="Freeform 19">
            <a:extLst>
              <a:ext uri="{FF2B5EF4-FFF2-40B4-BE49-F238E27FC236}">
                <a16:creationId xmlns:a16="http://schemas.microsoft.com/office/drawing/2014/main" id="{3856C8B5-2F7B-462C-BAF7-44A7C8631F97}"/>
              </a:ext>
            </a:extLst>
          </p:cNvPr>
          <p:cNvSpPr>
            <a:spLocks noChangeArrowheads="1"/>
          </p:cNvSpPr>
          <p:nvPr/>
        </p:nvSpPr>
        <p:spPr bwMode="auto">
          <a:xfrm>
            <a:off x="6916738" y="4529138"/>
            <a:ext cx="620712" cy="234950"/>
          </a:xfrm>
          <a:custGeom>
            <a:avLst/>
            <a:gdLst>
              <a:gd name="T0" fmla="*/ 0 w 1723"/>
              <a:gd name="T1" fmla="*/ 334 h 652"/>
              <a:gd name="T2" fmla="*/ 146 w 1723"/>
              <a:gd name="T3" fmla="*/ 0 h 652"/>
              <a:gd name="T4" fmla="*/ 437 w 1723"/>
              <a:gd name="T5" fmla="*/ 651 h 652"/>
              <a:gd name="T6" fmla="*/ 728 w 1723"/>
              <a:gd name="T7" fmla="*/ 0 h 652"/>
              <a:gd name="T8" fmla="*/ 1007 w 1723"/>
              <a:gd name="T9" fmla="*/ 651 h 652"/>
              <a:gd name="T10" fmla="*/ 1299 w 1723"/>
              <a:gd name="T11" fmla="*/ 0 h 652"/>
              <a:gd name="T12" fmla="*/ 1590 w 1723"/>
              <a:gd name="T13" fmla="*/ 651 h 652"/>
              <a:gd name="T14" fmla="*/ 1722 w 1723"/>
              <a:gd name="T15" fmla="*/ 334 h 6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3" h="652">
                <a:moveTo>
                  <a:pt x="0" y="334"/>
                </a:moveTo>
                <a:lnTo>
                  <a:pt x="146" y="0"/>
                </a:lnTo>
                <a:lnTo>
                  <a:pt x="437" y="651"/>
                </a:lnTo>
                <a:lnTo>
                  <a:pt x="728" y="0"/>
                </a:lnTo>
                <a:lnTo>
                  <a:pt x="1007" y="651"/>
                </a:lnTo>
                <a:lnTo>
                  <a:pt x="1299" y="0"/>
                </a:lnTo>
                <a:lnTo>
                  <a:pt x="1590" y="651"/>
                </a:lnTo>
                <a:lnTo>
                  <a:pt x="1722" y="334"/>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00" name="Line 20">
            <a:extLst>
              <a:ext uri="{FF2B5EF4-FFF2-40B4-BE49-F238E27FC236}">
                <a16:creationId xmlns:a16="http://schemas.microsoft.com/office/drawing/2014/main" id="{207860E7-A528-4E62-8E0C-50EA590B2E0B}"/>
              </a:ext>
            </a:extLst>
          </p:cNvPr>
          <p:cNvSpPr>
            <a:spLocks noChangeShapeType="1"/>
          </p:cNvSpPr>
          <p:nvPr/>
        </p:nvSpPr>
        <p:spPr bwMode="auto">
          <a:xfrm flipH="1">
            <a:off x="6719888" y="4640263"/>
            <a:ext cx="204787" cy="1587"/>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01" name="Line 21">
            <a:extLst>
              <a:ext uri="{FF2B5EF4-FFF2-40B4-BE49-F238E27FC236}">
                <a16:creationId xmlns:a16="http://schemas.microsoft.com/office/drawing/2014/main" id="{A6C4D33C-DB78-4521-B422-04CBEB72B5BD}"/>
              </a:ext>
            </a:extLst>
          </p:cNvPr>
          <p:cNvSpPr>
            <a:spLocks noChangeShapeType="1"/>
          </p:cNvSpPr>
          <p:nvPr/>
        </p:nvSpPr>
        <p:spPr bwMode="auto">
          <a:xfrm flipH="1">
            <a:off x="7521575" y="4664075"/>
            <a:ext cx="204788" cy="158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a:extLst>
              <a:ext uri="{FF2B5EF4-FFF2-40B4-BE49-F238E27FC236}">
                <a16:creationId xmlns:a16="http://schemas.microsoft.com/office/drawing/2014/main" id="{C2BFEBB6-8CAA-4798-87A2-494E4EB976DC}"/>
              </a:ext>
            </a:extLst>
          </p:cNvPr>
          <p:cNvSpPr>
            <a:spLocks noGrp="1" noChangeArrowheads="1"/>
          </p:cNvSpPr>
          <p:nvPr>
            <p:ph type="title" idx="4294967295"/>
          </p:nvPr>
        </p:nvSpPr>
        <p:spPr>
          <a:xfrm>
            <a:off x="304800" y="914400"/>
            <a:ext cx="7772400" cy="9906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Multimeter</a:t>
            </a:r>
          </a:p>
        </p:txBody>
      </p:sp>
      <p:pic>
        <p:nvPicPr>
          <p:cNvPr id="47106" name="Picture 2">
            <a:extLst>
              <a:ext uri="{FF2B5EF4-FFF2-40B4-BE49-F238E27FC236}">
                <a16:creationId xmlns:a16="http://schemas.microsoft.com/office/drawing/2014/main" id="{9BDC8730-5D71-49CB-BBA1-D8B76478F9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475" y="2520950"/>
            <a:ext cx="1814513" cy="2617788"/>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47107" name="AutoShape 3">
            <a:extLst>
              <a:ext uri="{FF2B5EF4-FFF2-40B4-BE49-F238E27FC236}">
                <a16:creationId xmlns:a16="http://schemas.microsoft.com/office/drawing/2014/main" id="{90684E43-6ACE-4247-92C3-9E41DD4202D9}"/>
              </a:ext>
            </a:extLst>
          </p:cNvPr>
          <p:cNvSpPr>
            <a:spLocks noChangeArrowheads="1"/>
          </p:cNvSpPr>
          <p:nvPr/>
        </p:nvSpPr>
        <p:spPr bwMode="auto">
          <a:xfrm>
            <a:off x="4022725" y="1766888"/>
            <a:ext cx="4389438" cy="3081337"/>
          </a:xfrm>
          <a:prstGeom prst="roundRect">
            <a:avLst>
              <a:gd name="adj" fmla="val 5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pic>
        <p:nvPicPr>
          <p:cNvPr id="47108" name="Picture 4">
            <a:extLst>
              <a:ext uri="{FF2B5EF4-FFF2-40B4-BE49-F238E27FC236}">
                <a16:creationId xmlns:a16="http://schemas.microsoft.com/office/drawing/2014/main" id="{E0382507-06D9-4204-84B5-67F8947094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1200" y="1998663"/>
            <a:ext cx="1562100" cy="3195637"/>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47109" name="Text Box 5">
            <a:extLst>
              <a:ext uri="{FF2B5EF4-FFF2-40B4-BE49-F238E27FC236}">
                <a16:creationId xmlns:a16="http://schemas.microsoft.com/office/drawing/2014/main" id="{4D1A18B6-8024-4E46-903B-F297D245065A}"/>
              </a:ext>
            </a:extLst>
          </p:cNvPr>
          <p:cNvSpPr txBox="1">
            <a:spLocks noChangeArrowheads="1"/>
          </p:cNvSpPr>
          <p:nvPr/>
        </p:nvSpPr>
        <p:spPr bwMode="auto">
          <a:xfrm>
            <a:off x="549275" y="1881188"/>
            <a:ext cx="3810000" cy="441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Multimeters will measure Voltage, Current and Resistance.</a:t>
            </a:r>
          </a:p>
          <a:p>
            <a:pPr>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Be sure it is set properly to read what is being measured.</a:t>
            </a:r>
          </a:p>
          <a:p>
            <a:pPr>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If it is set to the ohms setting and voltage is measured the meter could be damaged!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7109">
                                            <p:txEl>
                                              <p:pRg st="0" end="0"/>
                                            </p:txEl>
                                          </p:spTgt>
                                        </p:tgtEl>
                                        <p:attrNameLst>
                                          <p:attrName>style.visibility</p:attrName>
                                        </p:attrNameLst>
                                      </p:cBhvr>
                                      <p:to>
                                        <p:strVal val="visible"/>
                                      </p:to>
                                    </p:set>
                                    <p:anim calcmode="lin" valueType="num">
                                      <p:cBhvr additive="base">
                                        <p:cTn id="7" dur="500"/>
                                        <p:tgtEl>
                                          <p:spTgt spid="47109">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7109">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7109">
                                            <p:txEl>
                                              <p:pRg st="2" end="2"/>
                                            </p:txEl>
                                          </p:spTgt>
                                        </p:tgtEl>
                                        <p:attrNameLst>
                                          <p:attrName>style.visibility</p:attrName>
                                        </p:attrNameLst>
                                      </p:cBhvr>
                                      <p:to>
                                        <p:strVal val="visible"/>
                                      </p:to>
                                    </p:set>
                                    <p:anim calcmode="lin" valueType="num">
                                      <p:cBhvr additive="base">
                                        <p:cTn id="13" dur="500"/>
                                        <p:tgtEl>
                                          <p:spTgt spid="47109">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7109">
                                            <p:txEl>
                                              <p:pRg st="2" end="2"/>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47109">
                                            <p:txEl>
                                              <p:pRg st="4" end="4"/>
                                            </p:txEl>
                                          </p:spTgt>
                                        </p:tgtEl>
                                        <p:attrNameLst>
                                          <p:attrName>style.visibility</p:attrName>
                                        </p:attrNameLst>
                                      </p:cBhvr>
                                      <p:to>
                                        <p:strVal val="visible"/>
                                      </p:to>
                                    </p:set>
                                    <p:anim calcmode="lin" valueType="num">
                                      <p:cBhvr additive="base">
                                        <p:cTn id="19" dur="500"/>
                                        <p:tgtEl>
                                          <p:spTgt spid="47109">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710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2E979FC4-EE2D-4EAC-9D63-7087B802C5AB}"/>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Meter Excercise</a:t>
            </a:r>
          </a:p>
        </p:txBody>
      </p:sp>
      <p:grpSp>
        <p:nvGrpSpPr>
          <p:cNvPr id="48130" name="Group 2">
            <a:extLst>
              <a:ext uri="{FF2B5EF4-FFF2-40B4-BE49-F238E27FC236}">
                <a16:creationId xmlns:a16="http://schemas.microsoft.com/office/drawing/2014/main" id="{00488A8C-4BFF-4EF5-A14F-370F166F235A}"/>
              </a:ext>
            </a:extLst>
          </p:cNvPr>
          <p:cNvGrpSpPr>
            <a:grpSpLocks/>
          </p:cNvGrpSpPr>
          <p:nvPr/>
        </p:nvGrpSpPr>
        <p:grpSpPr bwMode="auto">
          <a:xfrm>
            <a:off x="4060825" y="2027238"/>
            <a:ext cx="4289425" cy="2379662"/>
            <a:chOff x="2558" y="1277"/>
            <a:chExt cx="2702" cy="1499"/>
          </a:xfrm>
        </p:grpSpPr>
        <p:sp>
          <p:nvSpPr>
            <p:cNvPr id="48131" name="Line 3">
              <a:extLst>
                <a:ext uri="{FF2B5EF4-FFF2-40B4-BE49-F238E27FC236}">
                  <a16:creationId xmlns:a16="http://schemas.microsoft.com/office/drawing/2014/main" id="{4B86B024-F451-49B3-92DF-E33E5B311A0C}"/>
                </a:ext>
              </a:extLst>
            </p:cNvPr>
            <p:cNvSpPr>
              <a:spLocks noChangeShapeType="1"/>
            </p:cNvSpPr>
            <p:nvPr/>
          </p:nvSpPr>
          <p:spPr bwMode="auto">
            <a:xfrm>
              <a:off x="2561" y="1946"/>
              <a:ext cx="423"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32" name="Line 4">
              <a:extLst>
                <a:ext uri="{FF2B5EF4-FFF2-40B4-BE49-F238E27FC236}">
                  <a16:creationId xmlns:a16="http://schemas.microsoft.com/office/drawing/2014/main" id="{512458EA-5531-442E-AB3C-E25AAA273E94}"/>
                </a:ext>
              </a:extLst>
            </p:cNvPr>
            <p:cNvSpPr>
              <a:spLocks noChangeShapeType="1"/>
            </p:cNvSpPr>
            <p:nvPr/>
          </p:nvSpPr>
          <p:spPr bwMode="auto">
            <a:xfrm>
              <a:off x="2642" y="2077"/>
              <a:ext cx="262"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33" name="Line 5">
              <a:extLst>
                <a:ext uri="{FF2B5EF4-FFF2-40B4-BE49-F238E27FC236}">
                  <a16:creationId xmlns:a16="http://schemas.microsoft.com/office/drawing/2014/main" id="{1A5BE578-751F-4814-8974-7C223267A4FB}"/>
                </a:ext>
              </a:extLst>
            </p:cNvPr>
            <p:cNvSpPr>
              <a:spLocks noChangeShapeType="1"/>
            </p:cNvSpPr>
            <p:nvPr/>
          </p:nvSpPr>
          <p:spPr bwMode="auto">
            <a:xfrm flipV="1">
              <a:off x="2777" y="1511"/>
              <a:ext cx="1" cy="42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34" name="Line 6">
              <a:extLst>
                <a:ext uri="{FF2B5EF4-FFF2-40B4-BE49-F238E27FC236}">
                  <a16:creationId xmlns:a16="http://schemas.microsoft.com/office/drawing/2014/main" id="{392A9A64-80ED-4C79-BD58-96D7BD903DAF}"/>
                </a:ext>
              </a:extLst>
            </p:cNvPr>
            <p:cNvSpPr>
              <a:spLocks noChangeShapeType="1"/>
            </p:cNvSpPr>
            <p:nvPr/>
          </p:nvSpPr>
          <p:spPr bwMode="auto">
            <a:xfrm>
              <a:off x="2777" y="1516"/>
              <a:ext cx="2408"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35" name="Line 7">
              <a:extLst>
                <a:ext uri="{FF2B5EF4-FFF2-40B4-BE49-F238E27FC236}">
                  <a16:creationId xmlns:a16="http://schemas.microsoft.com/office/drawing/2014/main" id="{EB6E0409-5A7B-446C-81ED-2E7FCAE9831D}"/>
                </a:ext>
              </a:extLst>
            </p:cNvPr>
            <p:cNvSpPr>
              <a:spLocks noChangeShapeType="1"/>
            </p:cNvSpPr>
            <p:nvPr/>
          </p:nvSpPr>
          <p:spPr bwMode="auto">
            <a:xfrm>
              <a:off x="5181" y="1516"/>
              <a:ext cx="1" cy="293"/>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8136" name="Group 8">
              <a:extLst>
                <a:ext uri="{FF2B5EF4-FFF2-40B4-BE49-F238E27FC236}">
                  <a16:creationId xmlns:a16="http://schemas.microsoft.com/office/drawing/2014/main" id="{6145EFDF-FF95-4CAD-BD1F-D161CCD03EE5}"/>
                </a:ext>
              </a:extLst>
            </p:cNvPr>
            <p:cNvGrpSpPr>
              <a:grpSpLocks/>
            </p:cNvGrpSpPr>
            <p:nvPr/>
          </p:nvGrpSpPr>
          <p:grpSpPr bwMode="auto">
            <a:xfrm>
              <a:off x="5113" y="1723"/>
              <a:ext cx="147" cy="707"/>
              <a:chOff x="5113" y="1723"/>
              <a:chExt cx="147" cy="707"/>
            </a:xfrm>
          </p:grpSpPr>
          <p:sp>
            <p:nvSpPr>
              <p:cNvPr id="48137" name="Line 9">
                <a:extLst>
                  <a:ext uri="{FF2B5EF4-FFF2-40B4-BE49-F238E27FC236}">
                    <a16:creationId xmlns:a16="http://schemas.microsoft.com/office/drawing/2014/main" id="{DEFEF839-9A1A-4DBF-94A1-8C6071D39FE1}"/>
                  </a:ext>
                </a:extLst>
              </p:cNvPr>
              <p:cNvSpPr>
                <a:spLocks noChangeShapeType="1"/>
              </p:cNvSpPr>
              <p:nvPr/>
            </p:nvSpPr>
            <p:spPr bwMode="auto">
              <a:xfrm>
                <a:off x="5182" y="2272"/>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38" name="Line 10">
                <a:extLst>
                  <a:ext uri="{FF2B5EF4-FFF2-40B4-BE49-F238E27FC236}">
                    <a16:creationId xmlns:a16="http://schemas.microsoft.com/office/drawing/2014/main" id="{E5DD81B0-1AD2-4D6A-B157-35E90172D42A}"/>
                  </a:ext>
                </a:extLst>
              </p:cNvPr>
              <p:cNvSpPr>
                <a:spLocks noChangeShapeType="1"/>
              </p:cNvSpPr>
              <p:nvPr/>
            </p:nvSpPr>
            <p:spPr bwMode="auto">
              <a:xfrm>
                <a:off x="5182" y="1723"/>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39" name="Freeform 11">
                <a:extLst>
                  <a:ext uri="{FF2B5EF4-FFF2-40B4-BE49-F238E27FC236}">
                    <a16:creationId xmlns:a16="http://schemas.microsoft.com/office/drawing/2014/main" id="{BC52EC35-99A7-48D7-9F70-2BDDD38D8A0E}"/>
                  </a:ext>
                </a:extLst>
              </p:cNvPr>
              <p:cNvSpPr>
                <a:spLocks noChangeArrowheads="1"/>
              </p:cNvSpPr>
              <p:nvPr/>
            </p:nvSpPr>
            <p:spPr bwMode="auto">
              <a:xfrm>
                <a:off x="5113" y="1885"/>
                <a:ext cx="148" cy="391"/>
              </a:xfrm>
              <a:custGeom>
                <a:avLst/>
                <a:gdLst>
                  <a:gd name="T0" fmla="*/ 317 w 652"/>
                  <a:gd name="T1" fmla="*/ 0 h 1723"/>
                  <a:gd name="T2" fmla="*/ 651 w 652"/>
                  <a:gd name="T3" fmla="*/ 146 h 1723"/>
                  <a:gd name="T4" fmla="*/ 0 w 652"/>
                  <a:gd name="T5" fmla="*/ 437 h 1723"/>
                  <a:gd name="T6" fmla="*/ 651 w 652"/>
                  <a:gd name="T7" fmla="*/ 728 h 1723"/>
                  <a:gd name="T8" fmla="*/ 0 w 652"/>
                  <a:gd name="T9" fmla="*/ 1007 h 1723"/>
                  <a:gd name="T10" fmla="*/ 651 w 652"/>
                  <a:gd name="T11" fmla="*/ 1299 h 1723"/>
                  <a:gd name="T12" fmla="*/ 0 w 652"/>
                  <a:gd name="T13" fmla="*/ 1590 h 1723"/>
                  <a:gd name="T14" fmla="*/ 317 w 652"/>
                  <a:gd name="T15" fmla="*/ 1722 h 17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2" h="1723">
                    <a:moveTo>
                      <a:pt x="317" y="0"/>
                    </a:moveTo>
                    <a:lnTo>
                      <a:pt x="651" y="146"/>
                    </a:lnTo>
                    <a:lnTo>
                      <a:pt x="0" y="437"/>
                    </a:lnTo>
                    <a:lnTo>
                      <a:pt x="651" y="728"/>
                    </a:lnTo>
                    <a:lnTo>
                      <a:pt x="0" y="1007"/>
                    </a:lnTo>
                    <a:lnTo>
                      <a:pt x="651" y="1299"/>
                    </a:lnTo>
                    <a:lnTo>
                      <a:pt x="0" y="1590"/>
                    </a:lnTo>
                    <a:lnTo>
                      <a:pt x="317" y="1722"/>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8140" name="Line 12">
              <a:extLst>
                <a:ext uri="{FF2B5EF4-FFF2-40B4-BE49-F238E27FC236}">
                  <a16:creationId xmlns:a16="http://schemas.microsoft.com/office/drawing/2014/main" id="{EF5BE8BB-7218-49D9-BBF4-29CF0B7E1EA4}"/>
                </a:ext>
              </a:extLst>
            </p:cNvPr>
            <p:cNvSpPr>
              <a:spLocks noChangeShapeType="1"/>
            </p:cNvSpPr>
            <p:nvPr/>
          </p:nvSpPr>
          <p:spPr bwMode="auto">
            <a:xfrm>
              <a:off x="5181" y="2419"/>
              <a:ext cx="1" cy="354"/>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1" name="Line 13">
              <a:extLst>
                <a:ext uri="{FF2B5EF4-FFF2-40B4-BE49-F238E27FC236}">
                  <a16:creationId xmlns:a16="http://schemas.microsoft.com/office/drawing/2014/main" id="{CD7B00E6-7B68-48A0-86A0-D0E6AC5569D0}"/>
                </a:ext>
              </a:extLst>
            </p:cNvPr>
            <p:cNvSpPr>
              <a:spLocks noChangeShapeType="1"/>
            </p:cNvSpPr>
            <p:nvPr/>
          </p:nvSpPr>
          <p:spPr bwMode="auto">
            <a:xfrm>
              <a:off x="2769" y="2085"/>
              <a:ext cx="1" cy="692"/>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2" name="Line 14">
              <a:extLst>
                <a:ext uri="{FF2B5EF4-FFF2-40B4-BE49-F238E27FC236}">
                  <a16:creationId xmlns:a16="http://schemas.microsoft.com/office/drawing/2014/main" id="{3761FEE4-CC30-4597-937E-D5ACFB2358C4}"/>
                </a:ext>
              </a:extLst>
            </p:cNvPr>
            <p:cNvSpPr>
              <a:spLocks noChangeShapeType="1"/>
            </p:cNvSpPr>
            <p:nvPr/>
          </p:nvSpPr>
          <p:spPr bwMode="auto">
            <a:xfrm>
              <a:off x="2769" y="2770"/>
              <a:ext cx="2415"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3" name="Text Box 15">
              <a:extLst>
                <a:ext uri="{FF2B5EF4-FFF2-40B4-BE49-F238E27FC236}">
                  <a16:creationId xmlns:a16="http://schemas.microsoft.com/office/drawing/2014/main" id="{CE14234D-BDDC-459F-BC41-B1C8F06C3C4F}"/>
                </a:ext>
              </a:extLst>
            </p:cNvPr>
            <p:cNvSpPr txBox="1">
              <a:spLocks noChangeArrowheads="1"/>
            </p:cNvSpPr>
            <p:nvPr/>
          </p:nvSpPr>
          <p:spPr bwMode="auto">
            <a:xfrm>
              <a:off x="2558" y="1700"/>
              <a:ext cx="15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7360">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a:t>
              </a:r>
            </a:p>
          </p:txBody>
        </p:sp>
        <p:sp>
          <p:nvSpPr>
            <p:cNvPr id="48144" name="Line 16">
              <a:extLst>
                <a:ext uri="{FF2B5EF4-FFF2-40B4-BE49-F238E27FC236}">
                  <a16:creationId xmlns:a16="http://schemas.microsoft.com/office/drawing/2014/main" id="{EC9562AD-E0FA-4DF6-AC04-7AAD9DB89D72}"/>
                </a:ext>
              </a:extLst>
            </p:cNvPr>
            <p:cNvSpPr>
              <a:spLocks noChangeShapeType="1"/>
            </p:cNvSpPr>
            <p:nvPr/>
          </p:nvSpPr>
          <p:spPr bwMode="auto">
            <a:xfrm>
              <a:off x="3696" y="1519"/>
              <a:ext cx="1" cy="125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5" name="Oval 17">
              <a:extLst>
                <a:ext uri="{FF2B5EF4-FFF2-40B4-BE49-F238E27FC236}">
                  <a16:creationId xmlns:a16="http://schemas.microsoft.com/office/drawing/2014/main" id="{EBBF5606-7753-42C5-87A5-57EF7792C20E}"/>
                </a:ext>
              </a:extLst>
            </p:cNvPr>
            <p:cNvSpPr>
              <a:spLocks noChangeArrowheads="1"/>
            </p:cNvSpPr>
            <p:nvPr/>
          </p:nvSpPr>
          <p:spPr bwMode="auto">
            <a:xfrm>
              <a:off x="4158" y="1277"/>
              <a:ext cx="546" cy="546"/>
            </a:xfrm>
            <a:prstGeom prst="ellipse">
              <a:avLst/>
            </a:prstGeom>
            <a:solidFill>
              <a:srgbClr val="FFFFCC"/>
            </a:solidFill>
            <a:ln w="9525">
              <a:solidFill>
                <a:srgbClr val="000000"/>
              </a:solidFill>
              <a:round/>
              <a:headEnd/>
              <a:tailEnd/>
            </a:ln>
          </p:spPr>
          <p:txBody>
            <a:bodyPr wrap="none" anchor="ctr"/>
            <a:lstStyle/>
            <a:p>
              <a:endParaRPr lang="en-US"/>
            </a:p>
          </p:txBody>
        </p:sp>
        <p:sp>
          <p:nvSpPr>
            <p:cNvPr id="48146" name="Line 18">
              <a:extLst>
                <a:ext uri="{FF2B5EF4-FFF2-40B4-BE49-F238E27FC236}">
                  <a16:creationId xmlns:a16="http://schemas.microsoft.com/office/drawing/2014/main" id="{8C3E174B-5F33-4CE8-BF8F-12DF57CAC3FD}"/>
                </a:ext>
              </a:extLst>
            </p:cNvPr>
            <p:cNvSpPr>
              <a:spLocks noChangeShapeType="1"/>
            </p:cNvSpPr>
            <p:nvPr/>
          </p:nvSpPr>
          <p:spPr bwMode="auto">
            <a:xfrm flipV="1">
              <a:off x="4373" y="1376"/>
              <a:ext cx="173" cy="325"/>
            </a:xfrm>
            <a:prstGeom prst="line">
              <a:avLst/>
            </a:prstGeom>
            <a:noFill/>
            <a:ln w="36720">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47" name="Oval 19">
              <a:extLst>
                <a:ext uri="{FF2B5EF4-FFF2-40B4-BE49-F238E27FC236}">
                  <a16:creationId xmlns:a16="http://schemas.microsoft.com/office/drawing/2014/main" id="{3DB6B8D7-28F9-45A3-BABE-FD74A07497E0}"/>
                </a:ext>
              </a:extLst>
            </p:cNvPr>
            <p:cNvSpPr>
              <a:spLocks noChangeArrowheads="1"/>
            </p:cNvSpPr>
            <p:nvPr/>
          </p:nvSpPr>
          <p:spPr bwMode="auto">
            <a:xfrm>
              <a:off x="3434" y="1877"/>
              <a:ext cx="546" cy="546"/>
            </a:xfrm>
            <a:prstGeom prst="ellipse">
              <a:avLst/>
            </a:prstGeom>
            <a:solidFill>
              <a:srgbClr val="FFFFCC"/>
            </a:solidFill>
            <a:ln w="9525">
              <a:solidFill>
                <a:srgbClr val="000000"/>
              </a:solidFill>
              <a:round/>
              <a:headEnd/>
              <a:tailEnd/>
            </a:ln>
          </p:spPr>
          <p:txBody>
            <a:bodyPr wrap="none" anchor="ctr"/>
            <a:lstStyle/>
            <a:p>
              <a:endParaRPr lang="en-US"/>
            </a:p>
          </p:txBody>
        </p:sp>
        <p:sp>
          <p:nvSpPr>
            <p:cNvPr id="48148" name="Line 20">
              <a:extLst>
                <a:ext uri="{FF2B5EF4-FFF2-40B4-BE49-F238E27FC236}">
                  <a16:creationId xmlns:a16="http://schemas.microsoft.com/office/drawing/2014/main" id="{EA732FD7-4930-4591-8C0A-5DAF16D2F877}"/>
                </a:ext>
              </a:extLst>
            </p:cNvPr>
            <p:cNvSpPr>
              <a:spLocks noChangeShapeType="1"/>
            </p:cNvSpPr>
            <p:nvPr/>
          </p:nvSpPr>
          <p:spPr bwMode="auto">
            <a:xfrm flipV="1">
              <a:off x="3650" y="1976"/>
              <a:ext cx="173" cy="325"/>
            </a:xfrm>
            <a:prstGeom prst="line">
              <a:avLst/>
            </a:prstGeom>
            <a:noFill/>
            <a:ln w="36720">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49" name="Text Box 21">
              <a:extLst>
                <a:ext uri="{FF2B5EF4-FFF2-40B4-BE49-F238E27FC236}">
                  <a16:creationId xmlns:a16="http://schemas.microsoft.com/office/drawing/2014/main" id="{CC31D02E-8511-4A11-BBBF-DDE8D862A937}"/>
                </a:ext>
              </a:extLst>
            </p:cNvPr>
            <p:cNvSpPr txBox="1">
              <a:spLocks noChangeArrowheads="1"/>
            </p:cNvSpPr>
            <p:nvPr/>
          </p:nvSpPr>
          <p:spPr bwMode="auto">
            <a:xfrm>
              <a:off x="3885" y="2385"/>
              <a:ext cx="716"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Meter A</a:t>
              </a:r>
            </a:p>
          </p:txBody>
        </p:sp>
        <p:sp>
          <p:nvSpPr>
            <p:cNvPr id="48150" name="Text Box 22">
              <a:extLst>
                <a:ext uri="{FF2B5EF4-FFF2-40B4-BE49-F238E27FC236}">
                  <a16:creationId xmlns:a16="http://schemas.microsoft.com/office/drawing/2014/main" id="{4523FB37-C845-434E-9068-328A12E3E6C6}"/>
                </a:ext>
              </a:extLst>
            </p:cNvPr>
            <p:cNvSpPr txBox="1">
              <a:spLocks noChangeArrowheads="1"/>
            </p:cNvSpPr>
            <p:nvPr/>
          </p:nvSpPr>
          <p:spPr bwMode="auto">
            <a:xfrm>
              <a:off x="4315" y="1846"/>
              <a:ext cx="716"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Meter B</a:t>
              </a:r>
            </a:p>
          </p:txBody>
        </p:sp>
      </p:grpSp>
      <p:sp>
        <p:nvSpPr>
          <p:cNvPr id="48151" name="Text Box 23">
            <a:extLst>
              <a:ext uri="{FF2B5EF4-FFF2-40B4-BE49-F238E27FC236}">
                <a16:creationId xmlns:a16="http://schemas.microsoft.com/office/drawing/2014/main" id="{4EAC05AE-40EE-45E1-B44E-CE22E98DEC07}"/>
              </a:ext>
            </a:extLst>
          </p:cNvPr>
          <p:cNvSpPr txBox="1">
            <a:spLocks noChangeArrowheads="1"/>
          </p:cNvSpPr>
          <p:nvPr/>
        </p:nvSpPr>
        <p:spPr bwMode="auto">
          <a:xfrm>
            <a:off x="8462963" y="3127375"/>
            <a:ext cx="29368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R</a:t>
            </a:r>
          </a:p>
        </p:txBody>
      </p:sp>
      <p:sp>
        <p:nvSpPr>
          <p:cNvPr id="48152" name="Text Box 24">
            <a:extLst>
              <a:ext uri="{FF2B5EF4-FFF2-40B4-BE49-F238E27FC236}">
                <a16:creationId xmlns:a16="http://schemas.microsoft.com/office/drawing/2014/main" id="{A6C33AFE-4F1C-4EFD-9D3C-BFECE1F2546C}"/>
              </a:ext>
            </a:extLst>
          </p:cNvPr>
          <p:cNvSpPr txBox="1">
            <a:spLocks noChangeArrowheads="1"/>
          </p:cNvSpPr>
          <p:nvPr/>
        </p:nvSpPr>
        <p:spPr bwMode="auto">
          <a:xfrm>
            <a:off x="330200" y="2357438"/>
            <a:ext cx="34813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What circuit quantity would meter A indicate?</a:t>
            </a:r>
          </a:p>
        </p:txBody>
      </p:sp>
      <p:sp>
        <p:nvSpPr>
          <p:cNvPr id="48153" name="Text Box 25">
            <a:extLst>
              <a:ext uri="{FF2B5EF4-FFF2-40B4-BE49-F238E27FC236}">
                <a16:creationId xmlns:a16="http://schemas.microsoft.com/office/drawing/2014/main" id="{103BDAB3-5C15-4B7E-AD7A-5484AC737385}"/>
              </a:ext>
            </a:extLst>
          </p:cNvPr>
          <p:cNvSpPr txBox="1">
            <a:spLocks noChangeArrowheads="1"/>
          </p:cNvSpPr>
          <p:nvPr/>
        </p:nvSpPr>
        <p:spPr bwMode="auto">
          <a:xfrm>
            <a:off x="733425" y="3516313"/>
            <a:ext cx="233203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FF0000"/>
                </a:solidFill>
              </a:rPr>
              <a:t>Battery voltage</a:t>
            </a:r>
          </a:p>
        </p:txBody>
      </p:sp>
      <p:sp>
        <p:nvSpPr>
          <p:cNvPr id="48154" name="Text Box 26">
            <a:extLst>
              <a:ext uri="{FF2B5EF4-FFF2-40B4-BE49-F238E27FC236}">
                <a16:creationId xmlns:a16="http://schemas.microsoft.com/office/drawing/2014/main" id="{249DBA36-938D-472C-B8D7-DF0FD3D68E50}"/>
              </a:ext>
            </a:extLst>
          </p:cNvPr>
          <p:cNvSpPr txBox="1">
            <a:spLocks noChangeArrowheads="1"/>
          </p:cNvSpPr>
          <p:nvPr/>
        </p:nvSpPr>
        <p:spPr bwMode="auto">
          <a:xfrm>
            <a:off x="257175" y="4322763"/>
            <a:ext cx="34813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What circuit quantity would meter B indicate?</a:t>
            </a:r>
          </a:p>
        </p:txBody>
      </p:sp>
      <p:sp>
        <p:nvSpPr>
          <p:cNvPr id="48155" name="Text Box 27">
            <a:extLst>
              <a:ext uri="{FF2B5EF4-FFF2-40B4-BE49-F238E27FC236}">
                <a16:creationId xmlns:a16="http://schemas.microsoft.com/office/drawing/2014/main" id="{9570DFCF-71DE-4E40-9F82-B8804801DE77}"/>
              </a:ext>
            </a:extLst>
          </p:cNvPr>
          <p:cNvSpPr txBox="1">
            <a:spLocks noChangeArrowheads="1"/>
          </p:cNvSpPr>
          <p:nvPr/>
        </p:nvSpPr>
        <p:spPr bwMode="auto">
          <a:xfrm>
            <a:off x="293688" y="5422900"/>
            <a:ext cx="39814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FF0000"/>
                </a:solidFill>
              </a:rPr>
              <a:t>The current flowing through the resistor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8153"/>
                                        </p:tgtEl>
                                        <p:attrNameLst>
                                          <p:attrName>style.visibility</p:attrName>
                                        </p:attrNameLst>
                                      </p:cBhvr>
                                      <p:to>
                                        <p:strVal val="visible"/>
                                      </p:to>
                                    </p:set>
                                    <p:anim calcmode="lin" valueType="num">
                                      <p:cBhvr additive="base">
                                        <p:cTn id="7" dur="500" fill="hold"/>
                                        <p:tgtEl>
                                          <p:spTgt spid="48153"/>
                                        </p:tgtEl>
                                        <p:attrNameLst>
                                          <p:attrName>ppt_x</p:attrName>
                                        </p:attrNameLst>
                                      </p:cBhvr>
                                      <p:tavLst>
                                        <p:tav tm="0">
                                          <p:val>
                                            <p:strVal val="#ppt_x"/>
                                          </p:val>
                                        </p:tav>
                                        <p:tav tm="100000">
                                          <p:val>
                                            <p:strVal val="#ppt_x"/>
                                          </p:val>
                                        </p:tav>
                                      </p:tavLst>
                                    </p:anim>
                                    <p:anim calcmode="lin" valueType="num">
                                      <p:cBhvr additive="base">
                                        <p:cTn id="8" dur="500" fill="hold"/>
                                        <p:tgtEl>
                                          <p:spTgt spid="48153"/>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8154"/>
                                        </p:tgtEl>
                                        <p:attrNameLst>
                                          <p:attrName>style.visibility</p:attrName>
                                        </p:attrNameLst>
                                      </p:cBhvr>
                                      <p:to>
                                        <p:strVal val="visible"/>
                                      </p:to>
                                    </p:set>
                                    <p:anim calcmode="lin" valueType="num">
                                      <p:cBhvr additive="base">
                                        <p:cTn id="13" dur="500" fill="hold"/>
                                        <p:tgtEl>
                                          <p:spTgt spid="48154"/>
                                        </p:tgtEl>
                                        <p:attrNameLst>
                                          <p:attrName>ppt_x</p:attrName>
                                        </p:attrNameLst>
                                      </p:cBhvr>
                                      <p:tavLst>
                                        <p:tav tm="0">
                                          <p:val>
                                            <p:strVal val="#ppt_x"/>
                                          </p:val>
                                        </p:tav>
                                        <p:tav tm="100000">
                                          <p:val>
                                            <p:strVal val="#ppt_x"/>
                                          </p:val>
                                        </p:tav>
                                      </p:tavLst>
                                    </p:anim>
                                    <p:anim calcmode="lin" valueType="num">
                                      <p:cBhvr additive="base">
                                        <p:cTn id="14" dur="500" fill="hold"/>
                                        <p:tgtEl>
                                          <p:spTgt spid="48154"/>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48155"/>
                                        </p:tgtEl>
                                        <p:attrNameLst>
                                          <p:attrName>style.visibility</p:attrName>
                                        </p:attrNameLst>
                                      </p:cBhvr>
                                      <p:to>
                                        <p:strVal val="visible"/>
                                      </p:to>
                                    </p:set>
                                    <p:anim calcmode="lin" valueType="num">
                                      <p:cBhvr additive="base">
                                        <p:cTn id="19" dur="500" fill="hold"/>
                                        <p:tgtEl>
                                          <p:spTgt spid="48155"/>
                                        </p:tgtEl>
                                        <p:attrNameLst>
                                          <p:attrName>ppt_x</p:attrName>
                                        </p:attrNameLst>
                                      </p:cBhvr>
                                      <p:tavLst>
                                        <p:tav tm="0">
                                          <p:val>
                                            <p:strVal val="#ppt_x"/>
                                          </p:val>
                                        </p:tav>
                                        <p:tav tm="100000">
                                          <p:val>
                                            <p:strVal val="#ppt_x"/>
                                          </p:val>
                                        </p:tav>
                                      </p:tavLst>
                                    </p:anim>
                                    <p:anim calcmode="lin" valueType="num">
                                      <p:cBhvr additive="base">
                                        <p:cTn id="20" dur="500" fill="hold"/>
                                        <p:tgtEl>
                                          <p:spTgt spid="481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53" grpId="0" autoUpdateAnimBg="0"/>
      <p:bldP spid="48154" grpId="0" autoUpdateAnimBg="0"/>
      <p:bldP spid="48155"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a:extLst>
              <a:ext uri="{FF2B5EF4-FFF2-40B4-BE49-F238E27FC236}">
                <a16:creationId xmlns:a16="http://schemas.microsoft.com/office/drawing/2014/main" id="{B66022AE-90CE-49FA-8262-D2D1FB19AF79}"/>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Power</a:t>
            </a:r>
          </a:p>
        </p:txBody>
      </p:sp>
      <p:grpSp>
        <p:nvGrpSpPr>
          <p:cNvPr id="49154" name="Group 2">
            <a:extLst>
              <a:ext uri="{FF2B5EF4-FFF2-40B4-BE49-F238E27FC236}">
                <a16:creationId xmlns:a16="http://schemas.microsoft.com/office/drawing/2014/main" id="{5341BAAE-C651-4881-B153-3F8F2E54E19F}"/>
              </a:ext>
            </a:extLst>
          </p:cNvPr>
          <p:cNvGrpSpPr>
            <a:grpSpLocks/>
          </p:cNvGrpSpPr>
          <p:nvPr/>
        </p:nvGrpSpPr>
        <p:grpSpPr bwMode="auto">
          <a:xfrm>
            <a:off x="4071938" y="1722438"/>
            <a:ext cx="4694237" cy="2379662"/>
            <a:chOff x="2565" y="1085"/>
            <a:chExt cx="2957" cy="1499"/>
          </a:xfrm>
        </p:grpSpPr>
        <p:grpSp>
          <p:nvGrpSpPr>
            <p:cNvPr id="49155" name="Group 3">
              <a:extLst>
                <a:ext uri="{FF2B5EF4-FFF2-40B4-BE49-F238E27FC236}">
                  <a16:creationId xmlns:a16="http://schemas.microsoft.com/office/drawing/2014/main" id="{27C7E7ED-1EC0-47F7-A426-D197BCB14021}"/>
                </a:ext>
              </a:extLst>
            </p:cNvPr>
            <p:cNvGrpSpPr>
              <a:grpSpLocks/>
            </p:cNvGrpSpPr>
            <p:nvPr/>
          </p:nvGrpSpPr>
          <p:grpSpPr bwMode="auto">
            <a:xfrm>
              <a:off x="2565" y="1085"/>
              <a:ext cx="2702" cy="1499"/>
              <a:chOff x="2565" y="1085"/>
              <a:chExt cx="2702" cy="1499"/>
            </a:xfrm>
          </p:grpSpPr>
          <p:sp>
            <p:nvSpPr>
              <p:cNvPr id="49156" name="Line 4">
                <a:extLst>
                  <a:ext uri="{FF2B5EF4-FFF2-40B4-BE49-F238E27FC236}">
                    <a16:creationId xmlns:a16="http://schemas.microsoft.com/office/drawing/2014/main" id="{95303D98-D5D4-4B6D-A686-150712704FCF}"/>
                  </a:ext>
                </a:extLst>
              </p:cNvPr>
              <p:cNvSpPr>
                <a:spLocks noChangeShapeType="1"/>
              </p:cNvSpPr>
              <p:nvPr/>
            </p:nvSpPr>
            <p:spPr bwMode="auto">
              <a:xfrm>
                <a:off x="2569" y="1754"/>
                <a:ext cx="423"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7" name="Line 5">
                <a:extLst>
                  <a:ext uri="{FF2B5EF4-FFF2-40B4-BE49-F238E27FC236}">
                    <a16:creationId xmlns:a16="http://schemas.microsoft.com/office/drawing/2014/main" id="{54600019-CDFB-48E7-A8FC-D97B64F945FE}"/>
                  </a:ext>
                </a:extLst>
              </p:cNvPr>
              <p:cNvSpPr>
                <a:spLocks noChangeShapeType="1"/>
              </p:cNvSpPr>
              <p:nvPr/>
            </p:nvSpPr>
            <p:spPr bwMode="auto">
              <a:xfrm>
                <a:off x="2650" y="1885"/>
                <a:ext cx="262"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8" name="Line 6">
                <a:extLst>
                  <a:ext uri="{FF2B5EF4-FFF2-40B4-BE49-F238E27FC236}">
                    <a16:creationId xmlns:a16="http://schemas.microsoft.com/office/drawing/2014/main" id="{C53033DD-F5FC-492D-B67A-2290484A3978}"/>
                  </a:ext>
                </a:extLst>
              </p:cNvPr>
              <p:cNvSpPr>
                <a:spLocks noChangeShapeType="1"/>
              </p:cNvSpPr>
              <p:nvPr/>
            </p:nvSpPr>
            <p:spPr bwMode="auto">
              <a:xfrm flipV="1">
                <a:off x="2785" y="1318"/>
                <a:ext cx="1" cy="42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9" name="Line 7">
                <a:extLst>
                  <a:ext uri="{FF2B5EF4-FFF2-40B4-BE49-F238E27FC236}">
                    <a16:creationId xmlns:a16="http://schemas.microsoft.com/office/drawing/2014/main" id="{F9FE0AE8-A89F-4783-8B02-26364A8F8E15}"/>
                  </a:ext>
                </a:extLst>
              </p:cNvPr>
              <p:cNvSpPr>
                <a:spLocks noChangeShapeType="1"/>
              </p:cNvSpPr>
              <p:nvPr/>
            </p:nvSpPr>
            <p:spPr bwMode="auto">
              <a:xfrm>
                <a:off x="2785" y="1323"/>
                <a:ext cx="2408"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0" name="Line 8">
                <a:extLst>
                  <a:ext uri="{FF2B5EF4-FFF2-40B4-BE49-F238E27FC236}">
                    <a16:creationId xmlns:a16="http://schemas.microsoft.com/office/drawing/2014/main" id="{DF9B5AED-1D8C-4481-947A-7BA7A078C400}"/>
                  </a:ext>
                </a:extLst>
              </p:cNvPr>
              <p:cNvSpPr>
                <a:spLocks noChangeShapeType="1"/>
              </p:cNvSpPr>
              <p:nvPr/>
            </p:nvSpPr>
            <p:spPr bwMode="auto">
              <a:xfrm>
                <a:off x="5188" y="1323"/>
                <a:ext cx="1" cy="293"/>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9161" name="Group 9">
                <a:extLst>
                  <a:ext uri="{FF2B5EF4-FFF2-40B4-BE49-F238E27FC236}">
                    <a16:creationId xmlns:a16="http://schemas.microsoft.com/office/drawing/2014/main" id="{AEAC3974-4A26-48F1-8BA8-0BFCFF7BBE72}"/>
                  </a:ext>
                </a:extLst>
              </p:cNvPr>
              <p:cNvGrpSpPr>
                <a:grpSpLocks/>
              </p:cNvGrpSpPr>
              <p:nvPr/>
            </p:nvGrpSpPr>
            <p:grpSpPr bwMode="auto">
              <a:xfrm>
                <a:off x="5121" y="1531"/>
                <a:ext cx="147" cy="707"/>
                <a:chOff x="5121" y="1531"/>
                <a:chExt cx="147" cy="707"/>
              </a:xfrm>
            </p:grpSpPr>
            <p:sp>
              <p:nvSpPr>
                <p:cNvPr id="49162" name="Line 10">
                  <a:extLst>
                    <a:ext uri="{FF2B5EF4-FFF2-40B4-BE49-F238E27FC236}">
                      <a16:creationId xmlns:a16="http://schemas.microsoft.com/office/drawing/2014/main" id="{7B004138-B0E2-4F24-B5EC-9C12CC038089}"/>
                    </a:ext>
                  </a:extLst>
                </p:cNvPr>
                <p:cNvSpPr>
                  <a:spLocks noChangeShapeType="1"/>
                </p:cNvSpPr>
                <p:nvPr/>
              </p:nvSpPr>
              <p:spPr bwMode="auto">
                <a:xfrm>
                  <a:off x="5190" y="2080"/>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3" name="Line 11">
                  <a:extLst>
                    <a:ext uri="{FF2B5EF4-FFF2-40B4-BE49-F238E27FC236}">
                      <a16:creationId xmlns:a16="http://schemas.microsoft.com/office/drawing/2014/main" id="{7076EF62-6DF2-4A93-9329-39CEF50D1543}"/>
                    </a:ext>
                  </a:extLst>
                </p:cNvPr>
                <p:cNvSpPr>
                  <a:spLocks noChangeShapeType="1"/>
                </p:cNvSpPr>
                <p:nvPr/>
              </p:nvSpPr>
              <p:spPr bwMode="auto">
                <a:xfrm>
                  <a:off x="5190" y="1531"/>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4" name="Freeform 12">
                  <a:extLst>
                    <a:ext uri="{FF2B5EF4-FFF2-40B4-BE49-F238E27FC236}">
                      <a16:creationId xmlns:a16="http://schemas.microsoft.com/office/drawing/2014/main" id="{DDC61D7F-CD78-499C-A173-E7F353A368F0}"/>
                    </a:ext>
                  </a:extLst>
                </p:cNvPr>
                <p:cNvSpPr>
                  <a:spLocks noChangeArrowheads="1"/>
                </p:cNvSpPr>
                <p:nvPr/>
              </p:nvSpPr>
              <p:spPr bwMode="auto">
                <a:xfrm>
                  <a:off x="5121" y="1693"/>
                  <a:ext cx="148" cy="391"/>
                </a:xfrm>
                <a:custGeom>
                  <a:avLst/>
                  <a:gdLst>
                    <a:gd name="T0" fmla="*/ 317 w 652"/>
                    <a:gd name="T1" fmla="*/ 0 h 1723"/>
                    <a:gd name="T2" fmla="*/ 651 w 652"/>
                    <a:gd name="T3" fmla="*/ 146 h 1723"/>
                    <a:gd name="T4" fmla="*/ 0 w 652"/>
                    <a:gd name="T5" fmla="*/ 437 h 1723"/>
                    <a:gd name="T6" fmla="*/ 651 w 652"/>
                    <a:gd name="T7" fmla="*/ 728 h 1723"/>
                    <a:gd name="T8" fmla="*/ 0 w 652"/>
                    <a:gd name="T9" fmla="*/ 1007 h 1723"/>
                    <a:gd name="T10" fmla="*/ 651 w 652"/>
                    <a:gd name="T11" fmla="*/ 1299 h 1723"/>
                    <a:gd name="T12" fmla="*/ 0 w 652"/>
                    <a:gd name="T13" fmla="*/ 1590 h 1723"/>
                    <a:gd name="T14" fmla="*/ 317 w 652"/>
                    <a:gd name="T15" fmla="*/ 1722 h 17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2" h="1723">
                      <a:moveTo>
                        <a:pt x="317" y="0"/>
                      </a:moveTo>
                      <a:lnTo>
                        <a:pt x="651" y="146"/>
                      </a:lnTo>
                      <a:lnTo>
                        <a:pt x="0" y="437"/>
                      </a:lnTo>
                      <a:lnTo>
                        <a:pt x="651" y="728"/>
                      </a:lnTo>
                      <a:lnTo>
                        <a:pt x="0" y="1007"/>
                      </a:lnTo>
                      <a:lnTo>
                        <a:pt x="651" y="1299"/>
                      </a:lnTo>
                      <a:lnTo>
                        <a:pt x="0" y="1590"/>
                      </a:lnTo>
                      <a:lnTo>
                        <a:pt x="317" y="1722"/>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9165" name="Line 13">
                <a:extLst>
                  <a:ext uri="{FF2B5EF4-FFF2-40B4-BE49-F238E27FC236}">
                    <a16:creationId xmlns:a16="http://schemas.microsoft.com/office/drawing/2014/main" id="{8A52118C-E0C8-4B32-AB03-BB7D55BAD51E}"/>
                  </a:ext>
                </a:extLst>
              </p:cNvPr>
              <p:cNvSpPr>
                <a:spLocks noChangeShapeType="1"/>
              </p:cNvSpPr>
              <p:nvPr/>
            </p:nvSpPr>
            <p:spPr bwMode="auto">
              <a:xfrm>
                <a:off x="5189" y="2227"/>
                <a:ext cx="1" cy="354"/>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6" name="Line 14">
                <a:extLst>
                  <a:ext uri="{FF2B5EF4-FFF2-40B4-BE49-F238E27FC236}">
                    <a16:creationId xmlns:a16="http://schemas.microsoft.com/office/drawing/2014/main" id="{59420158-4FD3-483C-906B-13EE945351AA}"/>
                  </a:ext>
                </a:extLst>
              </p:cNvPr>
              <p:cNvSpPr>
                <a:spLocks noChangeShapeType="1"/>
              </p:cNvSpPr>
              <p:nvPr/>
            </p:nvSpPr>
            <p:spPr bwMode="auto">
              <a:xfrm>
                <a:off x="2777" y="1893"/>
                <a:ext cx="1" cy="692"/>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7" name="Line 15">
                <a:extLst>
                  <a:ext uri="{FF2B5EF4-FFF2-40B4-BE49-F238E27FC236}">
                    <a16:creationId xmlns:a16="http://schemas.microsoft.com/office/drawing/2014/main" id="{B766764B-391E-42B6-84A2-533D602F4088}"/>
                  </a:ext>
                </a:extLst>
              </p:cNvPr>
              <p:cNvSpPr>
                <a:spLocks noChangeShapeType="1"/>
              </p:cNvSpPr>
              <p:nvPr/>
            </p:nvSpPr>
            <p:spPr bwMode="auto">
              <a:xfrm>
                <a:off x="2777" y="2577"/>
                <a:ext cx="2415"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8" name="Text Box 16">
                <a:extLst>
                  <a:ext uri="{FF2B5EF4-FFF2-40B4-BE49-F238E27FC236}">
                    <a16:creationId xmlns:a16="http://schemas.microsoft.com/office/drawing/2014/main" id="{A095F071-B7AA-4CD5-A10E-354A13DDA543}"/>
                  </a:ext>
                </a:extLst>
              </p:cNvPr>
              <p:cNvSpPr txBox="1">
                <a:spLocks noChangeArrowheads="1"/>
              </p:cNvSpPr>
              <p:nvPr/>
            </p:nvSpPr>
            <p:spPr bwMode="auto">
              <a:xfrm>
                <a:off x="2565" y="1508"/>
                <a:ext cx="15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7360">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a:t>
                </a:r>
              </a:p>
            </p:txBody>
          </p:sp>
          <p:sp>
            <p:nvSpPr>
              <p:cNvPr id="49169" name="Line 17">
                <a:extLst>
                  <a:ext uri="{FF2B5EF4-FFF2-40B4-BE49-F238E27FC236}">
                    <a16:creationId xmlns:a16="http://schemas.microsoft.com/office/drawing/2014/main" id="{98C1D4C4-5B51-4347-87F7-73057EA54503}"/>
                  </a:ext>
                </a:extLst>
              </p:cNvPr>
              <p:cNvSpPr>
                <a:spLocks noChangeShapeType="1"/>
              </p:cNvSpPr>
              <p:nvPr/>
            </p:nvSpPr>
            <p:spPr bwMode="auto">
              <a:xfrm>
                <a:off x="3704" y="1327"/>
                <a:ext cx="1" cy="125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0" name="Oval 18">
                <a:extLst>
                  <a:ext uri="{FF2B5EF4-FFF2-40B4-BE49-F238E27FC236}">
                    <a16:creationId xmlns:a16="http://schemas.microsoft.com/office/drawing/2014/main" id="{3318ABE2-BE88-4012-B365-E50D34910A60}"/>
                  </a:ext>
                </a:extLst>
              </p:cNvPr>
              <p:cNvSpPr>
                <a:spLocks noChangeArrowheads="1"/>
              </p:cNvSpPr>
              <p:nvPr/>
            </p:nvSpPr>
            <p:spPr bwMode="auto">
              <a:xfrm>
                <a:off x="4165" y="1085"/>
                <a:ext cx="546" cy="546"/>
              </a:xfrm>
              <a:prstGeom prst="ellipse">
                <a:avLst/>
              </a:prstGeom>
              <a:solidFill>
                <a:srgbClr val="FFFFCC"/>
              </a:solidFill>
              <a:ln w="9525">
                <a:solidFill>
                  <a:srgbClr val="000000"/>
                </a:solidFill>
                <a:round/>
                <a:headEnd/>
                <a:tailEnd/>
              </a:ln>
            </p:spPr>
            <p:txBody>
              <a:bodyPr wrap="none" anchor="ctr"/>
              <a:lstStyle/>
              <a:p>
                <a:endParaRPr lang="en-US"/>
              </a:p>
            </p:txBody>
          </p:sp>
          <p:sp>
            <p:nvSpPr>
              <p:cNvPr id="49171" name="Line 19">
                <a:extLst>
                  <a:ext uri="{FF2B5EF4-FFF2-40B4-BE49-F238E27FC236}">
                    <a16:creationId xmlns:a16="http://schemas.microsoft.com/office/drawing/2014/main" id="{8DEB3929-7F4F-47DC-B480-31AA18E20BD2}"/>
                  </a:ext>
                </a:extLst>
              </p:cNvPr>
              <p:cNvSpPr>
                <a:spLocks noChangeShapeType="1"/>
              </p:cNvSpPr>
              <p:nvPr/>
            </p:nvSpPr>
            <p:spPr bwMode="auto">
              <a:xfrm flipV="1">
                <a:off x="4381" y="1184"/>
                <a:ext cx="173" cy="325"/>
              </a:xfrm>
              <a:prstGeom prst="line">
                <a:avLst/>
              </a:prstGeom>
              <a:noFill/>
              <a:ln w="36720">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72" name="Oval 20">
                <a:extLst>
                  <a:ext uri="{FF2B5EF4-FFF2-40B4-BE49-F238E27FC236}">
                    <a16:creationId xmlns:a16="http://schemas.microsoft.com/office/drawing/2014/main" id="{66C0329A-2DBD-40F5-8A03-52774F326A68}"/>
                  </a:ext>
                </a:extLst>
              </p:cNvPr>
              <p:cNvSpPr>
                <a:spLocks noChangeArrowheads="1"/>
              </p:cNvSpPr>
              <p:nvPr/>
            </p:nvSpPr>
            <p:spPr bwMode="auto">
              <a:xfrm>
                <a:off x="3442" y="1685"/>
                <a:ext cx="546" cy="546"/>
              </a:xfrm>
              <a:prstGeom prst="ellipse">
                <a:avLst/>
              </a:prstGeom>
              <a:solidFill>
                <a:srgbClr val="FFFFCC"/>
              </a:solidFill>
              <a:ln w="9525">
                <a:solidFill>
                  <a:srgbClr val="000000"/>
                </a:solidFill>
                <a:round/>
                <a:headEnd/>
                <a:tailEnd/>
              </a:ln>
            </p:spPr>
            <p:txBody>
              <a:bodyPr wrap="none" anchor="ctr"/>
              <a:lstStyle/>
              <a:p>
                <a:endParaRPr lang="en-US"/>
              </a:p>
            </p:txBody>
          </p:sp>
          <p:sp>
            <p:nvSpPr>
              <p:cNvPr id="49173" name="Line 21">
                <a:extLst>
                  <a:ext uri="{FF2B5EF4-FFF2-40B4-BE49-F238E27FC236}">
                    <a16:creationId xmlns:a16="http://schemas.microsoft.com/office/drawing/2014/main" id="{B3873EC9-4883-4756-8AB4-60C59C8114D3}"/>
                  </a:ext>
                </a:extLst>
              </p:cNvPr>
              <p:cNvSpPr>
                <a:spLocks noChangeShapeType="1"/>
              </p:cNvSpPr>
              <p:nvPr/>
            </p:nvSpPr>
            <p:spPr bwMode="auto">
              <a:xfrm flipV="1">
                <a:off x="3658" y="1784"/>
                <a:ext cx="173" cy="325"/>
              </a:xfrm>
              <a:prstGeom prst="line">
                <a:avLst/>
              </a:prstGeom>
              <a:noFill/>
              <a:ln w="36720">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74" name="Text Box 22">
                <a:extLst>
                  <a:ext uri="{FF2B5EF4-FFF2-40B4-BE49-F238E27FC236}">
                    <a16:creationId xmlns:a16="http://schemas.microsoft.com/office/drawing/2014/main" id="{A2AAA386-C41D-4899-B96B-681DBBCE8190}"/>
                  </a:ext>
                </a:extLst>
              </p:cNvPr>
              <p:cNvSpPr txBox="1">
                <a:spLocks noChangeArrowheads="1"/>
              </p:cNvSpPr>
              <p:nvPr/>
            </p:nvSpPr>
            <p:spPr bwMode="auto">
              <a:xfrm>
                <a:off x="3892" y="2193"/>
                <a:ext cx="716"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Meter A</a:t>
                </a:r>
              </a:p>
            </p:txBody>
          </p:sp>
          <p:sp>
            <p:nvSpPr>
              <p:cNvPr id="49175" name="Text Box 23">
                <a:extLst>
                  <a:ext uri="{FF2B5EF4-FFF2-40B4-BE49-F238E27FC236}">
                    <a16:creationId xmlns:a16="http://schemas.microsoft.com/office/drawing/2014/main" id="{BC29221E-F427-4423-9B10-D2A6462DB82E}"/>
                  </a:ext>
                </a:extLst>
              </p:cNvPr>
              <p:cNvSpPr txBox="1">
                <a:spLocks noChangeArrowheads="1"/>
              </p:cNvSpPr>
              <p:nvPr/>
            </p:nvSpPr>
            <p:spPr bwMode="auto">
              <a:xfrm>
                <a:off x="4323" y="1654"/>
                <a:ext cx="716"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Meter B</a:t>
                </a:r>
              </a:p>
            </p:txBody>
          </p:sp>
        </p:grpSp>
        <p:sp>
          <p:nvSpPr>
            <p:cNvPr id="49176" name="Text Box 24">
              <a:extLst>
                <a:ext uri="{FF2B5EF4-FFF2-40B4-BE49-F238E27FC236}">
                  <a16:creationId xmlns:a16="http://schemas.microsoft.com/office/drawing/2014/main" id="{17FD8887-F98D-40B5-8A0C-BFE995B6E461}"/>
                </a:ext>
              </a:extLst>
            </p:cNvPr>
            <p:cNvSpPr txBox="1">
              <a:spLocks noChangeArrowheads="1"/>
            </p:cNvSpPr>
            <p:nvPr/>
          </p:nvSpPr>
          <p:spPr bwMode="auto">
            <a:xfrm>
              <a:off x="5338" y="1777"/>
              <a:ext cx="185"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R</a:t>
              </a:r>
            </a:p>
          </p:txBody>
        </p:sp>
      </p:grpSp>
      <p:sp>
        <p:nvSpPr>
          <p:cNvPr id="49177" name="Text Box 25">
            <a:extLst>
              <a:ext uri="{FF2B5EF4-FFF2-40B4-BE49-F238E27FC236}">
                <a16:creationId xmlns:a16="http://schemas.microsoft.com/office/drawing/2014/main" id="{CBFD3C3A-9511-44D7-91F1-43EF2D5C020D}"/>
              </a:ext>
            </a:extLst>
          </p:cNvPr>
          <p:cNvSpPr txBox="1">
            <a:spLocks noChangeArrowheads="1"/>
          </p:cNvSpPr>
          <p:nvPr/>
        </p:nvSpPr>
        <p:spPr bwMode="auto">
          <a:xfrm>
            <a:off x="476250" y="3151188"/>
            <a:ext cx="15636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W = E x I</a:t>
            </a:r>
          </a:p>
        </p:txBody>
      </p:sp>
      <p:sp>
        <p:nvSpPr>
          <p:cNvPr id="49178" name="Text Box 26">
            <a:extLst>
              <a:ext uri="{FF2B5EF4-FFF2-40B4-BE49-F238E27FC236}">
                <a16:creationId xmlns:a16="http://schemas.microsoft.com/office/drawing/2014/main" id="{A9FA836C-6169-4804-ADB2-AC1A181D9468}"/>
              </a:ext>
            </a:extLst>
          </p:cNvPr>
          <p:cNvSpPr txBox="1">
            <a:spLocks noChangeArrowheads="1"/>
          </p:cNvSpPr>
          <p:nvPr/>
        </p:nvSpPr>
        <p:spPr bwMode="auto">
          <a:xfrm>
            <a:off x="366713" y="2125663"/>
            <a:ext cx="32242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Power is measured in Watts</a:t>
            </a:r>
          </a:p>
        </p:txBody>
      </p:sp>
      <p:sp>
        <p:nvSpPr>
          <p:cNvPr id="49179" name="Text Box 27">
            <a:extLst>
              <a:ext uri="{FF2B5EF4-FFF2-40B4-BE49-F238E27FC236}">
                <a16:creationId xmlns:a16="http://schemas.microsoft.com/office/drawing/2014/main" id="{A248C6E4-6B63-427F-A8D8-07505AF93CDC}"/>
              </a:ext>
            </a:extLst>
          </p:cNvPr>
          <p:cNvSpPr txBox="1">
            <a:spLocks noChangeArrowheads="1"/>
          </p:cNvSpPr>
          <p:nvPr/>
        </p:nvSpPr>
        <p:spPr bwMode="auto">
          <a:xfrm>
            <a:off x="561975" y="3663950"/>
            <a:ext cx="345916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Ohms law states E= I x R</a:t>
            </a:r>
          </a:p>
        </p:txBody>
      </p:sp>
      <p:grpSp>
        <p:nvGrpSpPr>
          <p:cNvPr id="49180" name="Group 28">
            <a:extLst>
              <a:ext uri="{FF2B5EF4-FFF2-40B4-BE49-F238E27FC236}">
                <a16:creationId xmlns:a16="http://schemas.microsoft.com/office/drawing/2014/main" id="{0D38553C-134A-42BD-A390-3390BC1FE8D7}"/>
              </a:ext>
            </a:extLst>
          </p:cNvPr>
          <p:cNvGrpSpPr>
            <a:grpSpLocks/>
          </p:cNvGrpSpPr>
          <p:nvPr/>
        </p:nvGrpSpPr>
        <p:grpSpPr bwMode="auto">
          <a:xfrm>
            <a:off x="573088" y="4237038"/>
            <a:ext cx="7038975" cy="944562"/>
            <a:chOff x="361" y="2669"/>
            <a:chExt cx="4434" cy="595"/>
          </a:xfrm>
        </p:grpSpPr>
        <p:sp>
          <p:nvSpPr>
            <p:cNvPr id="49181" name="Text Box 29">
              <a:extLst>
                <a:ext uri="{FF2B5EF4-FFF2-40B4-BE49-F238E27FC236}">
                  <a16:creationId xmlns:a16="http://schemas.microsoft.com/office/drawing/2014/main" id="{28131E53-923F-4911-9BF4-AC37538F9AF4}"/>
                </a:ext>
              </a:extLst>
            </p:cNvPr>
            <p:cNvSpPr txBox="1">
              <a:spLocks noChangeArrowheads="1"/>
            </p:cNvSpPr>
            <p:nvPr/>
          </p:nvSpPr>
          <p:spPr bwMode="auto">
            <a:xfrm>
              <a:off x="361" y="2669"/>
              <a:ext cx="4435"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Substituting I x R for E in the power equation gives:</a:t>
              </a:r>
            </a:p>
          </p:txBody>
        </p:sp>
        <p:sp>
          <p:nvSpPr>
            <p:cNvPr id="49182" name="Text Box 30">
              <a:extLst>
                <a:ext uri="{FF2B5EF4-FFF2-40B4-BE49-F238E27FC236}">
                  <a16:creationId xmlns:a16="http://schemas.microsoft.com/office/drawing/2014/main" id="{101AED33-24AE-4507-93B4-AB87A758ED68}"/>
                </a:ext>
              </a:extLst>
            </p:cNvPr>
            <p:cNvSpPr txBox="1">
              <a:spLocks noChangeArrowheads="1"/>
            </p:cNvSpPr>
            <p:nvPr/>
          </p:nvSpPr>
          <p:spPr bwMode="auto">
            <a:xfrm>
              <a:off x="377" y="3031"/>
              <a:ext cx="285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W = I x R x I = R x 2 x I = R x I</a:t>
              </a:r>
              <a:r>
                <a:rPr lang="en-GB" altLang="en-US" b="1" baseline="33000"/>
                <a:t>2</a:t>
              </a:r>
            </a:p>
          </p:txBody>
        </p:sp>
      </p:grpSp>
      <p:sp>
        <p:nvSpPr>
          <p:cNvPr id="49183" name="Text Box 31">
            <a:extLst>
              <a:ext uri="{FF2B5EF4-FFF2-40B4-BE49-F238E27FC236}">
                <a16:creationId xmlns:a16="http://schemas.microsoft.com/office/drawing/2014/main" id="{A64CFFCE-EE3B-43BC-BDD8-CA0D33C0E631}"/>
              </a:ext>
            </a:extLst>
          </p:cNvPr>
          <p:cNvSpPr txBox="1">
            <a:spLocks noChangeArrowheads="1"/>
          </p:cNvSpPr>
          <p:nvPr/>
        </p:nvSpPr>
        <p:spPr bwMode="auto">
          <a:xfrm>
            <a:off x="414338" y="5459413"/>
            <a:ext cx="76327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t>So, for this circuit, the power consumed in the resistor can be calculated by multiplying the value of the resistor times the square of the reading of Meter B.</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9177"/>
                                        </p:tgtEl>
                                        <p:attrNameLst>
                                          <p:attrName>style.visibility</p:attrName>
                                        </p:attrNameLst>
                                      </p:cBhvr>
                                      <p:to>
                                        <p:strVal val="visible"/>
                                      </p:to>
                                    </p:set>
                                    <p:anim calcmode="lin" valueType="num">
                                      <p:cBhvr additive="base">
                                        <p:cTn id="7" dur="500"/>
                                        <p:tgtEl>
                                          <p:spTgt spid="49177"/>
                                        </p:tgtEl>
                                        <p:attrNameLst>
                                          <p:attrName>ppt_x</p:attrName>
                                        </p:attrNameLst>
                                      </p:cBhvr>
                                      <p:tavLst>
                                        <p:tav tm="0">
                                          <p:val>
                                            <p:strVal val="#ppt_x-#ppt_w*1.125000"/>
                                          </p:val>
                                        </p:tav>
                                        <p:tav tm="100000">
                                          <p:val>
                                            <p:strVal val="#ppt_x"/>
                                          </p:val>
                                        </p:tav>
                                      </p:tavLst>
                                    </p:anim>
                                    <p:animEffect transition="in" filter="wipe(right)">
                                      <p:cBhvr>
                                        <p:cTn id="8" dur="500"/>
                                        <p:tgtEl>
                                          <p:spTgt spid="49177"/>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49179"/>
                                        </p:tgtEl>
                                        <p:attrNameLst>
                                          <p:attrName>style.visibility</p:attrName>
                                        </p:attrNameLst>
                                      </p:cBhvr>
                                      <p:to>
                                        <p:strVal val="visible"/>
                                      </p:to>
                                    </p:set>
                                    <p:anim calcmode="lin" valueType="num">
                                      <p:cBhvr additive="base">
                                        <p:cTn id="13" dur="500"/>
                                        <p:tgtEl>
                                          <p:spTgt spid="49179"/>
                                        </p:tgtEl>
                                        <p:attrNameLst>
                                          <p:attrName>ppt_x</p:attrName>
                                        </p:attrNameLst>
                                      </p:cBhvr>
                                      <p:tavLst>
                                        <p:tav tm="0">
                                          <p:val>
                                            <p:strVal val="#ppt_x-#ppt_w*1.125000"/>
                                          </p:val>
                                        </p:tav>
                                        <p:tav tm="100000">
                                          <p:val>
                                            <p:strVal val="#ppt_x"/>
                                          </p:val>
                                        </p:tav>
                                      </p:tavLst>
                                    </p:anim>
                                    <p:animEffect transition="in" filter="wipe(right)">
                                      <p:cBhvr>
                                        <p:cTn id="14" dur="500"/>
                                        <p:tgtEl>
                                          <p:spTgt spid="4917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nodeType="clickEffect">
                                  <p:stCondLst>
                                    <p:cond delay="0"/>
                                  </p:stCondLst>
                                  <p:childTnLst>
                                    <p:set>
                                      <p:cBhvr>
                                        <p:cTn id="18" dur="1" fill="hold">
                                          <p:stCondLst>
                                            <p:cond delay="0"/>
                                          </p:stCondLst>
                                        </p:cTn>
                                        <p:tgtEl>
                                          <p:spTgt spid="49180"/>
                                        </p:tgtEl>
                                        <p:attrNameLst>
                                          <p:attrName>style.visibility</p:attrName>
                                        </p:attrNameLst>
                                      </p:cBhvr>
                                      <p:to>
                                        <p:strVal val="visible"/>
                                      </p:to>
                                    </p:set>
                                    <p:anim calcmode="lin" valueType="num">
                                      <p:cBhvr additive="base">
                                        <p:cTn id="19" dur="500"/>
                                        <p:tgtEl>
                                          <p:spTgt spid="49180"/>
                                        </p:tgtEl>
                                        <p:attrNameLst>
                                          <p:attrName>ppt_x</p:attrName>
                                        </p:attrNameLst>
                                      </p:cBhvr>
                                      <p:tavLst>
                                        <p:tav tm="0">
                                          <p:val>
                                            <p:strVal val="#ppt_x-#ppt_w*1.125000"/>
                                          </p:val>
                                        </p:tav>
                                        <p:tav tm="100000">
                                          <p:val>
                                            <p:strVal val="#ppt_x"/>
                                          </p:val>
                                        </p:tav>
                                      </p:tavLst>
                                    </p:anim>
                                    <p:animEffect transition="in" filter="wipe(right)">
                                      <p:cBhvr>
                                        <p:cTn id="20" dur="500"/>
                                        <p:tgtEl>
                                          <p:spTgt spid="4918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9183"/>
                                        </p:tgtEl>
                                        <p:attrNameLst>
                                          <p:attrName>style.visibility</p:attrName>
                                        </p:attrNameLst>
                                      </p:cBhvr>
                                      <p:to>
                                        <p:strVal val="visible"/>
                                      </p:to>
                                    </p:set>
                                    <p:anim calcmode="lin" valueType="num">
                                      <p:cBhvr additive="base">
                                        <p:cTn id="25" dur="500"/>
                                        <p:tgtEl>
                                          <p:spTgt spid="49183"/>
                                        </p:tgtEl>
                                        <p:attrNameLst>
                                          <p:attrName>ppt_y</p:attrName>
                                        </p:attrNameLst>
                                      </p:cBhvr>
                                      <p:tavLst>
                                        <p:tav tm="0">
                                          <p:val>
                                            <p:strVal val="#ppt_y+#ppt_h*1.125000"/>
                                          </p:val>
                                        </p:tav>
                                        <p:tav tm="100000">
                                          <p:val>
                                            <p:strVal val="#ppt_y"/>
                                          </p:val>
                                        </p:tav>
                                      </p:tavLst>
                                    </p:anim>
                                    <p:animEffect transition="in" filter="wipe(up)">
                                      <p:cBhvr>
                                        <p:cTn id="26" dur="500"/>
                                        <p:tgtEl>
                                          <p:spTgt spid="49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77" grpId="0" autoUpdateAnimBg="0"/>
      <p:bldP spid="49179" grpId="0" autoUpdateAnimBg="0"/>
      <p:bldP spid="49183"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1">
            <a:extLst>
              <a:ext uri="{FF2B5EF4-FFF2-40B4-BE49-F238E27FC236}">
                <a16:creationId xmlns:a16="http://schemas.microsoft.com/office/drawing/2014/main" id="{0B1D22E4-F30D-4722-887F-156E8C290638}"/>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Soldering Safety</a:t>
            </a:r>
          </a:p>
        </p:txBody>
      </p:sp>
      <p:sp>
        <p:nvSpPr>
          <p:cNvPr id="50178" name="Rectangle 2">
            <a:extLst>
              <a:ext uri="{FF2B5EF4-FFF2-40B4-BE49-F238E27FC236}">
                <a16:creationId xmlns:a16="http://schemas.microsoft.com/office/drawing/2014/main" id="{548C582A-0B55-495D-A9DC-686EE47ADBD6}"/>
              </a:ext>
            </a:extLst>
          </p:cNvPr>
          <p:cNvSpPr>
            <a:spLocks noGrp="1" noChangeArrowheads="1"/>
          </p:cNvSpPr>
          <p:nvPr>
            <p:ph type="body" idx="4294967295"/>
          </p:nvPr>
        </p:nvSpPr>
        <p:spPr>
          <a:xfrm>
            <a:off x="685800" y="2147888"/>
            <a:ext cx="7772400" cy="4114800"/>
          </a:xfrm>
          <a:ln/>
        </p:spPr>
        <p:txBody>
          <a:bodyPr/>
          <a:lstStyle/>
          <a:p>
            <a:pPr marL="0" indent="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a:t>When using a soldering iron or gun keep in mind the following safety considerations:</a:t>
            </a:r>
          </a:p>
          <a:p>
            <a:pPr lvl="1">
              <a:buSzPct val="58000"/>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a:t>A soldering iron gets very hot, make sure no one touches it for at least 10 min after turning it off.</a:t>
            </a:r>
          </a:p>
          <a:p>
            <a:pPr lvl="1">
              <a:buSzPct val="58000"/>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a:t>Wear safety glasses, occasionally molten solder will splash.</a:t>
            </a:r>
          </a:p>
          <a:p>
            <a:pPr lvl="1">
              <a:buSzPct val="58000"/>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a:t>Solder in a well ventilated area.  The fumes can be hazardous.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 calcmode="lin" valueType="num">
                                      <p:cBhvr>
                                        <p:cTn id="7" dur="500" fill="hold"/>
                                        <p:tgtEl>
                                          <p:spTgt spid="50178">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50178">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50178">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50178">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50178">
                                            <p:txEl>
                                              <p:pRg st="1" end="1"/>
                                            </p:txEl>
                                          </p:spTgt>
                                        </p:tgtEl>
                                        <p:attrNameLst>
                                          <p:attrName>style.visibility</p:attrName>
                                        </p:attrNameLst>
                                      </p:cBhvr>
                                      <p:to>
                                        <p:strVal val="visible"/>
                                      </p:to>
                                    </p:set>
                                    <p:anim calcmode="lin" valueType="num">
                                      <p:cBhvr>
                                        <p:cTn id="15" dur="500" fill="hold"/>
                                        <p:tgtEl>
                                          <p:spTgt spid="50178">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50178">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50178">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50178">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4" fill="hold" grpId="0" nodeType="clickEffect">
                                  <p:stCondLst>
                                    <p:cond delay="0"/>
                                  </p:stCondLst>
                                  <p:childTnLst>
                                    <p:set>
                                      <p:cBhvr>
                                        <p:cTn id="22" dur="1" fill="hold">
                                          <p:stCondLst>
                                            <p:cond delay="0"/>
                                          </p:stCondLst>
                                        </p:cTn>
                                        <p:tgtEl>
                                          <p:spTgt spid="50178">
                                            <p:txEl>
                                              <p:pRg st="2" end="2"/>
                                            </p:txEl>
                                          </p:spTgt>
                                        </p:tgtEl>
                                        <p:attrNameLst>
                                          <p:attrName>style.visibility</p:attrName>
                                        </p:attrNameLst>
                                      </p:cBhvr>
                                      <p:to>
                                        <p:strVal val="visible"/>
                                      </p:to>
                                    </p:set>
                                    <p:anim calcmode="lin" valueType="num">
                                      <p:cBhvr>
                                        <p:cTn id="23" dur="500" fill="hold"/>
                                        <p:tgtEl>
                                          <p:spTgt spid="50178">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50178">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50178">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50178">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4" fill="hold" grpId="0" nodeType="clickEffect">
                                  <p:stCondLst>
                                    <p:cond delay="0"/>
                                  </p:stCondLst>
                                  <p:childTnLst>
                                    <p:set>
                                      <p:cBhvr>
                                        <p:cTn id="30" dur="1" fill="hold">
                                          <p:stCondLst>
                                            <p:cond delay="0"/>
                                          </p:stCondLst>
                                        </p:cTn>
                                        <p:tgtEl>
                                          <p:spTgt spid="50178">
                                            <p:txEl>
                                              <p:pRg st="3" end="3"/>
                                            </p:txEl>
                                          </p:spTgt>
                                        </p:tgtEl>
                                        <p:attrNameLst>
                                          <p:attrName>style.visibility</p:attrName>
                                        </p:attrNameLst>
                                      </p:cBhvr>
                                      <p:to>
                                        <p:strVal val="visible"/>
                                      </p:to>
                                    </p:set>
                                    <p:anim calcmode="lin" valueType="num">
                                      <p:cBhvr>
                                        <p:cTn id="31" dur="500" fill="hold"/>
                                        <p:tgtEl>
                                          <p:spTgt spid="50178">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50178">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50178">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50178">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bldLvl="2"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1" name="Rectangle 1">
            <a:extLst>
              <a:ext uri="{FF2B5EF4-FFF2-40B4-BE49-F238E27FC236}">
                <a16:creationId xmlns:a16="http://schemas.microsoft.com/office/drawing/2014/main" id="{29EB2FD7-E153-4208-8BA7-526A22A203B1}"/>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Basic Troubleshooting</a:t>
            </a:r>
          </a:p>
        </p:txBody>
      </p:sp>
      <p:sp>
        <p:nvSpPr>
          <p:cNvPr id="51202" name="Rectangle 2">
            <a:extLst>
              <a:ext uri="{FF2B5EF4-FFF2-40B4-BE49-F238E27FC236}">
                <a16:creationId xmlns:a16="http://schemas.microsoft.com/office/drawing/2014/main" id="{EBD27DA9-36B1-4125-810D-15E441F06A13}"/>
              </a:ext>
            </a:extLst>
          </p:cNvPr>
          <p:cNvSpPr>
            <a:spLocks noGrp="1" noChangeArrowheads="1"/>
          </p:cNvSpPr>
          <p:nvPr>
            <p:ph type="body" idx="4294967295"/>
          </p:nvPr>
        </p:nvSpPr>
        <p:spPr>
          <a:xfrm>
            <a:off x="685800" y="2147888"/>
            <a:ext cx="7324725" cy="4114800"/>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a rig works in the car but not in the house the first thing to check is the power supply.</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a mobile transceiver does not power up check the 12 volt fuses.</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it is suspected the supply voltage to a rig is low, check the voltage with a voltmeter at the 12 volt plug on the rig rather than at the power supply or battery.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anim calcmode="lin" valueType="num">
                                      <p:cBhvr>
                                        <p:cTn id="7" dur="500" fill="hold"/>
                                        <p:tgtEl>
                                          <p:spTgt spid="5120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51202">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51202">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5120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51202">
                                            <p:txEl>
                                              <p:pRg st="1" end="1"/>
                                            </p:txEl>
                                          </p:spTgt>
                                        </p:tgtEl>
                                        <p:attrNameLst>
                                          <p:attrName>style.visibility</p:attrName>
                                        </p:attrNameLst>
                                      </p:cBhvr>
                                      <p:to>
                                        <p:strVal val="visible"/>
                                      </p:to>
                                    </p:set>
                                    <p:anim calcmode="lin" valueType="num">
                                      <p:cBhvr>
                                        <p:cTn id="15" dur="500" fill="hold"/>
                                        <p:tgtEl>
                                          <p:spTgt spid="5120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51202">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51202">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5120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51202">
                                            <p:txEl>
                                              <p:pRg st="2" end="2"/>
                                            </p:txEl>
                                          </p:spTgt>
                                        </p:tgtEl>
                                        <p:attrNameLst>
                                          <p:attrName>style.visibility</p:attrName>
                                        </p:attrNameLst>
                                      </p:cBhvr>
                                      <p:to>
                                        <p:strVal val="visible"/>
                                      </p:to>
                                    </p:set>
                                    <p:anim calcmode="lin" valueType="num">
                                      <p:cBhvr>
                                        <p:cTn id="23" dur="500" fill="hold"/>
                                        <p:tgtEl>
                                          <p:spTgt spid="51202">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51202">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51202">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51202">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Rectangle 1">
            <a:extLst>
              <a:ext uri="{FF2B5EF4-FFF2-40B4-BE49-F238E27FC236}">
                <a16:creationId xmlns:a16="http://schemas.microsoft.com/office/drawing/2014/main" id="{7BBE2B50-5A12-49AC-B752-3E86CCC9E201}"/>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More Basic Troubleshooting</a:t>
            </a:r>
          </a:p>
        </p:txBody>
      </p:sp>
      <p:sp>
        <p:nvSpPr>
          <p:cNvPr id="52226" name="Rectangle 2">
            <a:extLst>
              <a:ext uri="{FF2B5EF4-FFF2-40B4-BE49-F238E27FC236}">
                <a16:creationId xmlns:a16="http://schemas.microsoft.com/office/drawing/2014/main" id="{BC267E47-C5AA-454E-8BB5-A1D3BAC4FB00}"/>
              </a:ext>
            </a:extLst>
          </p:cNvPr>
          <p:cNvSpPr>
            <a:spLocks noGrp="1" noChangeArrowheads="1"/>
          </p:cNvSpPr>
          <p:nvPr>
            <p:ph type="body" idx="4294967295"/>
          </p:nvPr>
        </p:nvSpPr>
        <p:spPr>
          <a:xfrm>
            <a:off x="685800" y="2147888"/>
            <a:ext cx="7435850" cy="4114800"/>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AC hum is reported on a CW transmitter's RF signal additional filtering of the power supply may be required.</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Stray noise and RF pick-up may be reduced by providing adequate DC source supply filtering for a mobile transceiver.</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signal generator produces a stable, low-level signal that can be set to a specific frequency and may be useful for checking a receiver.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 calcmode="lin" valueType="num">
                                      <p:cBhvr>
                                        <p:cTn id="7" dur="500" fill="hold"/>
                                        <p:tgtEl>
                                          <p:spTgt spid="52226">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5222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52226">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5222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52226">
                                            <p:txEl>
                                              <p:pRg st="1" end="1"/>
                                            </p:txEl>
                                          </p:spTgt>
                                        </p:tgtEl>
                                        <p:attrNameLst>
                                          <p:attrName>style.visibility</p:attrName>
                                        </p:attrNameLst>
                                      </p:cBhvr>
                                      <p:to>
                                        <p:strVal val="visible"/>
                                      </p:to>
                                    </p:set>
                                    <p:anim calcmode="lin" valueType="num">
                                      <p:cBhvr>
                                        <p:cTn id="15" dur="500" fill="hold"/>
                                        <p:tgtEl>
                                          <p:spTgt spid="52226">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52226">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52226">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52226">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52226">
                                            <p:txEl>
                                              <p:pRg st="2" end="2"/>
                                            </p:txEl>
                                          </p:spTgt>
                                        </p:tgtEl>
                                        <p:attrNameLst>
                                          <p:attrName>style.visibility</p:attrName>
                                        </p:attrNameLst>
                                      </p:cBhvr>
                                      <p:to>
                                        <p:strVal val="visible"/>
                                      </p:to>
                                    </p:set>
                                    <p:anim calcmode="lin" valueType="num">
                                      <p:cBhvr>
                                        <p:cTn id="23" dur="500" fill="hold"/>
                                        <p:tgtEl>
                                          <p:spTgt spid="52226">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52226">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52226">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52226">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a:extLst>
              <a:ext uri="{FF2B5EF4-FFF2-40B4-BE49-F238E27FC236}">
                <a16:creationId xmlns:a16="http://schemas.microsoft.com/office/drawing/2014/main" id="{09E5E345-7174-4E21-A477-100EAF93B983}"/>
              </a:ext>
            </a:extLst>
          </p:cNvPr>
          <p:cNvSpPr>
            <a:spLocks noGrp="1" noChangeArrowheads="1"/>
          </p:cNvSpPr>
          <p:nvPr>
            <p:ph type="title"/>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Homework</a:t>
            </a:r>
          </a:p>
        </p:txBody>
      </p:sp>
      <p:sp>
        <p:nvSpPr>
          <p:cNvPr id="53250" name="Rectangle 2">
            <a:extLst>
              <a:ext uri="{FF2B5EF4-FFF2-40B4-BE49-F238E27FC236}">
                <a16:creationId xmlns:a16="http://schemas.microsoft.com/office/drawing/2014/main" id="{D6682479-B355-41BF-8806-9ADB122B00A1}"/>
              </a:ext>
            </a:extLst>
          </p:cNvPr>
          <p:cNvSpPr>
            <a:spLocks noGrp="1" noChangeArrowheads="1"/>
          </p:cNvSpPr>
          <p:nvPr>
            <p:ph type="body" idx="1"/>
          </p:nvPr>
        </p:nvSpPr>
        <p:spPr>
          <a:xfrm>
            <a:off x="685800" y="2147888"/>
            <a:ext cx="7772400" cy="2270125"/>
          </a:xfrm>
          <a:ln/>
        </p:spPr>
        <p:txBody>
          <a:bodyPr/>
          <a:lstStyle/>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Study Subelement T8 of the question pool.</a:t>
            </a:r>
          </a:p>
          <a:p>
            <a:pPr lvl="1">
              <a:buSzPct val="60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500" b="1"/>
              <a:t>Read the </a:t>
            </a:r>
            <a:r>
              <a:rPr lang="en-GB" altLang="en-US" sz="2500" b="1" i="1" u="sng"/>
              <a:t>Question</a:t>
            </a:r>
            <a:r>
              <a:rPr lang="en-GB" altLang="en-US" sz="2500" b="1"/>
              <a:t> and the </a:t>
            </a:r>
            <a:r>
              <a:rPr lang="en-GB" altLang="en-US" sz="2500" b="1" i="1" u="sng"/>
              <a:t>Answer</a:t>
            </a:r>
            <a:r>
              <a:rPr lang="en-GB" altLang="en-US" sz="2500" b="1"/>
              <a:t> Three Times.</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Read Chapter 8 in “Now You're Talking”.</a:t>
            </a:r>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2390</Words>
  <Application>Microsoft Office PowerPoint</Application>
  <PresentationFormat>On-screen Show (4:3)</PresentationFormat>
  <Paragraphs>335</Paragraphs>
  <Slides>47</Slides>
  <Notes>47</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0</vt:i4>
      </vt:variant>
      <vt:variant>
        <vt:lpstr>Slide Titles</vt:lpstr>
      </vt:variant>
      <vt:variant>
        <vt:i4>47</vt:i4>
      </vt:variant>
    </vt:vector>
  </HeadingPairs>
  <TitlesOfParts>
    <vt:vector size="54" baseType="lpstr">
      <vt:lpstr>Times New Roman</vt:lpstr>
      <vt:lpstr>Tahoma</vt:lpstr>
      <vt:lpstr>StarSymbol</vt:lpstr>
      <vt:lpstr>HG Mincho Light J</vt:lpstr>
      <vt:lpstr>Default Design</vt:lpstr>
      <vt:lpstr>Default Design</vt:lpstr>
      <vt:lpstr>Default Design</vt:lpstr>
      <vt:lpstr>Technician Licensing Class</vt:lpstr>
      <vt:lpstr>Quiz  Subelements T6 &amp; T7</vt:lpstr>
      <vt:lpstr>Good Engineering Practice Subelement T8</vt:lpstr>
      <vt:lpstr>A Basic Station</vt:lpstr>
      <vt:lpstr>Simple CW Transmitter</vt:lpstr>
      <vt:lpstr>Frequency Modulation (FM)</vt:lpstr>
      <vt:lpstr>FM Transmitter</vt:lpstr>
      <vt:lpstr>FM Transmitter</vt:lpstr>
      <vt:lpstr>Frequency Modulation</vt:lpstr>
      <vt:lpstr>Simple CW &amp; SSB Receiver</vt:lpstr>
      <vt:lpstr>FM Receiver</vt:lpstr>
      <vt:lpstr>FM Receiver</vt:lpstr>
      <vt:lpstr>FM Receiver</vt:lpstr>
      <vt:lpstr>Receivers</vt:lpstr>
      <vt:lpstr>VHF / UHF Multimode Transceiver</vt:lpstr>
      <vt:lpstr>Data Communications - Packet</vt:lpstr>
      <vt:lpstr>Data Communications - RTTY</vt:lpstr>
      <vt:lpstr>Station Accessories</vt:lpstr>
      <vt:lpstr>More Station Accessories</vt:lpstr>
      <vt:lpstr>Station Layout</vt:lpstr>
      <vt:lpstr>Station Layout</vt:lpstr>
      <vt:lpstr>Coaxial Cable</vt:lpstr>
      <vt:lpstr>Parallel-Conductor Feed Line</vt:lpstr>
      <vt:lpstr>Concept of  Standing Wave Ratio</vt:lpstr>
      <vt:lpstr>Calculation of SWR</vt:lpstr>
      <vt:lpstr>SWR Analysis</vt:lpstr>
      <vt:lpstr>The Antenna Tuner</vt:lpstr>
      <vt:lpstr>The Balun</vt:lpstr>
      <vt:lpstr>The 1/2 Wave Dipole</vt:lpstr>
      <vt:lpstr>The 1/2 Wave Dipole</vt:lpstr>
      <vt:lpstr>The 1/4 Wave Vertical</vt:lpstr>
      <vt:lpstr>½ Wave &amp; ¼ Wave Excercise</vt:lpstr>
      <vt:lpstr>The Yagi</vt:lpstr>
      <vt:lpstr>The Yagi</vt:lpstr>
      <vt:lpstr>Cubical Quad Antenna</vt:lpstr>
      <vt:lpstr>Radio Wave Polarization</vt:lpstr>
      <vt:lpstr>VHF / UHF Antenna Considerations</vt:lpstr>
      <vt:lpstr>Ammeter</vt:lpstr>
      <vt:lpstr>Voltmeter</vt:lpstr>
      <vt:lpstr>Ohmmeter</vt:lpstr>
      <vt:lpstr>Multimeter</vt:lpstr>
      <vt:lpstr>Meter Excercise</vt:lpstr>
      <vt:lpstr>Power</vt:lpstr>
      <vt:lpstr>Soldering Safety</vt:lpstr>
      <vt:lpstr>Basic Troubleshooting</vt:lpstr>
      <vt:lpstr>More Basic Troubleshooting</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Technician Licensing Class</dc:title>
  <dc:creator>Alan Sewell</dc:creator>
  <dc:description>Some graphics &amp; slides adapted from "One Day Technician Class" by David A. Heupel WE4RA, "Short Course for the Amateur Radio Technician License Element 2" by Richie Allen KC5NZR, and "Introduction to the World of Amateur Radio All You Need to Get Your Amateur Radio License" by Lilburn Smith W5KQJ.</dc:description>
  <cp:lastModifiedBy>David Morrisson</cp:lastModifiedBy>
  <cp:revision>7</cp:revision>
  <dcterms:modified xsi:type="dcterms:W3CDTF">2018-08-25T16:12:28Z</dcterms:modified>
</cp:coreProperties>
</file>