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Lst>
  <p:notesMasterIdLst>
    <p:notesMasterId r:id="rId62"/>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5pPr>
    <a:lvl6pPr marL="2286000" algn="l" defTabSz="914400" rtl="0" eaLnBrk="1" latinLnBrk="0" hangingPunct="1">
      <a:defRPr sz="2400" kern="1200">
        <a:solidFill>
          <a:schemeClr val="bg1"/>
        </a:solidFill>
        <a:latin typeface="Times New Roman" panose="02020603050405020304" pitchFamily="18" charset="0"/>
        <a:ea typeface="+mn-ea"/>
        <a:cs typeface="+mn-cs"/>
      </a:defRPr>
    </a:lvl6pPr>
    <a:lvl7pPr marL="2743200" algn="l" defTabSz="914400" rtl="0" eaLnBrk="1" latinLnBrk="0" hangingPunct="1">
      <a:defRPr sz="2400" kern="1200">
        <a:solidFill>
          <a:schemeClr val="bg1"/>
        </a:solidFill>
        <a:latin typeface="Times New Roman" panose="02020603050405020304" pitchFamily="18" charset="0"/>
        <a:ea typeface="+mn-ea"/>
        <a:cs typeface="+mn-cs"/>
      </a:defRPr>
    </a:lvl7pPr>
    <a:lvl8pPr marL="3200400" algn="l" defTabSz="914400" rtl="0" eaLnBrk="1" latinLnBrk="0" hangingPunct="1">
      <a:defRPr sz="2400" kern="1200">
        <a:solidFill>
          <a:schemeClr val="bg1"/>
        </a:solidFill>
        <a:latin typeface="Times New Roman" panose="02020603050405020304" pitchFamily="18" charset="0"/>
        <a:ea typeface="+mn-ea"/>
        <a:cs typeface="+mn-cs"/>
      </a:defRPr>
    </a:lvl8pPr>
    <a:lvl9pPr marL="3657600" algn="l" defTabSz="914400" rtl="0" eaLnBrk="1" latinLnBrk="0" hangingPunct="1">
      <a:defRPr sz="2400" kern="1200">
        <a:solidFill>
          <a:schemeClr val="bg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31" autoAdjust="0"/>
    <p:restoredTop sz="90929"/>
  </p:normalViewPr>
  <p:slideViewPr>
    <p:cSldViewPr>
      <p:cViewPr varScale="1">
        <p:scale>
          <a:sx n="51" d="100"/>
          <a:sy n="51" d="100"/>
        </p:scale>
        <p:origin x="1584" y="43"/>
      </p:cViewPr>
      <p:guideLst>
        <p:guide orient="horz" pos="2160"/>
        <p:guide pos="2880"/>
      </p:guideLst>
    </p:cSldViewPr>
  </p:slideViewPr>
  <p:outlineViewPr>
    <p:cViewPr>
      <p:scale>
        <a:sx n="25" d="100"/>
        <a:sy n="25" d="100"/>
      </p:scale>
      <p:origin x="-780" y="-84"/>
    </p:cViewPr>
  </p:outlineViewPr>
  <p:notesTextViewPr>
    <p:cViewPr>
      <p:scale>
        <a:sx n="100" d="100"/>
        <a:sy n="100" d="100"/>
      </p:scale>
      <p:origin x="0" y="0"/>
    </p:cViewPr>
  </p:notesTextViewPr>
  <p:sorterViewPr>
    <p:cViewPr>
      <p:scale>
        <a:sx n="66" d="100"/>
        <a:sy n="66" d="100"/>
      </p:scale>
      <p:origin x="0" y="7998"/>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AutoShape 1">
            <a:extLst>
              <a:ext uri="{FF2B5EF4-FFF2-40B4-BE49-F238E27FC236}">
                <a16:creationId xmlns:a16="http://schemas.microsoft.com/office/drawing/2014/main" id="{B5C3741F-C1D1-44B6-A350-D7E14EE46F1D}"/>
              </a:ext>
            </a:extLst>
          </p:cNvPr>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098" name="Rectangle 2">
            <a:extLst>
              <a:ext uri="{FF2B5EF4-FFF2-40B4-BE49-F238E27FC236}">
                <a16:creationId xmlns:a16="http://schemas.microsoft.com/office/drawing/2014/main" id="{6FAD30E2-3300-461E-B40E-65AEEF2F2CB5}"/>
              </a:ext>
            </a:extLst>
          </p:cNvPr>
          <p:cNvSpPr>
            <a:spLocks noChangeArrowheads="1" noTextEdit="1"/>
          </p:cNvSpPr>
          <p:nvPr>
            <p:ph type="sldImg"/>
          </p:nvPr>
        </p:nvSpPr>
        <p:spPr bwMode="auto">
          <a:xfrm>
            <a:off x="1149350" y="692150"/>
            <a:ext cx="4559300" cy="34163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099" name="Rectangle 3">
            <a:extLst>
              <a:ext uri="{FF2B5EF4-FFF2-40B4-BE49-F238E27FC236}">
                <a16:creationId xmlns:a16="http://schemas.microsoft.com/office/drawing/2014/main" id="{5DB8F7D4-1EAF-430B-809F-25F3C8D79522}"/>
              </a:ext>
            </a:extLst>
          </p:cNvPr>
          <p:cNvSpPr txBox="1">
            <a:spLocks noChangeArrowheads="1"/>
          </p:cNvSpPr>
          <p:nvPr>
            <p:ph type="body"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3" name="Rectangle 1025">
            <a:extLst>
              <a:ext uri="{FF2B5EF4-FFF2-40B4-BE49-F238E27FC236}">
                <a16:creationId xmlns:a16="http://schemas.microsoft.com/office/drawing/2014/main" id="{112329BD-8A58-4690-82A7-6733A9BA0FF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514" name="Rectangle 1026">
            <a:extLst>
              <a:ext uri="{FF2B5EF4-FFF2-40B4-BE49-F238E27FC236}">
                <a16:creationId xmlns:a16="http://schemas.microsoft.com/office/drawing/2014/main" id="{7449DE07-2B62-427F-A887-E7FDA6525FB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7" name="Rectangle 1">
            <a:extLst>
              <a:ext uri="{FF2B5EF4-FFF2-40B4-BE49-F238E27FC236}">
                <a16:creationId xmlns:a16="http://schemas.microsoft.com/office/drawing/2014/main" id="{46FE3682-609D-4681-9896-572B81D7357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5538" name="Rectangle 2">
            <a:extLst>
              <a:ext uri="{FF2B5EF4-FFF2-40B4-BE49-F238E27FC236}">
                <a16:creationId xmlns:a16="http://schemas.microsoft.com/office/drawing/2014/main" id="{E93D17DB-8D2B-43DB-8FF1-EAC4EC2DB92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a:extLst>
              <a:ext uri="{FF2B5EF4-FFF2-40B4-BE49-F238E27FC236}">
                <a16:creationId xmlns:a16="http://schemas.microsoft.com/office/drawing/2014/main" id="{FD8BC9E9-34AC-4E73-A575-4717376A993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2" name="Rectangle 2">
            <a:extLst>
              <a:ext uri="{FF2B5EF4-FFF2-40B4-BE49-F238E27FC236}">
                <a16:creationId xmlns:a16="http://schemas.microsoft.com/office/drawing/2014/main" id="{E7DD1353-C515-46B6-A477-C7C360C7D0D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5" name="Rectangle 1">
            <a:extLst>
              <a:ext uri="{FF2B5EF4-FFF2-40B4-BE49-F238E27FC236}">
                <a16:creationId xmlns:a16="http://schemas.microsoft.com/office/drawing/2014/main" id="{A6947933-6973-45E8-9F9B-C46CA425805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6" name="Rectangle 2">
            <a:extLst>
              <a:ext uri="{FF2B5EF4-FFF2-40B4-BE49-F238E27FC236}">
                <a16:creationId xmlns:a16="http://schemas.microsoft.com/office/drawing/2014/main" id="{AC7D3D49-96A4-4AF7-B5C4-A38666D405C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09" name="Rectangle 1">
            <a:extLst>
              <a:ext uri="{FF2B5EF4-FFF2-40B4-BE49-F238E27FC236}">
                <a16:creationId xmlns:a16="http://schemas.microsoft.com/office/drawing/2014/main" id="{003E0AC9-C766-4C4C-AD55-352E4F8D39E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10" name="Rectangle 2">
            <a:extLst>
              <a:ext uri="{FF2B5EF4-FFF2-40B4-BE49-F238E27FC236}">
                <a16:creationId xmlns:a16="http://schemas.microsoft.com/office/drawing/2014/main" id="{BBF0C191-2D91-49CF-84CB-2ACC3D94D0E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3" name="Rectangle 1">
            <a:extLst>
              <a:ext uri="{FF2B5EF4-FFF2-40B4-BE49-F238E27FC236}">
                <a16:creationId xmlns:a16="http://schemas.microsoft.com/office/drawing/2014/main" id="{FF1D1670-79CB-432D-A8CF-9BA7006EADF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4" name="Rectangle 2">
            <a:extLst>
              <a:ext uri="{FF2B5EF4-FFF2-40B4-BE49-F238E27FC236}">
                <a16:creationId xmlns:a16="http://schemas.microsoft.com/office/drawing/2014/main" id="{3146C99D-05BD-4135-853D-7223D20F37A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7" name="Rectangle 1">
            <a:extLst>
              <a:ext uri="{FF2B5EF4-FFF2-40B4-BE49-F238E27FC236}">
                <a16:creationId xmlns:a16="http://schemas.microsoft.com/office/drawing/2014/main" id="{9AFD1B0C-F92F-42F3-9A10-9665AED5D54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0658" name="Rectangle 2">
            <a:extLst>
              <a:ext uri="{FF2B5EF4-FFF2-40B4-BE49-F238E27FC236}">
                <a16:creationId xmlns:a16="http://schemas.microsoft.com/office/drawing/2014/main" id="{43F66E40-3869-459D-BF68-054A4C9CBD8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1" name="Rectangle 1">
            <a:extLst>
              <a:ext uri="{FF2B5EF4-FFF2-40B4-BE49-F238E27FC236}">
                <a16:creationId xmlns:a16="http://schemas.microsoft.com/office/drawing/2014/main" id="{CE950E8A-1BEB-4032-A53D-1C2308543BD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682" name="Rectangle 2">
            <a:extLst>
              <a:ext uri="{FF2B5EF4-FFF2-40B4-BE49-F238E27FC236}">
                <a16:creationId xmlns:a16="http://schemas.microsoft.com/office/drawing/2014/main" id="{A093FD6A-F8DA-4233-A9C3-AC3EB549B13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4CF1A7A6-31A1-4858-9442-C157E6D3E14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6" name="Rectangle 2">
            <a:extLst>
              <a:ext uri="{FF2B5EF4-FFF2-40B4-BE49-F238E27FC236}">
                <a16:creationId xmlns:a16="http://schemas.microsoft.com/office/drawing/2014/main" id="{AC64BCD9-9108-41E0-9B0E-E6AD8E87769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29" name="Rectangle 1">
            <a:extLst>
              <a:ext uri="{FF2B5EF4-FFF2-40B4-BE49-F238E27FC236}">
                <a16:creationId xmlns:a16="http://schemas.microsoft.com/office/drawing/2014/main" id="{38B8BA38-7417-4446-80AE-259D66D8DDA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3730" name="Rectangle 2">
            <a:extLst>
              <a:ext uri="{FF2B5EF4-FFF2-40B4-BE49-F238E27FC236}">
                <a16:creationId xmlns:a16="http://schemas.microsoft.com/office/drawing/2014/main" id="{3E050052-4996-4716-88EA-D8CE89743C2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3" name="Rectangle 1">
            <a:extLst>
              <a:ext uri="{FF2B5EF4-FFF2-40B4-BE49-F238E27FC236}">
                <a16:creationId xmlns:a16="http://schemas.microsoft.com/office/drawing/2014/main" id="{B7D5BEFD-5AEA-4783-95BA-29E1A514D95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4754" name="Rectangle 2">
            <a:extLst>
              <a:ext uri="{FF2B5EF4-FFF2-40B4-BE49-F238E27FC236}">
                <a16:creationId xmlns:a16="http://schemas.microsoft.com/office/drawing/2014/main" id="{6651E2F8-2CF6-43D1-992C-9B4BB5CD4F0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7" name="Rectangle 1">
            <a:extLst>
              <a:ext uri="{FF2B5EF4-FFF2-40B4-BE49-F238E27FC236}">
                <a16:creationId xmlns:a16="http://schemas.microsoft.com/office/drawing/2014/main" id="{79ED500C-BB2C-4867-8930-7D6E15A99D6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5778" name="Rectangle 2">
            <a:extLst>
              <a:ext uri="{FF2B5EF4-FFF2-40B4-BE49-F238E27FC236}">
                <a16:creationId xmlns:a16="http://schemas.microsoft.com/office/drawing/2014/main" id="{AD216970-1F53-41E0-90B7-68DA147F7BE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Rectangle 1">
            <a:extLst>
              <a:ext uri="{FF2B5EF4-FFF2-40B4-BE49-F238E27FC236}">
                <a16:creationId xmlns:a16="http://schemas.microsoft.com/office/drawing/2014/main" id="{873372D1-BBED-4458-8C6F-FC4F4767210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6802" name="Rectangle 2">
            <a:extLst>
              <a:ext uri="{FF2B5EF4-FFF2-40B4-BE49-F238E27FC236}">
                <a16:creationId xmlns:a16="http://schemas.microsoft.com/office/drawing/2014/main" id="{9B7B18B0-0967-4EC1-8A63-161D44B76C4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Rectangle 1">
            <a:extLst>
              <a:ext uri="{FF2B5EF4-FFF2-40B4-BE49-F238E27FC236}">
                <a16:creationId xmlns:a16="http://schemas.microsoft.com/office/drawing/2014/main" id="{1ACCDF3C-7944-477A-A26B-AEE843CA59C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6" name="Rectangle 2">
            <a:extLst>
              <a:ext uri="{FF2B5EF4-FFF2-40B4-BE49-F238E27FC236}">
                <a16:creationId xmlns:a16="http://schemas.microsoft.com/office/drawing/2014/main" id="{2CBC7B16-6412-4877-A59E-F3FFF04E708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49" name="Rectangle 1">
            <a:extLst>
              <a:ext uri="{FF2B5EF4-FFF2-40B4-BE49-F238E27FC236}">
                <a16:creationId xmlns:a16="http://schemas.microsoft.com/office/drawing/2014/main" id="{7D153237-2F14-407D-8273-4910428B2C2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0" name="Rectangle 2">
            <a:extLst>
              <a:ext uri="{FF2B5EF4-FFF2-40B4-BE49-F238E27FC236}">
                <a16:creationId xmlns:a16="http://schemas.microsoft.com/office/drawing/2014/main" id="{EB1647B3-3D58-468E-A7D1-774B50FE0EB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3" name="Rectangle 1">
            <a:extLst>
              <a:ext uri="{FF2B5EF4-FFF2-40B4-BE49-F238E27FC236}">
                <a16:creationId xmlns:a16="http://schemas.microsoft.com/office/drawing/2014/main" id="{9DCE071A-7FED-45FD-91F7-F653181FAFB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9874" name="Rectangle 2">
            <a:extLst>
              <a:ext uri="{FF2B5EF4-FFF2-40B4-BE49-F238E27FC236}">
                <a16:creationId xmlns:a16="http://schemas.microsoft.com/office/drawing/2014/main" id="{543B2D33-90F5-4531-994C-51522A1811F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7" name="Rectangle 1">
            <a:extLst>
              <a:ext uri="{FF2B5EF4-FFF2-40B4-BE49-F238E27FC236}">
                <a16:creationId xmlns:a16="http://schemas.microsoft.com/office/drawing/2014/main" id="{536A8540-B7D2-487B-BB2A-F2688B2D9C7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0898" name="Rectangle 2">
            <a:extLst>
              <a:ext uri="{FF2B5EF4-FFF2-40B4-BE49-F238E27FC236}">
                <a16:creationId xmlns:a16="http://schemas.microsoft.com/office/drawing/2014/main" id="{1F47F404-2D4C-44BD-A3FC-9B9388EDBB6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1" name="Rectangle 1">
            <a:extLst>
              <a:ext uri="{FF2B5EF4-FFF2-40B4-BE49-F238E27FC236}">
                <a16:creationId xmlns:a16="http://schemas.microsoft.com/office/drawing/2014/main" id="{049C079D-CB6B-4AC9-A580-0558DADD50C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2" name="Rectangle 2">
            <a:extLst>
              <a:ext uri="{FF2B5EF4-FFF2-40B4-BE49-F238E27FC236}">
                <a16:creationId xmlns:a16="http://schemas.microsoft.com/office/drawing/2014/main" id="{32E30F58-5837-437A-83D6-A635A49C537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5" name="Rectangle 1">
            <a:extLst>
              <a:ext uri="{FF2B5EF4-FFF2-40B4-BE49-F238E27FC236}">
                <a16:creationId xmlns:a16="http://schemas.microsoft.com/office/drawing/2014/main" id="{05736114-A10B-462D-A383-39BE1BA1C7C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2946" name="Rectangle 2">
            <a:extLst>
              <a:ext uri="{FF2B5EF4-FFF2-40B4-BE49-F238E27FC236}">
                <a16:creationId xmlns:a16="http://schemas.microsoft.com/office/drawing/2014/main" id="{0A56E15B-FED2-4D9E-8458-11F32B883FE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Rectangle 1">
            <a:extLst>
              <a:ext uri="{FF2B5EF4-FFF2-40B4-BE49-F238E27FC236}">
                <a16:creationId xmlns:a16="http://schemas.microsoft.com/office/drawing/2014/main" id="{C1A568C8-C364-4988-8363-DB05D4D665B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3970" name="Rectangle 2">
            <a:extLst>
              <a:ext uri="{FF2B5EF4-FFF2-40B4-BE49-F238E27FC236}">
                <a16:creationId xmlns:a16="http://schemas.microsoft.com/office/drawing/2014/main" id="{BC17EEC6-8C11-4ABE-BD76-9908C230E62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3" name="Rectangle 1">
            <a:extLst>
              <a:ext uri="{FF2B5EF4-FFF2-40B4-BE49-F238E27FC236}">
                <a16:creationId xmlns:a16="http://schemas.microsoft.com/office/drawing/2014/main" id="{C9E7E720-4E45-4515-BF98-DB6218E5838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4994" name="Rectangle 2">
            <a:extLst>
              <a:ext uri="{FF2B5EF4-FFF2-40B4-BE49-F238E27FC236}">
                <a16:creationId xmlns:a16="http://schemas.microsoft.com/office/drawing/2014/main" id="{3ABB2D67-09D4-462B-9175-5D2AE16B737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7" name="Rectangle 1">
            <a:extLst>
              <a:ext uri="{FF2B5EF4-FFF2-40B4-BE49-F238E27FC236}">
                <a16:creationId xmlns:a16="http://schemas.microsoft.com/office/drawing/2014/main" id="{46A9A8AE-A3BA-4AC7-A355-F3BEC108B7C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6018" name="Rectangle 2">
            <a:extLst>
              <a:ext uri="{FF2B5EF4-FFF2-40B4-BE49-F238E27FC236}">
                <a16:creationId xmlns:a16="http://schemas.microsoft.com/office/drawing/2014/main" id="{B1C8E51C-8252-4D99-836D-120BBEB7BF6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Rectangle 1">
            <a:extLst>
              <a:ext uri="{FF2B5EF4-FFF2-40B4-BE49-F238E27FC236}">
                <a16:creationId xmlns:a16="http://schemas.microsoft.com/office/drawing/2014/main" id="{CC106AF2-DFCE-43D9-9350-3A9667216CF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7042" name="Rectangle 2">
            <a:extLst>
              <a:ext uri="{FF2B5EF4-FFF2-40B4-BE49-F238E27FC236}">
                <a16:creationId xmlns:a16="http://schemas.microsoft.com/office/drawing/2014/main" id="{FEAF8399-8067-48D1-A511-67733CF7814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5" name="Rectangle 1">
            <a:extLst>
              <a:ext uri="{FF2B5EF4-FFF2-40B4-BE49-F238E27FC236}">
                <a16:creationId xmlns:a16="http://schemas.microsoft.com/office/drawing/2014/main" id="{14DF9347-7F25-4A8C-B565-D1A26771637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6" name="Rectangle 2">
            <a:extLst>
              <a:ext uri="{FF2B5EF4-FFF2-40B4-BE49-F238E27FC236}">
                <a16:creationId xmlns:a16="http://schemas.microsoft.com/office/drawing/2014/main" id="{BC802A0E-B2DD-4B28-83C4-BE478386F40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89" name="Rectangle 1">
            <a:extLst>
              <a:ext uri="{FF2B5EF4-FFF2-40B4-BE49-F238E27FC236}">
                <a16:creationId xmlns:a16="http://schemas.microsoft.com/office/drawing/2014/main" id="{665A1CEC-796A-49CB-B2B7-4BC5FD88AF3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9090" name="Rectangle 2">
            <a:extLst>
              <a:ext uri="{FF2B5EF4-FFF2-40B4-BE49-F238E27FC236}">
                <a16:creationId xmlns:a16="http://schemas.microsoft.com/office/drawing/2014/main" id="{BF7B8E68-B8D2-4A86-A816-1A19D6CF70B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3" name="Rectangle 1">
            <a:extLst>
              <a:ext uri="{FF2B5EF4-FFF2-40B4-BE49-F238E27FC236}">
                <a16:creationId xmlns:a16="http://schemas.microsoft.com/office/drawing/2014/main" id="{CA120932-EFC3-455D-A4C6-0D72B6C030F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0114" name="Rectangle 2">
            <a:extLst>
              <a:ext uri="{FF2B5EF4-FFF2-40B4-BE49-F238E27FC236}">
                <a16:creationId xmlns:a16="http://schemas.microsoft.com/office/drawing/2014/main" id="{C4D69A85-2FF6-473E-9F2A-B28BDD5C378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7" name="Rectangle 1">
            <a:extLst>
              <a:ext uri="{FF2B5EF4-FFF2-40B4-BE49-F238E27FC236}">
                <a16:creationId xmlns:a16="http://schemas.microsoft.com/office/drawing/2014/main" id="{9BA08E7F-F15E-4C59-9941-04D69461145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1138" name="Rectangle 2">
            <a:extLst>
              <a:ext uri="{FF2B5EF4-FFF2-40B4-BE49-F238E27FC236}">
                <a16:creationId xmlns:a16="http://schemas.microsoft.com/office/drawing/2014/main" id="{4C2152E9-7813-433A-97F5-5ABE92B93CB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1" name="Rectangle 1">
            <a:extLst>
              <a:ext uri="{FF2B5EF4-FFF2-40B4-BE49-F238E27FC236}">
                <a16:creationId xmlns:a16="http://schemas.microsoft.com/office/drawing/2014/main" id="{E0308B62-BA2C-4BA2-B3A7-530EC92F597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162" name="Rectangle 2">
            <a:extLst>
              <a:ext uri="{FF2B5EF4-FFF2-40B4-BE49-F238E27FC236}">
                <a16:creationId xmlns:a16="http://schemas.microsoft.com/office/drawing/2014/main" id="{080B17D9-02BA-4D83-8114-AEB2DD89DBF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5" name="Rectangle 1">
            <a:extLst>
              <a:ext uri="{FF2B5EF4-FFF2-40B4-BE49-F238E27FC236}">
                <a16:creationId xmlns:a16="http://schemas.microsoft.com/office/drawing/2014/main" id="{D71E0489-3EA8-4295-98DA-515E4C767D1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3186" name="Rectangle 2">
            <a:extLst>
              <a:ext uri="{FF2B5EF4-FFF2-40B4-BE49-F238E27FC236}">
                <a16:creationId xmlns:a16="http://schemas.microsoft.com/office/drawing/2014/main" id="{7DEB04FC-7F16-4481-960E-FA7FF7E5ACA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09" name="Rectangle 1">
            <a:extLst>
              <a:ext uri="{FF2B5EF4-FFF2-40B4-BE49-F238E27FC236}">
                <a16:creationId xmlns:a16="http://schemas.microsoft.com/office/drawing/2014/main" id="{438291AA-1F92-4D63-B5EB-43ADF631476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4210" name="Rectangle 2">
            <a:extLst>
              <a:ext uri="{FF2B5EF4-FFF2-40B4-BE49-F238E27FC236}">
                <a16:creationId xmlns:a16="http://schemas.microsoft.com/office/drawing/2014/main" id="{F88302B1-3BD0-4C7E-B255-BFE06AF0DF2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3" name="Rectangle 1">
            <a:extLst>
              <a:ext uri="{FF2B5EF4-FFF2-40B4-BE49-F238E27FC236}">
                <a16:creationId xmlns:a16="http://schemas.microsoft.com/office/drawing/2014/main" id="{F6E7DAF4-EA37-456E-900B-75B5B7A0070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5234" name="Rectangle 2">
            <a:extLst>
              <a:ext uri="{FF2B5EF4-FFF2-40B4-BE49-F238E27FC236}">
                <a16:creationId xmlns:a16="http://schemas.microsoft.com/office/drawing/2014/main" id="{05BBB594-2DDF-4916-BF8F-BF1499EF47D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Rectangle 1">
            <a:extLst>
              <a:ext uri="{FF2B5EF4-FFF2-40B4-BE49-F238E27FC236}">
                <a16:creationId xmlns:a16="http://schemas.microsoft.com/office/drawing/2014/main" id="{5CE4C06B-E5D0-488C-9090-BA3D435E3BD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6258" name="Rectangle 2">
            <a:extLst>
              <a:ext uri="{FF2B5EF4-FFF2-40B4-BE49-F238E27FC236}">
                <a16:creationId xmlns:a16="http://schemas.microsoft.com/office/drawing/2014/main" id="{6E544E76-BDFA-437F-8187-4923B35F274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1" name="Rectangle 1">
            <a:extLst>
              <a:ext uri="{FF2B5EF4-FFF2-40B4-BE49-F238E27FC236}">
                <a16:creationId xmlns:a16="http://schemas.microsoft.com/office/drawing/2014/main" id="{0DD20C7C-22C0-44B1-915D-70F5C6B5455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7282" name="Rectangle 2">
            <a:extLst>
              <a:ext uri="{FF2B5EF4-FFF2-40B4-BE49-F238E27FC236}">
                <a16:creationId xmlns:a16="http://schemas.microsoft.com/office/drawing/2014/main" id="{39EDE5F6-423C-4254-BDC0-BF5F3500B16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5" name="Rectangle 1">
            <a:extLst>
              <a:ext uri="{FF2B5EF4-FFF2-40B4-BE49-F238E27FC236}">
                <a16:creationId xmlns:a16="http://schemas.microsoft.com/office/drawing/2014/main" id="{9B22D6ED-5D47-4F62-A46D-3A3129F8B38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8306" name="Rectangle 2">
            <a:extLst>
              <a:ext uri="{FF2B5EF4-FFF2-40B4-BE49-F238E27FC236}">
                <a16:creationId xmlns:a16="http://schemas.microsoft.com/office/drawing/2014/main" id="{6583A747-AA5D-47E0-8FC6-5B6B47E89C0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29" name="Rectangle 1">
            <a:extLst>
              <a:ext uri="{FF2B5EF4-FFF2-40B4-BE49-F238E27FC236}">
                <a16:creationId xmlns:a16="http://schemas.microsoft.com/office/drawing/2014/main" id="{4C8A02CA-A010-4F59-91D2-5FAADE77119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9330" name="Rectangle 2">
            <a:extLst>
              <a:ext uri="{FF2B5EF4-FFF2-40B4-BE49-F238E27FC236}">
                <a16:creationId xmlns:a16="http://schemas.microsoft.com/office/drawing/2014/main" id="{B7E9F63C-5B76-4388-A75E-00A49727A3C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3" name="Rectangle 1">
            <a:extLst>
              <a:ext uri="{FF2B5EF4-FFF2-40B4-BE49-F238E27FC236}">
                <a16:creationId xmlns:a16="http://schemas.microsoft.com/office/drawing/2014/main" id="{864C4092-EE69-429D-BAEC-AAA1896E7BA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0354" name="Rectangle 2">
            <a:extLst>
              <a:ext uri="{FF2B5EF4-FFF2-40B4-BE49-F238E27FC236}">
                <a16:creationId xmlns:a16="http://schemas.microsoft.com/office/drawing/2014/main" id="{6B0E7723-BE32-4508-979F-E1E3EAFDC6C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788A8E80-6349-42F8-8099-60B9FDB3D06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1378" name="Rectangle 2">
            <a:extLst>
              <a:ext uri="{FF2B5EF4-FFF2-40B4-BE49-F238E27FC236}">
                <a16:creationId xmlns:a16="http://schemas.microsoft.com/office/drawing/2014/main" id="{ECA8DA8E-88C7-4E48-B3D5-67679D186A9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1" name="Rectangle 1">
            <a:extLst>
              <a:ext uri="{FF2B5EF4-FFF2-40B4-BE49-F238E27FC236}">
                <a16:creationId xmlns:a16="http://schemas.microsoft.com/office/drawing/2014/main" id="{4C0B6223-F8E3-4849-9E55-4198FCE6B39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02" name="Rectangle 2">
            <a:extLst>
              <a:ext uri="{FF2B5EF4-FFF2-40B4-BE49-F238E27FC236}">
                <a16:creationId xmlns:a16="http://schemas.microsoft.com/office/drawing/2014/main" id="{0CA7BECB-E122-4392-BF07-D2BCFA353E19}"/>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5" name="Rectangle 1">
            <a:extLst>
              <a:ext uri="{FF2B5EF4-FFF2-40B4-BE49-F238E27FC236}">
                <a16:creationId xmlns:a16="http://schemas.microsoft.com/office/drawing/2014/main" id="{48AF5513-AC03-4F46-A177-0648B5C0A01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3426" name="Rectangle 2">
            <a:extLst>
              <a:ext uri="{FF2B5EF4-FFF2-40B4-BE49-F238E27FC236}">
                <a16:creationId xmlns:a16="http://schemas.microsoft.com/office/drawing/2014/main" id="{F835B2ED-9C8A-482E-80CB-234B7ED67401}"/>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49" name="Rectangle 1">
            <a:extLst>
              <a:ext uri="{FF2B5EF4-FFF2-40B4-BE49-F238E27FC236}">
                <a16:creationId xmlns:a16="http://schemas.microsoft.com/office/drawing/2014/main" id="{7371F567-4AB8-4708-948D-20074507731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4450" name="Rectangle 2">
            <a:extLst>
              <a:ext uri="{FF2B5EF4-FFF2-40B4-BE49-F238E27FC236}">
                <a16:creationId xmlns:a16="http://schemas.microsoft.com/office/drawing/2014/main" id="{561044CB-47CB-467A-80BF-9CE405D57DA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3" name="Rectangle 1">
            <a:extLst>
              <a:ext uri="{FF2B5EF4-FFF2-40B4-BE49-F238E27FC236}">
                <a16:creationId xmlns:a16="http://schemas.microsoft.com/office/drawing/2014/main" id="{626FF4AC-7C94-4DAC-9637-54F66D533D2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5474" name="Rectangle 2">
            <a:extLst>
              <a:ext uri="{FF2B5EF4-FFF2-40B4-BE49-F238E27FC236}">
                <a16:creationId xmlns:a16="http://schemas.microsoft.com/office/drawing/2014/main" id="{DBBF903B-D323-4406-B692-9E3D7B84AB9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7" name="Rectangle 1">
            <a:extLst>
              <a:ext uri="{FF2B5EF4-FFF2-40B4-BE49-F238E27FC236}">
                <a16:creationId xmlns:a16="http://schemas.microsoft.com/office/drawing/2014/main" id="{7F208B6F-4713-45CE-B893-84D73813525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6498" name="Rectangle 2">
            <a:extLst>
              <a:ext uri="{FF2B5EF4-FFF2-40B4-BE49-F238E27FC236}">
                <a16:creationId xmlns:a16="http://schemas.microsoft.com/office/drawing/2014/main" id="{AAED29E8-8750-4A2F-81AC-AE5DCE6B20F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1" name="Rectangle 1">
            <a:extLst>
              <a:ext uri="{FF2B5EF4-FFF2-40B4-BE49-F238E27FC236}">
                <a16:creationId xmlns:a16="http://schemas.microsoft.com/office/drawing/2014/main" id="{65F5078E-DE91-4E69-A092-8D7376E41CA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7522" name="Rectangle 2">
            <a:extLst>
              <a:ext uri="{FF2B5EF4-FFF2-40B4-BE49-F238E27FC236}">
                <a16:creationId xmlns:a16="http://schemas.microsoft.com/office/drawing/2014/main" id="{331221F6-96F4-4711-8E03-2429A9B97BB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5" name="Rectangle 1">
            <a:extLst>
              <a:ext uri="{FF2B5EF4-FFF2-40B4-BE49-F238E27FC236}">
                <a16:creationId xmlns:a16="http://schemas.microsoft.com/office/drawing/2014/main" id="{262E5BAC-F071-4F37-A659-EB34F229936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8546" name="Rectangle 2">
            <a:extLst>
              <a:ext uri="{FF2B5EF4-FFF2-40B4-BE49-F238E27FC236}">
                <a16:creationId xmlns:a16="http://schemas.microsoft.com/office/drawing/2014/main" id="{A503C73F-2502-41E0-B53C-F0AE8B3B76A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69" name="Rectangle 1">
            <a:extLst>
              <a:ext uri="{FF2B5EF4-FFF2-40B4-BE49-F238E27FC236}">
                <a16:creationId xmlns:a16="http://schemas.microsoft.com/office/drawing/2014/main" id="{3FB86675-7559-4044-8625-EB8202836D8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9570" name="Rectangle 2">
            <a:extLst>
              <a:ext uri="{FF2B5EF4-FFF2-40B4-BE49-F238E27FC236}">
                <a16:creationId xmlns:a16="http://schemas.microsoft.com/office/drawing/2014/main" id="{2503A546-7A93-4358-9D94-38DFBC0B048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3" name="Rectangle 1">
            <a:extLst>
              <a:ext uri="{FF2B5EF4-FFF2-40B4-BE49-F238E27FC236}">
                <a16:creationId xmlns:a16="http://schemas.microsoft.com/office/drawing/2014/main" id="{EA79414E-C1A7-4CAE-93A0-7BA7BE2AF81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0594" name="Rectangle 2">
            <a:extLst>
              <a:ext uri="{FF2B5EF4-FFF2-40B4-BE49-F238E27FC236}">
                <a16:creationId xmlns:a16="http://schemas.microsoft.com/office/drawing/2014/main" id="{872A1A18-C526-4C6C-BA1F-7D03061F57B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7" name="Rectangle 1">
            <a:extLst>
              <a:ext uri="{FF2B5EF4-FFF2-40B4-BE49-F238E27FC236}">
                <a16:creationId xmlns:a16="http://schemas.microsoft.com/office/drawing/2014/main" id="{357967A4-2EF1-450F-9558-43548165D2D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1618" name="Rectangle 2">
            <a:extLst>
              <a:ext uri="{FF2B5EF4-FFF2-40B4-BE49-F238E27FC236}">
                <a16:creationId xmlns:a16="http://schemas.microsoft.com/office/drawing/2014/main" id="{3BBD1179-4AA5-420C-89E6-BCEF7FC6679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1" name="Rectangle 1">
            <a:extLst>
              <a:ext uri="{FF2B5EF4-FFF2-40B4-BE49-F238E27FC236}">
                <a16:creationId xmlns:a16="http://schemas.microsoft.com/office/drawing/2014/main" id="{BD4EB5DD-72DE-4649-927C-7A47D3355D5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42" name="Rectangle 2">
            <a:extLst>
              <a:ext uri="{FF2B5EF4-FFF2-40B4-BE49-F238E27FC236}">
                <a16:creationId xmlns:a16="http://schemas.microsoft.com/office/drawing/2014/main" id="{E01C6D8B-9838-477A-A158-BB6F62E616F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5" name="Rectangle 1">
            <a:extLst>
              <a:ext uri="{FF2B5EF4-FFF2-40B4-BE49-F238E27FC236}">
                <a16:creationId xmlns:a16="http://schemas.microsoft.com/office/drawing/2014/main" id="{88E55D43-6883-4D01-818E-87602F687BA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3666" name="Rectangle 2">
            <a:extLst>
              <a:ext uri="{FF2B5EF4-FFF2-40B4-BE49-F238E27FC236}">
                <a16:creationId xmlns:a16="http://schemas.microsoft.com/office/drawing/2014/main" id="{D94837D4-A0C8-4A27-91CF-37D84757A2B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89" name="Rectangle 1">
            <a:extLst>
              <a:ext uri="{FF2B5EF4-FFF2-40B4-BE49-F238E27FC236}">
                <a16:creationId xmlns:a16="http://schemas.microsoft.com/office/drawing/2014/main" id="{57526844-5259-4363-8183-870977B394F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4690" name="Rectangle 2">
            <a:extLst>
              <a:ext uri="{FF2B5EF4-FFF2-40B4-BE49-F238E27FC236}">
                <a16:creationId xmlns:a16="http://schemas.microsoft.com/office/drawing/2014/main" id="{E3240493-9A63-4B22-B03A-27319508096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3" name="Rectangle 1">
            <a:extLst>
              <a:ext uri="{FF2B5EF4-FFF2-40B4-BE49-F238E27FC236}">
                <a16:creationId xmlns:a16="http://schemas.microsoft.com/office/drawing/2014/main" id="{6E2BD85F-70EF-4918-9803-984789A4ADB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5714" name="Rectangle 2">
            <a:extLst>
              <a:ext uri="{FF2B5EF4-FFF2-40B4-BE49-F238E27FC236}">
                <a16:creationId xmlns:a16="http://schemas.microsoft.com/office/drawing/2014/main" id="{3D247259-4439-424E-A875-A657760939A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7" name="Rectangle 1">
            <a:extLst>
              <a:ext uri="{FF2B5EF4-FFF2-40B4-BE49-F238E27FC236}">
                <a16:creationId xmlns:a16="http://schemas.microsoft.com/office/drawing/2014/main" id="{C3F21E02-EDF2-44F3-B098-1433F665236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6738" name="Rectangle 2">
            <a:extLst>
              <a:ext uri="{FF2B5EF4-FFF2-40B4-BE49-F238E27FC236}">
                <a16:creationId xmlns:a16="http://schemas.microsoft.com/office/drawing/2014/main" id="{931A15CF-9FE5-4E68-9144-2947A618D05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1" name="Rectangle 1">
            <a:extLst>
              <a:ext uri="{FF2B5EF4-FFF2-40B4-BE49-F238E27FC236}">
                <a16:creationId xmlns:a16="http://schemas.microsoft.com/office/drawing/2014/main" id="{773D8FF8-5B8D-44D4-9B15-076CF11336C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7762" name="Rectangle 2">
            <a:extLst>
              <a:ext uri="{FF2B5EF4-FFF2-40B4-BE49-F238E27FC236}">
                <a16:creationId xmlns:a16="http://schemas.microsoft.com/office/drawing/2014/main" id="{B06B3771-3227-4518-BD1B-E54F891289D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5" name="Rectangle 1">
            <a:extLst>
              <a:ext uri="{FF2B5EF4-FFF2-40B4-BE49-F238E27FC236}">
                <a16:creationId xmlns:a16="http://schemas.microsoft.com/office/drawing/2014/main" id="{D38EB274-359D-44B1-8340-4B170A23E34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8786" name="Rectangle 2">
            <a:extLst>
              <a:ext uri="{FF2B5EF4-FFF2-40B4-BE49-F238E27FC236}">
                <a16:creationId xmlns:a16="http://schemas.microsoft.com/office/drawing/2014/main" id="{7AD107DE-55A8-4D46-BBF9-2504C558E2B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09" name="Rectangle 1">
            <a:extLst>
              <a:ext uri="{FF2B5EF4-FFF2-40B4-BE49-F238E27FC236}">
                <a16:creationId xmlns:a16="http://schemas.microsoft.com/office/drawing/2014/main" id="{DB452DAC-FE1B-497D-83A9-7A8DE75646D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9810" name="Rectangle 2">
            <a:extLst>
              <a:ext uri="{FF2B5EF4-FFF2-40B4-BE49-F238E27FC236}">
                <a16:creationId xmlns:a16="http://schemas.microsoft.com/office/drawing/2014/main" id="{94003DC2-6739-48FD-AF12-BF2F0BD5166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3" name="Rectangle 1">
            <a:extLst>
              <a:ext uri="{FF2B5EF4-FFF2-40B4-BE49-F238E27FC236}">
                <a16:creationId xmlns:a16="http://schemas.microsoft.com/office/drawing/2014/main" id="{01B03614-6C63-4803-96ED-810F1A00BD4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0834" name="Rectangle 2">
            <a:extLst>
              <a:ext uri="{FF2B5EF4-FFF2-40B4-BE49-F238E27FC236}">
                <a16:creationId xmlns:a16="http://schemas.microsoft.com/office/drawing/2014/main" id="{130BBBA0-C3C7-475A-94B3-666EF6F64F11}"/>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7" name="Rectangle 1">
            <a:extLst>
              <a:ext uri="{FF2B5EF4-FFF2-40B4-BE49-F238E27FC236}">
                <a16:creationId xmlns:a16="http://schemas.microsoft.com/office/drawing/2014/main" id="{E2C6366E-A96C-492E-A42B-2E1F7C9CC89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1858" name="Rectangle 2">
            <a:extLst>
              <a:ext uri="{FF2B5EF4-FFF2-40B4-BE49-F238E27FC236}">
                <a16:creationId xmlns:a16="http://schemas.microsoft.com/office/drawing/2014/main" id="{E7AA07C2-ECE5-4C65-B3AB-EC2C5559A92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1" name="Rectangle 1">
            <a:extLst>
              <a:ext uri="{FF2B5EF4-FFF2-40B4-BE49-F238E27FC236}">
                <a16:creationId xmlns:a16="http://schemas.microsoft.com/office/drawing/2014/main" id="{EA89BC75-F596-4D61-8644-C01B16E1D00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882" name="Rectangle 2">
            <a:extLst>
              <a:ext uri="{FF2B5EF4-FFF2-40B4-BE49-F238E27FC236}">
                <a16:creationId xmlns:a16="http://schemas.microsoft.com/office/drawing/2014/main" id="{5FE91219-6418-4E83-A4D5-EA42AC3C104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46E5F-C650-489D-84FC-144AD36B8210}"/>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ACE1FB-E4B0-4B4E-9088-509B383D4F0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7289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3599-E030-4078-893C-9E3695F3B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E80FE9-3AD5-44B3-9FC9-3CB5BCD0FED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0961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D1B66-E9CD-43FA-A648-CEF9D9E5EE0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D081A0-ECAB-4F1E-81F6-33B43F94642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1328151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08CC-474C-4AA6-8BBA-844CA74536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E8765B-D367-47EC-BED3-AD9CFE17D52F}"/>
              </a:ext>
            </a:extLst>
          </p:cNvPr>
          <p:cNvSpPr>
            <a:spLocks noGrp="1"/>
          </p:cNvSpPr>
          <p:nvPr>
            <p:ph sz="half" idx="1"/>
          </p:nvPr>
        </p:nvSpPr>
        <p:spPr>
          <a:xfrm>
            <a:off x="671513" y="1906588"/>
            <a:ext cx="3827462" cy="431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9C87D6-14CE-4D15-ABE6-C93450DA39DD}"/>
              </a:ext>
            </a:extLst>
          </p:cNvPr>
          <p:cNvSpPr>
            <a:spLocks noGrp="1"/>
          </p:cNvSpPr>
          <p:nvPr>
            <p:ph sz="half" idx="2"/>
          </p:nvPr>
        </p:nvSpPr>
        <p:spPr>
          <a:xfrm>
            <a:off x="4651375" y="1906588"/>
            <a:ext cx="3827463" cy="431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885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2E21-63F0-49B5-BEC3-2A7CC6270E5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22E29A-8C37-4DF5-8030-2496DCE340D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09E6C83-3E5D-4E90-8A38-2A7021AA17A7}"/>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E34909-AE1C-4406-B4DD-948F49529A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C722158-8208-40A3-9E5A-BA3C2BFF05FC}"/>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4651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3441D-3AF6-4F49-B00A-E69656EE67E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44426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1539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0C352-F3EA-4C28-9AB3-1EAF323B271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F4555A-9245-4853-AC1B-56BE0091A47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8297C8-487B-4428-B4E9-3DE33BC4A9B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360619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58FA7-0E87-4A15-BEA9-5C2DDF75537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5511E3-8662-4897-B23A-3470E805260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CCEAD3-1208-420A-B8ED-76890CBB2F3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351787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CB3D4-020C-41F3-997A-20B2D45BAE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7E5D28-0E61-4FAF-A2EA-9DF8F57959C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348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F9FA44-F118-41D2-8FBF-5411A7F5589B}"/>
              </a:ext>
            </a:extLst>
          </p:cNvPr>
          <p:cNvSpPr>
            <a:spLocks noGrp="1"/>
          </p:cNvSpPr>
          <p:nvPr>
            <p:ph type="title" orient="vert"/>
          </p:nvPr>
        </p:nvSpPr>
        <p:spPr>
          <a:xfrm>
            <a:off x="6738938" y="1828800"/>
            <a:ext cx="2022475" cy="439578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6D31FA-D244-4985-8B9E-EB755CEAA8D2}"/>
              </a:ext>
            </a:extLst>
          </p:cNvPr>
          <p:cNvSpPr>
            <a:spLocks noGrp="1"/>
          </p:cNvSpPr>
          <p:nvPr>
            <p:ph type="body" orient="vert" idx="1"/>
          </p:nvPr>
        </p:nvSpPr>
        <p:spPr>
          <a:xfrm>
            <a:off x="671513" y="1828800"/>
            <a:ext cx="5915025" cy="43957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3256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90CCF-3CDC-447F-AEF4-034D09893BC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A79EB0-3DDC-4FC9-8E84-286BB64D172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94948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6979A-8B80-4842-8C5D-FF1F204781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0D2071-0E2E-4FC1-853D-BB565C49210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8365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AD507-7A3D-4329-BBFC-74228C3FE06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1EE13F-B534-4971-85C5-41E5A093C9B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2691720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EDAED-205C-4528-B7E8-A4F2389096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C59014-5565-4DF2-925F-87A1D2101979}"/>
              </a:ext>
            </a:extLst>
          </p:cNvPr>
          <p:cNvSpPr>
            <a:spLocks noGrp="1"/>
          </p:cNvSpPr>
          <p:nvPr>
            <p:ph sz="half" idx="1"/>
          </p:nvPr>
        </p:nvSpPr>
        <p:spPr>
          <a:xfrm>
            <a:off x="685800" y="2147888"/>
            <a:ext cx="3808413"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BDD8AB-E677-4801-B436-A0BB4DE3B332}"/>
              </a:ext>
            </a:extLst>
          </p:cNvPr>
          <p:cNvSpPr>
            <a:spLocks noGrp="1"/>
          </p:cNvSpPr>
          <p:nvPr>
            <p:ph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1177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05A32-09A4-4ECE-B018-39DC83D581F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AE2A87-F5C2-46F2-8630-F0F64A41AE9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43C461B-7A0F-4FE4-BA58-D900959AF380}"/>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9896ED-2BFD-4DF2-9709-445DCAE8967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7A18BC2-97E0-4B66-BDEA-FEB86493E24D}"/>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3230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2580A-C572-4839-9A13-64C5AD5E33D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51576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450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B925-851A-4CFD-BDBD-89A167CCEB7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94FCAF-A40A-4FD7-A623-19FABCA5F00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EF4DE7-FFEC-4F88-BC5A-D1B24D46FAD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3885706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9FC54-BD12-499C-B458-5D9F8108849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3B7FD6-8937-452C-BB9F-BA2187850D1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75C1F1-E5BB-46EC-A112-204CC8C70C6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832818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210CF-B73F-40B0-AA9E-8407C46D4F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219072-3199-40AA-813A-C3510F33EA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52394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519472-9CA5-4E13-B8FA-342D3FF3C20E}"/>
              </a:ext>
            </a:extLst>
          </p:cNvPr>
          <p:cNvSpPr>
            <a:spLocks noGrp="1"/>
          </p:cNvSpPr>
          <p:nvPr>
            <p:ph type="title" orient="vert"/>
          </p:nvPr>
        </p:nvSpPr>
        <p:spPr>
          <a:xfrm>
            <a:off x="6403975" y="930275"/>
            <a:ext cx="2052638" cy="53308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58429B-CCCE-49C5-991E-25DA8DF054B5}"/>
              </a:ext>
            </a:extLst>
          </p:cNvPr>
          <p:cNvSpPr>
            <a:spLocks noGrp="1"/>
          </p:cNvSpPr>
          <p:nvPr>
            <p:ph type="body" orient="vert" idx="1"/>
          </p:nvPr>
        </p:nvSpPr>
        <p:spPr>
          <a:xfrm>
            <a:off x="246063" y="930275"/>
            <a:ext cx="6005512" cy="5330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28907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F0A5C-8BC2-4071-A693-14636E7CBD71}"/>
              </a:ext>
            </a:extLst>
          </p:cNvPr>
          <p:cNvSpPr>
            <a:spLocks noGrp="1"/>
          </p:cNvSpPr>
          <p:nvPr>
            <p:ph type="title"/>
          </p:nvPr>
        </p:nvSpPr>
        <p:spPr>
          <a:xfrm>
            <a:off x="246063" y="930275"/>
            <a:ext cx="7770812" cy="1141413"/>
          </a:xfrm>
        </p:spPr>
        <p:txBody>
          <a:bodyPr/>
          <a:lstStyle/>
          <a:p>
            <a:r>
              <a:rPr lang="en-US"/>
              <a:t>Click to edit Master title style</a:t>
            </a:r>
          </a:p>
        </p:txBody>
      </p:sp>
      <p:sp>
        <p:nvSpPr>
          <p:cNvPr id="3" name="Online Image Placeholder 2">
            <a:extLst>
              <a:ext uri="{FF2B5EF4-FFF2-40B4-BE49-F238E27FC236}">
                <a16:creationId xmlns:a16="http://schemas.microsoft.com/office/drawing/2014/main" id="{0034C9AC-4D6F-42E5-BE0E-5C2FDB3E098A}"/>
              </a:ext>
            </a:extLst>
          </p:cNvPr>
          <p:cNvSpPr>
            <a:spLocks noGrp="1"/>
          </p:cNvSpPr>
          <p:nvPr>
            <p:ph type="clipArt" sz="half" idx="1"/>
          </p:nvPr>
        </p:nvSpPr>
        <p:spPr>
          <a:xfrm>
            <a:off x="685800" y="2147888"/>
            <a:ext cx="3808413" cy="4113212"/>
          </a:xfrm>
        </p:spPr>
        <p:txBody>
          <a:bodyPr/>
          <a:lstStyle/>
          <a:p>
            <a:endParaRPr lang="en-US"/>
          </a:p>
        </p:txBody>
      </p:sp>
      <p:sp>
        <p:nvSpPr>
          <p:cNvPr id="4" name="Text Placeholder 3">
            <a:extLst>
              <a:ext uri="{FF2B5EF4-FFF2-40B4-BE49-F238E27FC236}">
                <a16:creationId xmlns:a16="http://schemas.microsoft.com/office/drawing/2014/main" id="{3A248B36-A262-4E64-8204-2619EA290A07}"/>
              </a:ext>
            </a:extLst>
          </p:cNvPr>
          <p:cNvSpPr>
            <a:spLocks noGrp="1"/>
          </p:cNvSpPr>
          <p:nvPr>
            <p:ph type="body"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0770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788E5-52C5-4E43-AC09-1D10A23B9D2A}"/>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52682A-4790-41D3-9AE3-BD71949F52C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0038485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F6D9E-20A0-4664-A317-AC5C24CF75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23CC7B-C37D-4F3F-9370-CFB243CD1B7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33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5B66-D42B-4E82-BDA7-6885BE20138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5A6509-26C8-45DE-9233-D3C56706C6F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12812899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8A337-FED5-4193-BCED-8AA68C6673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023D63-3554-44CA-AD17-28CBFA8AAA1B}"/>
              </a:ext>
            </a:extLst>
          </p:cNvPr>
          <p:cNvSpPr>
            <a:spLocks noGrp="1"/>
          </p:cNvSpPr>
          <p:nvPr>
            <p:ph sz="half" idx="1"/>
          </p:nvPr>
        </p:nvSpPr>
        <p:spPr>
          <a:xfrm>
            <a:off x="685800" y="2147888"/>
            <a:ext cx="3808413"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2FFB7A-440A-4028-8951-AD16D568D054}"/>
              </a:ext>
            </a:extLst>
          </p:cNvPr>
          <p:cNvSpPr>
            <a:spLocks noGrp="1"/>
          </p:cNvSpPr>
          <p:nvPr>
            <p:ph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56589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C13A1-5EDD-483B-B43A-39080D90DC08}"/>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451C5D-E0FE-413A-993B-03325D2396E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828FF2-A821-408D-8082-52488C1E5AF1}"/>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B0C81C-06DC-4FCB-8C22-A9A4E92ACB4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4B313BA-ECA6-41CB-88B6-63DBBB3942EE}"/>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94255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33C9D-5504-4779-85C3-BDF79F5EC1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828602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6464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3DD60-9F1E-44B3-AE58-0A42C0E4C9B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6C7264-7756-48C7-9A3C-E289E31C2CF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C253CA-06DB-408A-8073-1EA7975FCF4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6798167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AA46B-0ACA-4296-9207-0CC61BAFD99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9CCF8F-A55B-40BB-90E8-622A39ABFFB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E7CFAF-B851-4ED5-8AFB-3391B754E38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031836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A38BA-9B46-4041-B531-CF3DF47E23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379BC3-3B25-4C97-B458-37B521E42E2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95758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E7F05D-8CE1-4C74-A661-04241E0D346E}"/>
              </a:ext>
            </a:extLst>
          </p:cNvPr>
          <p:cNvSpPr>
            <a:spLocks noGrp="1"/>
          </p:cNvSpPr>
          <p:nvPr>
            <p:ph type="title" orient="vert"/>
          </p:nvPr>
        </p:nvSpPr>
        <p:spPr>
          <a:xfrm>
            <a:off x="6403975" y="930275"/>
            <a:ext cx="2052638" cy="53308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EBA54A-E75D-44C0-BA4E-B3DC2F716F27}"/>
              </a:ext>
            </a:extLst>
          </p:cNvPr>
          <p:cNvSpPr>
            <a:spLocks noGrp="1"/>
          </p:cNvSpPr>
          <p:nvPr>
            <p:ph type="body" orient="vert" idx="1"/>
          </p:nvPr>
        </p:nvSpPr>
        <p:spPr>
          <a:xfrm>
            <a:off x="246063" y="930275"/>
            <a:ext cx="6005512" cy="5330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7286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7.png"/><Relationship Id="rId2" Type="http://schemas.openxmlformats.org/officeDocument/2006/relationships/slideLayout" Target="../slideLayouts/slideLayout13.xml"/><Relationship Id="rId16"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image" Target="../media/image6.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D4D4D"/>
        </a:solidFill>
        <a:effectLst/>
      </p:bgPr>
    </p:bg>
    <p:spTree>
      <p:nvGrpSpPr>
        <p:cNvPr id="1" name=""/>
        <p:cNvGrpSpPr/>
        <p:nvPr/>
      </p:nvGrpSpPr>
      <p:grpSpPr>
        <a:xfrm>
          <a:off x="0" y="0"/>
          <a:ext cx="0" cy="0"/>
          <a:chOff x="0" y="0"/>
          <a:chExt cx="0" cy="0"/>
        </a:xfrm>
      </p:grpSpPr>
      <p:grpSp>
        <p:nvGrpSpPr>
          <p:cNvPr id="1025" name="Group 1">
            <a:extLst>
              <a:ext uri="{FF2B5EF4-FFF2-40B4-BE49-F238E27FC236}">
                <a16:creationId xmlns:a16="http://schemas.microsoft.com/office/drawing/2014/main" id="{31015879-0BB6-43D5-91A4-F3B4EEE919C6}"/>
              </a:ext>
            </a:extLst>
          </p:cNvPr>
          <p:cNvGrpSpPr>
            <a:grpSpLocks/>
          </p:cNvGrpSpPr>
          <p:nvPr/>
        </p:nvGrpSpPr>
        <p:grpSpPr bwMode="auto">
          <a:xfrm>
            <a:off x="0" y="-19050"/>
            <a:ext cx="9142413" cy="6875463"/>
            <a:chOff x="0" y="-12"/>
            <a:chExt cx="5759" cy="4331"/>
          </a:xfrm>
        </p:grpSpPr>
        <p:sp>
          <p:nvSpPr>
            <p:cNvPr id="1026" name="AutoShape 2">
              <a:extLst>
                <a:ext uri="{FF2B5EF4-FFF2-40B4-BE49-F238E27FC236}">
                  <a16:creationId xmlns:a16="http://schemas.microsoft.com/office/drawing/2014/main" id="{E12C799A-B639-498E-AF13-DAFD644552B9}"/>
                </a:ext>
              </a:extLst>
            </p:cNvPr>
            <p:cNvSpPr>
              <a:spLocks noChangeArrowheads="1"/>
            </p:cNvSpPr>
            <p:nvPr/>
          </p:nvSpPr>
          <p:spPr bwMode="auto">
            <a:xfrm>
              <a:off x="1104" y="1008"/>
              <a:ext cx="4656" cy="3312"/>
            </a:xfrm>
            <a:prstGeom prst="roundRect">
              <a:avLst>
                <a:gd name="adj" fmla="val 28"/>
              </a:avLst>
            </a:prstGeom>
            <a:gradFill rotWithShape="0">
              <a:gsLst>
                <a:gs pos="0">
                  <a:srgbClr val="000000"/>
                </a:gs>
                <a:gs pos="50000">
                  <a:srgbClr val="4D4D4D"/>
                </a:gs>
                <a:gs pos="100000">
                  <a:srgbClr val="000000"/>
                </a:gs>
              </a:gsLst>
              <a:lin ang="135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1027" name="Group 3">
              <a:extLst>
                <a:ext uri="{FF2B5EF4-FFF2-40B4-BE49-F238E27FC236}">
                  <a16:creationId xmlns:a16="http://schemas.microsoft.com/office/drawing/2014/main" id="{BBAC030F-3123-4882-B8E1-C952B5CEC1C7}"/>
                </a:ext>
              </a:extLst>
            </p:cNvPr>
            <p:cNvGrpSpPr>
              <a:grpSpLocks/>
            </p:cNvGrpSpPr>
            <p:nvPr/>
          </p:nvGrpSpPr>
          <p:grpSpPr bwMode="auto">
            <a:xfrm>
              <a:off x="0" y="-12"/>
              <a:ext cx="5759" cy="1044"/>
              <a:chOff x="0" y="-12"/>
              <a:chExt cx="5759" cy="1044"/>
            </a:xfrm>
          </p:grpSpPr>
          <p:sp>
            <p:nvSpPr>
              <p:cNvPr id="1028" name="Freeform 4">
                <a:extLst>
                  <a:ext uri="{FF2B5EF4-FFF2-40B4-BE49-F238E27FC236}">
                    <a16:creationId xmlns:a16="http://schemas.microsoft.com/office/drawing/2014/main" id="{E2A1BEEE-7B00-4625-B5B2-3798AC6E1882}"/>
                  </a:ext>
                </a:extLst>
              </p:cNvPr>
              <p:cNvSpPr>
                <a:spLocks noChangeArrowheads="1"/>
              </p:cNvSpPr>
              <p:nvPr/>
            </p:nvSpPr>
            <p:spPr bwMode="auto">
              <a:xfrm>
                <a:off x="0" y="1"/>
                <a:ext cx="5760" cy="1032"/>
              </a:xfrm>
              <a:custGeom>
                <a:avLst/>
                <a:gdLst>
                  <a:gd name="T0" fmla="*/ 25400 w 25401"/>
                  <a:gd name="T1" fmla="*/ 4550 h 4551"/>
                  <a:gd name="T2" fmla="*/ 0 w 25401"/>
                  <a:gd name="T3" fmla="*/ 4550 h 4551"/>
                  <a:gd name="T4" fmla="*/ 0 w 25401"/>
                  <a:gd name="T5" fmla="*/ 0 h 4551"/>
                  <a:gd name="T6" fmla="*/ 25400 w 25401"/>
                  <a:gd name="T7" fmla="*/ 0 h 4551"/>
                  <a:gd name="T8" fmla="*/ 25400 w 25401"/>
                  <a:gd name="T9" fmla="*/ 4550 h 4551"/>
                </a:gdLst>
                <a:ahLst/>
                <a:cxnLst>
                  <a:cxn ang="0">
                    <a:pos x="T0" y="T1"/>
                  </a:cxn>
                  <a:cxn ang="0">
                    <a:pos x="T2" y="T3"/>
                  </a:cxn>
                  <a:cxn ang="0">
                    <a:pos x="T4" y="T5"/>
                  </a:cxn>
                  <a:cxn ang="0">
                    <a:pos x="T6" y="T7"/>
                  </a:cxn>
                  <a:cxn ang="0">
                    <a:pos x="T8" y="T9"/>
                  </a:cxn>
                </a:cxnLst>
                <a:rect l="0" t="0" r="r" b="b"/>
                <a:pathLst>
                  <a:path w="25401" h="4551">
                    <a:moveTo>
                      <a:pt x="25400" y="4550"/>
                    </a:moveTo>
                    <a:lnTo>
                      <a:pt x="0" y="4550"/>
                    </a:lnTo>
                    <a:lnTo>
                      <a:pt x="0" y="0"/>
                    </a:lnTo>
                    <a:lnTo>
                      <a:pt x="25400" y="0"/>
                    </a:lnTo>
                    <a:lnTo>
                      <a:pt x="25400" y="4550"/>
                    </a:lnTo>
                  </a:path>
                </a:pathLst>
              </a:custGeom>
              <a:solidFill>
                <a:srgbClr val="89874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1029" name="Group 5">
                <a:extLst>
                  <a:ext uri="{FF2B5EF4-FFF2-40B4-BE49-F238E27FC236}">
                    <a16:creationId xmlns:a16="http://schemas.microsoft.com/office/drawing/2014/main" id="{0A1EECEE-8FAA-43D2-B016-D42915807BB9}"/>
                  </a:ext>
                </a:extLst>
              </p:cNvPr>
              <p:cNvGrpSpPr>
                <a:grpSpLocks/>
              </p:cNvGrpSpPr>
              <p:nvPr/>
            </p:nvGrpSpPr>
            <p:grpSpPr bwMode="auto">
              <a:xfrm>
                <a:off x="333" y="-12"/>
                <a:ext cx="5175" cy="1043"/>
                <a:chOff x="333" y="-12"/>
                <a:chExt cx="5175" cy="1043"/>
              </a:xfrm>
            </p:grpSpPr>
            <p:sp>
              <p:nvSpPr>
                <p:cNvPr id="1030" name="Freeform 6">
                  <a:extLst>
                    <a:ext uri="{FF2B5EF4-FFF2-40B4-BE49-F238E27FC236}">
                      <a16:creationId xmlns:a16="http://schemas.microsoft.com/office/drawing/2014/main" id="{28819331-2615-4BB3-820F-D424A140EEB8}"/>
                    </a:ext>
                  </a:extLst>
                </p:cNvPr>
                <p:cNvSpPr>
                  <a:spLocks noChangeArrowheads="1"/>
                </p:cNvSpPr>
                <p:nvPr/>
              </p:nvSpPr>
              <p:spPr bwMode="auto">
                <a:xfrm>
                  <a:off x="3221" y="937"/>
                  <a:ext cx="17" cy="20"/>
                </a:xfrm>
                <a:custGeom>
                  <a:avLst/>
                  <a:gdLst>
                    <a:gd name="T0" fmla="*/ 25 w 77"/>
                    <a:gd name="T1" fmla="*/ 42 h 90"/>
                    <a:gd name="T2" fmla="*/ 76 w 77"/>
                    <a:gd name="T3" fmla="*/ 19 h 90"/>
                    <a:gd name="T4" fmla="*/ 65 w 77"/>
                    <a:gd name="T5" fmla="*/ 65 h 90"/>
                    <a:gd name="T6" fmla="*/ 25 w 77"/>
                    <a:gd name="T7" fmla="*/ 42 h 90"/>
                  </a:gdLst>
                  <a:ahLst/>
                  <a:cxnLst>
                    <a:cxn ang="0">
                      <a:pos x="T0" y="T1"/>
                    </a:cxn>
                    <a:cxn ang="0">
                      <a:pos x="T2" y="T3"/>
                    </a:cxn>
                    <a:cxn ang="0">
                      <a:pos x="T4" y="T5"/>
                    </a:cxn>
                    <a:cxn ang="0">
                      <a:pos x="T6" y="T7"/>
                    </a:cxn>
                  </a:cxnLst>
                  <a:rect l="0" t="0" r="r" b="b"/>
                  <a:pathLst>
                    <a:path w="77" h="90">
                      <a:moveTo>
                        <a:pt x="25" y="42"/>
                      </a:moveTo>
                      <a:cubicBezTo>
                        <a:pt x="10" y="3"/>
                        <a:pt x="35" y="0"/>
                        <a:pt x="76" y="19"/>
                      </a:cubicBezTo>
                      <a:cubicBezTo>
                        <a:pt x="70" y="34"/>
                        <a:pt x="76" y="50"/>
                        <a:pt x="65" y="65"/>
                      </a:cubicBezTo>
                      <a:cubicBezTo>
                        <a:pt x="45" y="89"/>
                        <a:pt x="0" y="61"/>
                        <a:pt x="25" y="4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1" name="Freeform 7">
                  <a:extLst>
                    <a:ext uri="{FF2B5EF4-FFF2-40B4-BE49-F238E27FC236}">
                      <a16:creationId xmlns:a16="http://schemas.microsoft.com/office/drawing/2014/main" id="{919B8535-7F06-4E93-B0F6-0068AB54D431}"/>
                    </a:ext>
                  </a:extLst>
                </p:cNvPr>
                <p:cNvSpPr>
                  <a:spLocks noChangeArrowheads="1"/>
                </p:cNvSpPr>
                <p:nvPr/>
              </p:nvSpPr>
              <p:spPr bwMode="auto">
                <a:xfrm>
                  <a:off x="3397" y="1012"/>
                  <a:ext cx="21" cy="20"/>
                </a:xfrm>
                <a:custGeom>
                  <a:avLst/>
                  <a:gdLst>
                    <a:gd name="T0" fmla="*/ 13 w 94"/>
                    <a:gd name="T1" fmla="*/ 50 h 90"/>
                    <a:gd name="T2" fmla="*/ 51 w 94"/>
                    <a:gd name="T3" fmla="*/ 11 h 90"/>
                    <a:gd name="T4" fmla="*/ 32 w 94"/>
                    <a:gd name="T5" fmla="*/ 73 h 90"/>
                    <a:gd name="T6" fmla="*/ 13 w 94"/>
                    <a:gd name="T7" fmla="*/ 50 h 90"/>
                  </a:gdLst>
                  <a:ahLst/>
                  <a:cxnLst>
                    <a:cxn ang="0">
                      <a:pos x="T0" y="T1"/>
                    </a:cxn>
                    <a:cxn ang="0">
                      <a:pos x="T2" y="T3"/>
                    </a:cxn>
                    <a:cxn ang="0">
                      <a:pos x="T4" y="T5"/>
                    </a:cxn>
                    <a:cxn ang="0">
                      <a:pos x="T6" y="T7"/>
                    </a:cxn>
                  </a:cxnLst>
                  <a:rect l="0" t="0" r="r" b="b"/>
                  <a:pathLst>
                    <a:path w="94" h="90">
                      <a:moveTo>
                        <a:pt x="13" y="50"/>
                      </a:moveTo>
                      <a:cubicBezTo>
                        <a:pt x="0" y="19"/>
                        <a:pt x="9" y="0"/>
                        <a:pt x="51" y="11"/>
                      </a:cubicBezTo>
                      <a:cubicBezTo>
                        <a:pt x="74" y="38"/>
                        <a:pt x="93" y="89"/>
                        <a:pt x="32" y="73"/>
                      </a:cubicBezTo>
                      <a:cubicBezTo>
                        <a:pt x="27" y="65"/>
                        <a:pt x="13" y="50"/>
                        <a:pt x="13" y="5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2" name="Freeform 8">
                  <a:extLst>
                    <a:ext uri="{FF2B5EF4-FFF2-40B4-BE49-F238E27FC236}">
                      <a16:creationId xmlns:a16="http://schemas.microsoft.com/office/drawing/2014/main" id="{9FAC8FA1-B267-4204-9E60-67529660EDF2}"/>
                    </a:ext>
                  </a:extLst>
                </p:cNvPr>
                <p:cNvSpPr>
                  <a:spLocks noChangeArrowheads="1"/>
                </p:cNvSpPr>
                <p:nvPr/>
              </p:nvSpPr>
              <p:spPr bwMode="auto">
                <a:xfrm>
                  <a:off x="2909" y="905"/>
                  <a:ext cx="31" cy="34"/>
                </a:xfrm>
                <a:custGeom>
                  <a:avLst/>
                  <a:gdLst>
                    <a:gd name="T0" fmla="*/ 72 w 138"/>
                    <a:gd name="T1" fmla="*/ 118 h 152"/>
                    <a:gd name="T2" fmla="*/ 36 w 138"/>
                    <a:gd name="T3" fmla="*/ 75 h 152"/>
                    <a:gd name="T4" fmla="*/ 0 w 138"/>
                    <a:gd name="T5" fmla="*/ 32 h 152"/>
                    <a:gd name="T6" fmla="*/ 72 w 138"/>
                    <a:gd name="T7" fmla="*/ 10 h 152"/>
                    <a:gd name="T8" fmla="*/ 137 w 138"/>
                    <a:gd name="T9" fmla="*/ 82 h 152"/>
                    <a:gd name="T10" fmla="*/ 127 w 138"/>
                    <a:gd name="T11" fmla="*/ 111 h 152"/>
                    <a:gd name="T12" fmla="*/ 72 w 138"/>
                    <a:gd name="T13" fmla="*/ 118 h 152"/>
                  </a:gdLst>
                  <a:ahLst/>
                  <a:cxnLst>
                    <a:cxn ang="0">
                      <a:pos x="T0" y="T1"/>
                    </a:cxn>
                    <a:cxn ang="0">
                      <a:pos x="T2" y="T3"/>
                    </a:cxn>
                    <a:cxn ang="0">
                      <a:pos x="T4" y="T5"/>
                    </a:cxn>
                    <a:cxn ang="0">
                      <a:pos x="T6" y="T7"/>
                    </a:cxn>
                    <a:cxn ang="0">
                      <a:pos x="T8" y="T9"/>
                    </a:cxn>
                    <a:cxn ang="0">
                      <a:pos x="T10" y="T11"/>
                    </a:cxn>
                    <a:cxn ang="0">
                      <a:pos x="T12" y="T13"/>
                    </a:cxn>
                  </a:cxnLst>
                  <a:rect l="0" t="0" r="r" b="b"/>
                  <a:pathLst>
                    <a:path w="138" h="152">
                      <a:moveTo>
                        <a:pt x="72" y="118"/>
                      </a:moveTo>
                      <a:cubicBezTo>
                        <a:pt x="13" y="71"/>
                        <a:pt x="68" y="122"/>
                        <a:pt x="36" y="75"/>
                      </a:cubicBezTo>
                      <a:cubicBezTo>
                        <a:pt x="27" y="61"/>
                        <a:pt x="0" y="32"/>
                        <a:pt x="0" y="32"/>
                      </a:cubicBezTo>
                      <a:cubicBezTo>
                        <a:pt x="23" y="3"/>
                        <a:pt x="32" y="0"/>
                        <a:pt x="72" y="10"/>
                      </a:cubicBezTo>
                      <a:cubicBezTo>
                        <a:pt x="113" y="57"/>
                        <a:pt x="46" y="57"/>
                        <a:pt x="137" y="82"/>
                      </a:cubicBezTo>
                      <a:cubicBezTo>
                        <a:pt x="132" y="93"/>
                        <a:pt x="137" y="104"/>
                        <a:pt x="127" y="111"/>
                      </a:cubicBezTo>
                      <a:cubicBezTo>
                        <a:pt x="68" y="151"/>
                        <a:pt x="72" y="136"/>
                        <a:pt x="72" y="11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3" name="Freeform 9">
                  <a:extLst>
                    <a:ext uri="{FF2B5EF4-FFF2-40B4-BE49-F238E27FC236}">
                      <a16:creationId xmlns:a16="http://schemas.microsoft.com/office/drawing/2014/main" id="{9FBF4EC6-59DD-4C55-8B24-829DD3761D28}"/>
                    </a:ext>
                  </a:extLst>
                </p:cNvPr>
                <p:cNvSpPr>
                  <a:spLocks noChangeArrowheads="1"/>
                </p:cNvSpPr>
                <p:nvPr/>
              </p:nvSpPr>
              <p:spPr bwMode="auto">
                <a:xfrm>
                  <a:off x="2542" y="937"/>
                  <a:ext cx="25" cy="12"/>
                </a:xfrm>
                <a:custGeom>
                  <a:avLst/>
                  <a:gdLst>
                    <a:gd name="T0" fmla="*/ 66 w 112"/>
                    <a:gd name="T1" fmla="*/ 54 h 55"/>
                    <a:gd name="T2" fmla="*/ 13 w 112"/>
                    <a:gd name="T3" fmla="*/ 27 h 55"/>
                    <a:gd name="T4" fmla="*/ 66 w 112"/>
                    <a:gd name="T5" fmla="*/ 0 h 55"/>
                    <a:gd name="T6" fmla="*/ 66 w 112"/>
                    <a:gd name="T7" fmla="*/ 54 h 55"/>
                  </a:gdLst>
                  <a:ahLst/>
                  <a:cxnLst>
                    <a:cxn ang="0">
                      <a:pos x="T0" y="T1"/>
                    </a:cxn>
                    <a:cxn ang="0">
                      <a:pos x="T2" y="T3"/>
                    </a:cxn>
                    <a:cxn ang="0">
                      <a:pos x="T4" y="T5"/>
                    </a:cxn>
                    <a:cxn ang="0">
                      <a:pos x="T6" y="T7"/>
                    </a:cxn>
                  </a:cxnLst>
                  <a:rect l="0" t="0" r="r" b="b"/>
                  <a:pathLst>
                    <a:path w="112" h="55">
                      <a:moveTo>
                        <a:pt x="66" y="54"/>
                      </a:moveTo>
                      <a:cubicBezTo>
                        <a:pt x="44" y="50"/>
                        <a:pt x="0" y="40"/>
                        <a:pt x="13" y="27"/>
                      </a:cubicBezTo>
                      <a:cubicBezTo>
                        <a:pt x="26" y="14"/>
                        <a:pt x="66" y="0"/>
                        <a:pt x="66" y="0"/>
                      </a:cubicBezTo>
                      <a:cubicBezTo>
                        <a:pt x="75" y="10"/>
                        <a:pt x="111" y="54"/>
                        <a:pt x="66" y="5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4" name="Freeform 10">
                  <a:extLst>
                    <a:ext uri="{FF2B5EF4-FFF2-40B4-BE49-F238E27FC236}">
                      <a16:creationId xmlns:a16="http://schemas.microsoft.com/office/drawing/2014/main" id="{C66B854A-0F70-4989-AE4B-15D48485098B}"/>
                    </a:ext>
                  </a:extLst>
                </p:cNvPr>
                <p:cNvSpPr>
                  <a:spLocks noChangeArrowheads="1"/>
                </p:cNvSpPr>
                <p:nvPr/>
              </p:nvSpPr>
              <p:spPr bwMode="auto">
                <a:xfrm>
                  <a:off x="2443" y="951"/>
                  <a:ext cx="66" cy="39"/>
                </a:xfrm>
                <a:custGeom>
                  <a:avLst/>
                  <a:gdLst>
                    <a:gd name="T0" fmla="*/ 62 w 289"/>
                    <a:gd name="T1" fmla="*/ 90 h 174"/>
                    <a:gd name="T2" fmla="*/ 132 w 289"/>
                    <a:gd name="T3" fmla="*/ 15 h 174"/>
                    <a:gd name="T4" fmla="*/ 186 w 289"/>
                    <a:gd name="T5" fmla="*/ 0 h 174"/>
                    <a:gd name="T6" fmla="*/ 256 w 289"/>
                    <a:gd name="T7" fmla="*/ 45 h 174"/>
                    <a:gd name="T8" fmla="*/ 141 w 289"/>
                    <a:gd name="T9" fmla="*/ 97 h 174"/>
                    <a:gd name="T10" fmla="*/ 53 w 289"/>
                    <a:gd name="T11" fmla="*/ 173 h 174"/>
                    <a:gd name="T12" fmla="*/ 35 w 289"/>
                    <a:gd name="T13" fmla="*/ 75 h 174"/>
                    <a:gd name="T14" fmla="*/ 53 w 289"/>
                    <a:gd name="T15" fmla="*/ 52 h 174"/>
                    <a:gd name="T16" fmla="*/ 62 w 289"/>
                    <a:gd name="T17" fmla="*/ 9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74">
                      <a:moveTo>
                        <a:pt x="62" y="90"/>
                      </a:moveTo>
                      <a:cubicBezTo>
                        <a:pt x="79" y="48"/>
                        <a:pt x="70" y="33"/>
                        <a:pt x="132" y="15"/>
                      </a:cubicBezTo>
                      <a:cubicBezTo>
                        <a:pt x="150" y="11"/>
                        <a:pt x="186" y="0"/>
                        <a:pt x="186" y="0"/>
                      </a:cubicBezTo>
                      <a:cubicBezTo>
                        <a:pt x="221" y="3"/>
                        <a:pt x="288" y="0"/>
                        <a:pt x="256" y="45"/>
                      </a:cubicBezTo>
                      <a:cubicBezTo>
                        <a:pt x="234" y="78"/>
                        <a:pt x="177" y="78"/>
                        <a:pt x="141" y="97"/>
                      </a:cubicBezTo>
                      <a:cubicBezTo>
                        <a:pt x="115" y="131"/>
                        <a:pt x="101" y="157"/>
                        <a:pt x="53" y="173"/>
                      </a:cubicBezTo>
                      <a:cubicBezTo>
                        <a:pt x="0" y="157"/>
                        <a:pt x="22" y="112"/>
                        <a:pt x="35" y="75"/>
                      </a:cubicBezTo>
                      <a:cubicBezTo>
                        <a:pt x="39" y="67"/>
                        <a:pt x="44" y="48"/>
                        <a:pt x="53" y="52"/>
                      </a:cubicBezTo>
                      <a:cubicBezTo>
                        <a:pt x="66" y="60"/>
                        <a:pt x="57" y="78"/>
                        <a:pt x="62" y="9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5" name="Freeform 11">
                  <a:extLst>
                    <a:ext uri="{FF2B5EF4-FFF2-40B4-BE49-F238E27FC236}">
                      <a16:creationId xmlns:a16="http://schemas.microsoft.com/office/drawing/2014/main" id="{5A182804-BD69-4B85-8899-42B726133C3E}"/>
                    </a:ext>
                  </a:extLst>
                </p:cNvPr>
                <p:cNvSpPr>
                  <a:spLocks noChangeArrowheads="1"/>
                </p:cNvSpPr>
                <p:nvPr/>
              </p:nvSpPr>
              <p:spPr bwMode="auto">
                <a:xfrm>
                  <a:off x="2375" y="949"/>
                  <a:ext cx="68" cy="39"/>
                </a:xfrm>
                <a:custGeom>
                  <a:avLst/>
                  <a:gdLst>
                    <a:gd name="T0" fmla="*/ 0 w 302"/>
                    <a:gd name="T1" fmla="*/ 114 h 174"/>
                    <a:gd name="T2" fmla="*/ 78 w 302"/>
                    <a:gd name="T3" fmla="*/ 92 h 174"/>
                    <a:gd name="T4" fmla="*/ 226 w 302"/>
                    <a:gd name="T5" fmla="*/ 3 h 174"/>
                    <a:gd name="T6" fmla="*/ 279 w 302"/>
                    <a:gd name="T7" fmla="*/ 11 h 174"/>
                    <a:gd name="T8" fmla="*/ 218 w 302"/>
                    <a:gd name="T9" fmla="*/ 69 h 174"/>
                    <a:gd name="T10" fmla="*/ 122 w 302"/>
                    <a:gd name="T11" fmla="*/ 121 h 174"/>
                    <a:gd name="T12" fmla="*/ 95 w 302"/>
                    <a:gd name="T13" fmla="*/ 173 h 174"/>
                    <a:gd name="T14" fmla="*/ 69 w 302"/>
                    <a:gd name="T15" fmla="*/ 165 h 174"/>
                    <a:gd name="T16" fmla="*/ 52 w 302"/>
                    <a:gd name="T17" fmla="*/ 143 h 174"/>
                    <a:gd name="T18" fmla="*/ 0 w 302"/>
                    <a:gd name="T19" fmla="*/ 128 h 174"/>
                    <a:gd name="T20" fmla="*/ 0 w 302"/>
                    <a:gd name="T21" fmla="*/ 11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174">
                      <a:moveTo>
                        <a:pt x="0" y="114"/>
                      </a:moveTo>
                      <a:cubicBezTo>
                        <a:pt x="30" y="88"/>
                        <a:pt x="39" y="80"/>
                        <a:pt x="78" y="92"/>
                      </a:cubicBezTo>
                      <a:cubicBezTo>
                        <a:pt x="109" y="14"/>
                        <a:pt x="157" y="44"/>
                        <a:pt x="226" y="3"/>
                      </a:cubicBezTo>
                      <a:cubicBezTo>
                        <a:pt x="244" y="7"/>
                        <a:pt x="266" y="0"/>
                        <a:pt x="279" y="11"/>
                      </a:cubicBezTo>
                      <a:cubicBezTo>
                        <a:pt x="301" y="29"/>
                        <a:pt x="218" y="69"/>
                        <a:pt x="218" y="69"/>
                      </a:cubicBezTo>
                      <a:cubicBezTo>
                        <a:pt x="200" y="114"/>
                        <a:pt x="152" y="80"/>
                        <a:pt x="122" y="121"/>
                      </a:cubicBezTo>
                      <a:cubicBezTo>
                        <a:pt x="135" y="150"/>
                        <a:pt x="135" y="161"/>
                        <a:pt x="95" y="173"/>
                      </a:cubicBezTo>
                      <a:cubicBezTo>
                        <a:pt x="87" y="169"/>
                        <a:pt x="78" y="169"/>
                        <a:pt x="69" y="165"/>
                      </a:cubicBezTo>
                      <a:cubicBezTo>
                        <a:pt x="60" y="161"/>
                        <a:pt x="61" y="147"/>
                        <a:pt x="52" y="143"/>
                      </a:cubicBezTo>
                      <a:cubicBezTo>
                        <a:pt x="34" y="136"/>
                        <a:pt x="0" y="128"/>
                        <a:pt x="0" y="128"/>
                      </a:cubicBezTo>
                      <a:cubicBezTo>
                        <a:pt x="8" y="95"/>
                        <a:pt x="13" y="92"/>
                        <a:pt x="0" y="1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6" name="Freeform 12">
                  <a:extLst>
                    <a:ext uri="{FF2B5EF4-FFF2-40B4-BE49-F238E27FC236}">
                      <a16:creationId xmlns:a16="http://schemas.microsoft.com/office/drawing/2014/main" id="{4E3BB17C-064E-4850-8F8F-7191982A1BC4}"/>
                    </a:ext>
                  </a:extLst>
                </p:cNvPr>
                <p:cNvSpPr>
                  <a:spLocks noChangeArrowheads="1"/>
                </p:cNvSpPr>
                <p:nvPr/>
              </p:nvSpPr>
              <p:spPr bwMode="auto">
                <a:xfrm>
                  <a:off x="1998" y="736"/>
                  <a:ext cx="354" cy="228"/>
                </a:xfrm>
                <a:custGeom>
                  <a:avLst/>
                  <a:gdLst>
                    <a:gd name="T0" fmla="*/ 44 w 1563"/>
                    <a:gd name="T1" fmla="*/ 14 h 1007"/>
                    <a:gd name="T2" fmla="*/ 158 w 1563"/>
                    <a:gd name="T3" fmla="*/ 65 h 1007"/>
                    <a:gd name="T4" fmla="*/ 202 w 1563"/>
                    <a:gd name="T5" fmla="*/ 108 h 1007"/>
                    <a:gd name="T6" fmla="*/ 334 w 1563"/>
                    <a:gd name="T7" fmla="*/ 188 h 1007"/>
                    <a:gd name="T8" fmla="*/ 404 w 1563"/>
                    <a:gd name="T9" fmla="*/ 239 h 1007"/>
                    <a:gd name="T10" fmla="*/ 536 w 1563"/>
                    <a:gd name="T11" fmla="*/ 355 h 1007"/>
                    <a:gd name="T12" fmla="*/ 598 w 1563"/>
                    <a:gd name="T13" fmla="*/ 464 h 1007"/>
                    <a:gd name="T14" fmla="*/ 651 w 1563"/>
                    <a:gd name="T15" fmla="*/ 479 h 1007"/>
                    <a:gd name="T16" fmla="*/ 677 w 1563"/>
                    <a:gd name="T17" fmla="*/ 544 h 1007"/>
                    <a:gd name="T18" fmla="*/ 774 w 1563"/>
                    <a:gd name="T19" fmla="*/ 552 h 1007"/>
                    <a:gd name="T20" fmla="*/ 748 w 1563"/>
                    <a:gd name="T21" fmla="*/ 711 h 1007"/>
                    <a:gd name="T22" fmla="*/ 792 w 1563"/>
                    <a:gd name="T23" fmla="*/ 813 h 1007"/>
                    <a:gd name="T24" fmla="*/ 871 w 1563"/>
                    <a:gd name="T25" fmla="*/ 842 h 1007"/>
                    <a:gd name="T26" fmla="*/ 950 w 1563"/>
                    <a:gd name="T27" fmla="*/ 849 h 1007"/>
                    <a:gd name="T28" fmla="*/ 1038 w 1563"/>
                    <a:gd name="T29" fmla="*/ 878 h 1007"/>
                    <a:gd name="T30" fmla="*/ 1117 w 1563"/>
                    <a:gd name="T31" fmla="*/ 857 h 1007"/>
                    <a:gd name="T32" fmla="*/ 1196 w 1563"/>
                    <a:gd name="T33" fmla="*/ 900 h 1007"/>
                    <a:gd name="T34" fmla="*/ 1302 w 1563"/>
                    <a:gd name="T35" fmla="*/ 929 h 1007"/>
                    <a:gd name="T36" fmla="*/ 1381 w 1563"/>
                    <a:gd name="T37" fmla="*/ 958 h 1007"/>
                    <a:gd name="T38" fmla="*/ 1548 w 1563"/>
                    <a:gd name="T39" fmla="*/ 966 h 1007"/>
                    <a:gd name="T40" fmla="*/ 1504 w 1563"/>
                    <a:gd name="T41" fmla="*/ 995 h 1007"/>
                    <a:gd name="T42" fmla="*/ 1416 w 1563"/>
                    <a:gd name="T43" fmla="*/ 987 h 1007"/>
                    <a:gd name="T44" fmla="*/ 1320 w 1563"/>
                    <a:gd name="T45" fmla="*/ 980 h 1007"/>
                    <a:gd name="T46" fmla="*/ 1267 w 1563"/>
                    <a:gd name="T47" fmla="*/ 966 h 1007"/>
                    <a:gd name="T48" fmla="*/ 1108 w 1563"/>
                    <a:gd name="T49" fmla="*/ 958 h 1007"/>
                    <a:gd name="T50" fmla="*/ 1029 w 1563"/>
                    <a:gd name="T51" fmla="*/ 944 h 1007"/>
                    <a:gd name="T52" fmla="*/ 756 w 1563"/>
                    <a:gd name="T53" fmla="*/ 878 h 1007"/>
                    <a:gd name="T54" fmla="*/ 704 w 1563"/>
                    <a:gd name="T55" fmla="*/ 784 h 1007"/>
                    <a:gd name="T56" fmla="*/ 554 w 1563"/>
                    <a:gd name="T57" fmla="*/ 726 h 1007"/>
                    <a:gd name="T58" fmla="*/ 475 w 1563"/>
                    <a:gd name="T59" fmla="*/ 675 h 1007"/>
                    <a:gd name="T60" fmla="*/ 413 w 1563"/>
                    <a:gd name="T61" fmla="*/ 573 h 1007"/>
                    <a:gd name="T62" fmla="*/ 299 w 1563"/>
                    <a:gd name="T63" fmla="*/ 392 h 1007"/>
                    <a:gd name="T64" fmla="*/ 281 w 1563"/>
                    <a:gd name="T65" fmla="*/ 370 h 1007"/>
                    <a:gd name="T66" fmla="*/ 255 w 1563"/>
                    <a:gd name="T67" fmla="*/ 363 h 1007"/>
                    <a:gd name="T68" fmla="*/ 237 w 1563"/>
                    <a:gd name="T69" fmla="*/ 319 h 1007"/>
                    <a:gd name="T70" fmla="*/ 167 w 1563"/>
                    <a:gd name="T71" fmla="*/ 210 h 1007"/>
                    <a:gd name="T72" fmla="*/ 88 w 1563"/>
                    <a:gd name="T73" fmla="*/ 145 h 1007"/>
                    <a:gd name="T74" fmla="*/ 17 w 1563"/>
                    <a:gd name="T75" fmla="*/ 79 h 1007"/>
                    <a:gd name="T76" fmla="*/ 44 w 1563"/>
                    <a:gd name="T77" fmla="*/ 7 h 1007"/>
                    <a:gd name="T78" fmla="*/ 44 w 1563"/>
                    <a:gd name="T79" fmla="*/ 14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3" h="1007">
                      <a:moveTo>
                        <a:pt x="44" y="14"/>
                      </a:moveTo>
                      <a:cubicBezTo>
                        <a:pt x="96" y="0"/>
                        <a:pt x="105" y="50"/>
                        <a:pt x="158" y="65"/>
                      </a:cubicBezTo>
                      <a:cubicBezTo>
                        <a:pt x="162" y="69"/>
                        <a:pt x="198" y="105"/>
                        <a:pt x="202" y="108"/>
                      </a:cubicBezTo>
                      <a:cubicBezTo>
                        <a:pt x="246" y="145"/>
                        <a:pt x="294" y="138"/>
                        <a:pt x="334" y="188"/>
                      </a:cubicBezTo>
                      <a:cubicBezTo>
                        <a:pt x="352" y="210"/>
                        <a:pt x="404" y="239"/>
                        <a:pt x="404" y="239"/>
                      </a:cubicBezTo>
                      <a:cubicBezTo>
                        <a:pt x="422" y="286"/>
                        <a:pt x="492" y="319"/>
                        <a:pt x="536" y="355"/>
                      </a:cubicBezTo>
                      <a:cubicBezTo>
                        <a:pt x="545" y="381"/>
                        <a:pt x="572" y="450"/>
                        <a:pt x="598" y="464"/>
                      </a:cubicBezTo>
                      <a:cubicBezTo>
                        <a:pt x="616" y="472"/>
                        <a:pt x="651" y="479"/>
                        <a:pt x="651" y="479"/>
                      </a:cubicBezTo>
                      <a:cubicBezTo>
                        <a:pt x="660" y="501"/>
                        <a:pt x="677" y="544"/>
                        <a:pt x="677" y="544"/>
                      </a:cubicBezTo>
                      <a:cubicBezTo>
                        <a:pt x="708" y="504"/>
                        <a:pt x="739" y="522"/>
                        <a:pt x="774" y="552"/>
                      </a:cubicBezTo>
                      <a:cubicBezTo>
                        <a:pt x="765" y="606"/>
                        <a:pt x="761" y="657"/>
                        <a:pt x="748" y="711"/>
                      </a:cubicBezTo>
                      <a:cubicBezTo>
                        <a:pt x="752" y="733"/>
                        <a:pt x="765" y="798"/>
                        <a:pt x="792" y="813"/>
                      </a:cubicBezTo>
                      <a:cubicBezTo>
                        <a:pt x="819" y="828"/>
                        <a:pt x="849" y="828"/>
                        <a:pt x="871" y="842"/>
                      </a:cubicBezTo>
                      <a:cubicBezTo>
                        <a:pt x="897" y="835"/>
                        <a:pt x="950" y="849"/>
                        <a:pt x="950" y="849"/>
                      </a:cubicBezTo>
                      <a:cubicBezTo>
                        <a:pt x="981" y="875"/>
                        <a:pt x="990" y="889"/>
                        <a:pt x="1038" y="878"/>
                      </a:cubicBezTo>
                      <a:cubicBezTo>
                        <a:pt x="1064" y="871"/>
                        <a:pt x="1117" y="857"/>
                        <a:pt x="1117" y="857"/>
                      </a:cubicBezTo>
                      <a:cubicBezTo>
                        <a:pt x="1144" y="871"/>
                        <a:pt x="1166" y="893"/>
                        <a:pt x="1196" y="900"/>
                      </a:cubicBezTo>
                      <a:cubicBezTo>
                        <a:pt x="1218" y="907"/>
                        <a:pt x="1280" y="915"/>
                        <a:pt x="1302" y="929"/>
                      </a:cubicBezTo>
                      <a:cubicBezTo>
                        <a:pt x="1324" y="943"/>
                        <a:pt x="1381" y="958"/>
                        <a:pt x="1381" y="958"/>
                      </a:cubicBezTo>
                      <a:cubicBezTo>
                        <a:pt x="1452" y="955"/>
                        <a:pt x="1487" y="947"/>
                        <a:pt x="1548" y="966"/>
                      </a:cubicBezTo>
                      <a:cubicBezTo>
                        <a:pt x="1562" y="998"/>
                        <a:pt x="1540" y="1006"/>
                        <a:pt x="1504" y="995"/>
                      </a:cubicBezTo>
                      <a:cubicBezTo>
                        <a:pt x="1478" y="1002"/>
                        <a:pt x="1416" y="987"/>
                        <a:pt x="1416" y="987"/>
                      </a:cubicBezTo>
                      <a:cubicBezTo>
                        <a:pt x="1381" y="998"/>
                        <a:pt x="1355" y="987"/>
                        <a:pt x="1320" y="980"/>
                      </a:cubicBezTo>
                      <a:cubicBezTo>
                        <a:pt x="1302" y="976"/>
                        <a:pt x="1267" y="966"/>
                        <a:pt x="1267" y="966"/>
                      </a:cubicBezTo>
                      <a:cubicBezTo>
                        <a:pt x="1214" y="980"/>
                        <a:pt x="1161" y="966"/>
                        <a:pt x="1108" y="958"/>
                      </a:cubicBezTo>
                      <a:cubicBezTo>
                        <a:pt x="1078" y="940"/>
                        <a:pt x="1064" y="933"/>
                        <a:pt x="1029" y="944"/>
                      </a:cubicBezTo>
                      <a:cubicBezTo>
                        <a:pt x="928" y="915"/>
                        <a:pt x="844" y="929"/>
                        <a:pt x="756" y="878"/>
                      </a:cubicBezTo>
                      <a:cubicBezTo>
                        <a:pt x="726" y="838"/>
                        <a:pt x="774" y="802"/>
                        <a:pt x="704" y="784"/>
                      </a:cubicBezTo>
                      <a:cubicBezTo>
                        <a:pt x="677" y="846"/>
                        <a:pt x="598" y="737"/>
                        <a:pt x="554" y="726"/>
                      </a:cubicBezTo>
                      <a:cubicBezTo>
                        <a:pt x="528" y="711"/>
                        <a:pt x="501" y="690"/>
                        <a:pt x="475" y="675"/>
                      </a:cubicBezTo>
                      <a:cubicBezTo>
                        <a:pt x="457" y="635"/>
                        <a:pt x="457" y="599"/>
                        <a:pt x="413" y="573"/>
                      </a:cubicBezTo>
                      <a:cubicBezTo>
                        <a:pt x="365" y="515"/>
                        <a:pt x="374" y="432"/>
                        <a:pt x="299" y="392"/>
                      </a:cubicBezTo>
                      <a:cubicBezTo>
                        <a:pt x="294" y="384"/>
                        <a:pt x="290" y="377"/>
                        <a:pt x="281" y="370"/>
                      </a:cubicBezTo>
                      <a:cubicBezTo>
                        <a:pt x="272" y="363"/>
                        <a:pt x="259" y="370"/>
                        <a:pt x="255" y="363"/>
                      </a:cubicBezTo>
                      <a:cubicBezTo>
                        <a:pt x="246" y="352"/>
                        <a:pt x="237" y="319"/>
                        <a:pt x="237" y="319"/>
                      </a:cubicBezTo>
                      <a:cubicBezTo>
                        <a:pt x="259" y="265"/>
                        <a:pt x="228" y="221"/>
                        <a:pt x="167" y="210"/>
                      </a:cubicBezTo>
                      <a:cubicBezTo>
                        <a:pt x="140" y="177"/>
                        <a:pt x="136" y="159"/>
                        <a:pt x="88" y="145"/>
                      </a:cubicBezTo>
                      <a:cubicBezTo>
                        <a:pt x="70" y="98"/>
                        <a:pt x="70" y="94"/>
                        <a:pt x="17" y="79"/>
                      </a:cubicBezTo>
                      <a:cubicBezTo>
                        <a:pt x="4" y="47"/>
                        <a:pt x="0" y="18"/>
                        <a:pt x="44" y="7"/>
                      </a:cubicBezTo>
                      <a:cubicBezTo>
                        <a:pt x="79" y="18"/>
                        <a:pt x="79" y="14"/>
                        <a:pt x="44" y="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7" name="Freeform 13">
                  <a:extLst>
                    <a:ext uri="{FF2B5EF4-FFF2-40B4-BE49-F238E27FC236}">
                      <a16:creationId xmlns:a16="http://schemas.microsoft.com/office/drawing/2014/main" id="{55D38ED1-3413-420A-B54C-145EE98761BC}"/>
                    </a:ext>
                  </a:extLst>
                </p:cNvPr>
                <p:cNvSpPr>
                  <a:spLocks noChangeArrowheads="1"/>
                </p:cNvSpPr>
                <p:nvPr/>
              </p:nvSpPr>
              <p:spPr bwMode="auto">
                <a:xfrm>
                  <a:off x="2222" y="721"/>
                  <a:ext cx="158" cy="167"/>
                </a:xfrm>
                <a:custGeom>
                  <a:avLst/>
                  <a:gdLst>
                    <a:gd name="T0" fmla="*/ 240 w 695"/>
                    <a:gd name="T1" fmla="*/ 236 h 738"/>
                    <a:gd name="T2" fmla="*/ 293 w 695"/>
                    <a:gd name="T3" fmla="*/ 207 h 738"/>
                    <a:gd name="T4" fmla="*/ 302 w 695"/>
                    <a:gd name="T5" fmla="*/ 186 h 738"/>
                    <a:gd name="T6" fmla="*/ 355 w 695"/>
                    <a:gd name="T7" fmla="*/ 157 h 738"/>
                    <a:gd name="T8" fmla="*/ 471 w 695"/>
                    <a:gd name="T9" fmla="*/ 78 h 738"/>
                    <a:gd name="T10" fmla="*/ 498 w 695"/>
                    <a:gd name="T11" fmla="*/ 14 h 738"/>
                    <a:gd name="T12" fmla="*/ 551 w 695"/>
                    <a:gd name="T13" fmla="*/ 0 h 738"/>
                    <a:gd name="T14" fmla="*/ 667 w 695"/>
                    <a:gd name="T15" fmla="*/ 100 h 738"/>
                    <a:gd name="T16" fmla="*/ 649 w 695"/>
                    <a:gd name="T17" fmla="*/ 157 h 738"/>
                    <a:gd name="T18" fmla="*/ 560 w 695"/>
                    <a:gd name="T19" fmla="*/ 228 h 738"/>
                    <a:gd name="T20" fmla="*/ 587 w 695"/>
                    <a:gd name="T21" fmla="*/ 336 h 738"/>
                    <a:gd name="T22" fmla="*/ 631 w 695"/>
                    <a:gd name="T23" fmla="*/ 393 h 738"/>
                    <a:gd name="T24" fmla="*/ 649 w 695"/>
                    <a:gd name="T25" fmla="*/ 457 h 738"/>
                    <a:gd name="T26" fmla="*/ 569 w 695"/>
                    <a:gd name="T27" fmla="*/ 457 h 738"/>
                    <a:gd name="T28" fmla="*/ 516 w 695"/>
                    <a:gd name="T29" fmla="*/ 522 h 738"/>
                    <a:gd name="T30" fmla="*/ 462 w 695"/>
                    <a:gd name="T31" fmla="*/ 558 h 738"/>
                    <a:gd name="T32" fmla="*/ 444 w 695"/>
                    <a:gd name="T33" fmla="*/ 708 h 738"/>
                    <a:gd name="T34" fmla="*/ 391 w 695"/>
                    <a:gd name="T35" fmla="*/ 722 h 738"/>
                    <a:gd name="T36" fmla="*/ 364 w 695"/>
                    <a:gd name="T37" fmla="*/ 737 h 738"/>
                    <a:gd name="T38" fmla="*/ 338 w 695"/>
                    <a:gd name="T39" fmla="*/ 722 h 738"/>
                    <a:gd name="T40" fmla="*/ 320 w 695"/>
                    <a:gd name="T41" fmla="*/ 679 h 738"/>
                    <a:gd name="T42" fmla="*/ 266 w 695"/>
                    <a:gd name="T43" fmla="*/ 665 h 738"/>
                    <a:gd name="T44" fmla="*/ 186 w 695"/>
                    <a:gd name="T45" fmla="*/ 694 h 738"/>
                    <a:gd name="T46" fmla="*/ 124 w 695"/>
                    <a:gd name="T47" fmla="*/ 665 h 738"/>
                    <a:gd name="T48" fmla="*/ 44 w 695"/>
                    <a:gd name="T49" fmla="*/ 529 h 738"/>
                    <a:gd name="T50" fmla="*/ 17 w 695"/>
                    <a:gd name="T51" fmla="*/ 465 h 738"/>
                    <a:gd name="T52" fmla="*/ 0 w 695"/>
                    <a:gd name="T53" fmla="*/ 422 h 738"/>
                    <a:gd name="T54" fmla="*/ 88 w 695"/>
                    <a:gd name="T55" fmla="*/ 343 h 738"/>
                    <a:gd name="T56" fmla="*/ 142 w 695"/>
                    <a:gd name="T57" fmla="*/ 372 h 738"/>
                    <a:gd name="T58" fmla="*/ 151 w 695"/>
                    <a:gd name="T59" fmla="*/ 286 h 738"/>
                    <a:gd name="T60" fmla="*/ 231 w 695"/>
                    <a:gd name="T61" fmla="*/ 250 h 738"/>
                    <a:gd name="T62" fmla="*/ 240 w 695"/>
                    <a:gd name="T63" fmla="*/ 236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5" h="738">
                      <a:moveTo>
                        <a:pt x="240" y="236"/>
                      </a:moveTo>
                      <a:cubicBezTo>
                        <a:pt x="258" y="225"/>
                        <a:pt x="284" y="225"/>
                        <a:pt x="293" y="207"/>
                      </a:cubicBezTo>
                      <a:cubicBezTo>
                        <a:pt x="298" y="200"/>
                        <a:pt x="298" y="189"/>
                        <a:pt x="302" y="186"/>
                      </a:cubicBezTo>
                      <a:cubicBezTo>
                        <a:pt x="315" y="175"/>
                        <a:pt x="355" y="157"/>
                        <a:pt x="355" y="157"/>
                      </a:cubicBezTo>
                      <a:cubicBezTo>
                        <a:pt x="502" y="196"/>
                        <a:pt x="378" y="103"/>
                        <a:pt x="471" y="78"/>
                      </a:cubicBezTo>
                      <a:cubicBezTo>
                        <a:pt x="489" y="60"/>
                        <a:pt x="480" y="32"/>
                        <a:pt x="498" y="14"/>
                      </a:cubicBezTo>
                      <a:cubicBezTo>
                        <a:pt x="511" y="3"/>
                        <a:pt x="551" y="0"/>
                        <a:pt x="551" y="0"/>
                      </a:cubicBezTo>
                      <a:cubicBezTo>
                        <a:pt x="613" y="50"/>
                        <a:pt x="560" y="82"/>
                        <a:pt x="667" y="100"/>
                      </a:cubicBezTo>
                      <a:cubicBezTo>
                        <a:pt x="694" y="128"/>
                        <a:pt x="685" y="139"/>
                        <a:pt x="649" y="157"/>
                      </a:cubicBezTo>
                      <a:cubicBezTo>
                        <a:pt x="627" y="186"/>
                        <a:pt x="600" y="218"/>
                        <a:pt x="560" y="228"/>
                      </a:cubicBezTo>
                      <a:cubicBezTo>
                        <a:pt x="524" y="268"/>
                        <a:pt x="569" y="296"/>
                        <a:pt x="587" y="336"/>
                      </a:cubicBezTo>
                      <a:cubicBezTo>
                        <a:pt x="573" y="368"/>
                        <a:pt x="600" y="375"/>
                        <a:pt x="631" y="393"/>
                      </a:cubicBezTo>
                      <a:cubicBezTo>
                        <a:pt x="645" y="425"/>
                        <a:pt x="627" y="429"/>
                        <a:pt x="649" y="457"/>
                      </a:cubicBezTo>
                      <a:cubicBezTo>
                        <a:pt x="631" y="497"/>
                        <a:pt x="600" y="475"/>
                        <a:pt x="569" y="457"/>
                      </a:cubicBezTo>
                      <a:cubicBezTo>
                        <a:pt x="516" y="472"/>
                        <a:pt x="542" y="486"/>
                        <a:pt x="516" y="522"/>
                      </a:cubicBezTo>
                      <a:cubicBezTo>
                        <a:pt x="502" y="540"/>
                        <a:pt x="480" y="543"/>
                        <a:pt x="462" y="558"/>
                      </a:cubicBezTo>
                      <a:cubicBezTo>
                        <a:pt x="476" y="597"/>
                        <a:pt x="498" y="683"/>
                        <a:pt x="444" y="708"/>
                      </a:cubicBezTo>
                      <a:cubicBezTo>
                        <a:pt x="427" y="715"/>
                        <a:pt x="409" y="715"/>
                        <a:pt x="391" y="722"/>
                      </a:cubicBezTo>
                      <a:cubicBezTo>
                        <a:pt x="382" y="726"/>
                        <a:pt x="373" y="733"/>
                        <a:pt x="364" y="737"/>
                      </a:cubicBezTo>
                      <a:cubicBezTo>
                        <a:pt x="355" y="733"/>
                        <a:pt x="342" y="729"/>
                        <a:pt x="338" y="722"/>
                      </a:cubicBezTo>
                      <a:cubicBezTo>
                        <a:pt x="329" y="708"/>
                        <a:pt x="338" y="683"/>
                        <a:pt x="320" y="679"/>
                      </a:cubicBezTo>
                      <a:cubicBezTo>
                        <a:pt x="302" y="675"/>
                        <a:pt x="266" y="665"/>
                        <a:pt x="266" y="665"/>
                      </a:cubicBezTo>
                      <a:cubicBezTo>
                        <a:pt x="235" y="672"/>
                        <a:pt x="217" y="686"/>
                        <a:pt x="186" y="694"/>
                      </a:cubicBezTo>
                      <a:cubicBezTo>
                        <a:pt x="151" y="676"/>
                        <a:pt x="164" y="654"/>
                        <a:pt x="124" y="665"/>
                      </a:cubicBezTo>
                      <a:cubicBezTo>
                        <a:pt x="53" y="647"/>
                        <a:pt x="84" y="576"/>
                        <a:pt x="44" y="529"/>
                      </a:cubicBezTo>
                      <a:cubicBezTo>
                        <a:pt x="22" y="432"/>
                        <a:pt x="48" y="525"/>
                        <a:pt x="17" y="465"/>
                      </a:cubicBezTo>
                      <a:cubicBezTo>
                        <a:pt x="8" y="450"/>
                        <a:pt x="0" y="422"/>
                        <a:pt x="0" y="422"/>
                      </a:cubicBezTo>
                      <a:cubicBezTo>
                        <a:pt x="8" y="339"/>
                        <a:pt x="0" y="296"/>
                        <a:pt x="88" y="343"/>
                      </a:cubicBezTo>
                      <a:cubicBezTo>
                        <a:pt x="102" y="375"/>
                        <a:pt x="102" y="393"/>
                        <a:pt x="142" y="372"/>
                      </a:cubicBezTo>
                      <a:cubicBezTo>
                        <a:pt x="155" y="339"/>
                        <a:pt x="129" y="314"/>
                        <a:pt x="151" y="286"/>
                      </a:cubicBezTo>
                      <a:cubicBezTo>
                        <a:pt x="160" y="271"/>
                        <a:pt x="213" y="261"/>
                        <a:pt x="231" y="250"/>
                      </a:cubicBezTo>
                      <a:cubicBezTo>
                        <a:pt x="253" y="225"/>
                        <a:pt x="258" y="221"/>
                        <a:pt x="240" y="23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8" name="Freeform 14">
                  <a:extLst>
                    <a:ext uri="{FF2B5EF4-FFF2-40B4-BE49-F238E27FC236}">
                      <a16:creationId xmlns:a16="http://schemas.microsoft.com/office/drawing/2014/main" id="{2EEF7D3E-285B-4A6F-8490-CEA204FE2BB0}"/>
                    </a:ext>
                  </a:extLst>
                </p:cNvPr>
                <p:cNvSpPr>
                  <a:spLocks noChangeArrowheads="1"/>
                </p:cNvSpPr>
                <p:nvPr/>
              </p:nvSpPr>
              <p:spPr bwMode="auto">
                <a:xfrm>
                  <a:off x="2375" y="797"/>
                  <a:ext cx="110" cy="32"/>
                </a:xfrm>
                <a:custGeom>
                  <a:avLst/>
                  <a:gdLst>
                    <a:gd name="T0" fmla="*/ 17 w 487"/>
                    <a:gd name="T1" fmla="*/ 119 h 143"/>
                    <a:gd name="T2" fmla="*/ 80 w 487"/>
                    <a:gd name="T3" fmla="*/ 37 h 143"/>
                    <a:gd name="T4" fmla="*/ 205 w 487"/>
                    <a:gd name="T5" fmla="*/ 74 h 143"/>
                    <a:gd name="T6" fmla="*/ 321 w 487"/>
                    <a:gd name="T7" fmla="*/ 52 h 143"/>
                    <a:gd name="T8" fmla="*/ 401 w 487"/>
                    <a:gd name="T9" fmla="*/ 0 h 143"/>
                    <a:gd name="T10" fmla="*/ 338 w 487"/>
                    <a:gd name="T11" fmla="*/ 97 h 143"/>
                    <a:gd name="T12" fmla="*/ 267 w 487"/>
                    <a:gd name="T13" fmla="*/ 142 h 143"/>
                    <a:gd name="T14" fmla="*/ 187 w 487"/>
                    <a:gd name="T15" fmla="*/ 119 h 143"/>
                    <a:gd name="T16" fmla="*/ 62 w 487"/>
                    <a:gd name="T17" fmla="*/ 112 h 143"/>
                    <a:gd name="T18" fmla="*/ 17 w 487"/>
                    <a:gd name="T19" fmla="*/ 119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7" h="143">
                      <a:moveTo>
                        <a:pt x="17" y="119"/>
                      </a:moveTo>
                      <a:cubicBezTo>
                        <a:pt x="31" y="82"/>
                        <a:pt x="31" y="52"/>
                        <a:pt x="80" y="37"/>
                      </a:cubicBezTo>
                      <a:cubicBezTo>
                        <a:pt x="124" y="44"/>
                        <a:pt x="164" y="52"/>
                        <a:pt x="205" y="74"/>
                      </a:cubicBezTo>
                      <a:cubicBezTo>
                        <a:pt x="276" y="56"/>
                        <a:pt x="240" y="63"/>
                        <a:pt x="321" y="52"/>
                      </a:cubicBezTo>
                      <a:cubicBezTo>
                        <a:pt x="343" y="33"/>
                        <a:pt x="401" y="0"/>
                        <a:pt x="401" y="0"/>
                      </a:cubicBezTo>
                      <a:cubicBezTo>
                        <a:pt x="486" y="22"/>
                        <a:pt x="378" y="85"/>
                        <a:pt x="338" y="97"/>
                      </a:cubicBezTo>
                      <a:cubicBezTo>
                        <a:pt x="316" y="123"/>
                        <a:pt x="303" y="130"/>
                        <a:pt x="267" y="142"/>
                      </a:cubicBezTo>
                      <a:cubicBezTo>
                        <a:pt x="240" y="134"/>
                        <a:pt x="187" y="119"/>
                        <a:pt x="187" y="119"/>
                      </a:cubicBezTo>
                      <a:cubicBezTo>
                        <a:pt x="147" y="85"/>
                        <a:pt x="115" y="97"/>
                        <a:pt x="62" y="112"/>
                      </a:cubicBezTo>
                      <a:cubicBezTo>
                        <a:pt x="4" y="104"/>
                        <a:pt x="0" y="89"/>
                        <a:pt x="17" y="11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9" name="Freeform 15">
                  <a:extLst>
                    <a:ext uri="{FF2B5EF4-FFF2-40B4-BE49-F238E27FC236}">
                      <a16:creationId xmlns:a16="http://schemas.microsoft.com/office/drawing/2014/main" id="{67289DD3-83EA-4EC0-8F76-8AA11181A062}"/>
                    </a:ext>
                  </a:extLst>
                </p:cNvPr>
                <p:cNvSpPr>
                  <a:spLocks noChangeArrowheads="1"/>
                </p:cNvSpPr>
                <p:nvPr/>
              </p:nvSpPr>
              <p:spPr bwMode="auto">
                <a:xfrm>
                  <a:off x="2370" y="836"/>
                  <a:ext cx="76" cy="84"/>
                </a:xfrm>
                <a:custGeom>
                  <a:avLst/>
                  <a:gdLst>
                    <a:gd name="T0" fmla="*/ 34 w 333"/>
                    <a:gd name="T1" fmla="*/ 64 h 372"/>
                    <a:gd name="T2" fmla="*/ 78 w 333"/>
                    <a:gd name="T3" fmla="*/ 0 h 372"/>
                    <a:gd name="T4" fmla="*/ 148 w 333"/>
                    <a:gd name="T5" fmla="*/ 64 h 372"/>
                    <a:gd name="T6" fmla="*/ 270 w 333"/>
                    <a:gd name="T7" fmla="*/ 14 h 372"/>
                    <a:gd name="T8" fmla="*/ 200 w 333"/>
                    <a:gd name="T9" fmla="*/ 121 h 372"/>
                    <a:gd name="T10" fmla="*/ 235 w 333"/>
                    <a:gd name="T11" fmla="*/ 171 h 372"/>
                    <a:gd name="T12" fmla="*/ 253 w 333"/>
                    <a:gd name="T13" fmla="*/ 214 h 372"/>
                    <a:gd name="T14" fmla="*/ 200 w 333"/>
                    <a:gd name="T15" fmla="*/ 263 h 372"/>
                    <a:gd name="T16" fmla="*/ 148 w 333"/>
                    <a:gd name="T17" fmla="*/ 214 h 372"/>
                    <a:gd name="T18" fmla="*/ 96 w 333"/>
                    <a:gd name="T19" fmla="*/ 171 h 372"/>
                    <a:gd name="T20" fmla="*/ 122 w 333"/>
                    <a:gd name="T21" fmla="*/ 242 h 372"/>
                    <a:gd name="T22" fmla="*/ 131 w 333"/>
                    <a:gd name="T23" fmla="*/ 263 h 372"/>
                    <a:gd name="T24" fmla="*/ 87 w 333"/>
                    <a:gd name="T25" fmla="*/ 371 h 372"/>
                    <a:gd name="T26" fmla="*/ 52 w 333"/>
                    <a:gd name="T27" fmla="*/ 363 h 372"/>
                    <a:gd name="T28" fmla="*/ 34 w 333"/>
                    <a:gd name="T29" fmla="*/ 321 h 372"/>
                    <a:gd name="T30" fmla="*/ 0 w 333"/>
                    <a:gd name="T31" fmla="*/ 192 h 372"/>
                    <a:gd name="T32" fmla="*/ 8 w 333"/>
                    <a:gd name="T33" fmla="*/ 107 h 372"/>
                    <a:gd name="T34" fmla="*/ 34 w 333"/>
                    <a:gd name="T35" fmla="*/ 6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3" h="372">
                      <a:moveTo>
                        <a:pt x="34" y="64"/>
                      </a:moveTo>
                      <a:cubicBezTo>
                        <a:pt x="43" y="28"/>
                        <a:pt x="39" y="10"/>
                        <a:pt x="78" y="0"/>
                      </a:cubicBezTo>
                      <a:cubicBezTo>
                        <a:pt x="122" y="10"/>
                        <a:pt x="109" y="42"/>
                        <a:pt x="148" y="64"/>
                      </a:cubicBezTo>
                      <a:cubicBezTo>
                        <a:pt x="200" y="57"/>
                        <a:pt x="222" y="28"/>
                        <a:pt x="270" y="14"/>
                      </a:cubicBezTo>
                      <a:cubicBezTo>
                        <a:pt x="332" y="32"/>
                        <a:pt x="244" y="110"/>
                        <a:pt x="200" y="121"/>
                      </a:cubicBezTo>
                      <a:cubicBezTo>
                        <a:pt x="222" y="199"/>
                        <a:pt x="187" y="103"/>
                        <a:pt x="235" y="171"/>
                      </a:cubicBezTo>
                      <a:cubicBezTo>
                        <a:pt x="244" y="185"/>
                        <a:pt x="253" y="214"/>
                        <a:pt x="253" y="214"/>
                      </a:cubicBezTo>
                      <a:cubicBezTo>
                        <a:pt x="240" y="242"/>
                        <a:pt x="235" y="253"/>
                        <a:pt x="200" y="263"/>
                      </a:cubicBezTo>
                      <a:cubicBezTo>
                        <a:pt x="166" y="253"/>
                        <a:pt x="161" y="242"/>
                        <a:pt x="148" y="214"/>
                      </a:cubicBezTo>
                      <a:cubicBezTo>
                        <a:pt x="144" y="178"/>
                        <a:pt x="139" y="117"/>
                        <a:pt x="96" y="171"/>
                      </a:cubicBezTo>
                      <a:cubicBezTo>
                        <a:pt x="109" y="214"/>
                        <a:pt x="100" y="189"/>
                        <a:pt x="122" y="242"/>
                      </a:cubicBezTo>
                      <a:cubicBezTo>
                        <a:pt x="126" y="249"/>
                        <a:pt x="131" y="263"/>
                        <a:pt x="131" y="263"/>
                      </a:cubicBezTo>
                      <a:cubicBezTo>
                        <a:pt x="104" y="299"/>
                        <a:pt x="96" y="331"/>
                        <a:pt x="87" y="371"/>
                      </a:cubicBezTo>
                      <a:cubicBezTo>
                        <a:pt x="74" y="367"/>
                        <a:pt x="61" y="371"/>
                        <a:pt x="52" y="363"/>
                      </a:cubicBezTo>
                      <a:cubicBezTo>
                        <a:pt x="43" y="355"/>
                        <a:pt x="34" y="321"/>
                        <a:pt x="34" y="321"/>
                      </a:cubicBezTo>
                      <a:cubicBezTo>
                        <a:pt x="56" y="267"/>
                        <a:pt x="61" y="228"/>
                        <a:pt x="0" y="192"/>
                      </a:cubicBezTo>
                      <a:cubicBezTo>
                        <a:pt x="4" y="164"/>
                        <a:pt x="4" y="135"/>
                        <a:pt x="8" y="107"/>
                      </a:cubicBezTo>
                      <a:cubicBezTo>
                        <a:pt x="8" y="96"/>
                        <a:pt x="56" y="7"/>
                        <a:pt x="34" y="6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0" name="Freeform 16">
                  <a:extLst>
                    <a:ext uri="{FF2B5EF4-FFF2-40B4-BE49-F238E27FC236}">
                      <a16:creationId xmlns:a16="http://schemas.microsoft.com/office/drawing/2014/main" id="{F2D9FE90-0209-4187-A86F-77B827C1792B}"/>
                    </a:ext>
                  </a:extLst>
                </p:cNvPr>
                <p:cNvSpPr>
                  <a:spLocks noChangeArrowheads="1"/>
                </p:cNvSpPr>
                <p:nvPr/>
              </p:nvSpPr>
              <p:spPr bwMode="auto">
                <a:xfrm>
                  <a:off x="2497" y="790"/>
                  <a:ext cx="37" cy="49"/>
                </a:xfrm>
                <a:custGeom>
                  <a:avLst/>
                  <a:gdLst>
                    <a:gd name="T0" fmla="*/ 13 w 165"/>
                    <a:gd name="T1" fmla="*/ 99 h 218"/>
                    <a:gd name="T2" fmla="*/ 57 w 165"/>
                    <a:gd name="T3" fmla="*/ 0 h 218"/>
                    <a:gd name="T4" fmla="*/ 66 w 165"/>
                    <a:gd name="T5" fmla="*/ 99 h 218"/>
                    <a:gd name="T6" fmla="*/ 164 w 165"/>
                    <a:gd name="T7" fmla="*/ 135 h 218"/>
                    <a:gd name="T8" fmla="*/ 84 w 165"/>
                    <a:gd name="T9" fmla="*/ 156 h 218"/>
                    <a:gd name="T10" fmla="*/ 22 w 165"/>
                    <a:gd name="T11" fmla="*/ 206 h 218"/>
                    <a:gd name="T12" fmla="*/ 4 w 165"/>
                    <a:gd name="T13" fmla="*/ 120 h 218"/>
                    <a:gd name="T14" fmla="*/ 13 w 165"/>
                    <a:gd name="T15" fmla="*/ 99 h 2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218">
                      <a:moveTo>
                        <a:pt x="13" y="99"/>
                      </a:moveTo>
                      <a:cubicBezTo>
                        <a:pt x="22" y="49"/>
                        <a:pt x="8" y="24"/>
                        <a:pt x="57" y="0"/>
                      </a:cubicBezTo>
                      <a:cubicBezTo>
                        <a:pt x="115" y="32"/>
                        <a:pt x="101" y="60"/>
                        <a:pt x="66" y="99"/>
                      </a:cubicBezTo>
                      <a:cubicBezTo>
                        <a:pt x="110" y="110"/>
                        <a:pt x="146" y="96"/>
                        <a:pt x="164" y="135"/>
                      </a:cubicBezTo>
                      <a:cubicBezTo>
                        <a:pt x="132" y="160"/>
                        <a:pt x="124" y="167"/>
                        <a:pt x="84" y="156"/>
                      </a:cubicBezTo>
                      <a:cubicBezTo>
                        <a:pt x="57" y="192"/>
                        <a:pt x="79" y="217"/>
                        <a:pt x="22" y="206"/>
                      </a:cubicBezTo>
                      <a:cubicBezTo>
                        <a:pt x="0" y="177"/>
                        <a:pt x="13" y="156"/>
                        <a:pt x="4" y="120"/>
                      </a:cubicBezTo>
                      <a:cubicBezTo>
                        <a:pt x="8" y="113"/>
                        <a:pt x="13" y="99"/>
                        <a:pt x="13" y="9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1" name="Freeform 17">
                  <a:extLst>
                    <a:ext uri="{FF2B5EF4-FFF2-40B4-BE49-F238E27FC236}">
                      <a16:creationId xmlns:a16="http://schemas.microsoft.com/office/drawing/2014/main" id="{64DAEDA2-CE18-4629-AB97-20F4C76940E3}"/>
                    </a:ext>
                  </a:extLst>
                </p:cNvPr>
                <p:cNvSpPr>
                  <a:spLocks noChangeArrowheads="1"/>
                </p:cNvSpPr>
                <p:nvPr/>
              </p:nvSpPr>
              <p:spPr bwMode="auto">
                <a:xfrm>
                  <a:off x="2506" y="866"/>
                  <a:ext cx="47" cy="24"/>
                </a:xfrm>
                <a:custGeom>
                  <a:avLst/>
                  <a:gdLst>
                    <a:gd name="T0" fmla="*/ 29 w 209"/>
                    <a:gd name="T1" fmla="*/ 0 h 108"/>
                    <a:gd name="T2" fmla="*/ 123 w 209"/>
                    <a:gd name="T3" fmla="*/ 0 h 108"/>
                    <a:gd name="T4" fmla="*/ 208 w 209"/>
                    <a:gd name="T5" fmla="*/ 59 h 108"/>
                    <a:gd name="T6" fmla="*/ 148 w 209"/>
                    <a:gd name="T7" fmla="*/ 51 h 108"/>
                    <a:gd name="T8" fmla="*/ 12 w 209"/>
                    <a:gd name="T9" fmla="*/ 59 h 108"/>
                    <a:gd name="T10" fmla="*/ 29 w 209"/>
                    <a:gd name="T11" fmla="*/ 0 h 108"/>
                  </a:gdLst>
                  <a:ahLst/>
                  <a:cxnLst>
                    <a:cxn ang="0">
                      <a:pos x="T0" y="T1"/>
                    </a:cxn>
                    <a:cxn ang="0">
                      <a:pos x="T2" y="T3"/>
                    </a:cxn>
                    <a:cxn ang="0">
                      <a:pos x="T4" y="T5"/>
                    </a:cxn>
                    <a:cxn ang="0">
                      <a:pos x="T6" y="T7"/>
                    </a:cxn>
                    <a:cxn ang="0">
                      <a:pos x="T8" y="T9"/>
                    </a:cxn>
                    <a:cxn ang="0">
                      <a:pos x="T10" y="T11"/>
                    </a:cxn>
                  </a:cxnLst>
                  <a:rect l="0" t="0" r="r" b="b"/>
                  <a:pathLst>
                    <a:path w="209" h="108">
                      <a:moveTo>
                        <a:pt x="29" y="0"/>
                      </a:moveTo>
                      <a:cubicBezTo>
                        <a:pt x="63" y="22"/>
                        <a:pt x="80" y="7"/>
                        <a:pt x="123" y="0"/>
                      </a:cubicBezTo>
                      <a:cubicBezTo>
                        <a:pt x="191" y="18"/>
                        <a:pt x="169" y="11"/>
                        <a:pt x="208" y="59"/>
                      </a:cubicBezTo>
                      <a:cubicBezTo>
                        <a:pt x="195" y="107"/>
                        <a:pt x="178" y="77"/>
                        <a:pt x="148" y="51"/>
                      </a:cubicBezTo>
                      <a:cubicBezTo>
                        <a:pt x="110" y="55"/>
                        <a:pt x="50" y="70"/>
                        <a:pt x="12" y="59"/>
                      </a:cubicBezTo>
                      <a:cubicBezTo>
                        <a:pt x="0" y="22"/>
                        <a:pt x="29" y="36"/>
                        <a:pt x="29" y="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2" name="Freeform 18">
                  <a:extLst>
                    <a:ext uri="{FF2B5EF4-FFF2-40B4-BE49-F238E27FC236}">
                      <a16:creationId xmlns:a16="http://schemas.microsoft.com/office/drawing/2014/main" id="{476F1D20-16FE-47E0-BD9B-F6AB14B92A21}"/>
                    </a:ext>
                  </a:extLst>
                </p:cNvPr>
                <p:cNvSpPr>
                  <a:spLocks noChangeArrowheads="1"/>
                </p:cNvSpPr>
                <p:nvPr/>
              </p:nvSpPr>
              <p:spPr bwMode="auto">
                <a:xfrm>
                  <a:off x="2555" y="829"/>
                  <a:ext cx="61" cy="42"/>
                </a:xfrm>
                <a:custGeom>
                  <a:avLst/>
                  <a:gdLst>
                    <a:gd name="T0" fmla="*/ 92 w 271"/>
                    <a:gd name="T1" fmla="*/ 147 h 187"/>
                    <a:gd name="T2" fmla="*/ 66 w 271"/>
                    <a:gd name="T3" fmla="*/ 100 h 187"/>
                    <a:gd name="T4" fmla="*/ 13 w 271"/>
                    <a:gd name="T5" fmla="*/ 85 h 187"/>
                    <a:gd name="T6" fmla="*/ 57 w 271"/>
                    <a:gd name="T7" fmla="*/ 31 h 187"/>
                    <a:gd name="T8" fmla="*/ 110 w 271"/>
                    <a:gd name="T9" fmla="*/ 0 h 187"/>
                    <a:gd name="T10" fmla="*/ 216 w 271"/>
                    <a:gd name="T11" fmla="*/ 38 h 187"/>
                    <a:gd name="T12" fmla="*/ 234 w 271"/>
                    <a:gd name="T13" fmla="*/ 77 h 187"/>
                    <a:gd name="T14" fmla="*/ 270 w 271"/>
                    <a:gd name="T15" fmla="*/ 124 h 187"/>
                    <a:gd name="T16" fmla="*/ 181 w 271"/>
                    <a:gd name="T17" fmla="*/ 147 h 187"/>
                    <a:gd name="T18" fmla="*/ 101 w 271"/>
                    <a:gd name="T19" fmla="*/ 170 h 187"/>
                    <a:gd name="T20" fmla="*/ 92 w 271"/>
                    <a:gd name="T21" fmla="*/ 14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1" h="187">
                      <a:moveTo>
                        <a:pt x="92" y="147"/>
                      </a:moveTo>
                      <a:cubicBezTo>
                        <a:pt x="84" y="131"/>
                        <a:pt x="84" y="112"/>
                        <a:pt x="66" y="100"/>
                      </a:cubicBezTo>
                      <a:cubicBezTo>
                        <a:pt x="53" y="93"/>
                        <a:pt x="13" y="85"/>
                        <a:pt x="13" y="85"/>
                      </a:cubicBezTo>
                      <a:cubicBezTo>
                        <a:pt x="0" y="46"/>
                        <a:pt x="22" y="46"/>
                        <a:pt x="57" y="31"/>
                      </a:cubicBezTo>
                      <a:cubicBezTo>
                        <a:pt x="75" y="23"/>
                        <a:pt x="110" y="0"/>
                        <a:pt x="110" y="0"/>
                      </a:cubicBezTo>
                      <a:cubicBezTo>
                        <a:pt x="163" y="7"/>
                        <a:pt x="181" y="7"/>
                        <a:pt x="216" y="38"/>
                      </a:cubicBezTo>
                      <a:cubicBezTo>
                        <a:pt x="199" y="81"/>
                        <a:pt x="203" y="46"/>
                        <a:pt x="234" y="77"/>
                      </a:cubicBezTo>
                      <a:cubicBezTo>
                        <a:pt x="247" y="93"/>
                        <a:pt x="270" y="124"/>
                        <a:pt x="270" y="124"/>
                      </a:cubicBezTo>
                      <a:cubicBezTo>
                        <a:pt x="247" y="182"/>
                        <a:pt x="234" y="162"/>
                        <a:pt x="181" y="147"/>
                      </a:cubicBezTo>
                      <a:cubicBezTo>
                        <a:pt x="119" y="182"/>
                        <a:pt x="150" y="186"/>
                        <a:pt x="101" y="170"/>
                      </a:cubicBezTo>
                      <a:cubicBezTo>
                        <a:pt x="97" y="162"/>
                        <a:pt x="92" y="147"/>
                        <a:pt x="92" y="14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3" name="Freeform 19">
                  <a:extLst>
                    <a:ext uri="{FF2B5EF4-FFF2-40B4-BE49-F238E27FC236}">
                      <a16:creationId xmlns:a16="http://schemas.microsoft.com/office/drawing/2014/main" id="{D693A709-2819-4EF8-BF65-D1B7EC1B7A5D}"/>
                    </a:ext>
                  </a:extLst>
                </p:cNvPr>
                <p:cNvSpPr>
                  <a:spLocks noChangeArrowheads="1"/>
                </p:cNvSpPr>
                <p:nvPr/>
              </p:nvSpPr>
              <p:spPr bwMode="auto">
                <a:xfrm>
                  <a:off x="2572" y="849"/>
                  <a:ext cx="286" cy="149"/>
                </a:xfrm>
                <a:custGeom>
                  <a:avLst/>
                  <a:gdLst>
                    <a:gd name="T0" fmla="*/ 202 w 1263"/>
                    <a:gd name="T1" fmla="*/ 101 h 659"/>
                    <a:gd name="T2" fmla="*/ 158 w 1263"/>
                    <a:gd name="T3" fmla="*/ 50 h 659"/>
                    <a:gd name="T4" fmla="*/ 114 w 1263"/>
                    <a:gd name="T5" fmla="*/ 108 h 659"/>
                    <a:gd name="T6" fmla="*/ 0 w 1263"/>
                    <a:gd name="T7" fmla="*/ 86 h 659"/>
                    <a:gd name="T8" fmla="*/ 44 w 1263"/>
                    <a:gd name="T9" fmla="*/ 151 h 659"/>
                    <a:gd name="T10" fmla="*/ 70 w 1263"/>
                    <a:gd name="T11" fmla="*/ 224 h 659"/>
                    <a:gd name="T12" fmla="*/ 105 w 1263"/>
                    <a:gd name="T13" fmla="*/ 173 h 659"/>
                    <a:gd name="T14" fmla="*/ 132 w 1263"/>
                    <a:gd name="T15" fmla="*/ 159 h 659"/>
                    <a:gd name="T16" fmla="*/ 211 w 1263"/>
                    <a:gd name="T17" fmla="*/ 202 h 659"/>
                    <a:gd name="T18" fmla="*/ 308 w 1263"/>
                    <a:gd name="T19" fmla="*/ 224 h 659"/>
                    <a:gd name="T20" fmla="*/ 388 w 1263"/>
                    <a:gd name="T21" fmla="*/ 260 h 659"/>
                    <a:gd name="T22" fmla="*/ 467 w 1263"/>
                    <a:gd name="T23" fmla="*/ 368 h 659"/>
                    <a:gd name="T24" fmla="*/ 458 w 1263"/>
                    <a:gd name="T25" fmla="*/ 441 h 659"/>
                    <a:gd name="T26" fmla="*/ 432 w 1263"/>
                    <a:gd name="T27" fmla="*/ 484 h 659"/>
                    <a:gd name="T28" fmla="*/ 538 w 1263"/>
                    <a:gd name="T29" fmla="*/ 462 h 659"/>
                    <a:gd name="T30" fmla="*/ 617 w 1263"/>
                    <a:gd name="T31" fmla="*/ 506 h 659"/>
                    <a:gd name="T32" fmla="*/ 741 w 1263"/>
                    <a:gd name="T33" fmla="*/ 535 h 659"/>
                    <a:gd name="T34" fmla="*/ 767 w 1263"/>
                    <a:gd name="T35" fmla="*/ 527 h 659"/>
                    <a:gd name="T36" fmla="*/ 741 w 1263"/>
                    <a:gd name="T37" fmla="*/ 484 h 659"/>
                    <a:gd name="T38" fmla="*/ 785 w 1263"/>
                    <a:gd name="T39" fmla="*/ 491 h 659"/>
                    <a:gd name="T40" fmla="*/ 820 w 1263"/>
                    <a:gd name="T41" fmla="*/ 426 h 659"/>
                    <a:gd name="T42" fmla="*/ 891 w 1263"/>
                    <a:gd name="T43" fmla="*/ 441 h 659"/>
                    <a:gd name="T44" fmla="*/ 944 w 1263"/>
                    <a:gd name="T45" fmla="*/ 470 h 659"/>
                    <a:gd name="T46" fmla="*/ 1076 w 1263"/>
                    <a:gd name="T47" fmla="*/ 607 h 659"/>
                    <a:gd name="T48" fmla="*/ 1156 w 1263"/>
                    <a:gd name="T49" fmla="*/ 643 h 659"/>
                    <a:gd name="T50" fmla="*/ 1253 w 1263"/>
                    <a:gd name="T51" fmla="*/ 614 h 659"/>
                    <a:gd name="T52" fmla="*/ 1182 w 1263"/>
                    <a:gd name="T53" fmla="*/ 578 h 659"/>
                    <a:gd name="T54" fmla="*/ 1129 w 1263"/>
                    <a:gd name="T55" fmla="*/ 498 h 659"/>
                    <a:gd name="T56" fmla="*/ 1103 w 1263"/>
                    <a:gd name="T57" fmla="*/ 477 h 659"/>
                    <a:gd name="T58" fmla="*/ 1094 w 1263"/>
                    <a:gd name="T59" fmla="*/ 441 h 659"/>
                    <a:gd name="T60" fmla="*/ 1041 w 1263"/>
                    <a:gd name="T61" fmla="*/ 419 h 659"/>
                    <a:gd name="T62" fmla="*/ 1059 w 1263"/>
                    <a:gd name="T63" fmla="*/ 347 h 659"/>
                    <a:gd name="T64" fmla="*/ 970 w 1263"/>
                    <a:gd name="T65" fmla="*/ 310 h 659"/>
                    <a:gd name="T66" fmla="*/ 926 w 1263"/>
                    <a:gd name="T67" fmla="*/ 253 h 659"/>
                    <a:gd name="T68" fmla="*/ 838 w 1263"/>
                    <a:gd name="T69" fmla="*/ 195 h 659"/>
                    <a:gd name="T70" fmla="*/ 741 w 1263"/>
                    <a:gd name="T71" fmla="*/ 137 h 659"/>
                    <a:gd name="T72" fmla="*/ 688 w 1263"/>
                    <a:gd name="T73" fmla="*/ 122 h 659"/>
                    <a:gd name="T74" fmla="*/ 529 w 1263"/>
                    <a:gd name="T75" fmla="*/ 57 h 659"/>
                    <a:gd name="T76" fmla="*/ 450 w 1263"/>
                    <a:gd name="T77" fmla="*/ 14 h 659"/>
                    <a:gd name="T78" fmla="*/ 423 w 1263"/>
                    <a:gd name="T79" fmla="*/ 0 h 659"/>
                    <a:gd name="T80" fmla="*/ 308 w 1263"/>
                    <a:gd name="T81" fmla="*/ 36 h 659"/>
                    <a:gd name="T82" fmla="*/ 247 w 1263"/>
                    <a:gd name="T83" fmla="*/ 115 h 659"/>
                    <a:gd name="T84" fmla="*/ 202 w 1263"/>
                    <a:gd name="T85" fmla="*/ 10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63" h="659">
                      <a:moveTo>
                        <a:pt x="202" y="101"/>
                      </a:moveTo>
                      <a:cubicBezTo>
                        <a:pt x="180" y="50"/>
                        <a:pt x="202" y="61"/>
                        <a:pt x="158" y="50"/>
                      </a:cubicBezTo>
                      <a:cubicBezTo>
                        <a:pt x="136" y="61"/>
                        <a:pt x="114" y="108"/>
                        <a:pt x="114" y="108"/>
                      </a:cubicBezTo>
                      <a:cubicBezTo>
                        <a:pt x="52" y="90"/>
                        <a:pt x="83" y="75"/>
                        <a:pt x="0" y="86"/>
                      </a:cubicBezTo>
                      <a:cubicBezTo>
                        <a:pt x="8" y="119"/>
                        <a:pt x="8" y="133"/>
                        <a:pt x="44" y="151"/>
                      </a:cubicBezTo>
                      <a:cubicBezTo>
                        <a:pt x="52" y="177"/>
                        <a:pt x="61" y="198"/>
                        <a:pt x="70" y="224"/>
                      </a:cubicBezTo>
                      <a:cubicBezTo>
                        <a:pt x="105" y="213"/>
                        <a:pt x="119" y="206"/>
                        <a:pt x="105" y="173"/>
                      </a:cubicBezTo>
                      <a:cubicBezTo>
                        <a:pt x="114" y="169"/>
                        <a:pt x="123" y="155"/>
                        <a:pt x="132" y="159"/>
                      </a:cubicBezTo>
                      <a:cubicBezTo>
                        <a:pt x="211" y="173"/>
                        <a:pt x="158" y="188"/>
                        <a:pt x="211" y="202"/>
                      </a:cubicBezTo>
                      <a:cubicBezTo>
                        <a:pt x="326" y="235"/>
                        <a:pt x="207" y="202"/>
                        <a:pt x="308" y="224"/>
                      </a:cubicBezTo>
                      <a:cubicBezTo>
                        <a:pt x="339" y="231"/>
                        <a:pt x="388" y="260"/>
                        <a:pt x="388" y="260"/>
                      </a:cubicBezTo>
                      <a:cubicBezTo>
                        <a:pt x="423" y="303"/>
                        <a:pt x="450" y="314"/>
                        <a:pt x="467" y="368"/>
                      </a:cubicBezTo>
                      <a:cubicBezTo>
                        <a:pt x="463" y="394"/>
                        <a:pt x="467" y="415"/>
                        <a:pt x="458" y="441"/>
                      </a:cubicBezTo>
                      <a:cubicBezTo>
                        <a:pt x="454" y="455"/>
                        <a:pt x="414" y="477"/>
                        <a:pt x="432" y="484"/>
                      </a:cubicBezTo>
                      <a:cubicBezTo>
                        <a:pt x="467" y="495"/>
                        <a:pt x="538" y="462"/>
                        <a:pt x="538" y="462"/>
                      </a:cubicBezTo>
                      <a:cubicBezTo>
                        <a:pt x="573" y="473"/>
                        <a:pt x="586" y="488"/>
                        <a:pt x="617" y="506"/>
                      </a:cubicBezTo>
                      <a:cubicBezTo>
                        <a:pt x="648" y="524"/>
                        <a:pt x="701" y="524"/>
                        <a:pt x="741" y="535"/>
                      </a:cubicBezTo>
                      <a:cubicBezTo>
                        <a:pt x="750" y="531"/>
                        <a:pt x="763" y="535"/>
                        <a:pt x="767" y="527"/>
                      </a:cubicBezTo>
                      <a:cubicBezTo>
                        <a:pt x="776" y="513"/>
                        <a:pt x="723" y="491"/>
                        <a:pt x="741" y="484"/>
                      </a:cubicBezTo>
                      <a:cubicBezTo>
                        <a:pt x="759" y="477"/>
                        <a:pt x="772" y="488"/>
                        <a:pt x="785" y="491"/>
                      </a:cubicBezTo>
                      <a:cubicBezTo>
                        <a:pt x="803" y="473"/>
                        <a:pt x="820" y="426"/>
                        <a:pt x="820" y="426"/>
                      </a:cubicBezTo>
                      <a:cubicBezTo>
                        <a:pt x="833" y="430"/>
                        <a:pt x="878" y="433"/>
                        <a:pt x="891" y="441"/>
                      </a:cubicBezTo>
                      <a:cubicBezTo>
                        <a:pt x="904" y="449"/>
                        <a:pt x="944" y="470"/>
                        <a:pt x="944" y="470"/>
                      </a:cubicBezTo>
                      <a:cubicBezTo>
                        <a:pt x="988" y="524"/>
                        <a:pt x="1006" y="571"/>
                        <a:pt x="1076" y="607"/>
                      </a:cubicBezTo>
                      <a:cubicBezTo>
                        <a:pt x="1103" y="621"/>
                        <a:pt x="1156" y="643"/>
                        <a:pt x="1156" y="643"/>
                      </a:cubicBezTo>
                      <a:cubicBezTo>
                        <a:pt x="1169" y="643"/>
                        <a:pt x="1262" y="658"/>
                        <a:pt x="1253" y="614"/>
                      </a:cubicBezTo>
                      <a:cubicBezTo>
                        <a:pt x="1248" y="592"/>
                        <a:pt x="1182" y="578"/>
                        <a:pt x="1182" y="578"/>
                      </a:cubicBezTo>
                      <a:cubicBezTo>
                        <a:pt x="1151" y="542"/>
                        <a:pt x="1191" y="517"/>
                        <a:pt x="1129" y="498"/>
                      </a:cubicBezTo>
                      <a:cubicBezTo>
                        <a:pt x="1120" y="491"/>
                        <a:pt x="1107" y="488"/>
                        <a:pt x="1103" y="477"/>
                      </a:cubicBezTo>
                      <a:cubicBezTo>
                        <a:pt x="1099" y="466"/>
                        <a:pt x="1103" y="451"/>
                        <a:pt x="1094" y="441"/>
                      </a:cubicBezTo>
                      <a:cubicBezTo>
                        <a:pt x="1085" y="431"/>
                        <a:pt x="1059" y="426"/>
                        <a:pt x="1041" y="419"/>
                      </a:cubicBezTo>
                      <a:cubicBezTo>
                        <a:pt x="1014" y="386"/>
                        <a:pt x="1001" y="361"/>
                        <a:pt x="1059" y="347"/>
                      </a:cubicBezTo>
                      <a:cubicBezTo>
                        <a:pt x="1041" y="300"/>
                        <a:pt x="1041" y="303"/>
                        <a:pt x="970" y="310"/>
                      </a:cubicBezTo>
                      <a:cubicBezTo>
                        <a:pt x="922" y="296"/>
                        <a:pt x="917" y="296"/>
                        <a:pt x="926" y="253"/>
                      </a:cubicBezTo>
                      <a:cubicBezTo>
                        <a:pt x="913" y="216"/>
                        <a:pt x="878" y="206"/>
                        <a:pt x="838" y="195"/>
                      </a:cubicBezTo>
                      <a:cubicBezTo>
                        <a:pt x="798" y="162"/>
                        <a:pt x="798" y="151"/>
                        <a:pt x="741" y="137"/>
                      </a:cubicBezTo>
                      <a:cubicBezTo>
                        <a:pt x="723" y="133"/>
                        <a:pt x="688" y="122"/>
                        <a:pt x="688" y="122"/>
                      </a:cubicBezTo>
                      <a:cubicBezTo>
                        <a:pt x="644" y="86"/>
                        <a:pt x="591" y="75"/>
                        <a:pt x="529" y="57"/>
                      </a:cubicBezTo>
                      <a:cubicBezTo>
                        <a:pt x="498" y="50"/>
                        <a:pt x="476" y="28"/>
                        <a:pt x="450" y="14"/>
                      </a:cubicBezTo>
                      <a:cubicBezTo>
                        <a:pt x="441" y="10"/>
                        <a:pt x="423" y="0"/>
                        <a:pt x="423" y="0"/>
                      </a:cubicBezTo>
                      <a:cubicBezTo>
                        <a:pt x="366" y="7"/>
                        <a:pt x="348" y="3"/>
                        <a:pt x="308" y="36"/>
                      </a:cubicBezTo>
                      <a:cubicBezTo>
                        <a:pt x="295" y="68"/>
                        <a:pt x="277" y="97"/>
                        <a:pt x="247" y="115"/>
                      </a:cubicBezTo>
                      <a:cubicBezTo>
                        <a:pt x="216" y="108"/>
                        <a:pt x="229" y="112"/>
                        <a:pt x="202" y="101"/>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4" name="Freeform 20">
                  <a:extLst>
                    <a:ext uri="{FF2B5EF4-FFF2-40B4-BE49-F238E27FC236}">
                      <a16:creationId xmlns:a16="http://schemas.microsoft.com/office/drawing/2014/main" id="{3934DF97-17CB-45DF-848C-B8A6F9B47754}"/>
                    </a:ext>
                  </a:extLst>
                </p:cNvPr>
                <p:cNvSpPr>
                  <a:spLocks noChangeArrowheads="1"/>
                </p:cNvSpPr>
                <p:nvPr/>
              </p:nvSpPr>
              <p:spPr bwMode="auto">
                <a:xfrm>
                  <a:off x="2820" y="863"/>
                  <a:ext cx="78" cy="64"/>
                </a:xfrm>
                <a:custGeom>
                  <a:avLst/>
                  <a:gdLst>
                    <a:gd name="T0" fmla="*/ 4 w 345"/>
                    <a:gd name="T1" fmla="*/ 210 h 284"/>
                    <a:gd name="T2" fmla="*/ 119 w 345"/>
                    <a:gd name="T3" fmla="*/ 217 h 284"/>
                    <a:gd name="T4" fmla="*/ 199 w 345"/>
                    <a:gd name="T5" fmla="*/ 174 h 284"/>
                    <a:gd name="T6" fmla="*/ 252 w 345"/>
                    <a:gd name="T7" fmla="*/ 108 h 284"/>
                    <a:gd name="T8" fmla="*/ 190 w 345"/>
                    <a:gd name="T9" fmla="*/ 50 h 284"/>
                    <a:gd name="T10" fmla="*/ 190 w 345"/>
                    <a:gd name="T11" fmla="*/ 14 h 284"/>
                    <a:gd name="T12" fmla="*/ 313 w 345"/>
                    <a:gd name="T13" fmla="*/ 94 h 284"/>
                    <a:gd name="T14" fmla="*/ 295 w 345"/>
                    <a:gd name="T15" fmla="*/ 195 h 284"/>
                    <a:gd name="T16" fmla="*/ 145 w 345"/>
                    <a:gd name="T17" fmla="*/ 283 h 284"/>
                    <a:gd name="T18" fmla="*/ 39 w 345"/>
                    <a:gd name="T19" fmla="*/ 239 h 284"/>
                    <a:gd name="T20" fmla="*/ 13 w 345"/>
                    <a:gd name="T21" fmla="*/ 224 h 284"/>
                    <a:gd name="T22" fmla="*/ 4 w 345"/>
                    <a:gd name="T23" fmla="*/ 21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5" h="284">
                      <a:moveTo>
                        <a:pt x="4" y="210"/>
                      </a:moveTo>
                      <a:cubicBezTo>
                        <a:pt x="26" y="159"/>
                        <a:pt x="79" y="206"/>
                        <a:pt x="119" y="217"/>
                      </a:cubicBezTo>
                      <a:cubicBezTo>
                        <a:pt x="154" y="206"/>
                        <a:pt x="168" y="188"/>
                        <a:pt x="199" y="174"/>
                      </a:cubicBezTo>
                      <a:cubicBezTo>
                        <a:pt x="212" y="145"/>
                        <a:pt x="225" y="130"/>
                        <a:pt x="252" y="108"/>
                      </a:cubicBezTo>
                      <a:cubicBezTo>
                        <a:pt x="243" y="83"/>
                        <a:pt x="190" y="50"/>
                        <a:pt x="190" y="50"/>
                      </a:cubicBezTo>
                      <a:cubicBezTo>
                        <a:pt x="145" y="0"/>
                        <a:pt x="132" y="3"/>
                        <a:pt x="190" y="14"/>
                      </a:cubicBezTo>
                      <a:cubicBezTo>
                        <a:pt x="238" y="39"/>
                        <a:pt x="256" y="79"/>
                        <a:pt x="313" y="94"/>
                      </a:cubicBezTo>
                      <a:cubicBezTo>
                        <a:pt x="344" y="134"/>
                        <a:pt x="344" y="166"/>
                        <a:pt x="295" y="195"/>
                      </a:cubicBezTo>
                      <a:cubicBezTo>
                        <a:pt x="225" y="177"/>
                        <a:pt x="234" y="257"/>
                        <a:pt x="145" y="283"/>
                      </a:cubicBezTo>
                      <a:cubicBezTo>
                        <a:pt x="70" y="261"/>
                        <a:pt x="110" y="275"/>
                        <a:pt x="39" y="239"/>
                      </a:cubicBezTo>
                      <a:cubicBezTo>
                        <a:pt x="30" y="235"/>
                        <a:pt x="13" y="224"/>
                        <a:pt x="13" y="224"/>
                      </a:cubicBezTo>
                      <a:cubicBezTo>
                        <a:pt x="0" y="195"/>
                        <a:pt x="57" y="152"/>
                        <a:pt x="4" y="21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5" name="Freeform 21">
                  <a:extLst>
                    <a:ext uri="{FF2B5EF4-FFF2-40B4-BE49-F238E27FC236}">
                      <a16:creationId xmlns:a16="http://schemas.microsoft.com/office/drawing/2014/main" id="{FF9B4778-3F48-4985-ACD9-7017409AEBF0}"/>
                    </a:ext>
                  </a:extLst>
                </p:cNvPr>
                <p:cNvSpPr>
                  <a:spLocks noChangeArrowheads="1"/>
                </p:cNvSpPr>
                <p:nvPr/>
              </p:nvSpPr>
              <p:spPr bwMode="auto">
                <a:xfrm>
                  <a:off x="2984" y="729"/>
                  <a:ext cx="19" cy="15"/>
                </a:xfrm>
                <a:custGeom>
                  <a:avLst/>
                  <a:gdLst>
                    <a:gd name="T0" fmla="*/ 14 w 85"/>
                    <a:gd name="T1" fmla="*/ 14 h 64"/>
                    <a:gd name="T2" fmla="*/ 14 w 85"/>
                    <a:gd name="T3" fmla="*/ 49 h 64"/>
                    <a:gd name="T4" fmla="*/ 14 w 85"/>
                    <a:gd name="T5" fmla="*/ 14 h 64"/>
                  </a:gdLst>
                  <a:ahLst/>
                  <a:cxnLst>
                    <a:cxn ang="0">
                      <a:pos x="T0" y="T1"/>
                    </a:cxn>
                    <a:cxn ang="0">
                      <a:pos x="T2" y="T3"/>
                    </a:cxn>
                    <a:cxn ang="0">
                      <a:pos x="T4" y="T5"/>
                    </a:cxn>
                  </a:cxnLst>
                  <a:rect l="0" t="0" r="r" b="b"/>
                  <a:pathLst>
                    <a:path w="85" h="64">
                      <a:moveTo>
                        <a:pt x="14" y="14"/>
                      </a:moveTo>
                      <a:cubicBezTo>
                        <a:pt x="84" y="24"/>
                        <a:pt x="79" y="63"/>
                        <a:pt x="14" y="49"/>
                      </a:cubicBezTo>
                      <a:cubicBezTo>
                        <a:pt x="0" y="21"/>
                        <a:pt x="34" y="0"/>
                        <a:pt x="14" y="1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6" name="Freeform 22">
                  <a:extLst>
                    <a:ext uri="{FF2B5EF4-FFF2-40B4-BE49-F238E27FC236}">
                      <a16:creationId xmlns:a16="http://schemas.microsoft.com/office/drawing/2014/main" id="{C36BDF01-1A00-46F4-979F-906359A73CE2}"/>
                    </a:ext>
                  </a:extLst>
                </p:cNvPr>
                <p:cNvSpPr>
                  <a:spLocks noChangeArrowheads="1"/>
                </p:cNvSpPr>
                <p:nvPr/>
              </p:nvSpPr>
              <p:spPr bwMode="auto">
                <a:xfrm>
                  <a:off x="3074" y="827"/>
                  <a:ext cx="27" cy="20"/>
                </a:xfrm>
                <a:custGeom>
                  <a:avLst/>
                  <a:gdLst>
                    <a:gd name="T0" fmla="*/ 35 w 117"/>
                    <a:gd name="T1" fmla="*/ 54 h 86"/>
                    <a:gd name="T2" fmla="*/ 62 w 117"/>
                    <a:gd name="T3" fmla="*/ 0 h 86"/>
                    <a:gd name="T4" fmla="*/ 62 w 117"/>
                    <a:gd name="T5" fmla="*/ 85 h 86"/>
                    <a:gd name="T6" fmla="*/ 35 w 117"/>
                    <a:gd name="T7" fmla="*/ 54 h 86"/>
                  </a:gdLst>
                  <a:ahLst/>
                  <a:cxnLst>
                    <a:cxn ang="0">
                      <a:pos x="T0" y="T1"/>
                    </a:cxn>
                    <a:cxn ang="0">
                      <a:pos x="T2" y="T3"/>
                    </a:cxn>
                    <a:cxn ang="0">
                      <a:pos x="T4" y="T5"/>
                    </a:cxn>
                    <a:cxn ang="0">
                      <a:pos x="T6" y="T7"/>
                    </a:cxn>
                  </a:cxnLst>
                  <a:rect l="0" t="0" r="r" b="b"/>
                  <a:pathLst>
                    <a:path w="117" h="86">
                      <a:moveTo>
                        <a:pt x="35" y="54"/>
                      </a:moveTo>
                      <a:cubicBezTo>
                        <a:pt x="22" y="23"/>
                        <a:pt x="22" y="11"/>
                        <a:pt x="62" y="0"/>
                      </a:cubicBezTo>
                      <a:cubicBezTo>
                        <a:pt x="116" y="15"/>
                        <a:pt x="102" y="61"/>
                        <a:pt x="62" y="85"/>
                      </a:cubicBezTo>
                      <a:cubicBezTo>
                        <a:pt x="0" y="65"/>
                        <a:pt x="58" y="11"/>
                        <a:pt x="35" y="5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7" name="Freeform 23">
                  <a:extLst>
                    <a:ext uri="{FF2B5EF4-FFF2-40B4-BE49-F238E27FC236}">
                      <a16:creationId xmlns:a16="http://schemas.microsoft.com/office/drawing/2014/main" id="{4171DC89-8DDE-45B3-A504-9ABC4E360FE2}"/>
                    </a:ext>
                  </a:extLst>
                </p:cNvPr>
                <p:cNvSpPr>
                  <a:spLocks noChangeArrowheads="1"/>
                </p:cNvSpPr>
                <p:nvPr/>
              </p:nvSpPr>
              <p:spPr bwMode="auto">
                <a:xfrm>
                  <a:off x="2757" y="598"/>
                  <a:ext cx="20" cy="12"/>
                </a:xfrm>
                <a:custGeom>
                  <a:avLst/>
                  <a:gdLst>
                    <a:gd name="T0" fmla="*/ 29 w 86"/>
                    <a:gd name="T1" fmla="*/ 43 h 55"/>
                    <a:gd name="T2" fmla="*/ 72 w 86"/>
                    <a:gd name="T3" fmla="*/ 7 h 55"/>
                    <a:gd name="T4" fmla="*/ 38 w 86"/>
                    <a:gd name="T5" fmla="*/ 43 h 55"/>
                    <a:gd name="T6" fmla="*/ 29 w 86"/>
                    <a:gd name="T7" fmla="*/ 43 h 55"/>
                  </a:gdLst>
                  <a:ahLst/>
                  <a:cxnLst>
                    <a:cxn ang="0">
                      <a:pos x="T0" y="T1"/>
                    </a:cxn>
                    <a:cxn ang="0">
                      <a:pos x="T2" y="T3"/>
                    </a:cxn>
                    <a:cxn ang="0">
                      <a:pos x="T4" y="T5"/>
                    </a:cxn>
                    <a:cxn ang="0">
                      <a:pos x="T6" y="T7"/>
                    </a:cxn>
                  </a:cxnLst>
                  <a:rect l="0" t="0" r="r" b="b"/>
                  <a:pathLst>
                    <a:path w="86" h="55">
                      <a:moveTo>
                        <a:pt x="29" y="43"/>
                      </a:moveTo>
                      <a:cubicBezTo>
                        <a:pt x="0" y="3"/>
                        <a:pt x="25" y="0"/>
                        <a:pt x="72" y="7"/>
                      </a:cubicBezTo>
                      <a:cubicBezTo>
                        <a:pt x="85" y="36"/>
                        <a:pt x="76" y="54"/>
                        <a:pt x="38" y="43"/>
                      </a:cubicBezTo>
                      <a:cubicBezTo>
                        <a:pt x="17" y="14"/>
                        <a:pt x="17" y="14"/>
                        <a:pt x="29" y="4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8" name="Freeform 24">
                  <a:extLst>
                    <a:ext uri="{FF2B5EF4-FFF2-40B4-BE49-F238E27FC236}">
                      <a16:creationId xmlns:a16="http://schemas.microsoft.com/office/drawing/2014/main" id="{22F7B948-A44E-49C6-AD32-D5E6397C1C79}"/>
                    </a:ext>
                  </a:extLst>
                </p:cNvPr>
                <p:cNvSpPr>
                  <a:spLocks noChangeArrowheads="1"/>
                </p:cNvSpPr>
                <p:nvPr/>
              </p:nvSpPr>
              <p:spPr bwMode="auto">
                <a:xfrm>
                  <a:off x="2591" y="709"/>
                  <a:ext cx="20" cy="12"/>
                </a:xfrm>
                <a:custGeom>
                  <a:avLst/>
                  <a:gdLst>
                    <a:gd name="T0" fmla="*/ 29 w 86"/>
                    <a:gd name="T1" fmla="*/ 43 h 55"/>
                    <a:gd name="T2" fmla="*/ 63 w 86"/>
                    <a:gd name="T3" fmla="*/ 7 h 55"/>
                    <a:gd name="T4" fmla="*/ 63 w 86"/>
                    <a:gd name="T5" fmla="*/ 50 h 55"/>
                    <a:gd name="T6" fmla="*/ 29 w 86"/>
                    <a:gd name="T7" fmla="*/ 43 h 55"/>
                  </a:gdLst>
                  <a:ahLst/>
                  <a:cxnLst>
                    <a:cxn ang="0">
                      <a:pos x="T0" y="T1"/>
                    </a:cxn>
                    <a:cxn ang="0">
                      <a:pos x="T2" y="T3"/>
                    </a:cxn>
                    <a:cxn ang="0">
                      <a:pos x="T4" y="T5"/>
                    </a:cxn>
                    <a:cxn ang="0">
                      <a:pos x="T6" y="T7"/>
                    </a:cxn>
                  </a:cxnLst>
                  <a:rect l="0" t="0" r="r" b="b"/>
                  <a:pathLst>
                    <a:path w="86" h="55">
                      <a:moveTo>
                        <a:pt x="29" y="43"/>
                      </a:moveTo>
                      <a:cubicBezTo>
                        <a:pt x="0" y="7"/>
                        <a:pt x="12" y="0"/>
                        <a:pt x="63" y="7"/>
                      </a:cubicBezTo>
                      <a:cubicBezTo>
                        <a:pt x="68" y="14"/>
                        <a:pt x="85" y="43"/>
                        <a:pt x="63" y="50"/>
                      </a:cubicBezTo>
                      <a:cubicBezTo>
                        <a:pt x="51" y="54"/>
                        <a:pt x="29" y="43"/>
                        <a:pt x="29" y="4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9" name="Freeform 25">
                  <a:extLst>
                    <a:ext uri="{FF2B5EF4-FFF2-40B4-BE49-F238E27FC236}">
                      <a16:creationId xmlns:a16="http://schemas.microsoft.com/office/drawing/2014/main" id="{80BA3F5C-7CD6-40DC-9504-DBE1A0370783}"/>
                    </a:ext>
                  </a:extLst>
                </p:cNvPr>
                <p:cNvSpPr>
                  <a:spLocks noChangeArrowheads="1"/>
                </p:cNvSpPr>
                <p:nvPr/>
              </p:nvSpPr>
              <p:spPr bwMode="auto">
                <a:xfrm>
                  <a:off x="2417" y="677"/>
                  <a:ext cx="81" cy="66"/>
                </a:xfrm>
                <a:custGeom>
                  <a:avLst/>
                  <a:gdLst>
                    <a:gd name="T0" fmla="*/ 0 w 355"/>
                    <a:gd name="T1" fmla="*/ 182 h 293"/>
                    <a:gd name="T2" fmla="*/ 61 w 355"/>
                    <a:gd name="T3" fmla="*/ 87 h 293"/>
                    <a:gd name="T4" fmla="*/ 115 w 355"/>
                    <a:gd name="T5" fmla="*/ 73 h 293"/>
                    <a:gd name="T6" fmla="*/ 212 w 355"/>
                    <a:gd name="T7" fmla="*/ 65 h 293"/>
                    <a:gd name="T8" fmla="*/ 256 w 355"/>
                    <a:gd name="T9" fmla="*/ 0 h 293"/>
                    <a:gd name="T10" fmla="*/ 354 w 355"/>
                    <a:gd name="T11" fmla="*/ 146 h 293"/>
                    <a:gd name="T12" fmla="*/ 309 w 355"/>
                    <a:gd name="T13" fmla="*/ 204 h 293"/>
                    <a:gd name="T14" fmla="*/ 238 w 355"/>
                    <a:gd name="T15" fmla="*/ 226 h 293"/>
                    <a:gd name="T16" fmla="*/ 212 w 355"/>
                    <a:gd name="T17" fmla="*/ 292 h 293"/>
                    <a:gd name="T18" fmla="*/ 141 w 355"/>
                    <a:gd name="T19" fmla="*/ 248 h 293"/>
                    <a:gd name="T20" fmla="*/ 168 w 355"/>
                    <a:gd name="T21" fmla="*/ 189 h 293"/>
                    <a:gd name="T22" fmla="*/ 132 w 355"/>
                    <a:gd name="T23" fmla="*/ 102 h 293"/>
                    <a:gd name="T24" fmla="*/ 88 w 355"/>
                    <a:gd name="T25" fmla="*/ 175 h 293"/>
                    <a:gd name="T26" fmla="*/ 35 w 355"/>
                    <a:gd name="T27" fmla="*/ 204 h 293"/>
                    <a:gd name="T28" fmla="*/ 0 w 355"/>
                    <a:gd name="T29" fmla="*/ 182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5" h="293">
                      <a:moveTo>
                        <a:pt x="0" y="182"/>
                      </a:moveTo>
                      <a:cubicBezTo>
                        <a:pt x="4" y="171"/>
                        <a:pt x="53" y="91"/>
                        <a:pt x="61" y="87"/>
                      </a:cubicBezTo>
                      <a:cubicBezTo>
                        <a:pt x="75" y="80"/>
                        <a:pt x="115" y="73"/>
                        <a:pt x="115" y="73"/>
                      </a:cubicBezTo>
                      <a:cubicBezTo>
                        <a:pt x="150" y="83"/>
                        <a:pt x="177" y="76"/>
                        <a:pt x="212" y="65"/>
                      </a:cubicBezTo>
                      <a:cubicBezTo>
                        <a:pt x="230" y="43"/>
                        <a:pt x="238" y="21"/>
                        <a:pt x="256" y="0"/>
                      </a:cubicBezTo>
                      <a:cubicBezTo>
                        <a:pt x="309" y="14"/>
                        <a:pt x="336" y="102"/>
                        <a:pt x="354" y="146"/>
                      </a:cubicBezTo>
                      <a:cubicBezTo>
                        <a:pt x="331" y="197"/>
                        <a:pt x="354" y="182"/>
                        <a:pt x="309" y="204"/>
                      </a:cubicBezTo>
                      <a:cubicBezTo>
                        <a:pt x="269" y="193"/>
                        <a:pt x="261" y="197"/>
                        <a:pt x="238" y="226"/>
                      </a:cubicBezTo>
                      <a:cubicBezTo>
                        <a:pt x="252" y="259"/>
                        <a:pt x="247" y="273"/>
                        <a:pt x="212" y="292"/>
                      </a:cubicBezTo>
                      <a:cubicBezTo>
                        <a:pt x="177" y="281"/>
                        <a:pt x="172" y="262"/>
                        <a:pt x="141" y="248"/>
                      </a:cubicBezTo>
                      <a:cubicBezTo>
                        <a:pt x="115" y="215"/>
                        <a:pt x="132" y="208"/>
                        <a:pt x="168" y="189"/>
                      </a:cubicBezTo>
                      <a:cubicBezTo>
                        <a:pt x="181" y="153"/>
                        <a:pt x="172" y="124"/>
                        <a:pt x="132" y="102"/>
                      </a:cubicBezTo>
                      <a:cubicBezTo>
                        <a:pt x="88" y="113"/>
                        <a:pt x="132" y="146"/>
                        <a:pt x="88" y="175"/>
                      </a:cubicBezTo>
                      <a:cubicBezTo>
                        <a:pt x="70" y="186"/>
                        <a:pt x="35" y="204"/>
                        <a:pt x="35" y="204"/>
                      </a:cubicBezTo>
                      <a:cubicBezTo>
                        <a:pt x="8" y="182"/>
                        <a:pt x="22" y="182"/>
                        <a:pt x="0" y="18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0" name="Freeform 26">
                  <a:extLst>
                    <a:ext uri="{FF2B5EF4-FFF2-40B4-BE49-F238E27FC236}">
                      <a16:creationId xmlns:a16="http://schemas.microsoft.com/office/drawing/2014/main" id="{D1FD49BB-4D35-4E6E-9197-6D809EEC1C6F}"/>
                    </a:ext>
                  </a:extLst>
                </p:cNvPr>
                <p:cNvSpPr>
                  <a:spLocks noChangeArrowheads="1"/>
                </p:cNvSpPr>
                <p:nvPr/>
              </p:nvSpPr>
              <p:spPr bwMode="auto">
                <a:xfrm>
                  <a:off x="2382" y="538"/>
                  <a:ext cx="94" cy="142"/>
                </a:xfrm>
                <a:custGeom>
                  <a:avLst/>
                  <a:gdLst>
                    <a:gd name="T0" fmla="*/ 61 w 416"/>
                    <a:gd name="T1" fmla="*/ 345 h 628"/>
                    <a:gd name="T2" fmla="*/ 114 w 416"/>
                    <a:gd name="T3" fmla="*/ 461 h 628"/>
                    <a:gd name="T4" fmla="*/ 141 w 416"/>
                    <a:gd name="T5" fmla="*/ 389 h 628"/>
                    <a:gd name="T6" fmla="*/ 229 w 416"/>
                    <a:gd name="T7" fmla="*/ 360 h 628"/>
                    <a:gd name="T8" fmla="*/ 203 w 416"/>
                    <a:gd name="T9" fmla="*/ 446 h 628"/>
                    <a:gd name="T10" fmla="*/ 291 w 416"/>
                    <a:gd name="T11" fmla="*/ 454 h 628"/>
                    <a:gd name="T12" fmla="*/ 335 w 416"/>
                    <a:gd name="T13" fmla="*/ 511 h 628"/>
                    <a:gd name="T14" fmla="*/ 256 w 416"/>
                    <a:gd name="T15" fmla="*/ 533 h 628"/>
                    <a:gd name="T16" fmla="*/ 326 w 416"/>
                    <a:gd name="T17" fmla="*/ 627 h 628"/>
                    <a:gd name="T18" fmla="*/ 370 w 416"/>
                    <a:gd name="T19" fmla="*/ 554 h 628"/>
                    <a:gd name="T20" fmla="*/ 362 w 416"/>
                    <a:gd name="T21" fmla="*/ 403 h 628"/>
                    <a:gd name="T22" fmla="*/ 264 w 416"/>
                    <a:gd name="T23" fmla="*/ 381 h 628"/>
                    <a:gd name="T24" fmla="*/ 220 w 416"/>
                    <a:gd name="T25" fmla="*/ 295 h 628"/>
                    <a:gd name="T26" fmla="*/ 150 w 416"/>
                    <a:gd name="T27" fmla="*/ 295 h 628"/>
                    <a:gd name="T28" fmla="*/ 132 w 416"/>
                    <a:gd name="T29" fmla="*/ 252 h 628"/>
                    <a:gd name="T30" fmla="*/ 185 w 416"/>
                    <a:gd name="T31" fmla="*/ 151 h 628"/>
                    <a:gd name="T32" fmla="*/ 132 w 416"/>
                    <a:gd name="T33" fmla="*/ 0 h 628"/>
                    <a:gd name="T34" fmla="*/ 79 w 416"/>
                    <a:gd name="T35" fmla="*/ 79 h 628"/>
                    <a:gd name="T36" fmla="*/ 17 w 416"/>
                    <a:gd name="T37" fmla="*/ 165 h 628"/>
                    <a:gd name="T38" fmla="*/ 61 w 416"/>
                    <a:gd name="T39" fmla="*/ 273 h 628"/>
                    <a:gd name="T40" fmla="*/ 61 w 416"/>
                    <a:gd name="T41" fmla="*/ 345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6" h="628">
                      <a:moveTo>
                        <a:pt x="61" y="345"/>
                      </a:moveTo>
                      <a:cubicBezTo>
                        <a:pt x="48" y="392"/>
                        <a:pt x="66" y="432"/>
                        <a:pt x="114" y="461"/>
                      </a:cubicBezTo>
                      <a:cubicBezTo>
                        <a:pt x="150" y="432"/>
                        <a:pt x="154" y="428"/>
                        <a:pt x="141" y="389"/>
                      </a:cubicBezTo>
                      <a:cubicBezTo>
                        <a:pt x="154" y="331"/>
                        <a:pt x="172" y="331"/>
                        <a:pt x="229" y="360"/>
                      </a:cubicBezTo>
                      <a:cubicBezTo>
                        <a:pt x="260" y="396"/>
                        <a:pt x="216" y="410"/>
                        <a:pt x="203" y="446"/>
                      </a:cubicBezTo>
                      <a:cubicBezTo>
                        <a:pt x="220" y="493"/>
                        <a:pt x="251" y="464"/>
                        <a:pt x="291" y="454"/>
                      </a:cubicBezTo>
                      <a:cubicBezTo>
                        <a:pt x="339" y="464"/>
                        <a:pt x="348" y="472"/>
                        <a:pt x="335" y="511"/>
                      </a:cubicBezTo>
                      <a:cubicBezTo>
                        <a:pt x="295" y="500"/>
                        <a:pt x="286" y="508"/>
                        <a:pt x="256" y="533"/>
                      </a:cubicBezTo>
                      <a:cubicBezTo>
                        <a:pt x="264" y="576"/>
                        <a:pt x="273" y="612"/>
                        <a:pt x="326" y="627"/>
                      </a:cubicBezTo>
                      <a:cubicBezTo>
                        <a:pt x="339" y="594"/>
                        <a:pt x="326" y="565"/>
                        <a:pt x="370" y="554"/>
                      </a:cubicBezTo>
                      <a:cubicBezTo>
                        <a:pt x="401" y="515"/>
                        <a:pt x="415" y="439"/>
                        <a:pt x="362" y="403"/>
                      </a:cubicBezTo>
                      <a:cubicBezTo>
                        <a:pt x="339" y="389"/>
                        <a:pt x="291" y="389"/>
                        <a:pt x="264" y="381"/>
                      </a:cubicBezTo>
                      <a:cubicBezTo>
                        <a:pt x="286" y="331"/>
                        <a:pt x="291" y="313"/>
                        <a:pt x="220" y="295"/>
                      </a:cubicBezTo>
                      <a:cubicBezTo>
                        <a:pt x="211" y="295"/>
                        <a:pt x="163" y="309"/>
                        <a:pt x="150" y="295"/>
                      </a:cubicBezTo>
                      <a:cubicBezTo>
                        <a:pt x="141" y="284"/>
                        <a:pt x="132" y="252"/>
                        <a:pt x="132" y="252"/>
                      </a:cubicBezTo>
                      <a:cubicBezTo>
                        <a:pt x="141" y="194"/>
                        <a:pt x="141" y="187"/>
                        <a:pt x="185" y="151"/>
                      </a:cubicBezTo>
                      <a:cubicBezTo>
                        <a:pt x="181" y="108"/>
                        <a:pt x="198" y="18"/>
                        <a:pt x="132" y="0"/>
                      </a:cubicBezTo>
                      <a:cubicBezTo>
                        <a:pt x="61" y="14"/>
                        <a:pt x="70" y="14"/>
                        <a:pt x="79" y="79"/>
                      </a:cubicBezTo>
                      <a:cubicBezTo>
                        <a:pt x="70" y="140"/>
                        <a:pt x="66" y="126"/>
                        <a:pt x="17" y="165"/>
                      </a:cubicBezTo>
                      <a:cubicBezTo>
                        <a:pt x="0" y="212"/>
                        <a:pt x="22" y="241"/>
                        <a:pt x="61" y="273"/>
                      </a:cubicBezTo>
                      <a:cubicBezTo>
                        <a:pt x="66" y="288"/>
                        <a:pt x="75" y="335"/>
                        <a:pt x="61" y="34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1" name="Freeform 27">
                  <a:extLst>
                    <a:ext uri="{FF2B5EF4-FFF2-40B4-BE49-F238E27FC236}">
                      <a16:creationId xmlns:a16="http://schemas.microsoft.com/office/drawing/2014/main" id="{D372F816-D379-427D-A289-6690906A26C6}"/>
                    </a:ext>
                  </a:extLst>
                </p:cNvPr>
                <p:cNvSpPr>
                  <a:spLocks noChangeArrowheads="1"/>
                </p:cNvSpPr>
                <p:nvPr/>
              </p:nvSpPr>
              <p:spPr bwMode="auto">
                <a:xfrm>
                  <a:off x="2415" y="641"/>
                  <a:ext cx="33" cy="41"/>
                </a:xfrm>
                <a:custGeom>
                  <a:avLst/>
                  <a:gdLst>
                    <a:gd name="T0" fmla="*/ 26 w 144"/>
                    <a:gd name="T1" fmla="*/ 87 h 183"/>
                    <a:gd name="T2" fmla="*/ 53 w 144"/>
                    <a:gd name="T3" fmla="*/ 0 h 183"/>
                    <a:gd name="T4" fmla="*/ 89 w 144"/>
                    <a:gd name="T5" fmla="*/ 58 h 183"/>
                    <a:gd name="T6" fmla="*/ 98 w 144"/>
                    <a:gd name="T7" fmla="*/ 87 h 183"/>
                    <a:gd name="T8" fmla="*/ 125 w 144"/>
                    <a:gd name="T9" fmla="*/ 94 h 183"/>
                    <a:gd name="T10" fmla="*/ 143 w 144"/>
                    <a:gd name="T11" fmla="*/ 138 h 183"/>
                    <a:gd name="T12" fmla="*/ 80 w 144"/>
                    <a:gd name="T13" fmla="*/ 182 h 183"/>
                    <a:gd name="T14" fmla="*/ 26 w 144"/>
                    <a:gd name="T15" fmla="*/ 87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183">
                      <a:moveTo>
                        <a:pt x="26" y="87"/>
                      </a:moveTo>
                      <a:cubicBezTo>
                        <a:pt x="0" y="54"/>
                        <a:pt x="13" y="21"/>
                        <a:pt x="53" y="0"/>
                      </a:cubicBezTo>
                      <a:cubicBezTo>
                        <a:pt x="102" y="10"/>
                        <a:pt x="102" y="18"/>
                        <a:pt x="89" y="58"/>
                      </a:cubicBezTo>
                      <a:cubicBezTo>
                        <a:pt x="93" y="69"/>
                        <a:pt x="89" y="80"/>
                        <a:pt x="98" y="87"/>
                      </a:cubicBezTo>
                      <a:cubicBezTo>
                        <a:pt x="107" y="94"/>
                        <a:pt x="120" y="87"/>
                        <a:pt x="125" y="94"/>
                      </a:cubicBezTo>
                      <a:cubicBezTo>
                        <a:pt x="134" y="105"/>
                        <a:pt x="143" y="138"/>
                        <a:pt x="143" y="138"/>
                      </a:cubicBezTo>
                      <a:cubicBezTo>
                        <a:pt x="129" y="167"/>
                        <a:pt x="116" y="171"/>
                        <a:pt x="80" y="182"/>
                      </a:cubicBezTo>
                      <a:cubicBezTo>
                        <a:pt x="53" y="149"/>
                        <a:pt x="80" y="87"/>
                        <a:pt x="26" y="8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2" name="Freeform 28">
                  <a:extLst>
                    <a:ext uri="{FF2B5EF4-FFF2-40B4-BE49-F238E27FC236}">
                      <a16:creationId xmlns:a16="http://schemas.microsoft.com/office/drawing/2014/main" id="{E39CA7C6-9B72-4979-8296-4C691ED404D5}"/>
                    </a:ext>
                  </a:extLst>
                </p:cNvPr>
                <p:cNvSpPr>
                  <a:spLocks noChangeArrowheads="1"/>
                </p:cNvSpPr>
                <p:nvPr/>
              </p:nvSpPr>
              <p:spPr bwMode="auto">
                <a:xfrm>
                  <a:off x="2349" y="651"/>
                  <a:ext cx="46" cy="41"/>
                </a:xfrm>
                <a:custGeom>
                  <a:avLst/>
                  <a:gdLst>
                    <a:gd name="T0" fmla="*/ 0 w 201"/>
                    <a:gd name="T1" fmla="*/ 160 h 183"/>
                    <a:gd name="T2" fmla="*/ 102 w 201"/>
                    <a:gd name="T3" fmla="*/ 72 h 183"/>
                    <a:gd name="T4" fmla="*/ 167 w 201"/>
                    <a:gd name="T5" fmla="*/ 0 h 183"/>
                    <a:gd name="T6" fmla="*/ 111 w 201"/>
                    <a:gd name="T7" fmla="*/ 101 h 183"/>
                    <a:gd name="T8" fmla="*/ 9 w 201"/>
                    <a:gd name="T9" fmla="*/ 182 h 183"/>
                    <a:gd name="T10" fmla="*/ 0 w 201"/>
                    <a:gd name="T11" fmla="*/ 160 h 183"/>
                  </a:gdLst>
                  <a:ahLst/>
                  <a:cxnLst>
                    <a:cxn ang="0">
                      <a:pos x="T0" y="T1"/>
                    </a:cxn>
                    <a:cxn ang="0">
                      <a:pos x="T2" y="T3"/>
                    </a:cxn>
                    <a:cxn ang="0">
                      <a:pos x="T4" y="T5"/>
                    </a:cxn>
                    <a:cxn ang="0">
                      <a:pos x="T6" y="T7"/>
                    </a:cxn>
                    <a:cxn ang="0">
                      <a:pos x="T8" y="T9"/>
                    </a:cxn>
                    <a:cxn ang="0">
                      <a:pos x="T10" y="T11"/>
                    </a:cxn>
                  </a:cxnLst>
                  <a:rect l="0" t="0" r="r" b="b"/>
                  <a:pathLst>
                    <a:path w="201" h="183">
                      <a:moveTo>
                        <a:pt x="0" y="160"/>
                      </a:moveTo>
                      <a:cubicBezTo>
                        <a:pt x="27" y="138"/>
                        <a:pt x="83" y="105"/>
                        <a:pt x="102" y="72"/>
                      </a:cubicBezTo>
                      <a:cubicBezTo>
                        <a:pt x="125" y="36"/>
                        <a:pt x="116" y="14"/>
                        <a:pt x="167" y="0"/>
                      </a:cubicBezTo>
                      <a:cubicBezTo>
                        <a:pt x="200" y="40"/>
                        <a:pt x="167" y="87"/>
                        <a:pt x="111" y="101"/>
                      </a:cubicBezTo>
                      <a:cubicBezTo>
                        <a:pt x="97" y="138"/>
                        <a:pt x="55" y="171"/>
                        <a:pt x="9" y="182"/>
                      </a:cubicBezTo>
                      <a:cubicBezTo>
                        <a:pt x="4" y="174"/>
                        <a:pt x="0" y="160"/>
                        <a:pt x="0" y="16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3" name="Freeform 29">
                  <a:extLst>
                    <a:ext uri="{FF2B5EF4-FFF2-40B4-BE49-F238E27FC236}">
                      <a16:creationId xmlns:a16="http://schemas.microsoft.com/office/drawing/2014/main" id="{A0253104-3D4F-45A4-A940-7FFFB76C90B3}"/>
                    </a:ext>
                  </a:extLst>
                </p:cNvPr>
                <p:cNvSpPr>
                  <a:spLocks noChangeArrowheads="1"/>
                </p:cNvSpPr>
                <p:nvPr/>
              </p:nvSpPr>
              <p:spPr bwMode="auto">
                <a:xfrm>
                  <a:off x="4808" y="594"/>
                  <a:ext cx="701" cy="438"/>
                </a:xfrm>
                <a:custGeom>
                  <a:avLst/>
                  <a:gdLst>
                    <a:gd name="T0" fmla="*/ 137 w 3093"/>
                    <a:gd name="T1" fmla="*/ 1925 h 1933"/>
                    <a:gd name="T2" fmla="*/ 157 w 3093"/>
                    <a:gd name="T3" fmla="*/ 1718 h 1933"/>
                    <a:gd name="T4" fmla="*/ 144 w 3093"/>
                    <a:gd name="T5" fmla="*/ 1684 h 1933"/>
                    <a:gd name="T6" fmla="*/ 105 w 3093"/>
                    <a:gd name="T7" fmla="*/ 1498 h 1933"/>
                    <a:gd name="T8" fmla="*/ 26 w 3093"/>
                    <a:gd name="T9" fmla="*/ 1478 h 1933"/>
                    <a:gd name="T10" fmla="*/ 0 w 3093"/>
                    <a:gd name="T11" fmla="*/ 1313 h 1933"/>
                    <a:gd name="T12" fmla="*/ 78 w 3093"/>
                    <a:gd name="T13" fmla="*/ 1237 h 1933"/>
                    <a:gd name="T14" fmla="*/ 39 w 3093"/>
                    <a:gd name="T15" fmla="*/ 1134 h 1933"/>
                    <a:gd name="T16" fmla="*/ 13 w 3093"/>
                    <a:gd name="T17" fmla="*/ 1100 h 1933"/>
                    <a:gd name="T18" fmla="*/ 183 w 3093"/>
                    <a:gd name="T19" fmla="*/ 825 h 1933"/>
                    <a:gd name="T20" fmla="*/ 288 w 3093"/>
                    <a:gd name="T21" fmla="*/ 660 h 1933"/>
                    <a:gd name="T22" fmla="*/ 275 w 3093"/>
                    <a:gd name="T23" fmla="*/ 481 h 1933"/>
                    <a:gd name="T24" fmla="*/ 157 w 3093"/>
                    <a:gd name="T25" fmla="*/ 295 h 1933"/>
                    <a:gd name="T26" fmla="*/ 131 w 3093"/>
                    <a:gd name="T27" fmla="*/ 220 h 1933"/>
                    <a:gd name="T28" fmla="*/ 170 w 3093"/>
                    <a:gd name="T29" fmla="*/ 247 h 1933"/>
                    <a:gd name="T30" fmla="*/ 315 w 3093"/>
                    <a:gd name="T31" fmla="*/ 240 h 1933"/>
                    <a:gd name="T32" fmla="*/ 420 w 3093"/>
                    <a:gd name="T33" fmla="*/ 75 h 1933"/>
                    <a:gd name="T34" fmla="*/ 538 w 3093"/>
                    <a:gd name="T35" fmla="*/ 0 h 1933"/>
                    <a:gd name="T36" fmla="*/ 577 w 3093"/>
                    <a:gd name="T37" fmla="*/ 13 h 1933"/>
                    <a:gd name="T38" fmla="*/ 603 w 3093"/>
                    <a:gd name="T39" fmla="*/ 61 h 1933"/>
                    <a:gd name="T40" fmla="*/ 643 w 3093"/>
                    <a:gd name="T41" fmla="*/ 34 h 1933"/>
                    <a:gd name="T42" fmla="*/ 722 w 3093"/>
                    <a:gd name="T43" fmla="*/ 55 h 1933"/>
                    <a:gd name="T44" fmla="*/ 761 w 3093"/>
                    <a:gd name="T45" fmla="*/ 61 h 1933"/>
                    <a:gd name="T46" fmla="*/ 925 w 3093"/>
                    <a:gd name="T47" fmla="*/ 96 h 1933"/>
                    <a:gd name="T48" fmla="*/ 1017 w 3093"/>
                    <a:gd name="T49" fmla="*/ 165 h 1933"/>
                    <a:gd name="T50" fmla="*/ 1096 w 3093"/>
                    <a:gd name="T51" fmla="*/ 116 h 1933"/>
                    <a:gd name="T52" fmla="*/ 1135 w 3093"/>
                    <a:gd name="T53" fmla="*/ 96 h 1933"/>
                    <a:gd name="T54" fmla="*/ 1280 w 3093"/>
                    <a:gd name="T55" fmla="*/ 96 h 1933"/>
                    <a:gd name="T56" fmla="*/ 1385 w 3093"/>
                    <a:gd name="T57" fmla="*/ 220 h 1933"/>
                    <a:gd name="T58" fmla="*/ 1516 w 3093"/>
                    <a:gd name="T59" fmla="*/ 405 h 1933"/>
                    <a:gd name="T60" fmla="*/ 1608 w 3093"/>
                    <a:gd name="T61" fmla="*/ 481 h 1933"/>
                    <a:gd name="T62" fmla="*/ 1687 w 3093"/>
                    <a:gd name="T63" fmla="*/ 467 h 1933"/>
                    <a:gd name="T64" fmla="*/ 1772 w 3093"/>
                    <a:gd name="T65" fmla="*/ 446 h 1933"/>
                    <a:gd name="T66" fmla="*/ 1903 w 3093"/>
                    <a:gd name="T67" fmla="*/ 488 h 1933"/>
                    <a:gd name="T68" fmla="*/ 1969 w 3093"/>
                    <a:gd name="T69" fmla="*/ 556 h 1933"/>
                    <a:gd name="T70" fmla="*/ 2021 w 3093"/>
                    <a:gd name="T71" fmla="*/ 618 h 1933"/>
                    <a:gd name="T72" fmla="*/ 2087 w 3093"/>
                    <a:gd name="T73" fmla="*/ 763 h 1933"/>
                    <a:gd name="T74" fmla="*/ 2113 w 3093"/>
                    <a:gd name="T75" fmla="*/ 825 h 1933"/>
                    <a:gd name="T76" fmla="*/ 2126 w 3093"/>
                    <a:gd name="T77" fmla="*/ 859 h 1933"/>
                    <a:gd name="T78" fmla="*/ 2035 w 3093"/>
                    <a:gd name="T79" fmla="*/ 976 h 1933"/>
                    <a:gd name="T80" fmla="*/ 2113 w 3093"/>
                    <a:gd name="T81" fmla="*/ 969 h 1933"/>
                    <a:gd name="T82" fmla="*/ 2245 w 3093"/>
                    <a:gd name="T83" fmla="*/ 1065 h 1933"/>
                    <a:gd name="T84" fmla="*/ 2389 w 3093"/>
                    <a:gd name="T85" fmla="*/ 1079 h 1933"/>
                    <a:gd name="T86" fmla="*/ 2494 w 3093"/>
                    <a:gd name="T87" fmla="*/ 1155 h 1933"/>
                    <a:gd name="T88" fmla="*/ 2507 w 3093"/>
                    <a:gd name="T89" fmla="*/ 1182 h 1933"/>
                    <a:gd name="T90" fmla="*/ 2507 w 3093"/>
                    <a:gd name="T91" fmla="*/ 1210 h 1933"/>
                    <a:gd name="T92" fmla="*/ 2586 w 3093"/>
                    <a:gd name="T93" fmla="*/ 1182 h 1933"/>
                    <a:gd name="T94" fmla="*/ 2625 w 3093"/>
                    <a:gd name="T95" fmla="*/ 1175 h 1933"/>
                    <a:gd name="T96" fmla="*/ 2881 w 3093"/>
                    <a:gd name="T97" fmla="*/ 1271 h 1933"/>
                    <a:gd name="T98" fmla="*/ 2934 w 3093"/>
                    <a:gd name="T99" fmla="*/ 1368 h 1933"/>
                    <a:gd name="T100" fmla="*/ 3052 w 3093"/>
                    <a:gd name="T101" fmla="*/ 1381 h 1933"/>
                    <a:gd name="T102" fmla="*/ 3092 w 3093"/>
                    <a:gd name="T103" fmla="*/ 1478 h 1933"/>
                    <a:gd name="T104" fmla="*/ 2960 w 3093"/>
                    <a:gd name="T105" fmla="*/ 1773 h 1933"/>
                    <a:gd name="T106" fmla="*/ 2855 w 3093"/>
                    <a:gd name="T107" fmla="*/ 1932 h 1933"/>
                    <a:gd name="T108" fmla="*/ 137 w 3093"/>
                    <a:gd name="T109" fmla="*/ 1925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93" h="1933">
                      <a:moveTo>
                        <a:pt x="137" y="1925"/>
                      </a:moveTo>
                      <a:cubicBezTo>
                        <a:pt x="210" y="1932"/>
                        <a:pt x="164" y="1739"/>
                        <a:pt x="157" y="1718"/>
                      </a:cubicBezTo>
                      <a:cubicBezTo>
                        <a:pt x="150" y="1705"/>
                        <a:pt x="144" y="1684"/>
                        <a:pt x="144" y="1684"/>
                      </a:cubicBezTo>
                      <a:cubicBezTo>
                        <a:pt x="137" y="1670"/>
                        <a:pt x="131" y="1519"/>
                        <a:pt x="105" y="1498"/>
                      </a:cubicBezTo>
                      <a:cubicBezTo>
                        <a:pt x="85" y="1485"/>
                        <a:pt x="26" y="1478"/>
                        <a:pt x="26" y="1478"/>
                      </a:cubicBezTo>
                      <a:cubicBezTo>
                        <a:pt x="0" y="1423"/>
                        <a:pt x="19" y="1375"/>
                        <a:pt x="0" y="1313"/>
                      </a:cubicBezTo>
                      <a:cubicBezTo>
                        <a:pt x="13" y="1271"/>
                        <a:pt x="45" y="1278"/>
                        <a:pt x="78" y="1237"/>
                      </a:cubicBezTo>
                      <a:cubicBezTo>
                        <a:pt x="91" y="1182"/>
                        <a:pt x="91" y="1161"/>
                        <a:pt x="39" y="1134"/>
                      </a:cubicBezTo>
                      <a:cubicBezTo>
                        <a:pt x="26" y="1120"/>
                        <a:pt x="13" y="1113"/>
                        <a:pt x="13" y="1100"/>
                      </a:cubicBezTo>
                      <a:cubicBezTo>
                        <a:pt x="13" y="1031"/>
                        <a:pt x="105" y="845"/>
                        <a:pt x="183" y="825"/>
                      </a:cubicBezTo>
                      <a:cubicBezTo>
                        <a:pt x="210" y="763"/>
                        <a:pt x="262" y="721"/>
                        <a:pt x="288" y="660"/>
                      </a:cubicBezTo>
                      <a:cubicBezTo>
                        <a:pt x="256" y="570"/>
                        <a:pt x="249" y="584"/>
                        <a:pt x="275" y="481"/>
                      </a:cubicBezTo>
                      <a:cubicBezTo>
                        <a:pt x="249" y="412"/>
                        <a:pt x="223" y="330"/>
                        <a:pt x="157" y="295"/>
                      </a:cubicBezTo>
                      <a:cubicBezTo>
                        <a:pt x="118" y="247"/>
                        <a:pt x="65" y="254"/>
                        <a:pt x="131" y="220"/>
                      </a:cubicBezTo>
                      <a:cubicBezTo>
                        <a:pt x="177" y="233"/>
                        <a:pt x="170" y="220"/>
                        <a:pt x="170" y="247"/>
                      </a:cubicBezTo>
                      <a:cubicBezTo>
                        <a:pt x="223" y="281"/>
                        <a:pt x="256" y="268"/>
                        <a:pt x="315" y="240"/>
                      </a:cubicBezTo>
                      <a:cubicBezTo>
                        <a:pt x="295" y="151"/>
                        <a:pt x="315" y="96"/>
                        <a:pt x="420" y="75"/>
                      </a:cubicBezTo>
                      <a:cubicBezTo>
                        <a:pt x="466" y="55"/>
                        <a:pt x="492" y="20"/>
                        <a:pt x="538" y="0"/>
                      </a:cubicBezTo>
                      <a:cubicBezTo>
                        <a:pt x="551" y="6"/>
                        <a:pt x="577" y="0"/>
                        <a:pt x="577" y="13"/>
                      </a:cubicBezTo>
                      <a:cubicBezTo>
                        <a:pt x="590" y="82"/>
                        <a:pt x="492" y="89"/>
                        <a:pt x="603" y="61"/>
                      </a:cubicBezTo>
                      <a:cubicBezTo>
                        <a:pt x="617" y="55"/>
                        <a:pt x="630" y="34"/>
                        <a:pt x="643" y="34"/>
                      </a:cubicBezTo>
                      <a:cubicBezTo>
                        <a:pt x="669" y="27"/>
                        <a:pt x="695" y="48"/>
                        <a:pt x="722" y="55"/>
                      </a:cubicBezTo>
                      <a:cubicBezTo>
                        <a:pt x="735" y="55"/>
                        <a:pt x="761" y="61"/>
                        <a:pt x="761" y="61"/>
                      </a:cubicBezTo>
                      <a:cubicBezTo>
                        <a:pt x="800" y="110"/>
                        <a:pt x="846" y="89"/>
                        <a:pt x="925" y="96"/>
                      </a:cubicBezTo>
                      <a:cubicBezTo>
                        <a:pt x="938" y="144"/>
                        <a:pt x="965" y="151"/>
                        <a:pt x="1017" y="165"/>
                      </a:cubicBezTo>
                      <a:cubicBezTo>
                        <a:pt x="1043" y="151"/>
                        <a:pt x="1070" y="137"/>
                        <a:pt x="1096" y="116"/>
                      </a:cubicBezTo>
                      <a:cubicBezTo>
                        <a:pt x="1109" y="110"/>
                        <a:pt x="1135" y="96"/>
                        <a:pt x="1135" y="96"/>
                      </a:cubicBezTo>
                      <a:cubicBezTo>
                        <a:pt x="1280" y="178"/>
                        <a:pt x="1148" y="137"/>
                        <a:pt x="1280" y="96"/>
                      </a:cubicBezTo>
                      <a:cubicBezTo>
                        <a:pt x="1358" y="116"/>
                        <a:pt x="1319" y="178"/>
                        <a:pt x="1385" y="220"/>
                      </a:cubicBezTo>
                      <a:cubicBezTo>
                        <a:pt x="1404" y="261"/>
                        <a:pt x="1470" y="378"/>
                        <a:pt x="1516" y="405"/>
                      </a:cubicBezTo>
                      <a:cubicBezTo>
                        <a:pt x="1582" y="481"/>
                        <a:pt x="1542" y="460"/>
                        <a:pt x="1608" y="481"/>
                      </a:cubicBezTo>
                      <a:cubicBezTo>
                        <a:pt x="1634" y="474"/>
                        <a:pt x="1660" y="474"/>
                        <a:pt x="1687" y="467"/>
                      </a:cubicBezTo>
                      <a:cubicBezTo>
                        <a:pt x="1714" y="460"/>
                        <a:pt x="1772" y="446"/>
                        <a:pt x="1772" y="446"/>
                      </a:cubicBezTo>
                      <a:cubicBezTo>
                        <a:pt x="1825" y="453"/>
                        <a:pt x="1857" y="460"/>
                        <a:pt x="1903" y="488"/>
                      </a:cubicBezTo>
                      <a:cubicBezTo>
                        <a:pt x="1995" y="605"/>
                        <a:pt x="1851" y="426"/>
                        <a:pt x="1969" y="556"/>
                      </a:cubicBezTo>
                      <a:cubicBezTo>
                        <a:pt x="1982" y="577"/>
                        <a:pt x="2021" y="618"/>
                        <a:pt x="2021" y="618"/>
                      </a:cubicBezTo>
                      <a:cubicBezTo>
                        <a:pt x="2041" y="673"/>
                        <a:pt x="2067" y="708"/>
                        <a:pt x="2087" y="763"/>
                      </a:cubicBezTo>
                      <a:cubicBezTo>
                        <a:pt x="2094" y="783"/>
                        <a:pt x="2107" y="804"/>
                        <a:pt x="2113" y="825"/>
                      </a:cubicBezTo>
                      <a:cubicBezTo>
                        <a:pt x="2120" y="838"/>
                        <a:pt x="2126" y="859"/>
                        <a:pt x="2126" y="859"/>
                      </a:cubicBezTo>
                      <a:cubicBezTo>
                        <a:pt x="2107" y="907"/>
                        <a:pt x="2054" y="921"/>
                        <a:pt x="2035" y="976"/>
                      </a:cubicBezTo>
                      <a:cubicBezTo>
                        <a:pt x="2054" y="1038"/>
                        <a:pt x="2081" y="1003"/>
                        <a:pt x="2113" y="969"/>
                      </a:cubicBezTo>
                      <a:cubicBezTo>
                        <a:pt x="2238" y="983"/>
                        <a:pt x="2225" y="976"/>
                        <a:pt x="2245" y="1065"/>
                      </a:cubicBezTo>
                      <a:cubicBezTo>
                        <a:pt x="2304" y="1031"/>
                        <a:pt x="2330" y="1045"/>
                        <a:pt x="2389" y="1079"/>
                      </a:cubicBezTo>
                      <a:cubicBezTo>
                        <a:pt x="2422" y="1113"/>
                        <a:pt x="2442" y="1141"/>
                        <a:pt x="2494" y="1155"/>
                      </a:cubicBezTo>
                      <a:cubicBezTo>
                        <a:pt x="2501" y="1161"/>
                        <a:pt x="2514" y="1175"/>
                        <a:pt x="2507" y="1182"/>
                      </a:cubicBezTo>
                      <a:cubicBezTo>
                        <a:pt x="2494" y="1210"/>
                        <a:pt x="2415" y="1182"/>
                        <a:pt x="2507" y="1210"/>
                      </a:cubicBezTo>
                      <a:cubicBezTo>
                        <a:pt x="2533" y="1203"/>
                        <a:pt x="2560" y="1189"/>
                        <a:pt x="2586" y="1182"/>
                      </a:cubicBezTo>
                      <a:cubicBezTo>
                        <a:pt x="2599" y="1182"/>
                        <a:pt x="2625" y="1175"/>
                        <a:pt x="2625" y="1175"/>
                      </a:cubicBezTo>
                      <a:cubicBezTo>
                        <a:pt x="2711" y="1216"/>
                        <a:pt x="2803" y="1230"/>
                        <a:pt x="2881" y="1271"/>
                      </a:cubicBezTo>
                      <a:cubicBezTo>
                        <a:pt x="2895" y="1306"/>
                        <a:pt x="2921" y="1333"/>
                        <a:pt x="2934" y="1368"/>
                      </a:cubicBezTo>
                      <a:cubicBezTo>
                        <a:pt x="2973" y="1361"/>
                        <a:pt x="3019" y="1340"/>
                        <a:pt x="3052" y="1381"/>
                      </a:cubicBezTo>
                      <a:cubicBezTo>
                        <a:pt x="3072" y="1409"/>
                        <a:pt x="3092" y="1478"/>
                        <a:pt x="3092" y="1478"/>
                      </a:cubicBezTo>
                      <a:cubicBezTo>
                        <a:pt x="3072" y="1588"/>
                        <a:pt x="3078" y="1705"/>
                        <a:pt x="2960" y="1773"/>
                      </a:cubicBezTo>
                      <a:cubicBezTo>
                        <a:pt x="2934" y="1801"/>
                        <a:pt x="2868" y="1890"/>
                        <a:pt x="2855" y="1932"/>
                      </a:cubicBezTo>
                      <a:lnTo>
                        <a:pt x="137" y="1925"/>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4" name="Freeform 30">
                  <a:extLst>
                    <a:ext uri="{FF2B5EF4-FFF2-40B4-BE49-F238E27FC236}">
                      <a16:creationId xmlns:a16="http://schemas.microsoft.com/office/drawing/2014/main" id="{85C13B8F-A009-46B7-A706-8E1AC784295F}"/>
                    </a:ext>
                  </a:extLst>
                </p:cNvPr>
                <p:cNvSpPr>
                  <a:spLocks noChangeArrowheads="1"/>
                </p:cNvSpPr>
                <p:nvPr/>
              </p:nvSpPr>
              <p:spPr bwMode="auto">
                <a:xfrm>
                  <a:off x="3871" y="-10"/>
                  <a:ext cx="984" cy="692"/>
                </a:xfrm>
                <a:custGeom>
                  <a:avLst/>
                  <a:gdLst>
                    <a:gd name="T0" fmla="*/ 1790 w 4341"/>
                    <a:gd name="T1" fmla="*/ 21 h 3052"/>
                    <a:gd name="T2" fmla="*/ 2214 w 4341"/>
                    <a:gd name="T3" fmla="*/ 122 h 3052"/>
                    <a:gd name="T4" fmla="*/ 2425 w 4341"/>
                    <a:gd name="T5" fmla="*/ 137 h 3052"/>
                    <a:gd name="T6" fmla="*/ 2549 w 4341"/>
                    <a:gd name="T7" fmla="*/ 470 h 3052"/>
                    <a:gd name="T8" fmla="*/ 2584 w 4341"/>
                    <a:gd name="T9" fmla="*/ 325 h 3052"/>
                    <a:gd name="T10" fmla="*/ 2672 w 4341"/>
                    <a:gd name="T11" fmla="*/ 253 h 3052"/>
                    <a:gd name="T12" fmla="*/ 2831 w 4341"/>
                    <a:gd name="T13" fmla="*/ 455 h 3052"/>
                    <a:gd name="T14" fmla="*/ 3008 w 4341"/>
                    <a:gd name="T15" fmla="*/ 354 h 3052"/>
                    <a:gd name="T16" fmla="*/ 3113 w 4341"/>
                    <a:gd name="T17" fmla="*/ 311 h 3052"/>
                    <a:gd name="T18" fmla="*/ 3360 w 4341"/>
                    <a:gd name="T19" fmla="*/ 7 h 3052"/>
                    <a:gd name="T20" fmla="*/ 3519 w 4341"/>
                    <a:gd name="T21" fmla="*/ 253 h 3052"/>
                    <a:gd name="T22" fmla="*/ 3519 w 4341"/>
                    <a:gd name="T23" fmla="*/ 470 h 3052"/>
                    <a:gd name="T24" fmla="*/ 3484 w 4341"/>
                    <a:gd name="T25" fmla="*/ 571 h 3052"/>
                    <a:gd name="T26" fmla="*/ 3378 w 4341"/>
                    <a:gd name="T27" fmla="*/ 586 h 3052"/>
                    <a:gd name="T28" fmla="*/ 3360 w 4341"/>
                    <a:gd name="T29" fmla="*/ 672 h 3052"/>
                    <a:gd name="T30" fmla="*/ 3537 w 4341"/>
                    <a:gd name="T31" fmla="*/ 817 h 3052"/>
                    <a:gd name="T32" fmla="*/ 3466 w 4341"/>
                    <a:gd name="T33" fmla="*/ 1164 h 3052"/>
                    <a:gd name="T34" fmla="*/ 3660 w 4341"/>
                    <a:gd name="T35" fmla="*/ 1497 h 3052"/>
                    <a:gd name="T36" fmla="*/ 3766 w 4341"/>
                    <a:gd name="T37" fmla="*/ 1627 h 3052"/>
                    <a:gd name="T38" fmla="*/ 3660 w 4341"/>
                    <a:gd name="T39" fmla="*/ 1627 h 3052"/>
                    <a:gd name="T40" fmla="*/ 3290 w 4341"/>
                    <a:gd name="T41" fmla="*/ 1367 h 3052"/>
                    <a:gd name="T42" fmla="*/ 2990 w 4341"/>
                    <a:gd name="T43" fmla="*/ 1454 h 3052"/>
                    <a:gd name="T44" fmla="*/ 2602 w 4341"/>
                    <a:gd name="T45" fmla="*/ 1598 h 3052"/>
                    <a:gd name="T46" fmla="*/ 2831 w 4341"/>
                    <a:gd name="T47" fmla="*/ 2090 h 3052"/>
                    <a:gd name="T48" fmla="*/ 3131 w 4341"/>
                    <a:gd name="T49" fmla="*/ 2206 h 3052"/>
                    <a:gd name="T50" fmla="*/ 3254 w 4341"/>
                    <a:gd name="T51" fmla="*/ 1989 h 3052"/>
                    <a:gd name="T52" fmla="*/ 3413 w 4341"/>
                    <a:gd name="T53" fmla="*/ 2061 h 3052"/>
                    <a:gd name="T54" fmla="*/ 3378 w 4341"/>
                    <a:gd name="T55" fmla="*/ 2278 h 3052"/>
                    <a:gd name="T56" fmla="*/ 3537 w 4341"/>
                    <a:gd name="T57" fmla="*/ 2421 h 3052"/>
                    <a:gd name="T58" fmla="*/ 3696 w 4341"/>
                    <a:gd name="T59" fmla="*/ 2378 h 3052"/>
                    <a:gd name="T60" fmla="*/ 4066 w 4341"/>
                    <a:gd name="T61" fmla="*/ 2913 h 3052"/>
                    <a:gd name="T62" fmla="*/ 4154 w 4341"/>
                    <a:gd name="T63" fmla="*/ 2985 h 3052"/>
                    <a:gd name="T64" fmla="*/ 3854 w 4341"/>
                    <a:gd name="T65" fmla="*/ 2928 h 3052"/>
                    <a:gd name="T66" fmla="*/ 3660 w 4341"/>
                    <a:gd name="T67" fmla="*/ 2739 h 3052"/>
                    <a:gd name="T68" fmla="*/ 3431 w 4341"/>
                    <a:gd name="T69" fmla="*/ 2566 h 3052"/>
                    <a:gd name="T70" fmla="*/ 3096 w 4341"/>
                    <a:gd name="T71" fmla="*/ 2392 h 3052"/>
                    <a:gd name="T72" fmla="*/ 2708 w 4341"/>
                    <a:gd name="T73" fmla="*/ 2334 h 3052"/>
                    <a:gd name="T74" fmla="*/ 2231 w 4341"/>
                    <a:gd name="T75" fmla="*/ 2148 h 3052"/>
                    <a:gd name="T76" fmla="*/ 2037 w 4341"/>
                    <a:gd name="T77" fmla="*/ 1830 h 3052"/>
                    <a:gd name="T78" fmla="*/ 1896 w 4341"/>
                    <a:gd name="T79" fmla="*/ 1671 h 3052"/>
                    <a:gd name="T80" fmla="*/ 1684 w 4341"/>
                    <a:gd name="T81" fmla="*/ 1555 h 3052"/>
                    <a:gd name="T82" fmla="*/ 1508 w 4341"/>
                    <a:gd name="T83" fmla="*/ 1338 h 3052"/>
                    <a:gd name="T84" fmla="*/ 1561 w 4341"/>
                    <a:gd name="T85" fmla="*/ 1497 h 3052"/>
                    <a:gd name="T86" fmla="*/ 1843 w 4341"/>
                    <a:gd name="T87" fmla="*/ 1786 h 3052"/>
                    <a:gd name="T88" fmla="*/ 1861 w 4341"/>
                    <a:gd name="T89" fmla="*/ 1902 h 3052"/>
                    <a:gd name="T90" fmla="*/ 1737 w 4341"/>
                    <a:gd name="T91" fmla="*/ 1801 h 3052"/>
                    <a:gd name="T92" fmla="*/ 1561 w 4341"/>
                    <a:gd name="T93" fmla="*/ 1685 h 3052"/>
                    <a:gd name="T94" fmla="*/ 1384 w 4341"/>
                    <a:gd name="T95" fmla="*/ 1454 h 3052"/>
                    <a:gd name="T96" fmla="*/ 1173 w 4341"/>
                    <a:gd name="T97" fmla="*/ 1251 h 3052"/>
                    <a:gd name="T98" fmla="*/ 926 w 4341"/>
                    <a:gd name="T99" fmla="*/ 1135 h 3052"/>
                    <a:gd name="T100" fmla="*/ 679 w 4341"/>
                    <a:gd name="T101" fmla="*/ 860 h 3052"/>
                    <a:gd name="T102" fmla="*/ 291 w 4341"/>
                    <a:gd name="T103" fmla="*/ 238 h 3052"/>
                    <a:gd name="T104" fmla="*/ 149 w 4341"/>
                    <a:gd name="T105" fmla="*/ 137 h 3052"/>
                    <a:gd name="T106" fmla="*/ 202 w 4341"/>
                    <a:gd name="T107" fmla="*/ 79 h 3052"/>
                    <a:gd name="T108" fmla="*/ 449 w 4341"/>
                    <a:gd name="T109" fmla="*/ 253 h 3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41" h="3052">
                      <a:moveTo>
                        <a:pt x="361" y="137"/>
                      </a:moveTo>
                      <a:lnTo>
                        <a:pt x="1790" y="21"/>
                      </a:lnTo>
                      <a:cubicBezTo>
                        <a:pt x="2192" y="79"/>
                        <a:pt x="2050" y="0"/>
                        <a:pt x="2090" y="195"/>
                      </a:cubicBezTo>
                      <a:cubicBezTo>
                        <a:pt x="2170" y="173"/>
                        <a:pt x="2134" y="144"/>
                        <a:pt x="2214" y="122"/>
                      </a:cubicBezTo>
                      <a:cubicBezTo>
                        <a:pt x="2249" y="133"/>
                        <a:pt x="2280" y="166"/>
                        <a:pt x="2319" y="166"/>
                      </a:cubicBezTo>
                      <a:cubicBezTo>
                        <a:pt x="2358" y="166"/>
                        <a:pt x="2425" y="137"/>
                        <a:pt x="2425" y="137"/>
                      </a:cubicBezTo>
                      <a:cubicBezTo>
                        <a:pt x="2452" y="198"/>
                        <a:pt x="2434" y="217"/>
                        <a:pt x="2390" y="267"/>
                      </a:cubicBezTo>
                      <a:cubicBezTo>
                        <a:pt x="2447" y="412"/>
                        <a:pt x="2425" y="368"/>
                        <a:pt x="2549" y="470"/>
                      </a:cubicBezTo>
                      <a:cubicBezTo>
                        <a:pt x="2575" y="535"/>
                        <a:pt x="2602" y="535"/>
                        <a:pt x="2672" y="499"/>
                      </a:cubicBezTo>
                      <a:cubicBezTo>
                        <a:pt x="2646" y="430"/>
                        <a:pt x="2619" y="387"/>
                        <a:pt x="2584" y="325"/>
                      </a:cubicBezTo>
                      <a:cubicBezTo>
                        <a:pt x="2571" y="296"/>
                        <a:pt x="2549" y="238"/>
                        <a:pt x="2549" y="238"/>
                      </a:cubicBezTo>
                      <a:cubicBezTo>
                        <a:pt x="2580" y="159"/>
                        <a:pt x="2633" y="202"/>
                        <a:pt x="2672" y="253"/>
                      </a:cubicBezTo>
                      <a:cubicBezTo>
                        <a:pt x="2686" y="311"/>
                        <a:pt x="2681" y="423"/>
                        <a:pt x="2761" y="325"/>
                      </a:cubicBezTo>
                      <a:cubicBezTo>
                        <a:pt x="2858" y="350"/>
                        <a:pt x="2849" y="376"/>
                        <a:pt x="2831" y="455"/>
                      </a:cubicBezTo>
                      <a:cubicBezTo>
                        <a:pt x="2866" y="542"/>
                        <a:pt x="2933" y="510"/>
                        <a:pt x="3008" y="470"/>
                      </a:cubicBezTo>
                      <a:cubicBezTo>
                        <a:pt x="3038" y="390"/>
                        <a:pt x="2968" y="448"/>
                        <a:pt x="3008" y="354"/>
                      </a:cubicBezTo>
                      <a:cubicBezTo>
                        <a:pt x="3012" y="340"/>
                        <a:pt x="3043" y="347"/>
                        <a:pt x="3060" y="340"/>
                      </a:cubicBezTo>
                      <a:cubicBezTo>
                        <a:pt x="3077" y="333"/>
                        <a:pt x="3096" y="321"/>
                        <a:pt x="3113" y="311"/>
                      </a:cubicBezTo>
                      <a:cubicBezTo>
                        <a:pt x="3162" y="195"/>
                        <a:pt x="3034" y="195"/>
                        <a:pt x="3272" y="166"/>
                      </a:cubicBezTo>
                      <a:cubicBezTo>
                        <a:pt x="3299" y="97"/>
                        <a:pt x="3268" y="32"/>
                        <a:pt x="3360" y="7"/>
                      </a:cubicBezTo>
                      <a:cubicBezTo>
                        <a:pt x="3475" y="39"/>
                        <a:pt x="3427" y="137"/>
                        <a:pt x="3537" y="166"/>
                      </a:cubicBezTo>
                      <a:cubicBezTo>
                        <a:pt x="3665" y="130"/>
                        <a:pt x="3550" y="227"/>
                        <a:pt x="3519" y="253"/>
                      </a:cubicBezTo>
                      <a:cubicBezTo>
                        <a:pt x="3479" y="347"/>
                        <a:pt x="3471" y="347"/>
                        <a:pt x="3537" y="426"/>
                      </a:cubicBezTo>
                      <a:cubicBezTo>
                        <a:pt x="3532" y="441"/>
                        <a:pt x="3532" y="459"/>
                        <a:pt x="3519" y="470"/>
                      </a:cubicBezTo>
                      <a:cubicBezTo>
                        <a:pt x="3506" y="481"/>
                        <a:pt x="3457" y="466"/>
                        <a:pt x="3449" y="484"/>
                      </a:cubicBezTo>
                      <a:cubicBezTo>
                        <a:pt x="3440" y="513"/>
                        <a:pt x="3484" y="571"/>
                        <a:pt x="3484" y="571"/>
                      </a:cubicBezTo>
                      <a:cubicBezTo>
                        <a:pt x="3466" y="582"/>
                        <a:pt x="3453" y="596"/>
                        <a:pt x="3431" y="600"/>
                      </a:cubicBezTo>
                      <a:cubicBezTo>
                        <a:pt x="3409" y="604"/>
                        <a:pt x="3391" y="575"/>
                        <a:pt x="3378" y="586"/>
                      </a:cubicBezTo>
                      <a:cubicBezTo>
                        <a:pt x="3343" y="614"/>
                        <a:pt x="3501" y="658"/>
                        <a:pt x="3501" y="658"/>
                      </a:cubicBezTo>
                      <a:cubicBezTo>
                        <a:pt x="3546" y="763"/>
                        <a:pt x="3418" y="687"/>
                        <a:pt x="3360" y="672"/>
                      </a:cubicBezTo>
                      <a:cubicBezTo>
                        <a:pt x="3382" y="701"/>
                        <a:pt x="3409" y="730"/>
                        <a:pt x="3431" y="759"/>
                      </a:cubicBezTo>
                      <a:cubicBezTo>
                        <a:pt x="3453" y="788"/>
                        <a:pt x="3537" y="817"/>
                        <a:pt x="3537" y="817"/>
                      </a:cubicBezTo>
                      <a:cubicBezTo>
                        <a:pt x="3585" y="875"/>
                        <a:pt x="3546" y="886"/>
                        <a:pt x="3572" y="947"/>
                      </a:cubicBezTo>
                      <a:cubicBezTo>
                        <a:pt x="3541" y="1020"/>
                        <a:pt x="3497" y="1088"/>
                        <a:pt x="3466" y="1164"/>
                      </a:cubicBezTo>
                      <a:cubicBezTo>
                        <a:pt x="3453" y="1193"/>
                        <a:pt x="3431" y="1251"/>
                        <a:pt x="3431" y="1251"/>
                      </a:cubicBezTo>
                      <a:cubicBezTo>
                        <a:pt x="3462" y="1323"/>
                        <a:pt x="3603" y="1425"/>
                        <a:pt x="3660" y="1497"/>
                      </a:cubicBezTo>
                      <a:cubicBezTo>
                        <a:pt x="3682" y="1526"/>
                        <a:pt x="3709" y="1555"/>
                        <a:pt x="3731" y="1584"/>
                      </a:cubicBezTo>
                      <a:cubicBezTo>
                        <a:pt x="3744" y="1598"/>
                        <a:pt x="3766" y="1627"/>
                        <a:pt x="3766" y="1627"/>
                      </a:cubicBezTo>
                      <a:cubicBezTo>
                        <a:pt x="3762" y="1653"/>
                        <a:pt x="3771" y="1685"/>
                        <a:pt x="3748" y="1700"/>
                      </a:cubicBezTo>
                      <a:cubicBezTo>
                        <a:pt x="3722" y="1718"/>
                        <a:pt x="3665" y="1631"/>
                        <a:pt x="3660" y="1627"/>
                      </a:cubicBezTo>
                      <a:cubicBezTo>
                        <a:pt x="3576" y="1559"/>
                        <a:pt x="3479" y="1522"/>
                        <a:pt x="3413" y="1439"/>
                      </a:cubicBezTo>
                      <a:cubicBezTo>
                        <a:pt x="3391" y="1370"/>
                        <a:pt x="3378" y="1342"/>
                        <a:pt x="3290" y="1367"/>
                      </a:cubicBezTo>
                      <a:cubicBezTo>
                        <a:pt x="3162" y="1331"/>
                        <a:pt x="3219" y="1331"/>
                        <a:pt x="3113" y="1352"/>
                      </a:cubicBezTo>
                      <a:cubicBezTo>
                        <a:pt x="3034" y="1454"/>
                        <a:pt x="3082" y="1428"/>
                        <a:pt x="2990" y="1454"/>
                      </a:cubicBezTo>
                      <a:cubicBezTo>
                        <a:pt x="2884" y="1396"/>
                        <a:pt x="2866" y="1410"/>
                        <a:pt x="2725" y="1425"/>
                      </a:cubicBezTo>
                      <a:cubicBezTo>
                        <a:pt x="2677" y="1486"/>
                        <a:pt x="2650" y="1540"/>
                        <a:pt x="2602" y="1598"/>
                      </a:cubicBezTo>
                      <a:cubicBezTo>
                        <a:pt x="2646" y="1703"/>
                        <a:pt x="2615" y="1660"/>
                        <a:pt x="2672" y="1729"/>
                      </a:cubicBezTo>
                      <a:cubicBezTo>
                        <a:pt x="2615" y="1873"/>
                        <a:pt x="2743" y="1982"/>
                        <a:pt x="2831" y="2090"/>
                      </a:cubicBezTo>
                      <a:cubicBezTo>
                        <a:pt x="2871" y="2137"/>
                        <a:pt x="2871" y="2173"/>
                        <a:pt x="2937" y="2192"/>
                      </a:cubicBezTo>
                      <a:cubicBezTo>
                        <a:pt x="2999" y="2268"/>
                        <a:pt x="3047" y="2253"/>
                        <a:pt x="3131" y="2206"/>
                      </a:cubicBezTo>
                      <a:cubicBezTo>
                        <a:pt x="3215" y="2228"/>
                        <a:pt x="3215" y="2192"/>
                        <a:pt x="3237" y="2134"/>
                      </a:cubicBezTo>
                      <a:cubicBezTo>
                        <a:pt x="3241" y="2087"/>
                        <a:pt x="3224" y="2032"/>
                        <a:pt x="3254" y="1989"/>
                      </a:cubicBezTo>
                      <a:cubicBezTo>
                        <a:pt x="3272" y="1964"/>
                        <a:pt x="3360" y="1960"/>
                        <a:pt x="3360" y="1960"/>
                      </a:cubicBezTo>
                      <a:cubicBezTo>
                        <a:pt x="3453" y="1978"/>
                        <a:pt x="3466" y="1996"/>
                        <a:pt x="3413" y="2061"/>
                      </a:cubicBezTo>
                      <a:cubicBezTo>
                        <a:pt x="3435" y="2134"/>
                        <a:pt x="3484" y="2188"/>
                        <a:pt x="3396" y="2235"/>
                      </a:cubicBezTo>
                      <a:cubicBezTo>
                        <a:pt x="3391" y="2249"/>
                        <a:pt x="3369" y="2264"/>
                        <a:pt x="3378" y="2278"/>
                      </a:cubicBezTo>
                      <a:cubicBezTo>
                        <a:pt x="3387" y="2292"/>
                        <a:pt x="3418" y="2293"/>
                        <a:pt x="3431" y="2305"/>
                      </a:cubicBezTo>
                      <a:cubicBezTo>
                        <a:pt x="3475" y="2352"/>
                        <a:pt x="3466" y="2385"/>
                        <a:pt x="3537" y="2421"/>
                      </a:cubicBezTo>
                      <a:cubicBezTo>
                        <a:pt x="3572" y="2410"/>
                        <a:pt x="3607" y="2403"/>
                        <a:pt x="3643" y="2392"/>
                      </a:cubicBezTo>
                      <a:cubicBezTo>
                        <a:pt x="3660" y="2389"/>
                        <a:pt x="3696" y="2378"/>
                        <a:pt x="3696" y="2378"/>
                      </a:cubicBezTo>
                      <a:cubicBezTo>
                        <a:pt x="3779" y="2399"/>
                        <a:pt x="3810" y="2457"/>
                        <a:pt x="3837" y="2522"/>
                      </a:cubicBezTo>
                      <a:cubicBezTo>
                        <a:pt x="3788" y="2642"/>
                        <a:pt x="3912" y="2870"/>
                        <a:pt x="4066" y="2913"/>
                      </a:cubicBezTo>
                      <a:cubicBezTo>
                        <a:pt x="4137" y="2895"/>
                        <a:pt x="4150" y="2862"/>
                        <a:pt x="4225" y="2884"/>
                      </a:cubicBezTo>
                      <a:cubicBezTo>
                        <a:pt x="4340" y="3025"/>
                        <a:pt x="4093" y="2833"/>
                        <a:pt x="4154" y="2985"/>
                      </a:cubicBezTo>
                      <a:cubicBezTo>
                        <a:pt x="4128" y="3051"/>
                        <a:pt x="4101" y="3051"/>
                        <a:pt x="4031" y="3014"/>
                      </a:cubicBezTo>
                      <a:cubicBezTo>
                        <a:pt x="3982" y="2953"/>
                        <a:pt x="3925" y="2967"/>
                        <a:pt x="3854" y="2928"/>
                      </a:cubicBezTo>
                      <a:cubicBezTo>
                        <a:pt x="3753" y="2805"/>
                        <a:pt x="3890" y="2949"/>
                        <a:pt x="3766" y="2870"/>
                      </a:cubicBezTo>
                      <a:cubicBezTo>
                        <a:pt x="3718" y="2837"/>
                        <a:pt x="3704" y="2776"/>
                        <a:pt x="3660" y="2739"/>
                      </a:cubicBezTo>
                      <a:cubicBezTo>
                        <a:pt x="3634" y="2671"/>
                        <a:pt x="3603" y="2616"/>
                        <a:pt x="3519" y="2595"/>
                      </a:cubicBezTo>
                      <a:cubicBezTo>
                        <a:pt x="3488" y="2515"/>
                        <a:pt x="3528" y="2573"/>
                        <a:pt x="3431" y="2566"/>
                      </a:cubicBezTo>
                      <a:cubicBezTo>
                        <a:pt x="3382" y="2562"/>
                        <a:pt x="3290" y="2537"/>
                        <a:pt x="3290" y="2537"/>
                      </a:cubicBezTo>
                      <a:cubicBezTo>
                        <a:pt x="3215" y="2497"/>
                        <a:pt x="3175" y="2436"/>
                        <a:pt x="3096" y="2392"/>
                      </a:cubicBezTo>
                      <a:cubicBezTo>
                        <a:pt x="3060" y="2403"/>
                        <a:pt x="3030" y="2432"/>
                        <a:pt x="2990" y="2436"/>
                      </a:cubicBezTo>
                      <a:cubicBezTo>
                        <a:pt x="2897" y="2446"/>
                        <a:pt x="2778" y="2374"/>
                        <a:pt x="2708" y="2334"/>
                      </a:cubicBezTo>
                      <a:cubicBezTo>
                        <a:pt x="2646" y="2302"/>
                        <a:pt x="2558" y="2309"/>
                        <a:pt x="2496" y="2278"/>
                      </a:cubicBezTo>
                      <a:cubicBezTo>
                        <a:pt x="2408" y="2231"/>
                        <a:pt x="2315" y="2195"/>
                        <a:pt x="2231" y="2148"/>
                      </a:cubicBezTo>
                      <a:cubicBezTo>
                        <a:pt x="2262" y="2069"/>
                        <a:pt x="2244" y="1993"/>
                        <a:pt x="2161" y="1946"/>
                      </a:cubicBezTo>
                      <a:cubicBezTo>
                        <a:pt x="2139" y="1888"/>
                        <a:pt x="2099" y="1862"/>
                        <a:pt x="2037" y="1830"/>
                      </a:cubicBezTo>
                      <a:cubicBezTo>
                        <a:pt x="1945" y="1714"/>
                        <a:pt x="2068" y="1855"/>
                        <a:pt x="1949" y="1758"/>
                      </a:cubicBezTo>
                      <a:cubicBezTo>
                        <a:pt x="1923" y="1736"/>
                        <a:pt x="1923" y="1692"/>
                        <a:pt x="1896" y="1671"/>
                      </a:cubicBezTo>
                      <a:cubicBezTo>
                        <a:pt x="1883" y="1660"/>
                        <a:pt x="1861" y="1660"/>
                        <a:pt x="1843" y="1656"/>
                      </a:cubicBezTo>
                      <a:cubicBezTo>
                        <a:pt x="1795" y="1616"/>
                        <a:pt x="1684" y="1555"/>
                        <a:pt x="1684" y="1555"/>
                      </a:cubicBezTo>
                      <a:cubicBezTo>
                        <a:pt x="1636" y="1493"/>
                        <a:pt x="1578" y="1443"/>
                        <a:pt x="1526" y="1381"/>
                      </a:cubicBezTo>
                      <a:cubicBezTo>
                        <a:pt x="1517" y="1367"/>
                        <a:pt x="1521" y="1349"/>
                        <a:pt x="1508" y="1338"/>
                      </a:cubicBezTo>
                      <a:cubicBezTo>
                        <a:pt x="1495" y="1327"/>
                        <a:pt x="1473" y="1327"/>
                        <a:pt x="1455" y="1323"/>
                      </a:cubicBezTo>
                      <a:cubicBezTo>
                        <a:pt x="1420" y="1410"/>
                        <a:pt x="1508" y="1439"/>
                        <a:pt x="1561" y="1497"/>
                      </a:cubicBezTo>
                      <a:cubicBezTo>
                        <a:pt x="1623" y="1562"/>
                        <a:pt x="1640" y="1613"/>
                        <a:pt x="1720" y="1656"/>
                      </a:cubicBezTo>
                      <a:cubicBezTo>
                        <a:pt x="1803" y="1761"/>
                        <a:pt x="1759" y="1718"/>
                        <a:pt x="1843" y="1786"/>
                      </a:cubicBezTo>
                      <a:cubicBezTo>
                        <a:pt x="1865" y="1844"/>
                        <a:pt x="1887" y="1870"/>
                        <a:pt x="1949" y="1902"/>
                      </a:cubicBezTo>
                      <a:cubicBezTo>
                        <a:pt x="1984" y="1989"/>
                        <a:pt x="1905" y="1928"/>
                        <a:pt x="1861" y="1902"/>
                      </a:cubicBezTo>
                      <a:cubicBezTo>
                        <a:pt x="1759" y="1779"/>
                        <a:pt x="1896" y="1924"/>
                        <a:pt x="1773" y="1844"/>
                      </a:cubicBezTo>
                      <a:cubicBezTo>
                        <a:pt x="1755" y="1833"/>
                        <a:pt x="1750" y="1812"/>
                        <a:pt x="1737" y="1801"/>
                      </a:cubicBezTo>
                      <a:cubicBezTo>
                        <a:pt x="1724" y="1790"/>
                        <a:pt x="1702" y="1783"/>
                        <a:pt x="1684" y="1772"/>
                      </a:cubicBezTo>
                      <a:cubicBezTo>
                        <a:pt x="1662" y="1714"/>
                        <a:pt x="1631" y="1703"/>
                        <a:pt x="1561" y="1685"/>
                      </a:cubicBezTo>
                      <a:cubicBezTo>
                        <a:pt x="1517" y="1635"/>
                        <a:pt x="1499" y="1616"/>
                        <a:pt x="1526" y="1555"/>
                      </a:cubicBezTo>
                      <a:cubicBezTo>
                        <a:pt x="1490" y="1512"/>
                        <a:pt x="1384" y="1454"/>
                        <a:pt x="1384" y="1454"/>
                      </a:cubicBezTo>
                      <a:cubicBezTo>
                        <a:pt x="1349" y="1410"/>
                        <a:pt x="1314" y="1367"/>
                        <a:pt x="1279" y="1323"/>
                      </a:cubicBezTo>
                      <a:cubicBezTo>
                        <a:pt x="1252" y="1291"/>
                        <a:pt x="1204" y="1280"/>
                        <a:pt x="1173" y="1251"/>
                      </a:cubicBezTo>
                      <a:cubicBezTo>
                        <a:pt x="1159" y="1237"/>
                        <a:pt x="1155" y="1219"/>
                        <a:pt x="1137" y="1208"/>
                      </a:cubicBezTo>
                      <a:cubicBezTo>
                        <a:pt x="1071" y="1172"/>
                        <a:pt x="992" y="1172"/>
                        <a:pt x="926" y="1135"/>
                      </a:cubicBezTo>
                      <a:cubicBezTo>
                        <a:pt x="886" y="1085"/>
                        <a:pt x="855" y="1052"/>
                        <a:pt x="785" y="1034"/>
                      </a:cubicBezTo>
                      <a:cubicBezTo>
                        <a:pt x="705" y="940"/>
                        <a:pt x="846" y="893"/>
                        <a:pt x="679" y="860"/>
                      </a:cubicBezTo>
                      <a:cubicBezTo>
                        <a:pt x="489" y="756"/>
                        <a:pt x="467" y="538"/>
                        <a:pt x="396" y="368"/>
                      </a:cubicBezTo>
                      <a:cubicBezTo>
                        <a:pt x="379" y="325"/>
                        <a:pt x="335" y="264"/>
                        <a:pt x="291" y="238"/>
                      </a:cubicBezTo>
                      <a:cubicBezTo>
                        <a:pt x="255" y="217"/>
                        <a:pt x="185" y="180"/>
                        <a:pt x="185" y="180"/>
                      </a:cubicBezTo>
                      <a:cubicBezTo>
                        <a:pt x="172" y="166"/>
                        <a:pt x="167" y="148"/>
                        <a:pt x="149" y="137"/>
                      </a:cubicBezTo>
                      <a:cubicBezTo>
                        <a:pt x="119" y="122"/>
                        <a:pt x="44" y="108"/>
                        <a:pt x="44" y="108"/>
                      </a:cubicBezTo>
                      <a:cubicBezTo>
                        <a:pt x="0" y="3"/>
                        <a:pt x="136" y="61"/>
                        <a:pt x="202" y="79"/>
                      </a:cubicBezTo>
                      <a:cubicBezTo>
                        <a:pt x="286" y="184"/>
                        <a:pt x="269" y="148"/>
                        <a:pt x="379" y="209"/>
                      </a:cubicBezTo>
                      <a:cubicBezTo>
                        <a:pt x="414" y="253"/>
                        <a:pt x="414" y="336"/>
                        <a:pt x="449" y="253"/>
                      </a:cubicBezTo>
                      <a:cubicBezTo>
                        <a:pt x="419" y="177"/>
                        <a:pt x="361" y="224"/>
                        <a:pt x="361" y="13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5" name="Freeform 31">
                  <a:extLst>
                    <a:ext uri="{FF2B5EF4-FFF2-40B4-BE49-F238E27FC236}">
                      <a16:creationId xmlns:a16="http://schemas.microsoft.com/office/drawing/2014/main" id="{A628DCA2-EE88-4388-A67B-8A97B7AF4982}"/>
                    </a:ext>
                  </a:extLst>
                </p:cNvPr>
                <p:cNvSpPr>
                  <a:spLocks noChangeArrowheads="1"/>
                </p:cNvSpPr>
                <p:nvPr/>
              </p:nvSpPr>
              <p:spPr bwMode="auto">
                <a:xfrm>
                  <a:off x="3577" y="478"/>
                  <a:ext cx="36" cy="39"/>
                </a:xfrm>
                <a:custGeom>
                  <a:avLst/>
                  <a:gdLst>
                    <a:gd name="T0" fmla="*/ 26 w 160"/>
                    <a:gd name="T1" fmla="*/ 100 h 172"/>
                    <a:gd name="T2" fmla="*/ 44 w 160"/>
                    <a:gd name="T3" fmla="*/ 171 h 172"/>
                    <a:gd name="T4" fmla="*/ 26 w 160"/>
                    <a:gd name="T5" fmla="*/ 100 h 172"/>
                  </a:gdLst>
                  <a:ahLst/>
                  <a:cxnLst>
                    <a:cxn ang="0">
                      <a:pos x="T0" y="T1"/>
                    </a:cxn>
                    <a:cxn ang="0">
                      <a:pos x="T2" y="T3"/>
                    </a:cxn>
                    <a:cxn ang="0">
                      <a:pos x="T4" y="T5"/>
                    </a:cxn>
                  </a:cxnLst>
                  <a:rect l="0" t="0" r="r" b="b"/>
                  <a:pathLst>
                    <a:path w="160" h="172">
                      <a:moveTo>
                        <a:pt x="26" y="100"/>
                      </a:moveTo>
                      <a:cubicBezTo>
                        <a:pt x="110" y="0"/>
                        <a:pt x="159" y="109"/>
                        <a:pt x="44" y="171"/>
                      </a:cubicBezTo>
                      <a:cubicBezTo>
                        <a:pt x="0" y="120"/>
                        <a:pt x="0" y="142"/>
                        <a:pt x="26" y="10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6" name="Freeform 32">
                  <a:extLst>
                    <a:ext uri="{FF2B5EF4-FFF2-40B4-BE49-F238E27FC236}">
                      <a16:creationId xmlns:a16="http://schemas.microsoft.com/office/drawing/2014/main" id="{10B99ADE-954E-4FA5-874F-D203B594D537}"/>
                    </a:ext>
                  </a:extLst>
                </p:cNvPr>
                <p:cNvSpPr>
                  <a:spLocks noChangeArrowheads="1"/>
                </p:cNvSpPr>
                <p:nvPr/>
              </p:nvSpPr>
              <p:spPr bwMode="auto">
                <a:xfrm>
                  <a:off x="3549" y="472"/>
                  <a:ext cx="39" cy="29"/>
                </a:xfrm>
                <a:custGeom>
                  <a:avLst/>
                  <a:gdLst>
                    <a:gd name="T0" fmla="*/ 0 w 170"/>
                    <a:gd name="T1" fmla="*/ 17 h 130"/>
                    <a:gd name="T2" fmla="*/ 56 w 170"/>
                    <a:gd name="T3" fmla="*/ 3 h 130"/>
                    <a:gd name="T4" fmla="*/ 169 w 170"/>
                    <a:gd name="T5" fmla="*/ 59 h 130"/>
                    <a:gd name="T6" fmla="*/ 37 w 170"/>
                    <a:gd name="T7" fmla="*/ 59 h 130"/>
                    <a:gd name="T8" fmla="*/ 0 w 170"/>
                    <a:gd name="T9" fmla="*/ 17 h 130"/>
                  </a:gdLst>
                  <a:ahLst/>
                  <a:cxnLst>
                    <a:cxn ang="0">
                      <a:pos x="T0" y="T1"/>
                    </a:cxn>
                    <a:cxn ang="0">
                      <a:pos x="T2" y="T3"/>
                    </a:cxn>
                    <a:cxn ang="0">
                      <a:pos x="T4" y="T5"/>
                    </a:cxn>
                    <a:cxn ang="0">
                      <a:pos x="T6" y="T7"/>
                    </a:cxn>
                    <a:cxn ang="0">
                      <a:pos x="T8" y="T9"/>
                    </a:cxn>
                  </a:cxnLst>
                  <a:rect l="0" t="0" r="r" b="b"/>
                  <a:pathLst>
                    <a:path w="170" h="130">
                      <a:moveTo>
                        <a:pt x="0" y="17"/>
                      </a:moveTo>
                      <a:cubicBezTo>
                        <a:pt x="18" y="13"/>
                        <a:pt x="37" y="0"/>
                        <a:pt x="56" y="3"/>
                      </a:cubicBezTo>
                      <a:cubicBezTo>
                        <a:pt x="98" y="13"/>
                        <a:pt x="169" y="59"/>
                        <a:pt x="169" y="59"/>
                      </a:cubicBezTo>
                      <a:cubicBezTo>
                        <a:pt x="136" y="129"/>
                        <a:pt x="103" y="90"/>
                        <a:pt x="37" y="59"/>
                      </a:cubicBezTo>
                      <a:cubicBezTo>
                        <a:pt x="23" y="45"/>
                        <a:pt x="0" y="17"/>
                        <a:pt x="0" y="1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7" name="Freeform 33">
                  <a:extLst>
                    <a:ext uri="{FF2B5EF4-FFF2-40B4-BE49-F238E27FC236}">
                      <a16:creationId xmlns:a16="http://schemas.microsoft.com/office/drawing/2014/main" id="{19DE9157-546B-45E4-9843-271F879F649A}"/>
                    </a:ext>
                  </a:extLst>
                </p:cNvPr>
                <p:cNvSpPr>
                  <a:spLocks noChangeArrowheads="1"/>
                </p:cNvSpPr>
                <p:nvPr/>
              </p:nvSpPr>
              <p:spPr bwMode="auto">
                <a:xfrm>
                  <a:off x="4686" y="391"/>
                  <a:ext cx="171" cy="82"/>
                </a:xfrm>
                <a:custGeom>
                  <a:avLst/>
                  <a:gdLst>
                    <a:gd name="T0" fmla="*/ 0 w 756"/>
                    <a:gd name="T1" fmla="*/ 183 h 360"/>
                    <a:gd name="T2" fmla="*/ 124 w 756"/>
                    <a:gd name="T3" fmla="*/ 93 h 360"/>
                    <a:gd name="T4" fmla="*/ 248 w 756"/>
                    <a:gd name="T5" fmla="*/ 78 h 360"/>
                    <a:gd name="T6" fmla="*/ 355 w 756"/>
                    <a:gd name="T7" fmla="*/ 33 h 360"/>
                    <a:gd name="T8" fmla="*/ 284 w 756"/>
                    <a:gd name="T9" fmla="*/ 93 h 360"/>
                    <a:gd name="T10" fmla="*/ 550 w 756"/>
                    <a:gd name="T11" fmla="*/ 183 h 360"/>
                    <a:gd name="T12" fmla="*/ 710 w 756"/>
                    <a:gd name="T13" fmla="*/ 243 h 360"/>
                    <a:gd name="T14" fmla="*/ 515 w 756"/>
                    <a:gd name="T15" fmla="*/ 287 h 360"/>
                    <a:gd name="T16" fmla="*/ 390 w 756"/>
                    <a:gd name="T17" fmla="*/ 213 h 360"/>
                    <a:gd name="T18" fmla="*/ 337 w 756"/>
                    <a:gd name="T19" fmla="*/ 198 h 360"/>
                    <a:gd name="T20" fmla="*/ 106 w 756"/>
                    <a:gd name="T21" fmla="*/ 153 h 360"/>
                    <a:gd name="T22" fmla="*/ 0 w 756"/>
                    <a:gd name="T23" fmla="*/ 18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6" h="360">
                      <a:moveTo>
                        <a:pt x="0" y="183"/>
                      </a:moveTo>
                      <a:cubicBezTo>
                        <a:pt x="22" y="123"/>
                        <a:pt x="53" y="112"/>
                        <a:pt x="124" y="93"/>
                      </a:cubicBezTo>
                      <a:cubicBezTo>
                        <a:pt x="88" y="0"/>
                        <a:pt x="186" y="59"/>
                        <a:pt x="248" y="78"/>
                      </a:cubicBezTo>
                      <a:cubicBezTo>
                        <a:pt x="248" y="78"/>
                        <a:pt x="341" y="22"/>
                        <a:pt x="355" y="33"/>
                      </a:cubicBezTo>
                      <a:cubicBezTo>
                        <a:pt x="377" y="52"/>
                        <a:pt x="315" y="86"/>
                        <a:pt x="284" y="93"/>
                      </a:cubicBezTo>
                      <a:cubicBezTo>
                        <a:pt x="364" y="138"/>
                        <a:pt x="457" y="157"/>
                        <a:pt x="550" y="183"/>
                      </a:cubicBezTo>
                      <a:cubicBezTo>
                        <a:pt x="604" y="198"/>
                        <a:pt x="710" y="243"/>
                        <a:pt x="710" y="243"/>
                      </a:cubicBezTo>
                      <a:cubicBezTo>
                        <a:pt x="755" y="359"/>
                        <a:pt x="595" y="310"/>
                        <a:pt x="515" y="287"/>
                      </a:cubicBezTo>
                      <a:cubicBezTo>
                        <a:pt x="484" y="213"/>
                        <a:pt x="515" y="246"/>
                        <a:pt x="390" y="213"/>
                      </a:cubicBezTo>
                      <a:cubicBezTo>
                        <a:pt x="373" y="209"/>
                        <a:pt x="337" y="198"/>
                        <a:pt x="337" y="198"/>
                      </a:cubicBezTo>
                      <a:cubicBezTo>
                        <a:pt x="253" y="127"/>
                        <a:pt x="235" y="138"/>
                        <a:pt x="106" y="153"/>
                      </a:cubicBezTo>
                      <a:cubicBezTo>
                        <a:pt x="39" y="190"/>
                        <a:pt x="75" y="183"/>
                        <a:pt x="0" y="183"/>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8" name="Freeform 34">
                  <a:extLst>
                    <a:ext uri="{FF2B5EF4-FFF2-40B4-BE49-F238E27FC236}">
                      <a16:creationId xmlns:a16="http://schemas.microsoft.com/office/drawing/2014/main" id="{6EB3B2A2-9B39-406A-9A7F-3FA8C600460F}"/>
                    </a:ext>
                  </a:extLst>
                </p:cNvPr>
                <p:cNvSpPr>
                  <a:spLocks noChangeArrowheads="1"/>
                </p:cNvSpPr>
                <p:nvPr/>
              </p:nvSpPr>
              <p:spPr bwMode="auto">
                <a:xfrm>
                  <a:off x="4867" y="457"/>
                  <a:ext cx="139" cy="38"/>
                </a:xfrm>
                <a:custGeom>
                  <a:avLst/>
                  <a:gdLst>
                    <a:gd name="T0" fmla="*/ 0 w 611"/>
                    <a:gd name="T1" fmla="*/ 0 h 166"/>
                    <a:gd name="T2" fmla="*/ 229 w 611"/>
                    <a:gd name="T3" fmla="*/ 15 h 166"/>
                    <a:gd name="T4" fmla="*/ 388 w 611"/>
                    <a:gd name="T5" fmla="*/ 90 h 166"/>
                    <a:gd name="T6" fmla="*/ 495 w 611"/>
                    <a:gd name="T7" fmla="*/ 75 h 166"/>
                    <a:gd name="T8" fmla="*/ 477 w 611"/>
                    <a:gd name="T9" fmla="*/ 165 h 166"/>
                    <a:gd name="T10" fmla="*/ 282 w 611"/>
                    <a:gd name="T11" fmla="*/ 150 h 166"/>
                    <a:gd name="T12" fmla="*/ 0 w 611"/>
                    <a:gd name="T13" fmla="*/ 135 h 166"/>
                    <a:gd name="T14" fmla="*/ 123 w 611"/>
                    <a:gd name="T15" fmla="*/ 75 h 166"/>
                    <a:gd name="T16" fmla="*/ 0 w 611"/>
                    <a:gd name="T1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166">
                      <a:moveTo>
                        <a:pt x="0" y="0"/>
                      </a:moveTo>
                      <a:cubicBezTo>
                        <a:pt x="83" y="11"/>
                        <a:pt x="154" y="37"/>
                        <a:pt x="229" y="15"/>
                      </a:cubicBezTo>
                      <a:cubicBezTo>
                        <a:pt x="384" y="41"/>
                        <a:pt x="269" y="56"/>
                        <a:pt x="388" y="90"/>
                      </a:cubicBezTo>
                      <a:cubicBezTo>
                        <a:pt x="424" y="86"/>
                        <a:pt x="459" y="71"/>
                        <a:pt x="495" y="75"/>
                      </a:cubicBezTo>
                      <a:cubicBezTo>
                        <a:pt x="610" y="86"/>
                        <a:pt x="521" y="153"/>
                        <a:pt x="477" y="165"/>
                      </a:cubicBezTo>
                      <a:cubicBezTo>
                        <a:pt x="344" y="127"/>
                        <a:pt x="406" y="127"/>
                        <a:pt x="282" y="150"/>
                      </a:cubicBezTo>
                      <a:cubicBezTo>
                        <a:pt x="181" y="138"/>
                        <a:pt x="97" y="153"/>
                        <a:pt x="0" y="135"/>
                      </a:cubicBezTo>
                      <a:cubicBezTo>
                        <a:pt x="26" y="41"/>
                        <a:pt x="30" y="101"/>
                        <a:pt x="123" y="75"/>
                      </a:cubicBezTo>
                      <a:cubicBezTo>
                        <a:pt x="75" y="48"/>
                        <a:pt x="0" y="48"/>
                        <a:pt x="0" y="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9" name="Freeform 35">
                  <a:extLst>
                    <a:ext uri="{FF2B5EF4-FFF2-40B4-BE49-F238E27FC236}">
                      <a16:creationId xmlns:a16="http://schemas.microsoft.com/office/drawing/2014/main" id="{D34564F6-A164-4838-95EC-ED83EC571AD1}"/>
                    </a:ext>
                  </a:extLst>
                </p:cNvPr>
                <p:cNvSpPr>
                  <a:spLocks noChangeArrowheads="1"/>
                </p:cNvSpPr>
                <p:nvPr/>
              </p:nvSpPr>
              <p:spPr bwMode="auto">
                <a:xfrm>
                  <a:off x="4793" y="477"/>
                  <a:ext cx="56" cy="34"/>
                </a:xfrm>
                <a:custGeom>
                  <a:avLst/>
                  <a:gdLst>
                    <a:gd name="T0" fmla="*/ 73 w 249"/>
                    <a:gd name="T1" fmla="*/ 89 h 150"/>
                    <a:gd name="T2" fmla="*/ 160 w 249"/>
                    <a:gd name="T3" fmla="*/ 46 h 150"/>
                    <a:gd name="T4" fmla="*/ 73 w 249"/>
                    <a:gd name="T5" fmla="*/ 89 h 150"/>
                  </a:gdLst>
                  <a:ahLst/>
                  <a:cxnLst>
                    <a:cxn ang="0">
                      <a:pos x="T0" y="T1"/>
                    </a:cxn>
                    <a:cxn ang="0">
                      <a:pos x="T2" y="T3"/>
                    </a:cxn>
                    <a:cxn ang="0">
                      <a:pos x="T4" y="T5"/>
                    </a:cxn>
                  </a:cxnLst>
                  <a:rect l="0" t="0" r="r" b="b"/>
                  <a:pathLst>
                    <a:path w="249" h="150">
                      <a:moveTo>
                        <a:pt x="73" y="89"/>
                      </a:moveTo>
                      <a:cubicBezTo>
                        <a:pt x="0" y="0"/>
                        <a:pt x="91" y="32"/>
                        <a:pt x="160" y="46"/>
                      </a:cubicBezTo>
                      <a:cubicBezTo>
                        <a:pt x="248" y="149"/>
                        <a:pt x="130" y="89"/>
                        <a:pt x="73" y="8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0" name="Freeform 36">
                  <a:extLst>
                    <a:ext uri="{FF2B5EF4-FFF2-40B4-BE49-F238E27FC236}">
                      <a16:creationId xmlns:a16="http://schemas.microsoft.com/office/drawing/2014/main" id="{E19C751C-CF0E-4A0A-B4A0-A994F774077B}"/>
                    </a:ext>
                  </a:extLst>
                </p:cNvPr>
                <p:cNvSpPr>
                  <a:spLocks noChangeArrowheads="1"/>
                </p:cNvSpPr>
                <p:nvPr/>
              </p:nvSpPr>
              <p:spPr bwMode="auto">
                <a:xfrm>
                  <a:off x="4757" y="372"/>
                  <a:ext cx="37" cy="44"/>
                </a:xfrm>
                <a:custGeom>
                  <a:avLst/>
                  <a:gdLst>
                    <a:gd name="T0" fmla="*/ 79 w 165"/>
                    <a:gd name="T1" fmla="*/ 120 h 196"/>
                    <a:gd name="T2" fmla="*/ 79 w 165"/>
                    <a:gd name="T3" fmla="*/ 0 h 196"/>
                    <a:gd name="T4" fmla="*/ 79 w 165"/>
                    <a:gd name="T5" fmla="*/ 120 h 196"/>
                  </a:gdLst>
                  <a:ahLst/>
                  <a:cxnLst>
                    <a:cxn ang="0">
                      <a:pos x="T0" y="T1"/>
                    </a:cxn>
                    <a:cxn ang="0">
                      <a:pos x="T2" y="T3"/>
                    </a:cxn>
                    <a:cxn ang="0">
                      <a:pos x="T4" y="T5"/>
                    </a:cxn>
                  </a:cxnLst>
                  <a:rect l="0" t="0" r="r" b="b"/>
                  <a:pathLst>
                    <a:path w="165" h="196">
                      <a:moveTo>
                        <a:pt x="79" y="120"/>
                      </a:moveTo>
                      <a:cubicBezTo>
                        <a:pt x="54" y="52"/>
                        <a:pt x="0" y="48"/>
                        <a:pt x="79" y="0"/>
                      </a:cubicBezTo>
                      <a:cubicBezTo>
                        <a:pt x="96" y="18"/>
                        <a:pt x="164" y="195"/>
                        <a:pt x="79" y="1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1" name="Freeform 37">
                  <a:extLst>
                    <a:ext uri="{FF2B5EF4-FFF2-40B4-BE49-F238E27FC236}">
                      <a16:creationId xmlns:a16="http://schemas.microsoft.com/office/drawing/2014/main" id="{210DED23-7CEA-4CC2-9FA4-A7952B1F4B11}"/>
                    </a:ext>
                  </a:extLst>
                </p:cNvPr>
                <p:cNvSpPr>
                  <a:spLocks noChangeArrowheads="1"/>
                </p:cNvSpPr>
                <p:nvPr/>
              </p:nvSpPr>
              <p:spPr bwMode="auto">
                <a:xfrm>
                  <a:off x="5054" y="504"/>
                  <a:ext cx="45" cy="66"/>
                </a:xfrm>
                <a:custGeom>
                  <a:avLst/>
                  <a:gdLst>
                    <a:gd name="T0" fmla="*/ 18 w 200"/>
                    <a:gd name="T1" fmla="*/ 30 h 291"/>
                    <a:gd name="T2" fmla="*/ 90 w 200"/>
                    <a:gd name="T3" fmla="*/ 118 h 291"/>
                    <a:gd name="T4" fmla="*/ 108 w 200"/>
                    <a:gd name="T5" fmla="*/ 176 h 291"/>
                    <a:gd name="T6" fmla="*/ 162 w 200"/>
                    <a:gd name="T7" fmla="*/ 191 h 291"/>
                    <a:gd name="T8" fmla="*/ 108 w 200"/>
                    <a:gd name="T9" fmla="*/ 264 h 291"/>
                    <a:gd name="T10" fmla="*/ 0 w 200"/>
                    <a:gd name="T11" fmla="*/ 74 h 291"/>
                    <a:gd name="T12" fmla="*/ 18 w 200"/>
                    <a:gd name="T13" fmla="*/ 30 h 291"/>
                  </a:gdLst>
                  <a:ahLst/>
                  <a:cxnLst>
                    <a:cxn ang="0">
                      <a:pos x="T0" y="T1"/>
                    </a:cxn>
                    <a:cxn ang="0">
                      <a:pos x="T2" y="T3"/>
                    </a:cxn>
                    <a:cxn ang="0">
                      <a:pos x="T4" y="T5"/>
                    </a:cxn>
                    <a:cxn ang="0">
                      <a:pos x="T6" y="T7"/>
                    </a:cxn>
                    <a:cxn ang="0">
                      <a:pos x="T8" y="T9"/>
                    </a:cxn>
                    <a:cxn ang="0">
                      <a:pos x="T10" y="T11"/>
                    </a:cxn>
                    <a:cxn ang="0">
                      <a:pos x="T12" y="T13"/>
                    </a:cxn>
                  </a:cxnLst>
                  <a:rect l="0" t="0" r="r" b="b"/>
                  <a:pathLst>
                    <a:path w="200" h="291">
                      <a:moveTo>
                        <a:pt x="18" y="30"/>
                      </a:moveTo>
                      <a:cubicBezTo>
                        <a:pt x="40" y="60"/>
                        <a:pt x="81" y="85"/>
                        <a:pt x="90" y="118"/>
                      </a:cubicBezTo>
                      <a:cubicBezTo>
                        <a:pt x="94" y="136"/>
                        <a:pt x="94" y="162"/>
                        <a:pt x="108" y="176"/>
                      </a:cubicBezTo>
                      <a:cubicBezTo>
                        <a:pt x="122" y="190"/>
                        <a:pt x="144" y="187"/>
                        <a:pt x="162" y="191"/>
                      </a:cubicBezTo>
                      <a:cubicBezTo>
                        <a:pt x="185" y="246"/>
                        <a:pt x="199" y="290"/>
                        <a:pt x="108" y="264"/>
                      </a:cubicBezTo>
                      <a:cubicBezTo>
                        <a:pt x="85" y="198"/>
                        <a:pt x="49" y="133"/>
                        <a:pt x="0" y="74"/>
                      </a:cubicBezTo>
                      <a:cubicBezTo>
                        <a:pt x="18" y="14"/>
                        <a:pt x="18" y="0"/>
                        <a:pt x="18" y="3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2" name="Freeform 38">
                  <a:extLst>
                    <a:ext uri="{FF2B5EF4-FFF2-40B4-BE49-F238E27FC236}">
                      <a16:creationId xmlns:a16="http://schemas.microsoft.com/office/drawing/2014/main" id="{3DB614D2-47E8-44F4-9B07-08D2BD58326A}"/>
                    </a:ext>
                  </a:extLst>
                </p:cNvPr>
                <p:cNvSpPr>
                  <a:spLocks noChangeArrowheads="1"/>
                </p:cNvSpPr>
                <p:nvPr/>
              </p:nvSpPr>
              <p:spPr bwMode="auto">
                <a:xfrm>
                  <a:off x="4259" y="3"/>
                  <a:ext cx="481" cy="100"/>
                </a:xfrm>
                <a:custGeom>
                  <a:avLst/>
                  <a:gdLst>
                    <a:gd name="T0" fmla="*/ 1442 w 2119"/>
                    <a:gd name="T1" fmla="*/ 6 h 443"/>
                    <a:gd name="T2" fmla="*/ 1514 w 2119"/>
                    <a:gd name="T3" fmla="*/ 55 h 443"/>
                    <a:gd name="T4" fmla="*/ 1540 w 2119"/>
                    <a:gd name="T5" fmla="*/ 0 h 443"/>
                    <a:gd name="T6" fmla="*/ 1737 w 2119"/>
                    <a:gd name="T7" fmla="*/ 0 h 443"/>
                    <a:gd name="T8" fmla="*/ 1881 w 2119"/>
                    <a:gd name="T9" fmla="*/ 117 h 443"/>
                    <a:gd name="T10" fmla="*/ 2091 w 2119"/>
                    <a:gd name="T11" fmla="*/ 69 h 443"/>
                    <a:gd name="T12" fmla="*/ 2058 w 2119"/>
                    <a:gd name="T13" fmla="*/ 200 h 443"/>
                    <a:gd name="T14" fmla="*/ 1954 w 2119"/>
                    <a:gd name="T15" fmla="*/ 317 h 443"/>
                    <a:gd name="T16" fmla="*/ 1934 w 2119"/>
                    <a:gd name="T17" fmla="*/ 200 h 443"/>
                    <a:gd name="T18" fmla="*/ 1881 w 2119"/>
                    <a:gd name="T19" fmla="*/ 214 h 443"/>
                    <a:gd name="T20" fmla="*/ 1829 w 2119"/>
                    <a:gd name="T21" fmla="*/ 200 h 443"/>
                    <a:gd name="T22" fmla="*/ 1724 w 2119"/>
                    <a:gd name="T23" fmla="*/ 145 h 443"/>
                    <a:gd name="T24" fmla="*/ 1495 w 2119"/>
                    <a:gd name="T25" fmla="*/ 262 h 443"/>
                    <a:gd name="T26" fmla="*/ 1318 w 2119"/>
                    <a:gd name="T27" fmla="*/ 303 h 443"/>
                    <a:gd name="T28" fmla="*/ 1390 w 2119"/>
                    <a:gd name="T29" fmla="*/ 393 h 443"/>
                    <a:gd name="T30" fmla="*/ 1232 w 2119"/>
                    <a:gd name="T31" fmla="*/ 435 h 443"/>
                    <a:gd name="T32" fmla="*/ 1108 w 2119"/>
                    <a:gd name="T33" fmla="*/ 421 h 443"/>
                    <a:gd name="T34" fmla="*/ 1160 w 2119"/>
                    <a:gd name="T35" fmla="*/ 393 h 443"/>
                    <a:gd name="T36" fmla="*/ 1121 w 2119"/>
                    <a:gd name="T37" fmla="*/ 276 h 443"/>
                    <a:gd name="T38" fmla="*/ 1108 w 2119"/>
                    <a:gd name="T39" fmla="*/ 214 h 443"/>
                    <a:gd name="T40" fmla="*/ 1036 w 2119"/>
                    <a:gd name="T41" fmla="*/ 158 h 443"/>
                    <a:gd name="T42" fmla="*/ 931 w 2119"/>
                    <a:gd name="T43" fmla="*/ 186 h 443"/>
                    <a:gd name="T44" fmla="*/ 878 w 2119"/>
                    <a:gd name="T45" fmla="*/ 186 h 443"/>
                    <a:gd name="T46" fmla="*/ 806 w 2119"/>
                    <a:gd name="T47" fmla="*/ 172 h 443"/>
                    <a:gd name="T48" fmla="*/ 544 w 2119"/>
                    <a:gd name="T49" fmla="*/ 13 h 443"/>
                    <a:gd name="T50" fmla="*/ 386 w 2119"/>
                    <a:gd name="T51" fmla="*/ 96 h 443"/>
                    <a:gd name="T52" fmla="*/ 6 w 2119"/>
                    <a:gd name="T53" fmla="*/ 0 h 443"/>
                    <a:gd name="T54" fmla="*/ 1442 w 2119"/>
                    <a:gd name="T55" fmla="*/ 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9" h="443">
                      <a:moveTo>
                        <a:pt x="1442" y="6"/>
                      </a:moveTo>
                      <a:cubicBezTo>
                        <a:pt x="1409" y="82"/>
                        <a:pt x="1475" y="117"/>
                        <a:pt x="1514" y="55"/>
                      </a:cubicBezTo>
                      <a:cubicBezTo>
                        <a:pt x="1540" y="0"/>
                        <a:pt x="1501" y="48"/>
                        <a:pt x="1540" y="0"/>
                      </a:cubicBezTo>
                      <a:lnTo>
                        <a:pt x="1737" y="0"/>
                      </a:lnTo>
                      <a:cubicBezTo>
                        <a:pt x="1816" y="41"/>
                        <a:pt x="1809" y="75"/>
                        <a:pt x="1881" y="117"/>
                      </a:cubicBezTo>
                      <a:cubicBezTo>
                        <a:pt x="2019" y="75"/>
                        <a:pt x="1921" y="48"/>
                        <a:pt x="2091" y="69"/>
                      </a:cubicBezTo>
                      <a:cubicBezTo>
                        <a:pt x="2118" y="131"/>
                        <a:pt x="2104" y="151"/>
                        <a:pt x="2058" y="200"/>
                      </a:cubicBezTo>
                      <a:cubicBezTo>
                        <a:pt x="2045" y="269"/>
                        <a:pt x="2052" y="345"/>
                        <a:pt x="1954" y="317"/>
                      </a:cubicBezTo>
                      <a:cubicBezTo>
                        <a:pt x="1947" y="276"/>
                        <a:pt x="1954" y="234"/>
                        <a:pt x="1934" y="200"/>
                      </a:cubicBezTo>
                      <a:cubicBezTo>
                        <a:pt x="1927" y="186"/>
                        <a:pt x="1901" y="214"/>
                        <a:pt x="1881" y="214"/>
                      </a:cubicBezTo>
                      <a:cubicBezTo>
                        <a:pt x="1861" y="214"/>
                        <a:pt x="1849" y="207"/>
                        <a:pt x="1829" y="200"/>
                      </a:cubicBezTo>
                      <a:cubicBezTo>
                        <a:pt x="1796" y="186"/>
                        <a:pt x="1724" y="145"/>
                        <a:pt x="1724" y="145"/>
                      </a:cubicBezTo>
                      <a:cubicBezTo>
                        <a:pt x="1632" y="158"/>
                        <a:pt x="1580" y="214"/>
                        <a:pt x="1495" y="262"/>
                      </a:cubicBezTo>
                      <a:cubicBezTo>
                        <a:pt x="1442" y="283"/>
                        <a:pt x="1370" y="290"/>
                        <a:pt x="1318" y="303"/>
                      </a:cubicBezTo>
                      <a:cubicBezTo>
                        <a:pt x="1265" y="372"/>
                        <a:pt x="1311" y="366"/>
                        <a:pt x="1390" y="393"/>
                      </a:cubicBezTo>
                      <a:cubicBezTo>
                        <a:pt x="1311" y="428"/>
                        <a:pt x="1304" y="393"/>
                        <a:pt x="1232" y="435"/>
                      </a:cubicBezTo>
                      <a:cubicBezTo>
                        <a:pt x="1186" y="428"/>
                        <a:pt x="1140" y="442"/>
                        <a:pt x="1108" y="421"/>
                      </a:cubicBezTo>
                      <a:cubicBezTo>
                        <a:pt x="1088" y="407"/>
                        <a:pt x="1147" y="407"/>
                        <a:pt x="1160" y="393"/>
                      </a:cubicBezTo>
                      <a:cubicBezTo>
                        <a:pt x="1186" y="331"/>
                        <a:pt x="977" y="193"/>
                        <a:pt x="1121" y="276"/>
                      </a:cubicBezTo>
                      <a:cubicBezTo>
                        <a:pt x="1206" y="379"/>
                        <a:pt x="1206" y="248"/>
                        <a:pt x="1108" y="214"/>
                      </a:cubicBezTo>
                      <a:cubicBezTo>
                        <a:pt x="1095" y="186"/>
                        <a:pt x="1095" y="151"/>
                        <a:pt x="1036" y="158"/>
                      </a:cubicBezTo>
                      <a:cubicBezTo>
                        <a:pt x="1003" y="158"/>
                        <a:pt x="931" y="186"/>
                        <a:pt x="931" y="186"/>
                      </a:cubicBezTo>
                      <a:cubicBezTo>
                        <a:pt x="891" y="269"/>
                        <a:pt x="937" y="214"/>
                        <a:pt x="878" y="186"/>
                      </a:cubicBezTo>
                      <a:cubicBezTo>
                        <a:pt x="852" y="172"/>
                        <a:pt x="826" y="172"/>
                        <a:pt x="806" y="172"/>
                      </a:cubicBezTo>
                      <a:cubicBezTo>
                        <a:pt x="767" y="75"/>
                        <a:pt x="655" y="41"/>
                        <a:pt x="544" y="13"/>
                      </a:cubicBezTo>
                      <a:cubicBezTo>
                        <a:pt x="459" y="27"/>
                        <a:pt x="452" y="62"/>
                        <a:pt x="386" y="96"/>
                      </a:cubicBezTo>
                      <a:cubicBezTo>
                        <a:pt x="295" y="96"/>
                        <a:pt x="0" y="82"/>
                        <a:pt x="6" y="0"/>
                      </a:cubicBezTo>
                      <a:lnTo>
                        <a:pt x="1442" y="6"/>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3" name="Freeform 39">
                  <a:extLst>
                    <a:ext uri="{FF2B5EF4-FFF2-40B4-BE49-F238E27FC236}">
                      <a16:creationId xmlns:a16="http://schemas.microsoft.com/office/drawing/2014/main" id="{8FB1DC02-5DCC-4003-9D5C-6EBC2B6798AF}"/>
                    </a:ext>
                  </a:extLst>
                </p:cNvPr>
                <p:cNvSpPr>
                  <a:spLocks noChangeArrowheads="1"/>
                </p:cNvSpPr>
                <p:nvPr/>
              </p:nvSpPr>
              <p:spPr bwMode="auto">
                <a:xfrm>
                  <a:off x="3826" y="0"/>
                  <a:ext cx="446" cy="49"/>
                </a:xfrm>
                <a:custGeom>
                  <a:avLst/>
                  <a:gdLst>
                    <a:gd name="T0" fmla="*/ 688 w 1968"/>
                    <a:gd name="T1" fmla="*/ 217 h 218"/>
                    <a:gd name="T2" fmla="*/ 196 w 1968"/>
                    <a:gd name="T3" fmla="*/ 7 h 218"/>
                    <a:gd name="T4" fmla="*/ 1869 w 1968"/>
                    <a:gd name="T5" fmla="*/ 0 h 218"/>
                    <a:gd name="T6" fmla="*/ 1941 w 1968"/>
                    <a:gd name="T7" fmla="*/ 98 h 218"/>
                    <a:gd name="T8" fmla="*/ 1731 w 1968"/>
                    <a:gd name="T9" fmla="*/ 112 h 218"/>
                    <a:gd name="T10" fmla="*/ 688 w 1968"/>
                    <a:gd name="T11" fmla="*/ 217 h 218"/>
                  </a:gdLst>
                  <a:ahLst/>
                  <a:cxnLst>
                    <a:cxn ang="0">
                      <a:pos x="T0" y="T1"/>
                    </a:cxn>
                    <a:cxn ang="0">
                      <a:pos x="T2" y="T3"/>
                    </a:cxn>
                    <a:cxn ang="0">
                      <a:pos x="T4" y="T5"/>
                    </a:cxn>
                    <a:cxn ang="0">
                      <a:pos x="T6" y="T7"/>
                    </a:cxn>
                    <a:cxn ang="0">
                      <a:pos x="T8" y="T9"/>
                    </a:cxn>
                    <a:cxn ang="0">
                      <a:pos x="T10" y="T11"/>
                    </a:cxn>
                  </a:cxnLst>
                  <a:rect l="0" t="0" r="r" b="b"/>
                  <a:pathLst>
                    <a:path w="1968" h="218">
                      <a:moveTo>
                        <a:pt x="688" y="217"/>
                      </a:moveTo>
                      <a:cubicBezTo>
                        <a:pt x="544" y="133"/>
                        <a:pt x="0" y="42"/>
                        <a:pt x="196" y="7"/>
                      </a:cubicBezTo>
                      <a:lnTo>
                        <a:pt x="1869" y="0"/>
                      </a:lnTo>
                      <a:cubicBezTo>
                        <a:pt x="1941" y="28"/>
                        <a:pt x="1967" y="35"/>
                        <a:pt x="1941" y="98"/>
                      </a:cubicBezTo>
                      <a:cubicBezTo>
                        <a:pt x="1869" y="77"/>
                        <a:pt x="1810" y="112"/>
                        <a:pt x="1731" y="112"/>
                      </a:cubicBezTo>
                      <a:lnTo>
                        <a:pt x="688" y="21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4" name="Freeform 40">
                  <a:extLst>
                    <a:ext uri="{FF2B5EF4-FFF2-40B4-BE49-F238E27FC236}">
                      <a16:creationId xmlns:a16="http://schemas.microsoft.com/office/drawing/2014/main" id="{1BFFE359-60E6-43B2-AF2B-A9306DD50F49}"/>
                    </a:ext>
                  </a:extLst>
                </p:cNvPr>
                <p:cNvSpPr>
                  <a:spLocks noChangeArrowheads="1"/>
                </p:cNvSpPr>
                <p:nvPr/>
              </p:nvSpPr>
              <p:spPr bwMode="auto">
                <a:xfrm>
                  <a:off x="2853" y="71"/>
                  <a:ext cx="42" cy="26"/>
                </a:xfrm>
                <a:custGeom>
                  <a:avLst/>
                  <a:gdLst>
                    <a:gd name="T0" fmla="*/ 0 w 185"/>
                    <a:gd name="T1" fmla="*/ 96 h 113"/>
                    <a:gd name="T2" fmla="*/ 54 w 185"/>
                    <a:gd name="T3" fmla="*/ 112 h 113"/>
                    <a:gd name="T4" fmla="*/ 0 w 185"/>
                    <a:gd name="T5" fmla="*/ 96 h 113"/>
                  </a:gdLst>
                  <a:ahLst/>
                  <a:cxnLst>
                    <a:cxn ang="0">
                      <a:pos x="T0" y="T1"/>
                    </a:cxn>
                    <a:cxn ang="0">
                      <a:pos x="T2" y="T3"/>
                    </a:cxn>
                    <a:cxn ang="0">
                      <a:pos x="T4" y="T5"/>
                    </a:cxn>
                  </a:cxnLst>
                  <a:rect l="0" t="0" r="r" b="b"/>
                  <a:pathLst>
                    <a:path w="185" h="113">
                      <a:moveTo>
                        <a:pt x="0" y="96"/>
                      </a:moveTo>
                      <a:cubicBezTo>
                        <a:pt x="45" y="42"/>
                        <a:pt x="184" y="0"/>
                        <a:pt x="54" y="112"/>
                      </a:cubicBezTo>
                      <a:cubicBezTo>
                        <a:pt x="36" y="108"/>
                        <a:pt x="0" y="96"/>
                        <a:pt x="0" y="96"/>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5" name="Freeform 41">
                  <a:extLst>
                    <a:ext uri="{FF2B5EF4-FFF2-40B4-BE49-F238E27FC236}">
                      <a16:creationId xmlns:a16="http://schemas.microsoft.com/office/drawing/2014/main" id="{E57667D0-3E23-4D7E-849C-834F18136A6C}"/>
                    </a:ext>
                  </a:extLst>
                </p:cNvPr>
                <p:cNvSpPr>
                  <a:spLocks noChangeArrowheads="1"/>
                </p:cNvSpPr>
                <p:nvPr/>
              </p:nvSpPr>
              <p:spPr bwMode="auto">
                <a:xfrm>
                  <a:off x="1704" y="0"/>
                  <a:ext cx="1023" cy="373"/>
                </a:xfrm>
                <a:custGeom>
                  <a:avLst/>
                  <a:gdLst>
                    <a:gd name="T0" fmla="*/ 754 w 4509"/>
                    <a:gd name="T1" fmla="*/ 10 h 1643"/>
                    <a:gd name="T2" fmla="*/ 4508 w 4509"/>
                    <a:gd name="T3" fmla="*/ 0 h 1643"/>
                    <a:gd name="T4" fmla="*/ 4301 w 4509"/>
                    <a:gd name="T5" fmla="*/ 583 h 1643"/>
                    <a:gd name="T6" fmla="*/ 4104 w 4509"/>
                    <a:gd name="T7" fmla="*/ 734 h 1643"/>
                    <a:gd name="T8" fmla="*/ 4053 w 4509"/>
                    <a:gd name="T9" fmla="*/ 756 h 1643"/>
                    <a:gd name="T10" fmla="*/ 3877 w 4509"/>
                    <a:gd name="T11" fmla="*/ 788 h 1643"/>
                    <a:gd name="T12" fmla="*/ 3732 w 4509"/>
                    <a:gd name="T13" fmla="*/ 950 h 1643"/>
                    <a:gd name="T14" fmla="*/ 3742 w 4509"/>
                    <a:gd name="T15" fmla="*/ 1069 h 1643"/>
                    <a:gd name="T16" fmla="*/ 3763 w 4509"/>
                    <a:gd name="T17" fmla="*/ 1155 h 1643"/>
                    <a:gd name="T18" fmla="*/ 3784 w 4509"/>
                    <a:gd name="T19" fmla="*/ 1220 h 1643"/>
                    <a:gd name="T20" fmla="*/ 3742 w 4509"/>
                    <a:gd name="T21" fmla="*/ 1317 h 1643"/>
                    <a:gd name="T22" fmla="*/ 3629 w 4509"/>
                    <a:gd name="T23" fmla="*/ 1296 h 1643"/>
                    <a:gd name="T24" fmla="*/ 3536 w 4509"/>
                    <a:gd name="T25" fmla="*/ 1393 h 1643"/>
                    <a:gd name="T26" fmla="*/ 3587 w 4509"/>
                    <a:gd name="T27" fmla="*/ 1134 h 1643"/>
                    <a:gd name="T28" fmla="*/ 3494 w 4509"/>
                    <a:gd name="T29" fmla="*/ 1080 h 1643"/>
                    <a:gd name="T30" fmla="*/ 3556 w 4509"/>
                    <a:gd name="T31" fmla="*/ 1004 h 1643"/>
                    <a:gd name="T32" fmla="*/ 3536 w 4509"/>
                    <a:gd name="T33" fmla="*/ 961 h 1643"/>
                    <a:gd name="T34" fmla="*/ 3308 w 4509"/>
                    <a:gd name="T35" fmla="*/ 1015 h 1643"/>
                    <a:gd name="T36" fmla="*/ 3277 w 4509"/>
                    <a:gd name="T37" fmla="*/ 918 h 1643"/>
                    <a:gd name="T38" fmla="*/ 3070 w 4509"/>
                    <a:gd name="T39" fmla="*/ 1015 h 1643"/>
                    <a:gd name="T40" fmla="*/ 3308 w 4509"/>
                    <a:gd name="T41" fmla="*/ 1112 h 1643"/>
                    <a:gd name="T42" fmla="*/ 3153 w 4509"/>
                    <a:gd name="T43" fmla="*/ 1263 h 1643"/>
                    <a:gd name="T44" fmla="*/ 3215 w 4509"/>
                    <a:gd name="T45" fmla="*/ 1361 h 1643"/>
                    <a:gd name="T46" fmla="*/ 3256 w 4509"/>
                    <a:gd name="T47" fmla="*/ 1490 h 1643"/>
                    <a:gd name="T48" fmla="*/ 3194 w 4509"/>
                    <a:gd name="T49" fmla="*/ 1501 h 1643"/>
                    <a:gd name="T50" fmla="*/ 3246 w 4509"/>
                    <a:gd name="T51" fmla="*/ 1555 h 1643"/>
                    <a:gd name="T52" fmla="*/ 3174 w 4509"/>
                    <a:gd name="T53" fmla="*/ 1642 h 1643"/>
                    <a:gd name="T54" fmla="*/ 0 w 4509"/>
                    <a:gd name="T55" fmla="*/ 1609 h 1643"/>
                    <a:gd name="T56" fmla="*/ 754 w 4509"/>
                    <a:gd name="T57" fmla="*/ 10 h 1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09" h="1643">
                      <a:moveTo>
                        <a:pt x="754" y="10"/>
                      </a:moveTo>
                      <a:lnTo>
                        <a:pt x="4508" y="0"/>
                      </a:lnTo>
                      <a:cubicBezTo>
                        <a:pt x="4445" y="162"/>
                        <a:pt x="4435" y="453"/>
                        <a:pt x="4301" y="583"/>
                      </a:cubicBezTo>
                      <a:cubicBezTo>
                        <a:pt x="4239" y="648"/>
                        <a:pt x="4187" y="680"/>
                        <a:pt x="4104" y="734"/>
                      </a:cubicBezTo>
                      <a:cubicBezTo>
                        <a:pt x="4094" y="745"/>
                        <a:pt x="4053" y="756"/>
                        <a:pt x="4053" y="756"/>
                      </a:cubicBezTo>
                      <a:cubicBezTo>
                        <a:pt x="3897" y="680"/>
                        <a:pt x="3980" y="734"/>
                        <a:pt x="3877" y="788"/>
                      </a:cubicBezTo>
                      <a:cubicBezTo>
                        <a:pt x="3835" y="885"/>
                        <a:pt x="3835" y="896"/>
                        <a:pt x="3732" y="950"/>
                      </a:cubicBezTo>
                      <a:cubicBezTo>
                        <a:pt x="3711" y="993"/>
                        <a:pt x="3763" y="1004"/>
                        <a:pt x="3742" y="1069"/>
                      </a:cubicBezTo>
                      <a:cubicBezTo>
                        <a:pt x="3753" y="1101"/>
                        <a:pt x="3763" y="1134"/>
                        <a:pt x="3763" y="1155"/>
                      </a:cubicBezTo>
                      <a:cubicBezTo>
                        <a:pt x="3773" y="1177"/>
                        <a:pt x="3784" y="1199"/>
                        <a:pt x="3784" y="1220"/>
                      </a:cubicBezTo>
                      <a:cubicBezTo>
                        <a:pt x="3773" y="1242"/>
                        <a:pt x="3763" y="1296"/>
                        <a:pt x="3742" y="1317"/>
                      </a:cubicBezTo>
                      <a:cubicBezTo>
                        <a:pt x="3711" y="1328"/>
                        <a:pt x="3660" y="1285"/>
                        <a:pt x="3629" y="1296"/>
                      </a:cubicBezTo>
                      <a:cubicBezTo>
                        <a:pt x="3587" y="1393"/>
                        <a:pt x="3639" y="1371"/>
                        <a:pt x="3536" y="1393"/>
                      </a:cubicBezTo>
                      <a:cubicBezTo>
                        <a:pt x="3515" y="1328"/>
                        <a:pt x="3567" y="1199"/>
                        <a:pt x="3587" y="1134"/>
                      </a:cubicBezTo>
                      <a:cubicBezTo>
                        <a:pt x="3587" y="1080"/>
                        <a:pt x="3494" y="1101"/>
                        <a:pt x="3494" y="1080"/>
                      </a:cubicBezTo>
                      <a:cubicBezTo>
                        <a:pt x="3494" y="1059"/>
                        <a:pt x="3556" y="1026"/>
                        <a:pt x="3556" y="1004"/>
                      </a:cubicBezTo>
                      <a:cubicBezTo>
                        <a:pt x="3556" y="993"/>
                        <a:pt x="3556" y="961"/>
                        <a:pt x="3536" y="961"/>
                      </a:cubicBezTo>
                      <a:cubicBezTo>
                        <a:pt x="3505" y="961"/>
                        <a:pt x="3349" y="1015"/>
                        <a:pt x="3308" y="1015"/>
                      </a:cubicBezTo>
                      <a:cubicBezTo>
                        <a:pt x="3277" y="929"/>
                        <a:pt x="3391" y="950"/>
                        <a:pt x="3277" y="918"/>
                      </a:cubicBezTo>
                      <a:cubicBezTo>
                        <a:pt x="3215" y="983"/>
                        <a:pt x="3163" y="1004"/>
                        <a:pt x="3070" y="1015"/>
                      </a:cubicBezTo>
                      <a:cubicBezTo>
                        <a:pt x="3101" y="1123"/>
                        <a:pt x="3174" y="1091"/>
                        <a:pt x="3308" y="1112"/>
                      </a:cubicBezTo>
                      <a:cubicBezTo>
                        <a:pt x="3287" y="1177"/>
                        <a:pt x="3215" y="1199"/>
                        <a:pt x="3153" y="1263"/>
                      </a:cubicBezTo>
                      <a:lnTo>
                        <a:pt x="3215" y="1361"/>
                      </a:lnTo>
                      <a:lnTo>
                        <a:pt x="3256" y="1490"/>
                      </a:lnTo>
                      <a:lnTo>
                        <a:pt x="3194" y="1501"/>
                      </a:lnTo>
                      <a:lnTo>
                        <a:pt x="3246" y="1555"/>
                      </a:lnTo>
                      <a:lnTo>
                        <a:pt x="3174" y="1642"/>
                      </a:lnTo>
                      <a:lnTo>
                        <a:pt x="0" y="1609"/>
                      </a:lnTo>
                      <a:lnTo>
                        <a:pt x="754" y="10"/>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6" name="Freeform 42">
                  <a:extLst>
                    <a:ext uri="{FF2B5EF4-FFF2-40B4-BE49-F238E27FC236}">
                      <a16:creationId xmlns:a16="http://schemas.microsoft.com/office/drawing/2014/main" id="{032C8137-17C3-4FD2-8415-45E97783E67A}"/>
                    </a:ext>
                  </a:extLst>
                </p:cNvPr>
                <p:cNvSpPr>
                  <a:spLocks noChangeArrowheads="1"/>
                </p:cNvSpPr>
                <p:nvPr/>
              </p:nvSpPr>
              <p:spPr bwMode="auto">
                <a:xfrm>
                  <a:off x="2720" y="-12"/>
                  <a:ext cx="47" cy="134"/>
                </a:xfrm>
                <a:custGeom>
                  <a:avLst/>
                  <a:gdLst>
                    <a:gd name="T0" fmla="*/ 22 w 209"/>
                    <a:gd name="T1" fmla="*/ 559 h 593"/>
                    <a:gd name="T2" fmla="*/ 66 w 209"/>
                    <a:gd name="T3" fmla="*/ 387 h 593"/>
                    <a:gd name="T4" fmla="*/ 75 w 209"/>
                    <a:gd name="T5" fmla="*/ 243 h 593"/>
                    <a:gd name="T6" fmla="*/ 48 w 209"/>
                    <a:gd name="T7" fmla="*/ 143 h 593"/>
                    <a:gd name="T8" fmla="*/ 75 w 209"/>
                    <a:gd name="T9" fmla="*/ 43 h 593"/>
                    <a:gd name="T10" fmla="*/ 92 w 209"/>
                    <a:gd name="T11" fmla="*/ 0 h 593"/>
                    <a:gd name="T12" fmla="*/ 137 w 209"/>
                    <a:gd name="T13" fmla="*/ 107 h 593"/>
                    <a:gd name="T14" fmla="*/ 208 w 209"/>
                    <a:gd name="T15" fmla="*/ 351 h 593"/>
                    <a:gd name="T16" fmla="*/ 137 w 209"/>
                    <a:gd name="T17" fmla="*/ 387 h 593"/>
                    <a:gd name="T18" fmla="*/ 101 w 209"/>
                    <a:gd name="T19" fmla="*/ 452 h 593"/>
                    <a:gd name="T20" fmla="*/ 92 w 209"/>
                    <a:gd name="T21" fmla="*/ 473 h 593"/>
                    <a:gd name="T22" fmla="*/ 119 w 209"/>
                    <a:gd name="T23" fmla="*/ 480 h 593"/>
                    <a:gd name="T24" fmla="*/ 137 w 209"/>
                    <a:gd name="T25" fmla="*/ 523 h 593"/>
                    <a:gd name="T26" fmla="*/ 57 w 209"/>
                    <a:gd name="T27" fmla="*/ 531 h 593"/>
                    <a:gd name="T28" fmla="*/ 30 w 209"/>
                    <a:gd name="T29" fmla="*/ 574 h 593"/>
                    <a:gd name="T30" fmla="*/ 13 w 209"/>
                    <a:gd name="T31" fmla="*/ 552 h 593"/>
                    <a:gd name="T32" fmla="*/ 22 w 209"/>
                    <a:gd name="T33" fmla="*/ 559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593">
                      <a:moveTo>
                        <a:pt x="22" y="559"/>
                      </a:moveTo>
                      <a:cubicBezTo>
                        <a:pt x="0" y="505"/>
                        <a:pt x="4" y="423"/>
                        <a:pt x="66" y="387"/>
                      </a:cubicBezTo>
                      <a:cubicBezTo>
                        <a:pt x="70" y="340"/>
                        <a:pt x="75" y="290"/>
                        <a:pt x="75" y="243"/>
                      </a:cubicBezTo>
                      <a:cubicBezTo>
                        <a:pt x="75" y="208"/>
                        <a:pt x="48" y="143"/>
                        <a:pt x="48" y="143"/>
                      </a:cubicBezTo>
                      <a:cubicBezTo>
                        <a:pt x="61" y="71"/>
                        <a:pt x="48" y="104"/>
                        <a:pt x="75" y="43"/>
                      </a:cubicBezTo>
                      <a:cubicBezTo>
                        <a:pt x="79" y="28"/>
                        <a:pt x="92" y="0"/>
                        <a:pt x="92" y="0"/>
                      </a:cubicBezTo>
                      <a:cubicBezTo>
                        <a:pt x="168" y="21"/>
                        <a:pt x="146" y="25"/>
                        <a:pt x="137" y="107"/>
                      </a:cubicBezTo>
                      <a:cubicBezTo>
                        <a:pt x="168" y="186"/>
                        <a:pt x="177" y="272"/>
                        <a:pt x="208" y="351"/>
                      </a:cubicBezTo>
                      <a:cubicBezTo>
                        <a:pt x="194" y="416"/>
                        <a:pt x="199" y="405"/>
                        <a:pt x="137" y="387"/>
                      </a:cubicBezTo>
                      <a:cubicBezTo>
                        <a:pt x="110" y="423"/>
                        <a:pt x="123" y="401"/>
                        <a:pt x="101" y="452"/>
                      </a:cubicBezTo>
                      <a:cubicBezTo>
                        <a:pt x="97" y="459"/>
                        <a:pt x="92" y="473"/>
                        <a:pt x="92" y="473"/>
                      </a:cubicBezTo>
                      <a:cubicBezTo>
                        <a:pt x="101" y="477"/>
                        <a:pt x="115" y="473"/>
                        <a:pt x="119" y="480"/>
                      </a:cubicBezTo>
                      <a:cubicBezTo>
                        <a:pt x="128" y="491"/>
                        <a:pt x="137" y="523"/>
                        <a:pt x="137" y="523"/>
                      </a:cubicBezTo>
                      <a:cubicBezTo>
                        <a:pt x="119" y="592"/>
                        <a:pt x="101" y="556"/>
                        <a:pt x="57" y="531"/>
                      </a:cubicBezTo>
                      <a:cubicBezTo>
                        <a:pt x="48" y="545"/>
                        <a:pt x="48" y="574"/>
                        <a:pt x="30" y="574"/>
                      </a:cubicBezTo>
                      <a:cubicBezTo>
                        <a:pt x="22" y="574"/>
                        <a:pt x="17" y="559"/>
                        <a:pt x="13" y="552"/>
                      </a:cubicBezTo>
                      <a:cubicBezTo>
                        <a:pt x="9" y="545"/>
                        <a:pt x="17" y="556"/>
                        <a:pt x="22" y="559"/>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7" name="Freeform 43">
                  <a:extLst>
                    <a:ext uri="{FF2B5EF4-FFF2-40B4-BE49-F238E27FC236}">
                      <a16:creationId xmlns:a16="http://schemas.microsoft.com/office/drawing/2014/main" id="{9A79FD5F-4985-42CD-95A3-6637F69373EF}"/>
                    </a:ext>
                  </a:extLst>
                </p:cNvPr>
                <p:cNvSpPr>
                  <a:spLocks noChangeArrowheads="1"/>
                </p:cNvSpPr>
                <p:nvPr/>
              </p:nvSpPr>
              <p:spPr bwMode="auto">
                <a:xfrm>
                  <a:off x="2701" y="91"/>
                  <a:ext cx="138" cy="85"/>
                </a:xfrm>
                <a:custGeom>
                  <a:avLst/>
                  <a:gdLst>
                    <a:gd name="T0" fmla="*/ 114 w 610"/>
                    <a:gd name="T1" fmla="*/ 220 h 373"/>
                    <a:gd name="T2" fmla="*/ 132 w 610"/>
                    <a:gd name="T3" fmla="*/ 155 h 373"/>
                    <a:gd name="T4" fmla="*/ 220 w 610"/>
                    <a:gd name="T5" fmla="*/ 119 h 373"/>
                    <a:gd name="T6" fmla="*/ 238 w 610"/>
                    <a:gd name="T7" fmla="*/ 162 h 373"/>
                    <a:gd name="T8" fmla="*/ 291 w 610"/>
                    <a:gd name="T9" fmla="*/ 176 h 373"/>
                    <a:gd name="T10" fmla="*/ 353 w 610"/>
                    <a:gd name="T11" fmla="*/ 198 h 373"/>
                    <a:gd name="T12" fmla="*/ 511 w 610"/>
                    <a:gd name="T13" fmla="*/ 119 h 373"/>
                    <a:gd name="T14" fmla="*/ 573 w 610"/>
                    <a:gd name="T15" fmla="*/ 61 h 373"/>
                    <a:gd name="T16" fmla="*/ 609 w 610"/>
                    <a:gd name="T17" fmla="*/ 39 h 373"/>
                    <a:gd name="T18" fmla="*/ 467 w 610"/>
                    <a:gd name="T19" fmla="*/ 176 h 373"/>
                    <a:gd name="T20" fmla="*/ 370 w 610"/>
                    <a:gd name="T21" fmla="*/ 241 h 373"/>
                    <a:gd name="T22" fmla="*/ 291 w 610"/>
                    <a:gd name="T23" fmla="*/ 292 h 373"/>
                    <a:gd name="T24" fmla="*/ 211 w 610"/>
                    <a:gd name="T25" fmla="*/ 372 h 373"/>
                    <a:gd name="T26" fmla="*/ 114 w 610"/>
                    <a:gd name="T27" fmla="*/ 321 h 373"/>
                    <a:gd name="T28" fmla="*/ 88 w 610"/>
                    <a:gd name="T29" fmla="*/ 314 h 373"/>
                    <a:gd name="T30" fmla="*/ 97 w 610"/>
                    <a:gd name="T31" fmla="*/ 350 h 373"/>
                    <a:gd name="T32" fmla="*/ 0 w 610"/>
                    <a:gd name="T33" fmla="*/ 350 h 373"/>
                    <a:gd name="T34" fmla="*/ 44 w 610"/>
                    <a:gd name="T35" fmla="*/ 285 h 373"/>
                    <a:gd name="T36" fmla="*/ 114 w 610"/>
                    <a:gd name="T37" fmla="*/ 2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0" h="373">
                      <a:moveTo>
                        <a:pt x="114" y="220"/>
                      </a:moveTo>
                      <a:cubicBezTo>
                        <a:pt x="127" y="191"/>
                        <a:pt x="145" y="184"/>
                        <a:pt x="132" y="155"/>
                      </a:cubicBezTo>
                      <a:cubicBezTo>
                        <a:pt x="145" y="97"/>
                        <a:pt x="163" y="86"/>
                        <a:pt x="220" y="119"/>
                      </a:cubicBezTo>
                      <a:cubicBezTo>
                        <a:pt x="225" y="133"/>
                        <a:pt x="233" y="148"/>
                        <a:pt x="238" y="162"/>
                      </a:cubicBezTo>
                      <a:cubicBezTo>
                        <a:pt x="243" y="176"/>
                        <a:pt x="291" y="176"/>
                        <a:pt x="291" y="176"/>
                      </a:cubicBezTo>
                      <a:cubicBezTo>
                        <a:pt x="330" y="155"/>
                        <a:pt x="339" y="162"/>
                        <a:pt x="353" y="198"/>
                      </a:cubicBezTo>
                      <a:cubicBezTo>
                        <a:pt x="405" y="169"/>
                        <a:pt x="445" y="133"/>
                        <a:pt x="511" y="119"/>
                      </a:cubicBezTo>
                      <a:cubicBezTo>
                        <a:pt x="551" y="68"/>
                        <a:pt x="529" y="86"/>
                        <a:pt x="573" y="61"/>
                      </a:cubicBezTo>
                      <a:cubicBezTo>
                        <a:pt x="591" y="39"/>
                        <a:pt x="591" y="0"/>
                        <a:pt x="609" y="39"/>
                      </a:cubicBezTo>
                      <a:cubicBezTo>
                        <a:pt x="595" y="111"/>
                        <a:pt x="556" y="162"/>
                        <a:pt x="467" y="176"/>
                      </a:cubicBezTo>
                      <a:cubicBezTo>
                        <a:pt x="428" y="198"/>
                        <a:pt x="410" y="220"/>
                        <a:pt x="370" y="241"/>
                      </a:cubicBezTo>
                      <a:cubicBezTo>
                        <a:pt x="353" y="285"/>
                        <a:pt x="348" y="285"/>
                        <a:pt x="291" y="292"/>
                      </a:cubicBezTo>
                      <a:cubicBezTo>
                        <a:pt x="264" y="325"/>
                        <a:pt x="251" y="350"/>
                        <a:pt x="211" y="372"/>
                      </a:cubicBezTo>
                      <a:cubicBezTo>
                        <a:pt x="185" y="339"/>
                        <a:pt x="163" y="335"/>
                        <a:pt x="114" y="321"/>
                      </a:cubicBezTo>
                      <a:cubicBezTo>
                        <a:pt x="105" y="317"/>
                        <a:pt x="88" y="314"/>
                        <a:pt x="88" y="314"/>
                      </a:cubicBezTo>
                      <a:cubicBezTo>
                        <a:pt x="44" y="325"/>
                        <a:pt x="61" y="339"/>
                        <a:pt x="97" y="350"/>
                      </a:cubicBezTo>
                      <a:cubicBezTo>
                        <a:pt x="61" y="372"/>
                        <a:pt x="39" y="361"/>
                        <a:pt x="0" y="350"/>
                      </a:cubicBezTo>
                      <a:cubicBezTo>
                        <a:pt x="8" y="314"/>
                        <a:pt x="4" y="296"/>
                        <a:pt x="44" y="285"/>
                      </a:cubicBezTo>
                      <a:cubicBezTo>
                        <a:pt x="66" y="227"/>
                        <a:pt x="61" y="249"/>
                        <a:pt x="114" y="2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8" name="Freeform 44">
                  <a:extLst>
                    <a:ext uri="{FF2B5EF4-FFF2-40B4-BE49-F238E27FC236}">
                      <a16:creationId xmlns:a16="http://schemas.microsoft.com/office/drawing/2014/main" id="{8A58B131-30BF-416D-9973-AAF109957660}"/>
                    </a:ext>
                  </a:extLst>
                </p:cNvPr>
                <p:cNvSpPr>
                  <a:spLocks noChangeArrowheads="1"/>
                </p:cNvSpPr>
                <p:nvPr/>
              </p:nvSpPr>
              <p:spPr bwMode="auto">
                <a:xfrm>
                  <a:off x="2553" y="179"/>
                  <a:ext cx="188" cy="176"/>
                </a:xfrm>
                <a:custGeom>
                  <a:avLst/>
                  <a:gdLst>
                    <a:gd name="T0" fmla="*/ 694 w 827"/>
                    <a:gd name="T1" fmla="*/ 87 h 778"/>
                    <a:gd name="T2" fmla="*/ 702 w 827"/>
                    <a:gd name="T3" fmla="*/ 21 h 778"/>
                    <a:gd name="T4" fmla="*/ 746 w 827"/>
                    <a:gd name="T5" fmla="*/ 0 h 778"/>
                    <a:gd name="T6" fmla="*/ 799 w 827"/>
                    <a:gd name="T7" fmla="*/ 87 h 778"/>
                    <a:gd name="T8" fmla="*/ 826 w 827"/>
                    <a:gd name="T9" fmla="*/ 152 h 778"/>
                    <a:gd name="T10" fmla="*/ 782 w 827"/>
                    <a:gd name="T11" fmla="*/ 210 h 778"/>
                    <a:gd name="T12" fmla="*/ 746 w 827"/>
                    <a:gd name="T13" fmla="*/ 275 h 778"/>
                    <a:gd name="T14" fmla="*/ 711 w 827"/>
                    <a:gd name="T15" fmla="*/ 457 h 778"/>
                    <a:gd name="T16" fmla="*/ 632 w 827"/>
                    <a:gd name="T17" fmla="*/ 493 h 778"/>
                    <a:gd name="T18" fmla="*/ 527 w 827"/>
                    <a:gd name="T19" fmla="*/ 501 h 778"/>
                    <a:gd name="T20" fmla="*/ 492 w 827"/>
                    <a:gd name="T21" fmla="*/ 450 h 778"/>
                    <a:gd name="T22" fmla="*/ 448 w 827"/>
                    <a:gd name="T23" fmla="*/ 530 h 778"/>
                    <a:gd name="T24" fmla="*/ 395 w 827"/>
                    <a:gd name="T25" fmla="*/ 544 h 778"/>
                    <a:gd name="T26" fmla="*/ 351 w 827"/>
                    <a:gd name="T27" fmla="*/ 479 h 778"/>
                    <a:gd name="T28" fmla="*/ 254 w 827"/>
                    <a:gd name="T29" fmla="*/ 522 h 778"/>
                    <a:gd name="T30" fmla="*/ 333 w 827"/>
                    <a:gd name="T31" fmla="*/ 515 h 778"/>
                    <a:gd name="T32" fmla="*/ 342 w 827"/>
                    <a:gd name="T33" fmla="*/ 580 h 778"/>
                    <a:gd name="T34" fmla="*/ 254 w 827"/>
                    <a:gd name="T35" fmla="*/ 602 h 778"/>
                    <a:gd name="T36" fmla="*/ 149 w 827"/>
                    <a:gd name="T37" fmla="*/ 602 h 778"/>
                    <a:gd name="T38" fmla="*/ 158 w 827"/>
                    <a:gd name="T39" fmla="*/ 559 h 778"/>
                    <a:gd name="T40" fmla="*/ 202 w 827"/>
                    <a:gd name="T41" fmla="*/ 522 h 778"/>
                    <a:gd name="T42" fmla="*/ 149 w 827"/>
                    <a:gd name="T43" fmla="*/ 537 h 778"/>
                    <a:gd name="T44" fmla="*/ 114 w 827"/>
                    <a:gd name="T45" fmla="*/ 602 h 778"/>
                    <a:gd name="T46" fmla="*/ 131 w 827"/>
                    <a:gd name="T47" fmla="*/ 689 h 778"/>
                    <a:gd name="T48" fmla="*/ 61 w 827"/>
                    <a:gd name="T49" fmla="*/ 726 h 778"/>
                    <a:gd name="T50" fmla="*/ 0 w 827"/>
                    <a:gd name="T51" fmla="*/ 777 h 778"/>
                    <a:gd name="T52" fmla="*/ 35 w 827"/>
                    <a:gd name="T53" fmla="*/ 682 h 778"/>
                    <a:gd name="T54" fmla="*/ 0 w 827"/>
                    <a:gd name="T55" fmla="*/ 595 h 778"/>
                    <a:gd name="T56" fmla="*/ 61 w 827"/>
                    <a:gd name="T57" fmla="*/ 551 h 778"/>
                    <a:gd name="T58" fmla="*/ 140 w 827"/>
                    <a:gd name="T59" fmla="*/ 486 h 778"/>
                    <a:gd name="T60" fmla="*/ 193 w 827"/>
                    <a:gd name="T61" fmla="*/ 428 h 778"/>
                    <a:gd name="T62" fmla="*/ 316 w 827"/>
                    <a:gd name="T63" fmla="*/ 421 h 778"/>
                    <a:gd name="T64" fmla="*/ 369 w 827"/>
                    <a:gd name="T65" fmla="*/ 406 h 778"/>
                    <a:gd name="T66" fmla="*/ 500 w 827"/>
                    <a:gd name="T67" fmla="*/ 283 h 778"/>
                    <a:gd name="T68" fmla="*/ 527 w 827"/>
                    <a:gd name="T69" fmla="*/ 334 h 778"/>
                    <a:gd name="T70" fmla="*/ 579 w 827"/>
                    <a:gd name="T71" fmla="*/ 275 h 778"/>
                    <a:gd name="T72" fmla="*/ 659 w 827"/>
                    <a:gd name="T73" fmla="*/ 196 h 778"/>
                    <a:gd name="T74" fmla="*/ 676 w 827"/>
                    <a:gd name="T75" fmla="*/ 152 h 778"/>
                    <a:gd name="T76" fmla="*/ 650 w 827"/>
                    <a:gd name="T77" fmla="*/ 137 h 778"/>
                    <a:gd name="T78" fmla="*/ 667 w 827"/>
                    <a:gd name="T79" fmla="*/ 116 h 778"/>
                    <a:gd name="T80" fmla="*/ 694 w 827"/>
                    <a:gd name="T81" fmla="*/ 87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7" h="778">
                      <a:moveTo>
                        <a:pt x="694" y="87"/>
                      </a:moveTo>
                      <a:cubicBezTo>
                        <a:pt x="685" y="65"/>
                        <a:pt x="702" y="21"/>
                        <a:pt x="702" y="21"/>
                      </a:cubicBezTo>
                      <a:cubicBezTo>
                        <a:pt x="733" y="58"/>
                        <a:pt x="733" y="29"/>
                        <a:pt x="746" y="0"/>
                      </a:cubicBezTo>
                      <a:cubicBezTo>
                        <a:pt x="795" y="14"/>
                        <a:pt x="786" y="50"/>
                        <a:pt x="799" y="87"/>
                      </a:cubicBezTo>
                      <a:cubicBezTo>
                        <a:pt x="808" y="108"/>
                        <a:pt x="826" y="152"/>
                        <a:pt x="826" y="152"/>
                      </a:cubicBezTo>
                      <a:cubicBezTo>
                        <a:pt x="804" y="203"/>
                        <a:pt x="826" y="188"/>
                        <a:pt x="782" y="210"/>
                      </a:cubicBezTo>
                      <a:cubicBezTo>
                        <a:pt x="764" y="228"/>
                        <a:pt x="746" y="275"/>
                        <a:pt x="746" y="275"/>
                      </a:cubicBezTo>
                      <a:cubicBezTo>
                        <a:pt x="742" y="363"/>
                        <a:pt x="760" y="399"/>
                        <a:pt x="711" y="457"/>
                      </a:cubicBezTo>
                      <a:cubicBezTo>
                        <a:pt x="659" y="428"/>
                        <a:pt x="681" y="479"/>
                        <a:pt x="632" y="493"/>
                      </a:cubicBezTo>
                      <a:cubicBezTo>
                        <a:pt x="593" y="486"/>
                        <a:pt x="566" y="490"/>
                        <a:pt x="527" y="501"/>
                      </a:cubicBezTo>
                      <a:cubicBezTo>
                        <a:pt x="500" y="468"/>
                        <a:pt x="536" y="461"/>
                        <a:pt x="492" y="450"/>
                      </a:cubicBezTo>
                      <a:cubicBezTo>
                        <a:pt x="474" y="472"/>
                        <a:pt x="474" y="515"/>
                        <a:pt x="448" y="530"/>
                      </a:cubicBezTo>
                      <a:cubicBezTo>
                        <a:pt x="430" y="537"/>
                        <a:pt x="395" y="544"/>
                        <a:pt x="395" y="544"/>
                      </a:cubicBezTo>
                      <a:cubicBezTo>
                        <a:pt x="382" y="511"/>
                        <a:pt x="391" y="490"/>
                        <a:pt x="351" y="479"/>
                      </a:cubicBezTo>
                      <a:cubicBezTo>
                        <a:pt x="298" y="486"/>
                        <a:pt x="285" y="486"/>
                        <a:pt x="254" y="522"/>
                      </a:cubicBezTo>
                      <a:cubicBezTo>
                        <a:pt x="289" y="544"/>
                        <a:pt x="298" y="533"/>
                        <a:pt x="333" y="515"/>
                      </a:cubicBezTo>
                      <a:cubicBezTo>
                        <a:pt x="355" y="530"/>
                        <a:pt x="373" y="562"/>
                        <a:pt x="342" y="580"/>
                      </a:cubicBezTo>
                      <a:cubicBezTo>
                        <a:pt x="329" y="588"/>
                        <a:pt x="272" y="599"/>
                        <a:pt x="254" y="602"/>
                      </a:cubicBezTo>
                      <a:cubicBezTo>
                        <a:pt x="210" y="628"/>
                        <a:pt x="193" y="628"/>
                        <a:pt x="149" y="602"/>
                      </a:cubicBezTo>
                      <a:cubicBezTo>
                        <a:pt x="153" y="588"/>
                        <a:pt x="149" y="573"/>
                        <a:pt x="158" y="559"/>
                      </a:cubicBezTo>
                      <a:cubicBezTo>
                        <a:pt x="167" y="545"/>
                        <a:pt x="241" y="530"/>
                        <a:pt x="202" y="522"/>
                      </a:cubicBezTo>
                      <a:cubicBezTo>
                        <a:pt x="184" y="519"/>
                        <a:pt x="149" y="537"/>
                        <a:pt x="149" y="537"/>
                      </a:cubicBezTo>
                      <a:cubicBezTo>
                        <a:pt x="140" y="562"/>
                        <a:pt x="123" y="577"/>
                        <a:pt x="114" y="602"/>
                      </a:cubicBezTo>
                      <a:cubicBezTo>
                        <a:pt x="158" y="660"/>
                        <a:pt x="158" y="628"/>
                        <a:pt x="131" y="689"/>
                      </a:cubicBezTo>
                      <a:cubicBezTo>
                        <a:pt x="123" y="711"/>
                        <a:pt x="61" y="726"/>
                        <a:pt x="61" y="726"/>
                      </a:cubicBezTo>
                      <a:cubicBezTo>
                        <a:pt x="21" y="777"/>
                        <a:pt x="48" y="762"/>
                        <a:pt x="0" y="777"/>
                      </a:cubicBezTo>
                      <a:cubicBezTo>
                        <a:pt x="8" y="733"/>
                        <a:pt x="21" y="718"/>
                        <a:pt x="35" y="682"/>
                      </a:cubicBezTo>
                      <a:cubicBezTo>
                        <a:pt x="26" y="646"/>
                        <a:pt x="13" y="628"/>
                        <a:pt x="0" y="595"/>
                      </a:cubicBezTo>
                      <a:cubicBezTo>
                        <a:pt x="13" y="566"/>
                        <a:pt x="30" y="570"/>
                        <a:pt x="61" y="551"/>
                      </a:cubicBezTo>
                      <a:cubicBezTo>
                        <a:pt x="79" y="511"/>
                        <a:pt x="101" y="508"/>
                        <a:pt x="140" y="486"/>
                      </a:cubicBezTo>
                      <a:cubicBezTo>
                        <a:pt x="162" y="461"/>
                        <a:pt x="162" y="446"/>
                        <a:pt x="193" y="428"/>
                      </a:cubicBezTo>
                      <a:cubicBezTo>
                        <a:pt x="281" y="439"/>
                        <a:pt x="241" y="442"/>
                        <a:pt x="316" y="421"/>
                      </a:cubicBezTo>
                      <a:cubicBezTo>
                        <a:pt x="333" y="417"/>
                        <a:pt x="369" y="406"/>
                        <a:pt x="369" y="406"/>
                      </a:cubicBezTo>
                      <a:cubicBezTo>
                        <a:pt x="461" y="432"/>
                        <a:pt x="426" y="304"/>
                        <a:pt x="500" y="283"/>
                      </a:cubicBezTo>
                      <a:cubicBezTo>
                        <a:pt x="514" y="315"/>
                        <a:pt x="483" y="323"/>
                        <a:pt x="527" y="334"/>
                      </a:cubicBezTo>
                      <a:cubicBezTo>
                        <a:pt x="549" y="308"/>
                        <a:pt x="549" y="294"/>
                        <a:pt x="579" y="275"/>
                      </a:cubicBezTo>
                      <a:cubicBezTo>
                        <a:pt x="606" y="246"/>
                        <a:pt x="641" y="236"/>
                        <a:pt x="659" y="196"/>
                      </a:cubicBezTo>
                      <a:cubicBezTo>
                        <a:pt x="663" y="181"/>
                        <a:pt x="676" y="152"/>
                        <a:pt x="676" y="152"/>
                      </a:cubicBezTo>
                      <a:cubicBezTo>
                        <a:pt x="667" y="148"/>
                        <a:pt x="650" y="145"/>
                        <a:pt x="650" y="137"/>
                      </a:cubicBezTo>
                      <a:cubicBezTo>
                        <a:pt x="650" y="129"/>
                        <a:pt x="707" y="119"/>
                        <a:pt x="667" y="116"/>
                      </a:cubicBezTo>
                      <a:lnTo>
                        <a:pt x="694" y="8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9" name="Freeform 45">
                  <a:extLst>
                    <a:ext uri="{FF2B5EF4-FFF2-40B4-BE49-F238E27FC236}">
                      <a16:creationId xmlns:a16="http://schemas.microsoft.com/office/drawing/2014/main" id="{F4FCCDAF-83D6-4B08-A13C-433AB7BE366D}"/>
                    </a:ext>
                  </a:extLst>
                </p:cNvPr>
                <p:cNvSpPr>
                  <a:spLocks noChangeArrowheads="1"/>
                </p:cNvSpPr>
                <p:nvPr/>
              </p:nvSpPr>
              <p:spPr bwMode="auto">
                <a:xfrm>
                  <a:off x="2677" y="221"/>
                  <a:ext cx="14" cy="11"/>
                </a:xfrm>
                <a:custGeom>
                  <a:avLst/>
                  <a:gdLst>
                    <a:gd name="T0" fmla="*/ 0 w 63"/>
                    <a:gd name="T1" fmla="*/ 31 h 47"/>
                    <a:gd name="T2" fmla="*/ 19 w 63"/>
                    <a:gd name="T3" fmla="*/ 46 h 47"/>
                    <a:gd name="T4" fmla="*/ 0 w 63"/>
                    <a:gd name="T5" fmla="*/ 31 h 47"/>
                  </a:gdLst>
                  <a:ahLst/>
                  <a:cxnLst>
                    <a:cxn ang="0">
                      <a:pos x="T0" y="T1"/>
                    </a:cxn>
                    <a:cxn ang="0">
                      <a:pos x="T2" y="T3"/>
                    </a:cxn>
                    <a:cxn ang="0">
                      <a:pos x="T4" y="T5"/>
                    </a:cxn>
                  </a:cxnLst>
                  <a:rect l="0" t="0" r="r" b="b"/>
                  <a:pathLst>
                    <a:path w="63" h="47">
                      <a:moveTo>
                        <a:pt x="0" y="31"/>
                      </a:moveTo>
                      <a:cubicBezTo>
                        <a:pt x="29" y="0"/>
                        <a:pt x="62" y="24"/>
                        <a:pt x="19" y="46"/>
                      </a:cubicBezTo>
                      <a:cubicBezTo>
                        <a:pt x="0" y="21"/>
                        <a:pt x="0" y="17"/>
                        <a:pt x="0" y="31"/>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0" name="Freeform 46">
                  <a:extLst>
                    <a:ext uri="{FF2B5EF4-FFF2-40B4-BE49-F238E27FC236}">
                      <a16:creationId xmlns:a16="http://schemas.microsoft.com/office/drawing/2014/main" id="{7BA5884B-FB83-4012-ADA2-062FDBCE961F}"/>
                    </a:ext>
                  </a:extLst>
                </p:cNvPr>
                <p:cNvSpPr>
                  <a:spLocks noChangeArrowheads="1"/>
                </p:cNvSpPr>
                <p:nvPr/>
              </p:nvSpPr>
              <p:spPr bwMode="auto">
                <a:xfrm>
                  <a:off x="1627" y="350"/>
                  <a:ext cx="813" cy="462"/>
                </a:xfrm>
                <a:custGeom>
                  <a:avLst/>
                  <a:gdLst>
                    <a:gd name="T0" fmla="*/ 3586 w 3587"/>
                    <a:gd name="T1" fmla="*/ 93 h 2037"/>
                    <a:gd name="T2" fmla="*/ 3435 w 3587"/>
                    <a:gd name="T3" fmla="*/ 281 h 2037"/>
                    <a:gd name="T4" fmla="*/ 3303 w 3587"/>
                    <a:gd name="T5" fmla="*/ 440 h 2037"/>
                    <a:gd name="T6" fmla="*/ 3188 w 3587"/>
                    <a:gd name="T7" fmla="*/ 513 h 2037"/>
                    <a:gd name="T8" fmla="*/ 2799 w 3587"/>
                    <a:gd name="T9" fmla="*/ 650 h 2037"/>
                    <a:gd name="T10" fmla="*/ 2791 w 3587"/>
                    <a:gd name="T11" fmla="*/ 756 h 2037"/>
                    <a:gd name="T12" fmla="*/ 2667 w 3587"/>
                    <a:gd name="T13" fmla="*/ 829 h 2037"/>
                    <a:gd name="T14" fmla="*/ 2738 w 3587"/>
                    <a:gd name="T15" fmla="*/ 643 h 2037"/>
                    <a:gd name="T16" fmla="*/ 2543 w 3587"/>
                    <a:gd name="T17" fmla="*/ 679 h 2037"/>
                    <a:gd name="T18" fmla="*/ 2455 w 3587"/>
                    <a:gd name="T19" fmla="*/ 785 h 2037"/>
                    <a:gd name="T20" fmla="*/ 2632 w 3587"/>
                    <a:gd name="T21" fmla="*/ 1009 h 2037"/>
                    <a:gd name="T22" fmla="*/ 2623 w 3587"/>
                    <a:gd name="T23" fmla="*/ 1327 h 2037"/>
                    <a:gd name="T24" fmla="*/ 2393 w 3587"/>
                    <a:gd name="T25" fmla="*/ 1465 h 2037"/>
                    <a:gd name="T26" fmla="*/ 2305 w 3587"/>
                    <a:gd name="T27" fmla="*/ 1392 h 2037"/>
                    <a:gd name="T28" fmla="*/ 2128 w 3587"/>
                    <a:gd name="T29" fmla="*/ 1255 h 2037"/>
                    <a:gd name="T30" fmla="*/ 2040 w 3587"/>
                    <a:gd name="T31" fmla="*/ 1255 h 2037"/>
                    <a:gd name="T32" fmla="*/ 1987 w 3587"/>
                    <a:gd name="T33" fmla="*/ 1421 h 2037"/>
                    <a:gd name="T34" fmla="*/ 2208 w 3587"/>
                    <a:gd name="T35" fmla="*/ 1674 h 2037"/>
                    <a:gd name="T36" fmla="*/ 2252 w 3587"/>
                    <a:gd name="T37" fmla="*/ 1891 h 2037"/>
                    <a:gd name="T38" fmla="*/ 2322 w 3587"/>
                    <a:gd name="T39" fmla="*/ 2021 h 2037"/>
                    <a:gd name="T40" fmla="*/ 2172 w 3587"/>
                    <a:gd name="T41" fmla="*/ 1963 h 2037"/>
                    <a:gd name="T42" fmla="*/ 2075 w 3587"/>
                    <a:gd name="T43" fmla="*/ 1869 h 2037"/>
                    <a:gd name="T44" fmla="*/ 1863 w 3587"/>
                    <a:gd name="T45" fmla="*/ 1530 h 2037"/>
                    <a:gd name="T46" fmla="*/ 1881 w 3587"/>
                    <a:gd name="T47" fmla="*/ 1118 h 2037"/>
                    <a:gd name="T48" fmla="*/ 1863 w 3587"/>
                    <a:gd name="T49" fmla="*/ 966 h 2037"/>
                    <a:gd name="T50" fmla="*/ 1819 w 3587"/>
                    <a:gd name="T51" fmla="*/ 995 h 2037"/>
                    <a:gd name="T52" fmla="*/ 1704 w 3587"/>
                    <a:gd name="T53" fmla="*/ 959 h 2037"/>
                    <a:gd name="T54" fmla="*/ 1589 w 3587"/>
                    <a:gd name="T55" fmla="*/ 614 h 2037"/>
                    <a:gd name="T56" fmla="*/ 1457 w 3587"/>
                    <a:gd name="T57" fmla="*/ 599 h 2037"/>
                    <a:gd name="T58" fmla="*/ 1271 w 3587"/>
                    <a:gd name="T59" fmla="*/ 621 h 2037"/>
                    <a:gd name="T60" fmla="*/ 1068 w 3587"/>
                    <a:gd name="T61" fmla="*/ 836 h 2037"/>
                    <a:gd name="T62" fmla="*/ 865 w 3587"/>
                    <a:gd name="T63" fmla="*/ 966 h 2037"/>
                    <a:gd name="T64" fmla="*/ 812 w 3587"/>
                    <a:gd name="T65" fmla="*/ 988 h 2037"/>
                    <a:gd name="T66" fmla="*/ 706 w 3587"/>
                    <a:gd name="T67" fmla="*/ 1183 h 2037"/>
                    <a:gd name="T68" fmla="*/ 671 w 3587"/>
                    <a:gd name="T69" fmla="*/ 1277 h 2037"/>
                    <a:gd name="T70" fmla="*/ 565 w 3587"/>
                    <a:gd name="T71" fmla="*/ 1457 h 2037"/>
                    <a:gd name="T72" fmla="*/ 415 w 3587"/>
                    <a:gd name="T73" fmla="*/ 1414 h 2037"/>
                    <a:gd name="T74" fmla="*/ 291 w 3587"/>
                    <a:gd name="T75" fmla="*/ 930 h 2037"/>
                    <a:gd name="T76" fmla="*/ 317 w 3587"/>
                    <a:gd name="T77" fmla="*/ 563 h 2037"/>
                    <a:gd name="T78" fmla="*/ 194 w 3587"/>
                    <a:gd name="T79" fmla="*/ 650 h 2037"/>
                    <a:gd name="T80" fmla="*/ 88 w 3587"/>
                    <a:gd name="T81" fmla="*/ 542 h 2037"/>
                    <a:gd name="T82" fmla="*/ 105 w 3587"/>
                    <a:gd name="T83" fmla="*/ 498 h 2037"/>
                    <a:gd name="T84" fmla="*/ 0 w 3587"/>
                    <a:gd name="T85" fmla="*/ 332 h 2037"/>
                    <a:gd name="T86" fmla="*/ 3524 w 3587"/>
                    <a:gd name="T87" fmla="*/ 21 h 2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87" h="2037">
                      <a:moveTo>
                        <a:pt x="3524" y="21"/>
                      </a:moveTo>
                      <a:cubicBezTo>
                        <a:pt x="3537" y="54"/>
                        <a:pt x="3572" y="57"/>
                        <a:pt x="3586" y="93"/>
                      </a:cubicBezTo>
                      <a:cubicBezTo>
                        <a:pt x="3572" y="130"/>
                        <a:pt x="3537" y="148"/>
                        <a:pt x="3515" y="180"/>
                      </a:cubicBezTo>
                      <a:cubicBezTo>
                        <a:pt x="3493" y="220"/>
                        <a:pt x="3480" y="256"/>
                        <a:pt x="3435" y="281"/>
                      </a:cubicBezTo>
                      <a:cubicBezTo>
                        <a:pt x="3413" y="307"/>
                        <a:pt x="3404" y="317"/>
                        <a:pt x="3418" y="346"/>
                      </a:cubicBezTo>
                      <a:cubicBezTo>
                        <a:pt x="3387" y="386"/>
                        <a:pt x="3347" y="411"/>
                        <a:pt x="3303" y="440"/>
                      </a:cubicBezTo>
                      <a:cubicBezTo>
                        <a:pt x="3285" y="451"/>
                        <a:pt x="3250" y="469"/>
                        <a:pt x="3250" y="469"/>
                      </a:cubicBezTo>
                      <a:cubicBezTo>
                        <a:pt x="3268" y="509"/>
                        <a:pt x="3228" y="505"/>
                        <a:pt x="3188" y="513"/>
                      </a:cubicBezTo>
                      <a:cubicBezTo>
                        <a:pt x="3162" y="534"/>
                        <a:pt x="3144" y="545"/>
                        <a:pt x="3109" y="556"/>
                      </a:cubicBezTo>
                      <a:cubicBezTo>
                        <a:pt x="3029" y="542"/>
                        <a:pt x="2870" y="610"/>
                        <a:pt x="2799" y="650"/>
                      </a:cubicBezTo>
                      <a:cubicBezTo>
                        <a:pt x="2808" y="682"/>
                        <a:pt x="2786" y="697"/>
                        <a:pt x="2826" y="707"/>
                      </a:cubicBezTo>
                      <a:cubicBezTo>
                        <a:pt x="2839" y="738"/>
                        <a:pt x="2826" y="745"/>
                        <a:pt x="2791" y="756"/>
                      </a:cubicBezTo>
                      <a:cubicBezTo>
                        <a:pt x="2764" y="789"/>
                        <a:pt x="2751" y="814"/>
                        <a:pt x="2711" y="836"/>
                      </a:cubicBezTo>
                      <a:cubicBezTo>
                        <a:pt x="2698" y="832"/>
                        <a:pt x="2676" y="839"/>
                        <a:pt x="2667" y="829"/>
                      </a:cubicBezTo>
                      <a:cubicBezTo>
                        <a:pt x="2645" y="792"/>
                        <a:pt x="2693" y="717"/>
                        <a:pt x="2738" y="707"/>
                      </a:cubicBezTo>
                      <a:cubicBezTo>
                        <a:pt x="2751" y="675"/>
                        <a:pt x="2724" y="675"/>
                        <a:pt x="2738" y="643"/>
                      </a:cubicBezTo>
                      <a:cubicBezTo>
                        <a:pt x="2724" y="592"/>
                        <a:pt x="2689" y="607"/>
                        <a:pt x="2640" y="621"/>
                      </a:cubicBezTo>
                      <a:cubicBezTo>
                        <a:pt x="2614" y="650"/>
                        <a:pt x="2583" y="668"/>
                        <a:pt x="2543" y="679"/>
                      </a:cubicBezTo>
                      <a:cubicBezTo>
                        <a:pt x="2526" y="701"/>
                        <a:pt x="2508" y="720"/>
                        <a:pt x="2490" y="742"/>
                      </a:cubicBezTo>
                      <a:cubicBezTo>
                        <a:pt x="2477" y="756"/>
                        <a:pt x="2455" y="785"/>
                        <a:pt x="2455" y="785"/>
                      </a:cubicBezTo>
                      <a:cubicBezTo>
                        <a:pt x="2464" y="843"/>
                        <a:pt x="2468" y="876"/>
                        <a:pt x="2526" y="908"/>
                      </a:cubicBezTo>
                      <a:cubicBezTo>
                        <a:pt x="2557" y="944"/>
                        <a:pt x="2587" y="984"/>
                        <a:pt x="2632" y="1009"/>
                      </a:cubicBezTo>
                      <a:cubicBezTo>
                        <a:pt x="2640" y="1031"/>
                        <a:pt x="2658" y="1074"/>
                        <a:pt x="2658" y="1074"/>
                      </a:cubicBezTo>
                      <a:cubicBezTo>
                        <a:pt x="2654" y="1110"/>
                        <a:pt x="2645" y="1302"/>
                        <a:pt x="2623" y="1327"/>
                      </a:cubicBezTo>
                      <a:cubicBezTo>
                        <a:pt x="2605" y="1349"/>
                        <a:pt x="2543" y="1363"/>
                        <a:pt x="2517" y="1378"/>
                      </a:cubicBezTo>
                      <a:cubicBezTo>
                        <a:pt x="2486" y="1418"/>
                        <a:pt x="2428" y="1428"/>
                        <a:pt x="2393" y="1465"/>
                      </a:cubicBezTo>
                      <a:cubicBezTo>
                        <a:pt x="2367" y="1490"/>
                        <a:pt x="2380" y="1504"/>
                        <a:pt x="2340" y="1515"/>
                      </a:cubicBezTo>
                      <a:cubicBezTo>
                        <a:pt x="2322" y="1472"/>
                        <a:pt x="2375" y="1410"/>
                        <a:pt x="2305" y="1392"/>
                      </a:cubicBezTo>
                      <a:cubicBezTo>
                        <a:pt x="2278" y="1360"/>
                        <a:pt x="2252" y="1313"/>
                        <a:pt x="2216" y="1284"/>
                      </a:cubicBezTo>
                      <a:cubicBezTo>
                        <a:pt x="2194" y="1230"/>
                        <a:pt x="2230" y="1298"/>
                        <a:pt x="2128" y="1255"/>
                      </a:cubicBezTo>
                      <a:cubicBezTo>
                        <a:pt x="2110" y="1248"/>
                        <a:pt x="2110" y="1222"/>
                        <a:pt x="2093" y="1212"/>
                      </a:cubicBezTo>
                      <a:cubicBezTo>
                        <a:pt x="2075" y="1165"/>
                        <a:pt x="2057" y="1233"/>
                        <a:pt x="2040" y="1255"/>
                      </a:cubicBezTo>
                      <a:cubicBezTo>
                        <a:pt x="2031" y="1291"/>
                        <a:pt x="2013" y="1309"/>
                        <a:pt x="2004" y="1349"/>
                      </a:cubicBezTo>
                      <a:cubicBezTo>
                        <a:pt x="2018" y="1381"/>
                        <a:pt x="2009" y="1396"/>
                        <a:pt x="1987" y="1421"/>
                      </a:cubicBezTo>
                      <a:cubicBezTo>
                        <a:pt x="2004" y="1439"/>
                        <a:pt x="2049" y="1483"/>
                        <a:pt x="2057" y="1508"/>
                      </a:cubicBezTo>
                      <a:cubicBezTo>
                        <a:pt x="2093" y="1598"/>
                        <a:pt x="2084" y="1652"/>
                        <a:pt x="2208" y="1674"/>
                      </a:cubicBezTo>
                      <a:cubicBezTo>
                        <a:pt x="2239" y="1692"/>
                        <a:pt x="2252" y="1710"/>
                        <a:pt x="2278" y="1732"/>
                      </a:cubicBezTo>
                      <a:cubicBezTo>
                        <a:pt x="2256" y="1783"/>
                        <a:pt x="2265" y="1837"/>
                        <a:pt x="2252" y="1891"/>
                      </a:cubicBezTo>
                      <a:cubicBezTo>
                        <a:pt x="2261" y="1938"/>
                        <a:pt x="2256" y="1952"/>
                        <a:pt x="2305" y="1978"/>
                      </a:cubicBezTo>
                      <a:cubicBezTo>
                        <a:pt x="2309" y="1992"/>
                        <a:pt x="2318" y="2007"/>
                        <a:pt x="2322" y="2021"/>
                      </a:cubicBezTo>
                      <a:cubicBezTo>
                        <a:pt x="2326" y="2035"/>
                        <a:pt x="2269" y="2007"/>
                        <a:pt x="2269" y="2007"/>
                      </a:cubicBezTo>
                      <a:cubicBezTo>
                        <a:pt x="2216" y="2036"/>
                        <a:pt x="2212" y="1989"/>
                        <a:pt x="2172" y="1963"/>
                      </a:cubicBezTo>
                      <a:cubicBezTo>
                        <a:pt x="2155" y="1952"/>
                        <a:pt x="2119" y="1934"/>
                        <a:pt x="2119" y="1934"/>
                      </a:cubicBezTo>
                      <a:cubicBezTo>
                        <a:pt x="2080" y="1884"/>
                        <a:pt x="2093" y="1909"/>
                        <a:pt x="2075" y="1869"/>
                      </a:cubicBezTo>
                      <a:cubicBezTo>
                        <a:pt x="2062" y="1772"/>
                        <a:pt x="2035" y="1609"/>
                        <a:pt x="1925" y="1551"/>
                      </a:cubicBezTo>
                      <a:cubicBezTo>
                        <a:pt x="1890" y="1562"/>
                        <a:pt x="1876" y="1562"/>
                        <a:pt x="1863" y="1530"/>
                      </a:cubicBezTo>
                      <a:cubicBezTo>
                        <a:pt x="1885" y="1457"/>
                        <a:pt x="1907" y="1381"/>
                        <a:pt x="1934" y="1313"/>
                      </a:cubicBezTo>
                      <a:cubicBezTo>
                        <a:pt x="1925" y="1237"/>
                        <a:pt x="1903" y="1190"/>
                        <a:pt x="1881" y="1118"/>
                      </a:cubicBezTo>
                      <a:cubicBezTo>
                        <a:pt x="1894" y="1089"/>
                        <a:pt x="1876" y="1082"/>
                        <a:pt x="1863" y="1053"/>
                      </a:cubicBezTo>
                      <a:cubicBezTo>
                        <a:pt x="1872" y="1017"/>
                        <a:pt x="1890" y="998"/>
                        <a:pt x="1863" y="966"/>
                      </a:cubicBezTo>
                      <a:cubicBezTo>
                        <a:pt x="1854" y="970"/>
                        <a:pt x="1845" y="970"/>
                        <a:pt x="1837" y="973"/>
                      </a:cubicBezTo>
                      <a:cubicBezTo>
                        <a:pt x="1829" y="976"/>
                        <a:pt x="1828" y="991"/>
                        <a:pt x="1819" y="995"/>
                      </a:cubicBezTo>
                      <a:cubicBezTo>
                        <a:pt x="1801" y="1002"/>
                        <a:pt x="1766" y="1009"/>
                        <a:pt x="1766" y="1009"/>
                      </a:cubicBezTo>
                      <a:cubicBezTo>
                        <a:pt x="1740" y="988"/>
                        <a:pt x="1717" y="988"/>
                        <a:pt x="1704" y="959"/>
                      </a:cubicBezTo>
                      <a:cubicBezTo>
                        <a:pt x="1726" y="904"/>
                        <a:pt x="1673" y="742"/>
                        <a:pt x="1607" y="707"/>
                      </a:cubicBezTo>
                      <a:cubicBezTo>
                        <a:pt x="1576" y="672"/>
                        <a:pt x="1581" y="657"/>
                        <a:pt x="1589" y="614"/>
                      </a:cubicBezTo>
                      <a:cubicBezTo>
                        <a:pt x="1581" y="578"/>
                        <a:pt x="1572" y="531"/>
                        <a:pt x="1528" y="520"/>
                      </a:cubicBezTo>
                      <a:cubicBezTo>
                        <a:pt x="1514" y="556"/>
                        <a:pt x="1492" y="578"/>
                        <a:pt x="1457" y="599"/>
                      </a:cubicBezTo>
                      <a:cubicBezTo>
                        <a:pt x="1426" y="592"/>
                        <a:pt x="1360" y="578"/>
                        <a:pt x="1360" y="578"/>
                      </a:cubicBezTo>
                      <a:cubicBezTo>
                        <a:pt x="1307" y="585"/>
                        <a:pt x="1311" y="599"/>
                        <a:pt x="1271" y="621"/>
                      </a:cubicBezTo>
                      <a:cubicBezTo>
                        <a:pt x="1254" y="668"/>
                        <a:pt x="1245" y="690"/>
                        <a:pt x="1183" y="707"/>
                      </a:cubicBezTo>
                      <a:cubicBezTo>
                        <a:pt x="1165" y="720"/>
                        <a:pt x="1073" y="832"/>
                        <a:pt x="1068" y="836"/>
                      </a:cubicBezTo>
                      <a:cubicBezTo>
                        <a:pt x="1020" y="861"/>
                        <a:pt x="949" y="890"/>
                        <a:pt x="909" y="923"/>
                      </a:cubicBezTo>
                      <a:cubicBezTo>
                        <a:pt x="892" y="937"/>
                        <a:pt x="883" y="955"/>
                        <a:pt x="865" y="966"/>
                      </a:cubicBezTo>
                      <a:cubicBezTo>
                        <a:pt x="856" y="970"/>
                        <a:pt x="847" y="970"/>
                        <a:pt x="839" y="973"/>
                      </a:cubicBezTo>
                      <a:cubicBezTo>
                        <a:pt x="831" y="976"/>
                        <a:pt x="821" y="980"/>
                        <a:pt x="812" y="988"/>
                      </a:cubicBezTo>
                      <a:cubicBezTo>
                        <a:pt x="794" y="1002"/>
                        <a:pt x="759" y="1031"/>
                        <a:pt x="759" y="1031"/>
                      </a:cubicBezTo>
                      <a:cubicBezTo>
                        <a:pt x="737" y="1082"/>
                        <a:pt x="728" y="1132"/>
                        <a:pt x="706" y="1183"/>
                      </a:cubicBezTo>
                      <a:cubicBezTo>
                        <a:pt x="697" y="1208"/>
                        <a:pt x="688" y="1230"/>
                        <a:pt x="680" y="1255"/>
                      </a:cubicBezTo>
                      <a:cubicBezTo>
                        <a:pt x="675" y="1262"/>
                        <a:pt x="671" y="1277"/>
                        <a:pt x="671" y="1277"/>
                      </a:cubicBezTo>
                      <a:cubicBezTo>
                        <a:pt x="671" y="1295"/>
                        <a:pt x="688" y="1385"/>
                        <a:pt x="644" y="1414"/>
                      </a:cubicBezTo>
                      <a:cubicBezTo>
                        <a:pt x="622" y="1432"/>
                        <a:pt x="565" y="1457"/>
                        <a:pt x="565" y="1457"/>
                      </a:cubicBezTo>
                      <a:cubicBezTo>
                        <a:pt x="552" y="1486"/>
                        <a:pt x="538" y="1519"/>
                        <a:pt x="503" y="1530"/>
                      </a:cubicBezTo>
                      <a:cubicBezTo>
                        <a:pt x="441" y="1512"/>
                        <a:pt x="428" y="1461"/>
                        <a:pt x="415" y="1414"/>
                      </a:cubicBezTo>
                      <a:cubicBezTo>
                        <a:pt x="379" y="1306"/>
                        <a:pt x="362" y="1197"/>
                        <a:pt x="317" y="1089"/>
                      </a:cubicBezTo>
                      <a:cubicBezTo>
                        <a:pt x="313" y="1013"/>
                        <a:pt x="309" y="991"/>
                        <a:pt x="291" y="930"/>
                      </a:cubicBezTo>
                      <a:cubicBezTo>
                        <a:pt x="291" y="904"/>
                        <a:pt x="300" y="789"/>
                        <a:pt x="282" y="749"/>
                      </a:cubicBezTo>
                      <a:cubicBezTo>
                        <a:pt x="309" y="690"/>
                        <a:pt x="291" y="625"/>
                        <a:pt x="317" y="563"/>
                      </a:cubicBezTo>
                      <a:cubicBezTo>
                        <a:pt x="291" y="502"/>
                        <a:pt x="264" y="607"/>
                        <a:pt x="247" y="621"/>
                      </a:cubicBezTo>
                      <a:cubicBezTo>
                        <a:pt x="234" y="632"/>
                        <a:pt x="194" y="650"/>
                        <a:pt x="194" y="650"/>
                      </a:cubicBezTo>
                      <a:cubicBezTo>
                        <a:pt x="154" y="639"/>
                        <a:pt x="123" y="625"/>
                        <a:pt x="105" y="585"/>
                      </a:cubicBezTo>
                      <a:cubicBezTo>
                        <a:pt x="101" y="570"/>
                        <a:pt x="88" y="542"/>
                        <a:pt x="88" y="542"/>
                      </a:cubicBezTo>
                      <a:cubicBezTo>
                        <a:pt x="132" y="534"/>
                        <a:pt x="132" y="516"/>
                        <a:pt x="167" y="498"/>
                      </a:cubicBezTo>
                      <a:cubicBezTo>
                        <a:pt x="154" y="462"/>
                        <a:pt x="136" y="480"/>
                        <a:pt x="105" y="498"/>
                      </a:cubicBezTo>
                      <a:cubicBezTo>
                        <a:pt x="66" y="487"/>
                        <a:pt x="66" y="476"/>
                        <a:pt x="79" y="448"/>
                      </a:cubicBezTo>
                      <a:cubicBezTo>
                        <a:pt x="48" y="411"/>
                        <a:pt x="39" y="364"/>
                        <a:pt x="0" y="332"/>
                      </a:cubicBezTo>
                      <a:lnTo>
                        <a:pt x="335" y="0"/>
                      </a:lnTo>
                      <a:lnTo>
                        <a:pt x="3524" y="21"/>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1" name="Freeform 47">
                  <a:extLst>
                    <a:ext uri="{FF2B5EF4-FFF2-40B4-BE49-F238E27FC236}">
                      <a16:creationId xmlns:a16="http://schemas.microsoft.com/office/drawing/2014/main" id="{66B09BA4-E0A4-42F3-B2D0-F351F8D7672E}"/>
                    </a:ext>
                  </a:extLst>
                </p:cNvPr>
                <p:cNvSpPr>
                  <a:spLocks noChangeArrowheads="1"/>
                </p:cNvSpPr>
                <p:nvPr/>
              </p:nvSpPr>
              <p:spPr bwMode="auto">
                <a:xfrm>
                  <a:off x="1770" y="659"/>
                  <a:ext cx="46" cy="71"/>
                </a:xfrm>
                <a:custGeom>
                  <a:avLst/>
                  <a:gdLst>
                    <a:gd name="T0" fmla="*/ 32 w 201"/>
                    <a:gd name="T1" fmla="*/ 40 h 315"/>
                    <a:gd name="T2" fmla="*/ 79 w 201"/>
                    <a:gd name="T3" fmla="*/ 11 h 315"/>
                    <a:gd name="T4" fmla="*/ 172 w 201"/>
                    <a:gd name="T5" fmla="*/ 121 h 315"/>
                    <a:gd name="T6" fmla="*/ 88 w 201"/>
                    <a:gd name="T7" fmla="*/ 314 h 315"/>
                    <a:gd name="T8" fmla="*/ 4 w 201"/>
                    <a:gd name="T9" fmla="*/ 254 h 315"/>
                    <a:gd name="T10" fmla="*/ 32 w 201"/>
                    <a:gd name="T11" fmla="*/ 40 h 315"/>
                  </a:gdLst>
                  <a:ahLst/>
                  <a:cxnLst>
                    <a:cxn ang="0">
                      <a:pos x="T0" y="T1"/>
                    </a:cxn>
                    <a:cxn ang="0">
                      <a:pos x="T2" y="T3"/>
                    </a:cxn>
                    <a:cxn ang="0">
                      <a:pos x="T4" y="T5"/>
                    </a:cxn>
                    <a:cxn ang="0">
                      <a:pos x="T6" y="T7"/>
                    </a:cxn>
                    <a:cxn ang="0">
                      <a:pos x="T8" y="T9"/>
                    </a:cxn>
                    <a:cxn ang="0">
                      <a:pos x="T10" y="T11"/>
                    </a:cxn>
                  </a:cxnLst>
                  <a:rect l="0" t="0" r="r" b="b"/>
                  <a:pathLst>
                    <a:path w="201" h="315">
                      <a:moveTo>
                        <a:pt x="32" y="40"/>
                      </a:moveTo>
                      <a:cubicBezTo>
                        <a:pt x="18" y="7"/>
                        <a:pt x="41" y="0"/>
                        <a:pt x="79" y="11"/>
                      </a:cubicBezTo>
                      <a:cubicBezTo>
                        <a:pt x="111" y="48"/>
                        <a:pt x="130" y="88"/>
                        <a:pt x="172" y="121"/>
                      </a:cubicBezTo>
                      <a:cubicBezTo>
                        <a:pt x="200" y="192"/>
                        <a:pt x="186" y="288"/>
                        <a:pt x="88" y="314"/>
                      </a:cubicBezTo>
                      <a:cubicBezTo>
                        <a:pt x="27" y="299"/>
                        <a:pt x="23" y="299"/>
                        <a:pt x="4" y="254"/>
                      </a:cubicBezTo>
                      <a:cubicBezTo>
                        <a:pt x="9" y="243"/>
                        <a:pt x="0" y="14"/>
                        <a:pt x="32" y="4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2" name="Freeform 48">
                  <a:extLst>
                    <a:ext uri="{FF2B5EF4-FFF2-40B4-BE49-F238E27FC236}">
                      <a16:creationId xmlns:a16="http://schemas.microsoft.com/office/drawing/2014/main" id="{0BCBBD56-F896-4F5B-9A80-FF4F9F17AADA}"/>
                    </a:ext>
                  </a:extLst>
                </p:cNvPr>
                <p:cNvSpPr>
                  <a:spLocks noChangeArrowheads="1"/>
                </p:cNvSpPr>
                <p:nvPr/>
              </p:nvSpPr>
              <p:spPr bwMode="auto">
                <a:xfrm>
                  <a:off x="2394" y="428"/>
                  <a:ext cx="42" cy="59"/>
                </a:xfrm>
                <a:custGeom>
                  <a:avLst/>
                  <a:gdLst>
                    <a:gd name="T0" fmla="*/ 54 w 187"/>
                    <a:gd name="T1" fmla="*/ 98 h 262"/>
                    <a:gd name="T2" fmla="*/ 122 w 187"/>
                    <a:gd name="T3" fmla="*/ 7 h 262"/>
                    <a:gd name="T4" fmla="*/ 181 w 187"/>
                    <a:gd name="T5" fmla="*/ 14 h 262"/>
                    <a:gd name="T6" fmla="*/ 164 w 187"/>
                    <a:gd name="T7" fmla="*/ 91 h 262"/>
                    <a:gd name="T8" fmla="*/ 54 w 187"/>
                    <a:gd name="T9" fmla="*/ 261 h 262"/>
                    <a:gd name="T10" fmla="*/ 29 w 187"/>
                    <a:gd name="T11" fmla="*/ 211 h 262"/>
                    <a:gd name="T12" fmla="*/ 12 w 187"/>
                    <a:gd name="T13" fmla="*/ 126 h 262"/>
                    <a:gd name="T14" fmla="*/ 54 w 187"/>
                    <a:gd name="T15" fmla="*/ 98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262">
                      <a:moveTo>
                        <a:pt x="54" y="98"/>
                      </a:moveTo>
                      <a:cubicBezTo>
                        <a:pt x="63" y="45"/>
                        <a:pt x="59" y="24"/>
                        <a:pt x="122" y="7"/>
                      </a:cubicBezTo>
                      <a:cubicBezTo>
                        <a:pt x="143" y="10"/>
                        <a:pt x="169" y="0"/>
                        <a:pt x="181" y="14"/>
                      </a:cubicBezTo>
                      <a:cubicBezTo>
                        <a:pt x="186" y="21"/>
                        <a:pt x="173" y="74"/>
                        <a:pt x="164" y="91"/>
                      </a:cubicBezTo>
                      <a:cubicBezTo>
                        <a:pt x="131" y="151"/>
                        <a:pt x="126" y="222"/>
                        <a:pt x="54" y="261"/>
                      </a:cubicBezTo>
                      <a:cubicBezTo>
                        <a:pt x="16" y="250"/>
                        <a:pt x="16" y="239"/>
                        <a:pt x="29" y="211"/>
                      </a:cubicBezTo>
                      <a:cubicBezTo>
                        <a:pt x="21" y="176"/>
                        <a:pt x="0" y="162"/>
                        <a:pt x="12" y="126"/>
                      </a:cubicBezTo>
                      <a:cubicBezTo>
                        <a:pt x="16" y="112"/>
                        <a:pt x="33" y="81"/>
                        <a:pt x="54" y="9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3" name="Freeform 49">
                  <a:extLst>
                    <a:ext uri="{FF2B5EF4-FFF2-40B4-BE49-F238E27FC236}">
                      <a16:creationId xmlns:a16="http://schemas.microsoft.com/office/drawing/2014/main" id="{BC97FDB1-78B3-4A74-8E73-FE2700DE5D91}"/>
                    </a:ext>
                  </a:extLst>
                </p:cNvPr>
                <p:cNvSpPr>
                  <a:spLocks noChangeArrowheads="1"/>
                </p:cNvSpPr>
                <p:nvPr/>
              </p:nvSpPr>
              <p:spPr bwMode="auto">
                <a:xfrm>
                  <a:off x="2513" y="390"/>
                  <a:ext cx="21" cy="24"/>
                </a:xfrm>
                <a:custGeom>
                  <a:avLst/>
                  <a:gdLst>
                    <a:gd name="T0" fmla="*/ 32 w 94"/>
                    <a:gd name="T1" fmla="*/ 57 h 108"/>
                    <a:gd name="T2" fmla="*/ 23 w 94"/>
                    <a:gd name="T3" fmla="*/ 107 h 108"/>
                    <a:gd name="T4" fmla="*/ 32 w 94"/>
                    <a:gd name="T5" fmla="*/ 57 h 108"/>
                  </a:gdLst>
                  <a:ahLst/>
                  <a:cxnLst>
                    <a:cxn ang="0">
                      <a:pos x="T0" y="T1"/>
                    </a:cxn>
                    <a:cxn ang="0">
                      <a:pos x="T2" y="T3"/>
                    </a:cxn>
                    <a:cxn ang="0">
                      <a:pos x="T4" y="T5"/>
                    </a:cxn>
                  </a:cxnLst>
                  <a:rect l="0" t="0" r="r" b="b"/>
                  <a:pathLst>
                    <a:path w="94" h="108">
                      <a:moveTo>
                        <a:pt x="32" y="57"/>
                      </a:moveTo>
                      <a:cubicBezTo>
                        <a:pt x="83" y="0"/>
                        <a:pt x="93" y="71"/>
                        <a:pt x="23" y="107"/>
                      </a:cubicBezTo>
                      <a:cubicBezTo>
                        <a:pt x="0" y="82"/>
                        <a:pt x="4" y="78"/>
                        <a:pt x="32" y="5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4" name="Freeform 50">
                  <a:extLst>
                    <a:ext uri="{FF2B5EF4-FFF2-40B4-BE49-F238E27FC236}">
                      <a16:creationId xmlns:a16="http://schemas.microsoft.com/office/drawing/2014/main" id="{67BFAF85-2EB2-4015-A39D-F5BCEED9F5AF}"/>
                    </a:ext>
                  </a:extLst>
                </p:cNvPr>
                <p:cNvSpPr>
                  <a:spLocks noChangeArrowheads="1"/>
                </p:cNvSpPr>
                <p:nvPr/>
              </p:nvSpPr>
              <p:spPr bwMode="auto">
                <a:xfrm>
                  <a:off x="333" y="166"/>
                  <a:ext cx="1015" cy="866"/>
                </a:xfrm>
                <a:custGeom>
                  <a:avLst/>
                  <a:gdLst>
                    <a:gd name="T0" fmla="*/ 3157 w 4478"/>
                    <a:gd name="T1" fmla="*/ 3180 h 3819"/>
                    <a:gd name="T2" fmla="*/ 3190 w 4478"/>
                    <a:gd name="T3" fmla="*/ 3091 h 3819"/>
                    <a:gd name="T4" fmla="*/ 3282 w 4478"/>
                    <a:gd name="T5" fmla="*/ 2830 h 3819"/>
                    <a:gd name="T6" fmla="*/ 2028 w 4478"/>
                    <a:gd name="T7" fmla="*/ 1966 h 3819"/>
                    <a:gd name="T8" fmla="*/ 1851 w 4478"/>
                    <a:gd name="T9" fmla="*/ 2370 h 3819"/>
                    <a:gd name="T10" fmla="*/ 1989 w 4478"/>
                    <a:gd name="T11" fmla="*/ 3811 h 3819"/>
                    <a:gd name="T12" fmla="*/ 1851 w 4478"/>
                    <a:gd name="T13" fmla="*/ 3385 h 3819"/>
                    <a:gd name="T14" fmla="*/ 1588 w 4478"/>
                    <a:gd name="T15" fmla="*/ 3008 h 3819"/>
                    <a:gd name="T16" fmla="*/ 1608 w 4478"/>
                    <a:gd name="T17" fmla="*/ 2830 h 3819"/>
                    <a:gd name="T18" fmla="*/ 1621 w 4478"/>
                    <a:gd name="T19" fmla="*/ 2700 h 3819"/>
                    <a:gd name="T20" fmla="*/ 1444 w 4478"/>
                    <a:gd name="T21" fmla="*/ 2569 h 3819"/>
                    <a:gd name="T22" fmla="*/ 1273 w 4478"/>
                    <a:gd name="T23" fmla="*/ 2370 h 3819"/>
                    <a:gd name="T24" fmla="*/ 971 w 4478"/>
                    <a:gd name="T25" fmla="*/ 2425 h 3819"/>
                    <a:gd name="T26" fmla="*/ 827 w 4478"/>
                    <a:gd name="T27" fmla="*/ 2501 h 3819"/>
                    <a:gd name="T28" fmla="*/ 512 w 4478"/>
                    <a:gd name="T29" fmla="*/ 2501 h 3819"/>
                    <a:gd name="T30" fmla="*/ 144 w 4478"/>
                    <a:gd name="T31" fmla="*/ 2137 h 3819"/>
                    <a:gd name="T32" fmla="*/ 72 w 4478"/>
                    <a:gd name="T33" fmla="*/ 2021 h 3819"/>
                    <a:gd name="T34" fmla="*/ 0 w 4478"/>
                    <a:gd name="T35" fmla="*/ 1808 h 3819"/>
                    <a:gd name="T36" fmla="*/ 157 w 4478"/>
                    <a:gd name="T37" fmla="*/ 1460 h 3819"/>
                    <a:gd name="T38" fmla="*/ 210 w 4478"/>
                    <a:gd name="T39" fmla="*/ 1241 h 3819"/>
                    <a:gd name="T40" fmla="*/ 334 w 4478"/>
                    <a:gd name="T41" fmla="*/ 980 h 3819"/>
                    <a:gd name="T42" fmla="*/ 531 w 4478"/>
                    <a:gd name="T43" fmla="*/ 795 h 3819"/>
                    <a:gd name="T44" fmla="*/ 1096 w 4478"/>
                    <a:gd name="T45" fmla="*/ 459 h 3819"/>
                    <a:gd name="T46" fmla="*/ 1444 w 4478"/>
                    <a:gd name="T47" fmla="*/ 205 h 3819"/>
                    <a:gd name="T48" fmla="*/ 1693 w 4478"/>
                    <a:gd name="T49" fmla="*/ 41 h 3819"/>
                    <a:gd name="T50" fmla="*/ 2382 w 4478"/>
                    <a:gd name="T51" fmla="*/ 13 h 3819"/>
                    <a:gd name="T52" fmla="*/ 2612 w 4478"/>
                    <a:gd name="T53" fmla="*/ 0 h 3819"/>
                    <a:gd name="T54" fmla="*/ 2520 w 4478"/>
                    <a:gd name="T55" fmla="*/ 233 h 3819"/>
                    <a:gd name="T56" fmla="*/ 2908 w 4478"/>
                    <a:gd name="T57" fmla="*/ 576 h 3819"/>
                    <a:gd name="T58" fmla="*/ 3262 w 4478"/>
                    <a:gd name="T59" fmla="*/ 507 h 3819"/>
                    <a:gd name="T60" fmla="*/ 3472 w 4478"/>
                    <a:gd name="T61" fmla="*/ 562 h 3819"/>
                    <a:gd name="T62" fmla="*/ 3669 w 4478"/>
                    <a:gd name="T63" fmla="*/ 665 h 3819"/>
                    <a:gd name="T64" fmla="*/ 3754 w 4478"/>
                    <a:gd name="T65" fmla="*/ 1289 h 3819"/>
                    <a:gd name="T66" fmla="*/ 3754 w 4478"/>
                    <a:gd name="T67" fmla="*/ 1643 h 3819"/>
                    <a:gd name="T68" fmla="*/ 3932 w 4478"/>
                    <a:gd name="T69" fmla="*/ 1938 h 3819"/>
                    <a:gd name="T70" fmla="*/ 4234 w 4478"/>
                    <a:gd name="T71" fmla="*/ 2055 h 3819"/>
                    <a:gd name="T72" fmla="*/ 4463 w 4478"/>
                    <a:gd name="T73" fmla="*/ 2021 h 3819"/>
                    <a:gd name="T74" fmla="*/ 4358 w 4478"/>
                    <a:gd name="T75" fmla="*/ 2329 h 3819"/>
                    <a:gd name="T76" fmla="*/ 3932 w 4478"/>
                    <a:gd name="T77" fmla="*/ 2789 h 3819"/>
                    <a:gd name="T78" fmla="*/ 3597 w 4478"/>
                    <a:gd name="T79" fmla="*/ 3324 h 3819"/>
                    <a:gd name="T80" fmla="*/ 3649 w 4478"/>
                    <a:gd name="T81" fmla="*/ 3481 h 3819"/>
                    <a:gd name="T82" fmla="*/ 2855 w 4478"/>
                    <a:gd name="T83" fmla="*/ 3811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78" h="3819">
                      <a:moveTo>
                        <a:pt x="2855" y="3811"/>
                      </a:moveTo>
                      <a:lnTo>
                        <a:pt x="3157" y="3180"/>
                      </a:lnTo>
                      <a:lnTo>
                        <a:pt x="3105" y="3077"/>
                      </a:lnTo>
                      <a:lnTo>
                        <a:pt x="3190" y="3091"/>
                      </a:lnTo>
                      <a:lnTo>
                        <a:pt x="3249" y="3022"/>
                      </a:lnTo>
                      <a:lnTo>
                        <a:pt x="3282" y="2830"/>
                      </a:lnTo>
                      <a:lnTo>
                        <a:pt x="3282" y="2542"/>
                      </a:lnTo>
                      <a:lnTo>
                        <a:pt x="2028" y="1966"/>
                      </a:lnTo>
                      <a:lnTo>
                        <a:pt x="1943" y="2110"/>
                      </a:lnTo>
                      <a:lnTo>
                        <a:pt x="1851" y="2370"/>
                      </a:lnTo>
                      <a:lnTo>
                        <a:pt x="2599" y="3818"/>
                      </a:lnTo>
                      <a:lnTo>
                        <a:pt x="1989" y="3811"/>
                      </a:lnTo>
                      <a:lnTo>
                        <a:pt x="1995" y="3673"/>
                      </a:lnTo>
                      <a:cubicBezTo>
                        <a:pt x="1864" y="3564"/>
                        <a:pt x="1943" y="3495"/>
                        <a:pt x="1851" y="3385"/>
                      </a:cubicBezTo>
                      <a:cubicBezTo>
                        <a:pt x="1811" y="3255"/>
                        <a:pt x="1752" y="3207"/>
                        <a:pt x="1660" y="3091"/>
                      </a:cubicBezTo>
                      <a:cubicBezTo>
                        <a:pt x="1634" y="3063"/>
                        <a:pt x="1608" y="3036"/>
                        <a:pt x="1588" y="3008"/>
                      </a:cubicBezTo>
                      <a:lnTo>
                        <a:pt x="1555" y="2960"/>
                      </a:lnTo>
                      <a:cubicBezTo>
                        <a:pt x="1555" y="2960"/>
                        <a:pt x="1608" y="2830"/>
                        <a:pt x="1608" y="2830"/>
                      </a:cubicBezTo>
                      <a:cubicBezTo>
                        <a:pt x="1621" y="2802"/>
                        <a:pt x="1641" y="2748"/>
                        <a:pt x="1641" y="2748"/>
                      </a:cubicBezTo>
                      <a:cubicBezTo>
                        <a:pt x="1634" y="2734"/>
                        <a:pt x="1621" y="2720"/>
                        <a:pt x="1621" y="2700"/>
                      </a:cubicBezTo>
                      <a:cubicBezTo>
                        <a:pt x="1628" y="2672"/>
                        <a:pt x="1660" y="2617"/>
                        <a:pt x="1660" y="2617"/>
                      </a:cubicBezTo>
                      <a:cubicBezTo>
                        <a:pt x="1595" y="2535"/>
                        <a:pt x="1555" y="2542"/>
                        <a:pt x="1444" y="2569"/>
                      </a:cubicBezTo>
                      <a:cubicBezTo>
                        <a:pt x="1424" y="2542"/>
                        <a:pt x="1378" y="2528"/>
                        <a:pt x="1358" y="2501"/>
                      </a:cubicBezTo>
                      <a:cubicBezTo>
                        <a:pt x="1214" y="2309"/>
                        <a:pt x="1417" y="2487"/>
                        <a:pt x="1273" y="2370"/>
                      </a:cubicBezTo>
                      <a:cubicBezTo>
                        <a:pt x="1096" y="2391"/>
                        <a:pt x="1175" y="2370"/>
                        <a:pt x="1024" y="2412"/>
                      </a:cubicBezTo>
                      <a:cubicBezTo>
                        <a:pt x="1004" y="2418"/>
                        <a:pt x="971" y="2425"/>
                        <a:pt x="971" y="2425"/>
                      </a:cubicBezTo>
                      <a:cubicBezTo>
                        <a:pt x="958" y="2439"/>
                        <a:pt x="951" y="2460"/>
                        <a:pt x="932" y="2473"/>
                      </a:cubicBezTo>
                      <a:cubicBezTo>
                        <a:pt x="905" y="2487"/>
                        <a:pt x="827" y="2501"/>
                        <a:pt x="827" y="2501"/>
                      </a:cubicBezTo>
                      <a:cubicBezTo>
                        <a:pt x="689" y="2425"/>
                        <a:pt x="761" y="2432"/>
                        <a:pt x="617" y="2473"/>
                      </a:cubicBezTo>
                      <a:cubicBezTo>
                        <a:pt x="584" y="2480"/>
                        <a:pt x="512" y="2501"/>
                        <a:pt x="512" y="2501"/>
                      </a:cubicBezTo>
                      <a:cubicBezTo>
                        <a:pt x="407" y="2624"/>
                        <a:pt x="301" y="2370"/>
                        <a:pt x="229" y="2309"/>
                      </a:cubicBezTo>
                      <a:cubicBezTo>
                        <a:pt x="210" y="2261"/>
                        <a:pt x="157" y="2192"/>
                        <a:pt x="144" y="2137"/>
                      </a:cubicBezTo>
                      <a:cubicBezTo>
                        <a:pt x="131" y="2110"/>
                        <a:pt x="144" y="2076"/>
                        <a:pt x="124" y="2055"/>
                      </a:cubicBezTo>
                      <a:cubicBezTo>
                        <a:pt x="111" y="2034"/>
                        <a:pt x="85" y="2034"/>
                        <a:pt x="72" y="2021"/>
                      </a:cubicBezTo>
                      <a:cubicBezTo>
                        <a:pt x="19" y="1897"/>
                        <a:pt x="98" y="2096"/>
                        <a:pt x="32" y="1890"/>
                      </a:cubicBezTo>
                      <a:cubicBezTo>
                        <a:pt x="26" y="1863"/>
                        <a:pt x="0" y="1808"/>
                        <a:pt x="0" y="1808"/>
                      </a:cubicBezTo>
                      <a:cubicBezTo>
                        <a:pt x="19" y="1733"/>
                        <a:pt x="13" y="1698"/>
                        <a:pt x="85" y="1664"/>
                      </a:cubicBezTo>
                      <a:cubicBezTo>
                        <a:pt x="131" y="1515"/>
                        <a:pt x="111" y="1582"/>
                        <a:pt x="157" y="1460"/>
                      </a:cubicBezTo>
                      <a:cubicBezTo>
                        <a:pt x="170" y="1433"/>
                        <a:pt x="196" y="1371"/>
                        <a:pt x="196" y="1371"/>
                      </a:cubicBezTo>
                      <a:cubicBezTo>
                        <a:pt x="170" y="1316"/>
                        <a:pt x="157" y="1309"/>
                        <a:pt x="210" y="1241"/>
                      </a:cubicBezTo>
                      <a:cubicBezTo>
                        <a:pt x="236" y="1213"/>
                        <a:pt x="282" y="1159"/>
                        <a:pt x="282" y="1159"/>
                      </a:cubicBezTo>
                      <a:cubicBezTo>
                        <a:pt x="242" y="1063"/>
                        <a:pt x="236" y="1049"/>
                        <a:pt x="334" y="980"/>
                      </a:cubicBezTo>
                      <a:cubicBezTo>
                        <a:pt x="367" y="960"/>
                        <a:pt x="439" y="925"/>
                        <a:pt x="439" y="925"/>
                      </a:cubicBezTo>
                      <a:cubicBezTo>
                        <a:pt x="479" y="884"/>
                        <a:pt x="492" y="836"/>
                        <a:pt x="531" y="795"/>
                      </a:cubicBezTo>
                      <a:cubicBezTo>
                        <a:pt x="584" y="733"/>
                        <a:pt x="669" y="720"/>
                        <a:pt x="741" y="678"/>
                      </a:cubicBezTo>
                      <a:cubicBezTo>
                        <a:pt x="820" y="582"/>
                        <a:pt x="978" y="521"/>
                        <a:pt x="1096" y="459"/>
                      </a:cubicBezTo>
                      <a:cubicBezTo>
                        <a:pt x="1142" y="404"/>
                        <a:pt x="1148" y="342"/>
                        <a:pt x="1234" y="315"/>
                      </a:cubicBezTo>
                      <a:cubicBezTo>
                        <a:pt x="1299" y="267"/>
                        <a:pt x="1365" y="246"/>
                        <a:pt x="1444" y="205"/>
                      </a:cubicBezTo>
                      <a:cubicBezTo>
                        <a:pt x="1463" y="192"/>
                        <a:pt x="1496" y="171"/>
                        <a:pt x="1496" y="171"/>
                      </a:cubicBezTo>
                      <a:cubicBezTo>
                        <a:pt x="1555" y="109"/>
                        <a:pt x="1608" y="68"/>
                        <a:pt x="1693" y="41"/>
                      </a:cubicBezTo>
                      <a:cubicBezTo>
                        <a:pt x="1765" y="212"/>
                        <a:pt x="1975" y="41"/>
                        <a:pt x="2100" y="27"/>
                      </a:cubicBezTo>
                      <a:cubicBezTo>
                        <a:pt x="2192" y="20"/>
                        <a:pt x="2291" y="20"/>
                        <a:pt x="2382" y="13"/>
                      </a:cubicBezTo>
                      <a:cubicBezTo>
                        <a:pt x="2422" y="20"/>
                        <a:pt x="2468" y="34"/>
                        <a:pt x="2507" y="27"/>
                      </a:cubicBezTo>
                      <a:cubicBezTo>
                        <a:pt x="2540" y="27"/>
                        <a:pt x="2612" y="0"/>
                        <a:pt x="2612" y="0"/>
                      </a:cubicBezTo>
                      <a:cubicBezTo>
                        <a:pt x="2724" y="54"/>
                        <a:pt x="2665" y="109"/>
                        <a:pt x="2625" y="205"/>
                      </a:cubicBezTo>
                      <a:cubicBezTo>
                        <a:pt x="2612" y="233"/>
                        <a:pt x="2520" y="233"/>
                        <a:pt x="2520" y="233"/>
                      </a:cubicBezTo>
                      <a:cubicBezTo>
                        <a:pt x="2487" y="322"/>
                        <a:pt x="2612" y="349"/>
                        <a:pt x="2698" y="377"/>
                      </a:cubicBezTo>
                      <a:cubicBezTo>
                        <a:pt x="2750" y="493"/>
                        <a:pt x="2763" y="541"/>
                        <a:pt x="2908" y="576"/>
                      </a:cubicBezTo>
                      <a:cubicBezTo>
                        <a:pt x="3026" y="486"/>
                        <a:pt x="2855" y="445"/>
                        <a:pt x="3072" y="390"/>
                      </a:cubicBezTo>
                      <a:cubicBezTo>
                        <a:pt x="3164" y="418"/>
                        <a:pt x="3183" y="480"/>
                        <a:pt x="3262" y="507"/>
                      </a:cubicBezTo>
                      <a:cubicBezTo>
                        <a:pt x="3315" y="521"/>
                        <a:pt x="3367" y="534"/>
                        <a:pt x="3420" y="548"/>
                      </a:cubicBezTo>
                      <a:cubicBezTo>
                        <a:pt x="3439" y="555"/>
                        <a:pt x="3472" y="562"/>
                        <a:pt x="3472" y="562"/>
                      </a:cubicBezTo>
                      <a:cubicBezTo>
                        <a:pt x="3590" y="534"/>
                        <a:pt x="3590" y="521"/>
                        <a:pt x="3689" y="576"/>
                      </a:cubicBezTo>
                      <a:cubicBezTo>
                        <a:pt x="3715" y="651"/>
                        <a:pt x="3708" y="589"/>
                        <a:pt x="3669" y="665"/>
                      </a:cubicBezTo>
                      <a:cubicBezTo>
                        <a:pt x="3656" y="692"/>
                        <a:pt x="3636" y="754"/>
                        <a:pt x="3636" y="754"/>
                      </a:cubicBezTo>
                      <a:cubicBezTo>
                        <a:pt x="3649" y="905"/>
                        <a:pt x="3649" y="1152"/>
                        <a:pt x="3754" y="1289"/>
                      </a:cubicBezTo>
                      <a:cubicBezTo>
                        <a:pt x="3728" y="1357"/>
                        <a:pt x="3702" y="1426"/>
                        <a:pt x="3689" y="1501"/>
                      </a:cubicBezTo>
                      <a:cubicBezTo>
                        <a:pt x="3702" y="1554"/>
                        <a:pt x="3735" y="1595"/>
                        <a:pt x="3754" y="1643"/>
                      </a:cubicBezTo>
                      <a:cubicBezTo>
                        <a:pt x="3761" y="1691"/>
                        <a:pt x="3754" y="1739"/>
                        <a:pt x="3774" y="1774"/>
                      </a:cubicBezTo>
                      <a:cubicBezTo>
                        <a:pt x="3787" y="1801"/>
                        <a:pt x="3905" y="1863"/>
                        <a:pt x="3932" y="1938"/>
                      </a:cubicBezTo>
                      <a:cubicBezTo>
                        <a:pt x="3899" y="2021"/>
                        <a:pt x="3958" y="2096"/>
                        <a:pt x="4056" y="2124"/>
                      </a:cubicBezTo>
                      <a:cubicBezTo>
                        <a:pt x="4135" y="2103"/>
                        <a:pt x="4188" y="2110"/>
                        <a:pt x="4234" y="2055"/>
                      </a:cubicBezTo>
                      <a:cubicBezTo>
                        <a:pt x="4332" y="2069"/>
                        <a:pt x="4352" y="2076"/>
                        <a:pt x="4411" y="2007"/>
                      </a:cubicBezTo>
                      <a:cubicBezTo>
                        <a:pt x="4431" y="2014"/>
                        <a:pt x="4457" y="2007"/>
                        <a:pt x="4463" y="2021"/>
                      </a:cubicBezTo>
                      <a:cubicBezTo>
                        <a:pt x="4477" y="2062"/>
                        <a:pt x="4424" y="2199"/>
                        <a:pt x="4411" y="2240"/>
                      </a:cubicBezTo>
                      <a:cubicBezTo>
                        <a:pt x="4385" y="2329"/>
                        <a:pt x="4404" y="2233"/>
                        <a:pt x="4358" y="2329"/>
                      </a:cubicBezTo>
                      <a:cubicBezTo>
                        <a:pt x="4280" y="2466"/>
                        <a:pt x="4240" y="2610"/>
                        <a:pt x="4076" y="2700"/>
                      </a:cubicBezTo>
                      <a:cubicBezTo>
                        <a:pt x="4030" y="2754"/>
                        <a:pt x="3997" y="2754"/>
                        <a:pt x="3932" y="2789"/>
                      </a:cubicBezTo>
                      <a:cubicBezTo>
                        <a:pt x="3873" y="2864"/>
                        <a:pt x="3800" y="2940"/>
                        <a:pt x="3722" y="3008"/>
                      </a:cubicBezTo>
                      <a:cubicBezTo>
                        <a:pt x="3676" y="3111"/>
                        <a:pt x="3643" y="3221"/>
                        <a:pt x="3597" y="3324"/>
                      </a:cubicBezTo>
                      <a:cubicBezTo>
                        <a:pt x="3603" y="3351"/>
                        <a:pt x="3610" y="3372"/>
                        <a:pt x="3617" y="3399"/>
                      </a:cubicBezTo>
                      <a:cubicBezTo>
                        <a:pt x="3624" y="3426"/>
                        <a:pt x="3649" y="3481"/>
                        <a:pt x="3649" y="3481"/>
                      </a:cubicBezTo>
                      <a:cubicBezTo>
                        <a:pt x="3669" y="3591"/>
                        <a:pt x="3689" y="3742"/>
                        <a:pt x="3781" y="3818"/>
                      </a:cubicBezTo>
                      <a:lnTo>
                        <a:pt x="2855" y="3811"/>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5" name="Freeform 51">
                  <a:extLst>
                    <a:ext uri="{FF2B5EF4-FFF2-40B4-BE49-F238E27FC236}">
                      <a16:creationId xmlns:a16="http://schemas.microsoft.com/office/drawing/2014/main" id="{60658E23-C2A5-42ED-A240-3A4AB1F748EB}"/>
                    </a:ext>
                  </a:extLst>
                </p:cNvPr>
                <p:cNvSpPr>
                  <a:spLocks noChangeArrowheads="1"/>
                </p:cNvSpPr>
                <p:nvPr/>
              </p:nvSpPr>
              <p:spPr bwMode="auto">
                <a:xfrm>
                  <a:off x="727" y="483"/>
                  <a:ext cx="382" cy="540"/>
                </a:xfrm>
                <a:custGeom>
                  <a:avLst/>
                  <a:gdLst>
                    <a:gd name="T0" fmla="*/ 1593 w 1686"/>
                    <a:gd name="T1" fmla="*/ 2380 h 2381"/>
                    <a:gd name="T2" fmla="*/ 1527 w 1686"/>
                    <a:gd name="T3" fmla="*/ 2064 h 2381"/>
                    <a:gd name="T4" fmla="*/ 1422 w 1686"/>
                    <a:gd name="T5" fmla="*/ 1974 h 2381"/>
                    <a:gd name="T6" fmla="*/ 1409 w 1686"/>
                    <a:gd name="T7" fmla="*/ 1844 h 2381"/>
                    <a:gd name="T8" fmla="*/ 1370 w 1686"/>
                    <a:gd name="T9" fmla="*/ 1741 h 2381"/>
                    <a:gd name="T10" fmla="*/ 1370 w 1686"/>
                    <a:gd name="T11" fmla="*/ 1569 h 2381"/>
                    <a:gd name="T12" fmla="*/ 1357 w 1686"/>
                    <a:gd name="T13" fmla="*/ 1467 h 2381"/>
                    <a:gd name="T14" fmla="*/ 1494 w 1686"/>
                    <a:gd name="T15" fmla="*/ 1384 h 2381"/>
                    <a:gd name="T16" fmla="*/ 1685 w 1686"/>
                    <a:gd name="T17" fmla="*/ 1350 h 2381"/>
                    <a:gd name="T18" fmla="*/ 1685 w 1686"/>
                    <a:gd name="T19" fmla="*/ 931 h 2381"/>
                    <a:gd name="T20" fmla="*/ 354 w 1686"/>
                    <a:gd name="T21" fmla="*/ 656 h 2381"/>
                    <a:gd name="T22" fmla="*/ 209 w 1686"/>
                    <a:gd name="T23" fmla="*/ 670 h 2381"/>
                    <a:gd name="T24" fmla="*/ 104 w 1686"/>
                    <a:gd name="T25" fmla="*/ 698 h 2381"/>
                    <a:gd name="T26" fmla="*/ 0 w 1686"/>
                    <a:gd name="T27" fmla="*/ 1020 h 2381"/>
                    <a:gd name="T28" fmla="*/ 609 w 1686"/>
                    <a:gd name="T29" fmla="*/ 2373 h 2381"/>
                    <a:gd name="T30" fmla="*/ 1593 w 1686"/>
                    <a:gd name="T31" fmla="*/ 2380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6" h="2381">
                      <a:moveTo>
                        <a:pt x="1593" y="2380"/>
                      </a:moveTo>
                      <a:lnTo>
                        <a:pt x="1527" y="2064"/>
                      </a:lnTo>
                      <a:lnTo>
                        <a:pt x="1422" y="1974"/>
                      </a:lnTo>
                      <a:lnTo>
                        <a:pt x="1409" y="1844"/>
                      </a:lnTo>
                      <a:lnTo>
                        <a:pt x="1370" y="1741"/>
                      </a:lnTo>
                      <a:lnTo>
                        <a:pt x="1370" y="1569"/>
                      </a:lnTo>
                      <a:lnTo>
                        <a:pt x="1357" y="1467"/>
                      </a:lnTo>
                      <a:lnTo>
                        <a:pt x="1494" y="1384"/>
                      </a:lnTo>
                      <a:lnTo>
                        <a:pt x="1685" y="1350"/>
                      </a:lnTo>
                      <a:lnTo>
                        <a:pt x="1685" y="931"/>
                      </a:lnTo>
                      <a:cubicBezTo>
                        <a:pt x="1370" y="814"/>
                        <a:pt x="85" y="0"/>
                        <a:pt x="354" y="656"/>
                      </a:cubicBezTo>
                      <a:cubicBezTo>
                        <a:pt x="236" y="725"/>
                        <a:pt x="373" y="663"/>
                        <a:pt x="209" y="670"/>
                      </a:cubicBezTo>
                      <a:cubicBezTo>
                        <a:pt x="177" y="677"/>
                        <a:pt x="104" y="698"/>
                        <a:pt x="104" y="698"/>
                      </a:cubicBezTo>
                      <a:lnTo>
                        <a:pt x="0" y="1020"/>
                      </a:lnTo>
                      <a:lnTo>
                        <a:pt x="609" y="2373"/>
                      </a:lnTo>
                      <a:lnTo>
                        <a:pt x="1593" y="2380"/>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6" name="Freeform 52">
                  <a:extLst>
                    <a:ext uri="{FF2B5EF4-FFF2-40B4-BE49-F238E27FC236}">
                      <a16:creationId xmlns:a16="http://schemas.microsoft.com/office/drawing/2014/main" id="{83569DF4-D690-424A-BD05-615707B8DE7B}"/>
                    </a:ext>
                  </a:extLst>
                </p:cNvPr>
                <p:cNvSpPr>
                  <a:spLocks noChangeArrowheads="1"/>
                </p:cNvSpPr>
                <p:nvPr/>
              </p:nvSpPr>
              <p:spPr bwMode="auto">
                <a:xfrm>
                  <a:off x="1400" y="893"/>
                  <a:ext cx="16" cy="29"/>
                </a:xfrm>
                <a:custGeom>
                  <a:avLst/>
                  <a:gdLst>
                    <a:gd name="T0" fmla="*/ 26 w 72"/>
                    <a:gd name="T1" fmla="*/ 87 h 130"/>
                    <a:gd name="T2" fmla="*/ 71 w 72"/>
                    <a:gd name="T3" fmla="*/ 73 h 130"/>
                    <a:gd name="T4" fmla="*/ 26 w 72"/>
                    <a:gd name="T5" fmla="*/ 87 h 130"/>
                  </a:gdLst>
                  <a:ahLst/>
                  <a:cxnLst>
                    <a:cxn ang="0">
                      <a:pos x="T0" y="T1"/>
                    </a:cxn>
                    <a:cxn ang="0">
                      <a:pos x="T2" y="T3"/>
                    </a:cxn>
                    <a:cxn ang="0">
                      <a:pos x="T4" y="T5"/>
                    </a:cxn>
                  </a:cxnLst>
                  <a:rect l="0" t="0" r="r" b="b"/>
                  <a:pathLst>
                    <a:path w="72" h="130">
                      <a:moveTo>
                        <a:pt x="26" y="87"/>
                      </a:moveTo>
                      <a:cubicBezTo>
                        <a:pt x="0" y="13"/>
                        <a:pt x="44" y="0"/>
                        <a:pt x="71" y="73"/>
                      </a:cubicBezTo>
                      <a:cubicBezTo>
                        <a:pt x="52" y="129"/>
                        <a:pt x="67" y="125"/>
                        <a:pt x="26" y="87"/>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7" name="Freeform 53">
                  <a:extLst>
                    <a:ext uri="{FF2B5EF4-FFF2-40B4-BE49-F238E27FC236}">
                      <a16:creationId xmlns:a16="http://schemas.microsoft.com/office/drawing/2014/main" id="{BF45A685-97A2-402D-A350-9EA10B255DAE}"/>
                    </a:ext>
                  </a:extLst>
                </p:cNvPr>
                <p:cNvSpPr>
                  <a:spLocks noChangeArrowheads="1"/>
                </p:cNvSpPr>
                <p:nvPr/>
              </p:nvSpPr>
              <p:spPr bwMode="auto">
                <a:xfrm>
                  <a:off x="1379" y="614"/>
                  <a:ext cx="22" cy="17"/>
                </a:xfrm>
                <a:custGeom>
                  <a:avLst/>
                  <a:gdLst>
                    <a:gd name="T0" fmla="*/ 51 w 95"/>
                    <a:gd name="T1" fmla="*/ 45 h 77"/>
                    <a:gd name="T2" fmla="*/ 68 w 95"/>
                    <a:gd name="T3" fmla="*/ 0 h 77"/>
                    <a:gd name="T4" fmla="*/ 85 w 95"/>
                    <a:gd name="T5" fmla="*/ 45 h 77"/>
                    <a:gd name="T6" fmla="*/ 34 w 95"/>
                    <a:gd name="T7" fmla="*/ 76 h 77"/>
                    <a:gd name="T8" fmla="*/ 51 w 95"/>
                    <a:gd name="T9" fmla="*/ 45 h 77"/>
                  </a:gdLst>
                  <a:ahLst/>
                  <a:cxnLst>
                    <a:cxn ang="0">
                      <a:pos x="T0" y="T1"/>
                    </a:cxn>
                    <a:cxn ang="0">
                      <a:pos x="T2" y="T3"/>
                    </a:cxn>
                    <a:cxn ang="0">
                      <a:pos x="T4" y="T5"/>
                    </a:cxn>
                    <a:cxn ang="0">
                      <a:pos x="T6" y="T7"/>
                    </a:cxn>
                    <a:cxn ang="0">
                      <a:pos x="T8" y="T9"/>
                    </a:cxn>
                  </a:cxnLst>
                  <a:rect l="0" t="0" r="r" b="b"/>
                  <a:pathLst>
                    <a:path w="95" h="77">
                      <a:moveTo>
                        <a:pt x="51" y="45"/>
                      </a:moveTo>
                      <a:cubicBezTo>
                        <a:pt x="55" y="30"/>
                        <a:pt x="51" y="0"/>
                        <a:pt x="68" y="0"/>
                      </a:cubicBezTo>
                      <a:cubicBezTo>
                        <a:pt x="85" y="0"/>
                        <a:pt x="94" y="30"/>
                        <a:pt x="85" y="45"/>
                      </a:cubicBezTo>
                      <a:cubicBezTo>
                        <a:pt x="76" y="60"/>
                        <a:pt x="51" y="64"/>
                        <a:pt x="34" y="76"/>
                      </a:cubicBezTo>
                      <a:cubicBezTo>
                        <a:pt x="12" y="19"/>
                        <a:pt x="0" y="22"/>
                        <a:pt x="51" y="45"/>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8" name="Freeform 54">
                  <a:extLst>
                    <a:ext uri="{FF2B5EF4-FFF2-40B4-BE49-F238E27FC236}">
                      <a16:creationId xmlns:a16="http://schemas.microsoft.com/office/drawing/2014/main" id="{4349F4E2-8F1E-485A-97A1-0C6E5EDF0293}"/>
                    </a:ext>
                  </a:extLst>
                </p:cNvPr>
                <p:cNvSpPr>
                  <a:spLocks noChangeArrowheads="1"/>
                </p:cNvSpPr>
                <p:nvPr/>
              </p:nvSpPr>
              <p:spPr bwMode="auto">
                <a:xfrm>
                  <a:off x="444" y="263"/>
                  <a:ext cx="58" cy="24"/>
                </a:xfrm>
                <a:custGeom>
                  <a:avLst/>
                  <a:gdLst>
                    <a:gd name="T0" fmla="*/ 107 w 257"/>
                    <a:gd name="T1" fmla="*/ 64 h 108"/>
                    <a:gd name="T2" fmla="*/ 143 w 257"/>
                    <a:gd name="T3" fmla="*/ 21 h 108"/>
                    <a:gd name="T4" fmla="*/ 161 w 257"/>
                    <a:gd name="T5" fmla="*/ 107 h 108"/>
                    <a:gd name="T6" fmla="*/ 107 w 257"/>
                    <a:gd name="T7" fmla="*/ 64 h 108"/>
                  </a:gdLst>
                  <a:ahLst/>
                  <a:cxnLst>
                    <a:cxn ang="0">
                      <a:pos x="T0" y="T1"/>
                    </a:cxn>
                    <a:cxn ang="0">
                      <a:pos x="T2" y="T3"/>
                    </a:cxn>
                    <a:cxn ang="0">
                      <a:pos x="T4" y="T5"/>
                    </a:cxn>
                    <a:cxn ang="0">
                      <a:pos x="T6" y="T7"/>
                    </a:cxn>
                  </a:cxnLst>
                  <a:rect l="0" t="0" r="r" b="b"/>
                  <a:pathLst>
                    <a:path w="257" h="108">
                      <a:moveTo>
                        <a:pt x="107" y="64"/>
                      </a:moveTo>
                      <a:cubicBezTo>
                        <a:pt x="0" y="35"/>
                        <a:pt x="40" y="0"/>
                        <a:pt x="143" y="21"/>
                      </a:cubicBezTo>
                      <a:cubicBezTo>
                        <a:pt x="206" y="53"/>
                        <a:pt x="256" y="82"/>
                        <a:pt x="161" y="107"/>
                      </a:cubicBezTo>
                      <a:cubicBezTo>
                        <a:pt x="94" y="89"/>
                        <a:pt x="107" y="107"/>
                        <a:pt x="107" y="6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79" name="Freeform 55">
                  <a:extLst>
                    <a:ext uri="{FF2B5EF4-FFF2-40B4-BE49-F238E27FC236}">
                      <a16:creationId xmlns:a16="http://schemas.microsoft.com/office/drawing/2014/main" id="{FB193D09-BFDF-42ED-99C8-D1FA8E005BAF}"/>
                    </a:ext>
                  </a:extLst>
                </p:cNvPr>
                <p:cNvSpPr>
                  <a:spLocks noChangeArrowheads="1"/>
                </p:cNvSpPr>
                <p:nvPr/>
              </p:nvSpPr>
              <p:spPr bwMode="auto">
                <a:xfrm>
                  <a:off x="1161" y="47"/>
                  <a:ext cx="691" cy="569"/>
                </a:xfrm>
                <a:custGeom>
                  <a:avLst/>
                  <a:gdLst>
                    <a:gd name="T0" fmla="*/ 2080 w 3049"/>
                    <a:gd name="T1" fmla="*/ 1674 h 2510"/>
                    <a:gd name="T2" fmla="*/ 1728 w 3049"/>
                    <a:gd name="T3" fmla="*/ 1630 h 2510"/>
                    <a:gd name="T4" fmla="*/ 1429 w 3049"/>
                    <a:gd name="T5" fmla="*/ 1486 h 2510"/>
                    <a:gd name="T6" fmla="*/ 1165 w 3049"/>
                    <a:gd name="T7" fmla="*/ 1443 h 2510"/>
                    <a:gd name="T8" fmla="*/ 1042 w 3049"/>
                    <a:gd name="T9" fmla="*/ 1500 h 2510"/>
                    <a:gd name="T10" fmla="*/ 1147 w 3049"/>
                    <a:gd name="T11" fmla="*/ 1544 h 2510"/>
                    <a:gd name="T12" fmla="*/ 1288 w 3049"/>
                    <a:gd name="T13" fmla="*/ 1688 h 2510"/>
                    <a:gd name="T14" fmla="*/ 1411 w 3049"/>
                    <a:gd name="T15" fmla="*/ 1717 h 2510"/>
                    <a:gd name="T16" fmla="*/ 1464 w 3049"/>
                    <a:gd name="T17" fmla="*/ 1933 h 2510"/>
                    <a:gd name="T18" fmla="*/ 1376 w 3049"/>
                    <a:gd name="T19" fmla="*/ 1991 h 2510"/>
                    <a:gd name="T20" fmla="*/ 1147 w 3049"/>
                    <a:gd name="T21" fmla="*/ 2220 h 2510"/>
                    <a:gd name="T22" fmla="*/ 989 w 3049"/>
                    <a:gd name="T23" fmla="*/ 2263 h 2510"/>
                    <a:gd name="T24" fmla="*/ 426 w 3049"/>
                    <a:gd name="T25" fmla="*/ 2509 h 2510"/>
                    <a:gd name="T26" fmla="*/ 338 w 3049"/>
                    <a:gd name="T27" fmla="*/ 2220 h 2510"/>
                    <a:gd name="T28" fmla="*/ 197 w 3049"/>
                    <a:gd name="T29" fmla="*/ 1890 h 2510"/>
                    <a:gd name="T30" fmla="*/ 145 w 3049"/>
                    <a:gd name="T31" fmla="*/ 1616 h 2510"/>
                    <a:gd name="T32" fmla="*/ 233 w 3049"/>
                    <a:gd name="T33" fmla="*/ 1241 h 2510"/>
                    <a:gd name="T34" fmla="*/ 74 w 3049"/>
                    <a:gd name="T35" fmla="*/ 1414 h 2510"/>
                    <a:gd name="T36" fmla="*/ 356 w 3049"/>
                    <a:gd name="T37" fmla="*/ 1010 h 2510"/>
                    <a:gd name="T38" fmla="*/ 497 w 3049"/>
                    <a:gd name="T39" fmla="*/ 735 h 2510"/>
                    <a:gd name="T40" fmla="*/ 162 w 3049"/>
                    <a:gd name="T41" fmla="*/ 735 h 2510"/>
                    <a:gd name="T42" fmla="*/ 4 w 3049"/>
                    <a:gd name="T43" fmla="*/ 707 h 2510"/>
                    <a:gd name="T44" fmla="*/ 109 w 3049"/>
                    <a:gd name="T45" fmla="*/ 505 h 2510"/>
                    <a:gd name="T46" fmla="*/ 426 w 3049"/>
                    <a:gd name="T47" fmla="*/ 404 h 2510"/>
                    <a:gd name="T48" fmla="*/ 972 w 3049"/>
                    <a:gd name="T49" fmla="*/ 447 h 2510"/>
                    <a:gd name="T50" fmla="*/ 1007 w 3049"/>
                    <a:gd name="T51" fmla="*/ 230 h 2510"/>
                    <a:gd name="T52" fmla="*/ 1147 w 3049"/>
                    <a:gd name="T53" fmla="*/ 0 h 2510"/>
                    <a:gd name="T54" fmla="*/ 1570 w 3049"/>
                    <a:gd name="T55" fmla="*/ 158 h 2510"/>
                    <a:gd name="T56" fmla="*/ 1447 w 3049"/>
                    <a:gd name="T57" fmla="*/ 317 h 2510"/>
                    <a:gd name="T58" fmla="*/ 1323 w 3049"/>
                    <a:gd name="T59" fmla="*/ 634 h 2510"/>
                    <a:gd name="T60" fmla="*/ 1587 w 3049"/>
                    <a:gd name="T61" fmla="*/ 692 h 2510"/>
                    <a:gd name="T62" fmla="*/ 1640 w 3049"/>
                    <a:gd name="T63" fmla="*/ 490 h 2510"/>
                    <a:gd name="T64" fmla="*/ 1834 w 3049"/>
                    <a:gd name="T65" fmla="*/ 331 h 2510"/>
                    <a:gd name="T66" fmla="*/ 2185 w 3049"/>
                    <a:gd name="T67" fmla="*/ 317 h 2510"/>
                    <a:gd name="T68" fmla="*/ 2326 w 3049"/>
                    <a:gd name="T69" fmla="*/ 187 h 2510"/>
                    <a:gd name="T70" fmla="*/ 2379 w 3049"/>
                    <a:gd name="T71" fmla="*/ 1659 h 2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9" h="2510">
                      <a:moveTo>
                        <a:pt x="2379" y="1659"/>
                      </a:moveTo>
                      <a:lnTo>
                        <a:pt x="2080" y="1674"/>
                      </a:lnTo>
                      <a:lnTo>
                        <a:pt x="1939" y="1630"/>
                      </a:lnTo>
                      <a:lnTo>
                        <a:pt x="1728" y="1630"/>
                      </a:lnTo>
                      <a:cubicBezTo>
                        <a:pt x="1605" y="1616"/>
                        <a:pt x="1583" y="1601"/>
                        <a:pt x="1482" y="1572"/>
                      </a:cubicBezTo>
                      <a:cubicBezTo>
                        <a:pt x="1477" y="1558"/>
                        <a:pt x="1451" y="1490"/>
                        <a:pt x="1429" y="1486"/>
                      </a:cubicBezTo>
                      <a:cubicBezTo>
                        <a:pt x="1394" y="1482"/>
                        <a:pt x="1323" y="1515"/>
                        <a:pt x="1323" y="1515"/>
                      </a:cubicBezTo>
                      <a:cubicBezTo>
                        <a:pt x="1271" y="1486"/>
                        <a:pt x="1218" y="1471"/>
                        <a:pt x="1165" y="1443"/>
                      </a:cubicBezTo>
                      <a:cubicBezTo>
                        <a:pt x="1108" y="1370"/>
                        <a:pt x="1125" y="1284"/>
                        <a:pt x="1024" y="1255"/>
                      </a:cubicBezTo>
                      <a:cubicBezTo>
                        <a:pt x="954" y="1342"/>
                        <a:pt x="972" y="1414"/>
                        <a:pt x="1042" y="1500"/>
                      </a:cubicBezTo>
                      <a:cubicBezTo>
                        <a:pt x="1029" y="1544"/>
                        <a:pt x="1002" y="1605"/>
                        <a:pt x="1042" y="1601"/>
                      </a:cubicBezTo>
                      <a:cubicBezTo>
                        <a:pt x="1082" y="1597"/>
                        <a:pt x="1147" y="1544"/>
                        <a:pt x="1147" y="1544"/>
                      </a:cubicBezTo>
                      <a:cubicBezTo>
                        <a:pt x="1134" y="1623"/>
                        <a:pt x="1068" y="1713"/>
                        <a:pt x="1183" y="1746"/>
                      </a:cubicBezTo>
                      <a:cubicBezTo>
                        <a:pt x="1218" y="1728"/>
                        <a:pt x="1266" y="1717"/>
                        <a:pt x="1288" y="1688"/>
                      </a:cubicBezTo>
                      <a:cubicBezTo>
                        <a:pt x="1328" y="1637"/>
                        <a:pt x="1332" y="1609"/>
                        <a:pt x="1394" y="1572"/>
                      </a:cubicBezTo>
                      <a:cubicBezTo>
                        <a:pt x="1385" y="1616"/>
                        <a:pt x="1345" y="1684"/>
                        <a:pt x="1411" y="1717"/>
                      </a:cubicBezTo>
                      <a:cubicBezTo>
                        <a:pt x="1442" y="1731"/>
                        <a:pt x="1517" y="1746"/>
                        <a:pt x="1517" y="1746"/>
                      </a:cubicBezTo>
                      <a:cubicBezTo>
                        <a:pt x="1680" y="1702"/>
                        <a:pt x="1526" y="1901"/>
                        <a:pt x="1464" y="1933"/>
                      </a:cubicBezTo>
                      <a:cubicBezTo>
                        <a:pt x="1451" y="1948"/>
                        <a:pt x="1447" y="1966"/>
                        <a:pt x="1429" y="1977"/>
                      </a:cubicBezTo>
                      <a:cubicBezTo>
                        <a:pt x="1416" y="1987"/>
                        <a:pt x="1389" y="1980"/>
                        <a:pt x="1376" y="1991"/>
                      </a:cubicBezTo>
                      <a:cubicBezTo>
                        <a:pt x="1319" y="2038"/>
                        <a:pt x="1407" y="2072"/>
                        <a:pt x="1288" y="2104"/>
                      </a:cubicBezTo>
                      <a:cubicBezTo>
                        <a:pt x="1257" y="2144"/>
                        <a:pt x="1196" y="2198"/>
                        <a:pt x="1147" y="2220"/>
                      </a:cubicBezTo>
                      <a:cubicBezTo>
                        <a:pt x="1117" y="2234"/>
                        <a:pt x="1077" y="2238"/>
                        <a:pt x="1042" y="2249"/>
                      </a:cubicBezTo>
                      <a:cubicBezTo>
                        <a:pt x="1024" y="2252"/>
                        <a:pt x="989" y="2263"/>
                        <a:pt x="989" y="2263"/>
                      </a:cubicBezTo>
                      <a:cubicBezTo>
                        <a:pt x="945" y="2375"/>
                        <a:pt x="932" y="2350"/>
                        <a:pt x="760" y="2364"/>
                      </a:cubicBezTo>
                      <a:cubicBezTo>
                        <a:pt x="615" y="2404"/>
                        <a:pt x="580" y="2476"/>
                        <a:pt x="426" y="2509"/>
                      </a:cubicBezTo>
                      <a:cubicBezTo>
                        <a:pt x="338" y="2490"/>
                        <a:pt x="329" y="2476"/>
                        <a:pt x="356" y="2407"/>
                      </a:cubicBezTo>
                      <a:cubicBezTo>
                        <a:pt x="338" y="2328"/>
                        <a:pt x="316" y="2303"/>
                        <a:pt x="338" y="2220"/>
                      </a:cubicBezTo>
                      <a:cubicBezTo>
                        <a:pt x="321" y="2155"/>
                        <a:pt x="312" y="2115"/>
                        <a:pt x="268" y="2061"/>
                      </a:cubicBezTo>
                      <a:cubicBezTo>
                        <a:pt x="255" y="1987"/>
                        <a:pt x="224" y="1959"/>
                        <a:pt x="197" y="1890"/>
                      </a:cubicBezTo>
                      <a:cubicBezTo>
                        <a:pt x="228" y="1811"/>
                        <a:pt x="255" y="1789"/>
                        <a:pt x="215" y="1702"/>
                      </a:cubicBezTo>
                      <a:cubicBezTo>
                        <a:pt x="202" y="1670"/>
                        <a:pt x="145" y="1616"/>
                        <a:pt x="145" y="1616"/>
                      </a:cubicBezTo>
                      <a:cubicBezTo>
                        <a:pt x="184" y="1522"/>
                        <a:pt x="184" y="1471"/>
                        <a:pt x="145" y="1370"/>
                      </a:cubicBezTo>
                      <a:cubicBezTo>
                        <a:pt x="215" y="1331"/>
                        <a:pt x="211" y="1306"/>
                        <a:pt x="233" y="1241"/>
                      </a:cubicBezTo>
                      <a:cubicBezTo>
                        <a:pt x="206" y="1179"/>
                        <a:pt x="215" y="1111"/>
                        <a:pt x="145" y="1197"/>
                      </a:cubicBezTo>
                      <a:cubicBezTo>
                        <a:pt x="175" y="1273"/>
                        <a:pt x="127" y="1349"/>
                        <a:pt x="74" y="1414"/>
                      </a:cubicBezTo>
                      <a:cubicBezTo>
                        <a:pt x="26" y="1298"/>
                        <a:pt x="43" y="1226"/>
                        <a:pt x="57" y="1096"/>
                      </a:cubicBezTo>
                      <a:cubicBezTo>
                        <a:pt x="193" y="1132"/>
                        <a:pt x="237" y="1042"/>
                        <a:pt x="356" y="1010"/>
                      </a:cubicBezTo>
                      <a:cubicBezTo>
                        <a:pt x="413" y="941"/>
                        <a:pt x="373" y="873"/>
                        <a:pt x="461" y="822"/>
                      </a:cubicBezTo>
                      <a:cubicBezTo>
                        <a:pt x="475" y="793"/>
                        <a:pt x="483" y="764"/>
                        <a:pt x="497" y="735"/>
                      </a:cubicBezTo>
                      <a:cubicBezTo>
                        <a:pt x="511" y="706"/>
                        <a:pt x="391" y="707"/>
                        <a:pt x="391" y="707"/>
                      </a:cubicBezTo>
                      <a:cubicBezTo>
                        <a:pt x="356" y="797"/>
                        <a:pt x="255" y="761"/>
                        <a:pt x="162" y="735"/>
                      </a:cubicBezTo>
                      <a:cubicBezTo>
                        <a:pt x="145" y="746"/>
                        <a:pt x="131" y="768"/>
                        <a:pt x="109" y="764"/>
                      </a:cubicBezTo>
                      <a:cubicBezTo>
                        <a:pt x="70" y="757"/>
                        <a:pt x="4" y="707"/>
                        <a:pt x="4" y="707"/>
                      </a:cubicBezTo>
                      <a:cubicBezTo>
                        <a:pt x="17" y="671"/>
                        <a:pt x="17" y="627"/>
                        <a:pt x="39" y="591"/>
                      </a:cubicBezTo>
                      <a:cubicBezTo>
                        <a:pt x="57" y="559"/>
                        <a:pt x="109" y="505"/>
                        <a:pt x="109" y="505"/>
                      </a:cubicBezTo>
                      <a:cubicBezTo>
                        <a:pt x="0" y="476"/>
                        <a:pt x="109" y="461"/>
                        <a:pt x="162" y="447"/>
                      </a:cubicBezTo>
                      <a:cubicBezTo>
                        <a:pt x="255" y="472"/>
                        <a:pt x="329" y="418"/>
                        <a:pt x="426" y="404"/>
                      </a:cubicBezTo>
                      <a:cubicBezTo>
                        <a:pt x="593" y="313"/>
                        <a:pt x="699" y="440"/>
                        <a:pt x="866" y="476"/>
                      </a:cubicBezTo>
                      <a:cubicBezTo>
                        <a:pt x="901" y="465"/>
                        <a:pt x="936" y="458"/>
                        <a:pt x="972" y="447"/>
                      </a:cubicBezTo>
                      <a:cubicBezTo>
                        <a:pt x="989" y="443"/>
                        <a:pt x="994" y="530"/>
                        <a:pt x="1024" y="432"/>
                      </a:cubicBezTo>
                      <a:lnTo>
                        <a:pt x="1007" y="230"/>
                      </a:lnTo>
                      <a:lnTo>
                        <a:pt x="919" y="144"/>
                      </a:lnTo>
                      <a:cubicBezTo>
                        <a:pt x="1068" y="75"/>
                        <a:pt x="1055" y="75"/>
                        <a:pt x="1147" y="0"/>
                      </a:cubicBezTo>
                      <a:cubicBezTo>
                        <a:pt x="1306" y="57"/>
                        <a:pt x="1464" y="115"/>
                        <a:pt x="1622" y="173"/>
                      </a:cubicBezTo>
                      <a:cubicBezTo>
                        <a:pt x="1640" y="180"/>
                        <a:pt x="1587" y="158"/>
                        <a:pt x="1570" y="158"/>
                      </a:cubicBezTo>
                      <a:cubicBezTo>
                        <a:pt x="1534" y="162"/>
                        <a:pt x="1464" y="187"/>
                        <a:pt x="1464" y="187"/>
                      </a:cubicBezTo>
                      <a:cubicBezTo>
                        <a:pt x="1416" y="245"/>
                        <a:pt x="1398" y="256"/>
                        <a:pt x="1447" y="317"/>
                      </a:cubicBezTo>
                      <a:cubicBezTo>
                        <a:pt x="1354" y="429"/>
                        <a:pt x="1420" y="425"/>
                        <a:pt x="1464" y="533"/>
                      </a:cubicBezTo>
                      <a:cubicBezTo>
                        <a:pt x="1407" y="566"/>
                        <a:pt x="1381" y="602"/>
                        <a:pt x="1323" y="634"/>
                      </a:cubicBezTo>
                      <a:cubicBezTo>
                        <a:pt x="1345" y="768"/>
                        <a:pt x="1332" y="768"/>
                        <a:pt x="1482" y="793"/>
                      </a:cubicBezTo>
                      <a:cubicBezTo>
                        <a:pt x="1574" y="779"/>
                        <a:pt x="1618" y="772"/>
                        <a:pt x="1587" y="692"/>
                      </a:cubicBezTo>
                      <a:cubicBezTo>
                        <a:pt x="1592" y="638"/>
                        <a:pt x="1592" y="584"/>
                        <a:pt x="1605" y="533"/>
                      </a:cubicBezTo>
                      <a:cubicBezTo>
                        <a:pt x="1609" y="515"/>
                        <a:pt x="1622" y="479"/>
                        <a:pt x="1640" y="490"/>
                      </a:cubicBezTo>
                      <a:cubicBezTo>
                        <a:pt x="1666" y="505"/>
                        <a:pt x="1653" y="537"/>
                        <a:pt x="1658" y="562"/>
                      </a:cubicBezTo>
                      <a:cubicBezTo>
                        <a:pt x="1776" y="530"/>
                        <a:pt x="1798" y="418"/>
                        <a:pt x="1834" y="331"/>
                      </a:cubicBezTo>
                      <a:cubicBezTo>
                        <a:pt x="1856" y="274"/>
                        <a:pt x="1992" y="266"/>
                        <a:pt x="2045" y="259"/>
                      </a:cubicBezTo>
                      <a:cubicBezTo>
                        <a:pt x="2075" y="331"/>
                        <a:pt x="2097" y="335"/>
                        <a:pt x="2185" y="317"/>
                      </a:cubicBezTo>
                      <a:cubicBezTo>
                        <a:pt x="2251" y="281"/>
                        <a:pt x="2265" y="266"/>
                        <a:pt x="2238" y="202"/>
                      </a:cubicBezTo>
                      <a:cubicBezTo>
                        <a:pt x="2300" y="165"/>
                        <a:pt x="2273" y="165"/>
                        <a:pt x="2326" y="187"/>
                      </a:cubicBezTo>
                      <a:lnTo>
                        <a:pt x="3048" y="259"/>
                      </a:lnTo>
                      <a:lnTo>
                        <a:pt x="2379" y="1659"/>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0" name="Freeform 56">
                  <a:extLst>
                    <a:ext uri="{FF2B5EF4-FFF2-40B4-BE49-F238E27FC236}">
                      <a16:creationId xmlns:a16="http://schemas.microsoft.com/office/drawing/2014/main" id="{FB6BFEB3-BCA6-4138-B475-D82ABCD78E7D}"/>
                    </a:ext>
                  </a:extLst>
                </p:cNvPr>
                <p:cNvSpPr>
                  <a:spLocks noChangeArrowheads="1"/>
                </p:cNvSpPr>
                <p:nvPr/>
              </p:nvSpPr>
              <p:spPr bwMode="auto">
                <a:xfrm>
                  <a:off x="689" y="3"/>
                  <a:ext cx="1386" cy="233"/>
                </a:xfrm>
                <a:custGeom>
                  <a:avLst/>
                  <a:gdLst>
                    <a:gd name="T0" fmla="*/ 5416 w 6114"/>
                    <a:gd name="T1" fmla="*/ 0 h 1026"/>
                    <a:gd name="T2" fmla="*/ 938 w 6114"/>
                    <a:gd name="T3" fmla="*/ 199 h 1026"/>
                    <a:gd name="T4" fmla="*/ 597 w 6114"/>
                    <a:gd name="T5" fmla="*/ 288 h 1026"/>
                    <a:gd name="T6" fmla="*/ 407 w 6114"/>
                    <a:gd name="T7" fmla="*/ 288 h 1026"/>
                    <a:gd name="T8" fmla="*/ 144 w 6114"/>
                    <a:gd name="T9" fmla="*/ 529 h 1026"/>
                    <a:gd name="T10" fmla="*/ 0 w 6114"/>
                    <a:gd name="T11" fmla="*/ 722 h 1026"/>
                    <a:gd name="T12" fmla="*/ 387 w 6114"/>
                    <a:gd name="T13" fmla="*/ 791 h 1026"/>
                    <a:gd name="T14" fmla="*/ 636 w 6114"/>
                    <a:gd name="T15" fmla="*/ 660 h 1026"/>
                    <a:gd name="T16" fmla="*/ 709 w 6114"/>
                    <a:gd name="T17" fmla="*/ 577 h 1026"/>
                    <a:gd name="T18" fmla="*/ 1096 w 6114"/>
                    <a:gd name="T19" fmla="*/ 357 h 1026"/>
                    <a:gd name="T20" fmla="*/ 1411 w 6114"/>
                    <a:gd name="T21" fmla="*/ 316 h 1026"/>
                    <a:gd name="T22" fmla="*/ 1556 w 6114"/>
                    <a:gd name="T23" fmla="*/ 646 h 1026"/>
                    <a:gd name="T24" fmla="*/ 1234 w 6114"/>
                    <a:gd name="T25" fmla="*/ 749 h 1026"/>
                    <a:gd name="T26" fmla="*/ 1516 w 6114"/>
                    <a:gd name="T27" fmla="*/ 777 h 1026"/>
                    <a:gd name="T28" fmla="*/ 1641 w 6114"/>
                    <a:gd name="T29" fmla="*/ 619 h 1026"/>
                    <a:gd name="T30" fmla="*/ 1746 w 6114"/>
                    <a:gd name="T31" fmla="*/ 632 h 1026"/>
                    <a:gd name="T32" fmla="*/ 1661 w 6114"/>
                    <a:gd name="T33" fmla="*/ 371 h 1026"/>
                    <a:gd name="T34" fmla="*/ 1746 w 6114"/>
                    <a:gd name="T35" fmla="*/ 302 h 1026"/>
                    <a:gd name="T36" fmla="*/ 1818 w 6114"/>
                    <a:gd name="T37" fmla="*/ 605 h 1026"/>
                    <a:gd name="T38" fmla="*/ 1746 w 6114"/>
                    <a:gd name="T39" fmla="*/ 777 h 1026"/>
                    <a:gd name="T40" fmla="*/ 1943 w 6114"/>
                    <a:gd name="T41" fmla="*/ 894 h 1026"/>
                    <a:gd name="T42" fmla="*/ 1963 w 6114"/>
                    <a:gd name="T43" fmla="*/ 632 h 1026"/>
                    <a:gd name="T44" fmla="*/ 2173 w 6114"/>
                    <a:gd name="T45" fmla="*/ 708 h 1026"/>
                    <a:gd name="T46" fmla="*/ 2508 w 6114"/>
                    <a:gd name="T47" fmla="*/ 502 h 1026"/>
                    <a:gd name="T48" fmla="*/ 2685 w 6114"/>
                    <a:gd name="T49" fmla="*/ 343 h 1026"/>
                    <a:gd name="T50" fmla="*/ 2882 w 6114"/>
                    <a:gd name="T51" fmla="*/ 385 h 1026"/>
                    <a:gd name="T52" fmla="*/ 2987 w 6114"/>
                    <a:gd name="T53" fmla="*/ 343 h 1026"/>
                    <a:gd name="T54" fmla="*/ 2829 w 6114"/>
                    <a:gd name="T55" fmla="*/ 302 h 1026"/>
                    <a:gd name="T56" fmla="*/ 3112 w 6114"/>
                    <a:gd name="T57" fmla="*/ 240 h 1026"/>
                    <a:gd name="T58" fmla="*/ 3571 w 6114"/>
                    <a:gd name="T59" fmla="*/ 371 h 1026"/>
                    <a:gd name="T60" fmla="*/ 3814 w 6114"/>
                    <a:gd name="T61" fmla="*/ 288 h 1026"/>
                    <a:gd name="T62" fmla="*/ 3834 w 6114"/>
                    <a:gd name="T63" fmla="*/ 433 h 1026"/>
                    <a:gd name="T64" fmla="*/ 3729 w 6114"/>
                    <a:gd name="T65" fmla="*/ 694 h 1026"/>
                    <a:gd name="T66" fmla="*/ 4011 w 6114"/>
                    <a:gd name="T67" fmla="*/ 605 h 1026"/>
                    <a:gd name="T68" fmla="*/ 4097 w 6114"/>
                    <a:gd name="T69" fmla="*/ 550 h 1026"/>
                    <a:gd name="T70" fmla="*/ 4254 w 6114"/>
                    <a:gd name="T71" fmla="*/ 419 h 1026"/>
                    <a:gd name="T72" fmla="*/ 5213 w 6114"/>
                    <a:gd name="T73" fmla="*/ 577 h 1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14" h="1026">
                      <a:moveTo>
                        <a:pt x="5213" y="577"/>
                      </a:moveTo>
                      <a:cubicBezTo>
                        <a:pt x="5338" y="495"/>
                        <a:pt x="6113" y="96"/>
                        <a:pt x="5416" y="0"/>
                      </a:cubicBezTo>
                      <a:lnTo>
                        <a:pt x="1044" y="0"/>
                      </a:lnTo>
                      <a:cubicBezTo>
                        <a:pt x="978" y="82"/>
                        <a:pt x="1063" y="123"/>
                        <a:pt x="938" y="199"/>
                      </a:cubicBezTo>
                      <a:cubicBezTo>
                        <a:pt x="853" y="302"/>
                        <a:pt x="873" y="268"/>
                        <a:pt x="761" y="330"/>
                      </a:cubicBezTo>
                      <a:cubicBezTo>
                        <a:pt x="709" y="316"/>
                        <a:pt x="656" y="302"/>
                        <a:pt x="597" y="288"/>
                      </a:cubicBezTo>
                      <a:cubicBezTo>
                        <a:pt x="584" y="282"/>
                        <a:pt x="544" y="275"/>
                        <a:pt x="544" y="275"/>
                      </a:cubicBezTo>
                      <a:cubicBezTo>
                        <a:pt x="499" y="275"/>
                        <a:pt x="446" y="268"/>
                        <a:pt x="407" y="288"/>
                      </a:cubicBezTo>
                      <a:cubicBezTo>
                        <a:pt x="354" y="309"/>
                        <a:pt x="302" y="419"/>
                        <a:pt x="249" y="460"/>
                      </a:cubicBezTo>
                      <a:cubicBezTo>
                        <a:pt x="210" y="488"/>
                        <a:pt x="177" y="509"/>
                        <a:pt x="144" y="529"/>
                      </a:cubicBezTo>
                      <a:cubicBezTo>
                        <a:pt x="105" y="557"/>
                        <a:pt x="32" y="591"/>
                        <a:pt x="32" y="591"/>
                      </a:cubicBezTo>
                      <a:cubicBezTo>
                        <a:pt x="59" y="653"/>
                        <a:pt x="45" y="667"/>
                        <a:pt x="0" y="722"/>
                      </a:cubicBezTo>
                      <a:cubicBezTo>
                        <a:pt x="111" y="736"/>
                        <a:pt x="144" y="736"/>
                        <a:pt x="105" y="825"/>
                      </a:cubicBezTo>
                      <a:cubicBezTo>
                        <a:pt x="177" y="839"/>
                        <a:pt x="315" y="797"/>
                        <a:pt x="387" y="791"/>
                      </a:cubicBezTo>
                      <a:cubicBezTo>
                        <a:pt x="466" y="770"/>
                        <a:pt x="479" y="804"/>
                        <a:pt x="544" y="763"/>
                      </a:cubicBezTo>
                      <a:cubicBezTo>
                        <a:pt x="584" y="660"/>
                        <a:pt x="544" y="687"/>
                        <a:pt x="636" y="660"/>
                      </a:cubicBezTo>
                      <a:cubicBezTo>
                        <a:pt x="656" y="646"/>
                        <a:pt x="676" y="639"/>
                        <a:pt x="689" y="619"/>
                      </a:cubicBezTo>
                      <a:cubicBezTo>
                        <a:pt x="696" y="605"/>
                        <a:pt x="696" y="584"/>
                        <a:pt x="709" y="577"/>
                      </a:cubicBezTo>
                      <a:cubicBezTo>
                        <a:pt x="735" y="550"/>
                        <a:pt x="919" y="474"/>
                        <a:pt x="971" y="460"/>
                      </a:cubicBezTo>
                      <a:cubicBezTo>
                        <a:pt x="1050" y="357"/>
                        <a:pt x="1004" y="385"/>
                        <a:pt x="1096" y="357"/>
                      </a:cubicBezTo>
                      <a:cubicBezTo>
                        <a:pt x="1168" y="378"/>
                        <a:pt x="1175" y="426"/>
                        <a:pt x="1254" y="398"/>
                      </a:cubicBezTo>
                      <a:cubicBezTo>
                        <a:pt x="1306" y="357"/>
                        <a:pt x="1352" y="350"/>
                        <a:pt x="1411" y="316"/>
                      </a:cubicBezTo>
                      <a:cubicBezTo>
                        <a:pt x="1483" y="398"/>
                        <a:pt x="1424" y="316"/>
                        <a:pt x="1464" y="474"/>
                      </a:cubicBezTo>
                      <a:cubicBezTo>
                        <a:pt x="1483" y="543"/>
                        <a:pt x="1529" y="584"/>
                        <a:pt x="1556" y="646"/>
                      </a:cubicBezTo>
                      <a:cubicBezTo>
                        <a:pt x="1490" y="687"/>
                        <a:pt x="1503" y="715"/>
                        <a:pt x="1431" y="736"/>
                      </a:cubicBezTo>
                      <a:cubicBezTo>
                        <a:pt x="1359" y="825"/>
                        <a:pt x="1332" y="777"/>
                        <a:pt x="1234" y="749"/>
                      </a:cubicBezTo>
                      <a:cubicBezTo>
                        <a:pt x="1254" y="804"/>
                        <a:pt x="1313" y="873"/>
                        <a:pt x="1378" y="908"/>
                      </a:cubicBezTo>
                      <a:cubicBezTo>
                        <a:pt x="1431" y="784"/>
                        <a:pt x="1385" y="839"/>
                        <a:pt x="1516" y="777"/>
                      </a:cubicBezTo>
                      <a:cubicBezTo>
                        <a:pt x="1556" y="763"/>
                        <a:pt x="1628" y="722"/>
                        <a:pt x="1628" y="722"/>
                      </a:cubicBezTo>
                      <a:cubicBezTo>
                        <a:pt x="1628" y="687"/>
                        <a:pt x="1615" y="646"/>
                        <a:pt x="1641" y="619"/>
                      </a:cubicBezTo>
                      <a:cubicBezTo>
                        <a:pt x="1661" y="605"/>
                        <a:pt x="1667" y="660"/>
                        <a:pt x="1694" y="660"/>
                      </a:cubicBezTo>
                      <a:cubicBezTo>
                        <a:pt x="1720" y="667"/>
                        <a:pt x="1733" y="646"/>
                        <a:pt x="1746" y="632"/>
                      </a:cubicBezTo>
                      <a:cubicBezTo>
                        <a:pt x="1720" y="564"/>
                        <a:pt x="1654" y="529"/>
                        <a:pt x="1628" y="460"/>
                      </a:cubicBezTo>
                      <a:cubicBezTo>
                        <a:pt x="1641" y="433"/>
                        <a:pt x="1674" y="398"/>
                        <a:pt x="1661" y="371"/>
                      </a:cubicBezTo>
                      <a:cubicBezTo>
                        <a:pt x="1648" y="344"/>
                        <a:pt x="1628" y="288"/>
                        <a:pt x="1628" y="288"/>
                      </a:cubicBezTo>
                      <a:cubicBezTo>
                        <a:pt x="1680" y="220"/>
                        <a:pt x="1700" y="240"/>
                        <a:pt x="1746" y="302"/>
                      </a:cubicBezTo>
                      <a:cubicBezTo>
                        <a:pt x="1772" y="385"/>
                        <a:pt x="1812" y="419"/>
                        <a:pt x="1871" y="488"/>
                      </a:cubicBezTo>
                      <a:cubicBezTo>
                        <a:pt x="1845" y="557"/>
                        <a:pt x="1897" y="564"/>
                        <a:pt x="1818" y="605"/>
                      </a:cubicBezTo>
                      <a:cubicBezTo>
                        <a:pt x="1720" y="729"/>
                        <a:pt x="1825" y="570"/>
                        <a:pt x="1799" y="694"/>
                      </a:cubicBezTo>
                      <a:cubicBezTo>
                        <a:pt x="1799" y="722"/>
                        <a:pt x="1759" y="749"/>
                        <a:pt x="1746" y="777"/>
                      </a:cubicBezTo>
                      <a:cubicBezTo>
                        <a:pt x="1772" y="839"/>
                        <a:pt x="1759" y="859"/>
                        <a:pt x="1713" y="908"/>
                      </a:cubicBezTo>
                      <a:cubicBezTo>
                        <a:pt x="1759" y="1025"/>
                        <a:pt x="1851" y="921"/>
                        <a:pt x="1943" y="894"/>
                      </a:cubicBezTo>
                      <a:cubicBezTo>
                        <a:pt x="1963" y="839"/>
                        <a:pt x="1936" y="818"/>
                        <a:pt x="1963" y="763"/>
                      </a:cubicBezTo>
                      <a:cubicBezTo>
                        <a:pt x="1943" y="722"/>
                        <a:pt x="1891" y="667"/>
                        <a:pt x="1963" y="632"/>
                      </a:cubicBezTo>
                      <a:cubicBezTo>
                        <a:pt x="1989" y="619"/>
                        <a:pt x="2068" y="605"/>
                        <a:pt x="2068" y="605"/>
                      </a:cubicBezTo>
                      <a:cubicBezTo>
                        <a:pt x="2140" y="626"/>
                        <a:pt x="2133" y="653"/>
                        <a:pt x="2173" y="708"/>
                      </a:cubicBezTo>
                      <a:cubicBezTo>
                        <a:pt x="2225" y="577"/>
                        <a:pt x="2173" y="619"/>
                        <a:pt x="2370" y="632"/>
                      </a:cubicBezTo>
                      <a:cubicBezTo>
                        <a:pt x="2330" y="522"/>
                        <a:pt x="2396" y="522"/>
                        <a:pt x="2508" y="502"/>
                      </a:cubicBezTo>
                      <a:cubicBezTo>
                        <a:pt x="2514" y="488"/>
                        <a:pt x="2541" y="392"/>
                        <a:pt x="2580" y="371"/>
                      </a:cubicBezTo>
                      <a:cubicBezTo>
                        <a:pt x="2613" y="357"/>
                        <a:pt x="2685" y="343"/>
                        <a:pt x="2685" y="343"/>
                      </a:cubicBezTo>
                      <a:cubicBezTo>
                        <a:pt x="2823" y="371"/>
                        <a:pt x="2711" y="398"/>
                        <a:pt x="2829" y="433"/>
                      </a:cubicBezTo>
                      <a:cubicBezTo>
                        <a:pt x="2843" y="419"/>
                        <a:pt x="2856" y="392"/>
                        <a:pt x="2882" y="385"/>
                      </a:cubicBezTo>
                      <a:cubicBezTo>
                        <a:pt x="2921" y="378"/>
                        <a:pt x="2967" y="419"/>
                        <a:pt x="3000" y="398"/>
                      </a:cubicBezTo>
                      <a:cubicBezTo>
                        <a:pt x="3026" y="392"/>
                        <a:pt x="3000" y="357"/>
                        <a:pt x="2987" y="343"/>
                      </a:cubicBezTo>
                      <a:cubicBezTo>
                        <a:pt x="2961" y="323"/>
                        <a:pt x="2915" y="323"/>
                        <a:pt x="2882" y="316"/>
                      </a:cubicBezTo>
                      <a:cubicBezTo>
                        <a:pt x="2862" y="309"/>
                        <a:pt x="2829" y="302"/>
                        <a:pt x="2829" y="302"/>
                      </a:cubicBezTo>
                      <a:cubicBezTo>
                        <a:pt x="2889" y="261"/>
                        <a:pt x="2908" y="247"/>
                        <a:pt x="2987" y="275"/>
                      </a:cubicBezTo>
                      <a:cubicBezTo>
                        <a:pt x="3026" y="261"/>
                        <a:pt x="3066" y="240"/>
                        <a:pt x="3112" y="240"/>
                      </a:cubicBezTo>
                      <a:cubicBezTo>
                        <a:pt x="3171" y="247"/>
                        <a:pt x="3355" y="295"/>
                        <a:pt x="3407" y="316"/>
                      </a:cubicBezTo>
                      <a:cubicBezTo>
                        <a:pt x="3459" y="337"/>
                        <a:pt x="3571" y="371"/>
                        <a:pt x="3571" y="371"/>
                      </a:cubicBezTo>
                      <a:cubicBezTo>
                        <a:pt x="3598" y="371"/>
                        <a:pt x="3676" y="357"/>
                        <a:pt x="3709" y="343"/>
                      </a:cubicBezTo>
                      <a:cubicBezTo>
                        <a:pt x="3742" y="323"/>
                        <a:pt x="3814" y="288"/>
                        <a:pt x="3814" y="288"/>
                      </a:cubicBezTo>
                      <a:cubicBezTo>
                        <a:pt x="3841" y="288"/>
                        <a:pt x="3926" y="302"/>
                        <a:pt x="3939" y="330"/>
                      </a:cubicBezTo>
                      <a:cubicBezTo>
                        <a:pt x="3959" y="378"/>
                        <a:pt x="3867" y="419"/>
                        <a:pt x="3834" y="433"/>
                      </a:cubicBezTo>
                      <a:cubicBezTo>
                        <a:pt x="3782" y="474"/>
                        <a:pt x="3729" y="474"/>
                        <a:pt x="3709" y="529"/>
                      </a:cubicBezTo>
                      <a:cubicBezTo>
                        <a:pt x="3729" y="591"/>
                        <a:pt x="3703" y="632"/>
                        <a:pt x="3729" y="694"/>
                      </a:cubicBezTo>
                      <a:cubicBezTo>
                        <a:pt x="3768" y="639"/>
                        <a:pt x="3788" y="626"/>
                        <a:pt x="3867" y="646"/>
                      </a:cubicBezTo>
                      <a:cubicBezTo>
                        <a:pt x="3906" y="742"/>
                        <a:pt x="3952" y="639"/>
                        <a:pt x="4011" y="605"/>
                      </a:cubicBezTo>
                      <a:cubicBezTo>
                        <a:pt x="4024" y="591"/>
                        <a:pt x="4024" y="570"/>
                        <a:pt x="4044" y="564"/>
                      </a:cubicBezTo>
                      <a:cubicBezTo>
                        <a:pt x="4057" y="550"/>
                        <a:pt x="4084" y="557"/>
                        <a:pt x="4097" y="550"/>
                      </a:cubicBezTo>
                      <a:cubicBezTo>
                        <a:pt x="4110" y="536"/>
                        <a:pt x="4110" y="515"/>
                        <a:pt x="4116" y="502"/>
                      </a:cubicBezTo>
                      <a:cubicBezTo>
                        <a:pt x="4149" y="447"/>
                        <a:pt x="4189" y="433"/>
                        <a:pt x="4254" y="419"/>
                      </a:cubicBezTo>
                      <a:cubicBezTo>
                        <a:pt x="4359" y="426"/>
                        <a:pt x="4491" y="474"/>
                        <a:pt x="4596" y="474"/>
                      </a:cubicBezTo>
                      <a:lnTo>
                        <a:pt x="5213" y="577"/>
                      </a:ln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1" name="Freeform 57">
                  <a:extLst>
                    <a:ext uri="{FF2B5EF4-FFF2-40B4-BE49-F238E27FC236}">
                      <a16:creationId xmlns:a16="http://schemas.microsoft.com/office/drawing/2014/main" id="{58D4FE79-9FBC-4488-9B59-BE2129E06CC5}"/>
                    </a:ext>
                  </a:extLst>
                </p:cNvPr>
                <p:cNvSpPr>
                  <a:spLocks noChangeArrowheads="1"/>
                </p:cNvSpPr>
                <p:nvPr/>
              </p:nvSpPr>
              <p:spPr bwMode="auto">
                <a:xfrm>
                  <a:off x="971" y="88"/>
                  <a:ext cx="30" cy="26"/>
                </a:xfrm>
                <a:custGeom>
                  <a:avLst/>
                  <a:gdLst>
                    <a:gd name="T0" fmla="*/ 12 w 134"/>
                    <a:gd name="T1" fmla="*/ 104 h 113"/>
                    <a:gd name="T2" fmla="*/ 133 w 134"/>
                    <a:gd name="T3" fmla="*/ 0 h 113"/>
                    <a:gd name="T4" fmla="*/ 81 w 134"/>
                    <a:gd name="T5" fmla="*/ 89 h 113"/>
                    <a:gd name="T6" fmla="*/ 12 w 134"/>
                    <a:gd name="T7" fmla="*/ 104 h 113"/>
                  </a:gdLst>
                  <a:ahLst/>
                  <a:cxnLst>
                    <a:cxn ang="0">
                      <a:pos x="T0" y="T1"/>
                    </a:cxn>
                    <a:cxn ang="0">
                      <a:pos x="T2" y="T3"/>
                    </a:cxn>
                    <a:cxn ang="0">
                      <a:pos x="T4" y="T5"/>
                    </a:cxn>
                    <a:cxn ang="0">
                      <a:pos x="T6" y="T7"/>
                    </a:cxn>
                  </a:cxnLst>
                  <a:rect l="0" t="0" r="r" b="b"/>
                  <a:pathLst>
                    <a:path w="134" h="113">
                      <a:moveTo>
                        <a:pt x="12" y="104"/>
                      </a:moveTo>
                      <a:cubicBezTo>
                        <a:pt x="34" y="29"/>
                        <a:pt x="51" y="22"/>
                        <a:pt x="133" y="0"/>
                      </a:cubicBezTo>
                      <a:cubicBezTo>
                        <a:pt x="124" y="18"/>
                        <a:pt x="107" y="82"/>
                        <a:pt x="81" y="89"/>
                      </a:cubicBezTo>
                      <a:cubicBezTo>
                        <a:pt x="0" y="112"/>
                        <a:pt x="12" y="33"/>
                        <a:pt x="12" y="104"/>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2" name="Freeform 58">
                  <a:extLst>
                    <a:ext uri="{FF2B5EF4-FFF2-40B4-BE49-F238E27FC236}">
                      <a16:creationId xmlns:a16="http://schemas.microsoft.com/office/drawing/2014/main" id="{9321423A-264C-4CEC-9697-86F4E29C1690}"/>
                    </a:ext>
                  </a:extLst>
                </p:cNvPr>
                <p:cNvSpPr>
                  <a:spLocks noChangeArrowheads="1"/>
                </p:cNvSpPr>
                <p:nvPr/>
              </p:nvSpPr>
              <p:spPr bwMode="auto">
                <a:xfrm>
                  <a:off x="926" y="122"/>
                  <a:ext cx="46" cy="27"/>
                </a:xfrm>
                <a:custGeom>
                  <a:avLst/>
                  <a:gdLst>
                    <a:gd name="T0" fmla="*/ 27 w 201"/>
                    <a:gd name="T1" fmla="*/ 120 h 121"/>
                    <a:gd name="T2" fmla="*/ 100 w 201"/>
                    <a:gd name="T3" fmla="*/ 0 h 121"/>
                    <a:gd name="T4" fmla="*/ 172 w 201"/>
                    <a:gd name="T5" fmla="*/ 15 h 121"/>
                    <a:gd name="T6" fmla="*/ 27 w 201"/>
                    <a:gd name="T7" fmla="*/ 120 h 121"/>
                  </a:gdLst>
                  <a:ahLst/>
                  <a:cxnLst>
                    <a:cxn ang="0">
                      <a:pos x="T0" y="T1"/>
                    </a:cxn>
                    <a:cxn ang="0">
                      <a:pos x="T2" y="T3"/>
                    </a:cxn>
                    <a:cxn ang="0">
                      <a:pos x="T4" y="T5"/>
                    </a:cxn>
                    <a:cxn ang="0">
                      <a:pos x="T6" y="T7"/>
                    </a:cxn>
                  </a:cxnLst>
                  <a:rect l="0" t="0" r="r" b="b"/>
                  <a:pathLst>
                    <a:path w="201" h="121">
                      <a:moveTo>
                        <a:pt x="27" y="120"/>
                      </a:moveTo>
                      <a:cubicBezTo>
                        <a:pt x="0" y="52"/>
                        <a:pt x="31" y="37"/>
                        <a:pt x="100" y="0"/>
                      </a:cubicBezTo>
                      <a:cubicBezTo>
                        <a:pt x="122" y="3"/>
                        <a:pt x="159" y="0"/>
                        <a:pt x="172" y="15"/>
                      </a:cubicBezTo>
                      <a:cubicBezTo>
                        <a:pt x="200" y="48"/>
                        <a:pt x="72" y="120"/>
                        <a:pt x="27" y="120"/>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3" name="Freeform 59">
                  <a:extLst>
                    <a:ext uri="{FF2B5EF4-FFF2-40B4-BE49-F238E27FC236}">
                      <a16:creationId xmlns:a16="http://schemas.microsoft.com/office/drawing/2014/main" id="{D80BB454-3270-48CD-89E9-F7623388B459}"/>
                    </a:ext>
                  </a:extLst>
                </p:cNvPr>
                <p:cNvSpPr>
                  <a:spLocks noChangeArrowheads="1"/>
                </p:cNvSpPr>
                <p:nvPr/>
              </p:nvSpPr>
              <p:spPr bwMode="auto">
                <a:xfrm>
                  <a:off x="1072" y="223"/>
                  <a:ext cx="76" cy="14"/>
                </a:xfrm>
                <a:custGeom>
                  <a:avLst/>
                  <a:gdLst>
                    <a:gd name="T0" fmla="*/ 161 w 333"/>
                    <a:gd name="T1" fmla="*/ 62 h 63"/>
                    <a:gd name="T2" fmla="*/ 109 w 333"/>
                    <a:gd name="T3" fmla="*/ 6 h 63"/>
                    <a:gd name="T4" fmla="*/ 161 w 333"/>
                    <a:gd name="T5" fmla="*/ 62 h 63"/>
                  </a:gdLst>
                  <a:ahLst/>
                  <a:cxnLst>
                    <a:cxn ang="0">
                      <a:pos x="T0" y="T1"/>
                    </a:cxn>
                    <a:cxn ang="0">
                      <a:pos x="T2" y="T3"/>
                    </a:cxn>
                    <a:cxn ang="0">
                      <a:pos x="T4" y="T5"/>
                    </a:cxn>
                  </a:cxnLst>
                  <a:rect l="0" t="0" r="r" b="b"/>
                  <a:pathLst>
                    <a:path w="333" h="63">
                      <a:moveTo>
                        <a:pt x="161" y="62"/>
                      </a:moveTo>
                      <a:cubicBezTo>
                        <a:pt x="109" y="48"/>
                        <a:pt x="0" y="34"/>
                        <a:pt x="109" y="6"/>
                      </a:cubicBezTo>
                      <a:cubicBezTo>
                        <a:pt x="332" y="31"/>
                        <a:pt x="200" y="0"/>
                        <a:pt x="161" y="62"/>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4" name="Freeform 60">
                  <a:extLst>
                    <a:ext uri="{FF2B5EF4-FFF2-40B4-BE49-F238E27FC236}">
                      <a16:creationId xmlns:a16="http://schemas.microsoft.com/office/drawing/2014/main" id="{A81A4F9E-FAA2-44A2-9B11-8EDA67B868BB}"/>
                    </a:ext>
                  </a:extLst>
                </p:cNvPr>
                <p:cNvSpPr>
                  <a:spLocks noChangeArrowheads="1"/>
                </p:cNvSpPr>
                <p:nvPr/>
              </p:nvSpPr>
              <p:spPr bwMode="auto">
                <a:xfrm>
                  <a:off x="1210" y="211"/>
                  <a:ext cx="42" cy="38"/>
                </a:xfrm>
                <a:custGeom>
                  <a:avLst/>
                  <a:gdLst>
                    <a:gd name="T0" fmla="*/ 0 w 187"/>
                    <a:gd name="T1" fmla="*/ 78 h 166"/>
                    <a:gd name="T2" fmla="*/ 53 w 187"/>
                    <a:gd name="T3" fmla="*/ 33 h 166"/>
                    <a:gd name="T4" fmla="*/ 0 w 187"/>
                    <a:gd name="T5" fmla="*/ 78 h 166"/>
                  </a:gdLst>
                  <a:ahLst/>
                  <a:cxnLst>
                    <a:cxn ang="0">
                      <a:pos x="T0" y="T1"/>
                    </a:cxn>
                    <a:cxn ang="0">
                      <a:pos x="T2" y="T3"/>
                    </a:cxn>
                    <a:cxn ang="0">
                      <a:pos x="T4" y="T5"/>
                    </a:cxn>
                  </a:cxnLst>
                  <a:rect l="0" t="0" r="r" b="b"/>
                  <a:pathLst>
                    <a:path w="187" h="166">
                      <a:moveTo>
                        <a:pt x="0" y="78"/>
                      </a:moveTo>
                      <a:cubicBezTo>
                        <a:pt x="17" y="63"/>
                        <a:pt x="31" y="41"/>
                        <a:pt x="53" y="33"/>
                      </a:cubicBezTo>
                      <a:cubicBezTo>
                        <a:pt x="186" y="0"/>
                        <a:pt x="101" y="165"/>
                        <a:pt x="0" y="7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5" name="Freeform 61">
                  <a:extLst>
                    <a:ext uri="{FF2B5EF4-FFF2-40B4-BE49-F238E27FC236}">
                      <a16:creationId xmlns:a16="http://schemas.microsoft.com/office/drawing/2014/main" id="{8697B74C-4401-4E81-9450-68F23511EB44}"/>
                    </a:ext>
                  </a:extLst>
                </p:cNvPr>
                <p:cNvSpPr>
                  <a:spLocks noChangeArrowheads="1"/>
                </p:cNvSpPr>
                <p:nvPr/>
              </p:nvSpPr>
              <p:spPr bwMode="auto">
                <a:xfrm>
                  <a:off x="856" y="120"/>
                  <a:ext cx="34" cy="24"/>
                </a:xfrm>
                <a:custGeom>
                  <a:avLst/>
                  <a:gdLst>
                    <a:gd name="T0" fmla="*/ 33 w 148"/>
                    <a:gd name="T1" fmla="*/ 78 h 108"/>
                    <a:gd name="T2" fmla="*/ 147 w 148"/>
                    <a:gd name="T3" fmla="*/ 35 h 108"/>
                    <a:gd name="T4" fmla="*/ 33 w 148"/>
                    <a:gd name="T5" fmla="*/ 78 h 108"/>
                  </a:gdLst>
                  <a:ahLst/>
                  <a:cxnLst>
                    <a:cxn ang="0">
                      <a:pos x="T0" y="T1"/>
                    </a:cxn>
                    <a:cxn ang="0">
                      <a:pos x="T2" y="T3"/>
                    </a:cxn>
                    <a:cxn ang="0">
                      <a:pos x="T4" y="T5"/>
                    </a:cxn>
                  </a:cxnLst>
                  <a:rect l="0" t="0" r="r" b="b"/>
                  <a:pathLst>
                    <a:path w="148" h="108">
                      <a:moveTo>
                        <a:pt x="33" y="78"/>
                      </a:moveTo>
                      <a:cubicBezTo>
                        <a:pt x="0" y="0"/>
                        <a:pt x="71" y="21"/>
                        <a:pt x="147" y="35"/>
                      </a:cubicBezTo>
                      <a:cubicBezTo>
                        <a:pt x="66" y="57"/>
                        <a:pt x="71" y="107"/>
                        <a:pt x="33" y="78"/>
                      </a:cubicBezTo>
                    </a:path>
                  </a:pathLst>
                </a:custGeom>
                <a:solidFill>
                  <a:srgbClr val="6666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86" name="Group 62">
                <a:extLst>
                  <a:ext uri="{FF2B5EF4-FFF2-40B4-BE49-F238E27FC236}">
                    <a16:creationId xmlns:a16="http://schemas.microsoft.com/office/drawing/2014/main" id="{770810FF-1890-499C-B1FE-543A746B75FD}"/>
                  </a:ext>
                </a:extLst>
              </p:cNvPr>
              <p:cNvGrpSpPr>
                <a:grpSpLocks/>
              </p:cNvGrpSpPr>
              <p:nvPr/>
            </p:nvGrpSpPr>
            <p:grpSpPr bwMode="auto">
              <a:xfrm>
                <a:off x="7" y="3"/>
                <a:ext cx="5738" cy="1021"/>
                <a:chOff x="7" y="3"/>
                <a:chExt cx="5738" cy="1021"/>
              </a:xfrm>
            </p:grpSpPr>
            <p:sp>
              <p:nvSpPr>
                <p:cNvPr id="1087" name="Line 63">
                  <a:extLst>
                    <a:ext uri="{FF2B5EF4-FFF2-40B4-BE49-F238E27FC236}">
                      <a16:creationId xmlns:a16="http://schemas.microsoft.com/office/drawing/2014/main" id="{C07CCB8F-1B0C-4C84-83DF-DB12419050E2}"/>
                    </a:ext>
                  </a:extLst>
                </p:cNvPr>
                <p:cNvSpPr>
                  <a:spLocks noChangeShapeType="1"/>
                </p:cNvSpPr>
                <p:nvPr/>
              </p:nvSpPr>
              <p:spPr bwMode="auto">
                <a:xfrm>
                  <a:off x="7" y="543"/>
                  <a:ext cx="5739" cy="1"/>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8" name="Line 64">
                  <a:extLst>
                    <a:ext uri="{FF2B5EF4-FFF2-40B4-BE49-F238E27FC236}">
                      <a16:creationId xmlns:a16="http://schemas.microsoft.com/office/drawing/2014/main" id="{06192BB4-7797-4D3A-896D-86D3F2B188AC}"/>
                    </a:ext>
                  </a:extLst>
                </p:cNvPr>
                <p:cNvSpPr>
                  <a:spLocks noChangeShapeType="1"/>
                </p:cNvSpPr>
                <p:nvPr/>
              </p:nvSpPr>
              <p:spPr bwMode="auto">
                <a:xfrm>
                  <a:off x="471"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9" name="Line 65">
                  <a:extLst>
                    <a:ext uri="{FF2B5EF4-FFF2-40B4-BE49-F238E27FC236}">
                      <a16:creationId xmlns:a16="http://schemas.microsoft.com/office/drawing/2014/main" id="{C9198C94-796C-43EB-9978-660AB6D1878C}"/>
                    </a:ext>
                  </a:extLst>
                </p:cNvPr>
                <p:cNvSpPr>
                  <a:spLocks noChangeShapeType="1"/>
                </p:cNvSpPr>
                <p:nvPr/>
              </p:nvSpPr>
              <p:spPr bwMode="auto">
                <a:xfrm>
                  <a:off x="1006"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0" name="Line 66">
                  <a:extLst>
                    <a:ext uri="{FF2B5EF4-FFF2-40B4-BE49-F238E27FC236}">
                      <a16:creationId xmlns:a16="http://schemas.microsoft.com/office/drawing/2014/main" id="{8B1A2DCF-C9EF-4CEA-9F7F-7D720BE6E7AE}"/>
                    </a:ext>
                  </a:extLst>
                </p:cNvPr>
                <p:cNvSpPr>
                  <a:spLocks noChangeShapeType="1"/>
                </p:cNvSpPr>
                <p:nvPr/>
              </p:nvSpPr>
              <p:spPr bwMode="auto">
                <a:xfrm>
                  <a:off x="1540"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1" name="Line 67">
                  <a:extLst>
                    <a:ext uri="{FF2B5EF4-FFF2-40B4-BE49-F238E27FC236}">
                      <a16:creationId xmlns:a16="http://schemas.microsoft.com/office/drawing/2014/main" id="{03A35A0C-623A-4042-BD57-E58C278741A2}"/>
                    </a:ext>
                  </a:extLst>
                </p:cNvPr>
                <p:cNvSpPr>
                  <a:spLocks noChangeShapeType="1"/>
                </p:cNvSpPr>
                <p:nvPr/>
              </p:nvSpPr>
              <p:spPr bwMode="auto">
                <a:xfrm>
                  <a:off x="2075"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2" name="Line 68">
                  <a:extLst>
                    <a:ext uri="{FF2B5EF4-FFF2-40B4-BE49-F238E27FC236}">
                      <a16:creationId xmlns:a16="http://schemas.microsoft.com/office/drawing/2014/main" id="{03DF743A-D2F6-4FA5-A5D5-71B7A5DFDDAF}"/>
                    </a:ext>
                  </a:extLst>
                </p:cNvPr>
                <p:cNvSpPr>
                  <a:spLocks noChangeShapeType="1"/>
                </p:cNvSpPr>
                <p:nvPr/>
              </p:nvSpPr>
              <p:spPr bwMode="auto">
                <a:xfrm>
                  <a:off x="2609"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3" name="Line 69">
                  <a:extLst>
                    <a:ext uri="{FF2B5EF4-FFF2-40B4-BE49-F238E27FC236}">
                      <a16:creationId xmlns:a16="http://schemas.microsoft.com/office/drawing/2014/main" id="{854B3272-B7F6-41B4-AD8E-9589830D0F98}"/>
                    </a:ext>
                  </a:extLst>
                </p:cNvPr>
                <p:cNvSpPr>
                  <a:spLocks noChangeShapeType="1"/>
                </p:cNvSpPr>
                <p:nvPr/>
              </p:nvSpPr>
              <p:spPr bwMode="auto">
                <a:xfrm>
                  <a:off x="3144"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4" name="Line 70">
                  <a:extLst>
                    <a:ext uri="{FF2B5EF4-FFF2-40B4-BE49-F238E27FC236}">
                      <a16:creationId xmlns:a16="http://schemas.microsoft.com/office/drawing/2014/main" id="{7609838F-21A1-4AA8-822A-0547CF1A3B91}"/>
                    </a:ext>
                  </a:extLst>
                </p:cNvPr>
                <p:cNvSpPr>
                  <a:spLocks noChangeShapeType="1"/>
                </p:cNvSpPr>
                <p:nvPr/>
              </p:nvSpPr>
              <p:spPr bwMode="auto">
                <a:xfrm>
                  <a:off x="3678"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 name="Line 71">
                  <a:extLst>
                    <a:ext uri="{FF2B5EF4-FFF2-40B4-BE49-F238E27FC236}">
                      <a16:creationId xmlns:a16="http://schemas.microsoft.com/office/drawing/2014/main" id="{006E1E40-9417-4A78-95BE-E38187B8FE61}"/>
                    </a:ext>
                  </a:extLst>
                </p:cNvPr>
                <p:cNvSpPr>
                  <a:spLocks noChangeShapeType="1"/>
                </p:cNvSpPr>
                <p:nvPr/>
              </p:nvSpPr>
              <p:spPr bwMode="auto">
                <a:xfrm>
                  <a:off x="4213"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 name="Line 72">
                  <a:extLst>
                    <a:ext uri="{FF2B5EF4-FFF2-40B4-BE49-F238E27FC236}">
                      <a16:creationId xmlns:a16="http://schemas.microsoft.com/office/drawing/2014/main" id="{1B2A7981-55A4-4ACA-8AA3-A912081A005C}"/>
                    </a:ext>
                  </a:extLst>
                </p:cNvPr>
                <p:cNvSpPr>
                  <a:spLocks noChangeShapeType="1"/>
                </p:cNvSpPr>
                <p:nvPr/>
              </p:nvSpPr>
              <p:spPr bwMode="auto">
                <a:xfrm>
                  <a:off x="4747"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7" name="Line 73">
                  <a:extLst>
                    <a:ext uri="{FF2B5EF4-FFF2-40B4-BE49-F238E27FC236}">
                      <a16:creationId xmlns:a16="http://schemas.microsoft.com/office/drawing/2014/main" id="{37573902-015F-44BD-B68C-B093B25A9108}"/>
                    </a:ext>
                  </a:extLst>
                </p:cNvPr>
                <p:cNvSpPr>
                  <a:spLocks noChangeShapeType="1"/>
                </p:cNvSpPr>
                <p:nvPr/>
              </p:nvSpPr>
              <p:spPr bwMode="auto">
                <a:xfrm>
                  <a:off x="5282" y="3"/>
                  <a:ext cx="1" cy="1022"/>
                </a:xfrm>
                <a:prstGeom prst="line">
                  <a:avLst/>
                </a:prstGeom>
                <a:noFill/>
                <a:ln w="9360">
                  <a:solidFill>
                    <a:srgbClr val="6666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98" name="Group 74">
                <a:extLst>
                  <a:ext uri="{FF2B5EF4-FFF2-40B4-BE49-F238E27FC236}">
                    <a16:creationId xmlns:a16="http://schemas.microsoft.com/office/drawing/2014/main" id="{31AF8CA2-52F6-4755-9187-29B7D814EC26}"/>
                  </a:ext>
                </a:extLst>
              </p:cNvPr>
              <p:cNvGrpSpPr>
                <a:grpSpLocks/>
              </p:cNvGrpSpPr>
              <p:nvPr/>
            </p:nvGrpSpPr>
            <p:grpSpPr bwMode="auto">
              <a:xfrm>
                <a:off x="363" y="-2"/>
                <a:ext cx="4918" cy="1033"/>
                <a:chOff x="363" y="-2"/>
                <a:chExt cx="4918" cy="1033"/>
              </a:xfrm>
            </p:grpSpPr>
            <p:sp>
              <p:nvSpPr>
                <p:cNvPr id="1099" name="Line 75">
                  <a:extLst>
                    <a:ext uri="{FF2B5EF4-FFF2-40B4-BE49-F238E27FC236}">
                      <a16:creationId xmlns:a16="http://schemas.microsoft.com/office/drawing/2014/main" id="{B33B4A1C-CE69-4B4B-A392-397367A95B97}"/>
                    </a:ext>
                  </a:extLst>
                </p:cNvPr>
                <p:cNvSpPr>
                  <a:spLocks noChangeShapeType="1"/>
                </p:cNvSpPr>
                <p:nvPr/>
              </p:nvSpPr>
              <p:spPr bwMode="auto">
                <a:xfrm>
                  <a:off x="4213" y="1"/>
                  <a:ext cx="1" cy="347"/>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0" name="Line 76">
                  <a:extLst>
                    <a:ext uri="{FF2B5EF4-FFF2-40B4-BE49-F238E27FC236}">
                      <a16:creationId xmlns:a16="http://schemas.microsoft.com/office/drawing/2014/main" id="{C1791E79-FC48-4682-80BE-91D7533CFC28}"/>
                    </a:ext>
                  </a:extLst>
                </p:cNvPr>
                <p:cNvSpPr>
                  <a:spLocks noChangeShapeType="1"/>
                </p:cNvSpPr>
                <p:nvPr/>
              </p:nvSpPr>
              <p:spPr bwMode="auto">
                <a:xfrm>
                  <a:off x="4499" y="543"/>
                  <a:ext cx="164"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1" name="Line 77">
                  <a:extLst>
                    <a:ext uri="{FF2B5EF4-FFF2-40B4-BE49-F238E27FC236}">
                      <a16:creationId xmlns:a16="http://schemas.microsoft.com/office/drawing/2014/main" id="{D97CDAEF-7F36-4EC5-97C6-62D179C87230}"/>
                    </a:ext>
                  </a:extLst>
                </p:cNvPr>
                <p:cNvSpPr>
                  <a:spLocks noChangeShapeType="1"/>
                </p:cNvSpPr>
                <p:nvPr/>
              </p:nvSpPr>
              <p:spPr bwMode="auto">
                <a:xfrm>
                  <a:off x="4747" y="587"/>
                  <a:ext cx="1" cy="69"/>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2" name="Line 78">
                  <a:extLst>
                    <a:ext uri="{FF2B5EF4-FFF2-40B4-BE49-F238E27FC236}">
                      <a16:creationId xmlns:a16="http://schemas.microsoft.com/office/drawing/2014/main" id="{AEE8BED8-E888-4118-BB25-4AF43FE26F06}"/>
                    </a:ext>
                  </a:extLst>
                </p:cNvPr>
                <p:cNvSpPr>
                  <a:spLocks noChangeShapeType="1"/>
                </p:cNvSpPr>
                <p:nvPr/>
              </p:nvSpPr>
              <p:spPr bwMode="auto">
                <a:xfrm>
                  <a:off x="5282" y="831"/>
                  <a:ext cx="1" cy="193"/>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3" name="Line 79">
                  <a:extLst>
                    <a:ext uri="{FF2B5EF4-FFF2-40B4-BE49-F238E27FC236}">
                      <a16:creationId xmlns:a16="http://schemas.microsoft.com/office/drawing/2014/main" id="{A6CAD29E-C3E5-4259-8D8F-34D2F56EEE56}"/>
                    </a:ext>
                  </a:extLst>
                </p:cNvPr>
                <p:cNvSpPr>
                  <a:spLocks noChangeShapeType="1"/>
                </p:cNvSpPr>
                <p:nvPr/>
              </p:nvSpPr>
              <p:spPr bwMode="auto">
                <a:xfrm>
                  <a:off x="2609" y="11"/>
                  <a:ext cx="1" cy="15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4" name="Line 80">
                  <a:extLst>
                    <a:ext uri="{FF2B5EF4-FFF2-40B4-BE49-F238E27FC236}">
                      <a16:creationId xmlns:a16="http://schemas.microsoft.com/office/drawing/2014/main" id="{4CB6A326-06F3-4268-86F8-E5FC2E67F5A2}"/>
                    </a:ext>
                  </a:extLst>
                </p:cNvPr>
                <p:cNvSpPr>
                  <a:spLocks noChangeShapeType="1"/>
                </p:cNvSpPr>
                <p:nvPr/>
              </p:nvSpPr>
              <p:spPr bwMode="auto">
                <a:xfrm>
                  <a:off x="2075" y="3"/>
                  <a:ext cx="1" cy="824"/>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5" name="Line 81">
                  <a:extLst>
                    <a:ext uri="{FF2B5EF4-FFF2-40B4-BE49-F238E27FC236}">
                      <a16:creationId xmlns:a16="http://schemas.microsoft.com/office/drawing/2014/main" id="{1541F84D-F75B-4447-85EC-8630B66FA6B7}"/>
                    </a:ext>
                  </a:extLst>
                </p:cNvPr>
                <p:cNvSpPr>
                  <a:spLocks noChangeShapeType="1"/>
                </p:cNvSpPr>
                <p:nvPr/>
              </p:nvSpPr>
              <p:spPr bwMode="auto">
                <a:xfrm flipH="1">
                  <a:off x="2012" y="543"/>
                  <a:ext cx="162"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 name="Line 82">
                  <a:extLst>
                    <a:ext uri="{FF2B5EF4-FFF2-40B4-BE49-F238E27FC236}">
                      <a16:creationId xmlns:a16="http://schemas.microsoft.com/office/drawing/2014/main" id="{45AA69E8-93F4-4128-A271-ECBEF5E3D858}"/>
                    </a:ext>
                  </a:extLst>
                </p:cNvPr>
                <p:cNvSpPr>
                  <a:spLocks noChangeShapeType="1"/>
                </p:cNvSpPr>
                <p:nvPr/>
              </p:nvSpPr>
              <p:spPr bwMode="auto">
                <a:xfrm>
                  <a:off x="1699" y="543"/>
                  <a:ext cx="141"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7" name="Line 83">
                  <a:extLst>
                    <a:ext uri="{FF2B5EF4-FFF2-40B4-BE49-F238E27FC236}">
                      <a16:creationId xmlns:a16="http://schemas.microsoft.com/office/drawing/2014/main" id="{CD143903-E6FC-4DB9-AAEB-2DAFA3D0F473}"/>
                    </a:ext>
                  </a:extLst>
                </p:cNvPr>
                <p:cNvSpPr>
                  <a:spLocks noChangeShapeType="1"/>
                </p:cNvSpPr>
                <p:nvPr/>
              </p:nvSpPr>
              <p:spPr bwMode="auto">
                <a:xfrm flipH="1">
                  <a:off x="1229" y="543"/>
                  <a:ext cx="194"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8" name="Line 84">
                  <a:extLst>
                    <a:ext uri="{FF2B5EF4-FFF2-40B4-BE49-F238E27FC236}">
                      <a16:creationId xmlns:a16="http://schemas.microsoft.com/office/drawing/2014/main" id="{BA9A83A5-3220-4950-BA48-CCAED627682C}"/>
                    </a:ext>
                  </a:extLst>
                </p:cNvPr>
                <p:cNvSpPr>
                  <a:spLocks noChangeShapeType="1"/>
                </p:cNvSpPr>
                <p:nvPr/>
              </p:nvSpPr>
              <p:spPr bwMode="auto">
                <a:xfrm>
                  <a:off x="363" y="543"/>
                  <a:ext cx="816" cy="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9" name="Line 85">
                  <a:extLst>
                    <a:ext uri="{FF2B5EF4-FFF2-40B4-BE49-F238E27FC236}">
                      <a16:creationId xmlns:a16="http://schemas.microsoft.com/office/drawing/2014/main" id="{F0DB8A88-A109-4DC4-BF9A-355C44EEE8BC}"/>
                    </a:ext>
                  </a:extLst>
                </p:cNvPr>
                <p:cNvSpPr>
                  <a:spLocks noChangeShapeType="1"/>
                </p:cNvSpPr>
                <p:nvPr/>
              </p:nvSpPr>
              <p:spPr bwMode="auto">
                <a:xfrm>
                  <a:off x="1001" y="304"/>
                  <a:ext cx="1" cy="728"/>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0" name="Line 86">
                  <a:extLst>
                    <a:ext uri="{FF2B5EF4-FFF2-40B4-BE49-F238E27FC236}">
                      <a16:creationId xmlns:a16="http://schemas.microsoft.com/office/drawing/2014/main" id="{AA097790-C215-4BBD-A876-EE54D1DFB3F9}"/>
                    </a:ext>
                  </a:extLst>
                </p:cNvPr>
                <p:cNvSpPr>
                  <a:spLocks noChangeShapeType="1"/>
                </p:cNvSpPr>
                <p:nvPr/>
              </p:nvSpPr>
              <p:spPr bwMode="auto">
                <a:xfrm>
                  <a:off x="471" y="348"/>
                  <a:ext cx="1" cy="381"/>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1" name="Line 87">
                  <a:extLst>
                    <a:ext uri="{FF2B5EF4-FFF2-40B4-BE49-F238E27FC236}">
                      <a16:creationId xmlns:a16="http://schemas.microsoft.com/office/drawing/2014/main" id="{3A1A3B9A-4B45-40C2-971D-390D2F28ACA0}"/>
                    </a:ext>
                  </a:extLst>
                </p:cNvPr>
                <p:cNvSpPr>
                  <a:spLocks noChangeShapeType="1"/>
                </p:cNvSpPr>
                <p:nvPr/>
              </p:nvSpPr>
              <p:spPr bwMode="auto">
                <a:xfrm flipV="1">
                  <a:off x="1005" y="-3"/>
                  <a:ext cx="1" cy="68"/>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2" name="Line 88">
                  <a:extLst>
                    <a:ext uri="{FF2B5EF4-FFF2-40B4-BE49-F238E27FC236}">
                      <a16:creationId xmlns:a16="http://schemas.microsoft.com/office/drawing/2014/main" id="{CF7DAD8C-2587-47C9-AC05-D5AEDEB6FA47}"/>
                    </a:ext>
                  </a:extLst>
                </p:cNvPr>
                <p:cNvSpPr>
                  <a:spLocks noChangeShapeType="1"/>
                </p:cNvSpPr>
                <p:nvPr/>
              </p:nvSpPr>
              <p:spPr bwMode="auto">
                <a:xfrm>
                  <a:off x="1540" y="172"/>
                  <a:ext cx="1" cy="234"/>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3" name="Line 89">
                  <a:extLst>
                    <a:ext uri="{FF2B5EF4-FFF2-40B4-BE49-F238E27FC236}">
                      <a16:creationId xmlns:a16="http://schemas.microsoft.com/office/drawing/2014/main" id="{47F20692-F0B4-4D87-B481-3FDDDC7E193C}"/>
                    </a:ext>
                  </a:extLst>
                </p:cNvPr>
                <p:cNvSpPr>
                  <a:spLocks noChangeShapeType="1"/>
                </p:cNvSpPr>
                <p:nvPr/>
              </p:nvSpPr>
              <p:spPr bwMode="auto">
                <a:xfrm flipV="1">
                  <a:off x="1540" y="1"/>
                  <a:ext cx="1" cy="56"/>
                </a:xfrm>
                <a:prstGeom prst="line">
                  <a:avLst/>
                </a:prstGeom>
                <a:noFill/>
                <a:ln w="9360">
                  <a:solidFill>
                    <a:srgbClr val="898743"/>
                  </a:solidFill>
                  <a:round/>
                  <a:headEnd/>
                  <a:tailEnd/>
                </a:ln>
                <a:extLst>
                  <a:ext uri="{909E8E84-426E-40DD-AFC4-6F175D3DCCD1}">
                    <a14:hiddenFill xmlns:a14="http://schemas.microsoft.com/office/drawing/2010/main">
                      <a:noFill/>
                    </a14:hiddenFill>
                  </a:ext>
                </a:extLst>
              </p:spPr>
              <p:txBody>
                <a:bodyPr/>
                <a:lstStyle/>
                <a:p>
                  <a:endParaRPr lang="en-US"/>
                </a:p>
              </p:txBody>
            </p:sp>
          </p:grpSp>
        </p:grpSp>
        <p:pic>
          <p:nvPicPr>
            <p:cNvPr id="1114" name="Picture 90">
              <a:extLst>
                <a:ext uri="{FF2B5EF4-FFF2-40B4-BE49-F238E27FC236}">
                  <a16:creationId xmlns:a16="http://schemas.microsoft.com/office/drawing/2014/main" id="{084D6AE4-EDA2-4BE4-B452-5F8CAEB01E0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 y="1566"/>
              <a:ext cx="690" cy="64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sp>
        <p:nvSpPr>
          <p:cNvPr id="1115" name="Rectangle 91">
            <a:extLst>
              <a:ext uri="{FF2B5EF4-FFF2-40B4-BE49-F238E27FC236}">
                <a16:creationId xmlns:a16="http://schemas.microsoft.com/office/drawing/2014/main" id="{DD54209F-A089-4AB0-8FEE-F44A6B4790D8}"/>
              </a:ext>
            </a:extLst>
          </p:cNvPr>
          <p:cNvSpPr>
            <a:spLocks noGrp="1" noChangeArrowheads="1"/>
          </p:cNvSpPr>
          <p:nvPr>
            <p:ph type="title"/>
          </p:nvPr>
        </p:nvSpPr>
        <p:spPr bwMode="auto">
          <a:xfrm>
            <a:off x="1828800" y="1828800"/>
            <a:ext cx="6932613" cy="2360613"/>
          </a:xfrm>
          <a:prstGeom prst="rect">
            <a:avLst/>
          </a:prstGeom>
          <a:noFill/>
          <a:ln>
            <a:noFill/>
          </a:ln>
          <a:effectLst/>
          <a:extLst>
            <a:ext uri="{909E8E84-426E-40DD-AFC4-6F175D3DCCD1}">
              <a14:hiddenFill xmlns:a14="http://schemas.microsoft.com/office/drawing/2010/main">
                <a:solidFill>
                  <a:srgbClr val="4D4D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116" name="Rectangle 92">
            <a:extLst>
              <a:ext uri="{FF2B5EF4-FFF2-40B4-BE49-F238E27FC236}">
                <a16:creationId xmlns:a16="http://schemas.microsoft.com/office/drawing/2014/main" id="{B9E756D6-E13E-460F-A5BA-0ABE12094F09}"/>
              </a:ext>
            </a:extLst>
          </p:cNvPr>
          <p:cNvSpPr>
            <a:spLocks noGrp="1" noChangeArrowheads="1"/>
          </p:cNvSpPr>
          <p:nvPr>
            <p:ph type="body" idx="1"/>
          </p:nvPr>
        </p:nvSpPr>
        <p:spPr bwMode="auto">
          <a:xfrm>
            <a:off x="671513" y="1906588"/>
            <a:ext cx="7807325" cy="4318000"/>
          </a:xfrm>
          <a:prstGeom prst="rect">
            <a:avLst/>
          </a:prstGeom>
          <a:noFill/>
          <a:ln>
            <a:noFill/>
          </a:ln>
          <a:effectLst/>
          <a:extLst>
            <a:ext uri="{909E8E84-426E-40DD-AFC4-6F175D3DCCD1}">
              <a14:hiddenFill xmlns:a14="http://schemas.microsoft.com/office/drawing/2010/main">
                <a:solidFill>
                  <a:srgbClr val="4D4D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FFCC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100000"/>
        <a:buFont typeface="StarSymbol" charset="0"/>
        <a:buBlip>
          <a:blip r:embed="rId14"/>
        </a:buBlip>
        <a:defRPr sz="3200" kern="1200">
          <a:solidFill>
            <a:srgbClr val="FFFFCC"/>
          </a:solidFill>
          <a:latin typeface="+mn-lt"/>
          <a:ea typeface="+mn-ea"/>
          <a:cs typeface="+mn-cs"/>
        </a:defRPr>
      </a:lvl1pPr>
      <a:lvl2pPr marL="741363" indent="-284163" algn="l" defTabSz="457200" rtl="0" fontAlgn="base">
        <a:spcBef>
          <a:spcPts val="700"/>
        </a:spcBef>
        <a:spcAft>
          <a:spcPct val="0"/>
        </a:spcAft>
        <a:buClr>
          <a:srgbClr val="000000"/>
        </a:buClr>
        <a:buSzPct val="87000"/>
        <a:buFont typeface="StarSymbol" charset="0"/>
        <a:buBlip>
          <a:blip r:embed="rId15"/>
        </a:buBlip>
        <a:defRPr sz="2800" kern="1200">
          <a:solidFill>
            <a:srgbClr val="FFFFCC"/>
          </a:solidFill>
          <a:latin typeface="+mn-lt"/>
          <a:ea typeface="+mn-ea"/>
          <a:cs typeface="+mn-cs"/>
        </a:defRPr>
      </a:lvl2pPr>
      <a:lvl3pPr marL="1143000" indent="-228600" algn="l" defTabSz="457200" rtl="0" fontAlgn="base">
        <a:spcBef>
          <a:spcPts val="600"/>
        </a:spcBef>
        <a:spcAft>
          <a:spcPct val="0"/>
        </a:spcAft>
        <a:buClr>
          <a:srgbClr val="FFFFCC"/>
        </a:buClr>
        <a:buSzPct val="100000"/>
        <a:buFont typeface="Tahoma" panose="020B0604030504040204" pitchFamily="34" charset="0"/>
        <a:buChar char="•"/>
        <a:defRPr sz="2400" kern="1200">
          <a:solidFill>
            <a:srgbClr val="FFFFCC"/>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FFFFCC"/>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FFFFC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0C0C0"/>
            </a:gs>
            <a:gs pos="100000">
              <a:srgbClr val="C0C0C0">
                <a:gamma/>
                <a:tint val="0"/>
                <a:invGamma/>
              </a:srgbClr>
            </a:gs>
          </a:gsLst>
          <a:lin ang="5400000" scaled="1"/>
        </a:gradFill>
        <a:effectLst/>
      </p:bgPr>
    </p:bg>
    <p:spTree>
      <p:nvGrpSpPr>
        <p:cNvPr id="1" name=""/>
        <p:cNvGrpSpPr/>
        <p:nvPr/>
      </p:nvGrpSpPr>
      <p:grpSpPr>
        <a:xfrm>
          <a:off x="0" y="0"/>
          <a:ext cx="0" cy="0"/>
          <a:chOff x="0" y="0"/>
          <a:chExt cx="0" cy="0"/>
        </a:xfrm>
      </p:grpSpPr>
      <p:sp>
        <p:nvSpPr>
          <p:cNvPr id="2049" name="Text Box 1">
            <a:extLst>
              <a:ext uri="{FF2B5EF4-FFF2-40B4-BE49-F238E27FC236}">
                <a16:creationId xmlns:a16="http://schemas.microsoft.com/office/drawing/2014/main" id="{34FD9231-7AFD-498A-BD17-62A95010EE94}"/>
              </a:ext>
            </a:extLst>
          </p:cNvPr>
          <p:cNvSpPr txBox="1">
            <a:spLocks noChangeArrowheads="1"/>
          </p:cNvSpPr>
          <p:nvPr/>
        </p:nvSpPr>
        <p:spPr bwMode="auto">
          <a:xfrm>
            <a:off x="6553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b">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r" eaLnBrk="1" hangingPunct="1">
              <a:lnSpc>
                <a:spcPct val="101000"/>
              </a:lnSpc>
              <a:spcBef>
                <a:spcPts val="725"/>
              </a:spcBef>
              <a:buClr>
                <a:srgbClr val="FFFFCC"/>
              </a:buClr>
              <a:buSzPct val="100000"/>
              <a:buFont typeface="Times New Roman" panose="02020603050405020304" pitchFamily="18" charset="0"/>
              <a:buNone/>
            </a:pPr>
            <a:fld id="{FEBA8AE2-C061-4E9D-B4BD-200F13D3B22C}" type="slidenum">
              <a:rPr lang="en-GB" altLang="en-US" sz="1400">
                <a:solidFill>
                  <a:srgbClr val="666666"/>
                </a:solidFill>
              </a:rPr>
              <a:pPr algn="r" eaLnBrk="1" hangingPunct="1">
                <a:lnSpc>
                  <a:spcPct val="101000"/>
                </a:lnSpc>
                <a:spcBef>
                  <a:spcPts val="725"/>
                </a:spcBef>
                <a:buClr>
                  <a:srgbClr val="FFFFCC"/>
                </a:buClr>
                <a:buSzPct val="100000"/>
                <a:buFont typeface="Times New Roman" panose="02020603050405020304" pitchFamily="18" charset="0"/>
                <a:buNone/>
              </a:pPr>
              <a:t>‹#›</a:t>
            </a:fld>
            <a:endParaRPr lang="en-GB" altLang="en-US" sz="1400">
              <a:solidFill>
                <a:srgbClr val="666666"/>
              </a:solidFill>
            </a:endParaRPr>
          </a:p>
        </p:txBody>
      </p:sp>
      <p:sp>
        <p:nvSpPr>
          <p:cNvPr id="2203" name="Rectangle 155">
            <a:extLst>
              <a:ext uri="{FF2B5EF4-FFF2-40B4-BE49-F238E27FC236}">
                <a16:creationId xmlns:a16="http://schemas.microsoft.com/office/drawing/2014/main" id="{942CCE48-340B-4252-9A92-36F1BE2006A7}"/>
              </a:ext>
            </a:extLst>
          </p:cNvPr>
          <p:cNvSpPr>
            <a:spLocks noGrp="1" noChangeArrowheads="1"/>
          </p:cNvSpPr>
          <p:nvPr>
            <p:ph type="title"/>
          </p:nvPr>
        </p:nvSpPr>
        <p:spPr bwMode="auto">
          <a:xfrm>
            <a:off x="246063" y="930275"/>
            <a:ext cx="7770812" cy="114141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2204" name="Rectangle 156">
            <a:extLst>
              <a:ext uri="{FF2B5EF4-FFF2-40B4-BE49-F238E27FC236}">
                <a16:creationId xmlns:a16="http://schemas.microsoft.com/office/drawing/2014/main" id="{E321BE5D-982D-4678-8AC9-ED2812CC83AA}"/>
              </a:ext>
            </a:extLst>
          </p:cNvPr>
          <p:cNvSpPr>
            <a:spLocks noGrp="1" noChangeArrowheads="1"/>
          </p:cNvSpPr>
          <p:nvPr>
            <p:ph type="body" idx="1"/>
          </p:nvPr>
        </p:nvSpPr>
        <p:spPr bwMode="auto">
          <a:xfrm>
            <a:off x="685800" y="2147888"/>
            <a:ext cx="7770813" cy="4113212"/>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pic>
        <p:nvPicPr>
          <p:cNvPr id="2206" name="Picture 158" descr="C:\Program Files\download\Computer\GIF Files\bigmap_541x271.jpg">
            <a:extLst>
              <a:ext uri="{FF2B5EF4-FFF2-40B4-BE49-F238E27FC236}">
                <a16:creationId xmlns:a16="http://schemas.microsoft.com/office/drawing/2014/main" id="{65F898C8-2C5F-42FD-9C0E-0648A27C8193}"/>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8600" y="152400"/>
            <a:ext cx="8686800" cy="6858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84" r:id="rId12"/>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0000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72000"/>
        <a:buFont typeface="StarSymbol" charset="0"/>
        <a:buBlip>
          <a:blip r:embed="rId15"/>
        </a:buBlip>
        <a:defRPr sz="3200" kern="1200">
          <a:solidFill>
            <a:srgbClr val="333333"/>
          </a:solidFill>
          <a:latin typeface="+mn-lt"/>
          <a:ea typeface="+mn-ea"/>
          <a:cs typeface="+mn-cs"/>
        </a:defRPr>
      </a:lvl1pPr>
      <a:lvl2pPr marL="741363" indent="-284163" algn="l" defTabSz="457200" rtl="0" fontAlgn="base">
        <a:spcBef>
          <a:spcPts val="700"/>
        </a:spcBef>
        <a:spcAft>
          <a:spcPct val="0"/>
        </a:spcAft>
        <a:buClr>
          <a:srgbClr val="000000"/>
        </a:buClr>
        <a:buSzPct val="63000"/>
        <a:buFont typeface="StarSymbol" charset="0"/>
        <a:buBlip>
          <a:blip r:embed="rId16"/>
        </a:buBlip>
        <a:defRPr sz="2800" kern="1200">
          <a:solidFill>
            <a:srgbClr val="333333"/>
          </a:solidFill>
          <a:latin typeface="+mn-lt"/>
          <a:ea typeface="+mn-ea"/>
          <a:cs typeface="+mn-cs"/>
        </a:defRPr>
      </a:lvl2pPr>
      <a:lvl3pPr marL="1143000" indent="-228600" algn="l" defTabSz="457200" rtl="0" fontAlgn="base">
        <a:spcBef>
          <a:spcPts val="600"/>
        </a:spcBef>
        <a:spcAft>
          <a:spcPct val="0"/>
        </a:spcAft>
        <a:buClr>
          <a:srgbClr val="000000"/>
        </a:buClr>
        <a:buSzPct val="43000"/>
        <a:buFont typeface="StarSymbol" charset="0"/>
        <a:buBlip>
          <a:blip r:embed="rId17"/>
        </a:buBlip>
        <a:defRPr sz="2400" kern="1200">
          <a:solidFill>
            <a:srgbClr val="333333"/>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0C0C0"/>
            </a:gs>
            <a:gs pos="100000">
              <a:srgbClr val="C0C0C0">
                <a:gamma/>
                <a:tint val="0"/>
                <a:invGamma/>
              </a:srgbClr>
            </a:gs>
          </a:gsLst>
          <a:lin ang="5400000" scaled="1"/>
        </a:gradFill>
        <a:effectLst/>
      </p:bgPr>
    </p:bg>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A9C597F7-5364-493B-B388-11221D126F20}"/>
              </a:ext>
            </a:extLst>
          </p:cNvPr>
          <p:cNvSpPr txBox="1">
            <a:spLocks noChangeArrowheads="1"/>
          </p:cNvSpPr>
          <p:nvPr/>
        </p:nvSpPr>
        <p:spPr bwMode="auto">
          <a:xfrm>
            <a:off x="6553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b">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r" eaLnBrk="1" hangingPunct="1">
              <a:lnSpc>
                <a:spcPct val="101000"/>
              </a:lnSpc>
              <a:spcBef>
                <a:spcPts val="725"/>
              </a:spcBef>
              <a:buClr>
                <a:srgbClr val="FFFFCC"/>
              </a:buClr>
              <a:buSzPct val="100000"/>
              <a:buFont typeface="Times New Roman" panose="02020603050405020304" pitchFamily="18" charset="0"/>
              <a:buNone/>
            </a:pPr>
            <a:fld id="{0339CEC5-5BFE-4B9F-A2C0-27F04DDCC567}" type="slidenum">
              <a:rPr lang="en-GB" altLang="en-US" sz="1400">
                <a:solidFill>
                  <a:srgbClr val="666666"/>
                </a:solidFill>
              </a:rPr>
              <a:pPr algn="r" eaLnBrk="1" hangingPunct="1">
                <a:lnSpc>
                  <a:spcPct val="101000"/>
                </a:lnSpc>
                <a:spcBef>
                  <a:spcPts val="725"/>
                </a:spcBef>
                <a:buClr>
                  <a:srgbClr val="FFFFCC"/>
                </a:buClr>
                <a:buSzPct val="100000"/>
                <a:buFont typeface="Times New Roman" panose="02020603050405020304" pitchFamily="18" charset="0"/>
                <a:buNone/>
              </a:pPr>
              <a:t>‹#›</a:t>
            </a:fld>
            <a:endParaRPr lang="en-GB" altLang="en-US" sz="1400">
              <a:solidFill>
                <a:srgbClr val="666666"/>
              </a:solidFill>
            </a:endParaRPr>
          </a:p>
        </p:txBody>
      </p:sp>
      <p:sp>
        <p:nvSpPr>
          <p:cNvPr id="3227" name="Rectangle 155">
            <a:extLst>
              <a:ext uri="{FF2B5EF4-FFF2-40B4-BE49-F238E27FC236}">
                <a16:creationId xmlns:a16="http://schemas.microsoft.com/office/drawing/2014/main" id="{B10A55A4-A971-4651-8728-61FB88E52449}"/>
              </a:ext>
            </a:extLst>
          </p:cNvPr>
          <p:cNvSpPr>
            <a:spLocks noGrp="1" noChangeArrowheads="1"/>
          </p:cNvSpPr>
          <p:nvPr>
            <p:ph type="title"/>
          </p:nvPr>
        </p:nvSpPr>
        <p:spPr bwMode="auto">
          <a:xfrm>
            <a:off x="246063" y="930275"/>
            <a:ext cx="7770812" cy="114141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3228" name="Rectangle 156">
            <a:extLst>
              <a:ext uri="{FF2B5EF4-FFF2-40B4-BE49-F238E27FC236}">
                <a16:creationId xmlns:a16="http://schemas.microsoft.com/office/drawing/2014/main" id="{BA6DDDA3-BAD5-4F6D-8A40-D9DBC00D554C}"/>
              </a:ext>
            </a:extLst>
          </p:cNvPr>
          <p:cNvSpPr>
            <a:spLocks noGrp="1" noChangeArrowheads="1"/>
          </p:cNvSpPr>
          <p:nvPr>
            <p:ph type="body" idx="1"/>
          </p:nvPr>
        </p:nvSpPr>
        <p:spPr bwMode="auto">
          <a:xfrm>
            <a:off x="685800" y="2147888"/>
            <a:ext cx="7770813" cy="4113212"/>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pic>
        <p:nvPicPr>
          <p:cNvPr id="3230" name="Picture 158" descr="C:\Program Files\download\Computer\GIF Files\bigmap_541x271.jpg">
            <a:extLst>
              <a:ext uri="{FF2B5EF4-FFF2-40B4-BE49-F238E27FC236}">
                <a16:creationId xmlns:a16="http://schemas.microsoft.com/office/drawing/2014/main" id="{A694D36C-26C2-4855-B012-946E9368821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8600" y="152400"/>
            <a:ext cx="8686800" cy="6858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0000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72000"/>
        <a:buFont typeface="StarSymbol" charset="0"/>
        <a:buBlip>
          <a:blip r:embed="rId14"/>
        </a:buBlip>
        <a:defRPr sz="3200" kern="1200">
          <a:solidFill>
            <a:srgbClr val="333333"/>
          </a:solidFill>
          <a:latin typeface="+mn-lt"/>
          <a:ea typeface="+mn-ea"/>
          <a:cs typeface="+mn-cs"/>
        </a:defRPr>
      </a:lvl1pPr>
      <a:lvl2pPr marL="741363" indent="-284163" algn="l" defTabSz="457200" rtl="0" fontAlgn="base">
        <a:spcBef>
          <a:spcPts val="700"/>
        </a:spcBef>
        <a:spcAft>
          <a:spcPct val="0"/>
        </a:spcAft>
        <a:buClr>
          <a:srgbClr val="000000"/>
        </a:buClr>
        <a:buSzPct val="87000"/>
        <a:buFont typeface="StarSymbol" charset="0"/>
        <a:buBlip>
          <a:blip r:embed="rId15"/>
        </a:buBlip>
        <a:defRPr sz="2800" kern="1200">
          <a:solidFill>
            <a:srgbClr val="333333"/>
          </a:solidFill>
          <a:latin typeface="+mn-lt"/>
          <a:ea typeface="+mn-ea"/>
          <a:cs typeface="+mn-cs"/>
        </a:defRPr>
      </a:lvl2pPr>
      <a:lvl3pPr marL="1143000" indent="-228600" algn="l" defTabSz="457200" rtl="0" fontAlgn="base">
        <a:spcBef>
          <a:spcPts val="600"/>
        </a:spcBef>
        <a:spcAft>
          <a:spcPct val="0"/>
        </a:spcAft>
        <a:buClr>
          <a:srgbClr val="000000"/>
        </a:buClr>
        <a:buSzPct val="63000"/>
        <a:buFont typeface="StarSymbol" charset="0"/>
        <a:buBlip>
          <a:blip r:embed="rId16"/>
        </a:buBlip>
        <a:defRPr sz="2400" kern="1200">
          <a:solidFill>
            <a:srgbClr val="333333"/>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7.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10.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2.wmf"/><Relationship Id="rId2" Type="http://schemas.openxmlformats.org/officeDocument/2006/relationships/slideLayout" Target="../slideLayouts/slideLayout1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1.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11.xml"/><Relationship Id="rId7" Type="http://schemas.openxmlformats.org/officeDocument/2006/relationships/image" Target="../media/image13.wmf"/><Relationship Id="rId2" Type="http://schemas.openxmlformats.org/officeDocument/2006/relationships/slideLayout" Target="../slideLayouts/slideLayout17.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2.wmf"/><Relationship Id="rId10" Type="http://schemas.openxmlformats.org/officeDocument/2006/relationships/image" Target="../media/image5.png"/><Relationship Id="rId4" Type="http://schemas.openxmlformats.org/officeDocument/2006/relationships/oleObject" Target="../embeddings/oleObject4.bin"/><Relationship Id="rId9" Type="http://schemas.openxmlformats.org/officeDocument/2006/relationships/image" Target="../media/image14.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15.wmf"/><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7.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44.xml"/><Relationship Id="rId1" Type="http://schemas.openxmlformats.org/officeDocument/2006/relationships/slideLayout" Target="../slideLayouts/slideLayout17.xml"/><Relationship Id="rId5" Type="http://schemas.openxmlformats.org/officeDocument/2006/relationships/image" Target="../media/image6.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5.xml"/><Relationship Id="rId1" Type="http://schemas.openxmlformats.org/officeDocument/2006/relationships/slideLayout" Target="../slideLayouts/slideLayout17.xml"/><Relationship Id="rId4" Type="http://schemas.openxmlformats.org/officeDocument/2006/relationships/image" Target="../media/image34.jpeg"/></Relationships>
</file>

<file path=ppt/slides/_rels/slide5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6.xml"/><Relationship Id="rId1" Type="http://schemas.openxmlformats.org/officeDocument/2006/relationships/slideLayout" Target="../slideLayouts/slideLayout1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4A5B9C1E-6DAD-424C-ABFB-C3AFC780EF85}"/>
              </a:ext>
            </a:extLst>
          </p:cNvPr>
          <p:cNvSpPr>
            <a:spLocks noChangeArrowheads="1"/>
          </p:cNvSpPr>
          <p:nvPr>
            <p:ph type="title"/>
          </p:nvPr>
        </p:nvSpPr>
        <p:spPr>
          <a:xfrm>
            <a:off x="1320800" y="1492250"/>
            <a:ext cx="6275388" cy="1289050"/>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Technician Licensing Class</a:t>
            </a:r>
          </a:p>
        </p:txBody>
      </p:sp>
      <p:sp>
        <p:nvSpPr>
          <p:cNvPr id="5122" name="Rectangle 2">
            <a:extLst>
              <a:ext uri="{FF2B5EF4-FFF2-40B4-BE49-F238E27FC236}">
                <a16:creationId xmlns:a16="http://schemas.microsoft.com/office/drawing/2014/main" id="{E9741BFD-3A3B-429B-8D21-6EE2CB4CDAF1}"/>
              </a:ext>
            </a:extLst>
          </p:cNvPr>
          <p:cNvSpPr>
            <a:spLocks noChangeArrowheads="1"/>
          </p:cNvSpPr>
          <p:nvPr>
            <p:ph type="body" idx="1"/>
          </p:nvPr>
        </p:nvSpPr>
        <p:spPr>
          <a:xfrm>
            <a:off x="1503363" y="4200525"/>
            <a:ext cx="5908675" cy="1758950"/>
          </a:xfrm>
          <a:ln/>
          <a:extLst>
            <a:ext uri="{909E8E84-426E-40DD-AFC4-6F175D3DCCD1}">
              <a14:hiddenFill xmlns:a14="http://schemas.microsoft.com/office/drawing/2010/main">
                <a:solidFill>
                  <a:srgbClr val="FFFFFF"/>
                </a:solidFill>
              </a14:hiddenFill>
            </a:ext>
          </a:extLst>
        </p:spPr>
        <p:txBody>
          <a:bodyPr/>
          <a:lstStyle/>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presented by the</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Midland Amateur Radio Club</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Midland, Texas</a:t>
            </a:r>
          </a:p>
        </p:txBody>
      </p:sp>
      <p:pic>
        <p:nvPicPr>
          <p:cNvPr id="5123" name="Picture 3">
            <a:extLst>
              <a:ext uri="{FF2B5EF4-FFF2-40B4-BE49-F238E27FC236}">
                <a16:creationId xmlns:a16="http://schemas.microsoft.com/office/drawing/2014/main" id="{10B7E780-C667-4A66-834D-834C1D69C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8" y="5132388"/>
            <a:ext cx="1241425" cy="12620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5124" name="Picture 4">
            <a:extLst>
              <a:ext uri="{FF2B5EF4-FFF2-40B4-BE49-F238E27FC236}">
                <a16:creationId xmlns:a16="http://schemas.microsoft.com/office/drawing/2014/main" id="{BE5EDEAE-0A0F-4598-903A-5408CF8506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875" y="5127625"/>
            <a:ext cx="609600" cy="12477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125" name="Text Box 5">
            <a:extLst>
              <a:ext uri="{FF2B5EF4-FFF2-40B4-BE49-F238E27FC236}">
                <a16:creationId xmlns:a16="http://schemas.microsoft.com/office/drawing/2014/main" id="{02D5C2D3-C69B-4B28-A74D-CEF59ACE0E19}"/>
              </a:ext>
            </a:extLst>
          </p:cNvPr>
          <p:cNvSpPr txBox="1">
            <a:spLocks noChangeArrowheads="1"/>
          </p:cNvSpPr>
          <p:nvPr/>
        </p:nvSpPr>
        <p:spPr bwMode="auto">
          <a:xfrm>
            <a:off x="2363788" y="3089275"/>
            <a:ext cx="4189412"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4800">
                <a:solidFill>
                  <a:srgbClr val="000000"/>
                </a:solidFill>
              </a:rPr>
              <a:t>Lesson 5</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C5ABB1AD-93F2-4A1D-912F-323DCCBB21C7}"/>
              </a:ext>
            </a:extLst>
          </p:cNvPr>
          <p:cNvSpPr>
            <a:spLocks noChangeArrowheads="1"/>
          </p:cNvSpPr>
          <p:nvPr>
            <p:ph type="title"/>
          </p:nvPr>
        </p:nvSpPr>
        <p:spPr>
          <a:xfrm>
            <a:off x="539750" y="1997075"/>
            <a:ext cx="7772400" cy="2919413"/>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Quiz</a:t>
            </a:r>
            <a:br>
              <a:rPr lang="en-GB" altLang="en-US" sz="7200" b="1"/>
            </a:br>
            <a:br>
              <a:rPr lang="en-GB" altLang="en-US" sz="7200" b="1"/>
            </a:br>
            <a:r>
              <a:rPr lang="en-GB" altLang="en-US" sz="5400" b="1"/>
              <a:t>Subelement T8</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8B9B5C40-36D9-4C39-8417-3C7CF8705488}"/>
              </a:ext>
            </a:extLst>
          </p:cNvPr>
          <p:cNvSpPr>
            <a:spLocks noChangeArrowheads="1"/>
          </p:cNvSpPr>
          <p:nvPr>
            <p:ph type="title"/>
          </p:nvPr>
        </p:nvSpPr>
        <p:spPr>
          <a:xfrm>
            <a:off x="808038" y="1997075"/>
            <a:ext cx="7772400" cy="3603625"/>
          </a:xfrm>
          <a:ln/>
          <a:extLst>
            <a:ext uri="{909E8E84-426E-40DD-AFC4-6F175D3DCCD1}">
              <a14:hiddenFill xmlns:a14="http://schemas.microsoft.com/office/drawing/2010/main">
                <a:solidFill>
                  <a:srgbClr val="FFFFFF"/>
                </a:solidFill>
              </a14:hiddenFill>
            </a:ext>
          </a:extLst>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Special Operations</a:t>
            </a:r>
            <a:br>
              <a:rPr lang="en-GB" altLang="en-US" sz="8000"/>
            </a:br>
            <a:br>
              <a:rPr lang="en-GB" altLang="en-US" sz="8000"/>
            </a:br>
            <a:r>
              <a:rPr lang="en-GB" altLang="en-US" sz="5400"/>
              <a:t>Subelement T9</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BF8D3DB3-4741-4DA9-A687-A19486899668}"/>
              </a:ext>
            </a:extLst>
          </p:cNvPr>
          <p:cNvSpPr>
            <a:spLocks noChangeArrowheads="1"/>
          </p:cNvSpPr>
          <p:nvPr>
            <p:ph type="title"/>
          </p:nvPr>
        </p:nvSpPr>
        <p:spPr>
          <a:xfrm>
            <a:off x="304800" y="914400"/>
            <a:ext cx="7772400" cy="1143000"/>
          </a:xfrm>
          <a:ln/>
          <a:extLst>
            <a:ext uri="{909E8E84-426E-40DD-AFC4-6F175D3DCCD1}">
              <a14:hiddenFill xmlns:a14="http://schemas.microsoft.com/office/drawing/2010/main">
                <a:solidFill>
                  <a:srgbClr val="FFFFFF"/>
                </a:solidFill>
              </a14:hiddenFill>
            </a:ext>
          </a:extLst>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Repeaters</a:t>
            </a:r>
          </a:p>
        </p:txBody>
      </p:sp>
      <p:sp>
        <p:nvSpPr>
          <p:cNvPr id="8194" name="Rectangle 2">
            <a:extLst>
              <a:ext uri="{FF2B5EF4-FFF2-40B4-BE49-F238E27FC236}">
                <a16:creationId xmlns:a16="http://schemas.microsoft.com/office/drawing/2014/main" id="{8923F7F2-A682-43C5-8EC8-C6F622CE7146}"/>
              </a:ext>
            </a:extLst>
          </p:cNvPr>
          <p:cNvSpPr>
            <a:spLocks noChangeArrowheads="1"/>
          </p:cNvSpPr>
          <p:nvPr>
            <p:ph type="body" idx="1"/>
          </p:nvPr>
        </p:nvSpPr>
        <p:spPr>
          <a:xfrm>
            <a:off x="685800" y="2147888"/>
            <a:ext cx="7772400" cy="4122737"/>
          </a:xfrm>
          <a:ln/>
          <a:extLst>
            <a:ext uri="{909E8E84-426E-40DD-AFC4-6F175D3DCCD1}">
              <a14:hiddenFill xmlns:a14="http://schemas.microsoft.com/office/drawing/2010/main">
                <a:solidFill>
                  <a:srgbClr val="FFFFFF"/>
                </a:solidFill>
              </a14:hiddenFill>
            </a:ext>
          </a:extLst>
        </p:spPr>
        <p:txBody>
          <a:bodyPr lIns="92160" tIns="46080" rIns="92160" bIns="46080"/>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repeater is an amateur station that simultaneously receives a signal on one frequency and retransmits it on a different frequency.</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Why? A powerful repeater transmitter located at altitude greatly increases the usable range of mobile and hand-held stations.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repeater that retransmits the signal on a different band is called a “crossband repeater”.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 calcmode="lin" valueType="num">
                                      <p:cBhvr>
                                        <p:cTn id="7" dur="500" fill="hold"/>
                                        <p:tgtEl>
                                          <p:spTgt spid="8194">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819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8194">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819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8194">
                                            <p:txEl>
                                              <p:pRg st="1" end="1"/>
                                            </p:txEl>
                                          </p:spTgt>
                                        </p:tgtEl>
                                        <p:attrNameLst>
                                          <p:attrName>style.visibility</p:attrName>
                                        </p:attrNameLst>
                                      </p:cBhvr>
                                      <p:to>
                                        <p:strVal val="visible"/>
                                      </p:to>
                                    </p:set>
                                    <p:anim calcmode="lin" valueType="num">
                                      <p:cBhvr>
                                        <p:cTn id="15" dur="500" fill="hold"/>
                                        <p:tgtEl>
                                          <p:spTgt spid="8194">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8194">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8194">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819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8194">
                                            <p:txEl>
                                              <p:pRg st="2" end="2"/>
                                            </p:txEl>
                                          </p:spTgt>
                                        </p:tgtEl>
                                        <p:attrNameLst>
                                          <p:attrName>style.visibility</p:attrName>
                                        </p:attrNameLst>
                                      </p:cBhvr>
                                      <p:to>
                                        <p:strVal val="visible"/>
                                      </p:to>
                                    </p:set>
                                    <p:anim calcmode="lin" valueType="num">
                                      <p:cBhvr>
                                        <p:cTn id="23" dur="500" fill="hold"/>
                                        <p:tgtEl>
                                          <p:spTgt spid="8194">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8194">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8194">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8194">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CEE30C2C-714E-4BA7-9404-15BA7A3256D4}"/>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Repeaters</a:t>
            </a:r>
          </a:p>
        </p:txBody>
      </p:sp>
      <p:graphicFrame>
        <p:nvGraphicFramePr>
          <p:cNvPr id="9218" name="Object 2">
            <a:extLst>
              <a:ext uri="{FF2B5EF4-FFF2-40B4-BE49-F238E27FC236}">
                <a16:creationId xmlns:a16="http://schemas.microsoft.com/office/drawing/2014/main" id="{5FB61A92-1B36-4441-BFA6-2D65E4336AEA}"/>
              </a:ext>
            </a:extLst>
          </p:cNvPr>
          <p:cNvGraphicFramePr>
            <a:graphicFrameLocks noChangeAspect="1"/>
          </p:cNvGraphicFramePr>
          <p:nvPr/>
        </p:nvGraphicFramePr>
        <p:xfrm>
          <a:off x="609600" y="1905000"/>
          <a:ext cx="1173163" cy="4800600"/>
        </p:xfrm>
        <a:graphic>
          <a:graphicData uri="http://schemas.openxmlformats.org/presentationml/2006/ole">
            <mc:AlternateContent xmlns:mc="http://schemas.openxmlformats.org/markup-compatibility/2006">
              <mc:Choice xmlns:v="urn:schemas-microsoft-com:vml" Requires="v">
                <p:oleObj spid="_x0000_s9222" r:id="rId4" imgW="847800" imgH="3438360" progId="">
                  <p:embed/>
                </p:oleObj>
              </mc:Choice>
              <mc:Fallback>
                <p:oleObj r:id="rId4" imgW="847800" imgH="343836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905000"/>
                        <a:ext cx="1173163" cy="48006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9219" name="Text Box 3">
            <a:extLst>
              <a:ext uri="{FF2B5EF4-FFF2-40B4-BE49-F238E27FC236}">
                <a16:creationId xmlns:a16="http://schemas.microsoft.com/office/drawing/2014/main" id="{D7D8D03F-803A-4F32-BB24-C4CACFF83E1B}"/>
              </a:ext>
            </a:extLst>
          </p:cNvPr>
          <p:cNvSpPr txBox="1">
            <a:spLocks noChangeArrowheads="1"/>
          </p:cNvSpPr>
          <p:nvPr/>
        </p:nvSpPr>
        <p:spPr bwMode="auto">
          <a:xfrm>
            <a:off x="2759075" y="2051050"/>
            <a:ext cx="5764213" cy="445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279400" indent="-279400">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1pPr>
            <a:lvl2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2pPr>
            <a:lvl3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3pPr>
            <a:lvl4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4pPr>
            <a:lvl5pPr>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193800" algn="l"/>
                <a:tab pos="2108200" algn="l"/>
                <a:tab pos="3022600" algn="l"/>
                <a:tab pos="3937000" algn="l"/>
                <a:tab pos="4851400" algn="l"/>
                <a:tab pos="5765800" algn="l"/>
                <a:tab pos="6680200" algn="l"/>
                <a:tab pos="7594600" algn="l"/>
                <a:tab pos="8509000" algn="l"/>
                <a:tab pos="9423400" algn="l"/>
                <a:tab pos="103378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88000"/>
              <a:buFont typeface="Times New Roman" panose="02020603050405020304" pitchFamily="18" charset="0"/>
              <a:buBlip>
                <a:blip r:embed="rId6"/>
              </a:buBlip>
            </a:pPr>
            <a:r>
              <a:rPr lang="en-GB" altLang="en-US" sz="2600">
                <a:solidFill>
                  <a:srgbClr val="333333"/>
                </a:solidFill>
                <a:latin typeface="Tahoma" panose="020B0604030504040204" pitchFamily="34" charset="0"/>
              </a:rPr>
              <a:t>In order to use a repeater, you must first know the repeater’s input (or output) frequency and offset.</a:t>
            </a:r>
          </a:p>
          <a:p>
            <a:pPr eaLnBrk="1" hangingPunct="1">
              <a:lnSpc>
                <a:spcPct val="106000"/>
              </a:lnSpc>
              <a:spcBef>
                <a:spcPts val="725"/>
              </a:spcBef>
              <a:buClr>
                <a:srgbClr val="000000"/>
              </a:buClr>
              <a:buSzPct val="88000"/>
              <a:buFont typeface="Times New Roman" panose="02020603050405020304" pitchFamily="18" charset="0"/>
              <a:buBlip>
                <a:blip r:embed="rId6"/>
              </a:buBlip>
            </a:pPr>
            <a:r>
              <a:rPr lang="en-GB" altLang="en-US" sz="2600">
                <a:solidFill>
                  <a:srgbClr val="333333"/>
                </a:solidFill>
                <a:latin typeface="Tahoma" panose="020B0604030504040204" pitchFamily="34" charset="0"/>
              </a:rPr>
              <a:t>The offset is the difference in the repeater’s receive and transmit frequencies.</a:t>
            </a:r>
          </a:p>
          <a:p>
            <a:pPr eaLnBrk="1" hangingPunct="1">
              <a:lnSpc>
                <a:spcPct val="106000"/>
              </a:lnSpc>
              <a:spcBef>
                <a:spcPts val="725"/>
              </a:spcBef>
              <a:buClr>
                <a:srgbClr val="000000"/>
              </a:buClr>
              <a:buSzPct val="88000"/>
              <a:buFont typeface="Times New Roman" panose="02020603050405020304" pitchFamily="18" charset="0"/>
              <a:buBlip>
                <a:blip r:embed="rId6"/>
              </a:buBlip>
            </a:pPr>
            <a:r>
              <a:rPr lang="en-GB" altLang="en-US" sz="2600">
                <a:solidFill>
                  <a:srgbClr val="333333"/>
                </a:solidFill>
                <a:latin typeface="Tahoma" panose="020B0604030504040204" pitchFamily="34" charset="0"/>
              </a:rPr>
              <a:t>On 2 meters the usual offset is 600 KHz and on 70 cm it is 5.0 MHz.</a:t>
            </a:r>
          </a:p>
          <a:p>
            <a:pPr eaLnBrk="1" hangingPunct="1">
              <a:lnSpc>
                <a:spcPct val="106000"/>
              </a:lnSpc>
              <a:spcBef>
                <a:spcPts val="725"/>
              </a:spcBef>
              <a:buClr>
                <a:srgbClr val="000000"/>
              </a:buClr>
              <a:buSzPct val="88000"/>
              <a:buFont typeface="Times New Roman" panose="02020603050405020304" pitchFamily="18" charset="0"/>
              <a:buBlip>
                <a:blip r:embed="rId6"/>
              </a:buBlip>
            </a:pPr>
            <a:r>
              <a:rPr lang="en-GB" altLang="en-US" sz="2600">
                <a:solidFill>
                  <a:srgbClr val="333333"/>
                </a:solidFill>
                <a:latin typeface="Tahoma" panose="020B0604030504040204" pitchFamily="34" charset="0"/>
              </a:rPr>
              <a:t>Most modern radios will set the offset for you automatically.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 calcmode="lin" valueType="num">
                                      <p:cBhvr additive="base">
                                        <p:cTn id="19" dur="500" fill="hold"/>
                                        <p:tgtEl>
                                          <p:spTgt spid="921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219">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Freeform 1">
            <a:extLst>
              <a:ext uri="{FF2B5EF4-FFF2-40B4-BE49-F238E27FC236}">
                <a16:creationId xmlns:a16="http://schemas.microsoft.com/office/drawing/2014/main" id="{A1F79257-4963-4512-8A8A-33350D43D75E}"/>
              </a:ext>
            </a:extLst>
          </p:cNvPr>
          <p:cNvSpPr>
            <a:spLocks noChangeArrowheads="1"/>
          </p:cNvSpPr>
          <p:nvPr/>
        </p:nvSpPr>
        <p:spPr bwMode="auto">
          <a:xfrm>
            <a:off x="6278563" y="4764088"/>
            <a:ext cx="1087437" cy="1285875"/>
          </a:xfrm>
          <a:custGeom>
            <a:avLst/>
            <a:gdLst>
              <a:gd name="T0" fmla="*/ 0 w 3019"/>
              <a:gd name="T1" fmla="*/ 0 h 3573"/>
              <a:gd name="T2" fmla="*/ 3018 w 3019"/>
              <a:gd name="T3" fmla="*/ 3572 h 3573"/>
              <a:gd name="T4" fmla="*/ 0 w 3019"/>
              <a:gd name="T5" fmla="*/ 3572 h 3573"/>
              <a:gd name="T6" fmla="*/ 0 w 3019"/>
              <a:gd name="T7" fmla="*/ 0 h 3573"/>
            </a:gdLst>
            <a:ahLst/>
            <a:cxnLst>
              <a:cxn ang="0">
                <a:pos x="T0" y="T1"/>
              </a:cxn>
              <a:cxn ang="0">
                <a:pos x="T2" y="T3"/>
              </a:cxn>
              <a:cxn ang="0">
                <a:pos x="T4" y="T5"/>
              </a:cxn>
              <a:cxn ang="0">
                <a:pos x="T6" y="T7"/>
              </a:cxn>
            </a:cxnLst>
            <a:rect l="0" t="0" r="r" b="b"/>
            <a:pathLst>
              <a:path w="3019" h="3573">
                <a:moveTo>
                  <a:pt x="0" y="0"/>
                </a:moveTo>
                <a:lnTo>
                  <a:pt x="3018" y="3572"/>
                </a:lnTo>
                <a:lnTo>
                  <a:pt x="0" y="3572"/>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242" name="Freeform 2">
            <a:extLst>
              <a:ext uri="{FF2B5EF4-FFF2-40B4-BE49-F238E27FC236}">
                <a16:creationId xmlns:a16="http://schemas.microsoft.com/office/drawing/2014/main" id="{ABFBBEC2-0187-46FF-B008-DB200417E2B5}"/>
              </a:ext>
            </a:extLst>
          </p:cNvPr>
          <p:cNvSpPr>
            <a:spLocks noChangeArrowheads="1"/>
          </p:cNvSpPr>
          <p:nvPr/>
        </p:nvSpPr>
        <p:spPr bwMode="auto">
          <a:xfrm>
            <a:off x="5472113" y="2693988"/>
            <a:ext cx="833437" cy="2089150"/>
          </a:xfrm>
          <a:custGeom>
            <a:avLst/>
            <a:gdLst>
              <a:gd name="T0" fmla="*/ 0 w 2317"/>
              <a:gd name="T1" fmla="*/ 0 h 5805"/>
              <a:gd name="T2" fmla="*/ 2316 w 2317"/>
              <a:gd name="T3" fmla="*/ 5804 h 5805"/>
              <a:gd name="T4" fmla="*/ 0 w 2317"/>
              <a:gd name="T5" fmla="*/ 5804 h 5805"/>
              <a:gd name="T6" fmla="*/ 0 w 2317"/>
              <a:gd name="T7" fmla="*/ 0 h 5805"/>
            </a:gdLst>
            <a:ahLst/>
            <a:cxnLst>
              <a:cxn ang="0">
                <a:pos x="T0" y="T1"/>
              </a:cxn>
              <a:cxn ang="0">
                <a:pos x="T2" y="T3"/>
              </a:cxn>
              <a:cxn ang="0">
                <a:pos x="T4" y="T5"/>
              </a:cxn>
              <a:cxn ang="0">
                <a:pos x="T6" y="T7"/>
              </a:cxn>
            </a:cxnLst>
            <a:rect l="0" t="0" r="r" b="b"/>
            <a:pathLst>
              <a:path w="2317" h="5805">
                <a:moveTo>
                  <a:pt x="0" y="0"/>
                </a:moveTo>
                <a:lnTo>
                  <a:pt x="2316" y="5804"/>
                </a:lnTo>
                <a:lnTo>
                  <a:pt x="0" y="5804"/>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243" name="Freeform 3">
            <a:extLst>
              <a:ext uri="{FF2B5EF4-FFF2-40B4-BE49-F238E27FC236}">
                <a16:creationId xmlns:a16="http://schemas.microsoft.com/office/drawing/2014/main" id="{3A9A07B7-59AD-4B1C-ADF7-DA55ED78D246}"/>
              </a:ext>
            </a:extLst>
          </p:cNvPr>
          <p:cNvSpPr>
            <a:spLocks noChangeArrowheads="1"/>
          </p:cNvSpPr>
          <p:nvPr/>
        </p:nvSpPr>
        <p:spPr bwMode="auto">
          <a:xfrm>
            <a:off x="3703638" y="2376488"/>
            <a:ext cx="1117600" cy="503237"/>
          </a:xfrm>
          <a:custGeom>
            <a:avLst/>
            <a:gdLst>
              <a:gd name="T0" fmla="*/ 0 w 3105"/>
              <a:gd name="T1" fmla="*/ 1395 h 1396"/>
              <a:gd name="T2" fmla="*/ 3104 w 3105"/>
              <a:gd name="T3" fmla="*/ 0 h 1396"/>
              <a:gd name="T4" fmla="*/ 3104 w 3105"/>
              <a:gd name="T5" fmla="*/ 1395 h 1396"/>
              <a:gd name="T6" fmla="*/ 0 w 3105"/>
              <a:gd name="T7" fmla="*/ 1395 h 1396"/>
            </a:gdLst>
            <a:ahLst/>
            <a:cxnLst>
              <a:cxn ang="0">
                <a:pos x="T0" y="T1"/>
              </a:cxn>
              <a:cxn ang="0">
                <a:pos x="T2" y="T3"/>
              </a:cxn>
              <a:cxn ang="0">
                <a:pos x="T4" y="T5"/>
              </a:cxn>
              <a:cxn ang="0">
                <a:pos x="T6" y="T7"/>
              </a:cxn>
            </a:cxnLst>
            <a:rect l="0" t="0" r="r" b="b"/>
            <a:pathLst>
              <a:path w="3105" h="1396">
                <a:moveTo>
                  <a:pt x="0" y="1395"/>
                </a:moveTo>
                <a:lnTo>
                  <a:pt x="3104" y="0"/>
                </a:lnTo>
                <a:lnTo>
                  <a:pt x="3104" y="1395"/>
                </a:lnTo>
                <a:lnTo>
                  <a:pt x="0" y="1395"/>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244" name="Freeform 4">
            <a:extLst>
              <a:ext uri="{FF2B5EF4-FFF2-40B4-BE49-F238E27FC236}">
                <a16:creationId xmlns:a16="http://schemas.microsoft.com/office/drawing/2014/main" id="{58970B30-1F6D-4DAB-BA45-5F425B3C4973}"/>
              </a:ext>
            </a:extLst>
          </p:cNvPr>
          <p:cNvSpPr>
            <a:spLocks noChangeArrowheads="1"/>
          </p:cNvSpPr>
          <p:nvPr/>
        </p:nvSpPr>
        <p:spPr bwMode="auto">
          <a:xfrm>
            <a:off x="2736850" y="2911475"/>
            <a:ext cx="968375" cy="1922463"/>
          </a:xfrm>
          <a:custGeom>
            <a:avLst/>
            <a:gdLst>
              <a:gd name="T0" fmla="*/ 0 w 2692"/>
              <a:gd name="T1" fmla="*/ 5337 h 5338"/>
              <a:gd name="T2" fmla="*/ 2691 w 2692"/>
              <a:gd name="T3" fmla="*/ 0 h 5338"/>
              <a:gd name="T4" fmla="*/ 2691 w 2692"/>
              <a:gd name="T5" fmla="*/ 5337 h 5338"/>
              <a:gd name="T6" fmla="*/ 0 w 2692"/>
              <a:gd name="T7" fmla="*/ 5337 h 5338"/>
            </a:gdLst>
            <a:ahLst/>
            <a:cxnLst>
              <a:cxn ang="0">
                <a:pos x="T0" y="T1"/>
              </a:cxn>
              <a:cxn ang="0">
                <a:pos x="T2" y="T3"/>
              </a:cxn>
              <a:cxn ang="0">
                <a:pos x="T4" y="T5"/>
              </a:cxn>
              <a:cxn ang="0">
                <a:pos x="T6" y="T7"/>
              </a:cxn>
            </a:cxnLst>
            <a:rect l="0" t="0" r="r" b="b"/>
            <a:pathLst>
              <a:path w="2692" h="5338">
                <a:moveTo>
                  <a:pt x="0" y="5337"/>
                </a:moveTo>
                <a:lnTo>
                  <a:pt x="2691" y="0"/>
                </a:lnTo>
                <a:lnTo>
                  <a:pt x="2691" y="5337"/>
                </a:lnTo>
                <a:lnTo>
                  <a:pt x="0" y="5337"/>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245" name="Freeform 5">
            <a:extLst>
              <a:ext uri="{FF2B5EF4-FFF2-40B4-BE49-F238E27FC236}">
                <a16:creationId xmlns:a16="http://schemas.microsoft.com/office/drawing/2014/main" id="{9871C262-E932-4956-BADA-A788911A6E55}"/>
              </a:ext>
            </a:extLst>
          </p:cNvPr>
          <p:cNvSpPr>
            <a:spLocks noChangeArrowheads="1"/>
          </p:cNvSpPr>
          <p:nvPr/>
        </p:nvSpPr>
        <p:spPr bwMode="auto">
          <a:xfrm>
            <a:off x="1230313" y="4865688"/>
            <a:ext cx="1501775" cy="1168400"/>
          </a:xfrm>
          <a:custGeom>
            <a:avLst/>
            <a:gdLst>
              <a:gd name="T0" fmla="*/ 0 w 4173"/>
              <a:gd name="T1" fmla="*/ 3246 h 3247"/>
              <a:gd name="T2" fmla="*/ 4172 w 4173"/>
              <a:gd name="T3" fmla="*/ 0 h 3247"/>
              <a:gd name="T4" fmla="*/ 4172 w 4173"/>
              <a:gd name="T5" fmla="*/ 3246 h 3247"/>
              <a:gd name="T6" fmla="*/ 0 w 4173"/>
              <a:gd name="T7" fmla="*/ 3246 h 3247"/>
            </a:gdLst>
            <a:ahLst/>
            <a:cxnLst>
              <a:cxn ang="0">
                <a:pos x="T0" y="T1"/>
              </a:cxn>
              <a:cxn ang="0">
                <a:pos x="T2" y="T3"/>
              </a:cxn>
              <a:cxn ang="0">
                <a:pos x="T4" y="T5"/>
              </a:cxn>
              <a:cxn ang="0">
                <a:pos x="T6" y="T7"/>
              </a:cxn>
            </a:cxnLst>
            <a:rect l="0" t="0" r="r" b="b"/>
            <a:pathLst>
              <a:path w="4173" h="3247">
                <a:moveTo>
                  <a:pt x="0" y="3246"/>
                </a:moveTo>
                <a:lnTo>
                  <a:pt x="4172" y="0"/>
                </a:lnTo>
                <a:lnTo>
                  <a:pt x="4172" y="3246"/>
                </a:lnTo>
                <a:lnTo>
                  <a:pt x="0" y="3246"/>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246" name="AutoShape 6">
            <a:extLst>
              <a:ext uri="{FF2B5EF4-FFF2-40B4-BE49-F238E27FC236}">
                <a16:creationId xmlns:a16="http://schemas.microsoft.com/office/drawing/2014/main" id="{0876B409-2F1B-4621-ADB2-52C46578E0A5}"/>
              </a:ext>
            </a:extLst>
          </p:cNvPr>
          <p:cNvSpPr>
            <a:spLocks noChangeArrowheads="1"/>
          </p:cNvSpPr>
          <p:nvPr/>
        </p:nvSpPr>
        <p:spPr bwMode="auto">
          <a:xfrm>
            <a:off x="2700338" y="4779963"/>
            <a:ext cx="3625850" cy="1252537"/>
          </a:xfrm>
          <a:prstGeom prst="roundRect">
            <a:avLst>
              <a:gd name="adj" fmla="val 125"/>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247" name="AutoShape 7">
            <a:extLst>
              <a:ext uri="{FF2B5EF4-FFF2-40B4-BE49-F238E27FC236}">
                <a16:creationId xmlns:a16="http://schemas.microsoft.com/office/drawing/2014/main" id="{1C2D41FC-9849-4B7E-83BC-E0554620F4F4}"/>
              </a:ext>
            </a:extLst>
          </p:cNvPr>
          <p:cNvSpPr>
            <a:spLocks noChangeArrowheads="1"/>
          </p:cNvSpPr>
          <p:nvPr/>
        </p:nvSpPr>
        <p:spPr bwMode="auto">
          <a:xfrm>
            <a:off x="3703638" y="2878138"/>
            <a:ext cx="1787525" cy="1971675"/>
          </a:xfrm>
          <a:prstGeom prst="roundRect">
            <a:avLst>
              <a:gd name="adj" fmla="val 88"/>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248" name="AutoShape 8">
            <a:extLst>
              <a:ext uri="{FF2B5EF4-FFF2-40B4-BE49-F238E27FC236}">
                <a16:creationId xmlns:a16="http://schemas.microsoft.com/office/drawing/2014/main" id="{5AE81047-D0D2-4B22-93E9-49003FDEED73}"/>
              </a:ext>
            </a:extLst>
          </p:cNvPr>
          <p:cNvSpPr>
            <a:spLocks noChangeArrowheads="1"/>
          </p:cNvSpPr>
          <p:nvPr/>
        </p:nvSpPr>
        <p:spPr bwMode="auto">
          <a:xfrm>
            <a:off x="4622800" y="2643188"/>
            <a:ext cx="901700" cy="350837"/>
          </a:xfrm>
          <a:prstGeom prst="roundRect">
            <a:avLst>
              <a:gd name="adj" fmla="val 454"/>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249" name="Line 9">
            <a:extLst>
              <a:ext uri="{FF2B5EF4-FFF2-40B4-BE49-F238E27FC236}">
                <a16:creationId xmlns:a16="http://schemas.microsoft.com/office/drawing/2014/main" id="{7C0EFF21-7850-4ABB-ACCE-8CB03230C2B3}"/>
              </a:ext>
            </a:extLst>
          </p:cNvPr>
          <p:cNvSpPr>
            <a:spLocks noChangeShapeType="1"/>
          </p:cNvSpPr>
          <p:nvPr/>
        </p:nvSpPr>
        <p:spPr bwMode="auto">
          <a:xfrm flipV="1">
            <a:off x="1447800" y="4799013"/>
            <a:ext cx="1295400" cy="106997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0" name="Line 10">
            <a:extLst>
              <a:ext uri="{FF2B5EF4-FFF2-40B4-BE49-F238E27FC236}">
                <a16:creationId xmlns:a16="http://schemas.microsoft.com/office/drawing/2014/main" id="{EF8D21C9-1C77-440B-AF9E-4021329C0A6B}"/>
              </a:ext>
            </a:extLst>
          </p:cNvPr>
          <p:cNvSpPr>
            <a:spLocks noChangeShapeType="1"/>
          </p:cNvSpPr>
          <p:nvPr/>
        </p:nvSpPr>
        <p:spPr bwMode="auto">
          <a:xfrm flipV="1">
            <a:off x="2743200" y="2898775"/>
            <a:ext cx="938213" cy="1903413"/>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1" name="Line 11">
            <a:extLst>
              <a:ext uri="{FF2B5EF4-FFF2-40B4-BE49-F238E27FC236}">
                <a16:creationId xmlns:a16="http://schemas.microsoft.com/office/drawing/2014/main" id="{36D09E93-D872-4C0A-B99E-9A0C1A1CB87A}"/>
              </a:ext>
            </a:extLst>
          </p:cNvPr>
          <p:cNvSpPr>
            <a:spLocks noChangeShapeType="1"/>
          </p:cNvSpPr>
          <p:nvPr/>
        </p:nvSpPr>
        <p:spPr bwMode="auto">
          <a:xfrm flipV="1">
            <a:off x="3657600" y="2360613"/>
            <a:ext cx="1143000" cy="53657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2" name="Line 12">
            <a:extLst>
              <a:ext uri="{FF2B5EF4-FFF2-40B4-BE49-F238E27FC236}">
                <a16:creationId xmlns:a16="http://schemas.microsoft.com/office/drawing/2014/main" id="{C6ECC6AD-C6C0-46DA-A558-4E26107FFBD7}"/>
              </a:ext>
            </a:extLst>
          </p:cNvPr>
          <p:cNvSpPr>
            <a:spLocks noChangeShapeType="1"/>
          </p:cNvSpPr>
          <p:nvPr/>
        </p:nvSpPr>
        <p:spPr bwMode="auto">
          <a:xfrm>
            <a:off x="4800600" y="2362200"/>
            <a:ext cx="685800" cy="3048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3" name="Line 13">
            <a:extLst>
              <a:ext uri="{FF2B5EF4-FFF2-40B4-BE49-F238E27FC236}">
                <a16:creationId xmlns:a16="http://schemas.microsoft.com/office/drawing/2014/main" id="{1E2B1FD2-14A3-4B10-BB22-6D0271F82349}"/>
              </a:ext>
            </a:extLst>
          </p:cNvPr>
          <p:cNvSpPr>
            <a:spLocks noChangeShapeType="1"/>
          </p:cNvSpPr>
          <p:nvPr/>
        </p:nvSpPr>
        <p:spPr bwMode="auto">
          <a:xfrm>
            <a:off x="5486400" y="2667000"/>
            <a:ext cx="762000" cy="21336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4" name="Line 14">
            <a:extLst>
              <a:ext uri="{FF2B5EF4-FFF2-40B4-BE49-F238E27FC236}">
                <a16:creationId xmlns:a16="http://schemas.microsoft.com/office/drawing/2014/main" id="{B7054FD3-5B2B-4968-BEBD-09EE72050D4A}"/>
              </a:ext>
            </a:extLst>
          </p:cNvPr>
          <p:cNvSpPr>
            <a:spLocks noChangeShapeType="1"/>
          </p:cNvSpPr>
          <p:nvPr/>
        </p:nvSpPr>
        <p:spPr bwMode="auto">
          <a:xfrm>
            <a:off x="6248400" y="4783138"/>
            <a:ext cx="914400" cy="11430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10255" name="Object 15">
            <a:extLst>
              <a:ext uri="{FF2B5EF4-FFF2-40B4-BE49-F238E27FC236}">
                <a16:creationId xmlns:a16="http://schemas.microsoft.com/office/drawing/2014/main" id="{0C436DC8-C3E8-4B2F-8B34-7DDA9886D34C}"/>
              </a:ext>
            </a:extLst>
          </p:cNvPr>
          <p:cNvGraphicFramePr>
            <a:graphicFrameLocks noChangeAspect="1"/>
          </p:cNvGraphicFramePr>
          <p:nvPr/>
        </p:nvGraphicFramePr>
        <p:xfrm>
          <a:off x="6692900" y="5680075"/>
          <a:ext cx="1984375" cy="506413"/>
        </p:xfrm>
        <a:graphic>
          <a:graphicData uri="http://schemas.openxmlformats.org/presentationml/2006/ole">
            <mc:AlternateContent xmlns:mc="http://schemas.openxmlformats.org/markup-compatibility/2006">
              <mc:Choice xmlns:v="urn:schemas-microsoft-com:vml" Requires="v">
                <p:oleObj spid="_x0000_s10273" r:id="rId4" imgW="2666880" imgH="695160" progId="">
                  <p:embed/>
                </p:oleObj>
              </mc:Choice>
              <mc:Fallback>
                <p:oleObj r:id="rId4" imgW="2666880" imgH="695160" progId="">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2900" y="5680075"/>
                        <a:ext cx="1984375" cy="5064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10256" name="Object 16">
            <a:extLst>
              <a:ext uri="{FF2B5EF4-FFF2-40B4-BE49-F238E27FC236}">
                <a16:creationId xmlns:a16="http://schemas.microsoft.com/office/drawing/2014/main" id="{FCF9C723-F2F1-45BA-B545-BF8033C3D263}"/>
              </a:ext>
            </a:extLst>
          </p:cNvPr>
          <p:cNvGraphicFramePr>
            <a:graphicFrameLocks noChangeAspect="1"/>
          </p:cNvGraphicFramePr>
          <p:nvPr/>
        </p:nvGraphicFramePr>
        <p:xfrm>
          <a:off x="420688" y="5568950"/>
          <a:ext cx="1403350" cy="611188"/>
        </p:xfrm>
        <a:graphic>
          <a:graphicData uri="http://schemas.openxmlformats.org/presentationml/2006/ole">
            <mc:AlternateContent xmlns:mc="http://schemas.openxmlformats.org/markup-compatibility/2006">
              <mc:Choice xmlns:v="urn:schemas-microsoft-com:vml" Requires="v">
                <p:oleObj spid="_x0000_s10274" r:id="rId6" imgW="2114640" imgH="1171440" progId="">
                  <p:embed/>
                </p:oleObj>
              </mc:Choice>
              <mc:Fallback>
                <p:oleObj r:id="rId6" imgW="2114640" imgH="1171440" progId="">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688" y="5568950"/>
                        <a:ext cx="1403350" cy="61118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10257" name="Line 17">
            <a:extLst>
              <a:ext uri="{FF2B5EF4-FFF2-40B4-BE49-F238E27FC236}">
                <a16:creationId xmlns:a16="http://schemas.microsoft.com/office/drawing/2014/main" id="{CF9E2D48-5950-452E-8ED3-F6ADE8B846BF}"/>
              </a:ext>
            </a:extLst>
          </p:cNvPr>
          <p:cNvSpPr>
            <a:spLocks noChangeShapeType="1"/>
          </p:cNvSpPr>
          <p:nvPr/>
        </p:nvSpPr>
        <p:spPr bwMode="auto">
          <a:xfrm>
            <a:off x="1981200" y="5943600"/>
            <a:ext cx="4572000" cy="1588"/>
          </a:xfrm>
          <a:prstGeom prst="line">
            <a:avLst/>
          </a:prstGeom>
          <a:noFill/>
          <a:ln w="50760">
            <a:solidFill>
              <a:srgbClr val="FFFFCC"/>
            </a:solidFill>
            <a:round/>
            <a:headEnd type="triangle" w="med" len="med"/>
            <a:tailEnd type="triangle" w="med" len="med"/>
          </a:ln>
          <a:effectLst>
            <a:outerShdw dist="107933" dir="2700000" algn="ctr" rotWithShape="0">
              <a:srgbClr val="000000">
                <a:alpha val="50000"/>
              </a:srgbClr>
            </a:outerShdw>
          </a:effectLst>
          <a:extLst>
            <a:ext uri="{909E8E84-426E-40DD-AFC4-6F175D3DCCD1}">
              <a14:hiddenFill xmlns:a14="http://schemas.microsoft.com/office/drawing/2010/main">
                <a:noFill/>
              </a14:hiddenFill>
            </a:ext>
          </a:extLst>
        </p:spPr>
        <p:txBody>
          <a:bodyPr/>
          <a:lstStyle/>
          <a:p>
            <a:endParaRPr lang="en-US"/>
          </a:p>
        </p:txBody>
      </p:sp>
      <p:sp>
        <p:nvSpPr>
          <p:cNvPr id="10258" name="AutoShape 18">
            <a:extLst>
              <a:ext uri="{FF2B5EF4-FFF2-40B4-BE49-F238E27FC236}">
                <a16:creationId xmlns:a16="http://schemas.microsoft.com/office/drawing/2014/main" id="{C3C6E5E6-615E-41C6-A930-5A8320B893EE}"/>
              </a:ext>
            </a:extLst>
          </p:cNvPr>
          <p:cNvSpPr>
            <a:spLocks noChangeArrowheads="1"/>
          </p:cNvSpPr>
          <p:nvPr/>
        </p:nvSpPr>
        <p:spPr bwMode="auto">
          <a:xfrm>
            <a:off x="3260725" y="5256213"/>
            <a:ext cx="1885950" cy="641350"/>
          </a:xfrm>
          <a:prstGeom prst="roundRect">
            <a:avLst>
              <a:gd name="adj" fmla="val 24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93000"/>
              </a:lnSpc>
              <a:spcBef>
                <a:spcPts val="725"/>
              </a:spcBef>
              <a:buClr>
                <a:srgbClr val="FFFFCC"/>
              </a:buClr>
              <a:buSzPct val="100000"/>
              <a:buFont typeface="Times New Roman" panose="02020603050405020304" pitchFamily="18" charset="0"/>
              <a:buNone/>
            </a:pPr>
            <a:r>
              <a:rPr lang="en-GB" altLang="en-US" sz="3600">
                <a:effectLst>
                  <a:outerShdw blurRad="38100" dist="38100" dir="2700000" algn="tl">
                    <a:srgbClr val="FFFFFF"/>
                  </a:outerShdw>
                </a:effectLst>
                <a:latin typeface="Arial" panose="020B0604020202020204" pitchFamily="34" charset="0"/>
              </a:rPr>
              <a:t>60 miles</a:t>
            </a:r>
          </a:p>
        </p:txBody>
      </p:sp>
      <p:sp>
        <p:nvSpPr>
          <p:cNvPr id="10259" name="AutoShape 19">
            <a:extLst>
              <a:ext uri="{FF2B5EF4-FFF2-40B4-BE49-F238E27FC236}">
                <a16:creationId xmlns:a16="http://schemas.microsoft.com/office/drawing/2014/main" id="{58C0C092-FD67-4F60-BAAE-7F83F6DC1366}"/>
              </a:ext>
            </a:extLst>
          </p:cNvPr>
          <p:cNvSpPr>
            <a:spLocks noChangeArrowheads="1"/>
          </p:cNvSpPr>
          <p:nvPr/>
        </p:nvSpPr>
        <p:spPr bwMode="auto">
          <a:xfrm>
            <a:off x="6400800" y="1981200"/>
            <a:ext cx="2374900" cy="1066800"/>
          </a:xfrm>
          <a:prstGeom prst="roundRect">
            <a:avLst>
              <a:gd name="adj" fmla="val 14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93000"/>
              </a:lnSpc>
              <a:spcBef>
                <a:spcPts val="725"/>
              </a:spcBef>
              <a:buClr>
                <a:srgbClr val="FFFFCC"/>
              </a:buClr>
              <a:buSzPct val="100000"/>
              <a:buFont typeface="Times New Roman" panose="02020603050405020304" pitchFamily="18" charset="0"/>
              <a:buNone/>
            </a:pPr>
            <a:r>
              <a:rPr lang="en-GB" altLang="en-US" sz="3200">
                <a:solidFill>
                  <a:srgbClr val="CC0000"/>
                </a:solidFill>
                <a:effectLst>
                  <a:outerShdw blurRad="38100" dist="38100" dir="2700000" algn="tl">
                    <a:srgbClr val="000000"/>
                  </a:outerShdw>
                </a:effectLst>
                <a:latin typeface="Arial" panose="020B0604020202020204" pitchFamily="34" charset="0"/>
              </a:rPr>
              <a:t>Output Freq</a:t>
            </a:r>
          </a:p>
          <a:p>
            <a:pPr algn="ctr">
              <a:spcBef>
                <a:spcPts val="725"/>
              </a:spcBef>
              <a:buClr>
                <a:srgbClr val="FFFFCC"/>
              </a:buClr>
              <a:buSzPct val="100000"/>
              <a:buFont typeface="Times New Roman" panose="02020603050405020304" pitchFamily="18" charset="0"/>
              <a:buNone/>
            </a:pPr>
            <a:r>
              <a:rPr lang="en-GB" altLang="en-US" sz="3200">
                <a:solidFill>
                  <a:srgbClr val="CC0000"/>
                </a:solidFill>
                <a:effectLst>
                  <a:outerShdw blurRad="38100" dist="38100" dir="2700000" algn="tl">
                    <a:srgbClr val="000000"/>
                  </a:outerShdw>
                </a:effectLst>
                <a:latin typeface="Arial" panose="020B0604020202020204" pitchFamily="34" charset="0"/>
              </a:rPr>
              <a:t>147.30 MHz</a:t>
            </a:r>
          </a:p>
        </p:txBody>
      </p:sp>
      <p:sp>
        <p:nvSpPr>
          <p:cNvPr id="10260" name="AutoShape 20">
            <a:extLst>
              <a:ext uri="{FF2B5EF4-FFF2-40B4-BE49-F238E27FC236}">
                <a16:creationId xmlns:a16="http://schemas.microsoft.com/office/drawing/2014/main" id="{97811F5C-01ED-4C4A-A23B-CF6E80E511BA}"/>
              </a:ext>
            </a:extLst>
          </p:cNvPr>
          <p:cNvSpPr>
            <a:spLocks noChangeArrowheads="1"/>
          </p:cNvSpPr>
          <p:nvPr/>
        </p:nvSpPr>
        <p:spPr bwMode="auto">
          <a:xfrm>
            <a:off x="381000" y="2286000"/>
            <a:ext cx="2374900" cy="1066800"/>
          </a:xfrm>
          <a:prstGeom prst="roundRect">
            <a:avLst>
              <a:gd name="adj" fmla="val 14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93000"/>
              </a:lnSpc>
              <a:spcBef>
                <a:spcPts val="725"/>
              </a:spcBef>
              <a:buClr>
                <a:srgbClr val="FFFFCC"/>
              </a:buClr>
              <a:buSzPct val="100000"/>
              <a:buFont typeface="Times New Roman" panose="02020603050405020304" pitchFamily="18" charset="0"/>
              <a:buNone/>
            </a:pPr>
            <a:r>
              <a:rPr lang="en-GB" altLang="en-US" sz="3200">
                <a:solidFill>
                  <a:srgbClr val="FF33CC"/>
                </a:solidFill>
                <a:effectLst>
                  <a:outerShdw blurRad="38100" dist="38100" dir="2700000" algn="tl">
                    <a:srgbClr val="000000"/>
                  </a:outerShdw>
                </a:effectLst>
                <a:latin typeface="Arial" panose="020B0604020202020204" pitchFamily="34" charset="0"/>
              </a:rPr>
              <a:t>Input Freq</a:t>
            </a:r>
          </a:p>
          <a:p>
            <a:pPr algn="ctr">
              <a:spcBef>
                <a:spcPts val="725"/>
              </a:spcBef>
              <a:buClr>
                <a:srgbClr val="FFFFCC"/>
              </a:buClr>
              <a:buSzPct val="100000"/>
              <a:buFont typeface="Times New Roman" panose="02020603050405020304" pitchFamily="18" charset="0"/>
              <a:buNone/>
            </a:pPr>
            <a:r>
              <a:rPr lang="en-GB" altLang="en-US" sz="3200">
                <a:solidFill>
                  <a:srgbClr val="FF33CC"/>
                </a:solidFill>
                <a:effectLst>
                  <a:outerShdw blurRad="38100" dist="38100" dir="2700000" algn="tl">
                    <a:srgbClr val="000000"/>
                  </a:outerShdw>
                </a:effectLst>
                <a:latin typeface="Arial" panose="020B0604020202020204" pitchFamily="34" charset="0"/>
              </a:rPr>
              <a:t>147.90 MHz</a:t>
            </a:r>
          </a:p>
        </p:txBody>
      </p:sp>
      <p:sp>
        <p:nvSpPr>
          <p:cNvPr id="10261" name="Text Box 21">
            <a:extLst>
              <a:ext uri="{FF2B5EF4-FFF2-40B4-BE49-F238E27FC236}">
                <a16:creationId xmlns:a16="http://schemas.microsoft.com/office/drawing/2014/main" id="{A50367E6-48CB-4514-A1CB-09268F2843FA}"/>
              </a:ext>
            </a:extLst>
          </p:cNvPr>
          <p:cNvSpPr txBox="1">
            <a:spLocks noChangeArrowheads="1"/>
          </p:cNvSpPr>
          <p:nvPr/>
        </p:nvSpPr>
        <p:spPr bwMode="auto">
          <a:xfrm>
            <a:off x="3565525" y="3198813"/>
            <a:ext cx="2068513"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lnSpc>
                <a:spcPct val="93000"/>
              </a:lnSpc>
              <a:spcBef>
                <a:spcPts val="725"/>
              </a:spcBef>
              <a:buClr>
                <a:srgbClr val="FFFFCC"/>
              </a:buClr>
              <a:buSzPct val="100000"/>
              <a:buFont typeface="Times New Roman" panose="02020603050405020304" pitchFamily="18" charset="0"/>
              <a:buNone/>
            </a:pPr>
            <a:r>
              <a:rPr lang="en-GB" altLang="en-US" sz="2800">
                <a:effectLst>
                  <a:outerShdw blurRad="38100" dist="38100" dir="2700000" algn="tl">
                    <a:srgbClr val="FFFFFF"/>
                  </a:outerShdw>
                </a:effectLst>
                <a:latin typeface="Arial" panose="020B0604020202020204" pitchFamily="34" charset="0"/>
              </a:rPr>
              <a:t>Offset</a:t>
            </a:r>
          </a:p>
          <a:p>
            <a:pPr algn="ctr">
              <a:spcBef>
                <a:spcPts val="725"/>
              </a:spcBef>
              <a:buClr>
                <a:srgbClr val="FFFFCC"/>
              </a:buClr>
              <a:buSzPct val="100000"/>
              <a:buFont typeface="Times New Roman" panose="02020603050405020304" pitchFamily="18" charset="0"/>
              <a:buNone/>
            </a:pPr>
            <a:r>
              <a:rPr lang="en-GB" altLang="en-US" sz="2800">
                <a:effectLst>
                  <a:outerShdw blurRad="38100" dist="38100" dir="2700000" algn="tl">
                    <a:srgbClr val="FFFFFF"/>
                  </a:outerShdw>
                </a:effectLst>
                <a:latin typeface="Arial" panose="020B0604020202020204" pitchFamily="34" charset="0"/>
              </a:rPr>
              <a:t>+ 600 kHz</a:t>
            </a:r>
          </a:p>
        </p:txBody>
      </p:sp>
      <p:sp>
        <p:nvSpPr>
          <p:cNvPr id="10262" name="Freeform 22">
            <a:extLst>
              <a:ext uri="{FF2B5EF4-FFF2-40B4-BE49-F238E27FC236}">
                <a16:creationId xmlns:a16="http://schemas.microsoft.com/office/drawing/2014/main" id="{1523880B-8AB9-4557-92D0-83D65EF53EFA}"/>
              </a:ext>
            </a:extLst>
          </p:cNvPr>
          <p:cNvSpPr>
            <a:spLocks noChangeArrowheads="1"/>
          </p:cNvSpPr>
          <p:nvPr/>
        </p:nvSpPr>
        <p:spPr bwMode="auto">
          <a:xfrm>
            <a:off x="4775200" y="2357438"/>
            <a:ext cx="817563" cy="336550"/>
          </a:xfrm>
          <a:custGeom>
            <a:avLst/>
            <a:gdLst>
              <a:gd name="T0" fmla="*/ 0 w 2273"/>
              <a:gd name="T1" fmla="*/ 0 h 933"/>
              <a:gd name="T2" fmla="*/ 2272 w 2273"/>
              <a:gd name="T3" fmla="*/ 932 h 933"/>
              <a:gd name="T4" fmla="*/ 0 w 2273"/>
              <a:gd name="T5" fmla="*/ 932 h 933"/>
              <a:gd name="T6" fmla="*/ 0 w 2273"/>
              <a:gd name="T7" fmla="*/ 0 h 933"/>
            </a:gdLst>
            <a:ahLst/>
            <a:cxnLst>
              <a:cxn ang="0">
                <a:pos x="T0" y="T1"/>
              </a:cxn>
              <a:cxn ang="0">
                <a:pos x="T2" y="T3"/>
              </a:cxn>
              <a:cxn ang="0">
                <a:pos x="T4" y="T5"/>
              </a:cxn>
              <a:cxn ang="0">
                <a:pos x="T6" y="T7"/>
              </a:cxn>
            </a:cxnLst>
            <a:rect l="0" t="0" r="r" b="b"/>
            <a:pathLst>
              <a:path w="2273" h="933">
                <a:moveTo>
                  <a:pt x="0" y="0"/>
                </a:moveTo>
                <a:lnTo>
                  <a:pt x="2272" y="932"/>
                </a:lnTo>
                <a:lnTo>
                  <a:pt x="0" y="932"/>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263" name="Rectangle 23">
            <a:extLst>
              <a:ext uri="{FF2B5EF4-FFF2-40B4-BE49-F238E27FC236}">
                <a16:creationId xmlns:a16="http://schemas.microsoft.com/office/drawing/2014/main" id="{6672D254-5A43-469B-AD46-A550F6E801F3}"/>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Repeater Operation</a:t>
            </a:r>
          </a:p>
        </p:txBody>
      </p:sp>
      <p:sp>
        <p:nvSpPr>
          <p:cNvPr id="10264" name="Line 24">
            <a:extLst>
              <a:ext uri="{FF2B5EF4-FFF2-40B4-BE49-F238E27FC236}">
                <a16:creationId xmlns:a16="http://schemas.microsoft.com/office/drawing/2014/main" id="{C1BDC625-5B69-4CDA-86FF-9F5538C01DB1}"/>
              </a:ext>
            </a:extLst>
          </p:cNvPr>
          <p:cNvSpPr>
            <a:spLocks noChangeShapeType="1"/>
          </p:cNvSpPr>
          <p:nvPr/>
        </p:nvSpPr>
        <p:spPr bwMode="auto">
          <a:xfrm flipV="1">
            <a:off x="1066800" y="1370013"/>
            <a:ext cx="3581400" cy="4041775"/>
          </a:xfrm>
          <a:prstGeom prst="line">
            <a:avLst/>
          </a:prstGeom>
          <a:noFill/>
          <a:ln w="25560">
            <a:solidFill>
              <a:srgbClr val="FF33CC"/>
            </a:solidFill>
            <a:prstDash val="lg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65" name="Line 25">
            <a:extLst>
              <a:ext uri="{FF2B5EF4-FFF2-40B4-BE49-F238E27FC236}">
                <a16:creationId xmlns:a16="http://schemas.microsoft.com/office/drawing/2014/main" id="{769270E8-B54E-45E5-9DC0-022ECA38F544}"/>
              </a:ext>
            </a:extLst>
          </p:cNvPr>
          <p:cNvSpPr>
            <a:spLocks noChangeShapeType="1"/>
          </p:cNvSpPr>
          <p:nvPr/>
        </p:nvSpPr>
        <p:spPr bwMode="auto">
          <a:xfrm flipV="1">
            <a:off x="1143000" y="1522413"/>
            <a:ext cx="3581400" cy="4041775"/>
          </a:xfrm>
          <a:prstGeom prst="line">
            <a:avLst/>
          </a:prstGeom>
          <a:noFill/>
          <a:ln w="25560">
            <a:solidFill>
              <a:srgbClr val="CC0000"/>
            </a:solidFill>
            <a:prstDash val="lg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0266" name="Line 26">
            <a:extLst>
              <a:ext uri="{FF2B5EF4-FFF2-40B4-BE49-F238E27FC236}">
                <a16:creationId xmlns:a16="http://schemas.microsoft.com/office/drawing/2014/main" id="{39AE222B-07B0-4E23-9631-7606F3B584F7}"/>
              </a:ext>
            </a:extLst>
          </p:cNvPr>
          <p:cNvSpPr>
            <a:spLocks noChangeShapeType="1"/>
          </p:cNvSpPr>
          <p:nvPr/>
        </p:nvSpPr>
        <p:spPr bwMode="auto">
          <a:xfrm>
            <a:off x="4876800" y="1524000"/>
            <a:ext cx="2895600" cy="4191000"/>
          </a:xfrm>
          <a:prstGeom prst="line">
            <a:avLst/>
          </a:prstGeom>
          <a:noFill/>
          <a:ln w="25560">
            <a:solidFill>
              <a:srgbClr val="FF33CC"/>
            </a:solidFill>
            <a:prstDash val="lg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0267" name="Line 27">
            <a:extLst>
              <a:ext uri="{FF2B5EF4-FFF2-40B4-BE49-F238E27FC236}">
                <a16:creationId xmlns:a16="http://schemas.microsoft.com/office/drawing/2014/main" id="{21C25854-DE5D-4233-944B-F8E985A2A844}"/>
              </a:ext>
            </a:extLst>
          </p:cNvPr>
          <p:cNvSpPr>
            <a:spLocks noChangeShapeType="1"/>
          </p:cNvSpPr>
          <p:nvPr/>
        </p:nvSpPr>
        <p:spPr bwMode="auto">
          <a:xfrm>
            <a:off x="5029200" y="1295400"/>
            <a:ext cx="2895600" cy="4191000"/>
          </a:xfrm>
          <a:prstGeom prst="line">
            <a:avLst/>
          </a:prstGeom>
          <a:noFill/>
          <a:ln w="25560">
            <a:solidFill>
              <a:srgbClr val="CC0000"/>
            </a:solidFill>
            <a:prstDash val="lg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68" name="Line 28">
            <a:extLst>
              <a:ext uri="{FF2B5EF4-FFF2-40B4-BE49-F238E27FC236}">
                <a16:creationId xmlns:a16="http://schemas.microsoft.com/office/drawing/2014/main" id="{7033AFCF-43A9-4E18-9164-3C09B4DCA0C0}"/>
              </a:ext>
            </a:extLst>
          </p:cNvPr>
          <p:cNvSpPr>
            <a:spLocks noChangeShapeType="1"/>
          </p:cNvSpPr>
          <p:nvPr/>
        </p:nvSpPr>
        <p:spPr bwMode="auto">
          <a:xfrm flipH="1">
            <a:off x="4722813" y="1219200"/>
            <a:ext cx="79375" cy="1219200"/>
          </a:xfrm>
          <a:prstGeom prst="line">
            <a:avLst/>
          </a:prstGeom>
          <a:noFill/>
          <a:ln w="2556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69" name="Line 29">
            <a:extLst>
              <a:ext uri="{FF2B5EF4-FFF2-40B4-BE49-F238E27FC236}">
                <a16:creationId xmlns:a16="http://schemas.microsoft.com/office/drawing/2014/main" id="{9BEFBEB3-4064-42D8-A1E5-FA5CD5E55B12}"/>
              </a:ext>
            </a:extLst>
          </p:cNvPr>
          <p:cNvSpPr>
            <a:spLocks noChangeShapeType="1"/>
          </p:cNvSpPr>
          <p:nvPr/>
        </p:nvSpPr>
        <p:spPr bwMode="auto">
          <a:xfrm>
            <a:off x="4800600" y="1295400"/>
            <a:ext cx="152400" cy="1143000"/>
          </a:xfrm>
          <a:prstGeom prst="line">
            <a:avLst/>
          </a:prstGeom>
          <a:noFill/>
          <a:ln w="2556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5E5F853F-6F2F-43F8-B4DF-0D1AD086A45A}"/>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Repeater Access</a:t>
            </a:r>
          </a:p>
        </p:txBody>
      </p:sp>
      <p:sp>
        <p:nvSpPr>
          <p:cNvPr id="11266" name="Rectangle 2">
            <a:extLst>
              <a:ext uri="{FF2B5EF4-FFF2-40B4-BE49-F238E27FC236}">
                <a16:creationId xmlns:a16="http://schemas.microsoft.com/office/drawing/2014/main" id="{480A2B80-D434-41C2-91B7-8BB2DD41BED5}"/>
              </a:ext>
            </a:extLst>
          </p:cNvPr>
          <p:cNvSpPr>
            <a:spLocks noGrp="1" noChangeArrowheads="1"/>
          </p:cNvSpPr>
          <p:nvPr>
            <p:ph type="body" idx="4294967295"/>
          </p:nvPr>
        </p:nvSpPr>
        <p:spPr>
          <a:xfrm>
            <a:off x="685800" y="2147888"/>
            <a:ext cx="8077200" cy="4114800"/>
          </a:xfrm>
          <a:ln/>
        </p:spPr>
        <p:txBody>
          <a:bodyPr lIns="92160" tIns="46080" rIns="92160" bIns="46080"/>
          <a:lstStyle/>
          <a:p>
            <a:pPr>
              <a:lnSpc>
                <a:spcPct val="90000"/>
              </a:lnSpc>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Continuous Tone Coded Squelch System (CTCSS) tones are sub-audible tones added to an FM carrier which may cause a receiver to accept the signal.</a:t>
            </a:r>
          </a:p>
          <a:p>
            <a:pPr>
              <a:lnSpc>
                <a:spcPct val="90000"/>
              </a:lnSpc>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Some repeater systems require CTCSS tones to access.</a:t>
            </a:r>
          </a:p>
          <a:p>
            <a:pPr>
              <a:lnSpc>
                <a:spcPct val="90000"/>
              </a:lnSpc>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If someone tells you a “tone” is needed to access a repeater then you must use a CTCSS tone to operate it.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 calcmode="lin" valueType="num">
                                      <p:cBhvr>
                                        <p:cTn id="7" dur="500" fill="hold"/>
                                        <p:tgtEl>
                                          <p:spTgt spid="11266">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11266">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11266">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11266">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11266">
                                            <p:txEl>
                                              <p:pRg st="1" end="1"/>
                                            </p:txEl>
                                          </p:spTgt>
                                        </p:tgtEl>
                                        <p:attrNameLst>
                                          <p:attrName>style.visibility</p:attrName>
                                        </p:attrNameLst>
                                      </p:cBhvr>
                                      <p:to>
                                        <p:strVal val="visible"/>
                                      </p:to>
                                    </p:set>
                                    <p:anim calcmode="lin" valueType="num">
                                      <p:cBhvr>
                                        <p:cTn id="15" dur="500" fill="hold"/>
                                        <p:tgtEl>
                                          <p:spTgt spid="11266">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1266">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11266">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11266">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11266">
                                            <p:txEl>
                                              <p:pRg st="2" end="2"/>
                                            </p:txEl>
                                          </p:spTgt>
                                        </p:tgtEl>
                                        <p:attrNameLst>
                                          <p:attrName>style.visibility</p:attrName>
                                        </p:attrNameLst>
                                      </p:cBhvr>
                                      <p:to>
                                        <p:strVal val="visible"/>
                                      </p:to>
                                    </p:set>
                                    <p:anim calcmode="lin" valueType="num">
                                      <p:cBhvr>
                                        <p:cTn id="23" dur="500" fill="hold"/>
                                        <p:tgtEl>
                                          <p:spTgt spid="11266">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11266">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11266">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11266">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B049B95A-5130-40CA-BBD4-3E5F5DBEA4D6}"/>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Repeater Operation</a:t>
            </a:r>
          </a:p>
        </p:txBody>
      </p:sp>
      <p:sp>
        <p:nvSpPr>
          <p:cNvPr id="12290" name="Rectangle 2">
            <a:extLst>
              <a:ext uri="{FF2B5EF4-FFF2-40B4-BE49-F238E27FC236}">
                <a16:creationId xmlns:a16="http://schemas.microsoft.com/office/drawing/2014/main" id="{375B1656-5CA3-4F70-ADF3-58DF72ABF56D}"/>
              </a:ext>
            </a:extLst>
          </p:cNvPr>
          <p:cNvSpPr>
            <a:spLocks noGrp="1" noChangeArrowheads="1"/>
          </p:cNvSpPr>
          <p:nvPr>
            <p:ph type="body" idx="4294967295"/>
          </p:nvPr>
        </p:nvSpPr>
        <p:spPr>
          <a:xfrm>
            <a:off x="685800" y="2147888"/>
            <a:ext cx="7772400" cy="4354512"/>
          </a:xfrm>
          <a:ln/>
        </p:spPr>
        <p:txBody>
          <a:bodyPr lIns="92160" tIns="46080" rIns="92160" bIns="46080"/>
          <a:lstStyle/>
          <a:p>
            <a:pPr>
              <a:lnSpc>
                <a:spcPct val="90000"/>
              </a:lnSpc>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repeater has a time-out timer to limit the amount of time the repeater can transmit continuously.</a:t>
            </a:r>
          </a:p>
          <a:p>
            <a:pPr>
              <a:lnSpc>
                <a:spcPct val="90000"/>
              </a:lnSpc>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At the end of each transmission through a repeater, you will typically hear a “courtesy tone” (a short beep, or series of beeps).</a:t>
            </a:r>
          </a:p>
          <a:p>
            <a:pPr>
              <a:lnSpc>
                <a:spcPct val="90000"/>
              </a:lnSpc>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When you hear the courtesy tone the time-out timer has been reset and you can begin your transmission.</a:t>
            </a:r>
          </a:p>
          <a:p>
            <a:pPr>
              <a:lnSpc>
                <a:spcPct val="90000"/>
              </a:lnSpc>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repeater may identify itself with automatic Morse code tones or a voice announcement.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 calcmode="lin" valueType="num">
                                      <p:cBhvr>
                                        <p:cTn id="7" dur="500" fill="hold"/>
                                        <p:tgtEl>
                                          <p:spTgt spid="1229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229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229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229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12290">
                                            <p:txEl>
                                              <p:pRg st="1" end="1"/>
                                            </p:txEl>
                                          </p:spTgt>
                                        </p:tgtEl>
                                        <p:attrNameLst>
                                          <p:attrName>style.visibility</p:attrName>
                                        </p:attrNameLst>
                                      </p:cBhvr>
                                      <p:to>
                                        <p:strVal val="visible"/>
                                      </p:to>
                                    </p:set>
                                    <p:anim calcmode="lin" valueType="num">
                                      <p:cBhvr>
                                        <p:cTn id="15" dur="500" fill="hold"/>
                                        <p:tgtEl>
                                          <p:spTgt spid="12290">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2290">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229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229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12290">
                                            <p:txEl>
                                              <p:pRg st="2" end="2"/>
                                            </p:txEl>
                                          </p:spTgt>
                                        </p:tgtEl>
                                        <p:attrNameLst>
                                          <p:attrName>style.visibility</p:attrName>
                                        </p:attrNameLst>
                                      </p:cBhvr>
                                      <p:to>
                                        <p:strVal val="visible"/>
                                      </p:to>
                                    </p:set>
                                    <p:anim calcmode="lin" valueType="num">
                                      <p:cBhvr>
                                        <p:cTn id="23" dur="500" fill="hold"/>
                                        <p:tgtEl>
                                          <p:spTgt spid="12290">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12290">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12290">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229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12290">
                                            <p:txEl>
                                              <p:pRg st="3" end="3"/>
                                            </p:txEl>
                                          </p:spTgt>
                                        </p:tgtEl>
                                        <p:attrNameLst>
                                          <p:attrName>style.visibility</p:attrName>
                                        </p:attrNameLst>
                                      </p:cBhvr>
                                      <p:to>
                                        <p:strVal val="visible"/>
                                      </p:to>
                                    </p:set>
                                    <p:anim calcmode="lin" valueType="num">
                                      <p:cBhvr>
                                        <p:cTn id="31" dur="500" fill="hold"/>
                                        <p:tgtEl>
                                          <p:spTgt spid="12290">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12290">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12290">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12290">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40080D17-72B2-4BF8-ADD7-3F78094D0919}"/>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Using a Repeater</a:t>
            </a:r>
          </a:p>
        </p:txBody>
      </p:sp>
      <p:sp>
        <p:nvSpPr>
          <p:cNvPr id="13314" name="Rectangle 2">
            <a:extLst>
              <a:ext uri="{FF2B5EF4-FFF2-40B4-BE49-F238E27FC236}">
                <a16:creationId xmlns:a16="http://schemas.microsoft.com/office/drawing/2014/main" id="{B463BB57-7200-4F0A-A239-2C9998B4EA8D}"/>
              </a:ext>
            </a:extLst>
          </p:cNvPr>
          <p:cNvSpPr>
            <a:spLocks noGrp="1" noChangeArrowheads="1"/>
          </p:cNvSpPr>
          <p:nvPr>
            <p:ph type="body" idx="4294967295"/>
          </p:nvPr>
        </p:nvSpPr>
        <p:spPr>
          <a:xfrm>
            <a:off x="698500" y="2116138"/>
            <a:ext cx="8077200" cy="3886200"/>
          </a:xfrm>
          <a:ln/>
        </p:spPr>
        <p:txBody>
          <a:bodyPr lIns="92160" tIns="46080" rIns="92160" bIns="46080"/>
          <a:lstStyle/>
          <a:p>
            <a:pPr>
              <a:lnSpc>
                <a:spcPct val="90000"/>
              </a:lnSpc>
              <a:spcBef>
                <a:spcPts val="6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To determine if a repeater is already being used ask if the frequency is in use, then give your call sign. (In reality, no one does this.)</a:t>
            </a:r>
          </a:p>
          <a:p>
            <a:pPr>
              <a:lnSpc>
                <a:spcPct val="90000"/>
              </a:lnSpc>
              <a:spcBef>
                <a:spcPts val="6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To break into a conversation simply give your call sign during a break between transmissions.</a:t>
            </a:r>
          </a:p>
          <a:p>
            <a:pPr>
              <a:lnSpc>
                <a:spcPct val="90000"/>
              </a:lnSpc>
              <a:spcBef>
                <a:spcPts val="6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Pause briefly between transmissions to listen for anyone wanting to break in.</a:t>
            </a:r>
          </a:p>
          <a:p>
            <a:pPr>
              <a:lnSpc>
                <a:spcPct val="90000"/>
              </a:lnSpc>
              <a:spcBef>
                <a:spcPts val="6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Typically, third-party communications nets are discouraged during commuting hours.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 calcmode="lin" valueType="num">
                                      <p:cBhvr>
                                        <p:cTn id="7" dur="500" fill="hold"/>
                                        <p:tgtEl>
                                          <p:spTgt spid="13314">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331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3314">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331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13314">
                                            <p:txEl>
                                              <p:pRg st="1" end="1"/>
                                            </p:txEl>
                                          </p:spTgt>
                                        </p:tgtEl>
                                        <p:attrNameLst>
                                          <p:attrName>style.visibility</p:attrName>
                                        </p:attrNameLst>
                                      </p:cBhvr>
                                      <p:to>
                                        <p:strVal val="visible"/>
                                      </p:to>
                                    </p:set>
                                    <p:anim calcmode="lin" valueType="num">
                                      <p:cBhvr>
                                        <p:cTn id="15" dur="500" fill="hold"/>
                                        <p:tgtEl>
                                          <p:spTgt spid="13314">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3314">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3314">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331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13314">
                                            <p:txEl>
                                              <p:pRg st="2" end="2"/>
                                            </p:txEl>
                                          </p:spTgt>
                                        </p:tgtEl>
                                        <p:attrNameLst>
                                          <p:attrName>style.visibility</p:attrName>
                                        </p:attrNameLst>
                                      </p:cBhvr>
                                      <p:to>
                                        <p:strVal val="visible"/>
                                      </p:to>
                                    </p:set>
                                    <p:anim calcmode="lin" valueType="num">
                                      <p:cBhvr>
                                        <p:cTn id="23" dur="500" fill="hold"/>
                                        <p:tgtEl>
                                          <p:spTgt spid="13314">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13314">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13314">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331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13314">
                                            <p:txEl>
                                              <p:pRg st="3" end="3"/>
                                            </p:txEl>
                                          </p:spTgt>
                                        </p:tgtEl>
                                        <p:attrNameLst>
                                          <p:attrName>style.visibility</p:attrName>
                                        </p:attrNameLst>
                                      </p:cBhvr>
                                      <p:to>
                                        <p:strVal val="visible"/>
                                      </p:to>
                                    </p:set>
                                    <p:anim calcmode="lin" valueType="num">
                                      <p:cBhvr>
                                        <p:cTn id="31" dur="500" fill="hold"/>
                                        <p:tgtEl>
                                          <p:spTgt spid="13314">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13314">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13314">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13314">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7" name="Rectangle 1">
            <a:extLst>
              <a:ext uri="{FF2B5EF4-FFF2-40B4-BE49-F238E27FC236}">
                <a16:creationId xmlns:a16="http://schemas.microsoft.com/office/drawing/2014/main" id="{580E70BE-7224-4C08-8B81-40D153DBC7AF}"/>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Using a Repeater</a:t>
            </a:r>
          </a:p>
        </p:txBody>
      </p:sp>
      <p:sp>
        <p:nvSpPr>
          <p:cNvPr id="14338" name="Rectangle 2">
            <a:extLst>
              <a:ext uri="{FF2B5EF4-FFF2-40B4-BE49-F238E27FC236}">
                <a16:creationId xmlns:a16="http://schemas.microsoft.com/office/drawing/2014/main" id="{606410F2-9683-469C-915A-AAD2435C1644}"/>
              </a:ext>
            </a:extLst>
          </p:cNvPr>
          <p:cNvSpPr>
            <a:spLocks noGrp="1" noChangeArrowheads="1"/>
          </p:cNvSpPr>
          <p:nvPr>
            <p:ph type="body" idx="4294967295"/>
          </p:nvPr>
        </p:nvSpPr>
        <p:spPr>
          <a:xfrm>
            <a:off x="698500" y="2103438"/>
            <a:ext cx="8077200" cy="4152900"/>
          </a:xfrm>
          <a:ln/>
        </p:spPr>
        <p:txBody>
          <a:bodyPr lIns="92160" tIns="46080" rIns="92160" bIns="46080"/>
          <a:lstStyle/>
          <a:p>
            <a:pPr>
              <a:spcBef>
                <a:spcPts val="6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Keep transmissions brief in case someone with an emergency needs to use the repeater.</a:t>
            </a:r>
          </a:p>
          <a:p>
            <a:pPr>
              <a:spcBef>
                <a:spcPts val="6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Support the repeater owner with a donation or club membership.</a:t>
            </a:r>
          </a:p>
          <a:p>
            <a:pPr>
              <a:spcBef>
                <a:spcPts val="6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If you would like to use a “closed” repeater system contact the control operator and ask to join.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 calcmode="lin" valueType="num">
                                      <p:cBhvr>
                                        <p:cTn id="7" dur="500" fill="hold"/>
                                        <p:tgtEl>
                                          <p:spTgt spid="14338">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4338">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4338">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433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14338">
                                            <p:txEl>
                                              <p:pRg st="1" end="1"/>
                                            </p:txEl>
                                          </p:spTgt>
                                        </p:tgtEl>
                                        <p:attrNameLst>
                                          <p:attrName>style.visibility</p:attrName>
                                        </p:attrNameLst>
                                      </p:cBhvr>
                                      <p:to>
                                        <p:strVal val="visible"/>
                                      </p:to>
                                    </p:set>
                                    <p:anim calcmode="lin" valueType="num">
                                      <p:cBhvr>
                                        <p:cTn id="15" dur="500" fill="hold"/>
                                        <p:tgtEl>
                                          <p:spTgt spid="14338">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4338">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4338">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433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14338">
                                            <p:txEl>
                                              <p:pRg st="2" end="2"/>
                                            </p:txEl>
                                          </p:spTgt>
                                        </p:tgtEl>
                                        <p:attrNameLst>
                                          <p:attrName>style.visibility</p:attrName>
                                        </p:attrNameLst>
                                      </p:cBhvr>
                                      <p:to>
                                        <p:strVal val="visible"/>
                                      </p:to>
                                    </p:set>
                                    <p:anim calcmode="lin" valueType="num">
                                      <p:cBhvr>
                                        <p:cTn id="23" dur="500" fill="hold"/>
                                        <p:tgtEl>
                                          <p:spTgt spid="14338">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14338">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14338">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4338">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Freeform 1">
            <a:extLst>
              <a:ext uri="{FF2B5EF4-FFF2-40B4-BE49-F238E27FC236}">
                <a16:creationId xmlns:a16="http://schemas.microsoft.com/office/drawing/2014/main" id="{F3B2ED61-9FB0-4A64-ACE9-D992D97DD1F8}"/>
              </a:ext>
            </a:extLst>
          </p:cNvPr>
          <p:cNvSpPr>
            <a:spLocks noChangeArrowheads="1"/>
          </p:cNvSpPr>
          <p:nvPr/>
        </p:nvSpPr>
        <p:spPr bwMode="auto">
          <a:xfrm>
            <a:off x="6278563" y="4764088"/>
            <a:ext cx="1087437" cy="1285875"/>
          </a:xfrm>
          <a:custGeom>
            <a:avLst/>
            <a:gdLst>
              <a:gd name="T0" fmla="*/ 0 w 3019"/>
              <a:gd name="T1" fmla="*/ 0 h 3573"/>
              <a:gd name="T2" fmla="*/ 3018 w 3019"/>
              <a:gd name="T3" fmla="*/ 3572 h 3573"/>
              <a:gd name="T4" fmla="*/ 0 w 3019"/>
              <a:gd name="T5" fmla="*/ 3572 h 3573"/>
              <a:gd name="T6" fmla="*/ 0 w 3019"/>
              <a:gd name="T7" fmla="*/ 0 h 3573"/>
            </a:gdLst>
            <a:ahLst/>
            <a:cxnLst>
              <a:cxn ang="0">
                <a:pos x="T0" y="T1"/>
              </a:cxn>
              <a:cxn ang="0">
                <a:pos x="T2" y="T3"/>
              </a:cxn>
              <a:cxn ang="0">
                <a:pos x="T4" y="T5"/>
              </a:cxn>
              <a:cxn ang="0">
                <a:pos x="T6" y="T7"/>
              </a:cxn>
            </a:cxnLst>
            <a:rect l="0" t="0" r="r" b="b"/>
            <a:pathLst>
              <a:path w="3019" h="3573">
                <a:moveTo>
                  <a:pt x="0" y="0"/>
                </a:moveTo>
                <a:lnTo>
                  <a:pt x="3018" y="3572"/>
                </a:lnTo>
                <a:lnTo>
                  <a:pt x="0" y="3572"/>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62" name="Freeform 2">
            <a:extLst>
              <a:ext uri="{FF2B5EF4-FFF2-40B4-BE49-F238E27FC236}">
                <a16:creationId xmlns:a16="http://schemas.microsoft.com/office/drawing/2014/main" id="{D01FCF00-4E6E-4F06-8494-D11E0180BA84}"/>
              </a:ext>
            </a:extLst>
          </p:cNvPr>
          <p:cNvSpPr>
            <a:spLocks noChangeArrowheads="1"/>
          </p:cNvSpPr>
          <p:nvPr/>
        </p:nvSpPr>
        <p:spPr bwMode="auto">
          <a:xfrm>
            <a:off x="5472113" y="2693988"/>
            <a:ext cx="833437" cy="2089150"/>
          </a:xfrm>
          <a:custGeom>
            <a:avLst/>
            <a:gdLst>
              <a:gd name="T0" fmla="*/ 0 w 2317"/>
              <a:gd name="T1" fmla="*/ 0 h 5805"/>
              <a:gd name="T2" fmla="*/ 2316 w 2317"/>
              <a:gd name="T3" fmla="*/ 5804 h 5805"/>
              <a:gd name="T4" fmla="*/ 0 w 2317"/>
              <a:gd name="T5" fmla="*/ 5804 h 5805"/>
              <a:gd name="T6" fmla="*/ 0 w 2317"/>
              <a:gd name="T7" fmla="*/ 0 h 5805"/>
            </a:gdLst>
            <a:ahLst/>
            <a:cxnLst>
              <a:cxn ang="0">
                <a:pos x="T0" y="T1"/>
              </a:cxn>
              <a:cxn ang="0">
                <a:pos x="T2" y="T3"/>
              </a:cxn>
              <a:cxn ang="0">
                <a:pos x="T4" y="T5"/>
              </a:cxn>
              <a:cxn ang="0">
                <a:pos x="T6" y="T7"/>
              </a:cxn>
            </a:cxnLst>
            <a:rect l="0" t="0" r="r" b="b"/>
            <a:pathLst>
              <a:path w="2317" h="5805">
                <a:moveTo>
                  <a:pt x="0" y="0"/>
                </a:moveTo>
                <a:lnTo>
                  <a:pt x="2316" y="5804"/>
                </a:lnTo>
                <a:lnTo>
                  <a:pt x="0" y="5804"/>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63" name="Freeform 3">
            <a:extLst>
              <a:ext uri="{FF2B5EF4-FFF2-40B4-BE49-F238E27FC236}">
                <a16:creationId xmlns:a16="http://schemas.microsoft.com/office/drawing/2014/main" id="{861837D3-5CE0-46B7-8331-A3491574A966}"/>
              </a:ext>
            </a:extLst>
          </p:cNvPr>
          <p:cNvSpPr>
            <a:spLocks noChangeArrowheads="1"/>
          </p:cNvSpPr>
          <p:nvPr/>
        </p:nvSpPr>
        <p:spPr bwMode="auto">
          <a:xfrm>
            <a:off x="3703638" y="2376488"/>
            <a:ext cx="1117600" cy="503237"/>
          </a:xfrm>
          <a:custGeom>
            <a:avLst/>
            <a:gdLst>
              <a:gd name="T0" fmla="*/ 0 w 3105"/>
              <a:gd name="T1" fmla="*/ 1395 h 1396"/>
              <a:gd name="T2" fmla="*/ 3104 w 3105"/>
              <a:gd name="T3" fmla="*/ 0 h 1396"/>
              <a:gd name="T4" fmla="*/ 3104 w 3105"/>
              <a:gd name="T5" fmla="*/ 1395 h 1396"/>
              <a:gd name="T6" fmla="*/ 0 w 3105"/>
              <a:gd name="T7" fmla="*/ 1395 h 1396"/>
            </a:gdLst>
            <a:ahLst/>
            <a:cxnLst>
              <a:cxn ang="0">
                <a:pos x="T0" y="T1"/>
              </a:cxn>
              <a:cxn ang="0">
                <a:pos x="T2" y="T3"/>
              </a:cxn>
              <a:cxn ang="0">
                <a:pos x="T4" y="T5"/>
              </a:cxn>
              <a:cxn ang="0">
                <a:pos x="T6" y="T7"/>
              </a:cxn>
            </a:cxnLst>
            <a:rect l="0" t="0" r="r" b="b"/>
            <a:pathLst>
              <a:path w="3105" h="1396">
                <a:moveTo>
                  <a:pt x="0" y="1395"/>
                </a:moveTo>
                <a:lnTo>
                  <a:pt x="3104" y="0"/>
                </a:lnTo>
                <a:lnTo>
                  <a:pt x="3104" y="1395"/>
                </a:lnTo>
                <a:lnTo>
                  <a:pt x="0" y="1395"/>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64" name="Freeform 4">
            <a:extLst>
              <a:ext uri="{FF2B5EF4-FFF2-40B4-BE49-F238E27FC236}">
                <a16:creationId xmlns:a16="http://schemas.microsoft.com/office/drawing/2014/main" id="{B906929C-BD21-47D8-AA86-C0185EEBC9B9}"/>
              </a:ext>
            </a:extLst>
          </p:cNvPr>
          <p:cNvSpPr>
            <a:spLocks noChangeArrowheads="1"/>
          </p:cNvSpPr>
          <p:nvPr/>
        </p:nvSpPr>
        <p:spPr bwMode="auto">
          <a:xfrm>
            <a:off x="2736850" y="2911475"/>
            <a:ext cx="968375" cy="1922463"/>
          </a:xfrm>
          <a:custGeom>
            <a:avLst/>
            <a:gdLst>
              <a:gd name="T0" fmla="*/ 0 w 2692"/>
              <a:gd name="T1" fmla="*/ 5337 h 5338"/>
              <a:gd name="T2" fmla="*/ 2691 w 2692"/>
              <a:gd name="T3" fmla="*/ 0 h 5338"/>
              <a:gd name="T4" fmla="*/ 2691 w 2692"/>
              <a:gd name="T5" fmla="*/ 5337 h 5338"/>
              <a:gd name="T6" fmla="*/ 0 w 2692"/>
              <a:gd name="T7" fmla="*/ 5337 h 5338"/>
            </a:gdLst>
            <a:ahLst/>
            <a:cxnLst>
              <a:cxn ang="0">
                <a:pos x="T0" y="T1"/>
              </a:cxn>
              <a:cxn ang="0">
                <a:pos x="T2" y="T3"/>
              </a:cxn>
              <a:cxn ang="0">
                <a:pos x="T4" y="T5"/>
              </a:cxn>
              <a:cxn ang="0">
                <a:pos x="T6" y="T7"/>
              </a:cxn>
            </a:cxnLst>
            <a:rect l="0" t="0" r="r" b="b"/>
            <a:pathLst>
              <a:path w="2692" h="5338">
                <a:moveTo>
                  <a:pt x="0" y="5337"/>
                </a:moveTo>
                <a:lnTo>
                  <a:pt x="2691" y="0"/>
                </a:lnTo>
                <a:lnTo>
                  <a:pt x="2691" y="5337"/>
                </a:lnTo>
                <a:lnTo>
                  <a:pt x="0" y="5337"/>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65" name="Freeform 5">
            <a:extLst>
              <a:ext uri="{FF2B5EF4-FFF2-40B4-BE49-F238E27FC236}">
                <a16:creationId xmlns:a16="http://schemas.microsoft.com/office/drawing/2014/main" id="{F4A8478D-2D9A-41FB-BBF7-9B62853AEBC1}"/>
              </a:ext>
            </a:extLst>
          </p:cNvPr>
          <p:cNvSpPr>
            <a:spLocks noChangeArrowheads="1"/>
          </p:cNvSpPr>
          <p:nvPr/>
        </p:nvSpPr>
        <p:spPr bwMode="auto">
          <a:xfrm>
            <a:off x="1230313" y="4865688"/>
            <a:ext cx="1501775" cy="1168400"/>
          </a:xfrm>
          <a:custGeom>
            <a:avLst/>
            <a:gdLst>
              <a:gd name="T0" fmla="*/ 0 w 4173"/>
              <a:gd name="T1" fmla="*/ 3246 h 3247"/>
              <a:gd name="T2" fmla="*/ 4172 w 4173"/>
              <a:gd name="T3" fmla="*/ 0 h 3247"/>
              <a:gd name="T4" fmla="*/ 4172 w 4173"/>
              <a:gd name="T5" fmla="*/ 3246 h 3247"/>
              <a:gd name="T6" fmla="*/ 0 w 4173"/>
              <a:gd name="T7" fmla="*/ 3246 h 3247"/>
            </a:gdLst>
            <a:ahLst/>
            <a:cxnLst>
              <a:cxn ang="0">
                <a:pos x="T0" y="T1"/>
              </a:cxn>
              <a:cxn ang="0">
                <a:pos x="T2" y="T3"/>
              </a:cxn>
              <a:cxn ang="0">
                <a:pos x="T4" y="T5"/>
              </a:cxn>
              <a:cxn ang="0">
                <a:pos x="T6" y="T7"/>
              </a:cxn>
            </a:cxnLst>
            <a:rect l="0" t="0" r="r" b="b"/>
            <a:pathLst>
              <a:path w="4173" h="3247">
                <a:moveTo>
                  <a:pt x="0" y="3246"/>
                </a:moveTo>
                <a:lnTo>
                  <a:pt x="4172" y="0"/>
                </a:lnTo>
                <a:lnTo>
                  <a:pt x="4172" y="3246"/>
                </a:lnTo>
                <a:lnTo>
                  <a:pt x="0" y="3246"/>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66" name="AutoShape 6">
            <a:extLst>
              <a:ext uri="{FF2B5EF4-FFF2-40B4-BE49-F238E27FC236}">
                <a16:creationId xmlns:a16="http://schemas.microsoft.com/office/drawing/2014/main" id="{FA9B3344-CE54-44CF-9192-46E8D298C617}"/>
              </a:ext>
            </a:extLst>
          </p:cNvPr>
          <p:cNvSpPr>
            <a:spLocks noChangeArrowheads="1"/>
          </p:cNvSpPr>
          <p:nvPr/>
        </p:nvSpPr>
        <p:spPr bwMode="auto">
          <a:xfrm>
            <a:off x="2700338" y="4779963"/>
            <a:ext cx="3625850" cy="1252537"/>
          </a:xfrm>
          <a:prstGeom prst="roundRect">
            <a:avLst>
              <a:gd name="adj" fmla="val 125"/>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67" name="AutoShape 7">
            <a:extLst>
              <a:ext uri="{FF2B5EF4-FFF2-40B4-BE49-F238E27FC236}">
                <a16:creationId xmlns:a16="http://schemas.microsoft.com/office/drawing/2014/main" id="{F8A8D885-D43A-4384-9FBE-1888E8E6A8C9}"/>
              </a:ext>
            </a:extLst>
          </p:cNvPr>
          <p:cNvSpPr>
            <a:spLocks noChangeArrowheads="1"/>
          </p:cNvSpPr>
          <p:nvPr/>
        </p:nvSpPr>
        <p:spPr bwMode="auto">
          <a:xfrm>
            <a:off x="3703638" y="2878138"/>
            <a:ext cx="1787525" cy="1971675"/>
          </a:xfrm>
          <a:prstGeom prst="roundRect">
            <a:avLst>
              <a:gd name="adj" fmla="val 88"/>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68" name="AutoShape 8">
            <a:extLst>
              <a:ext uri="{FF2B5EF4-FFF2-40B4-BE49-F238E27FC236}">
                <a16:creationId xmlns:a16="http://schemas.microsoft.com/office/drawing/2014/main" id="{6B0FD6D1-D2F5-4037-9707-C8CBEB728808}"/>
              </a:ext>
            </a:extLst>
          </p:cNvPr>
          <p:cNvSpPr>
            <a:spLocks noChangeArrowheads="1"/>
          </p:cNvSpPr>
          <p:nvPr/>
        </p:nvSpPr>
        <p:spPr bwMode="auto">
          <a:xfrm>
            <a:off x="4622800" y="2643188"/>
            <a:ext cx="901700" cy="350837"/>
          </a:xfrm>
          <a:prstGeom prst="roundRect">
            <a:avLst>
              <a:gd name="adj" fmla="val 454"/>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69" name="Freeform 9">
            <a:extLst>
              <a:ext uri="{FF2B5EF4-FFF2-40B4-BE49-F238E27FC236}">
                <a16:creationId xmlns:a16="http://schemas.microsoft.com/office/drawing/2014/main" id="{79C7E35C-E81C-45D8-A1C7-A904EE54A5F4}"/>
              </a:ext>
            </a:extLst>
          </p:cNvPr>
          <p:cNvSpPr>
            <a:spLocks noChangeArrowheads="1"/>
          </p:cNvSpPr>
          <p:nvPr/>
        </p:nvSpPr>
        <p:spPr bwMode="auto">
          <a:xfrm>
            <a:off x="4772025" y="2309813"/>
            <a:ext cx="719138" cy="368300"/>
          </a:xfrm>
          <a:custGeom>
            <a:avLst/>
            <a:gdLst>
              <a:gd name="T0" fmla="*/ 0 w 1999"/>
              <a:gd name="T1" fmla="*/ 0 h 1021"/>
              <a:gd name="T2" fmla="*/ 1998 w 1999"/>
              <a:gd name="T3" fmla="*/ 1020 h 1021"/>
              <a:gd name="T4" fmla="*/ 0 w 1999"/>
              <a:gd name="T5" fmla="*/ 1020 h 1021"/>
              <a:gd name="T6" fmla="*/ 0 w 1999"/>
              <a:gd name="T7" fmla="*/ 0 h 1021"/>
            </a:gdLst>
            <a:ahLst/>
            <a:cxnLst>
              <a:cxn ang="0">
                <a:pos x="T0" y="T1"/>
              </a:cxn>
              <a:cxn ang="0">
                <a:pos x="T2" y="T3"/>
              </a:cxn>
              <a:cxn ang="0">
                <a:pos x="T4" y="T5"/>
              </a:cxn>
              <a:cxn ang="0">
                <a:pos x="T6" y="T7"/>
              </a:cxn>
            </a:cxnLst>
            <a:rect l="0" t="0" r="r" b="b"/>
            <a:pathLst>
              <a:path w="1999" h="1021">
                <a:moveTo>
                  <a:pt x="0" y="0"/>
                </a:moveTo>
                <a:lnTo>
                  <a:pt x="1998" y="1020"/>
                </a:lnTo>
                <a:lnTo>
                  <a:pt x="0" y="1020"/>
                </a:lnTo>
                <a:lnTo>
                  <a:pt x="0" y="0"/>
                </a:lnTo>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70" name="Rectangle 10">
            <a:extLst>
              <a:ext uri="{FF2B5EF4-FFF2-40B4-BE49-F238E27FC236}">
                <a16:creationId xmlns:a16="http://schemas.microsoft.com/office/drawing/2014/main" id="{7FF40628-F09E-44EE-9BEC-51C4583AAEA6}"/>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Autopatch</a:t>
            </a:r>
          </a:p>
        </p:txBody>
      </p:sp>
      <p:sp>
        <p:nvSpPr>
          <p:cNvPr id="15371" name="Line 11">
            <a:extLst>
              <a:ext uri="{FF2B5EF4-FFF2-40B4-BE49-F238E27FC236}">
                <a16:creationId xmlns:a16="http://schemas.microsoft.com/office/drawing/2014/main" id="{4123F389-D88B-40C7-9668-6C2942208608}"/>
              </a:ext>
            </a:extLst>
          </p:cNvPr>
          <p:cNvSpPr>
            <a:spLocks noChangeShapeType="1"/>
          </p:cNvSpPr>
          <p:nvPr/>
        </p:nvSpPr>
        <p:spPr bwMode="auto">
          <a:xfrm flipV="1">
            <a:off x="381000" y="5865813"/>
            <a:ext cx="1143000" cy="30797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2" name="Line 12">
            <a:extLst>
              <a:ext uri="{FF2B5EF4-FFF2-40B4-BE49-F238E27FC236}">
                <a16:creationId xmlns:a16="http://schemas.microsoft.com/office/drawing/2014/main" id="{8717D5C1-83F4-4D1D-91CE-36B0FD35E7BD}"/>
              </a:ext>
            </a:extLst>
          </p:cNvPr>
          <p:cNvSpPr>
            <a:spLocks noChangeShapeType="1"/>
          </p:cNvSpPr>
          <p:nvPr/>
        </p:nvSpPr>
        <p:spPr bwMode="auto">
          <a:xfrm flipV="1">
            <a:off x="1447800" y="4841875"/>
            <a:ext cx="1304925" cy="1027113"/>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3" name="Line 13">
            <a:extLst>
              <a:ext uri="{FF2B5EF4-FFF2-40B4-BE49-F238E27FC236}">
                <a16:creationId xmlns:a16="http://schemas.microsoft.com/office/drawing/2014/main" id="{F54A9A50-F631-4F2A-8010-C3389F9C7D0B}"/>
              </a:ext>
            </a:extLst>
          </p:cNvPr>
          <p:cNvSpPr>
            <a:spLocks noChangeShapeType="1"/>
          </p:cNvSpPr>
          <p:nvPr/>
        </p:nvSpPr>
        <p:spPr bwMode="auto">
          <a:xfrm flipV="1">
            <a:off x="2743200" y="2913063"/>
            <a:ext cx="947738" cy="188912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4" name="Line 14">
            <a:extLst>
              <a:ext uri="{FF2B5EF4-FFF2-40B4-BE49-F238E27FC236}">
                <a16:creationId xmlns:a16="http://schemas.microsoft.com/office/drawing/2014/main" id="{2C586460-5645-4ABA-942F-8931C73B6FE8}"/>
              </a:ext>
            </a:extLst>
          </p:cNvPr>
          <p:cNvSpPr>
            <a:spLocks noChangeShapeType="1"/>
          </p:cNvSpPr>
          <p:nvPr/>
        </p:nvSpPr>
        <p:spPr bwMode="auto">
          <a:xfrm flipV="1">
            <a:off x="3657600" y="2360613"/>
            <a:ext cx="1143000" cy="536575"/>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5" name="Line 15">
            <a:extLst>
              <a:ext uri="{FF2B5EF4-FFF2-40B4-BE49-F238E27FC236}">
                <a16:creationId xmlns:a16="http://schemas.microsoft.com/office/drawing/2014/main" id="{DCCA0F97-7AFA-48B1-8196-2B456D2375D1}"/>
              </a:ext>
            </a:extLst>
          </p:cNvPr>
          <p:cNvSpPr>
            <a:spLocks noChangeShapeType="1"/>
          </p:cNvSpPr>
          <p:nvPr/>
        </p:nvSpPr>
        <p:spPr bwMode="auto">
          <a:xfrm>
            <a:off x="4800600" y="2362200"/>
            <a:ext cx="685800" cy="3048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6" name="Line 16">
            <a:extLst>
              <a:ext uri="{FF2B5EF4-FFF2-40B4-BE49-F238E27FC236}">
                <a16:creationId xmlns:a16="http://schemas.microsoft.com/office/drawing/2014/main" id="{7BE322F1-2046-47FC-B925-1BFF5C566AB1}"/>
              </a:ext>
            </a:extLst>
          </p:cNvPr>
          <p:cNvSpPr>
            <a:spLocks noChangeShapeType="1"/>
          </p:cNvSpPr>
          <p:nvPr/>
        </p:nvSpPr>
        <p:spPr bwMode="auto">
          <a:xfrm>
            <a:off x="5486400" y="2667000"/>
            <a:ext cx="762000" cy="21336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7" name="Line 17">
            <a:extLst>
              <a:ext uri="{FF2B5EF4-FFF2-40B4-BE49-F238E27FC236}">
                <a16:creationId xmlns:a16="http://schemas.microsoft.com/office/drawing/2014/main" id="{BDC58647-4B1D-49E2-A3C7-F4CF36D48F16}"/>
              </a:ext>
            </a:extLst>
          </p:cNvPr>
          <p:cNvSpPr>
            <a:spLocks noChangeShapeType="1"/>
          </p:cNvSpPr>
          <p:nvPr/>
        </p:nvSpPr>
        <p:spPr bwMode="auto">
          <a:xfrm>
            <a:off x="6248400" y="4800600"/>
            <a:ext cx="914400" cy="1143000"/>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15378" name="Object 18">
            <a:extLst>
              <a:ext uri="{FF2B5EF4-FFF2-40B4-BE49-F238E27FC236}">
                <a16:creationId xmlns:a16="http://schemas.microsoft.com/office/drawing/2014/main" id="{06C98F2E-7675-47C8-AD53-E46DC1005539}"/>
              </a:ext>
            </a:extLst>
          </p:cNvPr>
          <p:cNvGraphicFramePr>
            <a:graphicFrameLocks noChangeAspect="1"/>
          </p:cNvGraphicFramePr>
          <p:nvPr/>
        </p:nvGraphicFramePr>
        <p:xfrm>
          <a:off x="354013" y="5551488"/>
          <a:ext cx="1403350" cy="611187"/>
        </p:xfrm>
        <a:graphic>
          <a:graphicData uri="http://schemas.openxmlformats.org/presentationml/2006/ole">
            <mc:AlternateContent xmlns:mc="http://schemas.openxmlformats.org/markup-compatibility/2006">
              <mc:Choice xmlns:v="urn:schemas-microsoft-com:vml" Requires="v">
                <p:oleObj spid="_x0000_s15394" r:id="rId4" imgW="2114640" imgH="1171440" progId="">
                  <p:embed/>
                </p:oleObj>
              </mc:Choice>
              <mc:Fallback>
                <p:oleObj r:id="rId4" imgW="2114640" imgH="1171440" progId="">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013" y="5551488"/>
                        <a:ext cx="1403350" cy="6111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15379" name="Line 19">
            <a:extLst>
              <a:ext uri="{FF2B5EF4-FFF2-40B4-BE49-F238E27FC236}">
                <a16:creationId xmlns:a16="http://schemas.microsoft.com/office/drawing/2014/main" id="{5AB414FD-774D-4474-B55F-CBCEB4B54AC2}"/>
              </a:ext>
            </a:extLst>
          </p:cNvPr>
          <p:cNvSpPr>
            <a:spLocks noChangeShapeType="1"/>
          </p:cNvSpPr>
          <p:nvPr/>
        </p:nvSpPr>
        <p:spPr bwMode="auto">
          <a:xfrm flipH="1">
            <a:off x="4722813" y="1219200"/>
            <a:ext cx="79375" cy="1219200"/>
          </a:xfrm>
          <a:prstGeom prst="line">
            <a:avLst/>
          </a:prstGeom>
          <a:noFill/>
          <a:ln w="2556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0" name="Line 20">
            <a:extLst>
              <a:ext uri="{FF2B5EF4-FFF2-40B4-BE49-F238E27FC236}">
                <a16:creationId xmlns:a16="http://schemas.microsoft.com/office/drawing/2014/main" id="{29BB72AF-9F7B-4875-ABAC-8E748EAE92DA}"/>
              </a:ext>
            </a:extLst>
          </p:cNvPr>
          <p:cNvSpPr>
            <a:spLocks noChangeShapeType="1"/>
          </p:cNvSpPr>
          <p:nvPr/>
        </p:nvSpPr>
        <p:spPr bwMode="auto">
          <a:xfrm>
            <a:off x="4800600" y="1295400"/>
            <a:ext cx="152400" cy="1143000"/>
          </a:xfrm>
          <a:prstGeom prst="line">
            <a:avLst/>
          </a:prstGeom>
          <a:noFill/>
          <a:ln w="2556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1" name="Line 21">
            <a:extLst>
              <a:ext uri="{FF2B5EF4-FFF2-40B4-BE49-F238E27FC236}">
                <a16:creationId xmlns:a16="http://schemas.microsoft.com/office/drawing/2014/main" id="{D84D9CA2-D201-4158-9679-B1C5DFAB7840}"/>
              </a:ext>
            </a:extLst>
          </p:cNvPr>
          <p:cNvSpPr>
            <a:spLocks noChangeShapeType="1"/>
          </p:cNvSpPr>
          <p:nvPr/>
        </p:nvSpPr>
        <p:spPr bwMode="auto">
          <a:xfrm flipV="1">
            <a:off x="1066800" y="1370013"/>
            <a:ext cx="3581400" cy="4041775"/>
          </a:xfrm>
          <a:prstGeom prst="line">
            <a:avLst/>
          </a:prstGeom>
          <a:noFill/>
          <a:ln w="25560">
            <a:solidFill>
              <a:srgbClr val="FF33CC"/>
            </a:solidFill>
            <a:prstDash val="lg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82" name="Line 22">
            <a:extLst>
              <a:ext uri="{FF2B5EF4-FFF2-40B4-BE49-F238E27FC236}">
                <a16:creationId xmlns:a16="http://schemas.microsoft.com/office/drawing/2014/main" id="{A8A01F67-99C7-49D5-BAE1-0FD0B161F218}"/>
              </a:ext>
            </a:extLst>
          </p:cNvPr>
          <p:cNvSpPr>
            <a:spLocks noChangeShapeType="1"/>
          </p:cNvSpPr>
          <p:nvPr/>
        </p:nvSpPr>
        <p:spPr bwMode="auto">
          <a:xfrm flipV="1">
            <a:off x="1143000" y="1522413"/>
            <a:ext cx="3581400" cy="4041775"/>
          </a:xfrm>
          <a:prstGeom prst="line">
            <a:avLst/>
          </a:prstGeom>
          <a:noFill/>
          <a:ln w="25560">
            <a:solidFill>
              <a:srgbClr val="CC0000"/>
            </a:solidFill>
            <a:prstDash val="lg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graphicFrame>
        <p:nvGraphicFramePr>
          <p:cNvPr id="15383" name="Object 23">
            <a:extLst>
              <a:ext uri="{FF2B5EF4-FFF2-40B4-BE49-F238E27FC236}">
                <a16:creationId xmlns:a16="http://schemas.microsoft.com/office/drawing/2014/main" id="{0508EFEE-EE25-4210-8292-86F6D2B64B51}"/>
              </a:ext>
            </a:extLst>
          </p:cNvPr>
          <p:cNvGraphicFramePr>
            <a:graphicFrameLocks noChangeAspect="1"/>
          </p:cNvGraphicFramePr>
          <p:nvPr/>
        </p:nvGraphicFramePr>
        <p:xfrm>
          <a:off x="4914900" y="1143000"/>
          <a:ext cx="1579563" cy="1198563"/>
        </p:xfrm>
        <a:graphic>
          <a:graphicData uri="http://schemas.openxmlformats.org/presentationml/2006/ole">
            <mc:AlternateContent xmlns:mc="http://schemas.openxmlformats.org/markup-compatibility/2006">
              <mc:Choice xmlns:v="urn:schemas-microsoft-com:vml" Requires="v">
                <p:oleObj spid="_x0000_s15395" r:id="rId6" imgW="1600200" imgH="1219320" progId="">
                  <p:embed/>
                </p:oleObj>
              </mc:Choice>
              <mc:Fallback>
                <p:oleObj r:id="rId6" imgW="1600200" imgH="1219320" progId="">
                  <p:embed/>
                  <p:pic>
                    <p:nvPicPr>
                      <p:cNvPr id="0"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14900" y="1143000"/>
                        <a:ext cx="1579563" cy="11985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15384" name="Object 24">
            <a:extLst>
              <a:ext uri="{FF2B5EF4-FFF2-40B4-BE49-F238E27FC236}">
                <a16:creationId xmlns:a16="http://schemas.microsoft.com/office/drawing/2014/main" id="{3DD0DFE1-FCFA-4938-B9C8-0BE1CECACCFC}"/>
              </a:ext>
            </a:extLst>
          </p:cNvPr>
          <p:cNvGraphicFramePr>
            <a:graphicFrameLocks noChangeAspect="1"/>
          </p:cNvGraphicFramePr>
          <p:nvPr/>
        </p:nvGraphicFramePr>
        <p:xfrm>
          <a:off x="7310438" y="2962275"/>
          <a:ext cx="1512887" cy="1370013"/>
        </p:xfrm>
        <a:graphic>
          <a:graphicData uri="http://schemas.openxmlformats.org/presentationml/2006/ole">
            <mc:AlternateContent xmlns:mc="http://schemas.openxmlformats.org/markup-compatibility/2006">
              <mc:Choice xmlns:v="urn:schemas-microsoft-com:vml" Requires="v">
                <p:oleObj spid="_x0000_s15396" r:id="rId8" imgW="1533600" imgH="1390680" progId="">
                  <p:embed/>
                </p:oleObj>
              </mc:Choice>
              <mc:Fallback>
                <p:oleObj r:id="rId8" imgW="1533600" imgH="1390680" progId="">
                  <p:embed/>
                  <p:pic>
                    <p:nvPicPr>
                      <p:cNvPr id="0" name="Object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0438" y="2962275"/>
                        <a:ext cx="1512887" cy="13700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pSp>
        <p:nvGrpSpPr>
          <p:cNvPr id="15385" name="Group 25">
            <a:extLst>
              <a:ext uri="{FF2B5EF4-FFF2-40B4-BE49-F238E27FC236}">
                <a16:creationId xmlns:a16="http://schemas.microsoft.com/office/drawing/2014/main" id="{4E04C837-E788-47AD-8A2A-673545A3E7DA}"/>
              </a:ext>
            </a:extLst>
          </p:cNvPr>
          <p:cNvGrpSpPr>
            <a:grpSpLocks/>
          </p:cNvGrpSpPr>
          <p:nvPr/>
        </p:nvGrpSpPr>
        <p:grpSpPr bwMode="auto">
          <a:xfrm>
            <a:off x="6781800" y="1676400"/>
            <a:ext cx="1065213" cy="1141413"/>
            <a:chOff x="4272" y="1056"/>
            <a:chExt cx="671" cy="719"/>
          </a:xfrm>
        </p:grpSpPr>
        <p:sp>
          <p:nvSpPr>
            <p:cNvPr id="15386" name="Line 26">
              <a:extLst>
                <a:ext uri="{FF2B5EF4-FFF2-40B4-BE49-F238E27FC236}">
                  <a16:creationId xmlns:a16="http://schemas.microsoft.com/office/drawing/2014/main" id="{C8DCD6BE-A0A7-4EC3-B74A-425C855BD857}"/>
                </a:ext>
              </a:extLst>
            </p:cNvPr>
            <p:cNvSpPr>
              <a:spLocks noChangeShapeType="1"/>
            </p:cNvSpPr>
            <p:nvPr/>
          </p:nvSpPr>
          <p:spPr bwMode="auto">
            <a:xfrm>
              <a:off x="4272" y="1056"/>
              <a:ext cx="528" cy="336"/>
            </a:xfrm>
            <a:prstGeom prst="line">
              <a:avLst/>
            </a:prstGeom>
            <a:noFill/>
            <a:ln w="25560">
              <a:solidFill>
                <a:srgbClr val="FFFFCC"/>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5387" name="Line 27">
              <a:extLst>
                <a:ext uri="{FF2B5EF4-FFF2-40B4-BE49-F238E27FC236}">
                  <a16:creationId xmlns:a16="http://schemas.microsoft.com/office/drawing/2014/main" id="{3273E398-ACF7-40F3-81E5-D652636ADAF3}"/>
                </a:ext>
              </a:extLst>
            </p:cNvPr>
            <p:cNvSpPr>
              <a:spLocks noChangeShapeType="1"/>
            </p:cNvSpPr>
            <p:nvPr/>
          </p:nvSpPr>
          <p:spPr bwMode="auto">
            <a:xfrm>
              <a:off x="4416" y="1440"/>
              <a:ext cx="528" cy="336"/>
            </a:xfrm>
            <a:prstGeom prst="line">
              <a:avLst/>
            </a:prstGeom>
            <a:noFill/>
            <a:ln w="25560">
              <a:solidFill>
                <a:srgbClr val="FFFFCC"/>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88" name="Line 28">
              <a:extLst>
                <a:ext uri="{FF2B5EF4-FFF2-40B4-BE49-F238E27FC236}">
                  <a16:creationId xmlns:a16="http://schemas.microsoft.com/office/drawing/2014/main" id="{94B74BE6-7E70-49CD-825F-DB736E30AB2C}"/>
                </a:ext>
              </a:extLst>
            </p:cNvPr>
            <p:cNvSpPr>
              <a:spLocks noChangeShapeType="1"/>
            </p:cNvSpPr>
            <p:nvPr/>
          </p:nvSpPr>
          <p:spPr bwMode="auto">
            <a:xfrm flipV="1">
              <a:off x="4416" y="1391"/>
              <a:ext cx="384" cy="50"/>
            </a:xfrm>
            <a:prstGeom prst="line">
              <a:avLst/>
            </a:prstGeom>
            <a:noFill/>
            <a:ln w="2556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5389" name="Text Box 29">
            <a:extLst>
              <a:ext uri="{FF2B5EF4-FFF2-40B4-BE49-F238E27FC236}">
                <a16:creationId xmlns:a16="http://schemas.microsoft.com/office/drawing/2014/main" id="{1B233660-76B6-4B0C-ABE8-EEB2DC530E13}"/>
              </a:ext>
            </a:extLst>
          </p:cNvPr>
          <p:cNvSpPr txBox="1">
            <a:spLocks noChangeArrowheads="1"/>
          </p:cNvSpPr>
          <p:nvPr/>
        </p:nvSpPr>
        <p:spPr bwMode="auto">
          <a:xfrm>
            <a:off x="3028950" y="4298950"/>
            <a:ext cx="5849938"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17500" indent="-317500">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1pPr>
            <a:lvl2pPr>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2pPr>
            <a:lvl3pPr>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3pPr>
            <a:lvl4pPr>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4pPr>
            <a:lvl5pPr>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96000"/>
              <a:buFont typeface="Times New Roman" panose="02020603050405020304" pitchFamily="18" charset="0"/>
              <a:buBlip>
                <a:blip r:embed="rId10"/>
              </a:buBlip>
            </a:pPr>
            <a:r>
              <a:rPr lang="en-GB" altLang="en-US"/>
              <a:t>Amateurs can use a repeater’s “autopatch” to connect to the public telephone network via radio.</a:t>
            </a:r>
          </a:p>
          <a:p>
            <a:pPr eaLnBrk="1" hangingPunct="1">
              <a:lnSpc>
                <a:spcPct val="106000"/>
              </a:lnSpc>
              <a:spcBef>
                <a:spcPts val="725"/>
              </a:spcBef>
              <a:buClr>
                <a:srgbClr val="000000"/>
              </a:buClr>
              <a:buSzPct val="96000"/>
              <a:buFont typeface="Times New Roman" panose="02020603050405020304" pitchFamily="18" charset="0"/>
              <a:buBlip>
                <a:blip r:embed="rId10"/>
              </a:buBlip>
            </a:pPr>
            <a:r>
              <a:rPr lang="en-GB" altLang="en-US"/>
              <a:t>However, conversations are not private but can be heard by anyone monitoring the repeater.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15389">
                                            <p:txEl>
                                              <p:pRg st="0" end="0"/>
                                            </p:txEl>
                                          </p:spTgt>
                                        </p:tgtEl>
                                        <p:attrNameLst>
                                          <p:attrName>style.visibility</p:attrName>
                                        </p:attrNameLst>
                                      </p:cBhvr>
                                      <p:to>
                                        <p:strVal val="visible"/>
                                      </p:to>
                                    </p:set>
                                    <p:anim calcmode="lin" valueType="num">
                                      <p:cBhvr>
                                        <p:cTn id="7" dur="500" fill="hold"/>
                                        <p:tgtEl>
                                          <p:spTgt spid="15389">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5389">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5389">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538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15389">
                                            <p:txEl>
                                              <p:pRg st="1" end="1"/>
                                            </p:txEl>
                                          </p:spTgt>
                                        </p:tgtEl>
                                        <p:attrNameLst>
                                          <p:attrName>style.visibility</p:attrName>
                                        </p:attrNameLst>
                                      </p:cBhvr>
                                      <p:to>
                                        <p:strVal val="visible"/>
                                      </p:to>
                                    </p:set>
                                    <p:anim calcmode="lin" valueType="num">
                                      <p:cBhvr>
                                        <p:cTn id="15" dur="500" fill="hold"/>
                                        <p:tgtEl>
                                          <p:spTgt spid="15389">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5389">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5389">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5389">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9"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75F03014-4B90-4C6E-A91B-178C879AC150}"/>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Repeater Coordination</a:t>
            </a:r>
          </a:p>
        </p:txBody>
      </p:sp>
      <p:sp>
        <p:nvSpPr>
          <p:cNvPr id="16386" name="Rectangle 2">
            <a:extLst>
              <a:ext uri="{FF2B5EF4-FFF2-40B4-BE49-F238E27FC236}">
                <a16:creationId xmlns:a16="http://schemas.microsoft.com/office/drawing/2014/main" id="{1222CAFF-F52C-4965-B585-D6475CCF7196}"/>
              </a:ext>
            </a:extLst>
          </p:cNvPr>
          <p:cNvSpPr>
            <a:spLocks noGrp="1" noChangeArrowheads="1"/>
          </p:cNvSpPr>
          <p:nvPr>
            <p:ph type="body" idx="4294967295"/>
          </p:nvPr>
        </p:nvSpPr>
        <p:spPr>
          <a:xfrm>
            <a:off x="685800" y="2147888"/>
            <a:ext cx="77724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When a new repeater is planned to be installed in an area the frequency of the new repeater must be assigned a frequency by a “frequency coordinator”.</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When two coordinated repeaters interfere with one another it is up to both repeater licensees to resolve the interference.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p:cTn id="7" dur="500" fill="hold"/>
                                        <p:tgtEl>
                                          <p:spTgt spid="16386">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638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6386">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638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16386">
                                            <p:txEl>
                                              <p:pRg st="1" end="1"/>
                                            </p:txEl>
                                          </p:spTgt>
                                        </p:tgtEl>
                                        <p:attrNameLst>
                                          <p:attrName>style.visibility</p:attrName>
                                        </p:attrNameLst>
                                      </p:cBhvr>
                                      <p:to>
                                        <p:strVal val="visible"/>
                                      </p:to>
                                    </p:set>
                                    <p:anim calcmode="lin" valueType="num">
                                      <p:cBhvr>
                                        <p:cTn id="15" dur="500" fill="hold"/>
                                        <p:tgtEl>
                                          <p:spTgt spid="16386">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6386">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6386">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6386">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B4DC0AE8-6A0C-405F-9188-38DC21EF5349}"/>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Simplex Operation</a:t>
            </a:r>
          </a:p>
        </p:txBody>
      </p:sp>
      <p:sp>
        <p:nvSpPr>
          <p:cNvPr id="17410" name="Rectangle 2">
            <a:extLst>
              <a:ext uri="{FF2B5EF4-FFF2-40B4-BE49-F238E27FC236}">
                <a16:creationId xmlns:a16="http://schemas.microsoft.com/office/drawing/2014/main" id="{E4258832-9808-4374-86DE-9F4AA20F5AB4}"/>
              </a:ext>
            </a:extLst>
          </p:cNvPr>
          <p:cNvSpPr>
            <a:spLocks noGrp="1" noChangeArrowheads="1"/>
          </p:cNvSpPr>
          <p:nvPr>
            <p:ph type="body" idx="4294967295"/>
          </p:nvPr>
        </p:nvSpPr>
        <p:spPr>
          <a:xfrm>
            <a:off x="685800" y="2147888"/>
            <a:ext cx="77724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Simplex operation is simply transmitting &amp; receiving on the same frequency.</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Simplex operation is encouraged when two stations are close enough to communicate without using a repeater.</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You can check if simplex operation is possible by listening on the repeater's input frequency.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p:cTn id="7" dur="500" fill="hold"/>
                                        <p:tgtEl>
                                          <p:spTgt spid="1741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741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741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741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17410">
                                            <p:txEl>
                                              <p:pRg st="1" end="1"/>
                                            </p:txEl>
                                          </p:spTgt>
                                        </p:tgtEl>
                                        <p:attrNameLst>
                                          <p:attrName>style.visibility</p:attrName>
                                        </p:attrNameLst>
                                      </p:cBhvr>
                                      <p:to>
                                        <p:strVal val="visible"/>
                                      </p:to>
                                    </p:set>
                                    <p:anim calcmode="lin" valueType="num">
                                      <p:cBhvr>
                                        <p:cTn id="15" dur="500" fill="hold"/>
                                        <p:tgtEl>
                                          <p:spTgt spid="17410">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7410">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741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741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17410">
                                            <p:txEl>
                                              <p:pRg st="2" end="2"/>
                                            </p:txEl>
                                          </p:spTgt>
                                        </p:tgtEl>
                                        <p:attrNameLst>
                                          <p:attrName>style.visibility</p:attrName>
                                        </p:attrNameLst>
                                      </p:cBhvr>
                                      <p:to>
                                        <p:strVal val="visible"/>
                                      </p:to>
                                    </p:set>
                                    <p:anim calcmode="lin" valueType="num">
                                      <p:cBhvr>
                                        <p:cTn id="23" dur="500" fill="hold"/>
                                        <p:tgtEl>
                                          <p:spTgt spid="17410">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17410">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17410">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7410">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4339137F-21EB-400B-9483-4B0FF762D54F}"/>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Satellites</a:t>
            </a:r>
          </a:p>
        </p:txBody>
      </p:sp>
      <p:sp>
        <p:nvSpPr>
          <p:cNvPr id="18434" name="Rectangle 2">
            <a:extLst>
              <a:ext uri="{FF2B5EF4-FFF2-40B4-BE49-F238E27FC236}">
                <a16:creationId xmlns:a16="http://schemas.microsoft.com/office/drawing/2014/main" id="{C3730BEF-27B5-44F5-A820-FEAE1DC2C89D}"/>
              </a:ext>
            </a:extLst>
          </p:cNvPr>
          <p:cNvSpPr>
            <a:spLocks noGrp="1" noChangeArrowheads="1"/>
          </p:cNvSpPr>
          <p:nvPr>
            <p:ph type="body" idx="4294967295"/>
          </p:nvPr>
        </p:nvSpPr>
        <p:spPr>
          <a:xfrm>
            <a:off x="685800" y="2147888"/>
            <a:ext cx="4943475" cy="4238625"/>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Keplerian elements are a set of mathematical parameters used to calculate a satellite's position.</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satellite's perigee is it's closest approach to the Earth's center.</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satellite's apogee is it's farthest distance from the Earth's center.</a:t>
            </a:r>
          </a:p>
        </p:txBody>
      </p:sp>
      <p:graphicFrame>
        <p:nvGraphicFramePr>
          <p:cNvPr id="18435" name="Object 3">
            <a:extLst>
              <a:ext uri="{FF2B5EF4-FFF2-40B4-BE49-F238E27FC236}">
                <a16:creationId xmlns:a16="http://schemas.microsoft.com/office/drawing/2014/main" id="{0D36B719-678B-4A62-8DAE-6542D46B5466}"/>
              </a:ext>
            </a:extLst>
          </p:cNvPr>
          <p:cNvGraphicFramePr>
            <a:graphicFrameLocks noChangeAspect="1"/>
          </p:cNvGraphicFramePr>
          <p:nvPr/>
        </p:nvGraphicFramePr>
        <p:xfrm>
          <a:off x="6224588" y="2994025"/>
          <a:ext cx="1016000" cy="1025525"/>
        </p:xfrm>
        <a:graphic>
          <a:graphicData uri="http://schemas.openxmlformats.org/presentationml/2006/ole">
            <mc:AlternateContent xmlns:mc="http://schemas.openxmlformats.org/markup-compatibility/2006">
              <mc:Choice xmlns:v="urn:schemas-microsoft-com:vml" Requires="v">
                <p:oleObj spid="_x0000_s18445" r:id="rId4" imgW="1352520" imgH="1362240" progId="">
                  <p:embed/>
                </p:oleObj>
              </mc:Choice>
              <mc:Fallback>
                <p:oleObj r:id="rId4" imgW="1352520" imgH="136224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4588" y="2994025"/>
                        <a:ext cx="1016000" cy="10255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18436" name="Oval 4">
            <a:extLst>
              <a:ext uri="{FF2B5EF4-FFF2-40B4-BE49-F238E27FC236}">
                <a16:creationId xmlns:a16="http://schemas.microsoft.com/office/drawing/2014/main" id="{AB77DA9B-C24F-4189-B0A8-2425189C3EB7}"/>
              </a:ext>
            </a:extLst>
          </p:cNvPr>
          <p:cNvSpPr>
            <a:spLocks noChangeArrowheads="1"/>
          </p:cNvSpPr>
          <p:nvPr/>
        </p:nvSpPr>
        <p:spPr bwMode="auto">
          <a:xfrm>
            <a:off x="5970588" y="2576513"/>
            <a:ext cx="2711450" cy="1893887"/>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37" name="Line 5">
            <a:extLst>
              <a:ext uri="{FF2B5EF4-FFF2-40B4-BE49-F238E27FC236}">
                <a16:creationId xmlns:a16="http://schemas.microsoft.com/office/drawing/2014/main" id="{60F5A523-24AE-4F7D-A670-453EC3356797}"/>
              </a:ext>
            </a:extLst>
          </p:cNvPr>
          <p:cNvSpPr>
            <a:spLocks noChangeShapeType="1"/>
          </p:cNvSpPr>
          <p:nvPr/>
        </p:nvSpPr>
        <p:spPr bwMode="auto">
          <a:xfrm>
            <a:off x="6753225" y="3479800"/>
            <a:ext cx="1892300" cy="1588"/>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38" name="Line 6">
            <a:extLst>
              <a:ext uri="{FF2B5EF4-FFF2-40B4-BE49-F238E27FC236}">
                <a16:creationId xmlns:a16="http://schemas.microsoft.com/office/drawing/2014/main" id="{8994931F-46B7-4E6F-AA55-9D4689AFFB66}"/>
              </a:ext>
            </a:extLst>
          </p:cNvPr>
          <p:cNvSpPr>
            <a:spLocks noChangeShapeType="1"/>
          </p:cNvSpPr>
          <p:nvPr/>
        </p:nvSpPr>
        <p:spPr bwMode="auto">
          <a:xfrm>
            <a:off x="5970588" y="3492500"/>
            <a:ext cx="1587" cy="122078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39" name="Line 7">
            <a:extLst>
              <a:ext uri="{FF2B5EF4-FFF2-40B4-BE49-F238E27FC236}">
                <a16:creationId xmlns:a16="http://schemas.microsoft.com/office/drawing/2014/main" id="{F6F15E9D-D09B-46A9-A0E0-A05945A7B755}"/>
              </a:ext>
            </a:extLst>
          </p:cNvPr>
          <p:cNvSpPr>
            <a:spLocks noChangeShapeType="1"/>
          </p:cNvSpPr>
          <p:nvPr/>
        </p:nvSpPr>
        <p:spPr bwMode="auto">
          <a:xfrm>
            <a:off x="6727825" y="3346450"/>
            <a:ext cx="1588" cy="140493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40" name="Line 8">
            <a:extLst>
              <a:ext uri="{FF2B5EF4-FFF2-40B4-BE49-F238E27FC236}">
                <a16:creationId xmlns:a16="http://schemas.microsoft.com/office/drawing/2014/main" id="{4BEA4C6C-046A-4EC0-9804-D91F4A3322F6}"/>
              </a:ext>
            </a:extLst>
          </p:cNvPr>
          <p:cNvSpPr>
            <a:spLocks noChangeShapeType="1"/>
          </p:cNvSpPr>
          <p:nvPr/>
        </p:nvSpPr>
        <p:spPr bwMode="auto">
          <a:xfrm>
            <a:off x="5972175" y="4567238"/>
            <a:ext cx="757238" cy="1587"/>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41" name="Text Box 9">
            <a:extLst>
              <a:ext uri="{FF2B5EF4-FFF2-40B4-BE49-F238E27FC236}">
                <a16:creationId xmlns:a16="http://schemas.microsoft.com/office/drawing/2014/main" id="{B76A648C-1FAF-4D86-B4FB-0F268791A954}"/>
              </a:ext>
            </a:extLst>
          </p:cNvPr>
          <p:cNvSpPr txBox="1">
            <a:spLocks noChangeArrowheads="1"/>
          </p:cNvSpPr>
          <p:nvPr/>
        </p:nvSpPr>
        <p:spPr bwMode="auto">
          <a:xfrm>
            <a:off x="5715000" y="4775200"/>
            <a:ext cx="1343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sz="2200"/>
              <a:t>Perigee</a:t>
            </a:r>
          </a:p>
        </p:txBody>
      </p:sp>
      <p:sp>
        <p:nvSpPr>
          <p:cNvPr id="18442" name="Text Box 10">
            <a:extLst>
              <a:ext uri="{FF2B5EF4-FFF2-40B4-BE49-F238E27FC236}">
                <a16:creationId xmlns:a16="http://schemas.microsoft.com/office/drawing/2014/main" id="{41723B46-1EA8-4A88-A6D5-781F727A4717}"/>
              </a:ext>
            </a:extLst>
          </p:cNvPr>
          <p:cNvSpPr txBox="1">
            <a:spLocks noChangeArrowheads="1"/>
          </p:cNvSpPr>
          <p:nvPr/>
        </p:nvSpPr>
        <p:spPr bwMode="auto">
          <a:xfrm>
            <a:off x="7339013" y="3089275"/>
            <a:ext cx="1343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sz="2200"/>
              <a:t>Apogee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additive="base">
                                        <p:cTn id="7" dur="500"/>
                                        <p:tgtEl>
                                          <p:spTgt spid="18434">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1843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8434">
                                            <p:txEl>
                                              <p:pRg st="1" end="1"/>
                                            </p:txEl>
                                          </p:spTgt>
                                        </p:tgtEl>
                                        <p:attrNameLst>
                                          <p:attrName>style.visibility</p:attrName>
                                        </p:attrNameLst>
                                      </p:cBhvr>
                                      <p:to>
                                        <p:strVal val="visible"/>
                                      </p:to>
                                    </p:set>
                                    <p:anim calcmode="lin" valueType="num">
                                      <p:cBhvr additive="base">
                                        <p:cTn id="13" dur="500"/>
                                        <p:tgtEl>
                                          <p:spTgt spid="18434">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1843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8434">
                                            <p:txEl>
                                              <p:pRg st="2" end="2"/>
                                            </p:txEl>
                                          </p:spTgt>
                                        </p:tgtEl>
                                        <p:attrNameLst>
                                          <p:attrName>style.visibility</p:attrName>
                                        </p:attrNameLst>
                                      </p:cBhvr>
                                      <p:to>
                                        <p:strVal val="visible"/>
                                      </p:to>
                                    </p:set>
                                    <p:anim calcmode="lin" valueType="num">
                                      <p:cBhvr additive="base">
                                        <p:cTn id="19" dur="500"/>
                                        <p:tgtEl>
                                          <p:spTgt spid="18434">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184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B6615AF0-1DD5-4103-AB5E-460993A71450}"/>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Satellites</a:t>
            </a:r>
          </a:p>
        </p:txBody>
      </p:sp>
      <p:sp>
        <p:nvSpPr>
          <p:cNvPr id="19458" name="Rectangle 2">
            <a:extLst>
              <a:ext uri="{FF2B5EF4-FFF2-40B4-BE49-F238E27FC236}">
                <a16:creationId xmlns:a16="http://schemas.microsoft.com/office/drawing/2014/main" id="{95E28496-EC80-430A-8A35-D550DBEE596E}"/>
              </a:ext>
            </a:extLst>
          </p:cNvPr>
          <p:cNvSpPr>
            <a:spLocks noGrp="1" noChangeArrowheads="1"/>
          </p:cNvSpPr>
          <p:nvPr>
            <p:ph type="body" idx="4294967295"/>
          </p:nvPr>
        </p:nvSpPr>
        <p:spPr>
          <a:xfrm>
            <a:off x="685800" y="2147888"/>
            <a:ext cx="7772400" cy="4265612"/>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Most satellites use VHF &amp; UHF frequencies because they pass easily through the ionsphere.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When communicating through a satellite the receiving frequency must be adjusted up or down due to the Doppler effect.</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Any class of license may be the control operator of a station communicating through a satellite.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International Space Station is typically in range to communicate only 4 to 6 minutes per pass.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 calcmode="lin" valueType="num">
                                      <p:cBhvr additive="base">
                                        <p:cTn id="7" dur="500"/>
                                        <p:tgtEl>
                                          <p:spTgt spid="19458">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1945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9458">
                                            <p:txEl>
                                              <p:pRg st="1" end="1"/>
                                            </p:txEl>
                                          </p:spTgt>
                                        </p:tgtEl>
                                        <p:attrNameLst>
                                          <p:attrName>style.visibility</p:attrName>
                                        </p:attrNameLst>
                                      </p:cBhvr>
                                      <p:to>
                                        <p:strVal val="visible"/>
                                      </p:to>
                                    </p:set>
                                    <p:anim calcmode="lin" valueType="num">
                                      <p:cBhvr additive="base">
                                        <p:cTn id="13" dur="500"/>
                                        <p:tgtEl>
                                          <p:spTgt spid="19458">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1945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9458">
                                            <p:txEl>
                                              <p:pRg st="2" end="2"/>
                                            </p:txEl>
                                          </p:spTgt>
                                        </p:tgtEl>
                                        <p:attrNameLst>
                                          <p:attrName>style.visibility</p:attrName>
                                        </p:attrNameLst>
                                      </p:cBhvr>
                                      <p:to>
                                        <p:strVal val="visible"/>
                                      </p:to>
                                    </p:set>
                                    <p:anim calcmode="lin" valueType="num">
                                      <p:cBhvr additive="base">
                                        <p:cTn id="19" dur="500"/>
                                        <p:tgtEl>
                                          <p:spTgt spid="19458">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19458">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19458">
                                            <p:txEl>
                                              <p:pRg st="3" end="3"/>
                                            </p:txEl>
                                          </p:spTgt>
                                        </p:tgtEl>
                                        <p:attrNameLst>
                                          <p:attrName>style.visibility</p:attrName>
                                        </p:attrNameLst>
                                      </p:cBhvr>
                                      <p:to>
                                        <p:strVal val="visible"/>
                                      </p:to>
                                    </p:set>
                                    <p:anim calcmode="lin" valueType="num">
                                      <p:cBhvr additive="base">
                                        <p:cTn id="25" dur="500"/>
                                        <p:tgtEl>
                                          <p:spTgt spid="19458">
                                            <p:txEl>
                                              <p:pRg st="3" end="3"/>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194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1E29567E-786C-4C6A-98EE-8E93EB847588}"/>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EME (Moonbounce)</a:t>
            </a:r>
          </a:p>
        </p:txBody>
      </p:sp>
      <p:sp>
        <p:nvSpPr>
          <p:cNvPr id="20482" name="Rectangle 2">
            <a:extLst>
              <a:ext uri="{FF2B5EF4-FFF2-40B4-BE49-F238E27FC236}">
                <a16:creationId xmlns:a16="http://schemas.microsoft.com/office/drawing/2014/main" id="{4A1EE6B5-1991-4A07-84F1-EC3840C3F3F4}"/>
              </a:ext>
            </a:extLst>
          </p:cNvPr>
          <p:cNvSpPr>
            <a:spLocks noGrp="1" noChangeArrowheads="1"/>
          </p:cNvSpPr>
          <p:nvPr>
            <p:ph type="body" idx="4294967295"/>
          </p:nvPr>
        </p:nvSpPr>
        <p:spPr>
          <a:xfrm>
            <a:off x="550863" y="2147888"/>
            <a:ext cx="5554662" cy="1931987"/>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Earth-Moon-Earth communication is accomplished by bouncing VHF or UHF signals off the moon.</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CW is a good mode for EME.</a:t>
            </a:r>
          </a:p>
        </p:txBody>
      </p:sp>
      <p:pic>
        <p:nvPicPr>
          <p:cNvPr id="20483" name="Picture 3">
            <a:extLst>
              <a:ext uri="{FF2B5EF4-FFF2-40B4-BE49-F238E27FC236}">
                <a16:creationId xmlns:a16="http://schemas.microsoft.com/office/drawing/2014/main" id="{15C9EEA5-E029-4464-AEF9-E578C7DED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9413" y="1441450"/>
            <a:ext cx="1954212" cy="195421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20484" name="Picture 4">
            <a:extLst>
              <a:ext uri="{FF2B5EF4-FFF2-40B4-BE49-F238E27FC236}">
                <a16:creationId xmlns:a16="http://schemas.microsoft.com/office/drawing/2014/main" id="{9B4BB85B-76A8-4EA8-B5C7-6453E753B6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6038" y="3976688"/>
            <a:ext cx="3695700" cy="25241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20487" name="Rectangle 7">
            <a:extLst>
              <a:ext uri="{FF2B5EF4-FFF2-40B4-BE49-F238E27FC236}">
                <a16:creationId xmlns:a16="http://schemas.microsoft.com/office/drawing/2014/main" id="{C7327420-381D-4EE8-9F34-01B29E37F555}"/>
              </a:ext>
            </a:extLst>
          </p:cNvPr>
          <p:cNvSpPr>
            <a:spLocks noChangeArrowheads="1"/>
          </p:cNvSpPr>
          <p:nvPr/>
        </p:nvSpPr>
        <p:spPr bwMode="auto">
          <a:xfrm>
            <a:off x="533400" y="4038600"/>
            <a:ext cx="4038600" cy="2438400"/>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1313" indent="-341313"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1pPr>
            <a:lvl2pPr marL="741363" indent="-284163"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2pPr>
            <a:lvl3pPr marL="1143000" indent="-228600"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3pPr>
            <a:lvl4pPr marL="1600200" indent="-228600"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4pPr>
            <a:lvl5pPr marL="2057400" indent="-228600" defTabSz="45720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9pPr>
          </a:lstStyle>
          <a:p>
            <a:pPr eaLnBrk="1" hangingPunct="1">
              <a:spcBef>
                <a:spcPts val="800"/>
              </a:spcBef>
              <a:buClr>
                <a:srgbClr val="000000"/>
              </a:buClr>
              <a:buSzPct val="88000"/>
              <a:buFont typeface="StarSymbol" charset="0"/>
              <a:buBlip>
                <a:blip r:embed="rId5"/>
              </a:buBlip>
            </a:pPr>
            <a:r>
              <a:rPr lang="en-GB" altLang="en-US" sz="2600">
                <a:solidFill>
                  <a:srgbClr val="333333"/>
                </a:solidFill>
                <a:latin typeface="Tahoma" panose="020B0604030504040204" pitchFamily="34" charset="0"/>
                <a:cs typeface="Tahoma" panose="020B0604030504040204" pitchFamily="34" charset="0"/>
              </a:rPr>
              <a:t>High gain antennas are needed for EME.</a:t>
            </a:r>
          </a:p>
          <a:p>
            <a:pPr eaLnBrk="1" hangingPunct="1">
              <a:spcBef>
                <a:spcPts val="800"/>
              </a:spcBef>
              <a:buClr>
                <a:srgbClr val="000000"/>
              </a:buClr>
              <a:buSzPct val="88000"/>
              <a:buFont typeface="StarSymbol" charset="0"/>
              <a:buBlip>
                <a:blip r:embed="rId5"/>
              </a:buBlip>
            </a:pPr>
            <a:r>
              <a:rPr lang="en-GB" altLang="en-US" sz="2600">
                <a:solidFill>
                  <a:srgbClr val="333333"/>
                </a:solidFill>
                <a:latin typeface="Tahoma" panose="020B0604030504040204" pitchFamily="34" charset="0"/>
                <a:cs typeface="Tahoma" panose="020B0604030504040204" pitchFamily="34" charset="0"/>
              </a:rPr>
              <a:t>A ground-plane antenna would NOT be a good EME antenna.</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 calcmode="lin" valueType="num">
                                      <p:cBhvr additive="base">
                                        <p:cTn id="7" dur="500"/>
                                        <p:tgtEl>
                                          <p:spTgt spid="2048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048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0482">
                                            <p:txEl>
                                              <p:pRg st="1" end="1"/>
                                            </p:txEl>
                                          </p:spTgt>
                                        </p:tgtEl>
                                        <p:attrNameLst>
                                          <p:attrName>style.visibility</p:attrName>
                                        </p:attrNameLst>
                                      </p:cBhvr>
                                      <p:to>
                                        <p:strVal val="visible"/>
                                      </p:to>
                                    </p:set>
                                    <p:anim calcmode="lin" valueType="num">
                                      <p:cBhvr additive="base">
                                        <p:cTn id="13" dur="500"/>
                                        <p:tgtEl>
                                          <p:spTgt spid="20482">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2048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20487">
                                            <p:txEl>
                                              <p:pRg st="0" end="0"/>
                                            </p:txEl>
                                          </p:spTgt>
                                        </p:tgtEl>
                                        <p:attrNameLst>
                                          <p:attrName>style.visibility</p:attrName>
                                        </p:attrNameLst>
                                      </p:cBhvr>
                                      <p:to>
                                        <p:strVal val="visible"/>
                                      </p:to>
                                    </p:set>
                                    <p:anim calcmode="lin" valueType="num">
                                      <p:cBhvr additive="base">
                                        <p:cTn id="19" dur="500"/>
                                        <p:tgtEl>
                                          <p:spTgt spid="20487">
                                            <p:txEl>
                                              <p:pRg st="0" end="0"/>
                                            </p:txEl>
                                          </p:spTgt>
                                        </p:tgtEl>
                                        <p:attrNameLst>
                                          <p:attrName>ppt_y</p:attrName>
                                        </p:attrNameLst>
                                      </p:cBhvr>
                                      <p:tavLst>
                                        <p:tav tm="0">
                                          <p:val>
                                            <p:strVal val="#ppt_y+#ppt_h*1.125000"/>
                                          </p:val>
                                        </p:tav>
                                        <p:tav tm="100000">
                                          <p:val>
                                            <p:strVal val="#ppt_y"/>
                                          </p:val>
                                        </p:tav>
                                      </p:tavLst>
                                    </p:anim>
                                    <p:animEffect transition="in" filter="wipe(up)">
                                      <p:cBhvr>
                                        <p:cTn id="20" dur="500"/>
                                        <p:tgtEl>
                                          <p:spTgt spid="20487">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20487">
                                            <p:txEl>
                                              <p:pRg st="1" end="1"/>
                                            </p:txEl>
                                          </p:spTgt>
                                        </p:tgtEl>
                                        <p:attrNameLst>
                                          <p:attrName>style.visibility</p:attrName>
                                        </p:attrNameLst>
                                      </p:cBhvr>
                                      <p:to>
                                        <p:strVal val="visible"/>
                                      </p:to>
                                    </p:set>
                                    <p:anim calcmode="lin" valueType="num">
                                      <p:cBhvr additive="base">
                                        <p:cTn id="25" dur="500"/>
                                        <p:tgtEl>
                                          <p:spTgt spid="20487">
                                            <p:txEl>
                                              <p:pRg st="1" end="1"/>
                                            </p:txEl>
                                          </p:spTgt>
                                        </p:tgtEl>
                                        <p:attrNameLst>
                                          <p:attrName>ppt_y</p:attrName>
                                        </p:attrNameLst>
                                      </p:cBhvr>
                                      <p:tavLst>
                                        <p:tav tm="0">
                                          <p:val>
                                            <p:strVal val="#ppt_y+#ppt_h*1.125000"/>
                                          </p:val>
                                        </p:tav>
                                        <p:tav tm="100000">
                                          <p:val>
                                            <p:strVal val="#ppt_y"/>
                                          </p:val>
                                        </p:tav>
                                      </p:tavLst>
                                    </p:anim>
                                    <p:animEffect transition="in" filter="wipe(up)">
                                      <p:cBhvr>
                                        <p:cTn id="26" dur="500"/>
                                        <p:tgtEl>
                                          <p:spTgt spid="204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autoUpdateAnimBg="0"/>
      <p:bldP spid="2048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04BD61D2-A3AF-4DEC-ABFC-EDF44962EAA5}"/>
              </a:ext>
            </a:extLst>
          </p:cNvPr>
          <p:cNvSpPr>
            <a:spLocks noGrp="1" noChangeArrowheads="1"/>
          </p:cNvSpPr>
          <p:nvPr>
            <p:ph type="title" idx="4294967295"/>
          </p:nvPr>
        </p:nvSpPr>
        <p:spPr>
          <a:xfrm>
            <a:off x="228600" y="990600"/>
            <a:ext cx="7924800" cy="10668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Image - ATV</a:t>
            </a:r>
          </a:p>
        </p:txBody>
      </p:sp>
      <p:sp>
        <p:nvSpPr>
          <p:cNvPr id="21506" name="Text Box 2">
            <a:extLst>
              <a:ext uri="{FF2B5EF4-FFF2-40B4-BE49-F238E27FC236}">
                <a16:creationId xmlns:a16="http://schemas.microsoft.com/office/drawing/2014/main" id="{3DB4E0C8-5DEE-4371-9DEE-5174023302EB}"/>
              </a:ext>
            </a:extLst>
          </p:cNvPr>
          <p:cNvSpPr txBox="1">
            <a:spLocks noChangeArrowheads="1"/>
          </p:cNvSpPr>
          <p:nvPr/>
        </p:nvSpPr>
        <p:spPr bwMode="auto">
          <a:xfrm>
            <a:off x="452438" y="2284413"/>
            <a:ext cx="4090987"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04800" indent="-304800">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1pPr>
            <a:lvl2pPr>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2pPr>
            <a:lvl3pPr>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3pPr>
            <a:lvl4pPr>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4pPr>
            <a:lvl5pPr>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96000"/>
              <a:buFont typeface="Times New Roman" panose="02020603050405020304" pitchFamily="18" charset="0"/>
              <a:buBlip>
                <a:blip r:embed="rId3"/>
              </a:buBlip>
            </a:pPr>
            <a:r>
              <a:rPr lang="en-GB" altLang="en-US"/>
              <a:t>Amateur TV (ATV) is just like regular TV and is typically transmitted on the UHF &amp; microwave bands.</a:t>
            </a:r>
          </a:p>
          <a:p>
            <a:pPr eaLnBrk="1" hangingPunct="1">
              <a:lnSpc>
                <a:spcPct val="106000"/>
              </a:lnSpc>
              <a:spcBef>
                <a:spcPts val="725"/>
              </a:spcBef>
              <a:buClr>
                <a:srgbClr val="000000"/>
              </a:buClr>
              <a:buSzPct val="96000"/>
              <a:buFont typeface="Times New Roman" panose="02020603050405020304" pitchFamily="18" charset="0"/>
              <a:buBlip>
                <a:blip r:embed="rId3"/>
              </a:buBlip>
            </a:pPr>
            <a:r>
              <a:rPr lang="en-GB" altLang="en-US"/>
              <a:t>A cable ready TV can be used to monitor ATV on the 70 cm band.</a:t>
            </a:r>
          </a:p>
        </p:txBody>
      </p:sp>
      <p:pic>
        <p:nvPicPr>
          <p:cNvPr id="21507" name="Picture 3">
            <a:extLst>
              <a:ext uri="{FF2B5EF4-FFF2-40B4-BE49-F238E27FC236}">
                <a16:creationId xmlns:a16="http://schemas.microsoft.com/office/drawing/2014/main" id="{94B70E06-5C5A-4F27-8485-D1A22460DB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5438" y="1462088"/>
            <a:ext cx="3260725" cy="24447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21508" name="Picture 4">
            <a:extLst>
              <a:ext uri="{FF2B5EF4-FFF2-40B4-BE49-F238E27FC236}">
                <a16:creationId xmlns:a16="http://schemas.microsoft.com/office/drawing/2014/main" id="{507AC0DA-A6FA-4190-9B5B-35ED80B49B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1800" y="4098925"/>
            <a:ext cx="3157538" cy="25320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 calcmode="lin" valueType="num">
                                      <p:cBhvr>
                                        <p:cTn id="7" dur="500" fill="hold"/>
                                        <p:tgtEl>
                                          <p:spTgt spid="21506">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1506">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21506">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21506">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21506">
                                            <p:txEl>
                                              <p:pRg st="1" end="1"/>
                                            </p:txEl>
                                          </p:spTgt>
                                        </p:tgtEl>
                                        <p:attrNameLst>
                                          <p:attrName>style.visibility</p:attrName>
                                        </p:attrNameLst>
                                      </p:cBhvr>
                                      <p:to>
                                        <p:strVal val="visible"/>
                                      </p:to>
                                    </p:set>
                                    <p:anim calcmode="lin" valueType="num">
                                      <p:cBhvr>
                                        <p:cTn id="15" dur="500" fill="hold"/>
                                        <p:tgtEl>
                                          <p:spTgt spid="21506">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1506">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21506">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21506">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5311752A-EA33-415F-9DF0-00F1F1A35F73}"/>
              </a:ext>
            </a:extLst>
          </p:cNvPr>
          <p:cNvSpPr>
            <a:spLocks noGrp="1" noChangeArrowheads="1"/>
          </p:cNvSpPr>
          <p:nvPr>
            <p:ph type="title" idx="4294967295"/>
          </p:nvPr>
        </p:nvSpPr>
        <p:spPr>
          <a:xfrm>
            <a:off x="228600" y="990600"/>
            <a:ext cx="7924800" cy="10668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Image - SSTV</a:t>
            </a:r>
          </a:p>
        </p:txBody>
      </p:sp>
      <p:pic>
        <p:nvPicPr>
          <p:cNvPr id="22530" name="Picture 2">
            <a:extLst>
              <a:ext uri="{FF2B5EF4-FFF2-40B4-BE49-F238E27FC236}">
                <a16:creationId xmlns:a16="http://schemas.microsoft.com/office/drawing/2014/main" id="{606BD6BD-0E68-4B70-854A-586D56106C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8850" y="2097088"/>
            <a:ext cx="4060825" cy="3054350"/>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22531" name="Text Box 3">
            <a:extLst>
              <a:ext uri="{FF2B5EF4-FFF2-40B4-BE49-F238E27FC236}">
                <a16:creationId xmlns:a16="http://schemas.microsoft.com/office/drawing/2014/main" id="{FA112D9B-9D25-4C55-8397-840EEAACAE1E}"/>
              </a:ext>
            </a:extLst>
          </p:cNvPr>
          <p:cNvSpPr txBox="1">
            <a:spLocks noChangeArrowheads="1"/>
          </p:cNvSpPr>
          <p:nvPr/>
        </p:nvSpPr>
        <p:spPr bwMode="auto">
          <a:xfrm>
            <a:off x="5519738" y="5483225"/>
            <a:ext cx="280828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A sample SSTV transmission.</a:t>
            </a:r>
          </a:p>
        </p:txBody>
      </p:sp>
      <p:sp>
        <p:nvSpPr>
          <p:cNvPr id="22532" name="Text Box 4">
            <a:extLst>
              <a:ext uri="{FF2B5EF4-FFF2-40B4-BE49-F238E27FC236}">
                <a16:creationId xmlns:a16="http://schemas.microsoft.com/office/drawing/2014/main" id="{F062E151-1A0F-444F-9785-A863A9C44EC6}"/>
              </a:ext>
            </a:extLst>
          </p:cNvPr>
          <p:cNvSpPr txBox="1">
            <a:spLocks noChangeArrowheads="1"/>
          </p:cNvSpPr>
          <p:nvPr/>
        </p:nvSpPr>
        <p:spPr bwMode="auto">
          <a:xfrm>
            <a:off x="452438" y="2284413"/>
            <a:ext cx="4090987"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04800" indent="-304800">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1pPr>
            <a:lvl2pPr>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2pPr>
            <a:lvl3pPr>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3pPr>
            <a:lvl4pPr>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4pPr>
            <a:lvl5pPr>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19200" algn="l"/>
                <a:tab pos="2133600" algn="l"/>
                <a:tab pos="3048000" algn="l"/>
                <a:tab pos="3962400" algn="l"/>
                <a:tab pos="4876800" algn="l"/>
                <a:tab pos="5791200" algn="l"/>
                <a:tab pos="6705600" algn="l"/>
                <a:tab pos="7620000" algn="l"/>
                <a:tab pos="8534400" algn="l"/>
                <a:tab pos="9448800" algn="l"/>
                <a:tab pos="103632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96000"/>
              <a:buFont typeface="Times New Roman" panose="02020603050405020304" pitchFamily="18" charset="0"/>
              <a:buBlip>
                <a:blip r:embed="rId4"/>
              </a:buBlip>
            </a:pPr>
            <a:r>
              <a:rPr lang="en-GB" altLang="en-US"/>
              <a:t>Slow Scan TV (SSTV) is typically used on 20m.</a:t>
            </a:r>
          </a:p>
          <a:p>
            <a:pPr eaLnBrk="1" hangingPunct="1">
              <a:lnSpc>
                <a:spcPct val="106000"/>
              </a:lnSpc>
              <a:spcBef>
                <a:spcPts val="725"/>
              </a:spcBef>
              <a:buClr>
                <a:srgbClr val="000000"/>
              </a:buClr>
              <a:buSzPct val="96000"/>
              <a:buFont typeface="Times New Roman" panose="02020603050405020304" pitchFamily="18" charset="0"/>
              <a:buBlip>
                <a:blip r:embed="rId4"/>
              </a:buBlip>
            </a:pPr>
            <a:r>
              <a:rPr lang="en-GB" altLang="en-US"/>
              <a:t>SSTV could be transmitted through a 2 meter repeater if the repeater control operator authorizes it.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 calcmode="lin" valueType="num">
                                      <p:cBhvr>
                                        <p:cTn id="7" dur="500" fill="hold"/>
                                        <p:tgtEl>
                                          <p:spTgt spid="2253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2532">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22532">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2253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22532">
                                            <p:txEl>
                                              <p:pRg st="1" end="1"/>
                                            </p:txEl>
                                          </p:spTgt>
                                        </p:tgtEl>
                                        <p:attrNameLst>
                                          <p:attrName>style.visibility</p:attrName>
                                        </p:attrNameLst>
                                      </p:cBhvr>
                                      <p:to>
                                        <p:strVal val="visible"/>
                                      </p:to>
                                    </p:set>
                                    <p:anim calcmode="lin" valueType="num">
                                      <p:cBhvr>
                                        <p:cTn id="15" dur="500" fill="hold"/>
                                        <p:tgtEl>
                                          <p:spTgt spid="2253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2532">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22532">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22532">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0B71F824-D44B-4BF3-82F4-783BCB7E8348}"/>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Beacons</a:t>
            </a:r>
          </a:p>
        </p:txBody>
      </p:sp>
      <p:sp>
        <p:nvSpPr>
          <p:cNvPr id="23554" name="Rectangle 2">
            <a:extLst>
              <a:ext uri="{FF2B5EF4-FFF2-40B4-BE49-F238E27FC236}">
                <a16:creationId xmlns:a16="http://schemas.microsoft.com/office/drawing/2014/main" id="{0F0F1990-B632-4BFC-A722-28F358B56D4E}"/>
              </a:ext>
            </a:extLst>
          </p:cNvPr>
          <p:cNvSpPr>
            <a:spLocks noGrp="1" noChangeArrowheads="1"/>
          </p:cNvSpPr>
          <p:nvPr>
            <p:ph type="body" idx="4294967295"/>
          </p:nvPr>
        </p:nvSpPr>
        <p:spPr>
          <a:xfrm>
            <a:off x="685800" y="2147888"/>
            <a:ext cx="7772400" cy="941387"/>
          </a:xfrm>
          <a:ln/>
        </p:spPr>
        <p:txBody>
          <a:bodyPr/>
          <a:lstStyle/>
          <a:p>
            <a:pPr marL="0" indent="0">
              <a:buSzPct val="8800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600"/>
              <a:t>A beacon is a station that tranmits for the purpose of propagation observations.</a:t>
            </a:r>
          </a:p>
        </p:txBody>
      </p:sp>
      <p:pic>
        <p:nvPicPr>
          <p:cNvPr id="23555" name="Picture 3">
            <a:extLst>
              <a:ext uri="{FF2B5EF4-FFF2-40B4-BE49-F238E27FC236}">
                <a16:creationId xmlns:a16="http://schemas.microsoft.com/office/drawing/2014/main" id="{41387463-F884-45E9-B05E-4A0623A53C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538" y="3032125"/>
            <a:ext cx="7164387" cy="35369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16628A47-FF8F-4925-80EF-F99E2A195B54}"/>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More About Beacons</a:t>
            </a:r>
          </a:p>
        </p:txBody>
      </p:sp>
      <p:sp>
        <p:nvSpPr>
          <p:cNvPr id="24578" name="Rectangle 2">
            <a:extLst>
              <a:ext uri="{FF2B5EF4-FFF2-40B4-BE49-F238E27FC236}">
                <a16:creationId xmlns:a16="http://schemas.microsoft.com/office/drawing/2014/main" id="{B84A1BFE-BF42-4568-A40C-8D19D685EAA5}"/>
              </a:ext>
            </a:extLst>
          </p:cNvPr>
          <p:cNvSpPr>
            <a:spLocks noGrp="1" noChangeArrowheads="1"/>
          </p:cNvSpPr>
          <p:nvPr>
            <p:ph type="body" idx="4294967295"/>
          </p:nvPr>
        </p:nvSpPr>
        <p:spPr>
          <a:xfrm>
            <a:off x="685800" y="2147888"/>
            <a:ext cx="77724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Automatically controlled beacon stations are allowed in certain band segments.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maximum power of a beacon must not exceed 100 watts.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Beacons are allowed one-way transmissions.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 calcmode="lin" valueType="num">
                                      <p:cBhvr>
                                        <p:cTn id="7" dur="500" fill="hold"/>
                                        <p:tgtEl>
                                          <p:spTgt spid="24578">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4578">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4578">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457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4578">
                                            <p:txEl>
                                              <p:pRg st="1" end="1"/>
                                            </p:txEl>
                                          </p:spTgt>
                                        </p:tgtEl>
                                        <p:attrNameLst>
                                          <p:attrName>style.visibility</p:attrName>
                                        </p:attrNameLst>
                                      </p:cBhvr>
                                      <p:to>
                                        <p:strVal val="visible"/>
                                      </p:to>
                                    </p:set>
                                    <p:anim calcmode="lin" valueType="num">
                                      <p:cBhvr>
                                        <p:cTn id="15" dur="500" fill="hold"/>
                                        <p:tgtEl>
                                          <p:spTgt spid="24578">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4578">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4578">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457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4578">
                                            <p:txEl>
                                              <p:pRg st="2" end="2"/>
                                            </p:txEl>
                                          </p:spTgt>
                                        </p:tgtEl>
                                        <p:attrNameLst>
                                          <p:attrName>style.visibility</p:attrName>
                                        </p:attrNameLst>
                                      </p:cBhvr>
                                      <p:to>
                                        <p:strVal val="visible"/>
                                      </p:to>
                                    </p:set>
                                    <p:anim calcmode="lin" valueType="num">
                                      <p:cBhvr>
                                        <p:cTn id="23" dur="500" fill="hold"/>
                                        <p:tgtEl>
                                          <p:spTgt spid="24578">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24578">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24578">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4578">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CF543588-FDD2-434A-A70A-3B091B87FC14}"/>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Telecommand</a:t>
            </a:r>
          </a:p>
        </p:txBody>
      </p:sp>
      <p:sp>
        <p:nvSpPr>
          <p:cNvPr id="25602" name="Rectangle 2">
            <a:extLst>
              <a:ext uri="{FF2B5EF4-FFF2-40B4-BE49-F238E27FC236}">
                <a16:creationId xmlns:a16="http://schemas.microsoft.com/office/drawing/2014/main" id="{6443B4F7-C98F-4B6D-85B3-29B87BE4EA6F}"/>
              </a:ext>
            </a:extLst>
          </p:cNvPr>
          <p:cNvSpPr>
            <a:spLocks noGrp="1" noChangeArrowheads="1"/>
          </p:cNvSpPr>
          <p:nvPr>
            <p:ph type="body" idx="4294967295"/>
          </p:nvPr>
        </p:nvSpPr>
        <p:spPr>
          <a:xfrm>
            <a:off x="685800" y="2147888"/>
            <a:ext cx="7654925" cy="4516437"/>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Telecommand is a one-way transmission to control a device at a distance.</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For telecommand to be legal:</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The station must have a wireline or radio control link</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 copy of the station license must be posted</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The station must be protected so unauthorized transmissions cannot be made</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As a minimum, a model aircraft control transmitter must have the station call sign and licensee's name and address.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 calcmode="lin" valueType="num">
                                      <p:cBhvr additive="base">
                                        <p:cTn id="7" dur="500"/>
                                        <p:tgtEl>
                                          <p:spTgt spid="25602">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2560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25602">
                                            <p:txEl>
                                              <p:pRg st="1" end="1"/>
                                            </p:txEl>
                                          </p:spTgt>
                                        </p:tgtEl>
                                        <p:attrNameLst>
                                          <p:attrName>style.visibility</p:attrName>
                                        </p:attrNameLst>
                                      </p:cBhvr>
                                      <p:to>
                                        <p:strVal val="visible"/>
                                      </p:to>
                                    </p:set>
                                    <p:anim calcmode="lin" valueType="num">
                                      <p:cBhvr additive="base">
                                        <p:cTn id="13" dur="500"/>
                                        <p:tgtEl>
                                          <p:spTgt spid="25602">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2560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25602">
                                            <p:txEl>
                                              <p:pRg st="2" end="2"/>
                                            </p:txEl>
                                          </p:spTgt>
                                        </p:tgtEl>
                                        <p:attrNameLst>
                                          <p:attrName>style.visibility</p:attrName>
                                        </p:attrNameLst>
                                      </p:cBhvr>
                                      <p:to>
                                        <p:strVal val="visible"/>
                                      </p:to>
                                    </p:set>
                                    <p:anim calcmode="lin" valueType="num">
                                      <p:cBhvr additive="base">
                                        <p:cTn id="19" dur="500"/>
                                        <p:tgtEl>
                                          <p:spTgt spid="25602">
                                            <p:txEl>
                                              <p:pRg st="2" end="2"/>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25602">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grpId="0" nodeType="clickEffect">
                                  <p:stCondLst>
                                    <p:cond delay="0"/>
                                  </p:stCondLst>
                                  <p:childTnLst>
                                    <p:set>
                                      <p:cBhvr>
                                        <p:cTn id="24" dur="1" fill="hold">
                                          <p:stCondLst>
                                            <p:cond delay="0"/>
                                          </p:stCondLst>
                                        </p:cTn>
                                        <p:tgtEl>
                                          <p:spTgt spid="25602">
                                            <p:txEl>
                                              <p:pRg st="3" end="3"/>
                                            </p:txEl>
                                          </p:spTgt>
                                        </p:tgtEl>
                                        <p:attrNameLst>
                                          <p:attrName>style.visibility</p:attrName>
                                        </p:attrNameLst>
                                      </p:cBhvr>
                                      <p:to>
                                        <p:strVal val="visible"/>
                                      </p:to>
                                    </p:set>
                                    <p:anim calcmode="lin" valueType="num">
                                      <p:cBhvr additive="base">
                                        <p:cTn id="25" dur="500"/>
                                        <p:tgtEl>
                                          <p:spTgt spid="25602">
                                            <p:txEl>
                                              <p:pRg st="3" end="3"/>
                                            </p:txEl>
                                          </p:spTgt>
                                        </p:tgtEl>
                                        <p:attrNameLst>
                                          <p:attrName>ppt_x</p:attrName>
                                        </p:attrNameLst>
                                      </p:cBhvr>
                                      <p:tavLst>
                                        <p:tav tm="0">
                                          <p:val>
                                            <p:strVal val="#ppt_x+#ppt_w*1.125000"/>
                                          </p:val>
                                        </p:tav>
                                        <p:tav tm="100000">
                                          <p:val>
                                            <p:strVal val="#ppt_x"/>
                                          </p:val>
                                        </p:tav>
                                      </p:tavLst>
                                    </p:anim>
                                    <p:animEffect transition="in" filter="wipe(left)">
                                      <p:cBhvr>
                                        <p:cTn id="26" dur="500"/>
                                        <p:tgtEl>
                                          <p:spTgt spid="25602">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2" fill="hold" grpId="0" nodeType="clickEffect">
                                  <p:stCondLst>
                                    <p:cond delay="0"/>
                                  </p:stCondLst>
                                  <p:childTnLst>
                                    <p:set>
                                      <p:cBhvr>
                                        <p:cTn id="30" dur="1" fill="hold">
                                          <p:stCondLst>
                                            <p:cond delay="0"/>
                                          </p:stCondLst>
                                        </p:cTn>
                                        <p:tgtEl>
                                          <p:spTgt spid="25602">
                                            <p:txEl>
                                              <p:pRg st="4" end="4"/>
                                            </p:txEl>
                                          </p:spTgt>
                                        </p:tgtEl>
                                        <p:attrNameLst>
                                          <p:attrName>style.visibility</p:attrName>
                                        </p:attrNameLst>
                                      </p:cBhvr>
                                      <p:to>
                                        <p:strVal val="visible"/>
                                      </p:to>
                                    </p:set>
                                    <p:anim calcmode="lin" valueType="num">
                                      <p:cBhvr additive="base">
                                        <p:cTn id="31" dur="500"/>
                                        <p:tgtEl>
                                          <p:spTgt spid="25602">
                                            <p:txEl>
                                              <p:pRg st="4" end="4"/>
                                            </p:txEl>
                                          </p:spTgt>
                                        </p:tgtEl>
                                        <p:attrNameLst>
                                          <p:attrName>ppt_x</p:attrName>
                                        </p:attrNameLst>
                                      </p:cBhvr>
                                      <p:tavLst>
                                        <p:tav tm="0">
                                          <p:val>
                                            <p:strVal val="#ppt_x+#ppt_w*1.125000"/>
                                          </p:val>
                                        </p:tav>
                                        <p:tav tm="100000">
                                          <p:val>
                                            <p:strVal val="#ppt_x"/>
                                          </p:val>
                                        </p:tav>
                                      </p:tavLst>
                                    </p:anim>
                                    <p:animEffect transition="in" filter="wipe(left)">
                                      <p:cBhvr>
                                        <p:cTn id="32" dur="500"/>
                                        <p:tgtEl>
                                          <p:spTgt spid="25602">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2" fill="hold" grpId="0" nodeType="clickEffect">
                                  <p:stCondLst>
                                    <p:cond delay="0"/>
                                  </p:stCondLst>
                                  <p:childTnLst>
                                    <p:set>
                                      <p:cBhvr>
                                        <p:cTn id="36" dur="1" fill="hold">
                                          <p:stCondLst>
                                            <p:cond delay="0"/>
                                          </p:stCondLst>
                                        </p:cTn>
                                        <p:tgtEl>
                                          <p:spTgt spid="25602">
                                            <p:txEl>
                                              <p:pRg st="5" end="5"/>
                                            </p:txEl>
                                          </p:spTgt>
                                        </p:tgtEl>
                                        <p:attrNameLst>
                                          <p:attrName>style.visibility</p:attrName>
                                        </p:attrNameLst>
                                      </p:cBhvr>
                                      <p:to>
                                        <p:strVal val="visible"/>
                                      </p:to>
                                    </p:set>
                                    <p:anim calcmode="lin" valueType="num">
                                      <p:cBhvr additive="base">
                                        <p:cTn id="37" dur="500"/>
                                        <p:tgtEl>
                                          <p:spTgt spid="25602">
                                            <p:txEl>
                                              <p:pRg st="5" end="5"/>
                                            </p:txEl>
                                          </p:spTgt>
                                        </p:tgtEl>
                                        <p:attrNameLst>
                                          <p:attrName>ppt_x</p:attrName>
                                        </p:attrNameLst>
                                      </p:cBhvr>
                                      <p:tavLst>
                                        <p:tav tm="0">
                                          <p:val>
                                            <p:strVal val="#ppt_x+#ppt_w*1.125000"/>
                                          </p:val>
                                        </p:tav>
                                        <p:tav tm="100000">
                                          <p:val>
                                            <p:strVal val="#ppt_x"/>
                                          </p:val>
                                        </p:tav>
                                      </p:tavLst>
                                    </p:anim>
                                    <p:animEffect transition="in" filter="wipe(left)">
                                      <p:cBhvr>
                                        <p:cTn id="38" dur="500"/>
                                        <p:tgtEl>
                                          <p:spTgt spid="2560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bldLvl="2"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A2C56A3A-9144-46E4-88F0-F49B4FD07DF5}"/>
              </a:ext>
            </a:extLst>
          </p:cNvPr>
          <p:cNvSpPr>
            <a:spLocks noGrp="1" noChangeArrowheads="1"/>
          </p:cNvSpPr>
          <p:nvPr>
            <p:ph type="title" idx="4294967295"/>
          </p:nvPr>
        </p:nvSpPr>
        <p:spPr>
          <a:xfrm>
            <a:off x="588963" y="941388"/>
            <a:ext cx="7772400" cy="5786437"/>
          </a:xfrm>
          <a:ln/>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a:t>Electrical, Antenna Structure, &amp; RF Safety Practices</a:t>
            </a:r>
            <a:br>
              <a:rPr lang="en-GB" altLang="en-US" sz="6000"/>
            </a:br>
            <a:br>
              <a:rPr lang="en-GB" altLang="en-US" sz="6000"/>
            </a:br>
            <a:r>
              <a:rPr lang="en-GB" altLang="en-US" sz="5400"/>
              <a:t>Subelement T0</a:t>
            </a:r>
            <a:br>
              <a:rPr lang="en-GB" altLang="en-US" sz="6000"/>
            </a:br>
            <a:endParaRPr lang="en-GB" altLang="en-US" sz="6000"/>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B044C45A-7D9D-4426-9696-FC59DDEE1E91}"/>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Safety</a:t>
            </a:r>
          </a:p>
        </p:txBody>
      </p:sp>
      <p:sp>
        <p:nvSpPr>
          <p:cNvPr id="27650" name="Rectangle 2">
            <a:extLst>
              <a:ext uri="{FF2B5EF4-FFF2-40B4-BE49-F238E27FC236}">
                <a16:creationId xmlns:a16="http://schemas.microsoft.com/office/drawing/2014/main" id="{7BB2AC41-2293-400F-B65B-311353856A3C}"/>
              </a:ext>
            </a:extLst>
          </p:cNvPr>
          <p:cNvSpPr>
            <a:spLocks noGrp="1" noChangeArrowheads="1"/>
          </p:cNvSpPr>
          <p:nvPr>
            <p:ph type="body" idx="4294967295"/>
          </p:nvPr>
        </p:nvSpPr>
        <p:spPr>
          <a:xfrm>
            <a:off x="685800" y="2147888"/>
            <a:ext cx="7772400" cy="4179887"/>
          </a:xfrm>
          <a:ln/>
        </p:spPr>
        <p:txBody>
          <a:bodyPr lIns="92160" tIns="46080" rIns="92160" bIns="46080"/>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Amateur Radio is a relatively safe hobby.</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There are only a few ways to get hurt or killed being a ham radio operator:</a:t>
            </a:r>
          </a:p>
          <a:p>
            <a:pPr marL="744538" lvl="1" indent="-390525">
              <a:buClr>
                <a:srgbClr val="333333"/>
              </a:buClr>
              <a:buSzPct val="100000"/>
              <a:buFont typeface="StarSymbol" charset="0"/>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Electrocute yourself.</a:t>
            </a:r>
          </a:p>
          <a:p>
            <a:pPr marL="744538" lvl="1" indent="-390525">
              <a:buClr>
                <a:srgbClr val="333333"/>
              </a:buClr>
              <a:buSzPct val="100000"/>
              <a:buFont typeface="StarSymbol" charset="0"/>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Fall off a tower, or the inverse, have someone/something fall on you from a tower.</a:t>
            </a:r>
          </a:p>
          <a:p>
            <a:pPr marL="744538" lvl="1" indent="-390525">
              <a:buClr>
                <a:srgbClr val="333333"/>
              </a:buClr>
              <a:buSzPct val="100000"/>
              <a:buFont typeface="StarSymbol" charset="0"/>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Slowly cook yourself with RF energy.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strips(downLeft)">
                                      <p:cBhvr>
                                        <p:cTn id="7" dur="500"/>
                                        <p:tgtEl>
                                          <p:spTgt spid="276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strips(downLeft)">
                                      <p:cBhvr>
                                        <p:cTn id="12" dur="500"/>
                                        <p:tgtEl>
                                          <p:spTgt spid="276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strips(downLeft)">
                                      <p:cBhvr>
                                        <p:cTn id="17" dur="500"/>
                                        <p:tgtEl>
                                          <p:spTgt spid="2765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27650">
                                            <p:txEl>
                                              <p:pRg st="3" end="3"/>
                                            </p:txEl>
                                          </p:spTgt>
                                        </p:tgtEl>
                                        <p:attrNameLst>
                                          <p:attrName>style.visibility</p:attrName>
                                        </p:attrNameLst>
                                      </p:cBhvr>
                                      <p:to>
                                        <p:strVal val="visible"/>
                                      </p:to>
                                    </p:set>
                                    <p:animEffect transition="in" filter="strips(downLeft)">
                                      <p:cBhvr>
                                        <p:cTn id="22" dur="500"/>
                                        <p:tgtEl>
                                          <p:spTgt spid="2765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27650">
                                            <p:txEl>
                                              <p:pRg st="4" end="4"/>
                                            </p:txEl>
                                          </p:spTgt>
                                        </p:tgtEl>
                                        <p:attrNameLst>
                                          <p:attrName>style.visibility</p:attrName>
                                        </p:attrNameLst>
                                      </p:cBhvr>
                                      <p:to>
                                        <p:strVal val="visible"/>
                                      </p:to>
                                    </p:set>
                                    <p:animEffect transition="in" filter="strips(downLeft)">
                                      <p:cBhvr>
                                        <p:cTn id="27" dur="500"/>
                                        <p:tgtEl>
                                          <p:spTgt spid="276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bldLvl="2"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3" name="Rectangle 1">
            <a:extLst>
              <a:ext uri="{FF2B5EF4-FFF2-40B4-BE49-F238E27FC236}">
                <a16:creationId xmlns:a16="http://schemas.microsoft.com/office/drawing/2014/main" id="{855A9152-B2F8-4C3B-85E1-A44AAA770196}"/>
              </a:ext>
            </a:extLst>
          </p:cNvPr>
          <p:cNvSpPr>
            <a:spLocks noGrp="1" noChangeArrowheads="1"/>
          </p:cNvSpPr>
          <p:nvPr>
            <p:ph type="title" idx="4294967295"/>
          </p:nvPr>
        </p:nvSpPr>
        <p:spPr>
          <a:xfrm>
            <a:off x="2286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It Just Kills Me...</a:t>
            </a:r>
          </a:p>
        </p:txBody>
      </p:sp>
      <p:sp>
        <p:nvSpPr>
          <p:cNvPr id="28674" name="Rectangle 2">
            <a:extLst>
              <a:ext uri="{FF2B5EF4-FFF2-40B4-BE49-F238E27FC236}">
                <a16:creationId xmlns:a16="http://schemas.microsoft.com/office/drawing/2014/main" id="{02606044-4702-40BF-9A80-7C3D211C055D}"/>
              </a:ext>
            </a:extLst>
          </p:cNvPr>
          <p:cNvSpPr>
            <a:spLocks noGrp="1" noChangeArrowheads="1"/>
          </p:cNvSpPr>
          <p:nvPr>
            <p:ph type="body" idx="4294967295"/>
          </p:nvPr>
        </p:nvSpPr>
        <p:spPr>
          <a:xfrm>
            <a:off x="685800" y="2147888"/>
            <a:ext cx="8077200" cy="4114800"/>
          </a:xfrm>
          <a:ln/>
        </p:spPr>
        <p:txBody>
          <a:bodyPr lIns="92160" tIns="46080" rIns="92160" bIns="46080"/>
          <a:lstStyle/>
          <a:p>
            <a:pPr marL="338138" indent="-319088">
              <a:spcBef>
                <a:spcPts val="700"/>
              </a:spcBef>
              <a:buSzPct val="88000"/>
              <a:tabLst>
                <a:tab pos="908050" algn="l"/>
                <a:tab pos="1822450" algn="l"/>
                <a:tab pos="2736850" algn="l"/>
                <a:tab pos="3651250" algn="l"/>
                <a:tab pos="4565650" algn="l"/>
                <a:tab pos="5480050" algn="l"/>
                <a:tab pos="6394450" algn="l"/>
                <a:tab pos="7308850" algn="l"/>
                <a:tab pos="8223250" algn="l"/>
                <a:tab pos="9137650" algn="l"/>
                <a:tab pos="10052050" algn="l"/>
              </a:tabLst>
            </a:pPr>
            <a:r>
              <a:rPr lang="en-GB" altLang="en-US" sz="2600"/>
              <a:t>People have been killed by as little as 30 Volts.</a:t>
            </a:r>
          </a:p>
          <a:p>
            <a:pPr marL="338138" indent="-319088">
              <a:spcBef>
                <a:spcPts val="700"/>
              </a:spcBef>
              <a:buSzPct val="88000"/>
              <a:tabLst>
                <a:tab pos="908050" algn="l"/>
                <a:tab pos="1822450" algn="l"/>
                <a:tab pos="2736850" algn="l"/>
                <a:tab pos="3651250" algn="l"/>
                <a:tab pos="4565650" algn="l"/>
                <a:tab pos="5480050" algn="l"/>
                <a:tab pos="6394450" algn="l"/>
                <a:tab pos="7308850" algn="l"/>
                <a:tab pos="8223250" algn="l"/>
                <a:tab pos="9137650" algn="l"/>
                <a:tab pos="10052050" algn="l"/>
              </a:tabLst>
            </a:pPr>
            <a:r>
              <a:rPr lang="en-GB" altLang="en-US" sz="2600"/>
              <a:t>As little as 1/10 of an amp can be fatal.</a:t>
            </a:r>
          </a:p>
          <a:p>
            <a:pPr marL="338138" indent="-319088">
              <a:spcBef>
                <a:spcPts val="700"/>
              </a:spcBef>
              <a:buSzPct val="88000"/>
              <a:tabLst>
                <a:tab pos="908050" algn="l"/>
                <a:tab pos="1822450" algn="l"/>
                <a:tab pos="2736850" algn="l"/>
                <a:tab pos="3651250" algn="l"/>
                <a:tab pos="4565650" algn="l"/>
                <a:tab pos="5480050" algn="l"/>
                <a:tab pos="6394450" algn="l"/>
                <a:tab pos="7308850" algn="l"/>
                <a:tab pos="8223250" algn="l"/>
                <a:tab pos="9137650" algn="l"/>
                <a:tab pos="10052050" algn="l"/>
              </a:tabLst>
            </a:pPr>
            <a:r>
              <a:rPr lang="en-GB" altLang="en-US" sz="2600"/>
              <a:t>The heart can be fatally affected by a very small amount of electric current.</a:t>
            </a:r>
          </a:p>
          <a:p>
            <a:pPr marL="338138" indent="-319088">
              <a:spcBef>
                <a:spcPts val="700"/>
              </a:spcBef>
              <a:buSzPct val="88000"/>
              <a:tabLst>
                <a:tab pos="908050" algn="l"/>
                <a:tab pos="1822450" algn="l"/>
                <a:tab pos="2736850" algn="l"/>
                <a:tab pos="3651250" algn="l"/>
                <a:tab pos="4565650" algn="l"/>
                <a:tab pos="5480050" algn="l"/>
                <a:tab pos="6394450" algn="l"/>
                <a:tab pos="7308850" algn="l"/>
                <a:tab pos="8223250" algn="l"/>
                <a:tab pos="9137650" algn="l"/>
                <a:tab pos="10052050" algn="l"/>
              </a:tabLst>
            </a:pPr>
            <a:r>
              <a:rPr lang="en-GB" altLang="en-US" sz="2600"/>
              <a:t>The path electric current takes across the body is important.  Therefore, always keep one hand in your pocket when working near dangerous voltages.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 calcmode="lin" valueType="num">
                                      <p:cBhvr>
                                        <p:cTn id="7" dur="500" fill="hold"/>
                                        <p:tgtEl>
                                          <p:spTgt spid="28674">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8674">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28674">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2867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28674">
                                            <p:txEl>
                                              <p:pRg st="1" end="1"/>
                                            </p:txEl>
                                          </p:spTgt>
                                        </p:tgtEl>
                                        <p:attrNameLst>
                                          <p:attrName>style.visibility</p:attrName>
                                        </p:attrNameLst>
                                      </p:cBhvr>
                                      <p:to>
                                        <p:strVal val="visible"/>
                                      </p:to>
                                    </p:set>
                                    <p:anim calcmode="lin" valueType="num">
                                      <p:cBhvr>
                                        <p:cTn id="15" dur="500" fill="hold"/>
                                        <p:tgtEl>
                                          <p:spTgt spid="28674">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8674">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28674">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2867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28674">
                                            <p:txEl>
                                              <p:pRg st="2" end="2"/>
                                            </p:txEl>
                                          </p:spTgt>
                                        </p:tgtEl>
                                        <p:attrNameLst>
                                          <p:attrName>style.visibility</p:attrName>
                                        </p:attrNameLst>
                                      </p:cBhvr>
                                      <p:to>
                                        <p:strVal val="visible"/>
                                      </p:to>
                                    </p:set>
                                    <p:anim calcmode="lin" valueType="num">
                                      <p:cBhvr>
                                        <p:cTn id="23" dur="500" fill="hold"/>
                                        <p:tgtEl>
                                          <p:spTgt spid="28674">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28674">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28674">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2867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28674">
                                            <p:txEl>
                                              <p:pRg st="3" end="3"/>
                                            </p:txEl>
                                          </p:spTgt>
                                        </p:tgtEl>
                                        <p:attrNameLst>
                                          <p:attrName>style.visibility</p:attrName>
                                        </p:attrNameLst>
                                      </p:cBhvr>
                                      <p:to>
                                        <p:strVal val="visible"/>
                                      </p:to>
                                    </p:set>
                                    <p:anim calcmode="lin" valueType="num">
                                      <p:cBhvr>
                                        <p:cTn id="31" dur="500" fill="hold"/>
                                        <p:tgtEl>
                                          <p:spTgt spid="28674">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28674">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28674">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28674">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8EF9961A-479D-4CCB-A217-DBC38C09D135}"/>
              </a:ext>
            </a:extLst>
          </p:cNvPr>
          <p:cNvSpPr>
            <a:spLocks noGrp="1" noChangeArrowheads="1"/>
          </p:cNvSpPr>
          <p:nvPr>
            <p:ph type="title" idx="4294967295"/>
          </p:nvPr>
        </p:nvSpPr>
        <p:spPr>
          <a:xfrm>
            <a:off x="304800" y="914400"/>
            <a:ext cx="7772400" cy="868363"/>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Ground Everything</a:t>
            </a:r>
          </a:p>
        </p:txBody>
      </p:sp>
      <p:grpSp>
        <p:nvGrpSpPr>
          <p:cNvPr id="29698" name="Group 2">
            <a:extLst>
              <a:ext uri="{FF2B5EF4-FFF2-40B4-BE49-F238E27FC236}">
                <a16:creationId xmlns:a16="http://schemas.microsoft.com/office/drawing/2014/main" id="{176439C5-BBE2-404B-AD28-0ED95D22F01A}"/>
              </a:ext>
            </a:extLst>
          </p:cNvPr>
          <p:cNvGrpSpPr>
            <a:grpSpLocks/>
          </p:cNvGrpSpPr>
          <p:nvPr/>
        </p:nvGrpSpPr>
        <p:grpSpPr bwMode="auto">
          <a:xfrm>
            <a:off x="941388" y="1776413"/>
            <a:ext cx="6921500" cy="3638550"/>
            <a:chOff x="593" y="1119"/>
            <a:chExt cx="4360" cy="2292"/>
          </a:xfrm>
        </p:grpSpPr>
        <p:sp>
          <p:nvSpPr>
            <p:cNvPr id="29699" name="Freeform 3">
              <a:extLst>
                <a:ext uri="{FF2B5EF4-FFF2-40B4-BE49-F238E27FC236}">
                  <a16:creationId xmlns:a16="http://schemas.microsoft.com/office/drawing/2014/main" id="{586E20EE-89BA-49D8-A556-1096F123A2ED}"/>
                </a:ext>
              </a:extLst>
            </p:cNvPr>
            <p:cNvSpPr>
              <a:spLocks noChangeArrowheads="1"/>
            </p:cNvSpPr>
            <p:nvPr/>
          </p:nvSpPr>
          <p:spPr bwMode="auto">
            <a:xfrm>
              <a:off x="1705" y="1931"/>
              <a:ext cx="2484" cy="1303"/>
            </a:xfrm>
            <a:custGeom>
              <a:avLst/>
              <a:gdLst>
                <a:gd name="T0" fmla="*/ 10954 w 10955"/>
                <a:gd name="T1" fmla="*/ 0 h 5745"/>
                <a:gd name="T2" fmla="*/ 10954 w 10955"/>
                <a:gd name="T3" fmla="*/ 5744 h 5745"/>
                <a:gd name="T4" fmla="*/ 0 w 10955"/>
                <a:gd name="T5" fmla="*/ 5744 h 5745"/>
                <a:gd name="T6" fmla="*/ 0 w 10955"/>
                <a:gd name="T7" fmla="*/ 0 h 5745"/>
                <a:gd name="T8" fmla="*/ 10954 w 10955"/>
                <a:gd name="T9" fmla="*/ 0 h 5745"/>
              </a:gdLst>
              <a:ahLst/>
              <a:cxnLst>
                <a:cxn ang="0">
                  <a:pos x="T0" y="T1"/>
                </a:cxn>
                <a:cxn ang="0">
                  <a:pos x="T2" y="T3"/>
                </a:cxn>
                <a:cxn ang="0">
                  <a:pos x="T4" y="T5"/>
                </a:cxn>
                <a:cxn ang="0">
                  <a:pos x="T6" y="T7"/>
                </a:cxn>
                <a:cxn ang="0">
                  <a:pos x="T8" y="T9"/>
                </a:cxn>
              </a:cxnLst>
              <a:rect l="0" t="0" r="r" b="b"/>
              <a:pathLst>
                <a:path w="10955" h="5745">
                  <a:moveTo>
                    <a:pt x="10954" y="0"/>
                  </a:moveTo>
                  <a:lnTo>
                    <a:pt x="10954" y="5744"/>
                  </a:lnTo>
                  <a:lnTo>
                    <a:pt x="0" y="5744"/>
                  </a:lnTo>
                  <a:lnTo>
                    <a:pt x="0" y="0"/>
                  </a:lnTo>
                  <a:lnTo>
                    <a:pt x="10954" y="0"/>
                  </a:lnTo>
                </a:path>
              </a:pathLst>
            </a:custGeom>
            <a:solidFill>
              <a:srgbClr val="969696"/>
            </a:solidFill>
            <a:ln w="12600">
              <a:solidFill>
                <a:srgbClr val="333333"/>
              </a:solidFill>
              <a:round/>
              <a:headEnd/>
              <a:tailEnd/>
            </a:ln>
          </p:spPr>
          <p:txBody>
            <a:bodyPr wrap="none" anchor="ctr"/>
            <a:lstStyle/>
            <a:p>
              <a:endParaRPr lang="en-US"/>
            </a:p>
          </p:txBody>
        </p:sp>
        <p:sp>
          <p:nvSpPr>
            <p:cNvPr id="29700" name="Freeform 4">
              <a:extLst>
                <a:ext uri="{FF2B5EF4-FFF2-40B4-BE49-F238E27FC236}">
                  <a16:creationId xmlns:a16="http://schemas.microsoft.com/office/drawing/2014/main" id="{B964A66A-22F1-4401-8765-F0F82ADF5643}"/>
                </a:ext>
              </a:extLst>
            </p:cNvPr>
            <p:cNvSpPr>
              <a:spLocks noChangeArrowheads="1"/>
            </p:cNvSpPr>
            <p:nvPr/>
          </p:nvSpPr>
          <p:spPr bwMode="auto">
            <a:xfrm>
              <a:off x="1829" y="2074"/>
              <a:ext cx="2215" cy="188"/>
            </a:xfrm>
            <a:custGeom>
              <a:avLst/>
              <a:gdLst>
                <a:gd name="T0" fmla="*/ 0 w 9769"/>
                <a:gd name="T1" fmla="*/ 0 h 830"/>
                <a:gd name="T2" fmla="*/ 9768 w 9769"/>
                <a:gd name="T3" fmla="*/ 0 h 830"/>
                <a:gd name="T4" fmla="*/ 9768 w 9769"/>
                <a:gd name="T5" fmla="*/ 829 h 830"/>
                <a:gd name="T6" fmla="*/ 0 w 9769"/>
                <a:gd name="T7" fmla="*/ 829 h 830"/>
                <a:gd name="T8" fmla="*/ 0 w 9769"/>
                <a:gd name="T9" fmla="*/ 0 h 830"/>
              </a:gdLst>
              <a:ahLst/>
              <a:cxnLst>
                <a:cxn ang="0">
                  <a:pos x="T0" y="T1"/>
                </a:cxn>
                <a:cxn ang="0">
                  <a:pos x="T2" y="T3"/>
                </a:cxn>
                <a:cxn ang="0">
                  <a:pos x="T4" y="T5"/>
                </a:cxn>
                <a:cxn ang="0">
                  <a:pos x="T6" y="T7"/>
                </a:cxn>
                <a:cxn ang="0">
                  <a:pos x="T8" y="T9"/>
                </a:cxn>
              </a:cxnLst>
              <a:rect l="0" t="0" r="r" b="b"/>
              <a:pathLst>
                <a:path w="9769" h="830">
                  <a:moveTo>
                    <a:pt x="0" y="0"/>
                  </a:moveTo>
                  <a:lnTo>
                    <a:pt x="9768" y="0"/>
                  </a:lnTo>
                  <a:lnTo>
                    <a:pt x="9768" y="829"/>
                  </a:lnTo>
                  <a:lnTo>
                    <a:pt x="0" y="829"/>
                  </a:lnTo>
                  <a:lnTo>
                    <a:pt x="0" y="0"/>
                  </a:lnTo>
                </a:path>
              </a:pathLst>
            </a:custGeom>
            <a:solidFill>
              <a:srgbClr val="FF9900"/>
            </a:solidFill>
            <a:ln w="12600">
              <a:solidFill>
                <a:srgbClr val="333333"/>
              </a:solidFill>
              <a:round/>
              <a:headEnd/>
              <a:tailEnd/>
            </a:ln>
          </p:spPr>
          <p:txBody>
            <a:bodyPr wrap="none" anchor="ctr"/>
            <a:lstStyle/>
            <a:p>
              <a:endParaRPr lang="en-US"/>
            </a:p>
          </p:txBody>
        </p:sp>
        <p:sp>
          <p:nvSpPr>
            <p:cNvPr id="29701" name="Freeform 5">
              <a:extLst>
                <a:ext uri="{FF2B5EF4-FFF2-40B4-BE49-F238E27FC236}">
                  <a16:creationId xmlns:a16="http://schemas.microsoft.com/office/drawing/2014/main" id="{6EAF6C4B-4926-4A63-A4EF-A5EC1E5E6F4D}"/>
                </a:ext>
              </a:extLst>
            </p:cNvPr>
            <p:cNvSpPr>
              <a:spLocks noChangeArrowheads="1"/>
            </p:cNvSpPr>
            <p:nvPr/>
          </p:nvSpPr>
          <p:spPr bwMode="auto">
            <a:xfrm>
              <a:off x="3429" y="2101"/>
              <a:ext cx="143" cy="133"/>
            </a:xfrm>
            <a:custGeom>
              <a:avLst/>
              <a:gdLst>
                <a:gd name="T0" fmla="*/ 0 w 632"/>
                <a:gd name="T1" fmla="*/ 0 h 585"/>
                <a:gd name="T2" fmla="*/ 631 w 632"/>
                <a:gd name="T3" fmla="*/ 0 h 585"/>
                <a:gd name="T4" fmla="*/ 631 w 632"/>
                <a:gd name="T5" fmla="*/ 584 h 585"/>
                <a:gd name="T6" fmla="*/ 0 w 632"/>
                <a:gd name="T7" fmla="*/ 584 h 585"/>
                <a:gd name="T8" fmla="*/ 0 w 632"/>
                <a:gd name="T9" fmla="*/ 0 h 585"/>
              </a:gdLst>
              <a:ahLst/>
              <a:cxnLst>
                <a:cxn ang="0">
                  <a:pos x="T0" y="T1"/>
                </a:cxn>
                <a:cxn ang="0">
                  <a:pos x="T2" y="T3"/>
                </a:cxn>
                <a:cxn ang="0">
                  <a:pos x="T4" y="T5"/>
                </a:cxn>
                <a:cxn ang="0">
                  <a:pos x="T6" y="T7"/>
                </a:cxn>
                <a:cxn ang="0">
                  <a:pos x="T8" y="T9"/>
                </a:cxn>
              </a:cxnLst>
              <a:rect l="0" t="0" r="r" b="b"/>
              <a:pathLst>
                <a:path w="632" h="585">
                  <a:moveTo>
                    <a:pt x="0" y="0"/>
                  </a:moveTo>
                  <a:lnTo>
                    <a:pt x="631" y="0"/>
                  </a:lnTo>
                  <a:lnTo>
                    <a:pt x="631" y="584"/>
                  </a:lnTo>
                  <a:lnTo>
                    <a:pt x="0" y="584"/>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29702" name="AutoShape 6">
              <a:extLst>
                <a:ext uri="{FF2B5EF4-FFF2-40B4-BE49-F238E27FC236}">
                  <a16:creationId xmlns:a16="http://schemas.microsoft.com/office/drawing/2014/main" id="{480C702F-6884-4F21-B401-02973A89D129}"/>
                </a:ext>
              </a:extLst>
            </p:cNvPr>
            <p:cNvSpPr>
              <a:spLocks noChangeArrowheads="1"/>
            </p:cNvSpPr>
            <p:nvPr/>
          </p:nvSpPr>
          <p:spPr bwMode="auto">
            <a:xfrm>
              <a:off x="1831" y="2452"/>
              <a:ext cx="33" cy="55"/>
            </a:xfrm>
            <a:prstGeom prst="roundRect">
              <a:avLst>
                <a:gd name="adj" fmla="val 3125"/>
              </a:avLst>
            </a:prstGeom>
            <a:solidFill>
              <a:srgbClr val="996633"/>
            </a:solidFill>
            <a:ln w="12600">
              <a:solidFill>
                <a:srgbClr val="333333"/>
              </a:solidFill>
              <a:round/>
              <a:headEnd/>
              <a:tailEnd/>
            </a:ln>
          </p:spPr>
          <p:txBody>
            <a:bodyPr wrap="none" anchor="ctr"/>
            <a:lstStyle/>
            <a:p>
              <a:endParaRPr lang="en-US"/>
            </a:p>
          </p:txBody>
        </p:sp>
        <p:sp>
          <p:nvSpPr>
            <p:cNvPr id="29703" name="AutoShape 7">
              <a:extLst>
                <a:ext uri="{FF2B5EF4-FFF2-40B4-BE49-F238E27FC236}">
                  <a16:creationId xmlns:a16="http://schemas.microsoft.com/office/drawing/2014/main" id="{E157EE5A-CA41-41D5-BC7D-6E8B5085B727}"/>
                </a:ext>
              </a:extLst>
            </p:cNvPr>
            <p:cNvSpPr>
              <a:spLocks noChangeArrowheads="1"/>
            </p:cNvSpPr>
            <p:nvPr/>
          </p:nvSpPr>
          <p:spPr bwMode="auto">
            <a:xfrm>
              <a:off x="1938" y="2452"/>
              <a:ext cx="261" cy="54"/>
            </a:xfrm>
            <a:prstGeom prst="roundRect">
              <a:avLst>
                <a:gd name="adj" fmla="val 1852"/>
              </a:avLst>
            </a:prstGeom>
            <a:solidFill>
              <a:srgbClr val="996633"/>
            </a:solidFill>
            <a:ln w="12600">
              <a:solidFill>
                <a:srgbClr val="333333"/>
              </a:solidFill>
              <a:round/>
              <a:headEnd/>
              <a:tailEnd/>
            </a:ln>
          </p:spPr>
          <p:txBody>
            <a:bodyPr wrap="none" anchor="ctr"/>
            <a:lstStyle/>
            <a:p>
              <a:endParaRPr lang="en-US"/>
            </a:p>
          </p:txBody>
        </p:sp>
        <p:sp>
          <p:nvSpPr>
            <p:cNvPr id="29704" name="AutoShape 8">
              <a:extLst>
                <a:ext uri="{FF2B5EF4-FFF2-40B4-BE49-F238E27FC236}">
                  <a16:creationId xmlns:a16="http://schemas.microsoft.com/office/drawing/2014/main" id="{A5F5CD25-E064-47A9-9A4B-DE7A9B7EE45F}"/>
                </a:ext>
              </a:extLst>
            </p:cNvPr>
            <p:cNvSpPr>
              <a:spLocks noChangeArrowheads="1"/>
            </p:cNvSpPr>
            <p:nvPr/>
          </p:nvSpPr>
          <p:spPr bwMode="auto">
            <a:xfrm>
              <a:off x="2270" y="2448"/>
              <a:ext cx="571" cy="65"/>
            </a:xfrm>
            <a:prstGeom prst="roundRect">
              <a:avLst>
                <a:gd name="adj" fmla="val 1560"/>
              </a:avLst>
            </a:prstGeom>
            <a:solidFill>
              <a:srgbClr val="996633"/>
            </a:solidFill>
            <a:ln w="12600">
              <a:solidFill>
                <a:srgbClr val="333333"/>
              </a:solidFill>
              <a:round/>
              <a:headEnd/>
              <a:tailEnd/>
            </a:ln>
          </p:spPr>
          <p:txBody>
            <a:bodyPr wrap="none" anchor="ctr"/>
            <a:lstStyle/>
            <a:p>
              <a:endParaRPr lang="en-US"/>
            </a:p>
          </p:txBody>
        </p:sp>
        <p:sp>
          <p:nvSpPr>
            <p:cNvPr id="29705" name="AutoShape 9">
              <a:extLst>
                <a:ext uri="{FF2B5EF4-FFF2-40B4-BE49-F238E27FC236}">
                  <a16:creationId xmlns:a16="http://schemas.microsoft.com/office/drawing/2014/main" id="{89419425-40F9-4CBE-A279-2BA3F46F2CB5}"/>
                </a:ext>
              </a:extLst>
            </p:cNvPr>
            <p:cNvSpPr>
              <a:spLocks noChangeArrowheads="1"/>
            </p:cNvSpPr>
            <p:nvPr/>
          </p:nvSpPr>
          <p:spPr bwMode="auto">
            <a:xfrm>
              <a:off x="2915" y="2451"/>
              <a:ext cx="491" cy="59"/>
            </a:xfrm>
            <a:prstGeom prst="roundRect">
              <a:avLst>
                <a:gd name="adj" fmla="val 1722"/>
              </a:avLst>
            </a:prstGeom>
            <a:solidFill>
              <a:srgbClr val="996633"/>
            </a:solidFill>
            <a:ln w="12600">
              <a:solidFill>
                <a:srgbClr val="333333"/>
              </a:solidFill>
              <a:round/>
              <a:headEnd/>
              <a:tailEnd/>
            </a:ln>
          </p:spPr>
          <p:txBody>
            <a:bodyPr wrap="none" anchor="ctr"/>
            <a:lstStyle/>
            <a:p>
              <a:endParaRPr lang="en-US"/>
            </a:p>
          </p:txBody>
        </p:sp>
        <p:sp>
          <p:nvSpPr>
            <p:cNvPr id="29706" name="AutoShape 10">
              <a:extLst>
                <a:ext uri="{FF2B5EF4-FFF2-40B4-BE49-F238E27FC236}">
                  <a16:creationId xmlns:a16="http://schemas.microsoft.com/office/drawing/2014/main" id="{956A1174-11E1-4151-93F3-3B7665EDACB7}"/>
                </a:ext>
              </a:extLst>
            </p:cNvPr>
            <p:cNvSpPr>
              <a:spLocks noChangeArrowheads="1"/>
            </p:cNvSpPr>
            <p:nvPr/>
          </p:nvSpPr>
          <p:spPr bwMode="auto">
            <a:xfrm>
              <a:off x="3479" y="2451"/>
              <a:ext cx="427" cy="56"/>
            </a:xfrm>
            <a:prstGeom prst="roundRect">
              <a:avLst>
                <a:gd name="adj" fmla="val 1782"/>
              </a:avLst>
            </a:prstGeom>
            <a:solidFill>
              <a:srgbClr val="996633"/>
            </a:solidFill>
            <a:ln w="12600">
              <a:solidFill>
                <a:srgbClr val="333333"/>
              </a:solidFill>
              <a:round/>
              <a:headEnd/>
              <a:tailEnd/>
            </a:ln>
          </p:spPr>
          <p:txBody>
            <a:bodyPr wrap="none" anchor="ctr"/>
            <a:lstStyle/>
            <a:p>
              <a:endParaRPr lang="en-US"/>
            </a:p>
          </p:txBody>
        </p:sp>
        <p:sp>
          <p:nvSpPr>
            <p:cNvPr id="29707" name="Freeform 11">
              <a:extLst>
                <a:ext uri="{FF2B5EF4-FFF2-40B4-BE49-F238E27FC236}">
                  <a16:creationId xmlns:a16="http://schemas.microsoft.com/office/drawing/2014/main" id="{0BD3BA1C-33EF-4525-9D99-F7569857D1E4}"/>
                </a:ext>
              </a:extLst>
            </p:cNvPr>
            <p:cNvSpPr>
              <a:spLocks noChangeArrowheads="1"/>
            </p:cNvSpPr>
            <p:nvPr/>
          </p:nvSpPr>
          <p:spPr bwMode="auto">
            <a:xfrm>
              <a:off x="3672" y="2820"/>
              <a:ext cx="393" cy="268"/>
            </a:xfrm>
            <a:custGeom>
              <a:avLst/>
              <a:gdLst>
                <a:gd name="T0" fmla="*/ 1733 w 1734"/>
                <a:gd name="T1" fmla="*/ 0 h 1184"/>
                <a:gd name="T2" fmla="*/ 1733 w 1734"/>
                <a:gd name="T3" fmla="*/ 1183 h 1184"/>
                <a:gd name="T4" fmla="*/ 0 w 1734"/>
                <a:gd name="T5" fmla="*/ 1183 h 1184"/>
                <a:gd name="T6" fmla="*/ 0 w 1734"/>
                <a:gd name="T7" fmla="*/ 0 h 1184"/>
                <a:gd name="T8" fmla="*/ 15 w 1734"/>
                <a:gd name="T9" fmla="*/ 11 h 1184"/>
                <a:gd name="T10" fmla="*/ 1722 w 1734"/>
                <a:gd name="T11" fmla="*/ 11 h 1184"/>
                <a:gd name="T12" fmla="*/ 1722 w 1734"/>
                <a:gd name="T13" fmla="*/ 1167 h 1184"/>
                <a:gd name="T14" fmla="*/ 15 w 1734"/>
                <a:gd name="T15" fmla="*/ 1167 h 1184"/>
                <a:gd name="T16" fmla="*/ 15 w 1734"/>
                <a:gd name="T17" fmla="*/ 11 h 1184"/>
                <a:gd name="T18" fmla="*/ 26 w 1734"/>
                <a:gd name="T19" fmla="*/ 26 h 1184"/>
                <a:gd name="T20" fmla="*/ 1707 w 1734"/>
                <a:gd name="T21" fmla="*/ 26 h 1184"/>
                <a:gd name="T22" fmla="*/ 1707 w 1734"/>
                <a:gd name="T23" fmla="*/ 1153 h 1184"/>
                <a:gd name="T24" fmla="*/ 26 w 1734"/>
                <a:gd name="T25" fmla="*/ 1153 h 1184"/>
                <a:gd name="T26" fmla="*/ 26 w 1734"/>
                <a:gd name="T27" fmla="*/ 26 h 1184"/>
                <a:gd name="T28" fmla="*/ 45 w 1734"/>
                <a:gd name="T29" fmla="*/ 42 h 1184"/>
                <a:gd name="T30" fmla="*/ 1691 w 1734"/>
                <a:gd name="T31" fmla="*/ 42 h 1184"/>
                <a:gd name="T32" fmla="*/ 1691 w 1734"/>
                <a:gd name="T33" fmla="*/ 1141 h 1184"/>
                <a:gd name="T34" fmla="*/ 45 w 1734"/>
                <a:gd name="T35" fmla="*/ 1141 h 1184"/>
                <a:gd name="T36" fmla="*/ 45 w 1734"/>
                <a:gd name="T37" fmla="*/ 42 h 1184"/>
                <a:gd name="T38" fmla="*/ 58 w 1734"/>
                <a:gd name="T39" fmla="*/ 53 h 1184"/>
                <a:gd name="T40" fmla="*/ 1676 w 1734"/>
                <a:gd name="T41" fmla="*/ 53 h 1184"/>
                <a:gd name="T42" fmla="*/ 1676 w 1734"/>
                <a:gd name="T43" fmla="*/ 1125 h 1184"/>
                <a:gd name="T44" fmla="*/ 58 w 1734"/>
                <a:gd name="T45" fmla="*/ 1125 h 1184"/>
                <a:gd name="T46" fmla="*/ 58 w 1734"/>
                <a:gd name="T47" fmla="*/ 53 h 1184"/>
                <a:gd name="T48" fmla="*/ 1733 w 1734"/>
                <a:gd name="T49" fmla="*/ 0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34" h="1184">
                  <a:moveTo>
                    <a:pt x="1733" y="0"/>
                  </a:moveTo>
                  <a:lnTo>
                    <a:pt x="1733" y="1183"/>
                  </a:lnTo>
                  <a:lnTo>
                    <a:pt x="0" y="1183"/>
                  </a:lnTo>
                  <a:lnTo>
                    <a:pt x="0" y="0"/>
                  </a:lnTo>
                  <a:lnTo>
                    <a:pt x="15" y="11"/>
                  </a:lnTo>
                  <a:lnTo>
                    <a:pt x="1722" y="11"/>
                  </a:lnTo>
                  <a:lnTo>
                    <a:pt x="1722" y="1167"/>
                  </a:lnTo>
                  <a:lnTo>
                    <a:pt x="15" y="1167"/>
                  </a:lnTo>
                  <a:lnTo>
                    <a:pt x="15" y="11"/>
                  </a:lnTo>
                  <a:lnTo>
                    <a:pt x="26" y="26"/>
                  </a:lnTo>
                  <a:lnTo>
                    <a:pt x="1707" y="26"/>
                  </a:lnTo>
                  <a:lnTo>
                    <a:pt x="1707" y="1153"/>
                  </a:lnTo>
                  <a:lnTo>
                    <a:pt x="26" y="1153"/>
                  </a:lnTo>
                  <a:lnTo>
                    <a:pt x="26" y="26"/>
                  </a:lnTo>
                  <a:lnTo>
                    <a:pt x="45" y="42"/>
                  </a:lnTo>
                  <a:lnTo>
                    <a:pt x="1691" y="42"/>
                  </a:lnTo>
                  <a:lnTo>
                    <a:pt x="1691" y="1141"/>
                  </a:lnTo>
                  <a:lnTo>
                    <a:pt x="45" y="1141"/>
                  </a:lnTo>
                  <a:lnTo>
                    <a:pt x="45" y="42"/>
                  </a:lnTo>
                  <a:lnTo>
                    <a:pt x="58" y="53"/>
                  </a:lnTo>
                  <a:lnTo>
                    <a:pt x="1676" y="53"/>
                  </a:lnTo>
                  <a:lnTo>
                    <a:pt x="1676" y="1125"/>
                  </a:lnTo>
                  <a:lnTo>
                    <a:pt x="58" y="1125"/>
                  </a:lnTo>
                  <a:lnTo>
                    <a:pt x="58" y="53"/>
                  </a:lnTo>
                  <a:lnTo>
                    <a:pt x="1733" y="0"/>
                  </a:lnTo>
                </a:path>
              </a:pathLst>
            </a:custGeom>
            <a:solidFill>
              <a:srgbClr val="FF9900"/>
            </a:solidFill>
            <a:ln w="12600">
              <a:solidFill>
                <a:srgbClr val="333333"/>
              </a:solidFill>
              <a:round/>
              <a:headEnd/>
              <a:tailEnd/>
            </a:ln>
          </p:spPr>
          <p:txBody>
            <a:bodyPr wrap="none" anchor="ctr"/>
            <a:lstStyle/>
            <a:p>
              <a:endParaRPr lang="en-US"/>
            </a:p>
          </p:txBody>
        </p:sp>
        <p:sp>
          <p:nvSpPr>
            <p:cNvPr id="29708" name="Freeform 12">
              <a:extLst>
                <a:ext uri="{FF2B5EF4-FFF2-40B4-BE49-F238E27FC236}">
                  <a16:creationId xmlns:a16="http://schemas.microsoft.com/office/drawing/2014/main" id="{0BD207CE-F441-4A98-801B-1E2A06DCD34E}"/>
                </a:ext>
              </a:extLst>
            </p:cNvPr>
            <p:cNvSpPr>
              <a:spLocks noChangeArrowheads="1"/>
            </p:cNvSpPr>
            <p:nvPr/>
          </p:nvSpPr>
          <p:spPr bwMode="auto">
            <a:xfrm>
              <a:off x="2533" y="2820"/>
              <a:ext cx="539" cy="268"/>
            </a:xfrm>
            <a:custGeom>
              <a:avLst/>
              <a:gdLst>
                <a:gd name="T0" fmla="*/ 2376 w 2377"/>
                <a:gd name="T1" fmla="*/ 0 h 1184"/>
                <a:gd name="T2" fmla="*/ 2376 w 2377"/>
                <a:gd name="T3" fmla="*/ 1183 h 1184"/>
                <a:gd name="T4" fmla="*/ 0 w 2377"/>
                <a:gd name="T5" fmla="*/ 1183 h 1184"/>
                <a:gd name="T6" fmla="*/ 0 w 2377"/>
                <a:gd name="T7" fmla="*/ 0 h 1184"/>
                <a:gd name="T8" fmla="*/ 15 w 2377"/>
                <a:gd name="T9" fmla="*/ 11 h 1184"/>
                <a:gd name="T10" fmla="*/ 2360 w 2377"/>
                <a:gd name="T11" fmla="*/ 11 h 1184"/>
                <a:gd name="T12" fmla="*/ 2360 w 2377"/>
                <a:gd name="T13" fmla="*/ 1167 h 1184"/>
                <a:gd name="T14" fmla="*/ 15 w 2377"/>
                <a:gd name="T15" fmla="*/ 1167 h 1184"/>
                <a:gd name="T16" fmla="*/ 15 w 2377"/>
                <a:gd name="T17" fmla="*/ 11 h 1184"/>
                <a:gd name="T18" fmla="*/ 30 w 2377"/>
                <a:gd name="T19" fmla="*/ 26 h 1184"/>
                <a:gd name="T20" fmla="*/ 2346 w 2377"/>
                <a:gd name="T21" fmla="*/ 26 h 1184"/>
                <a:gd name="T22" fmla="*/ 2346 w 2377"/>
                <a:gd name="T23" fmla="*/ 1153 h 1184"/>
                <a:gd name="T24" fmla="*/ 30 w 2377"/>
                <a:gd name="T25" fmla="*/ 1153 h 1184"/>
                <a:gd name="T26" fmla="*/ 30 w 2377"/>
                <a:gd name="T27" fmla="*/ 26 h 1184"/>
                <a:gd name="T28" fmla="*/ 45 w 2377"/>
                <a:gd name="T29" fmla="*/ 42 h 1184"/>
                <a:gd name="T30" fmla="*/ 2329 w 2377"/>
                <a:gd name="T31" fmla="*/ 42 h 1184"/>
                <a:gd name="T32" fmla="*/ 2329 w 2377"/>
                <a:gd name="T33" fmla="*/ 1141 h 1184"/>
                <a:gd name="T34" fmla="*/ 45 w 2377"/>
                <a:gd name="T35" fmla="*/ 1141 h 1184"/>
                <a:gd name="T36" fmla="*/ 45 w 2377"/>
                <a:gd name="T37" fmla="*/ 42 h 1184"/>
                <a:gd name="T38" fmla="*/ 60 w 2377"/>
                <a:gd name="T39" fmla="*/ 53 h 1184"/>
                <a:gd name="T40" fmla="*/ 2315 w 2377"/>
                <a:gd name="T41" fmla="*/ 53 h 1184"/>
                <a:gd name="T42" fmla="*/ 2315 w 2377"/>
                <a:gd name="T43" fmla="*/ 1125 h 1184"/>
                <a:gd name="T44" fmla="*/ 60 w 2377"/>
                <a:gd name="T45" fmla="*/ 1125 h 1184"/>
                <a:gd name="T46" fmla="*/ 60 w 2377"/>
                <a:gd name="T47" fmla="*/ 53 h 1184"/>
                <a:gd name="T48" fmla="*/ 2376 w 2377"/>
                <a:gd name="T49" fmla="*/ 0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77" h="1184">
                  <a:moveTo>
                    <a:pt x="2376" y="0"/>
                  </a:moveTo>
                  <a:lnTo>
                    <a:pt x="2376" y="1183"/>
                  </a:lnTo>
                  <a:lnTo>
                    <a:pt x="0" y="1183"/>
                  </a:lnTo>
                  <a:lnTo>
                    <a:pt x="0" y="0"/>
                  </a:lnTo>
                  <a:lnTo>
                    <a:pt x="15" y="11"/>
                  </a:lnTo>
                  <a:lnTo>
                    <a:pt x="2360" y="11"/>
                  </a:lnTo>
                  <a:lnTo>
                    <a:pt x="2360" y="1167"/>
                  </a:lnTo>
                  <a:lnTo>
                    <a:pt x="15" y="1167"/>
                  </a:lnTo>
                  <a:lnTo>
                    <a:pt x="15" y="11"/>
                  </a:lnTo>
                  <a:lnTo>
                    <a:pt x="30" y="26"/>
                  </a:lnTo>
                  <a:lnTo>
                    <a:pt x="2346" y="26"/>
                  </a:lnTo>
                  <a:lnTo>
                    <a:pt x="2346" y="1153"/>
                  </a:lnTo>
                  <a:lnTo>
                    <a:pt x="30" y="1153"/>
                  </a:lnTo>
                  <a:lnTo>
                    <a:pt x="30" y="26"/>
                  </a:lnTo>
                  <a:lnTo>
                    <a:pt x="45" y="42"/>
                  </a:lnTo>
                  <a:lnTo>
                    <a:pt x="2329" y="42"/>
                  </a:lnTo>
                  <a:lnTo>
                    <a:pt x="2329" y="1141"/>
                  </a:lnTo>
                  <a:lnTo>
                    <a:pt x="45" y="1141"/>
                  </a:lnTo>
                  <a:lnTo>
                    <a:pt x="45" y="42"/>
                  </a:lnTo>
                  <a:lnTo>
                    <a:pt x="60" y="53"/>
                  </a:lnTo>
                  <a:lnTo>
                    <a:pt x="2315" y="53"/>
                  </a:lnTo>
                  <a:lnTo>
                    <a:pt x="2315" y="1125"/>
                  </a:lnTo>
                  <a:lnTo>
                    <a:pt x="60" y="1125"/>
                  </a:lnTo>
                  <a:lnTo>
                    <a:pt x="60" y="53"/>
                  </a:lnTo>
                  <a:lnTo>
                    <a:pt x="2376" y="0"/>
                  </a:lnTo>
                </a:path>
              </a:pathLst>
            </a:custGeom>
            <a:solidFill>
              <a:srgbClr val="FF9900"/>
            </a:solidFill>
            <a:ln w="12600">
              <a:solidFill>
                <a:srgbClr val="333333"/>
              </a:solidFill>
              <a:round/>
              <a:headEnd/>
              <a:tailEnd/>
            </a:ln>
          </p:spPr>
          <p:txBody>
            <a:bodyPr wrap="none" anchor="ctr"/>
            <a:lstStyle/>
            <a:p>
              <a:endParaRPr lang="en-US"/>
            </a:p>
          </p:txBody>
        </p:sp>
        <p:sp>
          <p:nvSpPr>
            <p:cNvPr id="29709" name="Freeform 13">
              <a:extLst>
                <a:ext uri="{FF2B5EF4-FFF2-40B4-BE49-F238E27FC236}">
                  <a16:creationId xmlns:a16="http://schemas.microsoft.com/office/drawing/2014/main" id="{7C8A9BF1-F2B4-45E6-B59C-856B80CD8969}"/>
                </a:ext>
              </a:extLst>
            </p:cNvPr>
            <p:cNvSpPr>
              <a:spLocks noChangeArrowheads="1"/>
            </p:cNvSpPr>
            <p:nvPr/>
          </p:nvSpPr>
          <p:spPr bwMode="auto">
            <a:xfrm>
              <a:off x="907" y="2114"/>
              <a:ext cx="424" cy="267"/>
            </a:xfrm>
            <a:custGeom>
              <a:avLst/>
              <a:gdLst>
                <a:gd name="T0" fmla="*/ 1868 w 1869"/>
                <a:gd name="T1" fmla="*/ 1175 h 1176"/>
                <a:gd name="T2" fmla="*/ 1868 w 1869"/>
                <a:gd name="T3" fmla="*/ 1070 h 1176"/>
                <a:gd name="T4" fmla="*/ 1868 w 1869"/>
                <a:gd name="T5" fmla="*/ 1025 h 1176"/>
                <a:gd name="T6" fmla="*/ 1861 w 1869"/>
                <a:gd name="T7" fmla="*/ 978 h 1176"/>
                <a:gd name="T8" fmla="*/ 1845 w 1869"/>
                <a:gd name="T9" fmla="*/ 936 h 1176"/>
                <a:gd name="T10" fmla="*/ 1826 w 1869"/>
                <a:gd name="T11" fmla="*/ 893 h 1176"/>
                <a:gd name="T12" fmla="*/ 1803 w 1869"/>
                <a:gd name="T13" fmla="*/ 855 h 1176"/>
                <a:gd name="T14" fmla="*/ 1776 w 1869"/>
                <a:gd name="T15" fmla="*/ 820 h 1176"/>
                <a:gd name="T16" fmla="*/ 1688 w 1869"/>
                <a:gd name="T17" fmla="*/ 728 h 1176"/>
                <a:gd name="T18" fmla="*/ 1595 w 1869"/>
                <a:gd name="T19" fmla="*/ 642 h 1176"/>
                <a:gd name="T20" fmla="*/ 1502 w 1869"/>
                <a:gd name="T21" fmla="*/ 557 h 1176"/>
                <a:gd name="T22" fmla="*/ 1402 w 1869"/>
                <a:gd name="T23" fmla="*/ 481 h 1176"/>
                <a:gd name="T24" fmla="*/ 1302 w 1869"/>
                <a:gd name="T25" fmla="*/ 407 h 1176"/>
                <a:gd name="T26" fmla="*/ 1194 w 1869"/>
                <a:gd name="T27" fmla="*/ 342 h 1176"/>
                <a:gd name="T28" fmla="*/ 1087 w 1869"/>
                <a:gd name="T29" fmla="*/ 280 h 1176"/>
                <a:gd name="T30" fmla="*/ 970 w 1869"/>
                <a:gd name="T31" fmla="*/ 226 h 1176"/>
                <a:gd name="T32" fmla="*/ 857 w 1869"/>
                <a:gd name="T33" fmla="*/ 176 h 1176"/>
                <a:gd name="T34" fmla="*/ 740 w 1869"/>
                <a:gd name="T35" fmla="*/ 130 h 1176"/>
                <a:gd name="T36" fmla="*/ 620 w 1869"/>
                <a:gd name="T37" fmla="*/ 96 h 1176"/>
                <a:gd name="T38" fmla="*/ 496 w 1869"/>
                <a:gd name="T39" fmla="*/ 60 h 1176"/>
                <a:gd name="T40" fmla="*/ 372 w 1869"/>
                <a:gd name="T41" fmla="*/ 38 h 1176"/>
                <a:gd name="T42" fmla="*/ 249 w 1869"/>
                <a:gd name="T43" fmla="*/ 19 h 1176"/>
                <a:gd name="T44" fmla="*/ 126 w 1869"/>
                <a:gd name="T45" fmla="*/ 6 h 1176"/>
                <a:gd name="T46" fmla="*/ 0 w 1869"/>
                <a:gd name="T47" fmla="*/ 0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69" h="1176">
                  <a:moveTo>
                    <a:pt x="1868" y="1175"/>
                  </a:moveTo>
                  <a:lnTo>
                    <a:pt x="1868" y="1070"/>
                  </a:lnTo>
                  <a:lnTo>
                    <a:pt x="1868" y="1025"/>
                  </a:lnTo>
                  <a:lnTo>
                    <a:pt x="1861" y="978"/>
                  </a:lnTo>
                  <a:lnTo>
                    <a:pt x="1845" y="936"/>
                  </a:lnTo>
                  <a:lnTo>
                    <a:pt x="1826" y="893"/>
                  </a:lnTo>
                  <a:lnTo>
                    <a:pt x="1803" y="855"/>
                  </a:lnTo>
                  <a:lnTo>
                    <a:pt x="1776" y="820"/>
                  </a:lnTo>
                  <a:lnTo>
                    <a:pt x="1688" y="728"/>
                  </a:lnTo>
                  <a:lnTo>
                    <a:pt x="1595" y="642"/>
                  </a:lnTo>
                  <a:lnTo>
                    <a:pt x="1502" y="557"/>
                  </a:lnTo>
                  <a:lnTo>
                    <a:pt x="1402" y="481"/>
                  </a:lnTo>
                  <a:lnTo>
                    <a:pt x="1302" y="407"/>
                  </a:lnTo>
                  <a:lnTo>
                    <a:pt x="1194" y="342"/>
                  </a:lnTo>
                  <a:lnTo>
                    <a:pt x="1087" y="280"/>
                  </a:lnTo>
                  <a:lnTo>
                    <a:pt x="970" y="226"/>
                  </a:lnTo>
                  <a:lnTo>
                    <a:pt x="857" y="176"/>
                  </a:lnTo>
                  <a:lnTo>
                    <a:pt x="740" y="130"/>
                  </a:lnTo>
                  <a:lnTo>
                    <a:pt x="620" y="96"/>
                  </a:lnTo>
                  <a:lnTo>
                    <a:pt x="496" y="60"/>
                  </a:lnTo>
                  <a:lnTo>
                    <a:pt x="372" y="38"/>
                  </a:lnTo>
                  <a:lnTo>
                    <a:pt x="249" y="19"/>
                  </a:lnTo>
                  <a:lnTo>
                    <a:pt x="126"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10" name="Line 14">
              <a:extLst>
                <a:ext uri="{FF2B5EF4-FFF2-40B4-BE49-F238E27FC236}">
                  <a16:creationId xmlns:a16="http://schemas.microsoft.com/office/drawing/2014/main" id="{C02113B1-6ECF-4055-A77B-8CDC83726269}"/>
                </a:ext>
              </a:extLst>
            </p:cNvPr>
            <p:cNvSpPr>
              <a:spLocks noChangeShapeType="1"/>
            </p:cNvSpPr>
            <p:nvPr/>
          </p:nvSpPr>
          <p:spPr bwMode="auto">
            <a:xfrm>
              <a:off x="1333" y="2302"/>
              <a:ext cx="5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1" name="Freeform 15">
              <a:extLst>
                <a:ext uri="{FF2B5EF4-FFF2-40B4-BE49-F238E27FC236}">
                  <a16:creationId xmlns:a16="http://schemas.microsoft.com/office/drawing/2014/main" id="{78DDC614-9DCA-4C99-8FD8-4882AC474950}"/>
                </a:ext>
              </a:extLst>
            </p:cNvPr>
            <p:cNvSpPr>
              <a:spLocks noChangeArrowheads="1"/>
            </p:cNvSpPr>
            <p:nvPr/>
          </p:nvSpPr>
          <p:spPr bwMode="auto">
            <a:xfrm>
              <a:off x="1333" y="2433"/>
              <a:ext cx="58" cy="748"/>
            </a:xfrm>
            <a:custGeom>
              <a:avLst/>
              <a:gdLst>
                <a:gd name="T0" fmla="*/ 254 w 255"/>
                <a:gd name="T1" fmla="*/ 0 h 3300"/>
                <a:gd name="T2" fmla="*/ 254 w 255"/>
                <a:gd name="T3" fmla="*/ 3299 h 3300"/>
                <a:gd name="T4" fmla="*/ 0 w 255"/>
                <a:gd name="T5" fmla="*/ 3299 h 3300"/>
                <a:gd name="T6" fmla="*/ 0 w 255"/>
                <a:gd name="T7" fmla="*/ 0 h 3300"/>
                <a:gd name="T8" fmla="*/ 254 w 255"/>
                <a:gd name="T9" fmla="*/ 0 h 3300"/>
              </a:gdLst>
              <a:ahLst/>
              <a:cxnLst>
                <a:cxn ang="0">
                  <a:pos x="T0" y="T1"/>
                </a:cxn>
                <a:cxn ang="0">
                  <a:pos x="T2" y="T3"/>
                </a:cxn>
                <a:cxn ang="0">
                  <a:pos x="T4" y="T5"/>
                </a:cxn>
                <a:cxn ang="0">
                  <a:pos x="T6" y="T7"/>
                </a:cxn>
                <a:cxn ang="0">
                  <a:pos x="T8" y="T9"/>
                </a:cxn>
              </a:cxnLst>
              <a:rect l="0" t="0" r="r" b="b"/>
              <a:pathLst>
                <a:path w="255" h="3300">
                  <a:moveTo>
                    <a:pt x="254" y="0"/>
                  </a:moveTo>
                  <a:lnTo>
                    <a:pt x="254" y="3299"/>
                  </a:lnTo>
                  <a:lnTo>
                    <a:pt x="0" y="3299"/>
                  </a:lnTo>
                  <a:lnTo>
                    <a:pt x="0" y="0"/>
                  </a:lnTo>
                  <a:lnTo>
                    <a:pt x="254" y="0"/>
                  </a:lnTo>
                </a:path>
              </a:pathLst>
            </a:custGeom>
            <a:solidFill>
              <a:srgbClr val="996633"/>
            </a:solidFill>
            <a:ln w="12600">
              <a:solidFill>
                <a:srgbClr val="333333"/>
              </a:solidFill>
              <a:round/>
              <a:headEnd/>
              <a:tailEnd/>
            </a:ln>
          </p:spPr>
          <p:txBody>
            <a:bodyPr wrap="none" anchor="ctr"/>
            <a:lstStyle/>
            <a:p>
              <a:endParaRPr lang="en-US"/>
            </a:p>
          </p:txBody>
        </p:sp>
        <p:sp>
          <p:nvSpPr>
            <p:cNvPr id="29712" name="Line 16">
              <a:extLst>
                <a:ext uri="{FF2B5EF4-FFF2-40B4-BE49-F238E27FC236}">
                  <a16:creationId xmlns:a16="http://schemas.microsoft.com/office/drawing/2014/main" id="{6A8DDBC8-9E96-4209-B953-D3463A80145E}"/>
                </a:ext>
              </a:extLst>
            </p:cNvPr>
            <p:cNvSpPr>
              <a:spLocks noChangeShapeType="1"/>
            </p:cNvSpPr>
            <p:nvPr/>
          </p:nvSpPr>
          <p:spPr bwMode="auto">
            <a:xfrm flipV="1">
              <a:off x="1391" y="2300"/>
              <a:ext cx="1" cy="8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3" name="Line 17">
              <a:extLst>
                <a:ext uri="{FF2B5EF4-FFF2-40B4-BE49-F238E27FC236}">
                  <a16:creationId xmlns:a16="http://schemas.microsoft.com/office/drawing/2014/main" id="{AB32285D-7D85-4737-B97F-9C51065FD1EB}"/>
                </a:ext>
              </a:extLst>
            </p:cNvPr>
            <p:cNvSpPr>
              <a:spLocks noChangeShapeType="1"/>
            </p:cNvSpPr>
            <p:nvPr/>
          </p:nvSpPr>
          <p:spPr bwMode="auto">
            <a:xfrm>
              <a:off x="1333" y="2302"/>
              <a:ext cx="1" cy="7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4" name="Line 18">
              <a:extLst>
                <a:ext uri="{FF2B5EF4-FFF2-40B4-BE49-F238E27FC236}">
                  <a16:creationId xmlns:a16="http://schemas.microsoft.com/office/drawing/2014/main" id="{486861BE-CECC-4566-9D6D-2984B170B063}"/>
                </a:ext>
              </a:extLst>
            </p:cNvPr>
            <p:cNvSpPr>
              <a:spLocks noChangeShapeType="1"/>
            </p:cNvSpPr>
            <p:nvPr/>
          </p:nvSpPr>
          <p:spPr bwMode="auto">
            <a:xfrm flipV="1">
              <a:off x="1619" y="2451"/>
              <a:ext cx="11" cy="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5" name="Line 19">
              <a:extLst>
                <a:ext uri="{FF2B5EF4-FFF2-40B4-BE49-F238E27FC236}">
                  <a16:creationId xmlns:a16="http://schemas.microsoft.com/office/drawing/2014/main" id="{6054AECF-A0A4-4AE7-86CB-09548DB7A6D4}"/>
                </a:ext>
              </a:extLst>
            </p:cNvPr>
            <p:cNvSpPr>
              <a:spLocks noChangeShapeType="1"/>
            </p:cNvSpPr>
            <p:nvPr/>
          </p:nvSpPr>
          <p:spPr bwMode="auto">
            <a:xfrm flipH="1">
              <a:off x="1532" y="2451"/>
              <a:ext cx="4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6" name="Line 20">
              <a:extLst>
                <a:ext uri="{FF2B5EF4-FFF2-40B4-BE49-F238E27FC236}">
                  <a16:creationId xmlns:a16="http://schemas.microsoft.com/office/drawing/2014/main" id="{AD52A31D-0DFD-4AA6-95F5-7F48F486B256}"/>
                </a:ext>
              </a:extLst>
            </p:cNvPr>
            <p:cNvSpPr>
              <a:spLocks noChangeShapeType="1"/>
            </p:cNvSpPr>
            <p:nvPr/>
          </p:nvSpPr>
          <p:spPr bwMode="auto">
            <a:xfrm flipV="1">
              <a:off x="1504" y="2448"/>
              <a:ext cx="4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7" name="Line 21">
              <a:extLst>
                <a:ext uri="{FF2B5EF4-FFF2-40B4-BE49-F238E27FC236}">
                  <a16:creationId xmlns:a16="http://schemas.microsoft.com/office/drawing/2014/main" id="{0891DAB3-A3D9-4AA1-B1F7-20919D7BD2B2}"/>
                </a:ext>
              </a:extLst>
            </p:cNvPr>
            <p:cNvSpPr>
              <a:spLocks noChangeShapeType="1"/>
            </p:cNvSpPr>
            <p:nvPr/>
          </p:nvSpPr>
          <p:spPr bwMode="auto">
            <a:xfrm flipH="1">
              <a:off x="1475" y="2449"/>
              <a:ext cx="42"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8" name="Line 22">
              <a:extLst>
                <a:ext uri="{FF2B5EF4-FFF2-40B4-BE49-F238E27FC236}">
                  <a16:creationId xmlns:a16="http://schemas.microsoft.com/office/drawing/2014/main" id="{E33DC428-74C9-4DFD-8B77-3101BE6EACE3}"/>
                </a:ext>
              </a:extLst>
            </p:cNvPr>
            <p:cNvSpPr>
              <a:spLocks noChangeShapeType="1"/>
            </p:cNvSpPr>
            <p:nvPr/>
          </p:nvSpPr>
          <p:spPr bwMode="auto">
            <a:xfrm flipV="1">
              <a:off x="1448" y="2446"/>
              <a:ext cx="4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9" name="Line 23">
              <a:extLst>
                <a:ext uri="{FF2B5EF4-FFF2-40B4-BE49-F238E27FC236}">
                  <a16:creationId xmlns:a16="http://schemas.microsoft.com/office/drawing/2014/main" id="{E0709073-7B8C-4CEA-B1AB-FCCB03768B60}"/>
                </a:ext>
              </a:extLst>
            </p:cNvPr>
            <p:cNvSpPr>
              <a:spLocks noChangeShapeType="1"/>
            </p:cNvSpPr>
            <p:nvPr/>
          </p:nvSpPr>
          <p:spPr bwMode="auto">
            <a:xfrm flipH="1">
              <a:off x="1418" y="2445"/>
              <a:ext cx="45"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0" name="Line 24">
              <a:extLst>
                <a:ext uri="{FF2B5EF4-FFF2-40B4-BE49-F238E27FC236}">
                  <a16:creationId xmlns:a16="http://schemas.microsoft.com/office/drawing/2014/main" id="{57C0488E-41F8-4B73-8CDF-C5157FC872C3}"/>
                </a:ext>
              </a:extLst>
            </p:cNvPr>
            <p:cNvSpPr>
              <a:spLocks noChangeShapeType="1"/>
            </p:cNvSpPr>
            <p:nvPr/>
          </p:nvSpPr>
          <p:spPr bwMode="auto">
            <a:xfrm flipV="1">
              <a:off x="1393" y="2441"/>
              <a:ext cx="42" cy="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1" name="Line 25">
              <a:extLst>
                <a:ext uri="{FF2B5EF4-FFF2-40B4-BE49-F238E27FC236}">
                  <a16:creationId xmlns:a16="http://schemas.microsoft.com/office/drawing/2014/main" id="{D42B4575-1A92-4812-87BC-600DEB4F9E18}"/>
                </a:ext>
              </a:extLst>
            </p:cNvPr>
            <p:cNvSpPr>
              <a:spLocks noChangeShapeType="1"/>
            </p:cNvSpPr>
            <p:nvPr/>
          </p:nvSpPr>
          <p:spPr bwMode="auto">
            <a:xfrm flipH="1">
              <a:off x="1364" y="2439"/>
              <a:ext cx="46"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2" name="Line 26">
              <a:extLst>
                <a:ext uri="{FF2B5EF4-FFF2-40B4-BE49-F238E27FC236}">
                  <a16:creationId xmlns:a16="http://schemas.microsoft.com/office/drawing/2014/main" id="{80C2366D-D951-42C6-83F3-C1A1D1C98636}"/>
                </a:ext>
              </a:extLst>
            </p:cNvPr>
            <p:cNvSpPr>
              <a:spLocks noChangeShapeType="1"/>
            </p:cNvSpPr>
            <p:nvPr/>
          </p:nvSpPr>
          <p:spPr bwMode="auto">
            <a:xfrm flipV="1">
              <a:off x="1345" y="2432"/>
              <a:ext cx="4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3" name="Line 27">
              <a:extLst>
                <a:ext uri="{FF2B5EF4-FFF2-40B4-BE49-F238E27FC236}">
                  <a16:creationId xmlns:a16="http://schemas.microsoft.com/office/drawing/2014/main" id="{94DEACA0-DD76-4693-816C-7F7630BE7879}"/>
                </a:ext>
              </a:extLst>
            </p:cNvPr>
            <p:cNvSpPr>
              <a:spLocks noChangeShapeType="1"/>
            </p:cNvSpPr>
            <p:nvPr/>
          </p:nvSpPr>
          <p:spPr bwMode="auto">
            <a:xfrm flipH="1">
              <a:off x="1334" y="2433"/>
              <a:ext cx="23" cy="2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4" name="Line 28">
              <a:extLst>
                <a:ext uri="{FF2B5EF4-FFF2-40B4-BE49-F238E27FC236}">
                  <a16:creationId xmlns:a16="http://schemas.microsoft.com/office/drawing/2014/main" id="{B7FBF281-0E78-4295-AB63-832F15213A2A}"/>
                </a:ext>
              </a:extLst>
            </p:cNvPr>
            <p:cNvSpPr>
              <a:spLocks noChangeShapeType="1"/>
            </p:cNvSpPr>
            <p:nvPr/>
          </p:nvSpPr>
          <p:spPr bwMode="auto">
            <a:xfrm flipV="1">
              <a:off x="1619" y="2452"/>
              <a:ext cx="39"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5" name="Line 29">
              <a:extLst>
                <a:ext uri="{FF2B5EF4-FFF2-40B4-BE49-F238E27FC236}">
                  <a16:creationId xmlns:a16="http://schemas.microsoft.com/office/drawing/2014/main" id="{6E24045D-5925-4E7C-AFE2-81B5693B48EA}"/>
                </a:ext>
              </a:extLst>
            </p:cNvPr>
            <p:cNvSpPr>
              <a:spLocks noChangeShapeType="1"/>
            </p:cNvSpPr>
            <p:nvPr/>
          </p:nvSpPr>
          <p:spPr bwMode="auto">
            <a:xfrm flipH="1">
              <a:off x="1647" y="2455"/>
              <a:ext cx="4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6" name="Freeform 30">
              <a:extLst>
                <a:ext uri="{FF2B5EF4-FFF2-40B4-BE49-F238E27FC236}">
                  <a16:creationId xmlns:a16="http://schemas.microsoft.com/office/drawing/2014/main" id="{87A68251-E198-4A58-98A3-D09EB00F71A9}"/>
                </a:ext>
              </a:extLst>
            </p:cNvPr>
            <p:cNvSpPr>
              <a:spLocks noChangeArrowheads="1"/>
            </p:cNvSpPr>
            <p:nvPr/>
          </p:nvSpPr>
          <p:spPr bwMode="auto">
            <a:xfrm>
              <a:off x="1677" y="2455"/>
              <a:ext cx="40" cy="40"/>
            </a:xfrm>
            <a:custGeom>
              <a:avLst/>
              <a:gdLst>
                <a:gd name="T0" fmla="*/ 0 w 175"/>
                <a:gd name="T1" fmla="*/ 174 h 175"/>
                <a:gd name="T2" fmla="*/ 127 w 175"/>
                <a:gd name="T3" fmla="*/ 47 h 175"/>
                <a:gd name="T4" fmla="*/ 174 w 175"/>
                <a:gd name="T5" fmla="*/ 0 h 175"/>
              </a:gdLst>
              <a:ahLst/>
              <a:cxnLst>
                <a:cxn ang="0">
                  <a:pos x="T0" y="T1"/>
                </a:cxn>
                <a:cxn ang="0">
                  <a:pos x="T2" y="T3"/>
                </a:cxn>
                <a:cxn ang="0">
                  <a:pos x="T4" y="T5"/>
                </a:cxn>
              </a:cxnLst>
              <a:rect l="0" t="0" r="r" b="b"/>
              <a:pathLst>
                <a:path w="175" h="175">
                  <a:moveTo>
                    <a:pt x="0" y="174"/>
                  </a:moveTo>
                  <a:lnTo>
                    <a:pt x="127" y="47"/>
                  </a:lnTo>
                  <a:lnTo>
                    <a:pt x="17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27" name="Freeform 31">
              <a:extLst>
                <a:ext uri="{FF2B5EF4-FFF2-40B4-BE49-F238E27FC236}">
                  <a16:creationId xmlns:a16="http://schemas.microsoft.com/office/drawing/2014/main" id="{5DFD66F7-6531-4272-80FE-A715D74F0F1C}"/>
                </a:ext>
              </a:extLst>
            </p:cNvPr>
            <p:cNvSpPr>
              <a:spLocks noChangeArrowheads="1"/>
            </p:cNvSpPr>
            <p:nvPr/>
          </p:nvSpPr>
          <p:spPr bwMode="auto">
            <a:xfrm>
              <a:off x="1704" y="2455"/>
              <a:ext cx="40" cy="41"/>
            </a:xfrm>
            <a:custGeom>
              <a:avLst/>
              <a:gdLst>
                <a:gd name="T0" fmla="*/ 4 w 175"/>
                <a:gd name="T1" fmla="*/ 174 h 179"/>
                <a:gd name="T2" fmla="*/ 0 w 175"/>
                <a:gd name="T3" fmla="*/ 178 h 179"/>
                <a:gd name="T4" fmla="*/ 4 w 175"/>
                <a:gd name="T5" fmla="*/ 174 h 179"/>
                <a:gd name="T6" fmla="*/ 174 w 175"/>
                <a:gd name="T7" fmla="*/ 0 h 179"/>
              </a:gdLst>
              <a:ahLst/>
              <a:cxnLst>
                <a:cxn ang="0">
                  <a:pos x="T0" y="T1"/>
                </a:cxn>
                <a:cxn ang="0">
                  <a:pos x="T2" y="T3"/>
                </a:cxn>
                <a:cxn ang="0">
                  <a:pos x="T4" y="T5"/>
                </a:cxn>
                <a:cxn ang="0">
                  <a:pos x="T6" y="T7"/>
                </a:cxn>
              </a:cxnLst>
              <a:rect l="0" t="0" r="r" b="b"/>
              <a:pathLst>
                <a:path w="175" h="179">
                  <a:moveTo>
                    <a:pt x="4" y="174"/>
                  </a:moveTo>
                  <a:lnTo>
                    <a:pt x="0" y="178"/>
                  </a:lnTo>
                  <a:lnTo>
                    <a:pt x="4" y="174"/>
                  </a:lnTo>
                  <a:lnTo>
                    <a:pt x="17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28" name="Line 32">
              <a:extLst>
                <a:ext uri="{FF2B5EF4-FFF2-40B4-BE49-F238E27FC236}">
                  <a16:creationId xmlns:a16="http://schemas.microsoft.com/office/drawing/2014/main" id="{6DAD46B2-EDD1-4A65-B391-8A73565FF044}"/>
                </a:ext>
              </a:extLst>
            </p:cNvPr>
            <p:cNvSpPr>
              <a:spLocks noChangeShapeType="1"/>
            </p:cNvSpPr>
            <p:nvPr/>
          </p:nvSpPr>
          <p:spPr bwMode="auto">
            <a:xfrm flipH="1">
              <a:off x="1732" y="2457"/>
              <a:ext cx="4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9" name="Line 33">
              <a:extLst>
                <a:ext uri="{FF2B5EF4-FFF2-40B4-BE49-F238E27FC236}">
                  <a16:creationId xmlns:a16="http://schemas.microsoft.com/office/drawing/2014/main" id="{6A61477B-0FC6-470D-9271-CC3C767E02C6}"/>
                </a:ext>
              </a:extLst>
            </p:cNvPr>
            <p:cNvSpPr>
              <a:spLocks noChangeShapeType="1"/>
            </p:cNvSpPr>
            <p:nvPr/>
          </p:nvSpPr>
          <p:spPr bwMode="auto">
            <a:xfrm flipV="1">
              <a:off x="1762" y="2456"/>
              <a:ext cx="39"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0" name="Line 34">
              <a:extLst>
                <a:ext uri="{FF2B5EF4-FFF2-40B4-BE49-F238E27FC236}">
                  <a16:creationId xmlns:a16="http://schemas.microsoft.com/office/drawing/2014/main" id="{A840798C-79FE-4662-AAAA-7D8B3CB7BBA6}"/>
                </a:ext>
              </a:extLst>
            </p:cNvPr>
            <p:cNvSpPr>
              <a:spLocks noChangeShapeType="1"/>
            </p:cNvSpPr>
            <p:nvPr/>
          </p:nvSpPr>
          <p:spPr bwMode="auto">
            <a:xfrm flipH="1">
              <a:off x="1790" y="2457"/>
              <a:ext cx="4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1" name="Line 35">
              <a:extLst>
                <a:ext uri="{FF2B5EF4-FFF2-40B4-BE49-F238E27FC236}">
                  <a16:creationId xmlns:a16="http://schemas.microsoft.com/office/drawing/2014/main" id="{25819E39-C45F-41B8-B7C1-1FA1BA1E628E}"/>
                </a:ext>
              </a:extLst>
            </p:cNvPr>
            <p:cNvSpPr>
              <a:spLocks noChangeShapeType="1"/>
            </p:cNvSpPr>
            <p:nvPr/>
          </p:nvSpPr>
          <p:spPr bwMode="auto">
            <a:xfrm flipV="1">
              <a:off x="1819" y="2457"/>
              <a:ext cx="40"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2" name="Line 36">
              <a:extLst>
                <a:ext uri="{FF2B5EF4-FFF2-40B4-BE49-F238E27FC236}">
                  <a16:creationId xmlns:a16="http://schemas.microsoft.com/office/drawing/2014/main" id="{D9438557-F8E3-4579-B5EA-E87FEC4C8457}"/>
                </a:ext>
              </a:extLst>
            </p:cNvPr>
            <p:cNvSpPr>
              <a:spLocks noChangeShapeType="1"/>
            </p:cNvSpPr>
            <p:nvPr/>
          </p:nvSpPr>
          <p:spPr bwMode="auto">
            <a:xfrm flipH="1">
              <a:off x="1846" y="2475"/>
              <a:ext cx="25" cy="2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3" name="Line 37">
              <a:extLst>
                <a:ext uri="{FF2B5EF4-FFF2-40B4-BE49-F238E27FC236}">
                  <a16:creationId xmlns:a16="http://schemas.microsoft.com/office/drawing/2014/main" id="{4DAD5616-7FE7-478B-986B-A1E13287C30B}"/>
                </a:ext>
              </a:extLst>
            </p:cNvPr>
            <p:cNvSpPr>
              <a:spLocks noChangeShapeType="1"/>
            </p:cNvSpPr>
            <p:nvPr/>
          </p:nvSpPr>
          <p:spPr bwMode="auto">
            <a:xfrm flipH="1" flipV="1">
              <a:off x="1608" y="2478"/>
              <a:ext cx="15" cy="1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4" name="Line 38">
              <a:extLst>
                <a:ext uri="{FF2B5EF4-FFF2-40B4-BE49-F238E27FC236}">
                  <a16:creationId xmlns:a16="http://schemas.microsoft.com/office/drawing/2014/main" id="{69E7D07B-A034-4A2E-B4D2-7C1E6DD12CFC}"/>
                </a:ext>
              </a:extLst>
            </p:cNvPr>
            <p:cNvSpPr>
              <a:spLocks noChangeShapeType="1"/>
            </p:cNvSpPr>
            <p:nvPr/>
          </p:nvSpPr>
          <p:spPr bwMode="auto">
            <a:xfrm flipH="1" flipV="1">
              <a:off x="1549" y="2450"/>
              <a:ext cx="21" cy="2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5" name="Line 39">
              <a:extLst>
                <a:ext uri="{FF2B5EF4-FFF2-40B4-BE49-F238E27FC236}">
                  <a16:creationId xmlns:a16="http://schemas.microsoft.com/office/drawing/2014/main" id="{2E293641-26D2-4793-A06D-5AAFE04656B9}"/>
                </a:ext>
              </a:extLst>
            </p:cNvPr>
            <p:cNvSpPr>
              <a:spLocks noChangeShapeType="1"/>
            </p:cNvSpPr>
            <p:nvPr/>
          </p:nvSpPr>
          <p:spPr bwMode="auto">
            <a:xfrm>
              <a:off x="1519" y="2449"/>
              <a:ext cx="40"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6" name="Line 40">
              <a:extLst>
                <a:ext uri="{FF2B5EF4-FFF2-40B4-BE49-F238E27FC236}">
                  <a16:creationId xmlns:a16="http://schemas.microsoft.com/office/drawing/2014/main" id="{EB9E6A3D-0EA8-4CD4-971A-8345089B28A3}"/>
                </a:ext>
              </a:extLst>
            </p:cNvPr>
            <p:cNvSpPr>
              <a:spLocks noChangeShapeType="1"/>
            </p:cNvSpPr>
            <p:nvPr/>
          </p:nvSpPr>
          <p:spPr bwMode="auto">
            <a:xfrm flipH="1" flipV="1">
              <a:off x="1488" y="2445"/>
              <a:ext cx="45"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7" name="Line 41">
              <a:extLst>
                <a:ext uri="{FF2B5EF4-FFF2-40B4-BE49-F238E27FC236}">
                  <a16:creationId xmlns:a16="http://schemas.microsoft.com/office/drawing/2014/main" id="{8CD3B776-551A-4B98-B7D9-AA88EAB726AE}"/>
                </a:ext>
              </a:extLst>
            </p:cNvPr>
            <p:cNvSpPr>
              <a:spLocks noChangeShapeType="1"/>
            </p:cNvSpPr>
            <p:nvPr/>
          </p:nvSpPr>
          <p:spPr bwMode="auto">
            <a:xfrm>
              <a:off x="1457" y="2445"/>
              <a:ext cx="45" cy="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8" name="Line 42">
              <a:extLst>
                <a:ext uri="{FF2B5EF4-FFF2-40B4-BE49-F238E27FC236}">
                  <a16:creationId xmlns:a16="http://schemas.microsoft.com/office/drawing/2014/main" id="{5BCEBE99-435A-4E79-B56C-987D2C8F857F}"/>
                </a:ext>
              </a:extLst>
            </p:cNvPr>
            <p:cNvSpPr>
              <a:spLocks noChangeShapeType="1"/>
            </p:cNvSpPr>
            <p:nvPr/>
          </p:nvSpPr>
          <p:spPr bwMode="auto">
            <a:xfrm flipH="1" flipV="1">
              <a:off x="1423" y="2441"/>
              <a:ext cx="50"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9" name="Line 43">
              <a:extLst>
                <a:ext uri="{FF2B5EF4-FFF2-40B4-BE49-F238E27FC236}">
                  <a16:creationId xmlns:a16="http://schemas.microsoft.com/office/drawing/2014/main" id="{568A6C98-4D63-485F-8D46-0F8530CFEBFC}"/>
                </a:ext>
              </a:extLst>
            </p:cNvPr>
            <p:cNvSpPr>
              <a:spLocks noChangeShapeType="1"/>
            </p:cNvSpPr>
            <p:nvPr/>
          </p:nvSpPr>
          <p:spPr bwMode="auto">
            <a:xfrm>
              <a:off x="1387" y="2433"/>
              <a:ext cx="55" cy="5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0" name="Line 44">
              <a:extLst>
                <a:ext uri="{FF2B5EF4-FFF2-40B4-BE49-F238E27FC236}">
                  <a16:creationId xmlns:a16="http://schemas.microsoft.com/office/drawing/2014/main" id="{1743DE48-B750-43B3-92AB-43366680D91F}"/>
                </a:ext>
              </a:extLst>
            </p:cNvPr>
            <p:cNvSpPr>
              <a:spLocks noChangeShapeType="1"/>
            </p:cNvSpPr>
            <p:nvPr/>
          </p:nvSpPr>
          <p:spPr bwMode="auto">
            <a:xfrm flipH="1" flipV="1">
              <a:off x="1357" y="2432"/>
              <a:ext cx="54" cy="5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1" name="Line 45">
              <a:extLst>
                <a:ext uri="{FF2B5EF4-FFF2-40B4-BE49-F238E27FC236}">
                  <a16:creationId xmlns:a16="http://schemas.microsoft.com/office/drawing/2014/main" id="{7FF5FA7A-46CF-40F1-BC36-4A73A70274A9}"/>
                </a:ext>
              </a:extLst>
            </p:cNvPr>
            <p:cNvSpPr>
              <a:spLocks noChangeShapeType="1"/>
            </p:cNvSpPr>
            <p:nvPr/>
          </p:nvSpPr>
          <p:spPr bwMode="auto">
            <a:xfrm>
              <a:off x="1333" y="2438"/>
              <a:ext cx="46"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2" name="Line 46">
              <a:extLst>
                <a:ext uri="{FF2B5EF4-FFF2-40B4-BE49-F238E27FC236}">
                  <a16:creationId xmlns:a16="http://schemas.microsoft.com/office/drawing/2014/main" id="{EAE04FD9-BD0C-46C5-8FA7-ED29E7FC275C}"/>
                </a:ext>
              </a:extLst>
            </p:cNvPr>
            <p:cNvSpPr>
              <a:spLocks noChangeShapeType="1"/>
            </p:cNvSpPr>
            <p:nvPr/>
          </p:nvSpPr>
          <p:spPr bwMode="auto">
            <a:xfrm>
              <a:off x="1620" y="2462"/>
              <a:ext cx="32"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3" name="Line 47">
              <a:extLst>
                <a:ext uri="{FF2B5EF4-FFF2-40B4-BE49-F238E27FC236}">
                  <a16:creationId xmlns:a16="http://schemas.microsoft.com/office/drawing/2014/main" id="{ADA987AE-C5D8-42BF-9B90-EACF8D61CB3B}"/>
                </a:ext>
              </a:extLst>
            </p:cNvPr>
            <p:cNvSpPr>
              <a:spLocks noChangeShapeType="1"/>
            </p:cNvSpPr>
            <p:nvPr/>
          </p:nvSpPr>
          <p:spPr bwMode="auto">
            <a:xfrm flipH="1" flipV="1">
              <a:off x="1640" y="2451"/>
              <a:ext cx="44"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4" name="Line 48">
              <a:extLst>
                <a:ext uri="{FF2B5EF4-FFF2-40B4-BE49-F238E27FC236}">
                  <a16:creationId xmlns:a16="http://schemas.microsoft.com/office/drawing/2014/main" id="{F385497A-7140-4B32-9AEE-08953F1B0751}"/>
                </a:ext>
              </a:extLst>
            </p:cNvPr>
            <p:cNvSpPr>
              <a:spLocks noChangeShapeType="1"/>
            </p:cNvSpPr>
            <p:nvPr/>
          </p:nvSpPr>
          <p:spPr bwMode="auto">
            <a:xfrm>
              <a:off x="1705" y="2488"/>
              <a:ext cx="7"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5" name="Line 49">
              <a:extLst>
                <a:ext uri="{FF2B5EF4-FFF2-40B4-BE49-F238E27FC236}">
                  <a16:creationId xmlns:a16="http://schemas.microsoft.com/office/drawing/2014/main" id="{0CE2C21C-5805-40ED-BBAD-685E84FD809D}"/>
                </a:ext>
              </a:extLst>
            </p:cNvPr>
            <p:cNvSpPr>
              <a:spLocks noChangeShapeType="1"/>
            </p:cNvSpPr>
            <p:nvPr/>
          </p:nvSpPr>
          <p:spPr bwMode="auto">
            <a:xfrm flipH="1" flipV="1">
              <a:off x="1669" y="2453"/>
              <a:ext cx="37" cy="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6" name="Line 50">
              <a:extLst>
                <a:ext uri="{FF2B5EF4-FFF2-40B4-BE49-F238E27FC236}">
                  <a16:creationId xmlns:a16="http://schemas.microsoft.com/office/drawing/2014/main" id="{B027A0B5-7437-4E6C-B0CD-5272608397EF}"/>
                </a:ext>
              </a:extLst>
            </p:cNvPr>
            <p:cNvSpPr>
              <a:spLocks noChangeShapeType="1"/>
            </p:cNvSpPr>
            <p:nvPr/>
          </p:nvSpPr>
          <p:spPr bwMode="auto">
            <a:xfrm>
              <a:off x="1705" y="2458"/>
              <a:ext cx="37"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7" name="Line 51">
              <a:extLst>
                <a:ext uri="{FF2B5EF4-FFF2-40B4-BE49-F238E27FC236}">
                  <a16:creationId xmlns:a16="http://schemas.microsoft.com/office/drawing/2014/main" id="{27A7C995-DCED-4084-83A7-FC4DAE8FCAA9}"/>
                </a:ext>
              </a:extLst>
            </p:cNvPr>
            <p:cNvSpPr>
              <a:spLocks noChangeShapeType="1"/>
            </p:cNvSpPr>
            <p:nvPr/>
          </p:nvSpPr>
          <p:spPr bwMode="auto">
            <a:xfrm flipH="1" flipV="1">
              <a:off x="1699" y="2454"/>
              <a:ext cx="7"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8" name="Line 52">
              <a:extLst>
                <a:ext uri="{FF2B5EF4-FFF2-40B4-BE49-F238E27FC236}">
                  <a16:creationId xmlns:a16="http://schemas.microsoft.com/office/drawing/2014/main" id="{D106DA08-3C78-48A3-8FB2-326A3622DE7D}"/>
                </a:ext>
              </a:extLst>
            </p:cNvPr>
            <p:cNvSpPr>
              <a:spLocks noChangeShapeType="1"/>
            </p:cNvSpPr>
            <p:nvPr/>
          </p:nvSpPr>
          <p:spPr bwMode="auto">
            <a:xfrm>
              <a:off x="1732" y="2455"/>
              <a:ext cx="4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9" name="Line 53">
              <a:extLst>
                <a:ext uri="{FF2B5EF4-FFF2-40B4-BE49-F238E27FC236}">
                  <a16:creationId xmlns:a16="http://schemas.microsoft.com/office/drawing/2014/main" id="{D62963D9-89DB-4EA6-9F78-61E22C837EDB}"/>
                </a:ext>
              </a:extLst>
            </p:cNvPr>
            <p:cNvSpPr>
              <a:spLocks noChangeShapeType="1"/>
            </p:cNvSpPr>
            <p:nvPr/>
          </p:nvSpPr>
          <p:spPr bwMode="auto">
            <a:xfrm flipH="1" flipV="1">
              <a:off x="1760" y="2455"/>
              <a:ext cx="43"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0" name="Line 54">
              <a:extLst>
                <a:ext uri="{FF2B5EF4-FFF2-40B4-BE49-F238E27FC236}">
                  <a16:creationId xmlns:a16="http://schemas.microsoft.com/office/drawing/2014/main" id="{ED4BE7DB-A3F9-4865-9C88-6A9163DA077A}"/>
                </a:ext>
              </a:extLst>
            </p:cNvPr>
            <p:cNvSpPr>
              <a:spLocks noChangeShapeType="1"/>
            </p:cNvSpPr>
            <p:nvPr/>
          </p:nvSpPr>
          <p:spPr bwMode="auto">
            <a:xfrm>
              <a:off x="1791" y="2457"/>
              <a:ext cx="4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1" name="Line 55">
              <a:extLst>
                <a:ext uri="{FF2B5EF4-FFF2-40B4-BE49-F238E27FC236}">
                  <a16:creationId xmlns:a16="http://schemas.microsoft.com/office/drawing/2014/main" id="{306B0F68-797B-41AB-A77C-EAD31C387378}"/>
                </a:ext>
              </a:extLst>
            </p:cNvPr>
            <p:cNvSpPr>
              <a:spLocks noChangeShapeType="1"/>
            </p:cNvSpPr>
            <p:nvPr/>
          </p:nvSpPr>
          <p:spPr bwMode="auto">
            <a:xfrm flipH="1" flipV="1">
              <a:off x="1819" y="2456"/>
              <a:ext cx="44"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2" name="Line 56">
              <a:extLst>
                <a:ext uri="{FF2B5EF4-FFF2-40B4-BE49-F238E27FC236}">
                  <a16:creationId xmlns:a16="http://schemas.microsoft.com/office/drawing/2014/main" id="{488A3D2C-A441-4084-95A0-E66E429CCFB2}"/>
                </a:ext>
              </a:extLst>
            </p:cNvPr>
            <p:cNvSpPr>
              <a:spLocks noChangeShapeType="1"/>
            </p:cNvSpPr>
            <p:nvPr/>
          </p:nvSpPr>
          <p:spPr bwMode="auto">
            <a:xfrm>
              <a:off x="1850" y="2457"/>
              <a:ext cx="20" cy="2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3" name="Line 57">
              <a:extLst>
                <a:ext uri="{FF2B5EF4-FFF2-40B4-BE49-F238E27FC236}">
                  <a16:creationId xmlns:a16="http://schemas.microsoft.com/office/drawing/2014/main" id="{AAB7BAD3-E675-4EA5-A72E-0A65205D9ECB}"/>
                </a:ext>
              </a:extLst>
            </p:cNvPr>
            <p:cNvSpPr>
              <a:spLocks noChangeShapeType="1"/>
            </p:cNvSpPr>
            <p:nvPr/>
          </p:nvSpPr>
          <p:spPr bwMode="auto">
            <a:xfrm flipH="1">
              <a:off x="1603" y="2492"/>
              <a:ext cx="3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4" name="Freeform 58">
              <a:extLst>
                <a:ext uri="{FF2B5EF4-FFF2-40B4-BE49-F238E27FC236}">
                  <a16:creationId xmlns:a16="http://schemas.microsoft.com/office/drawing/2014/main" id="{2D8F2FCE-7D7E-49A6-89C7-5B19C4478FD7}"/>
                </a:ext>
              </a:extLst>
            </p:cNvPr>
            <p:cNvSpPr>
              <a:spLocks noChangeArrowheads="1"/>
            </p:cNvSpPr>
            <p:nvPr/>
          </p:nvSpPr>
          <p:spPr bwMode="auto">
            <a:xfrm>
              <a:off x="1636" y="2492"/>
              <a:ext cx="234" cy="14"/>
            </a:xfrm>
            <a:custGeom>
              <a:avLst/>
              <a:gdLst>
                <a:gd name="T0" fmla="*/ 0 w 1032"/>
                <a:gd name="T1" fmla="*/ 0 h 62"/>
                <a:gd name="T2" fmla="*/ 250 w 1032"/>
                <a:gd name="T3" fmla="*/ 22 h 62"/>
                <a:gd name="T4" fmla="*/ 485 w 1032"/>
                <a:gd name="T5" fmla="*/ 34 h 62"/>
                <a:gd name="T6" fmla="*/ 701 w 1032"/>
                <a:gd name="T7" fmla="*/ 42 h 62"/>
                <a:gd name="T8" fmla="*/ 874 w 1032"/>
                <a:gd name="T9" fmla="*/ 50 h 62"/>
                <a:gd name="T10" fmla="*/ 990 w 1032"/>
                <a:gd name="T11" fmla="*/ 61 h 62"/>
                <a:gd name="T12" fmla="*/ 1031 w 1032"/>
                <a:gd name="T13" fmla="*/ 61 h 62"/>
              </a:gdLst>
              <a:ahLst/>
              <a:cxnLst>
                <a:cxn ang="0">
                  <a:pos x="T0" y="T1"/>
                </a:cxn>
                <a:cxn ang="0">
                  <a:pos x="T2" y="T3"/>
                </a:cxn>
                <a:cxn ang="0">
                  <a:pos x="T4" y="T5"/>
                </a:cxn>
                <a:cxn ang="0">
                  <a:pos x="T6" y="T7"/>
                </a:cxn>
                <a:cxn ang="0">
                  <a:pos x="T8" y="T9"/>
                </a:cxn>
                <a:cxn ang="0">
                  <a:pos x="T10" y="T11"/>
                </a:cxn>
                <a:cxn ang="0">
                  <a:pos x="T12" y="T13"/>
                </a:cxn>
              </a:cxnLst>
              <a:rect l="0" t="0" r="r" b="b"/>
              <a:pathLst>
                <a:path w="1032" h="62">
                  <a:moveTo>
                    <a:pt x="0" y="0"/>
                  </a:moveTo>
                  <a:lnTo>
                    <a:pt x="250" y="22"/>
                  </a:lnTo>
                  <a:lnTo>
                    <a:pt x="485" y="34"/>
                  </a:lnTo>
                  <a:lnTo>
                    <a:pt x="701" y="42"/>
                  </a:lnTo>
                  <a:lnTo>
                    <a:pt x="874" y="50"/>
                  </a:lnTo>
                  <a:lnTo>
                    <a:pt x="990" y="61"/>
                  </a:lnTo>
                  <a:lnTo>
                    <a:pt x="1031" y="6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55" name="Line 59">
              <a:extLst>
                <a:ext uri="{FF2B5EF4-FFF2-40B4-BE49-F238E27FC236}">
                  <a16:creationId xmlns:a16="http://schemas.microsoft.com/office/drawing/2014/main" id="{E3A50E6B-2497-4961-9F20-969A8C1A26D0}"/>
                </a:ext>
              </a:extLst>
            </p:cNvPr>
            <p:cNvSpPr>
              <a:spLocks noChangeShapeType="1"/>
            </p:cNvSpPr>
            <p:nvPr/>
          </p:nvSpPr>
          <p:spPr bwMode="auto">
            <a:xfrm flipH="1" flipV="1">
              <a:off x="1332" y="2432"/>
              <a:ext cx="3"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6" name="Freeform 60">
              <a:extLst>
                <a:ext uri="{FF2B5EF4-FFF2-40B4-BE49-F238E27FC236}">
                  <a16:creationId xmlns:a16="http://schemas.microsoft.com/office/drawing/2014/main" id="{851BDC4D-6EED-4DE8-81CB-2D64EC30A96E}"/>
                </a:ext>
              </a:extLst>
            </p:cNvPr>
            <p:cNvSpPr>
              <a:spLocks noChangeArrowheads="1"/>
            </p:cNvSpPr>
            <p:nvPr/>
          </p:nvSpPr>
          <p:spPr bwMode="auto">
            <a:xfrm>
              <a:off x="1334" y="2448"/>
              <a:ext cx="225" cy="43"/>
            </a:xfrm>
            <a:custGeom>
              <a:avLst/>
              <a:gdLst>
                <a:gd name="T0" fmla="*/ 0 w 991"/>
                <a:gd name="T1" fmla="*/ 0 h 190"/>
                <a:gd name="T2" fmla="*/ 7 w 991"/>
                <a:gd name="T3" fmla="*/ 46 h 190"/>
                <a:gd name="T4" fmla="*/ 15 w 991"/>
                <a:gd name="T5" fmla="*/ 81 h 190"/>
                <a:gd name="T6" fmla="*/ 31 w 991"/>
                <a:gd name="T7" fmla="*/ 108 h 190"/>
                <a:gd name="T8" fmla="*/ 45 w 991"/>
                <a:gd name="T9" fmla="*/ 123 h 190"/>
                <a:gd name="T10" fmla="*/ 69 w 991"/>
                <a:gd name="T11" fmla="*/ 139 h 190"/>
                <a:gd name="T12" fmla="*/ 92 w 991"/>
                <a:gd name="T13" fmla="*/ 146 h 190"/>
                <a:gd name="T14" fmla="*/ 123 w 991"/>
                <a:gd name="T15" fmla="*/ 151 h 190"/>
                <a:gd name="T16" fmla="*/ 154 w 991"/>
                <a:gd name="T17" fmla="*/ 155 h 190"/>
                <a:gd name="T18" fmla="*/ 196 w 991"/>
                <a:gd name="T19" fmla="*/ 158 h 190"/>
                <a:gd name="T20" fmla="*/ 250 w 991"/>
                <a:gd name="T21" fmla="*/ 166 h 190"/>
                <a:gd name="T22" fmla="*/ 323 w 991"/>
                <a:gd name="T23" fmla="*/ 170 h 190"/>
                <a:gd name="T24" fmla="*/ 420 w 991"/>
                <a:gd name="T25" fmla="*/ 174 h 190"/>
                <a:gd name="T26" fmla="*/ 540 w 991"/>
                <a:gd name="T27" fmla="*/ 181 h 190"/>
                <a:gd name="T28" fmla="*/ 685 w 991"/>
                <a:gd name="T29" fmla="*/ 186 h 190"/>
                <a:gd name="T30" fmla="*/ 871 w 991"/>
                <a:gd name="T31" fmla="*/ 189 h 190"/>
                <a:gd name="T32" fmla="*/ 990 w 991"/>
                <a:gd name="T33"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1" h="190">
                  <a:moveTo>
                    <a:pt x="0" y="0"/>
                  </a:moveTo>
                  <a:lnTo>
                    <a:pt x="7" y="46"/>
                  </a:lnTo>
                  <a:lnTo>
                    <a:pt x="15" y="81"/>
                  </a:lnTo>
                  <a:lnTo>
                    <a:pt x="31" y="108"/>
                  </a:lnTo>
                  <a:lnTo>
                    <a:pt x="45" y="123"/>
                  </a:lnTo>
                  <a:lnTo>
                    <a:pt x="69" y="139"/>
                  </a:lnTo>
                  <a:lnTo>
                    <a:pt x="92" y="146"/>
                  </a:lnTo>
                  <a:lnTo>
                    <a:pt x="123" y="151"/>
                  </a:lnTo>
                  <a:lnTo>
                    <a:pt x="154" y="155"/>
                  </a:lnTo>
                  <a:lnTo>
                    <a:pt x="196" y="158"/>
                  </a:lnTo>
                  <a:lnTo>
                    <a:pt x="250" y="166"/>
                  </a:lnTo>
                  <a:lnTo>
                    <a:pt x="323" y="170"/>
                  </a:lnTo>
                  <a:lnTo>
                    <a:pt x="420" y="174"/>
                  </a:lnTo>
                  <a:lnTo>
                    <a:pt x="540" y="181"/>
                  </a:lnTo>
                  <a:lnTo>
                    <a:pt x="685" y="186"/>
                  </a:lnTo>
                  <a:lnTo>
                    <a:pt x="871" y="189"/>
                  </a:lnTo>
                  <a:lnTo>
                    <a:pt x="990" y="18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57" name="Freeform 61">
              <a:extLst>
                <a:ext uri="{FF2B5EF4-FFF2-40B4-BE49-F238E27FC236}">
                  <a16:creationId xmlns:a16="http://schemas.microsoft.com/office/drawing/2014/main" id="{03B78A0D-2650-4A31-BB3A-BB76443DCD61}"/>
                </a:ext>
              </a:extLst>
            </p:cNvPr>
            <p:cNvSpPr>
              <a:spLocks noChangeArrowheads="1"/>
            </p:cNvSpPr>
            <p:nvPr/>
          </p:nvSpPr>
          <p:spPr bwMode="auto">
            <a:xfrm>
              <a:off x="1623" y="2451"/>
              <a:ext cx="247" cy="14"/>
            </a:xfrm>
            <a:custGeom>
              <a:avLst/>
              <a:gdLst>
                <a:gd name="T0" fmla="*/ 0 w 1090"/>
                <a:gd name="T1" fmla="*/ 0 h 63"/>
                <a:gd name="T2" fmla="*/ 250 w 1090"/>
                <a:gd name="T3" fmla="*/ 22 h 63"/>
                <a:gd name="T4" fmla="*/ 647 w 1090"/>
                <a:gd name="T5" fmla="*/ 38 h 63"/>
                <a:gd name="T6" fmla="*/ 1089 w 1090"/>
                <a:gd name="T7" fmla="*/ 62 h 63"/>
              </a:gdLst>
              <a:ahLst/>
              <a:cxnLst>
                <a:cxn ang="0">
                  <a:pos x="T0" y="T1"/>
                </a:cxn>
                <a:cxn ang="0">
                  <a:pos x="T2" y="T3"/>
                </a:cxn>
                <a:cxn ang="0">
                  <a:pos x="T4" y="T5"/>
                </a:cxn>
                <a:cxn ang="0">
                  <a:pos x="T6" y="T7"/>
                </a:cxn>
              </a:cxnLst>
              <a:rect l="0" t="0" r="r" b="b"/>
              <a:pathLst>
                <a:path w="1090" h="63">
                  <a:moveTo>
                    <a:pt x="0" y="0"/>
                  </a:moveTo>
                  <a:lnTo>
                    <a:pt x="250" y="22"/>
                  </a:lnTo>
                  <a:lnTo>
                    <a:pt x="647" y="38"/>
                  </a:lnTo>
                  <a:lnTo>
                    <a:pt x="1089"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58" name="Line 62">
              <a:extLst>
                <a:ext uri="{FF2B5EF4-FFF2-40B4-BE49-F238E27FC236}">
                  <a16:creationId xmlns:a16="http://schemas.microsoft.com/office/drawing/2014/main" id="{365291F8-8480-4E78-AE4E-C3AC3112241A}"/>
                </a:ext>
              </a:extLst>
            </p:cNvPr>
            <p:cNvSpPr>
              <a:spLocks noChangeShapeType="1"/>
            </p:cNvSpPr>
            <p:nvPr/>
          </p:nvSpPr>
          <p:spPr bwMode="auto">
            <a:xfrm flipH="1" flipV="1">
              <a:off x="1390" y="2432"/>
              <a:ext cx="15"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9" name="Freeform 63">
              <a:extLst>
                <a:ext uri="{FF2B5EF4-FFF2-40B4-BE49-F238E27FC236}">
                  <a16:creationId xmlns:a16="http://schemas.microsoft.com/office/drawing/2014/main" id="{77459F0C-37B2-41EE-A0E3-5E9DDFD51F74}"/>
                </a:ext>
              </a:extLst>
            </p:cNvPr>
            <p:cNvSpPr>
              <a:spLocks noChangeArrowheads="1"/>
            </p:cNvSpPr>
            <p:nvPr/>
          </p:nvSpPr>
          <p:spPr bwMode="auto">
            <a:xfrm>
              <a:off x="1404" y="2438"/>
              <a:ext cx="172" cy="14"/>
            </a:xfrm>
            <a:custGeom>
              <a:avLst/>
              <a:gdLst>
                <a:gd name="T0" fmla="*/ 0 w 759"/>
                <a:gd name="T1" fmla="*/ 0 h 63"/>
                <a:gd name="T2" fmla="*/ 122 w 759"/>
                <a:gd name="T3" fmla="*/ 19 h 63"/>
                <a:gd name="T4" fmla="*/ 312 w 759"/>
                <a:gd name="T5" fmla="*/ 35 h 63"/>
                <a:gd name="T6" fmla="*/ 562 w 759"/>
                <a:gd name="T7" fmla="*/ 46 h 63"/>
                <a:gd name="T8" fmla="*/ 758 w 759"/>
                <a:gd name="T9" fmla="*/ 62 h 63"/>
              </a:gdLst>
              <a:ahLst/>
              <a:cxnLst>
                <a:cxn ang="0">
                  <a:pos x="T0" y="T1"/>
                </a:cxn>
                <a:cxn ang="0">
                  <a:pos x="T2" y="T3"/>
                </a:cxn>
                <a:cxn ang="0">
                  <a:pos x="T4" y="T5"/>
                </a:cxn>
                <a:cxn ang="0">
                  <a:pos x="T6" y="T7"/>
                </a:cxn>
                <a:cxn ang="0">
                  <a:pos x="T8" y="T9"/>
                </a:cxn>
              </a:cxnLst>
              <a:rect l="0" t="0" r="r" b="b"/>
              <a:pathLst>
                <a:path w="759" h="63">
                  <a:moveTo>
                    <a:pt x="0" y="0"/>
                  </a:moveTo>
                  <a:lnTo>
                    <a:pt x="122" y="19"/>
                  </a:lnTo>
                  <a:lnTo>
                    <a:pt x="312" y="35"/>
                  </a:lnTo>
                  <a:lnTo>
                    <a:pt x="562" y="46"/>
                  </a:lnTo>
                  <a:lnTo>
                    <a:pt x="758"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0" name="Freeform 64">
              <a:extLst>
                <a:ext uri="{FF2B5EF4-FFF2-40B4-BE49-F238E27FC236}">
                  <a16:creationId xmlns:a16="http://schemas.microsoft.com/office/drawing/2014/main" id="{A32484F7-39AE-4B9E-ACCE-7347C26E449E}"/>
                </a:ext>
              </a:extLst>
            </p:cNvPr>
            <p:cNvSpPr>
              <a:spLocks noChangeArrowheads="1"/>
            </p:cNvSpPr>
            <p:nvPr/>
          </p:nvSpPr>
          <p:spPr bwMode="auto">
            <a:xfrm>
              <a:off x="1557" y="2472"/>
              <a:ext cx="14" cy="61"/>
            </a:xfrm>
            <a:custGeom>
              <a:avLst/>
              <a:gdLst>
                <a:gd name="T0" fmla="*/ 62 w 63"/>
                <a:gd name="T1" fmla="*/ 0 h 271"/>
                <a:gd name="T2" fmla="*/ 34 w 63"/>
                <a:gd name="T3" fmla="*/ 34 h 271"/>
                <a:gd name="T4" fmla="*/ 14 w 63"/>
                <a:gd name="T5" fmla="*/ 73 h 271"/>
                <a:gd name="T6" fmla="*/ 0 w 63"/>
                <a:gd name="T7" fmla="*/ 115 h 271"/>
                <a:gd name="T8" fmla="*/ 0 w 63"/>
                <a:gd name="T9" fmla="*/ 154 h 271"/>
                <a:gd name="T10" fmla="*/ 14 w 63"/>
                <a:gd name="T11" fmla="*/ 197 h 271"/>
                <a:gd name="T12" fmla="*/ 34 w 63"/>
                <a:gd name="T13" fmla="*/ 235 h 271"/>
                <a:gd name="T14" fmla="*/ 62 w 63"/>
                <a:gd name="T15" fmla="*/ 270 h 2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71">
                  <a:moveTo>
                    <a:pt x="62" y="0"/>
                  </a:moveTo>
                  <a:lnTo>
                    <a:pt x="34" y="34"/>
                  </a:lnTo>
                  <a:lnTo>
                    <a:pt x="14" y="73"/>
                  </a:lnTo>
                  <a:lnTo>
                    <a:pt x="0" y="115"/>
                  </a:lnTo>
                  <a:lnTo>
                    <a:pt x="0" y="154"/>
                  </a:lnTo>
                  <a:lnTo>
                    <a:pt x="14" y="197"/>
                  </a:lnTo>
                  <a:lnTo>
                    <a:pt x="34" y="235"/>
                  </a:lnTo>
                  <a:lnTo>
                    <a:pt x="62" y="2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1" name="Freeform 65">
              <a:extLst>
                <a:ext uri="{FF2B5EF4-FFF2-40B4-BE49-F238E27FC236}">
                  <a16:creationId xmlns:a16="http://schemas.microsoft.com/office/drawing/2014/main" id="{27FE3B6F-CDED-4FD4-81CD-CF1348919B8F}"/>
                </a:ext>
              </a:extLst>
            </p:cNvPr>
            <p:cNvSpPr>
              <a:spLocks noChangeArrowheads="1"/>
            </p:cNvSpPr>
            <p:nvPr/>
          </p:nvSpPr>
          <p:spPr bwMode="auto">
            <a:xfrm>
              <a:off x="1567" y="2410"/>
              <a:ext cx="15" cy="62"/>
            </a:xfrm>
            <a:custGeom>
              <a:avLst/>
              <a:gdLst>
                <a:gd name="T0" fmla="*/ 0 w 64"/>
                <a:gd name="T1" fmla="*/ 273 h 274"/>
                <a:gd name="T2" fmla="*/ 32 w 64"/>
                <a:gd name="T3" fmla="*/ 235 h 274"/>
                <a:gd name="T4" fmla="*/ 55 w 64"/>
                <a:gd name="T5" fmla="*/ 196 h 274"/>
                <a:gd name="T6" fmla="*/ 63 w 64"/>
                <a:gd name="T7" fmla="*/ 153 h 274"/>
                <a:gd name="T8" fmla="*/ 63 w 64"/>
                <a:gd name="T9" fmla="*/ 115 h 274"/>
                <a:gd name="T10" fmla="*/ 55 w 64"/>
                <a:gd name="T11" fmla="*/ 72 h 274"/>
                <a:gd name="T12" fmla="*/ 32 w 64"/>
                <a:gd name="T13" fmla="*/ 31 h 274"/>
                <a:gd name="T14" fmla="*/ 0 w 64"/>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74">
                  <a:moveTo>
                    <a:pt x="0" y="273"/>
                  </a:moveTo>
                  <a:lnTo>
                    <a:pt x="32" y="235"/>
                  </a:lnTo>
                  <a:lnTo>
                    <a:pt x="55" y="196"/>
                  </a:lnTo>
                  <a:lnTo>
                    <a:pt x="63" y="153"/>
                  </a:lnTo>
                  <a:lnTo>
                    <a:pt x="63" y="115"/>
                  </a:lnTo>
                  <a:lnTo>
                    <a:pt x="55" y="72"/>
                  </a:lnTo>
                  <a:lnTo>
                    <a:pt x="32" y="3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2" name="Freeform 66">
              <a:extLst>
                <a:ext uri="{FF2B5EF4-FFF2-40B4-BE49-F238E27FC236}">
                  <a16:creationId xmlns:a16="http://schemas.microsoft.com/office/drawing/2014/main" id="{8F5836AE-E090-4490-BF6F-5DAED0E50633}"/>
                </a:ext>
              </a:extLst>
            </p:cNvPr>
            <p:cNvSpPr>
              <a:spLocks noChangeArrowheads="1"/>
            </p:cNvSpPr>
            <p:nvPr/>
          </p:nvSpPr>
          <p:spPr bwMode="auto">
            <a:xfrm>
              <a:off x="1604" y="2472"/>
              <a:ext cx="14" cy="61"/>
            </a:xfrm>
            <a:custGeom>
              <a:avLst/>
              <a:gdLst>
                <a:gd name="T0" fmla="*/ 62 w 63"/>
                <a:gd name="T1" fmla="*/ 0 h 271"/>
                <a:gd name="T2" fmla="*/ 31 w 63"/>
                <a:gd name="T3" fmla="*/ 34 h 271"/>
                <a:gd name="T4" fmla="*/ 8 w 63"/>
                <a:gd name="T5" fmla="*/ 73 h 271"/>
                <a:gd name="T6" fmla="*/ 0 w 63"/>
                <a:gd name="T7" fmla="*/ 115 h 271"/>
                <a:gd name="T8" fmla="*/ 0 w 63"/>
                <a:gd name="T9" fmla="*/ 154 h 271"/>
                <a:gd name="T10" fmla="*/ 8 w 63"/>
                <a:gd name="T11" fmla="*/ 197 h 271"/>
                <a:gd name="T12" fmla="*/ 31 w 63"/>
                <a:gd name="T13" fmla="*/ 235 h 271"/>
                <a:gd name="T14" fmla="*/ 62 w 63"/>
                <a:gd name="T15" fmla="*/ 270 h 2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71">
                  <a:moveTo>
                    <a:pt x="62" y="0"/>
                  </a:moveTo>
                  <a:lnTo>
                    <a:pt x="31" y="34"/>
                  </a:lnTo>
                  <a:lnTo>
                    <a:pt x="8" y="73"/>
                  </a:lnTo>
                  <a:lnTo>
                    <a:pt x="0" y="115"/>
                  </a:lnTo>
                  <a:lnTo>
                    <a:pt x="0" y="154"/>
                  </a:lnTo>
                  <a:lnTo>
                    <a:pt x="8" y="197"/>
                  </a:lnTo>
                  <a:lnTo>
                    <a:pt x="31" y="235"/>
                  </a:lnTo>
                  <a:lnTo>
                    <a:pt x="62" y="2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3" name="Freeform 67">
              <a:extLst>
                <a:ext uri="{FF2B5EF4-FFF2-40B4-BE49-F238E27FC236}">
                  <a16:creationId xmlns:a16="http://schemas.microsoft.com/office/drawing/2014/main" id="{F8EA75E3-7AB8-4B33-B3AF-0EB26D09C984}"/>
                </a:ext>
              </a:extLst>
            </p:cNvPr>
            <p:cNvSpPr>
              <a:spLocks noChangeArrowheads="1"/>
            </p:cNvSpPr>
            <p:nvPr/>
          </p:nvSpPr>
          <p:spPr bwMode="auto">
            <a:xfrm>
              <a:off x="1615" y="2410"/>
              <a:ext cx="14" cy="62"/>
            </a:xfrm>
            <a:custGeom>
              <a:avLst/>
              <a:gdLst>
                <a:gd name="T0" fmla="*/ 0 w 63"/>
                <a:gd name="T1" fmla="*/ 273 h 274"/>
                <a:gd name="T2" fmla="*/ 23 w 63"/>
                <a:gd name="T3" fmla="*/ 235 h 274"/>
                <a:gd name="T4" fmla="*/ 46 w 63"/>
                <a:gd name="T5" fmla="*/ 196 h 274"/>
                <a:gd name="T6" fmla="*/ 62 w 63"/>
                <a:gd name="T7" fmla="*/ 153 h 274"/>
                <a:gd name="T8" fmla="*/ 62 w 63"/>
                <a:gd name="T9" fmla="*/ 115 h 274"/>
                <a:gd name="T10" fmla="*/ 46 w 63"/>
                <a:gd name="T11" fmla="*/ 72 h 274"/>
                <a:gd name="T12" fmla="*/ 23 w 63"/>
                <a:gd name="T13" fmla="*/ 31 h 274"/>
                <a:gd name="T14" fmla="*/ 0 w 63"/>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74">
                  <a:moveTo>
                    <a:pt x="0" y="273"/>
                  </a:moveTo>
                  <a:lnTo>
                    <a:pt x="23" y="235"/>
                  </a:lnTo>
                  <a:lnTo>
                    <a:pt x="46" y="196"/>
                  </a:lnTo>
                  <a:lnTo>
                    <a:pt x="62" y="153"/>
                  </a:lnTo>
                  <a:lnTo>
                    <a:pt x="62" y="115"/>
                  </a:lnTo>
                  <a:lnTo>
                    <a:pt x="46" y="72"/>
                  </a:lnTo>
                  <a:lnTo>
                    <a:pt x="23" y="3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4" name="Freeform 68">
              <a:extLst>
                <a:ext uri="{FF2B5EF4-FFF2-40B4-BE49-F238E27FC236}">
                  <a16:creationId xmlns:a16="http://schemas.microsoft.com/office/drawing/2014/main" id="{79FB4C57-2C3F-4A9F-9580-55E948F8684C}"/>
                </a:ext>
              </a:extLst>
            </p:cNvPr>
            <p:cNvSpPr>
              <a:spLocks noChangeArrowheads="1"/>
            </p:cNvSpPr>
            <p:nvPr/>
          </p:nvSpPr>
          <p:spPr bwMode="auto">
            <a:xfrm>
              <a:off x="913" y="2512"/>
              <a:ext cx="646" cy="15"/>
            </a:xfrm>
            <a:custGeom>
              <a:avLst/>
              <a:gdLst>
                <a:gd name="T0" fmla="*/ 2847 w 2848"/>
                <a:gd name="T1" fmla="*/ 11 h 64"/>
                <a:gd name="T2" fmla="*/ 2755 w 2848"/>
                <a:gd name="T3" fmla="*/ 4 h 64"/>
                <a:gd name="T4" fmla="*/ 2705 w 2848"/>
                <a:gd name="T5" fmla="*/ 0 h 64"/>
                <a:gd name="T6" fmla="*/ 2659 w 2848"/>
                <a:gd name="T7" fmla="*/ 4 h 64"/>
                <a:gd name="T8" fmla="*/ 2613 w 2848"/>
                <a:gd name="T9" fmla="*/ 4 h 64"/>
                <a:gd name="T10" fmla="*/ 2575 w 2848"/>
                <a:gd name="T11" fmla="*/ 11 h 64"/>
                <a:gd name="T12" fmla="*/ 2535 w 2848"/>
                <a:gd name="T13" fmla="*/ 23 h 64"/>
                <a:gd name="T14" fmla="*/ 2500 w 2848"/>
                <a:gd name="T15" fmla="*/ 28 h 64"/>
                <a:gd name="T16" fmla="*/ 2458 w 2848"/>
                <a:gd name="T17" fmla="*/ 35 h 64"/>
                <a:gd name="T18" fmla="*/ 2419 w 2848"/>
                <a:gd name="T19" fmla="*/ 43 h 64"/>
                <a:gd name="T20" fmla="*/ 2378 w 2848"/>
                <a:gd name="T21" fmla="*/ 51 h 64"/>
                <a:gd name="T22" fmla="*/ 2331 w 2848"/>
                <a:gd name="T23" fmla="*/ 54 h 64"/>
                <a:gd name="T24" fmla="*/ 2285 w 2848"/>
                <a:gd name="T25" fmla="*/ 63 h 64"/>
                <a:gd name="T26" fmla="*/ 2239 w 2848"/>
                <a:gd name="T27" fmla="*/ 63 h 64"/>
                <a:gd name="T28" fmla="*/ 2189 w 2848"/>
                <a:gd name="T29" fmla="*/ 63 h 64"/>
                <a:gd name="T30" fmla="*/ 2139 w 2848"/>
                <a:gd name="T31" fmla="*/ 63 h 64"/>
                <a:gd name="T32" fmla="*/ 2089 w 2848"/>
                <a:gd name="T33" fmla="*/ 54 h 64"/>
                <a:gd name="T34" fmla="*/ 2031 w 2848"/>
                <a:gd name="T35" fmla="*/ 51 h 64"/>
                <a:gd name="T36" fmla="*/ 1976 w 2848"/>
                <a:gd name="T37" fmla="*/ 47 h 64"/>
                <a:gd name="T38" fmla="*/ 1919 w 2848"/>
                <a:gd name="T39" fmla="*/ 43 h 64"/>
                <a:gd name="T40" fmla="*/ 1861 w 2848"/>
                <a:gd name="T41" fmla="*/ 35 h 64"/>
                <a:gd name="T42" fmla="*/ 1804 w 2848"/>
                <a:gd name="T43" fmla="*/ 28 h 64"/>
                <a:gd name="T44" fmla="*/ 1750 w 2848"/>
                <a:gd name="T45" fmla="*/ 23 h 64"/>
                <a:gd name="T46" fmla="*/ 1696 w 2848"/>
                <a:gd name="T47" fmla="*/ 23 h 64"/>
                <a:gd name="T48" fmla="*/ 1645 w 2848"/>
                <a:gd name="T49" fmla="*/ 23 h 64"/>
                <a:gd name="T50" fmla="*/ 1596 w 2848"/>
                <a:gd name="T51" fmla="*/ 23 h 64"/>
                <a:gd name="T52" fmla="*/ 1553 w 2848"/>
                <a:gd name="T53" fmla="*/ 23 h 64"/>
                <a:gd name="T54" fmla="*/ 1507 w 2848"/>
                <a:gd name="T55" fmla="*/ 28 h 64"/>
                <a:gd name="T56" fmla="*/ 1465 w 2848"/>
                <a:gd name="T57" fmla="*/ 35 h 64"/>
                <a:gd name="T58" fmla="*/ 1422 w 2848"/>
                <a:gd name="T59" fmla="*/ 43 h 64"/>
                <a:gd name="T60" fmla="*/ 1380 w 2848"/>
                <a:gd name="T61" fmla="*/ 51 h 64"/>
                <a:gd name="T62" fmla="*/ 1334 w 2848"/>
                <a:gd name="T63" fmla="*/ 54 h 64"/>
                <a:gd name="T64" fmla="*/ 1283 w 2848"/>
                <a:gd name="T65" fmla="*/ 63 h 64"/>
                <a:gd name="T66" fmla="*/ 1230 w 2848"/>
                <a:gd name="T67" fmla="*/ 63 h 64"/>
                <a:gd name="T68" fmla="*/ 1164 w 2848"/>
                <a:gd name="T69" fmla="*/ 63 h 64"/>
                <a:gd name="T70" fmla="*/ 1099 w 2848"/>
                <a:gd name="T71" fmla="*/ 54 h 64"/>
                <a:gd name="T72" fmla="*/ 1022 w 2848"/>
                <a:gd name="T73" fmla="*/ 51 h 64"/>
                <a:gd name="T74" fmla="*/ 944 w 2848"/>
                <a:gd name="T75" fmla="*/ 43 h 64"/>
                <a:gd name="T76" fmla="*/ 859 w 2848"/>
                <a:gd name="T77" fmla="*/ 35 h 64"/>
                <a:gd name="T78" fmla="*/ 771 w 2848"/>
                <a:gd name="T79" fmla="*/ 31 h 64"/>
                <a:gd name="T80" fmla="*/ 674 w 2848"/>
                <a:gd name="T81" fmla="*/ 28 h 64"/>
                <a:gd name="T82" fmla="*/ 578 w 2848"/>
                <a:gd name="T83" fmla="*/ 28 h 64"/>
                <a:gd name="T84" fmla="*/ 478 w 2848"/>
                <a:gd name="T85" fmla="*/ 31 h 64"/>
                <a:gd name="T86" fmla="*/ 378 w 2848"/>
                <a:gd name="T87" fmla="*/ 35 h 64"/>
                <a:gd name="T88" fmla="*/ 274 w 2848"/>
                <a:gd name="T89" fmla="*/ 35 h 64"/>
                <a:gd name="T90" fmla="*/ 170 w 2848"/>
                <a:gd name="T91" fmla="*/ 35 h 64"/>
                <a:gd name="T92" fmla="*/ 65 w 2848"/>
                <a:gd name="T93" fmla="*/ 28 h 64"/>
                <a:gd name="T94" fmla="*/ 0 w 2848"/>
                <a:gd name="T95" fmla="*/ 1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48" h="64">
                  <a:moveTo>
                    <a:pt x="2847" y="11"/>
                  </a:moveTo>
                  <a:lnTo>
                    <a:pt x="2755" y="4"/>
                  </a:lnTo>
                  <a:lnTo>
                    <a:pt x="2705" y="0"/>
                  </a:lnTo>
                  <a:lnTo>
                    <a:pt x="2659" y="4"/>
                  </a:lnTo>
                  <a:lnTo>
                    <a:pt x="2613" y="4"/>
                  </a:lnTo>
                  <a:lnTo>
                    <a:pt x="2575" y="11"/>
                  </a:lnTo>
                  <a:lnTo>
                    <a:pt x="2535" y="23"/>
                  </a:lnTo>
                  <a:lnTo>
                    <a:pt x="2500" y="28"/>
                  </a:lnTo>
                  <a:lnTo>
                    <a:pt x="2458" y="35"/>
                  </a:lnTo>
                  <a:lnTo>
                    <a:pt x="2419" y="43"/>
                  </a:lnTo>
                  <a:lnTo>
                    <a:pt x="2378" y="51"/>
                  </a:lnTo>
                  <a:lnTo>
                    <a:pt x="2331" y="54"/>
                  </a:lnTo>
                  <a:lnTo>
                    <a:pt x="2285" y="63"/>
                  </a:lnTo>
                  <a:lnTo>
                    <a:pt x="2239" y="63"/>
                  </a:lnTo>
                  <a:lnTo>
                    <a:pt x="2189" y="63"/>
                  </a:lnTo>
                  <a:lnTo>
                    <a:pt x="2139" y="63"/>
                  </a:lnTo>
                  <a:lnTo>
                    <a:pt x="2089" y="54"/>
                  </a:lnTo>
                  <a:lnTo>
                    <a:pt x="2031" y="51"/>
                  </a:lnTo>
                  <a:lnTo>
                    <a:pt x="1976" y="47"/>
                  </a:lnTo>
                  <a:lnTo>
                    <a:pt x="1919" y="43"/>
                  </a:lnTo>
                  <a:lnTo>
                    <a:pt x="1861" y="35"/>
                  </a:lnTo>
                  <a:lnTo>
                    <a:pt x="1804" y="28"/>
                  </a:lnTo>
                  <a:lnTo>
                    <a:pt x="1750" y="23"/>
                  </a:lnTo>
                  <a:lnTo>
                    <a:pt x="1696" y="23"/>
                  </a:lnTo>
                  <a:lnTo>
                    <a:pt x="1645" y="23"/>
                  </a:lnTo>
                  <a:lnTo>
                    <a:pt x="1596" y="23"/>
                  </a:lnTo>
                  <a:lnTo>
                    <a:pt x="1553" y="23"/>
                  </a:lnTo>
                  <a:lnTo>
                    <a:pt x="1507" y="28"/>
                  </a:lnTo>
                  <a:lnTo>
                    <a:pt x="1465" y="35"/>
                  </a:lnTo>
                  <a:lnTo>
                    <a:pt x="1422" y="43"/>
                  </a:lnTo>
                  <a:lnTo>
                    <a:pt x="1380" y="51"/>
                  </a:lnTo>
                  <a:lnTo>
                    <a:pt x="1334" y="54"/>
                  </a:lnTo>
                  <a:lnTo>
                    <a:pt x="1283" y="63"/>
                  </a:lnTo>
                  <a:lnTo>
                    <a:pt x="1230" y="63"/>
                  </a:lnTo>
                  <a:lnTo>
                    <a:pt x="1164" y="63"/>
                  </a:lnTo>
                  <a:lnTo>
                    <a:pt x="1099" y="54"/>
                  </a:lnTo>
                  <a:lnTo>
                    <a:pt x="1022" y="51"/>
                  </a:lnTo>
                  <a:lnTo>
                    <a:pt x="944" y="43"/>
                  </a:lnTo>
                  <a:lnTo>
                    <a:pt x="859" y="35"/>
                  </a:lnTo>
                  <a:lnTo>
                    <a:pt x="771" y="31"/>
                  </a:lnTo>
                  <a:lnTo>
                    <a:pt x="674" y="28"/>
                  </a:lnTo>
                  <a:lnTo>
                    <a:pt x="578" y="28"/>
                  </a:lnTo>
                  <a:lnTo>
                    <a:pt x="478" y="31"/>
                  </a:lnTo>
                  <a:lnTo>
                    <a:pt x="378" y="35"/>
                  </a:lnTo>
                  <a:lnTo>
                    <a:pt x="274" y="35"/>
                  </a:lnTo>
                  <a:lnTo>
                    <a:pt x="170" y="35"/>
                  </a:lnTo>
                  <a:lnTo>
                    <a:pt x="65" y="28"/>
                  </a:lnTo>
                  <a:lnTo>
                    <a:pt x="0" y="1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5" name="Freeform 69">
              <a:extLst>
                <a:ext uri="{FF2B5EF4-FFF2-40B4-BE49-F238E27FC236}">
                  <a16:creationId xmlns:a16="http://schemas.microsoft.com/office/drawing/2014/main" id="{91902F00-752A-48B2-8192-0CA7C36C8A09}"/>
                </a:ext>
              </a:extLst>
            </p:cNvPr>
            <p:cNvSpPr>
              <a:spLocks noChangeArrowheads="1"/>
            </p:cNvSpPr>
            <p:nvPr/>
          </p:nvSpPr>
          <p:spPr bwMode="auto">
            <a:xfrm>
              <a:off x="4395" y="3150"/>
              <a:ext cx="21" cy="89"/>
            </a:xfrm>
            <a:custGeom>
              <a:avLst/>
              <a:gdLst>
                <a:gd name="T0" fmla="*/ 90 w 91"/>
                <a:gd name="T1" fmla="*/ 0 h 391"/>
                <a:gd name="T2" fmla="*/ 63 w 91"/>
                <a:gd name="T3" fmla="*/ 27 h 391"/>
                <a:gd name="T4" fmla="*/ 39 w 91"/>
                <a:gd name="T5" fmla="*/ 62 h 391"/>
                <a:gd name="T6" fmla="*/ 15 w 91"/>
                <a:gd name="T7" fmla="*/ 112 h 391"/>
                <a:gd name="T8" fmla="*/ 0 w 91"/>
                <a:gd name="T9" fmla="*/ 170 h 391"/>
                <a:gd name="T10" fmla="*/ 0 w 91"/>
                <a:gd name="T11" fmla="*/ 221 h 391"/>
                <a:gd name="T12" fmla="*/ 15 w 91"/>
                <a:gd name="T13" fmla="*/ 281 h 391"/>
                <a:gd name="T14" fmla="*/ 39 w 91"/>
                <a:gd name="T15" fmla="*/ 332 h 391"/>
                <a:gd name="T16" fmla="*/ 63 w 91"/>
                <a:gd name="T17" fmla="*/ 367 h 391"/>
                <a:gd name="T18" fmla="*/ 90 w 91"/>
                <a:gd name="T19" fmla="*/ 39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391">
                  <a:moveTo>
                    <a:pt x="90" y="0"/>
                  </a:moveTo>
                  <a:lnTo>
                    <a:pt x="63" y="27"/>
                  </a:lnTo>
                  <a:lnTo>
                    <a:pt x="39" y="62"/>
                  </a:lnTo>
                  <a:lnTo>
                    <a:pt x="15" y="112"/>
                  </a:lnTo>
                  <a:lnTo>
                    <a:pt x="0" y="170"/>
                  </a:lnTo>
                  <a:lnTo>
                    <a:pt x="0" y="221"/>
                  </a:lnTo>
                  <a:lnTo>
                    <a:pt x="15" y="281"/>
                  </a:lnTo>
                  <a:lnTo>
                    <a:pt x="39" y="332"/>
                  </a:lnTo>
                  <a:lnTo>
                    <a:pt x="63" y="367"/>
                  </a:lnTo>
                  <a:lnTo>
                    <a:pt x="90" y="3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6" name="Freeform 70">
              <a:extLst>
                <a:ext uri="{FF2B5EF4-FFF2-40B4-BE49-F238E27FC236}">
                  <a16:creationId xmlns:a16="http://schemas.microsoft.com/office/drawing/2014/main" id="{7D0E7FC6-7537-4838-950E-5F4B10C0BC51}"/>
                </a:ext>
              </a:extLst>
            </p:cNvPr>
            <p:cNvSpPr>
              <a:spLocks noChangeArrowheads="1"/>
            </p:cNvSpPr>
            <p:nvPr/>
          </p:nvSpPr>
          <p:spPr bwMode="auto">
            <a:xfrm>
              <a:off x="4434" y="3181"/>
              <a:ext cx="31" cy="39"/>
            </a:xfrm>
            <a:custGeom>
              <a:avLst/>
              <a:gdLst>
                <a:gd name="T0" fmla="*/ 136 w 137"/>
                <a:gd name="T1" fmla="*/ 35 h 171"/>
                <a:gd name="T2" fmla="*/ 120 w 137"/>
                <a:gd name="T3" fmla="*/ 11 h 171"/>
                <a:gd name="T4" fmla="*/ 90 w 137"/>
                <a:gd name="T5" fmla="*/ 0 h 171"/>
                <a:gd name="T6" fmla="*/ 51 w 137"/>
                <a:gd name="T7" fmla="*/ 0 h 171"/>
                <a:gd name="T8" fmla="*/ 16 w 137"/>
                <a:gd name="T9" fmla="*/ 11 h 171"/>
                <a:gd name="T10" fmla="*/ 0 w 137"/>
                <a:gd name="T11" fmla="*/ 35 h 171"/>
                <a:gd name="T12" fmla="*/ 16 w 137"/>
                <a:gd name="T13" fmla="*/ 57 h 171"/>
                <a:gd name="T14" fmla="*/ 39 w 137"/>
                <a:gd name="T15" fmla="*/ 73 h 171"/>
                <a:gd name="T16" fmla="*/ 101 w 137"/>
                <a:gd name="T17" fmla="*/ 85 h 171"/>
                <a:gd name="T18" fmla="*/ 120 w 137"/>
                <a:gd name="T19" fmla="*/ 97 h 171"/>
                <a:gd name="T20" fmla="*/ 136 w 137"/>
                <a:gd name="T21" fmla="*/ 120 h 171"/>
                <a:gd name="T22" fmla="*/ 136 w 137"/>
                <a:gd name="T23" fmla="*/ 135 h 171"/>
                <a:gd name="T24" fmla="*/ 120 w 137"/>
                <a:gd name="T25" fmla="*/ 159 h 171"/>
                <a:gd name="T26" fmla="*/ 90 w 137"/>
                <a:gd name="T27" fmla="*/ 170 h 171"/>
                <a:gd name="T28" fmla="*/ 51 w 137"/>
                <a:gd name="T29" fmla="*/ 170 h 171"/>
                <a:gd name="T30" fmla="*/ 16 w 137"/>
                <a:gd name="T31" fmla="*/ 159 h 171"/>
                <a:gd name="T32" fmla="*/ 0 w 137"/>
                <a:gd name="T33" fmla="*/ 1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 h="171">
                  <a:moveTo>
                    <a:pt x="136" y="35"/>
                  </a:moveTo>
                  <a:lnTo>
                    <a:pt x="120" y="11"/>
                  </a:lnTo>
                  <a:lnTo>
                    <a:pt x="90" y="0"/>
                  </a:lnTo>
                  <a:lnTo>
                    <a:pt x="51" y="0"/>
                  </a:lnTo>
                  <a:lnTo>
                    <a:pt x="16" y="11"/>
                  </a:lnTo>
                  <a:lnTo>
                    <a:pt x="0" y="35"/>
                  </a:lnTo>
                  <a:lnTo>
                    <a:pt x="16" y="57"/>
                  </a:lnTo>
                  <a:lnTo>
                    <a:pt x="39" y="73"/>
                  </a:lnTo>
                  <a:lnTo>
                    <a:pt x="101" y="85"/>
                  </a:lnTo>
                  <a:lnTo>
                    <a:pt x="120" y="97"/>
                  </a:lnTo>
                  <a:lnTo>
                    <a:pt x="136" y="120"/>
                  </a:lnTo>
                  <a:lnTo>
                    <a:pt x="136" y="135"/>
                  </a:lnTo>
                  <a:lnTo>
                    <a:pt x="120" y="159"/>
                  </a:lnTo>
                  <a:lnTo>
                    <a:pt x="90" y="170"/>
                  </a:lnTo>
                  <a:lnTo>
                    <a:pt x="51" y="170"/>
                  </a:lnTo>
                  <a:lnTo>
                    <a:pt x="16" y="159"/>
                  </a:lnTo>
                  <a:lnTo>
                    <a:pt x="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7" name="Freeform 71">
              <a:extLst>
                <a:ext uri="{FF2B5EF4-FFF2-40B4-BE49-F238E27FC236}">
                  <a16:creationId xmlns:a16="http://schemas.microsoft.com/office/drawing/2014/main" id="{652B677C-57AE-48BF-8303-82167981D24E}"/>
                </a:ext>
              </a:extLst>
            </p:cNvPr>
            <p:cNvSpPr>
              <a:spLocks noChangeArrowheads="1"/>
            </p:cNvSpPr>
            <p:nvPr/>
          </p:nvSpPr>
          <p:spPr bwMode="auto">
            <a:xfrm>
              <a:off x="4481" y="3181"/>
              <a:ext cx="33" cy="39"/>
            </a:xfrm>
            <a:custGeom>
              <a:avLst/>
              <a:gdLst>
                <a:gd name="T0" fmla="*/ 0 w 147"/>
                <a:gd name="T1" fmla="*/ 73 h 171"/>
                <a:gd name="T2" fmla="*/ 146 w 147"/>
                <a:gd name="T3" fmla="*/ 73 h 171"/>
                <a:gd name="T4" fmla="*/ 146 w 147"/>
                <a:gd name="T5" fmla="*/ 46 h 171"/>
                <a:gd name="T6" fmla="*/ 135 w 147"/>
                <a:gd name="T7" fmla="*/ 23 h 171"/>
                <a:gd name="T8" fmla="*/ 122 w 147"/>
                <a:gd name="T9" fmla="*/ 11 h 171"/>
                <a:gd name="T10" fmla="*/ 96 w 147"/>
                <a:gd name="T11" fmla="*/ 0 h 171"/>
                <a:gd name="T12" fmla="*/ 60 w 147"/>
                <a:gd name="T13" fmla="*/ 0 h 171"/>
                <a:gd name="T14" fmla="*/ 34 w 147"/>
                <a:gd name="T15" fmla="*/ 11 h 171"/>
                <a:gd name="T16" fmla="*/ 11 w 147"/>
                <a:gd name="T17" fmla="*/ 35 h 171"/>
                <a:gd name="T18" fmla="*/ 0 w 147"/>
                <a:gd name="T19" fmla="*/ 73 h 171"/>
                <a:gd name="T20" fmla="*/ 0 w 147"/>
                <a:gd name="T21" fmla="*/ 97 h 171"/>
                <a:gd name="T22" fmla="*/ 11 w 147"/>
                <a:gd name="T23" fmla="*/ 135 h 171"/>
                <a:gd name="T24" fmla="*/ 34 w 147"/>
                <a:gd name="T25" fmla="*/ 159 h 171"/>
                <a:gd name="T26" fmla="*/ 60 w 147"/>
                <a:gd name="T27" fmla="*/ 170 h 171"/>
                <a:gd name="T28" fmla="*/ 96 w 147"/>
                <a:gd name="T29" fmla="*/ 170 h 171"/>
                <a:gd name="T30" fmla="*/ 122 w 147"/>
                <a:gd name="T31" fmla="*/ 159 h 171"/>
                <a:gd name="T32" fmla="*/ 146 w 147"/>
                <a:gd name="T33" fmla="*/ 1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71">
                  <a:moveTo>
                    <a:pt x="0" y="73"/>
                  </a:moveTo>
                  <a:lnTo>
                    <a:pt x="146" y="73"/>
                  </a:lnTo>
                  <a:lnTo>
                    <a:pt x="146" y="46"/>
                  </a:lnTo>
                  <a:lnTo>
                    <a:pt x="135" y="23"/>
                  </a:lnTo>
                  <a:lnTo>
                    <a:pt x="122" y="11"/>
                  </a:lnTo>
                  <a:lnTo>
                    <a:pt x="96" y="0"/>
                  </a:lnTo>
                  <a:lnTo>
                    <a:pt x="60" y="0"/>
                  </a:lnTo>
                  <a:lnTo>
                    <a:pt x="34" y="11"/>
                  </a:lnTo>
                  <a:lnTo>
                    <a:pt x="11" y="35"/>
                  </a:lnTo>
                  <a:lnTo>
                    <a:pt x="0" y="73"/>
                  </a:lnTo>
                  <a:lnTo>
                    <a:pt x="0" y="97"/>
                  </a:lnTo>
                  <a:lnTo>
                    <a:pt x="11" y="135"/>
                  </a:lnTo>
                  <a:lnTo>
                    <a:pt x="34" y="159"/>
                  </a:lnTo>
                  <a:lnTo>
                    <a:pt x="60" y="170"/>
                  </a:lnTo>
                  <a:lnTo>
                    <a:pt x="96" y="170"/>
                  </a:lnTo>
                  <a:lnTo>
                    <a:pt x="122" y="159"/>
                  </a:lnTo>
                  <a:lnTo>
                    <a:pt x="146"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8" name="Freeform 72">
              <a:extLst>
                <a:ext uri="{FF2B5EF4-FFF2-40B4-BE49-F238E27FC236}">
                  <a16:creationId xmlns:a16="http://schemas.microsoft.com/office/drawing/2014/main" id="{EC8F34F9-5DC0-4EBD-AE42-E4A8E6533C0E}"/>
                </a:ext>
              </a:extLst>
            </p:cNvPr>
            <p:cNvSpPr>
              <a:spLocks noChangeArrowheads="1"/>
            </p:cNvSpPr>
            <p:nvPr/>
          </p:nvSpPr>
          <p:spPr bwMode="auto">
            <a:xfrm>
              <a:off x="4531" y="3181"/>
              <a:ext cx="34" cy="39"/>
            </a:xfrm>
            <a:custGeom>
              <a:avLst/>
              <a:gdLst>
                <a:gd name="T0" fmla="*/ 0 w 149"/>
                <a:gd name="T1" fmla="*/ 73 h 171"/>
                <a:gd name="T2" fmla="*/ 148 w 149"/>
                <a:gd name="T3" fmla="*/ 73 h 171"/>
                <a:gd name="T4" fmla="*/ 148 w 149"/>
                <a:gd name="T5" fmla="*/ 46 h 171"/>
                <a:gd name="T6" fmla="*/ 136 w 149"/>
                <a:gd name="T7" fmla="*/ 23 h 171"/>
                <a:gd name="T8" fmla="*/ 120 w 149"/>
                <a:gd name="T9" fmla="*/ 11 h 171"/>
                <a:gd name="T10" fmla="*/ 96 w 149"/>
                <a:gd name="T11" fmla="*/ 0 h 171"/>
                <a:gd name="T12" fmla="*/ 62 w 149"/>
                <a:gd name="T13" fmla="*/ 0 h 171"/>
                <a:gd name="T14" fmla="*/ 39 w 149"/>
                <a:gd name="T15" fmla="*/ 11 h 171"/>
                <a:gd name="T16" fmla="*/ 12 w 149"/>
                <a:gd name="T17" fmla="*/ 35 h 171"/>
                <a:gd name="T18" fmla="*/ 0 w 149"/>
                <a:gd name="T19" fmla="*/ 73 h 171"/>
                <a:gd name="T20" fmla="*/ 0 w 149"/>
                <a:gd name="T21" fmla="*/ 97 h 171"/>
                <a:gd name="T22" fmla="*/ 12 w 149"/>
                <a:gd name="T23" fmla="*/ 135 h 171"/>
                <a:gd name="T24" fmla="*/ 39 w 149"/>
                <a:gd name="T25" fmla="*/ 159 h 171"/>
                <a:gd name="T26" fmla="*/ 62 w 149"/>
                <a:gd name="T27" fmla="*/ 170 h 171"/>
                <a:gd name="T28" fmla="*/ 96 w 149"/>
                <a:gd name="T29" fmla="*/ 170 h 171"/>
                <a:gd name="T30" fmla="*/ 120 w 149"/>
                <a:gd name="T31" fmla="*/ 159 h 171"/>
                <a:gd name="T32" fmla="*/ 148 w 149"/>
                <a:gd name="T33" fmla="*/ 1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71">
                  <a:moveTo>
                    <a:pt x="0" y="73"/>
                  </a:moveTo>
                  <a:lnTo>
                    <a:pt x="148" y="73"/>
                  </a:lnTo>
                  <a:lnTo>
                    <a:pt x="148" y="46"/>
                  </a:lnTo>
                  <a:lnTo>
                    <a:pt x="136" y="23"/>
                  </a:lnTo>
                  <a:lnTo>
                    <a:pt x="120" y="11"/>
                  </a:lnTo>
                  <a:lnTo>
                    <a:pt x="96" y="0"/>
                  </a:lnTo>
                  <a:lnTo>
                    <a:pt x="62" y="0"/>
                  </a:lnTo>
                  <a:lnTo>
                    <a:pt x="39" y="11"/>
                  </a:lnTo>
                  <a:lnTo>
                    <a:pt x="12" y="35"/>
                  </a:lnTo>
                  <a:lnTo>
                    <a:pt x="0" y="73"/>
                  </a:lnTo>
                  <a:lnTo>
                    <a:pt x="0" y="97"/>
                  </a:lnTo>
                  <a:lnTo>
                    <a:pt x="12" y="135"/>
                  </a:lnTo>
                  <a:lnTo>
                    <a:pt x="39" y="159"/>
                  </a:lnTo>
                  <a:lnTo>
                    <a:pt x="62" y="170"/>
                  </a:lnTo>
                  <a:lnTo>
                    <a:pt x="96" y="170"/>
                  </a:lnTo>
                  <a:lnTo>
                    <a:pt x="120" y="159"/>
                  </a:lnTo>
                  <a:lnTo>
                    <a:pt x="148"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69" name="Line 73">
              <a:extLst>
                <a:ext uri="{FF2B5EF4-FFF2-40B4-BE49-F238E27FC236}">
                  <a16:creationId xmlns:a16="http://schemas.microsoft.com/office/drawing/2014/main" id="{EEC3DCB6-3F7E-4D5C-B9C5-93A3F38645A6}"/>
                </a:ext>
              </a:extLst>
            </p:cNvPr>
            <p:cNvSpPr>
              <a:spLocks noChangeShapeType="1"/>
            </p:cNvSpPr>
            <p:nvPr/>
          </p:nvSpPr>
          <p:spPr bwMode="auto">
            <a:xfrm flipV="1">
              <a:off x="4627" y="3161"/>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0" name="Freeform 74">
              <a:extLst>
                <a:ext uri="{FF2B5EF4-FFF2-40B4-BE49-F238E27FC236}">
                  <a16:creationId xmlns:a16="http://schemas.microsoft.com/office/drawing/2014/main" id="{9507EA87-596D-4C21-BEAE-812082E83D17}"/>
                </a:ext>
              </a:extLst>
            </p:cNvPr>
            <p:cNvSpPr>
              <a:spLocks noChangeArrowheads="1"/>
            </p:cNvSpPr>
            <p:nvPr/>
          </p:nvSpPr>
          <p:spPr bwMode="auto">
            <a:xfrm>
              <a:off x="4627" y="3208"/>
              <a:ext cx="14" cy="14"/>
            </a:xfrm>
            <a:custGeom>
              <a:avLst/>
              <a:gdLst>
                <a:gd name="T0" fmla="*/ 0 w 63"/>
                <a:gd name="T1" fmla="*/ 0 h 63"/>
                <a:gd name="T2" fmla="*/ 15 w 63"/>
                <a:gd name="T3" fmla="*/ 45 h 63"/>
                <a:gd name="T4" fmla="*/ 38 w 63"/>
                <a:gd name="T5" fmla="*/ 62 h 63"/>
                <a:gd name="T6" fmla="*/ 62 w 63"/>
                <a:gd name="T7" fmla="*/ 62 h 63"/>
              </a:gdLst>
              <a:ahLst/>
              <a:cxnLst>
                <a:cxn ang="0">
                  <a:pos x="T0" y="T1"/>
                </a:cxn>
                <a:cxn ang="0">
                  <a:pos x="T2" y="T3"/>
                </a:cxn>
                <a:cxn ang="0">
                  <a:pos x="T4" y="T5"/>
                </a:cxn>
                <a:cxn ang="0">
                  <a:pos x="T6" y="T7"/>
                </a:cxn>
              </a:cxnLst>
              <a:rect l="0" t="0" r="r" b="b"/>
              <a:pathLst>
                <a:path w="63" h="63">
                  <a:moveTo>
                    <a:pt x="0" y="0"/>
                  </a:moveTo>
                  <a:lnTo>
                    <a:pt x="15" y="45"/>
                  </a:lnTo>
                  <a:lnTo>
                    <a:pt x="38" y="62"/>
                  </a:lnTo>
                  <a:lnTo>
                    <a:pt x="62"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71" name="Line 75">
              <a:extLst>
                <a:ext uri="{FF2B5EF4-FFF2-40B4-BE49-F238E27FC236}">
                  <a16:creationId xmlns:a16="http://schemas.microsoft.com/office/drawing/2014/main" id="{B0E5CF2F-A86F-49DF-8024-5B49A08A4FA9}"/>
                </a:ext>
              </a:extLst>
            </p:cNvPr>
            <p:cNvSpPr>
              <a:spLocks noChangeShapeType="1"/>
            </p:cNvSpPr>
            <p:nvPr/>
          </p:nvSpPr>
          <p:spPr bwMode="auto">
            <a:xfrm flipH="1">
              <a:off x="4618" y="3181"/>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2" name="Freeform 76">
              <a:extLst>
                <a:ext uri="{FF2B5EF4-FFF2-40B4-BE49-F238E27FC236}">
                  <a16:creationId xmlns:a16="http://schemas.microsoft.com/office/drawing/2014/main" id="{998E83DE-429A-4FFF-BB05-033EEEE9E795}"/>
                </a:ext>
              </a:extLst>
            </p:cNvPr>
            <p:cNvSpPr>
              <a:spLocks noChangeArrowheads="1"/>
            </p:cNvSpPr>
            <p:nvPr/>
          </p:nvSpPr>
          <p:spPr bwMode="auto">
            <a:xfrm>
              <a:off x="4659" y="3181"/>
              <a:ext cx="32" cy="39"/>
            </a:xfrm>
            <a:custGeom>
              <a:avLst/>
              <a:gdLst>
                <a:gd name="T0" fmla="*/ 0 w 143"/>
                <a:gd name="T1" fmla="*/ 73 h 171"/>
                <a:gd name="T2" fmla="*/ 142 w 143"/>
                <a:gd name="T3" fmla="*/ 73 h 171"/>
                <a:gd name="T4" fmla="*/ 142 w 143"/>
                <a:gd name="T5" fmla="*/ 46 h 171"/>
                <a:gd name="T6" fmla="*/ 131 w 143"/>
                <a:gd name="T7" fmla="*/ 23 h 171"/>
                <a:gd name="T8" fmla="*/ 120 w 143"/>
                <a:gd name="T9" fmla="*/ 11 h 171"/>
                <a:gd name="T10" fmla="*/ 92 w 143"/>
                <a:gd name="T11" fmla="*/ 0 h 171"/>
                <a:gd name="T12" fmla="*/ 61 w 143"/>
                <a:gd name="T13" fmla="*/ 0 h 171"/>
                <a:gd name="T14" fmla="*/ 34 w 143"/>
                <a:gd name="T15" fmla="*/ 11 h 171"/>
                <a:gd name="T16" fmla="*/ 12 w 143"/>
                <a:gd name="T17" fmla="*/ 35 h 171"/>
                <a:gd name="T18" fmla="*/ 0 w 143"/>
                <a:gd name="T19" fmla="*/ 73 h 171"/>
                <a:gd name="T20" fmla="*/ 0 w 143"/>
                <a:gd name="T21" fmla="*/ 97 h 171"/>
                <a:gd name="T22" fmla="*/ 12 w 143"/>
                <a:gd name="T23" fmla="*/ 135 h 171"/>
                <a:gd name="T24" fmla="*/ 34 w 143"/>
                <a:gd name="T25" fmla="*/ 159 h 171"/>
                <a:gd name="T26" fmla="*/ 61 w 143"/>
                <a:gd name="T27" fmla="*/ 170 h 171"/>
                <a:gd name="T28" fmla="*/ 92 w 143"/>
                <a:gd name="T29" fmla="*/ 170 h 171"/>
                <a:gd name="T30" fmla="*/ 120 w 143"/>
                <a:gd name="T31" fmla="*/ 159 h 171"/>
                <a:gd name="T32" fmla="*/ 142 w 143"/>
                <a:gd name="T33" fmla="*/ 1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3" h="171">
                  <a:moveTo>
                    <a:pt x="0" y="73"/>
                  </a:moveTo>
                  <a:lnTo>
                    <a:pt x="142" y="73"/>
                  </a:lnTo>
                  <a:lnTo>
                    <a:pt x="142" y="46"/>
                  </a:lnTo>
                  <a:lnTo>
                    <a:pt x="131" y="23"/>
                  </a:lnTo>
                  <a:lnTo>
                    <a:pt x="120" y="11"/>
                  </a:lnTo>
                  <a:lnTo>
                    <a:pt x="92" y="0"/>
                  </a:lnTo>
                  <a:lnTo>
                    <a:pt x="61" y="0"/>
                  </a:lnTo>
                  <a:lnTo>
                    <a:pt x="34" y="11"/>
                  </a:lnTo>
                  <a:lnTo>
                    <a:pt x="12" y="35"/>
                  </a:lnTo>
                  <a:lnTo>
                    <a:pt x="0" y="73"/>
                  </a:lnTo>
                  <a:lnTo>
                    <a:pt x="0" y="97"/>
                  </a:lnTo>
                  <a:lnTo>
                    <a:pt x="12" y="135"/>
                  </a:lnTo>
                  <a:lnTo>
                    <a:pt x="34" y="159"/>
                  </a:lnTo>
                  <a:lnTo>
                    <a:pt x="61" y="170"/>
                  </a:lnTo>
                  <a:lnTo>
                    <a:pt x="92" y="170"/>
                  </a:lnTo>
                  <a:lnTo>
                    <a:pt x="120" y="159"/>
                  </a:lnTo>
                  <a:lnTo>
                    <a:pt x="142"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73" name="Line 77">
              <a:extLst>
                <a:ext uri="{FF2B5EF4-FFF2-40B4-BE49-F238E27FC236}">
                  <a16:creationId xmlns:a16="http://schemas.microsoft.com/office/drawing/2014/main" id="{FBB0DA46-DA38-4F5E-BEB0-2C7B3C699675}"/>
                </a:ext>
              </a:extLst>
            </p:cNvPr>
            <p:cNvSpPr>
              <a:spLocks noChangeShapeType="1"/>
            </p:cNvSpPr>
            <p:nvPr/>
          </p:nvSpPr>
          <p:spPr bwMode="auto">
            <a:xfrm flipV="1">
              <a:off x="4708" y="3180"/>
              <a:ext cx="30"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4" name="Line 78">
              <a:extLst>
                <a:ext uri="{FF2B5EF4-FFF2-40B4-BE49-F238E27FC236}">
                  <a16:creationId xmlns:a16="http://schemas.microsoft.com/office/drawing/2014/main" id="{1D58EE7E-3D0D-44A7-B42A-C918398FBD52}"/>
                </a:ext>
              </a:extLst>
            </p:cNvPr>
            <p:cNvSpPr>
              <a:spLocks noChangeShapeType="1"/>
            </p:cNvSpPr>
            <p:nvPr/>
          </p:nvSpPr>
          <p:spPr bwMode="auto">
            <a:xfrm>
              <a:off x="4708" y="3181"/>
              <a:ext cx="30"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5" name="Line 79">
              <a:extLst>
                <a:ext uri="{FF2B5EF4-FFF2-40B4-BE49-F238E27FC236}">
                  <a16:creationId xmlns:a16="http://schemas.microsoft.com/office/drawing/2014/main" id="{7AD17B61-74C4-4D55-B25A-703B9B0BCA31}"/>
                </a:ext>
              </a:extLst>
            </p:cNvPr>
            <p:cNvSpPr>
              <a:spLocks noChangeShapeType="1"/>
            </p:cNvSpPr>
            <p:nvPr/>
          </p:nvSpPr>
          <p:spPr bwMode="auto">
            <a:xfrm flipV="1">
              <a:off x="4762" y="3161"/>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6" name="Freeform 80">
              <a:extLst>
                <a:ext uri="{FF2B5EF4-FFF2-40B4-BE49-F238E27FC236}">
                  <a16:creationId xmlns:a16="http://schemas.microsoft.com/office/drawing/2014/main" id="{6576B415-3411-4D24-A2F8-EFC992A12A94}"/>
                </a:ext>
              </a:extLst>
            </p:cNvPr>
            <p:cNvSpPr>
              <a:spLocks noChangeArrowheads="1"/>
            </p:cNvSpPr>
            <p:nvPr/>
          </p:nvSpPr>
          <p:spPr bwMode="auto">
            <a:xfrm>
              <a:off x="4762" y="3208"/>
              <a:ext cx="14" cy="14"/>
            </a:xfrm>
            <a:custGeom>
              <a:avLst/>
              <a:gdLst>
                <a:gd name="T0" fmla="*/ 0 w 62"/>
                <a:gd name="T1" fmla="*/ 0 h 63"/>
                <a:gd name="T2" fmla="*/ 11 w 62"/>
                <a:gd name="T3" fmla="*/ 45 h 63"/>
                <a:gd name="T4" fmla="*/ 38 w 62"/>
                <a:gd name="T5" fmla="*/ 62 h 63"/>
                <a:gd name="T6" fmla="*/ 61 w 62"/>
                <a:gd name="T7" fmla="*/ 62 h 63"/>
              </a:gdLst>
              <a:ahLst/>
              <a:cxnLst>
                <a:cxn ang="0">
                  <a:pos x="T0" y="T1"/>
                </a:cxn>
                <a:cxn ang="0">
                  <a:pos x="T2" y="T3"/>
                </a:cxn>
                <a:cxn ang="0">
                  <a:pos x="T4" y="T5"/>
                </a:cxn>
                <a:cxn ang="0">
                  <a:pos x="T6" y="T7"/>
                </a:cxn>
              </a:cxnLst>
              <a:rect l="0" t="0" r="r" b="b"/>
              <a:pathLst>
                <a:path w="62" h="63">
                  <a:moveTo>
                    <a:pt x="0" y="0"/>
                  </a:moveTo>
                  <a:lnTo>
                    <a:pt x="11" y="45"/>
                  </a:lnTo>
                  <a:lnTo>
                    <a:pt x="38" y="62"/>
                  </a:lnTo>
                  <a:lnTo>
                    <a:pt x="61"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77" name="Line 81">
              <a:extLst>
                <a:ext uri="{FF2B5EF4-FFF2-40B4-BE49-F238E27FC236}">
                  <a16:creationId xmlns:a16="http://schemas.microsoft.com/office/drawing/2014/main" id="{6F8A8A3C-DCB5-46DE-A4AE-A9E89541B4CE}"/>
                </a:ext>
              </a:extLst>
            </p:cNvPr>
            <p:cNvSpPr>
              <a:spLocks noChangeShapeType="1"/>
            </p:cNvSpPr>
            <p:nvPr/>
          </p:nvSpPr>
          <p:spPr bwMode="auto">
            <a:xfrm flipH="1">
              <a:off x="4755" y="3181"/>
              <a:ext cx="2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8" name="Freeform 82">
              <a:extLst>
                <a:ext uri="{FF2B5EF4-FFF2-40B4-BE49-F238E27FC236}">
                  <a16:creationId xmlns:a16="http://schemas.microsoft.com/office/drawing/2014/main" id="{8A8005F6-C19D-4FC1-BDCC-202F4C7069C4}"/>
                </a:ext>
              </a:extLst>
            </p:cNvPr>
            <p:cNvSpPr>
              <a:spLocks noChangeArrowheads="1"/>
            </p:cNvSpPr>
            <p:nvPr/>
          </p:nvSpPr>
          <p:spPr bwMode="auto">
            <a:xfrm>
              <a:off x="4793" y="3150"/>
              <a:ext cx="19" cy="89"/>
            </a:xfrm>
            <a:custGeom>
              <a:avLst/>
              <a:gdLst>
                <a:gd name="T0" fmla="*/ 0 w 85"/>
                <a:gd name="T1" fmla="*/ 0 h 391"/>
                <a:gd name="T2" fmla="*/ 27 w 85"/>
                <a:gd name="T3" fmla="*/ 27 h 391"/>
                <a:gd name="T4" fmla="*/ 46 w 85"/>
                <a:gd name="T5" fmla="*/ 62 h 391"/>
                <a:gd name="T6" fmla="*/ 73 w 85"/>
                <a:gd name="T7" fmla="*/ 112 h 391"/>
                <a:gd name="T8" fmla="*/ 84 w 85"/>
                <a:gd name="T9" fmla="*/ 170 h 391"/>
                <a:gd name="T10" fmla="*/ 84 w 85"/>
                <a:gd name="T11" fmla="*/ 221 h 391"/>
                <a:gd name="T12" fmla="*/ 73 w 85"/>
                <a:gd name="T13" fmla="*/ 281 h 391"/>
                <a:gd name="T14" fmla="*/ 46 w 85"/>
                <a:gd name="T15" fmla="*/ 332 h 391"/>
                <a:gd name="T16" fmla="*/ 27 w 85"/>
                <a:gd name="T17" fmla="*/ 367 h 391"/>
                <a:gd name="T18" fmla="*/ 0 w 85"/>
                <a:gd name="T19" fmla="*/ 39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391">
                  <a:moveTo>
                    <a:pt x="0" y="0"/>
                  </a:moveTo>
                  <a:lnTo>
                    <a:pt x="27" y="27"/>
                  </a:lnTo>
                  <a:lnTo>
                    <a:pt x="46" y="62"/>
                  </a:lnTo>
                  <a:lnTo>
                    <a:pt x="73" y="112"/>
                  </a:lnTo>
                  <a:lnTo>
                    <a:pt x="84" y="170"/>
                  </a:lnTo>
                  <a:lnTo>
                    <a:pt x="84" y="221"/>
                  </a:lnTo>
                  <a:lnTo>
                    <a:pt x="73" y="281"/>
                  </a:lnTo>
                  <a:lnTo>
                    <a:pt x="46" y="332"/>
                  </a:lnTo>
                  <a:lnTo>
                    <a:pt x="27" y="367"/>
                  </a:lnTo>
                  <a:lnTo>
                    <a:pt x="0" y="3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79" name="Line 83">
              <a:extLst>
                <a:ext uri="{FF2B5EF4-FFF2-40B4-BE49-F238E27FC236}">
                  <a16:creationId xmlns:a16="http://schemas.microsoft.com/office/drawing/2014/main" id="{8376D52E-17F5-4C82-B07E-F275DBCB7B7E}"/>
                </a:ext>
              </a:extLst>
            </p:cNvPr>
            <p:cNvSpPr>
              <a:spLocks noChangeShapeType="1"/>
            </p:cNvSpPr>
            <p:nvPr/>
          </p:nvSpPr>
          <p:spPr bwMode="auto">
            <a:xfrm flipV="1">
              <a:off x="1554" y="2338"/>
              <a:ext cx="25" cy="7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0" name="Line 84">
              <a:extLst>
                <a:ext uri="{FF2B5EF4-FFF2-40B4-BE49-F238E27FC236}">
                  <a16:creationId xmlns:a16="http://schemas.microsoft.com/office/drawing/2014/main" id="{B58DA34A-5838-405E-88DB-297079E1A76A}"/>
                </a:ext>
              </a:extLst>
            </p:cNvPr>
            <p:cNvSpPr>
              <a:spLocks noChangeShapeType="1"/>
            </p:cNvSpPr>
            <p:nvPr/>
          </p:nvSpPr>
          <p:spPr bwMode="auto">
            <a:xfrm>
              <a:off x="1538" y="2336"/>
              <a:ext cx="16" cy="7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1" name="Freeform 85">
              <a:extLst>
                <a:ext uri="{FF2B5EF4-FFF2-40B4-BE49-F238E27FC236}">
                  <a16:creationId xmlns:a16="http://schemas.microsoft.com/office/drawing/2014/main" id="{276C8900-7DD9-47F9-B564-83CCCBF75C17}"/>
                </a:ext>
              </a:extLst>
            </p:cNvPr>
            <p:cNvSpPr>
              <a:spLocks noChangeArrowheads="1"/>
            </p:cNvSpPr>
            <p:nvPr/>
          </p:nvSpPr>
          <p:spPr bwMode="auto">
            <a:xfrm>
              <a:off x="1538" y="2336"/>
              <a:ext cx="41" cy="14"/>
            </a:xfrm>
            <a:custGeom>
              <a:avLst/>
              <a:gdLst>
                <a:gd name="T0" fmla="*/ 27 w 179"/>
                <a:gd name="T1" fmla="*/ 31 h 63"/>
                <a:gd name="T2" fmla="*/ 0 w 179"/>
                <a:gd name="T3" fmla="*/ 0 h 63"/>
                <a:gd name="T4" fmla="*/ 27 w 179"/>
                <a:gd name="T5" fmla="*/ 31 h 63"/>
                <a:gd name="T6" fmla="*/ 58 w 179"/>
                <a:gd name="T7" fmla="*/ 47 h 63"/>
                <a:gd name="T8" fmla="*/ 88 w 179"/>
                <a:gd name="T9" fmla="*/ 62 h 63"/>
                <a:gd name="T10" fmla="*/ 120 w 179"/>
                <a:gd name="T11" fmla="*/ 62 h 63"/>
                <a:gd name="T12" fmla="*/ 150 w 179"/>
                <a:gd name="T13" fmla="*/ 43 h 63"/>
                <a:gd name="T14" fmla="*/ 178 w 179"/>
                <a:gd name="T15" fmla="*/ 15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63">
                  <a:moveTo>
                    <a:pt x="27" y="31"/>
                  </a:moveTo>
                  <a:lnTo>
                    <a:pt x="0" y="0"/>
                  </a:lnTo>
                  <a:lnTo>
                    <a:pt x="27" y="31"/>
                  </a:lnTo>
                  <a:lnTo>
                    <a:pt x="58" y="47"/>
                  </a:lnTo>
                  <a:lnTo>
                    <a:pt x="88" y="62"/>
                  </a:lnTo>
                  <a:lnTo>
                    <a:pt x="120" y="62"/>
                  </a:lnTo>
                  <a:lnTo>
                    <a:pt x="150" y="43"/>
                  </a:lnTo>
                  <a:lnTo>
                    <a:pt x="178" y="1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82" name="Freeform 86">
              <a:extLst>
                <a:ext uri="{FF2B5EF4-FFF2-40B4-BE49-F238E27FC236}">
                  <a16:creationId xmlns:a16="http://schemas.microsoft.com/office/drawing/2014/main" id="{A5D067AB-AD7A-4E1C-AB0C-026F49477540}"/>
                </a:ext>
              </a:extLst>
            </p:cNvPr>
            <p:cNvSpPr>
              <a:spLocks noChangeArrowheads="1"/>
            </p:cNvSpPr>
            <p:nvPr/>
          </p:nvSpPr>
          <p:spPr bwMode="auto">
            <a:xfrm>
              <a:off x="1542" y="2342"/>
              <a:ext cx="33" cy="59"/>
            </a:xfrm>
            <a:custGeom>
              <a:avLst/>
              <a:gdLst>
                <a:gd name="T0" fmla="*/ 143 w 144"/>
                <a:gd name="T1" fmla="*/ 6 h 262"/>
                <a:gd name="T2" fmla="*/ 57 w 144"/>
                <a:gd name="T3" fmla="*/ 261 h 262"/>
                <a:gd name="T4" fmla="*/ 0 w 144"/>
                <a:gd name="T5" fmla="*/ 0 h 262"/>
                <a:gd name="T6" fmla="*/ 34 w 144"/>
                <a:gd name="T7" fmla="*/ 14 h 262"/>
                <a:gd name="T8" fmla="*/ 73 w 144"/>
                <a:gd name="T9" fmla="*/ 22 h 262"/>
                <a:gd name="T10" fmla="*/ 104 w 144"/>
                <a:gd name="T11" fmla="*/ 19 h 262"/>
                <a:gd name="T12" fmla="*/ 143 w 144"/>
                <a:gd name="T13" fmla="*/ 6 h 262"/>
                <a:gd name="T14" fmla="*/ 123 w 144"/>
                <a:gd name="T15" fmla="*/ 25 h 262"/>
                <a:gd name="T16" fmla="*/ 57 w 144"/>
                <a:gd name="T17" fmla="*/ 223 h 262"/>
                <a:gd name="T18" fmla="*/ 14 w 144"/>
                <a:gd name="T19" fmla="*/ 19 h 262"/>
                <a:gd name="T20" fmla="*/ 47 w 144"/>
                <a:gd name="T21" fmla="*/ 30 h 262"/>
                <a:gd name="T22" fmla="*/ 69 w 144"/>
                <a:gd name="T23" fmla="*/ 30 h 262"/>
                <a:gd name="T24" fmla="*/ 96 w 144"/>
                <a:gd name="T25" fmla="*/ 30 h 262"/>
                <a:gd name="T26" fmla="*/ 123 w 144"/>
                <a:gd name="T27" fmla="*/ 25 h 262"/>
                <a:gd name="T28" fmla="*/ 104 w 144"/>
                <a:gd name="T29" fmla="*/ 42 h 262"/>
                <a:gd name="T30" fmla="*/ 61 w 144"/>
                <a:gd name="T31" fmla="*/ 180 h 262"/>
                <a:gd name="T32" fmla="*/ 31 w 144"/>
                <a:gd name="T33" fmla="*/ 38 h 262"/>
                <a:gd name="T34" fmla="*/ 69 w 144"/>
                <a:gd name="T35" fmla="*/ 45 h 262"/>
                <a:gd name="T36" fmla="*/ 104 w 144"/>
                <a:gd name="T37" fmla="*/ 42 h 262"/>
                <a:gd name="T38" fmla="*/ 92 w 144"/>
                <a:gd name="T39" fmla="*/ 53 h 262"/>
                <a:gd name="T40" fmla="*/ 61 w 144"/>
                <a:gd name="T41" fmla="*/ 134 h 262"/>
                <a:gd name="T42" fmla="*/ 47 w 144"/>
                <a:gd name="T43" fmla="*/ 49 h 262"/>
                <a:gd name="T44" fmla="*/ 92 w 144"/>
                <a:gd name="T45" fmla="*/ 53 h 262"/>
                <a:gd name="T46" fmla="*/ 77 w 144"/>
                <a:gd name="T47" fmla="*/ 64 h 262"/>
                <a:gd name="T48" fmla="*/ 66 w 144"/>
                <a:gd name="T49" fmla="*/ 92 h 262"/>
                <a:gd name="T50" fmla="*/ 61 w 144"/>
                <a:gd name="T51" fmla="*/ 64 h 262"/>
                <a:gd name="T52" fmla="*/ 77 w 144"/>
                <a:gd name="T53" fmla="*/ 6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262">
                  <a:moveTo>
                    <a:pt x="143" y="6"/>
                  </a:moveTo>
                  <a:lnTo>
                    <a:pt x="57" y="261"/>
                  </a:lnTo>
                  <a:lnTo>
                    <a:pt x="0" y="0"/>
                  </a:lnTo>
                  <a:lnTo>
                    <a:pt x="34" y="14"/>
                  </a:lnTo>
                  <a:lnTo>
                    <a:pt x="73" y="22"/>
                  </a:lnTo>
                  <a:lnTo>
                    <a:pt x="104" y="19"/>
                  </a:lnTo>
                  <a:lnTo>
                    <a:pt x="143" y="6"/>
                  </a:lnTo>
                  <a:lnTo>
                    <a:pt x="123" y="25"/>
                  </a:lnTo>
                  <a:lnTo>
                    <a:pt x="57" y="223"/>
                  </a:lnTo>
                  <a:lnTo>
                    <a:pt x="14" y="19"/>
                  </a:lnTo>
                  <a:lnTo>
                    <a:pt x="47" y="30"/>
                  </a:lnTo>
                  <a:lnTo>
                    <a:pt x="69" y="30"/>
                  </a:lnTo>
                  <a:lnTo>
                    <a:pt x="96" y="30"/>
                  </a:lnTo>
                  <a:lnTo>
                    <a:pt x="123" y="25"/>
                  </a:lnTo>
                  <a:lnTo>
                    <a:pt x="104" y="42"/>
                  </a:lnTo>
                  <a:lnTo>
                    <a:pt x="61" y="180"/>
                  </a:lnTo>
                  <a:lnTo>
                    <a:pt x="31" y="38"/>
                  </a:lnTo>
                  <a:lnTo>
                    <a:pt x="69" y="45"/>
                  </a:lnTo>
                  <a:lnTo>
                    <a:pt x="104" y="42"/>
                  </a:lnTo>
                  <a:lnTo>
                    <a:pt x="92" y="53"/>
                  </a:lnTo>
                  <a:lnTo>
                    <a:pt x="61" y="134"/>
                  </a:lnTo>
                  <a:lnTo>
                    <a:pt x="47" y="49"/>
                  </a:lnTo>
                  <a:lnTo>
                    <a:pt x="92" y="53"/>
                  </a:lnTo>
                  <a:lnTo>
                    <a:pt x="77" y="64"/>
                  </a:lnTo>
                  <a:lnTo>
                    <a:pt x="66" y="92"/>
                  </a:lnTo>
                  <a:lnTo>
                    <a:pt x="61" y="64"/>
                  </a:lnTo>
                  <a:lnTo>
                    <a:pt x="77" y="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83" name="Freeform 87">
              <a:extLst>
                <a:ext uri="{FF2B5EF4-FFF2-40B4-BE49-F238E27FC236}">
                  <a16:creationId xmlns:a16="http://schemas.microsoft.com/office/drawing/2014/main" id="{C89A8C63-CBF1-40F5-AFF6-F5E41B3EAB2B}"/>
                </a:ext>
              </a:extLst>
            </p:cNvPr>
            <p:cNvSpPr>
              <a:spLocks noChangeArrowheads="1"/>
            </p:cNvSpPr>
            <p:nvPr/>
          </p:nvSpPr>
          <p:spPr bwMode="auto">
            <a:xfrm>
              <a:off x="1427" y="2328"/>
              <a:ext cx="49" cy="76"/>
            </a:xfrm>
            <a:custGeom>
              <a:avLst/>
              <a:gdLst>
                <a:gd name="T0" fmla="*/ 213 w 214"/>
                <a:gd name="T1" fmla="*/ 69 h 337"/>
                <a:gd name="T2" fmla="*/ 0 w 214"/>
                <a:gd name="T3" fmla="*/ 336 h 337"/>
                <a:gd name="T4" fmla="*/ 51 w 214"/>
                <a:gd name="T5" fmla="*/ 0 h 337"/>
                <a:gd name="T6" fmla="*/ 70 w 214"/>
                <a:gd name="T7" fmla="*/ 27 h 337"/>
                <a:gd name="T8" fmla="*/ 94 w 214"/>
                <a:gd name="T9" fmla="*/ 47 h 337"/>
                <a:gd name="T10" fmla="*/ 120 w 214"/>
                <a:gd name="T11" fmla="*/ 62 h 337"/>
                <a:gd name="T12" fmla="*/ 151 w 214"/>
                <a:gd name="T13" fmla="*/ 77 h 337"/>
                <a:gd name="T14" fmla="*/ 182 w 214"/>
                <a:gd name="T15" fmla="*/ 77 h 337"/>
                <a:gd name="T16" fmla="*/ 213 w 214"/>
                <a:gd name="T17" fmla="*/ 69 h 337"/>
                <a:gd name="T18" fmla="*/ 191 w 214"/>
                <a:gd name="T19" fmla="*/ 88 h 337"/>
                <a:gd name="T20" fmla="*/ 16 w 214"/>
                <a:gd name="T21" fmla="*/ 298 h 337"/>
                <a:gd name="T22" fmla="*/ 58 w 214"/>
                <a:gd name="T23" fmla="*/ 31 h 337"/>
                <a:gd name="T24" fmla="*/ 82 w 214"/>
                <a:gd name="T25" fmla="*/ 53 h 337"/>
                <a:gd name="T26" fmla="*/ 116 w 214"/>
                <a:gd name="T27" fmla="*/ 77 h 337"/>
                <a:gd name="T28" fmla="*/ 151 w 214"/>
                <a:gd name="T29" fmla="*/ 85 h 337"/>
                <a:gd name="T30" fmla="*/ 191 w 214"/>
                <a:gd name="T31" fmla="*/ 88 h 337"/>
                <a:gd name="T32" fmla="*/ 163 w 214"/>
                <a:gd name="T33" fmla="*/ 96 h 337"/>
                <a:gd name="T34" fmla="*/ 35 w 214"/>
                <a:gd name="T35" fmla="*/ 259 h 337"/>
                <a:gd name="T36" fmla="*/ 66 w 214"/>
                <a:gd name="T37" fmla="*/ 53 h 337"/>
                <a:gd name="T38" fmla="*/ 85 w 214"/>
                <a:gd name="T39" fmla="*/ 73 h 337"/>
                <a:gd name="T40" fmla="*/ 113 w 214"/>
                <a:gd name="T41" fmla="*/ 85 h 337"/>
                <a:gd name="T42" fmla="*/ 136 w 214"/>
                <a:gd name="T43" fmla="*/ 93 h 337"/>
                <a:gd name="T44" fmla="*/ 163 w 214"/>
                <a:gd name="T45" fmla="*/ 96 h 337"/>
                <a:gd name="T46" fmla="*/ 143 w 214"/>
                <a:gd name="T47" fmla="*/ 107 h 337"/>
                <a:gd name="T48" fmla="*/ 51 w 214"/>
                <a:gd name="T49" fmla="*/ 220 h 337"/>
                <a:gd name="T50" fmla="*/ 74 w 214"/>
                <a:gd name="T51" fmla="*/ 77 h 337"/>
                <a:gd name="T52" fmla="*/ 109 w 214"/>
                <a:gd name="T53" fmla="*/ 93 h 337"/>
                <a:gd name="T54" fmla="*/ 143 w 214"/>
                <a:gd name="T55" fmla="*/ 107 h 337"/>
                <a:gd name="T56" fmla="*/ 124 w 214"/>
                <a:gd name="T57" fmla="*/ 112 h 337"/>
                <a:gd name="T58" fmla="*/ 66 w 214"/>
                <a:gd name="T59" fmla="*/ 181 h 337"/>
                <a:gd name="T60" fmla="*/ 82 w 214"/>
                <a:gd name="T61" fmla="*/ 93 h 337"/>
                <a:gd name="T62" fmla="*/ 124 w 214"/>
                <a:gd name="T63" fmla="*/ 112 h 337"/>
                <a:gd name="T64" fmla="*/ 105 w 214"/>
                <a:gd name="T65" fmla="*/ 120 h 337"/>
                <a:gd name="T66" fmla="*/ 85 w 214"/>
                <a:gd name="T67" fmla="*/ 139 h 337"/>
                <a:gd name="T68" fmla="*/ 94 w 214"/>
                <a:gd name="T69" fmla="*/ 112 h 337"/>
                <a:gd name="T70" fmla="*/ 105 w 214"/>
                <a:gd name="T71" fmla="*/ 12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337">
                  <a:moveTo>
                    <a:pt x="213" y="69"/>
                  </a:moveTo>
                  <a:lnTo>
                    <a:pt x="0" y="336"/>
                  </a:lnTo>
                  <a:lnTo>
                    <a:pt x="51" y="0"/>
                  </a:lnTo>
                  <a:lnTo>
                    <a:pt x="70" y="27"/>
                  </a:lnTo>
                  <a:lnTo>
                    <a:pt x="94" y="47"/>
                  </a:lnTo>
                  <a:lnTo>
                    <a:pt x="120" y="62"/>
                  </a:lnTo>
                  <a:lnTo>
                    <a:pt x="151" y="77"/>
                  </a:lnTo>
                  <a:lnTo>
                    <a:pt x="182" y="77"/>
                  </a:lnTo>
                  <a:lnTo>
                    <a:pt x="213" y="69"/>
                  </a:lnTo>
                  <a:lnTo>
                    <a:pt x="191" y="88"/>
                  </a:lnTo>
                  <a:lnTo>
                    <a:pt x="16" y="298"/>
                  </a:lnTo>
                  <a:lnTo>
                    <a:pt x="58" y="31"/>
                  </a:lnTo>
                  <a:lnTo>
                    <a:pt x="82" y="53"/>
                  </a:lnTo>
                  <a:lnTo>
                    <a:pt x="116" y="77"/>
                  </a:lnTo>
                  <a:lnTo>
                    <a:pt x="151" y="85"/>
                  </a:lnTo>
                  <a:lnTo>
                    <a:pt x="191" y="88"/>
                  </a:lnTo>
                  <a:lnTo>
                    <a:pt x="163" y="96"/>
                  </a:lnTo>
                  <a:lnTo>
                    <a:pt x="35" y="259"/>
                  </a:lnTo>
                  <a:lnTo>
                    <a:pt x="66" y="53"/>
                  </a:lnTo>
                  <a:lnTo>
                    <a:pt x="85" y="73"/>
                  </a:lnTo>
                  <a:lnTo>
                    <a:pt x="113" y="85"/>
                  </a:lnTo>
                  <a:lnTo>
                    <a:pt x="136" y="93"/>
                  </a:lnTo>
                  <a:lnTo>
                    <a:pt x="163" y="96"/>
                  </a:lnTo>
                  <a:lnTo>
                    <a:pt x="143" y="107"/>
                  </a:lnTo>
                  <a:lnTo>
                    <a:pt x="51" y="220"/>
                  </a:lnTo>
                  <a:lnTo>
                    <a:pt x="74" y="77"/>
                  </a:lnTo>
                  <a:lnTo>
                    <a:pt x="109" y="93"/>
                  </a:lnTo>
                  <a:lnTo>
                    <a:pt x="143" y="107"/>
                  </a:lnTo>
                  <a:lnTo>
                    <a:pt x="124" y="112"/>
                  </a:lnTo>
                  <a:lnTo>
                    <a:pt x="66" y="181"/>
                  </a:lnTo>
                  <a:lnTo>
                    <a:pt x="82" y="93"/>
                  </a:lnTo>
                  <a:lnTo>
                    <a:pt x="124" y="112"/>
                  </a:lnTo>
                  <a:lnTo>
                    <a:pt x="105" y="120"/>
                  </a:lnTo>
                  <a:lnTo>
                    <a:pt x="85" y="139"/>
                  </a:lnTo>
                  <a:lnTo>
                    <a:pt x="94" y="112"/>
                  </a:lnTo>
                  <a:lnTo>
                    <a:pt x="105" y="1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84" name="Freeform 88">
              <a:extLst>
                <a:ext uri="{FF2B5EF4-FFF2-40B4-BE49-F238E27FC236}">
                  <a16:creationId xmlns:a16="http://schemas.microsoft.com/office/drawing/2014/main" id="{02C18905-CC1D-41F8-AD1F-1D17A40C7DCB}"/>
                </a:ext>
              </a:extLst>
            </p:cNvPr>
            <p:cNvSpPr>
              <a:spLocks noChangeArrowheads="1"/>
            </p:cNvSpPr>
            <p:nvPr/>
          </p:nvSpPr>
          <p:spPr bwMode="auto">
            <a:xfrm>
              <a:off x="1560" y="1435"/>
              <a:ext cx="81" cy="957"/>
            </a:xfrm>
            <a:custGeom>
              <a:avLst/>
              <a:gdLst>
                <a:gd name="T0" fmla="*/ 0 w 356"/>
                <a:gd name="T1" fmla="*/ 4218 h 4219"/>
                <a:gd name="T2" fmla="*/ 8 w 356"/>
                <a:gd name="T3" fmla="*/ 3660 h 4219"/>
                <a:gd name="T4" fmla="*/ 15 w 356"/>
                <a:gd name="T5" fmla="*/ 3208 h 4219"/>
                <a:gd name="T6" fmla="*/ 31 w 356"/>
                <a:gd name="T7" fmla="*/ 2816 h 4219"/>
                <a:gd name="T8" fmla="*/ 58 w 356"/>
                <a:gd name="T9" fmla="*/ 2431 h 4219"/>
                <a:gd name="T10" fmla="*/ 100 w 356"/>
                <a:gd name="T11" fmla="*/ 2006 h 4219"/>
                <a:gd name="T12" fmla="*/ 162 w 356"/>
                <a:gd name="T13" fmla="*/ 1495 h 4219"/>
                <a:gd name="T14" fmla="*/ 244 w 356"/>
                <a:gd name="T15" fmla="*/ 843 h 4219"/>
                <a:gd name="T16" fmla="*/ 355 w 356"/>
                <a:gd name="T17" fmla="*/ 0 h 4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6" h="4219">
                  <a:moveTo>
                    <a:pt x="0" y="4218"/>
                  </a:moveTo>
                  <a:lnTo>
                    <a:pt x="8" y="3660"/>
                  </a:lnTo>
                  <a:lnTo>
                    <a:pt x="15" y="3208"/>
                  </a:lnTo>
                  <a:lnTo>
                    <a:pt x="31" y="2816"/>
                  </a:lnTo>
                  <a:lnTo>
                    <a:pt x="58" y="2431"/>
                  </a:lnTo>
                  <a:lnTo>
                    <a:pt x="100" y="2006"/>
                  </a:lnTo>
                  <a:lnTo>
                    <a:pt x="162" y="1495"/>
                  </a:lnTo>
                  <a:lnTo>
                    <a:pt x="244" y="843"/>
                  </a:lnTo>
                  <a:lnTo>
                    <a:pt x="35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85" name="Line 89">
              <a:extLst>
                <a:ext uri="{FF2B5EF4-FFF2-40B4-BE49-F238E27FC236}">
                  <a16:creationId xmlns:a16="http://schemas.microsoft.com/office/drawing/2014/main" id="{55D5CBF4-018A-4302-9B22-1681123D5A4C}"/>
                </a:ext>
              </a:extLst>
            </p:cNvPr>
            <p:cNvSpPr>
              <a:spLocks noChangeShapeType="1"/>
            </p:cNvSpPr>
            <p:nvPr/>
          </p:nvSpPr>
          <p:spPr bwMode="auto">
            <a:xfrm flipH="1">
              <a:off x="1425" y="2388"/>
              <a:ext cx="14" cy="1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6" name="Freeform 90">
              <a:extLst>
                <a:ext uri="{FF2B5EF4-FFF2-40B4-BE49-F238E27FC236}">
                  <a16:creationId xmlns:a16="http://schemas.microsoft.com/office/drawing/2014/main" id="{92012C71-B77A-41ED-8EAB-FBA709B87866}"/>
                </a:ext>
              </a:extLst>
            </p:cNvPr>
            <p:cNvSpPr>
              <a:spLocks noChangeArrowheads="1"/>
            </p:cNvSpPr>
            <p:nvPr/>
          </p:nvSpPr>
          <p:spPr bwMode="auto">
            <a:xfrm>
              <a:off x="1333" y="1717"/>
              <a:ext cx="126" cy="672"/>
            </a:xfrm>
            <a:custGeom>
              <a:avLst/>
              <a:gdLst>
                <a:gd name="T0" fmla="*/ 462 w 555"/>
                <a:gd name="T1" fmla="*/ 2962 h 2963"/>
                <a:gd name="T2" fmla="*/ 505 w 555"/>
                <a:gd name="T3" fmla="*/ 2875 h 2963"/>
                <a:gd name="T4" fmla="*/ 535 w 555"/>
                <a:gd name="T5" fmla="*/ 2766 h 2963"/>
                <a:gd name="T6" fmla="*/ 550 w 555"/>
                <a:gd name="T7" fmla="*/ 2640 h 2963"/>
                <a:gd name="T8" fmla="*/ 554 w 555"/>
                <a:gd name="T9" fmla="*/ 2489 h 2963"/>
                <a:gd name="T10" fmla="*/ 550 w 555"/>
                <a:gd name="T11" fmla="*/ 2318 h 2963"/>
                <a:gd name="T12" fmla="*/ 531 w 555"/>
                <a:gd name="T13" fmla="*/ 2126 h 2963"/>
                <a:gd name="T14" fmla="*/ 496 w 555"/>
                <a:gd name="T15" fmla="*/ 1914 h 2963"/>
                <a:gd name="T16" fmla="*/ 458 w 555"/>
                <a:gd name="T17" fmla="*/ 1679 h 2963"/>
                <a:gd name="T18" fmla="*/ 404 w 555"/>
                <a:gd name="T19" fmla="*/ 1433 h 2963"/>
                <a:gd name="T20" fmla="*/ 342 w 555"/>
                <a:gd name="T21" fmla="*/ 1174 h 2963"/>
                <a:gd name="T22" fmla="*/ 276 w 555"/>
                <a:gd name="T23" fmla="*/ 916 h 2963"/>
                <a:gd name="T24" fmla="*/ 207 w 555"/>
                <a:gd name="T25" fmla="*/ 662 h 2963"/>
                <a:gd name="T26" fmla="*/ 138 w 555"/>
                <a:gd name="T27" fmla="*/ 418 h 2963"/>
                <a:gd name="T28" fmla="*/ 65 w 555"/>
                <a:gd name="T29" fmla="*/ 200 h 2963"/>
                <a:gd name="T30" fmla="*/ 0 w 555"/>
                <a:gd name="T31" fmla="*/ 0 h 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5" h="2963">
                  <a:moveTo>
                    <a:pt x="462" y="2962"/>
                  </a:moveTo>
                  <a:lnTo>
                    <a:pt x="505" y="2875"/>
                  </a:lnTo>
                  <a:lnTo>
                    <a:pt x="535" y="2766"/>
                  </a:lnTo>
                  <a:lnTo>
                    <a:pt x="550" y="2640"/>
                  </a:lnTo>
                  <a:lnTo>
                    <a:pt x="554" y="2489"/>
                  </a:lnTo>
                  <a:lnTo>
                    <a:pt x="550" y="2318"/>
                  </a:lnTo>
                  <a:lnTo>
                    <a:pt x="531" y="2126"/>
                  </a:lnTo>
                  <a:lnTo>
                    <a:pt x="496" y="1914"/>
                  </a:lnTo>
                  <a:lnTo>
                    <a:pt x="458" y="1679"/>
                  </a:lnTo>
                  <a:lnTo>
                    <a:pt x="404" y="1433"/>
                  </a:lnTo>
                  <a:lnTo>
                    <a:pt x="342" y="1174"/>
                  </a:lnTo>
                  <a:lnTo>
                    <a:pt x="276" y="916"/>
                  </a:lnTo>
                  <a:lnTo>
                    <a:pt x="207" y="662"/>
                  </a:lnTo>
                  <a:lnTo>
                    <a:pt x="138" y="418"/>
                  </a:lnTo>
                  <a:lnTo>
                    <a:pt x="65" y="20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87" name="Freeform 91">
              <a:extLst>
                <a:ext uri="{FF2B5EF4-FFF2-40B4-BE49-F238E27FC236}">
                  <a16:creationId xmlns:a16="http://schemas.microsoft.com/office/drawing/2014/main" id="{B66140E6-9EAA-4CCE-A3EA-E44F361A2713}"/>
                </a:ext>
              </a:extLst>
            </p:cNvPr>
            <p:cNvSpPr>
              <a:spLocks noChangeArrowheads="1"/>
            </p:cNvSpPr>
            <p:nvPr/>
          </p:nvSpPr>
          <p:spPr bwMode="auto">
            <a:xfrm>
              <a:off x="1427" y="1358"/>
              <a:ext cx="34" cy="39"/>
            </a:xfrm>
            <a:custGeom>
              <a:avLst/>
              <a:gdLst>
                <a:gd name="T0" fmla="*/ 148 w 149"/>
                <a:gd name="T1" fmla="*/ 170 h 171"/>
                <a:gd name="T2" fmla="*/ 148 w 149"/>
                <a:gd name="T3" fmla="*/ 0 h 171"/>
                <a:gd name="T4" fmla="*/ 148 w 149"/>
                <a:gd name="T5" fmla="*/ 39 h 171"/>
                <a:gd name="T6" fmla="*/ 124 w 149"/>
                <a:gd name="T7" fmla="*/ 11 h 171"/>
                <a:gd name="T8" fmla="*/ 96 w 149"/>
                <a:gd name="T9" fmla="*/ 0 h 171"/>
                <a:gd name="T10" fmla="*/ 62 w 149"/>
                <a:gd name="T11" fmla="*/ 0 h 171"/>
                <a:gd name="T12" fmla="*/ 35 w 149"/>
                <a:gd name="T13" fmla="*/ 11 h 171"/>
                <a:gd name="T14" fmla="*/ 12 w 149"/>
                <a:gd name="T15" fmla="*/ 39 h 171"/>
                <a:gd name="T16" fmla="*/ 0 w 149"/>
                <a:gd name="T17" fmla="*/ 73 h 171"/>
                <a:gd name="T18" fmla="*/ 0 w 149"/>
                <a:gd name="T19" fmla="*/ 100 h 171"/>
                <a:gd name="T20" fmla="*/ 12 w 149"/>
                <a:gd name="T21" fmla="*/ 132 h 171"/>
                <a:gd name="T22" fmla="*/ 35 w 149"/>
                <a:gd name="T23" fmla="*/ 158 h 171"/>
                <a:gd name="T24" fmla="*/ 62 w 149"/>
                <a:gd name="T25" fmla="*/ 170 h 171"/>
                <a:gd name="T26" fmla="*/ 96 w 149"/>
                <a:gd name="T27" fmla="*/ 170 h 171"/>
                <a:gd name="T28" fmla="*/ 124 w 149"/>
                <a:gd name="T29" fmla="*/ 158 h 171"/>
                <a:gd name="T30" fmla="*/ 148 w 149"/>
                <a:gd name="T31" fmla="*/ 13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71">
                  <a:moveTo>
                    <a:pt x="148" y="170"/>
                  </a:moveTo>
                  <a:lnTo>
                    <a:pt x="148" y="0"/>
                  </a:lnTo>
                  <a:lnTo>
                    <a:pt x="148" y="39"/>
                  </a:lnTo>
                  <a:lnTo>
                    <a:pt x="124" y="11"/>
                  </a:lnTo>
                  <a:lnTo>
                    <a:pt x="96" y="0"/>
                  </a:lnTo>
                  <a:lnTo>
                    <a:pt x="62" y="0"/>
                  </a:lnTo>
                  <a:lnTo>
                    <a:pt x="35" y="11"/>
                  </a:lnTo>
                  <a:lnTo>
                    <a:pt x="12" y="39"/>
                  </a:lnTo>
                  <a:lnTo>
                    <a:pt x="0" y="73"/>
                  </a:lnTo>
                  <a:lnTo>
                    <a:pt x="0" y="100"/>
                  </a:lnTo>
                  <a:lnTo>
                    <a:pt x="12" y="132"/>
                  </a:lnTo>
                  <a:lnTo>
                    <a:pt x="35" y="158"/>
                  </a:lnTo>
                  <a:lnTo>
                    <a:pt x="62" y="170"/>
                  </a:lnTo>
                  <a:lnTo>
                    <a:pt x="96" y="170"/>
                  </a:lnTo>
                  <a:lnTo>
                    <a:pt x="124" y="158"/>
                  </a:lnTo>
                  <a:lnTo>
                    <a:pt x="148"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88" name="Freeform 92">
              <a:extLst>
                <a:ext uri="{FF2B5EF4-FFF2-40B4-BE49-F238E27FC236}">
                  <a16:creationId xmlns:a16="http://schemas.microsoft.com/office/drawing/2014/main" id="{D5DC9FCF-AE0F-4324-8CF4-8E1EAABD2B9E}"/>
                </a:ext>
              </a:extLst>
            </p:cNvPr>
            <p:cNvSpPr>
              <a:spLocks noChangeArrowheads="1"/>
            </p:cNvSpPr>
            <p:nvPr/>
          </p:nvSpPr>
          <p:spPr bwMode="auto">
            <a:xfrm>
              <a:off x="1480" y="1358"/>
              <a:ext cx="30" cy="39"/>
            </a:xfrm>
            <a:custGeom>
              <a:avLst/>
              <a:gdLst>
                <a:gd name="T0" fmla="*/ 132 w 133"/>
                <a:gd name="T1" fmla="*/ 39 h 171"/>
                <a:gd name="T2" fmla="*/ 120 w 133"/>
                <a:gd name="T3" fmla="*/ 11 h 171"/>
                <a:gd name="T4" fmla="*/ 82 w 133"/>
                <a:gd name="T5" fmla="*/ 0 h 171"/>
                <a:gd name="T6" fmla="*/ 42 w 133"/>
                <a:gd name="T7" fmla="*/ 0 h 171"/>
                <a:gd name="T8" fmla="*/ 8 w 133"/>
                <a:gd name="T9" fmla="*/ 11 h 171"/>
                <a:gd name="T10" fmla="*/ 0 w 133"/>
                <a:gd name="T11" fmla="*/ 39 h 171"/>
                <a:gd name="T12" fmla="*/ 8 w 133"/>
                <a:gd name="T13" fmla="*/ 62 h 171"/>
                <a:gd name="T14" fmla="*/ 32 w 133"/>
                <a:gd name="T15" fmla="*/ 73 h 171"/>
                <a:gd name="T16" fmla="*/ 94 w 133"/>
                <a:gd name="T17" fmla="*/ 84 h 171"/>
                <a:gd name="T18" fmla="*/ 120 w 133"/>
                <a:gd name="T19" fmla="*/ 100 h 171"/>
                <a:gd name="T20" fmla="*/ 132 w 133"/>
                <a:gd name="T21" fmla="*/ 124 h 171"/>
                <a:gd name="T22" fmla="*/ 132 w 133"/>
                <a:gd name="T23" fmla="*/ 132 h 171"/>
                <a:gd name="T24" fmla="*/ 120 w 133"/>
                <a:gd name="T25" fmla="*/ 158 h 171"/>
                <a:gd name="T26" fmla="*/ 82 w 133"/>
                <a:gd name="T27" fmla="*/ 170 h 171"/>
                <a:gd name="T28" fmla="*/ 42 w 133"/>
                <a:gd name="T29" fmla="*/ 170 h 171"/>
                <a:gd name="T30" fmla="*/ 8 w 133"/>
                <a:gd name="T31" fmla="*/ 158 h 171"/>
                <a:gd name="T32" fmla="*/ 0 w 133"/>
                <a:gd name="T33" fmla="*/ 13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3" h="171">
                  <a:moveTo>
                    <a:pt x="132" y="39"/>
                  </a:moveTo>
                  <a:lnTo>
                    <a:pt x="120" y="11"/>
                  </a:lnTo>
                  <a:lnTo>
                    <a:pt x="82" y="0"/>
                  </a:lnTo>
                  <a:lnTo>
                    <a:pt x="42" y="0"/>
                  </a:lnTo>
                  <a:lnTo>
                    <a:pt x="8" y="11"/>
                  </a:lnTo>
                  <a:lnTo>
                    <a:pt x="0" y="39"/>
                  </a:lnTo>
                  <a:lnTo>
                    <a:pt x="8" y="62"/>
                  </a:lnTo>
                  <a:lnTo>
                    <a:pt x="32" y="73"/>
                  </a:lnTo>
                  <a:lnTo>
                    <a:pt x="94" y="84"/>
                  </a:lnTo>
                  <a:lnTo>
                    <a:pt x="120" y="100"/>
                  </a:lnTo>
                  <a:lnTo>
                    <a:pt x="132" y="124"/>
                  </a:lnTo>
                  <a:lnTo>
                    <a:pt x="132" y="132"/>
                  </a:lnTo>
                  <a:lnTo>
                    <a:pt x="120" y="158"/>
                  </a:lnTo>
                  <a:lnTo>
                    <a:pt x="82" y="170"/>
                  </a:lnTo>
                  <a:lnTo>
                    <a:pt x="42" y="170"/>
                  </a:lnTo>
                  <a:lnTo>
                    <a:pt x="8" y="158"/>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89" name="Freeform 93">
              <a:extLst>
                <a:ext uri="{FF2B5EF4-FFF2-40B4-BE49-F238E27FC236}">
                  <a16:creationId xmlns:a16="http://schemas.microsoft.com/office/drawing/2014/main" id="{79F36CEC-0256-44DB-A626-42A250FDA634}"/>
                </a:ext>
              </a:extLst>
            </p:cNvPr>
            <p:cNvSpPr>
              <a:spLocks noChangeArrowheads="1"/>
            </p:cNvSpPr>
            <p:nvPr/>
          </p:nvSpPr>
          <p:spPr bwMode="auto">
            <a:xfrm>
              <a:off x="1565" y="1339"/>
              <a:ext cx="39" cy="58"/>
            </a:xfrm>
            <a:custGeom>
              <a:avLst/>
              <a:gdLst>
                <a:gd name="T0" fmla="*/ 0 w 174"/>
                <a:gd name="T1" fmla="*/ 255 h 256"/>
                <a:gd name="T2" fmla="*/ 0 w 174"/>
                <a:gd name="T3" fmla="*/ 0 h 256"/>
                <a:gd name="T4" fmla="*/ 111 w 174"/>
                <a:gd name="T5" fmla="*/ 0 h 256"/>
                <a:gd name="T6" fmla="*/ 146 w 174"/>
                <a:gd name="T7" fmla="*/ 11 h 256"/>
                <a:gd name="T8" fmla="*/ 158 w 174"/>
                <a:gd name="T9" fmla="*/ 23 h 256"/>
                <a:gd name="T10" fmla="*/ 173 w 174"/>
                <a:gd name="T11" fmla="*/ 47 h 256"/>
                <a:gd name="T12" fmla="*/ 173 w 174"/>
                <a:gd name="T13" fmla="*/ 85 h 256"/>
                <a:gd name="T14" fmla="*/ 158 w 174"/>
                <a:gd name="T15" fmla="*/ 108 h 256"/>
                <a:gd name="T16" fmla="*/ 146 w 174"/>
                <a:gd name="T17" fmla="*/ 124 h 256"/>
                <a:gd name="T18" fmla="*/ 111 w 174"/>
                <a:gd name="T19" fmla="*/ 136 h 256"/>
                <a:gd name="T20" fmla="*/ 0 w 174"/>
                <a:gd name="T21" fmla="*/ 1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4" h="256">
                  <a:moveTo>
                    <a:pt x="0" y="255"/>
                  </a:moveTo>
                  <a:lnTo>
                    <a:pt x="0" y="0"/>
                  </a:lnTo>
                  <a:lnTo>
                    <a:pt x="111" y="0"/>
                  </a:lnTo>
                  <a:lnTo>
                    <a:pt x="146" y="11"/>
                  </a:lnTo>
                  <a:lnTo>
                    <a:pt x="158" y="23"/>
                  </a:lnTo>
                  <a:lnTo>
                    <a:pt x="173" y="47"/>
                  </a:lnTo>
                  <a:lnTo>
                    <a:pt x="173" y="85"/>
                  </a:lnTo>
                  <a:lnTo>
                    <a:pt x="158" y="108"/>
                  </a:lnTo>
                  <a:lnTo>
                    <a:pt x="146" y="124"/>
                  </a:lnTo>
                  <a:lnTo>
                    <a:pt x="111" y="136"/>
                  </a:lnTo>
                  <a:lnTo>
                    <a:pt x="0"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90" name="Freeform 94">
              <a:extLst>
                <a:ext uri="{FF2B5EF4-FFF2-40B4-BE49-F238E27FC236}">
                  <a16:creationId xmlns:a16="http://schemas.microsoft.com/office/drawing/2014/main" id="{F9C1CA96-C3A1-4306-90DD-BA29B42281FE}"/>
                </a:ext>
              </a:extLst>
            </p:cNvPr>
            <p:cNvSpPr>
              <a:spLocks noChangeArrowheads="1"/>
            </p:cNvSpPr>
            <p:nvPr/>
          </p:nvSpPr>
          <p:spPr bwMode="auto">
            <a:xfrm>
              <a:off x="1622" y="1358"/>
              <a:ext cx="37" cy="39"/>
            </a:xfrm>
            <a:custGeom>
              <a:avLst/>
              <a:gdLst>
                <a:gd name="T0" fmla="*/ 38 w 164"/>
                <a:gd name="T1" fmla="*/ 11 h 171"/>
                <a:gd name="T2" fmla="*/ 62 w 164"/>
                <a:gd name="T3" fmla="*/ 0 h 171"/>
                <a:gd name="T4" fmla="*/ 38 w 164"/>
                <a:gd name="T5" fmla="*/ 11 h 171"/>
                <a:gd name="T6" fmla="*/ 11 w 164"/>
                <a:gd name="T7" fmla="*/ 39 h 171"/>
                <a:gd name="T8" fmla="*/ 0 w 164"/>
                <a:gd name="T9" fmla="*/ 73 h 171"/>
                <a:gd name="T10" fmla="*/ 0 w 164"/>
                <a:gd name="T11" fmla="*/ 100 h 171"/>
                <a:gd name="T12" fmla="*/ 11 w 164"/>
                <a:gd name="T13" fmla="*/ 132 h 171"/>
                <a:gd name="T14" fmla="*/ 38 w 164"/>
                <a:gd name="T15" fmla="*/ 158 h 171"/>
                <a:gd name="T16" fmla="*/ 62 w 164"/>
                <a:gd name="T17" fmla="*/ 170 h 171"/>
                <a:gd name="T18" fmla="*/ 100 w 164"/>
                <a:gd name="T19" fmla="*/ 170 h 171"/>
                <a:gd name="T20" fmla="*/ 124 w 164"/>
                <a:gd name="T21" fmla="*/ 158 h 171"/>
                <a:gd name="T22" fmla="*/ 146 w 164"/>
                <a:gd name="T23" fmla="*/ 132 h 171"/>
                <a:gd name="T24" fmla="*/ 163 w 164"/>
                <a:gd name="T25" fmla="*/ 100 h 171"/>
                <a:gd name="T26" fmla="*/ 163 w 164"/>
                <a:gd name="T27" fmla="*/ 73 h 171"/>
                <a:gd name="T28" fmla="*/ 146 w 164"/>
                <a:gd name="T29" fmla="*/ 39 h 171"/>
                <a:gd name="T30" fmla="*/ 124 w 164"/>
                <a:gd name="T31" fmla="*/ 11 h 171"/>
                <a:gd name="T32" fmla="*/ 100 w 164"/>
                <a:gd name="T33" fmla="*/ 0 h 171"/>
                <a:gd name="T34" fmla="*/ 62 w 164"/>
                <a:gd name="T35"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171">
                  <a:moveTo>
                    <a:pt x="38" y="11"/>
                  </a:moveTo>
                  <a:lnTo>
                    <a:pt x="62" y="0"/>
                  </a:lnTo>
                  <a:lnTo>
                    <a:pt x="38" y="11"/>
                  </a:lnTo>
                  <a:lnTo>
                    <a:pt x="11" y="39"/>
                  </a:lnTo>
                  <a:lnTo>
                    <a:pt x="0" y="73"/>
                  </a:lnTo>
                  <a:lnTo>
                    <a:pt x="0" y="100"/>
                  </a:lnTo>
                  <a:lnTo>
                    <a:pt x="11" y="132"/>
                  </a:lnTo>
                  <a:lnTo>
                    <a:pt x="38" y="158"/>
                  </a:lnTo>
                  <a:lnTo>
                    <a:pt x="62" y="170"/>
                  </a:lnTo>
                  <a:lnTo>
                    <a:pt x="100" y="170"/>
                  </a:lnTo>
                  <a:lnTo>
                    <a:pt x="124" y="158"/>
                  </a:lnTo>
                  <a:lnTo>
                    <a:pt x="146" y="132"/>
                  </a:lnTo>
                  <a:lnTo>
                    <a:pt x="163" y="100"/>
                  </a:lnTo>
                  <a:lnTo>
                    <a:pt x="163" y="73"/>
                  </a:lnTo>
                  <a:lnTo>
                    <a:pt x="146" y="39"/>
                  </a:lnTo>
                  <a:lnTo>
                    <a:pt x="124" y="11"/>
                  </a:lnTo>
                  <a:lnTo>
                    <a:pt x="100"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91" name="Freeform 95">
              <a:extLst>
                <a:ext uri="{FF2B5EF4-FFF2-40B4-BE49-F238E27FC236}">
                  <a16:creationId xmlns:a16="http://schemas.microsoft.com/office/drawing/2014/main" id="{7E1A00A3-3F1F-4457-A5E4-2BDBB52BFB45}"/>
                </a:ext>
              </a:extLst>
            </p:cNvPr>
            <p:cNvSpPr>
              <a:spLocks noChangeArrowheads="1"/>
            </p:cNvSpPr>
            <p:nvPr/>
          </p:nvSpPr>
          <p:spPr bwMode="auto">
            <a:xfrm>
              <a:off x="1676" y="1358"/>
              <a:ext cx="30" cy="39"/>
            </a:xfrm>
            <a:custGeom>
              <a:avLst/>
              <a:gdLst>
                <a:gd name="T0" fmla="*/ 121 w 132"/>
                <a:gd name="T1" fmla="*/ 11 h 171"/>
                <a:gd name="T2" fmla="*/ 131 w 132"/>
                <a:gd name="T3" fmla="*/ 39 h 171"/>
                <a:gd name="T4" fmla="*/ 121 w 132"/>
                <a:gd name="T5" fmla="*/ 11 h 171"/>
                <a:gd name="T6" fmla="*/ 81 w 132"/>
                <a:gd name="T7" fmla="*/ 0 h 171"/>
                <a:gd name="T8" fmla="*/ 49 w 132"/>
                <a:gd name="T9" fmla="*/ 0 h 171"/>
                <a:gd name="T10" fmla="*/ 11 w 132"/>
                <a:gd name="T11" fmla="*/ 11 h 171"/>
                <a:gd name="T12" fmla="*/ 0 w 132"/>
                <a:gd name="T13" fmla="*/ 39 h 171"/>
                <a:gd name="T14" fmla="*/ 11 w 132"/>
                <a:gd name="T15" fmla="*/ 62 h 171"/>
                <a:gd name="T16" fmla="*/ 35 w 132"/>
                <a:gd name="T17" fmla="*/ 73 h 171"/>
                <a:gd name="T18" fmla="*/ 97 w 132"/>
                <a:gd name="T19" fmla="*/ 84 h 171"/>
                <a:gd name="T20" fmla="*/ 121 w 132"/>
                <a:gd name="T21" fmla="*/ 100 h 171"/>
                <a:gd name="T22" fmla="*/ 131 w 132"/>
                <a:gd name="T23" fmla="*/ 124 h 171"/>
                <a:gd name="T24" fmla="*/ 131 w 132"/>
                <a:gd name="T25" fmla="*/ 132 h 171"/>
                <a:gd name="T26" fmla="*/ 121 w 132"/>
                <a:gd name="T27" fmla="*/ 158 h 171"/>
                <a:gd name="T28" fmla="*/ 81 w 132"/>
                <a:gd name="T29" fmla="*/ 170 h 171"/>
                <a:gd name="T30" fmla="*/ 49 w 132"/>
                <a:gd name="T31" fmla="*/ 170 h 171"/>
                <a:gd name="T32" fmla="*/ 11 w 132"/>
                <a:gd name="T33" fmla="*/ 158 h 171"/>
                <a:gd name="T34" fmla="*/ 0 w 132"/>
                <a:gd name="T35" fmla="*/ 13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71">
                  <a:moveTo>
                    <a:pt x="121" y="11"/>
                  </a:moveTo>
                  <a:lnTo>
                    <a:pt x="131" y="39"/>
                  </a:lnTo>
                  <a:lnTo>
                    <a:pt x="121" y="11"/>
                  </a:lnTo>
                  <a:lnTo>
                    <a:pt x="81" y="0"/>
                  </a:lnTo>
                  <a:lnTo>
                    <a:pt x="49" y="0"/>
                  </a:lnTo>
                  <a:lnTo>
                    <a:pt x="11" y="11"/>
                  </a:lnTo>
                  <a:lnTo>
                    <a:pt x="0" y="39"/>
                  </a:lnTo>
                  <a:lnTo>
                    <a:pt x="11" y="62"/>
                  </a:lnTo>
                  <a:lnTo>
                    <a:pt x="35" y="73"/>
                  </a:lnTo>
                  <a:lnTo>
                    <a:pt x="97" y="84"/>
                  </a:lnTo>
                  <a:lnTo>
                    <a:pt x="121" y="100"/>
                  </a:lnTo>
                  <a:lnTo>
                    <a:pt x="131" y="124"/>
                  </a:lnTo>
                  <a:lnTo>
                    <a:pt x="131" y="132"/>
                  </a:lnTo>
                  <a:lnTo>
                    <a:pt x="121" y="158"/>
                  </a:lnTo>
                  <a:lnTo>
                    <a:pt x="81" y="170"/>
                  </a:lnTo>
                  <a:lnTo>
                    <a:pt x="49" y="170"/>
                  </a:lnTo>
                  <a:lnTo>
                    <a:pt x="11" y="158"/>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92" name="Freeform 96">
              <a:extLst>
                <a:ext uri="{FF2B5EF4-FFF2-40B4-BE49-F238E27FC236}">
                  <a16:creationId xmlns:a16="http://schemas.microsoft.com/office/drawing/2014/main" id="{940FEE4D-063D-4D47-A672-3ABD19DCC514}"/>
                </a:ext>
              </a:extLst>
            </p:cNvPr>
            <p:cNvSpPr>
              <a:spLocks noChangeArrowheads="1"/>
            </p:cNvSpPr>
            <p:nvPr/>
          </p:nvSpPr>
          <p:spPr bwMode="auto">
            <a:xfrm>
              <a:off x="1722" y="1358"/>
              <a:ext cx="31" cy="39"/>
            </a:xfrm>
            <a:custGeom>
              <a:avLst/>
              <a:gdLst>
                <a:gd name="T0" fmla="*/ 135 w 136"/>
                <a:gd name="T1" fmla="*/ 39 h 171"/>
                <a:gd name="T2" fmla="*/ 120 w 136"/>
                <a:gd name="T3" fmla="*/ 11 h 171"/>
                <a:gd name="T4" fmla="*/ 85 w 136"/>
                <a:gd name="T5" fmla="*/ 0 h 171"/>
                <a:gd name="T6" fmla="*/ 46 w 136"/>
                <a:gd name="T7" fmla="*/ 0 h 171"/>
                <a:gd name="T8" fmla="*/ 12 w 136"/>
                <a:gd name="T9" fmla="*/ 11 h 171"/>
                <a:gd name="T10" fmla="*/ 0 w 136"/>
                <a:gd name="T11" fmla="*/ 39 h 171"/>
                <a:gd name="T12" fmla="*/ 12 w 136"/>
                <a:gd name="T13" fmla="*/ 62 h 171"/>
                <a:gd name="T14" fmla="*/ 38 w 136"/>
                <a:gd name="T15" fmla="*/ 73 h 171"/>
                <a:gd name="T16" fmla="*/ 97 w 136"/>
                <a:gd name="T17" fmla="*/ 84 h 171"/>
                <a:gd name="T18" fmla="*/ 120 w 136"/>
                <a:gd name="T19" fmla="*/ 100 h 171"/>
                <a:gd name="T20" fmla="*/ 135 w 136"/>
                <a:gd name="T21" fmla="*/ 124 h 171"/>
                <a:gd name="T22" fmla="*/ 135 w 136"/>
                <a:gd name="T23" fmla="*/ 132 h 171"/>
                <a:gd name="T24" fmla="*/ 120 w 136"/>
                <a:gd name="T25" fmla="*/ 158 h 171"/>
                <a:gd name="T26" fmla="*/ 85 w 136"/>
                <a:gd name="T27" fmla="*/ 170 h 171"/>
                <a:gd name="T28" fmla="*/ 46 w 136"/>
                <a:gd name="T29" fmla="*/ 170 h 171"/>
                <a:gd name="T30" fmla="*/ 12 w 136"/>
                <a:gd name="T31" fmla="*/ 158 h 171"/>
                <a:gd name="T32" fmla="*/ 0 w 136"/>
                <a:gd name="T33" fmla="*/ 13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71">
                  <a:moveTo>
                    <a:pt x="135" y="39"/>
                  </a:moveTo>
                  <a:lnTo>
                    <a:pt x="120" y="11"/>
                  </a:lnTo>
                  <a:lnTo>
                    <a:pt x="85" y="0"/>
                  </a:lnTo>
                  <a:lnTo>
                    <a:pt x="46" y="0"/>
                  </a:lnTo>
                  <a:lnTo>
                    <a:pt x="12" y="11"/>
                  </a:lnTo>
                  <a:lnTo>
                    <a:pt x="0" y="39"/>
                  </a:lnTo>
                  <a:lnTo>
                    <a:pt x="12" y="62"/>
                  </a:lnTo>
                  <a:lnTo>
                    <a:pt x="38" y="73"/>
                  </a:lnTo>
                  <a:lnTo>
                    <a:pt x="97" y="84"/>
                  </a:lnTo>
                  <a:lnTo>
                    <a:pt x="120" y="100"/>
                  </a:lnTo>
                  <a:lnTo>
                    <a:pt x="135" y="124"/>
                  </a:lnTo>
                  <a:lnTo>
                    <a:pt x="135" y="132"/>
                  </a:lnTo>
                  <a:lnTo>
                    <a:pt x="120" y="158"/>
                  </a:lnTo>
                  <a:lnTo>
                    <a:pt x="85" y="170"/>
                  </a:lnTo>
                  <a:lnTo>
                    <a:pt x="46" y="170"/>
                  </a:lnTo>
                  <a:lnTo>
                    <a:pt x="12" y="158"/>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93" name="Freeform 97">
              <a:extLst>
                <a:ext uri="{FF2B5EF4-FFF2-40B4-BE49-F238E27FC236}">
                  <a16:creationId xmlns:a16="http://schemas.microsoft.com/office/drawing/2014/main" id="{AE143DA1-680E-4414-AA91-3B810E2218F0}"/>
                </a:ext>
              </a:extLst>
            </p:cNvPr>
            <p:cNvSpPr>
              <a:spLocks noChangeArrowheads="1"/>
            </p:cNvSpPr>
            <p:nvPr/>
          </p:nvSpPr>
          <p:spPr bwMode="auto">
            <a:xfrm>
              <a:off x="1769" y="1339"/>
              <a:ext cx="14" cy="14"/>
            </a:xfrm>
            <a:custGeom>
              <a:avLst/>
              <a:gdLst>
                <a:gd name="T0" fmla="*/ 0 w 62"/>
                <a:gd name="T1" fmla="*/ 30 h 63"/>
                <a:gd name="T2" fmla="*/ 30 w 62"/>
                <a:gd name="T3" fmla="*/ 62 h 63"/>
                <a:gd name="T4" fmla="*/ 61 w 62"/>
                <a:gd name="T5" fmla="*/ 30 h 63"/>
                <a:gd name="T6" fmla="*/ 30 w 62"/>
                <a:gd name="T7" fmla="*/ 0 h 63"/>
                <a:gd name="T8" fmla="*/ 0 w 62"/>
                <a:gd name="T9" fmla="*/ 30 h 63"/>
              </a:gdLst>
              <a:ahLst/>
              <a:cxnLst>
                <a:cxn ang="0">
                  <a:pos x="T0" y="T1"/>
                </a:cxn>
                <a:cxn ang="0">
                  <a:pos x="T2" y="T3"/>
                </a:cxn>
                <a:cxn ang="0">
                  <a:pos x="T4" y="T5"/>
                </a:cxn>
                <a:cxn ang="0">
                  <a:pos x="T6" y="T7"/>
                </a:cxn>
                <a:cxn ang="0">
                  <a:pos x="T8" y="T9"/>
                </a:cxn>
              </a:cxnLst>
              <a:rect l="0" t="0" r="r" b="b"/>
              <a:pathLst>
                <a:path w="62" h="63">
                  <a:moveTo>
                    <a:pt x="0" y="30"/>
                  </a:moveTo>
                  <a:lnTo>
                    <a:pt x="30" y="62"/>
                  </a:lnTo>
                  <a:lnTo>
                    <a:pt x="61" y="30"/>
                  </a:lnTo>
                  <a:lnTo>
                    <a:pt x="30" y="0"/>
                  </a:lnTo>
                  <a:lnTo>
                    <a:pt x="0" y="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94" name="Line 98">
              <a:extLst>
                <a:ext uri="{FF2B5EF4-FFF2-40B4-BE49-F238E27FC236}">
                  <a16:creationId xmlns:a16="http://schemas.microsoft.com/office/drawing/2014/main" id="{474F90B5-D908-4C52-B8A2-A3E997FAA228}"/>
                </a:ext>
              </a:extLst>
            </p:cNvPr>
            <p:cNvSpPr>
              <a:spLocks noChangeShapeType="1"/>
            </p:cNvSpPr>
            <p:nvPr/>
          </p:nvSpPr>
          <p:spPr bwMode="auto">
            <a:xfrm>
              <a:off x="1772" y="135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5" name="Line 99">
              <a:extLst>
                <a:ext uri="{FF2B5EF4-FFF2-40B4-BE49-F238E27FC236}">
                  <a16:creationId xmlns:a16="http://schemas.microsoft.com/office/drawing/2014/main" id="{230B6D57-FB0A-403B-A80A-12B956A30534}"/>
                </a:ext>
              </a:extLst>
            </p:cNvPr>
            <p:cNvSpPr>
              <a:spLocks noChangeShapeType="1"/>
            </p:cNvSpPr>
            <p:nvPr/>
          </p:nvSpPr>
          <p:spPr bwMode="auto">
            <a:xfrm flipV="1">
              <a:off x="1791" y="1338"/>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6" name="Freeform 100">
              <a:extLst>
                <a:ext uri="{FF2B5EF4-FFF2-40B4-BE49-F238E27FC236}">
                  <a16:creationId xmlns:a16="http://schemas.microsoft.com/office/drawing/2014/main" id="{C6E58005-C3DA-48D8-B3F7-66E945FC3268}"/>
                </a:ext>
              </a:extLst>
            </p:cNvPr>
            <p:cNvSpPr>
              <a:spLocks noChangeArrowheads="1"/>
            </p:cNvSpPr>
            <p:nvPr/>
          </p:nvSpPr>
          <p:spPr bwMode="auto">
            <a:xfrm>
              <a:off x="1791" y="1358"/>
              <a:ext cx="33" cy="39"/>
            </a:xfrm>
            <a:custGeom>
              <a:avLst/>
              <a:gdLst>
                <a:gd name="T0" fmla="*/ 0 w 147"/>
                <a:gd name="T1" fmla="*/ 39 h 171"/>
                <a:gd name="T2" fmla="*/ 26 w 147"/>
                <a:gd name="T3" fmla="*/ 11 h 171"/>
                <a:gd name="T4" fmla="*/ 50 w 147"/>
                <a:gd name="T5" fmla="*/ 0 h 171"/>
                <a:gd name="T6" fmla="*/ 88 w 147"/>
                <a:gd name="T7" fmla="*/ 0 h 171"/>
                <a:gd name="T8" fmla="*/ 111 w 147"/>
                <a:gd name="T9" fmla="*/ 11 h 171"/>
                <a:gd name="T10" fmla="*/ 135 w 147"/>
                <a:gd name="T11" fmla="*/ 39 h 171"/>
                <a:gd name="T12" fmla="*/ 146 w 147"/>
                <a:gd name="T13" fmla="*/ 73 h 171"/>
                <a:gd name="T14" fmla="*/ 146 w 147"/>
                <a:gd name="T15" fmla="*/ 100 h 171"/>
                <a:gd name="T16" fmla="*/ 135 w 147"/>
                <a:gd name="T17" fmla="*/ 132 h 171"/>
                <a:gd name="T18" fmla="*/ 111 w 147"/>
                <a:gd name="T19" fmla="*/ 158 h 171"/>
                <a:gd name="T20" fmla="*/ 88 w 147"/>
                <a:gd name="T21" fmla="*/ 170 h 171"/>
                <a:gd name="T22" fmla="*/ 50 w 147"/>
                <a:gd name="T23" fmla="*/ 170 h 171"/>
                <a:gd name="T24" fmla="*/ 26 w 147"/>
                <a:gd name="T25" fmla="*/ 158 h 171"/>
                <a:gd name="T26" fmla="*/ 0 w 147"/>
                <a:gd name="T27" fmla="*/ 13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171">
                  <a:moveTo>
                    <a:pt x="0" y="39"/>
                  </a:moveTo>
                  <a:lnTo>
                    <a:pt x="26" y="11"/>
                  </a:lnTo>
                  <a:lnTo>
                    <a:pt x="50" y="0"/>
                  </a:lnTo>
                  <a:lnTo>
                    <a:pt x="88" y="0"/>
                  </a:lnTo>
                  <a:lnTo>
                    <a:pt x="111" y="11"/>
                  </a:lnTo>
                  <a:lnTo>
                    <a:pt x="135" y="39"/>
                  </a:lnTo>
                  <a:lnTo>
                    <a:pt x="146" y="73"/>
                  </a:lnTo>
                  <a:lnTo>
                    <a:pt x="146" y="100"/>
                  </a:lnTo>
                  <a:lnTo>
                    <a:pt x="135" y="132"/>
                  </a:lnTo>
                  <a:lnTo>
                    <a:pt x="111" y="158"/>
                  </a:lnTo>
                  <a:lnTo>
                    <a:pt x="88" y="170"/>
                  </a:lnTo>
                  <a:lnTo>
                    <a:pt x="50" y="170"/>
                  </a:lnTo>
                  <a:lnTo>
                    <a:pt x="26" y="158"/>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97" name="Line 101">
              <a:extLst>
                <a:ext uri="{FF2B5EF4-FFF2-40B4-BE49-F238E27FC236}">
                  <a16:creationId xmlns:a16="http://schemas.microsoft.com/office/drawing/2014/main" id="{E4A8C34C-2189-4BFD-A103-C42E2C8A18DD}"/>
                </a:ext>
              </a:extLst>
            </p:cNvPr>
            <p:cNvSpPr>
              <a:spLocks noChangeShapeType="1"/>
            </p:cNvSpPr>
            <p:nvPr/>
          </p:nvSpPr>
          <p:spPr bwMode="auto">
            <a:xfrm flipV="1">
              <a:off x="1843" y="1338"/>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8" name="Freeform 102">
              <a:extLst>
                <a:ext uri="{FF2B5EF4-FFF2-40B4-BE49-F238E27FC236}">
                  <a16:creationId xmlns:a16="http://schemas.microsoft.com/office/drawing/2014/main" id="{3A7FBF07-6E2E-4224-BE40-F0E86F81344D}"/>
                </a:ext>
              </a:extLst>
            </p:cNvPr>
            <p:cNvSpPr>
              <a:spLocks noChangeArrowheads="1"/>
            </p:cNvSpPr>
            <p:nvPr/>
          </p:nvSpPr>
          <p:spPr bwMode="auto">
            <a:xfrm>
              <a:off x="1866" y="1358"/>
              <a:ext cx="33" cy="39"/>
            </a:xfrm>
            <a:custGeom>
              <a:avLst/>
              <a:gdLst>
                <a:gd name="T0" fmla="*/ 0 w 144"/>
                <a:gd name="T1" fmla="*/ 73 h 171"/>
                <a:gd name="T2" fmla="*/ 143 w 144"/>
                <a:gd name="T3" fmla="*/ 73 h 171"/>
                <a:gd name="T4" fmla="*/ 143 w 144"/>
                <a:gd name="T5" fmla="*/ 50 h 171"/>
                <a:gd name="T6" fmla="*/ 132 w 144"/>
                <a:gd name="T7" fmla="*/ 22 h 171"/>
                <a:gd name="T8" fmla="*/ 120 w 144"/>
                <a:gd name="T9" fmla="*/ 11 h 171"/>
                <a:gd name="T10" fmla="*/ 94 w 144"/>
                <a:gd name="T11" fmla="*/ 0 h 171"/>
                <a:gd name="T12" fmla="*/ 59 w 144"/>
                <a:gd name="T13" fmla="*/ 0 h 171"/>
                <a:gd name="T14" fmla="*/ 35 w 144"/>
                <a:gd name="T15" fmla="*/ 11 h 171"/>
                <a:gd name="T16" fmla="*/ 12 w 144"/>
                <a:gd name="T17" fmla="*/ 39 h 171"/>
                <a:gd name="T18" fmla="*/ 0 w 144"/>
                <a:gd name="T19" fmla="*/ 73 h 171"/>
                <a:gd name="T20" fmla="*/ 0 w 144"/>
                <a:gd name="T21" fmla="*/ 100 h 171"/>
                <a:gd name="T22" fmla="*/ 12 w 144"/>
                <a:gd name="T23" fmla="*/ 132 h 171"/>
                <a:gd name="T24" fmla="*/ 35 w 144"/>
                <a:gd name="T25" fmla="*/ 158 h 171"/>
                <a:gd name="T26" fmla="*/ 59 w 144"/>
                <a:gd name="T27" fmla="*/ 170 h 171"/>
                <a:gd name="T28" fmla="*/ 94 w 144"/>
                <a:gd name="T29" fmla="*/ 170 h 171"/>
                <a:gd name="T30" fmla="*/ 120 w 144"/>
                <a:gd name="T31" fmla="*/ 158 h 171"/>
                <a:gd name="T32" fmla="*/ 143 w 144"/>
                <a:gd name="T33" fmla="*/ 13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71">
                  <a:moveTo>
                    <a:pt x="0" y="73"/>
                  </a:moveTo>
                  <a:lnTo>
                    <a:pt x="143" y="73"/>
                  </a:lnTo>
                  <a:lnTo>
                    <a:pt x="143" y="50"/>
                  </a:lnTo>
                  <a:lnTo>
                    <a:pt x="132" y="22"/>
                  </a:lnTo>
                  <a:lnTo>
                    <a:pt x="120" y="11"/>
                  </a:lnTo>
                  <a:lnTo>
                    <a:pt x="94" y="0"/>
                  </a:lnTo>
                  <a:lnTo>
                    <a:pt x="59" y="0"/>
                  </a:lnTo>
                  <a:lnTo>
                    <a:pt x="35" y="11"/>
                  </a:lnTo>
                  <a:lnTo>
                    <a:pt x="12" y="39"/>
                  </a:lnTo>
                  <a:lnTo>
                    <a:pt x="0" y="73"/>
                  </a:lnTo>
                  <a:lnTo>
                    <a:pt x="0" y="100"/>
                  </a:lnTo>
                  <a:lnTo>
                    <a:pt x="12" y="132"/>
                  </a:lnTo>
                  <a:lnTo>
                    <a:pt x="35" y="158"/>
                  </a:lnTo>
                  <a:lnTo>
                    <a:pt x="59" y="170"/>
                  </a:lnTo>
                  <a:lnTo>
                    <a:pt x="94" y="170"/>
                  </a:lnTo>
                  <a:lnTo>
                    <a:pt x="120" y="158"/>
                  </a:lnTo>
                  <a:lnTo>
                    <a:pt x="143"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99" name="Freeform 103">
              <a:extLst>
                <a:ext uri="{FF2B5EF4-FFF2-40B4-BE49-F238E27FC236}">
                  <a16:creationId xmlns:a16="http://schemas.microsoft.com/office/drawing/2014/main" id="{560D9376-AD2B-437C-9911-09FBD1B0159E}"/>
                </a:ext>
              </a:extLst>
            </p:cNvPr>
            <p:cNvSpPr>
              <a:spLocks noChangeArrowheads="1"/>
            </p:cNvSpPr>
            <p:nvPr/>
          </p:nvSpPr>
          <p:spPr bwMode="auto">
            <a:xfrm>
              <a:off x="1229" y="1229"/>
              <a:ext cx="41" cy="58"/>
            </a:xfrm>
            <a:custGeom>
              <a:avLst/>
              <a:gdLst>
                <a:gd name="T0" fmla="*/ 182 w 183"/>
                <a:gd name="T1" fmla="*/ 61 h 255"/>
                <a:gd name="T2" fmla="*/ 171 w 183"/>
                <a:gd name="T3" fmla="*/ 33 h 255"/>
                <a:gd name="T4" fmla="*/ 143 w 183"/>
                <a:gd name="T5" fmla="*/ 10 h 255"/>
                <a:gd name="T6" fmla="*/ 120 w 183"/>
                <a:gd name="T7" fmla="*/ 0 h 255"/>
                <a:gd name="T8" fmla="*/ 69 w 183"/>
                <a:gd name="T9" fmla="*/ 0 h 255"/>
                <a:gd name="T10" fmla="*/ 50 w 183"/>
                <a:gd name="T11" fmla="*/ 10 h 255"/>
                <a:gd name="T12" fmla="*/ 23 w 183"/>
                <a:gd name="T13" fmla="*/ 33 h 255"/>
                <a:gd name="T14" fmla="*/ 12 w 183"/>
                <a:gd name="T15" fmla="*/ 61 h 255"/>
                <a:gd name="T16" fmla="*/ 0 w 183"/>
                <a:gd name="T17" fmla="*/ 96 h 255"/>
                <a:gd name="T18" fmla="*/ 0 w 183"/>
                <a:gd name="T19" fmla="*/ 153 h 255"/>
                <a:gd name="T20" fmla="*/ 12 w 183"/>
                <a:gd name="T21" fmla="*/ 192 h 255"/>
                <a:gd name="T22" fmla="*/ 23 w 183"/>
                <a:gd name="T23" fmla="*/ 215 h 255"/>
                <a:gd name="T24" fmla="*/ 50 w 183"/>
                <a:gd name="T25" fmla="*/ 242 h 255"/>
                <a:gd name="T26" fmla="*/ 69 w 183"/>
                <a:gd name="T27" fmla="*/ 254 h 255"/>
                <a:gd name="T28" fmla="*/ 120 w 183"/>
                <a:gd name="T29" fmla="*/ 254 h 255"/>
                <a:gd name="T30" fmla="*/ 143 w 183"/>
                <a:gd name="T31" fmla="*/ 242 h 255"/>
                <a:gd name="T32" fmla="*/ 171 w 183"/>
                <a:gd name="T33" fmla="*/ 215 h 255"/>
                <a:gd name="T34" fmla="*/ 182 w 183"/>
                <a:gd name="T35" fmla="*/ 192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3" h="255">
                  <a:moveTo>
                    <a:pt x="182" y="61"/>
                  </a:moveTo>
                  <a:lnTo>
                    <a:pt x="171" y="33"/>
                  </a:lnTo>
                  <a:lnTo>
                    <a:pt x="143" y="10"/>
                  </a:lnTo>
                  <a:lnTo>
                    <a:pt x="120" y="0"/>
                  </a:lnTo>
                  <a:lnTo>
                    <a:pt x="69" y="0"/>
                  </a:lnTo>
                  <a:lnTo>
                    <a:pt x="50" y="10"/>
                  </a:lnTo>
                  <a:lnTo>
                    <a:pt x="23" y="33"/>
                  </a:lnTo>
                  <a:lnTo>
                    <a:pt x="12" y="61"/>
                  </a:lnTo>
                  <a:lnTo>
                    <a:pt x="0" y="96"/>
                  </a:lnTo>
                  <a:lnTo>
                    <a:pt x="0" y="153"/>
                  </a:lnTo>
                  <a:lnTo>
                    <a:pt x="12" y="192"/>
                  </a:lnTo>
                  <a:lnTo>
                    <a:pt x="23" y="215"/>
                  </a:lnTo>
                  <a:lnTo>
                    <a:pt x="50" y="242"/>
                  </a:lnTo>
                  <a:lnTo>
                    <a:pt x="69" y="254"/>
                  </a:lnTo>
                  <a:lnTo>
                    <a:pt x="120" y="254"/>
                  </a:lnTo>
                  <a:lnTo>
                    <a:pt x="143" y="242"/>
                  </a:lnTo>
                  <a:lnTo>
                    <a:pt x="171" y="215"/>
                  </a:lnTo>
                  <a:lnTo>
                    <a:pt x="182" y="19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00" name="Freeform 104">
              <a:extLst>
                <a:ext uri="{FF2B5EF4-FFF2-40B4-BE49-F238E27FC236}">
                  <a16:creationId xmlns:a16="http://schemas.microsoft.com/office/drawing/2014/main" id="{049FD75A-58C9-4BEB-813C-4995EDB40883}"/>
                </a:ext>
              </a:extLst>
            </p:cNvPr>
            <p:cNvSpPr>
              <a:spLocks noChangeArrowheads="1"/>
            </p:cNvSpPr>
            <p:nvPr/>
          </p:nvSpPr>
          <p:spPr bwMode="auto">
            <a:xfrm>
              <a:off x="1287" y="1249"/>
              <a:ext cx="37" cy="39"/>
            </a:xfrm>
            <a:custGeom>
              <a:avLst/>
              <a:gdLst>
                <a:gd name="T0" fmla="*/ 38 w 164"/>
                <a:gd name="T1" fmla="*/ 11 h 170"/>
                <a:gd name="T2" fmla="*/ 62 w 164"/>
                <a:gd name="T3" fmla="*/ 0 h 170"/>
                <a:gd name="T4" fmla="*/ 38 w 164"/>
                <a:gd name="T5" fmla="*/ 11 h 170"/>
                <a:gd name="T6" fmla="*/ 12 w 164"/>
                <a:gd name="T7" fmla="*/ 38 h 170"/>
                <a:gd name="T8" fmla="*/ 0 w 164"/>
                <a:gd name="T9" fmla="*/ 68 h 170"/>
                <a:gd name="T10" fmla="*/ 0 w 164"/>
                <a:gd name="T11" fmla="*/ 96 h 170"/>
                <a:gd name="T12" fmla="*/ 12 w 164"/>
                <a:gd name="T13" fmla="*/ 130 h 170"/>
                <a:gd name="T14" fmla="*/ 38 w 164"/>
                <a:gd name="T15" fmla="*/ 157 h 170"/>
                <a:gd name="T16" fmla="*/ 62 w 164"/>
                <a:gd name="T17" fmla="*/ 169 h 170"/>
                <a:gd name="T18" fmla="*/ 101 w 164"/>
                <a:gd name="T19" fmla="*/ 169 h 170"/>
                <a:gd name="T20" fmla="*/ 124 w 164"/>
                <a:gd name="T21" fmla="*/ 157 h 170"/>
                <a:gd name="T22" fmla="*/ 151 w 164"/>
                <a:gd name="T23" fmla="*/ 130 h 170"/>
                <a:gd name="T24" fmla="*/ 163 w 164"/>
                <a:gd name="T25" fmla="*/ 96 h 170"/>
                <a:gd name="T26" fmla="*/ 163 w 164"/>
                <a:gd name="T27" fmla="*/ 68 h 170"/>
                <a:gd name="T28" fmla="*/ 151 w 164"/>
                <a:gd name="T29" fmla="*/ 38 h 170"/>
                <a:gd name="T30" fmla="*/ 124 w 164"/>
                <a:gd name="T31" fmla="*/ 11 h 170"/>
                <a:gd name="T32" fmla="*/ 101 w 164"/>
                <a:gd name="T33" fmla="*/ 0 h 170"/>
                <a:gd name="T34" fmla="*/ 62 w 164"/>
                <a:gd name="T3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170">
                  <a:moveTo>
                    <a:pt x="38" y="11"/>
                  </a:moveTo>
                  <a:lnTo>
                    <a:pt x="62" y="0"/>
                  </a:lnTo>
                  <a:lnTo>
                    <a:pt x="38" y="11"/>
                  </a:lnTo>
                  <a:lnTo>
                    <a:pt x="12" y="38"/>
                  </a:lnTo>
                  <a:lnTo>
                    <a:pt x="0" y="68"/>
                  </a:lnTo>
                  <a:lnTo>
                    <a:pt x="0" y="96"/>
                  </a:lnTo>
                  <a:lnTo>
                    <a:pt x="12" y="130"/>
                  </a:lnTo>
                  <a:lnTo>
                    <a:pt x="38" y="157"/>
                  </a:lnTo>
                  <a:lnTo>
                    <a:pt x="62" y="169"/>
                  </a:lnTo>
                  <a:lnTo>
                    <a:pt x="101" y="169"/>
                  </a:lnTo>
                  <a:lnTo>
                    <a:pt x="124" y="157"/>
                  </a:lnTo>
                  <a:lnTo>
                    <a:pt x="151" y="130"/>
                  </a:lnTo>
                  <a:lnTo>
                    <a:pt x="163" y="96"/>
                  </a:lnTo>
                  <a:lnTo>
                    <a:pt x="163" y="68"/>
                  </a:lnTo>
                  <a:lnTo>
                    <a:pt x="151" y="38"/>
                  </a:lnTo>
                  <a:lnTo>
                    <a:pt x="124" y="11"/>
                  </a:lnTo>
                  <a:lnTo>
                    <a:pt x="101"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01" name="Line 105">
              <a:extLst>
                <a:ext uri="{FF2B5EF4-FFF2-40B4-BE49-F238E27FC236}">
                  <a16:creationId xmlns:a16="http://schemas.microsoft.com/office/drawing/2014/main" id="{B5610126-4D76-495D-808A-95CDB95C9176}"/>
                </a:ext>
              </a:extLst>
            </p:cNvPr>
            <p:cNvSpPr>
              <a:spLocks noChangeShapeType="1"/>
            </p:cNvSpPr>
            <p:nvPr/>
          </p:nvSpPr>
          <p:spPr bwMode="auto">
            <a:xfrm>
              <a:off x="1339" y="1249"/>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2" name="Freeform 106">
              <a:extLst>
                <a:ext uri="{FF2B5EF4-FFF2-40B4-BE49-F238E27FC236}">
                  <a16:creationId xmlns:a16="http://schemas.microsoft.com/office/drawing/2014/main" id="{EC3C979C-B9AD-480B-90B8-D7A94814BCF0}"/>
                </a:ext>
              </a:extLst>
            </p:cNvPr>
            <p:cNvSpPr>
              <a:spLocks noChangeArrowheads="1"/>
            </p:cNvSpPr>
            <p:nvPr/>
          </p:nvSpPr>
          <p:spPr bwMode="auto">
            <a:xfrm>
              <a:off x="1339" y="1249"/>
              <a:ext cx="31" cy="39"/>
            </a:xfrm>
            <a:custGeom>
              <a:avLst/>
              <a:gdLst>
                <a:gd name="T0" fmla="*/ 0 w 136"/>
                <a:gd name="T1" fmla="*/ 49 h 170"/>
                <a:gd name="T2" fmla="*/ 39 w 136"/>
                <a:gd name="T3" fmla="*/ 11 h 170"/>
                <a:gd name="T4" fmla="*/ 62 w 136"/>
                <a:gd name="T5" fmla="*/ 0 h 170"/>
                <a:gd name="T6" fmla="*/ 100 w 136"/>
                <a:gd name="T7" fmla="*/ 0 h 170"/>
                <a:gd name="T8" fmla="*/ 124 w 136"/>
                <a:gd name="T9" fmla="*/ 11 h 170"/>
                <a:gd name="T10" fmla="*/ 135 w 136"/>
                <a:gd name="T11" fmla="*/ 49 h 170"/>
                <a:gd name="T12" fmla="*/ 135 w 136"/>
                <a:gd name="T13" fmla="*/ 169 h 170"/>
              </a:gdLst>
              <a:ahLst/>
              <a:cxnLst>
                <a:cxn ang="0">
                  <a:pos x="T0" y="T1"/>
                </a:cxn>
                <a:cxn ang="0">
                  <a:pos x="T2" y="T3"/>
                </a:cxn>
                <a:cxn ang="0">
                  <a:pos x="T4" y="T5"/>
                </a:cxn>
                <a:cxn ang="0">
                  <a:pos x="T6" y="T7"/>
                </a:cxn>
                <a:cxn ang="0">
                  <a:pos x="T8" y="T9"/>
                </a:cxn>
                <a:cxn ang="0">
                  <a:pos x="T10" y="T11"/>
                </a:cxn>
                <a:cxn ang="0">
                  <a:pos x="T12" y="T13"/>
                </a:cxn>
              </a:cxnLst>
              <a:rect l="0" t="0" r="r" b="b"/>
              <a:pathLst>
                <a:path w="136" h="170">
                  <a:moveTo>
                    <a:pt x="0" y="49"/>
                  </a:moveTo>
                  <a:lnTo>
                    <a:pt x="39" y="11"/>
                  </a:lnTo>
                  <a:lnTo>
                    <a:pt x="62" y="0"/>
                  </a:lnTo>
                  <a:lnTo>
                    <a:pt x="100" y="0"/>
                  </a:lnTo>
                  <a:lnTo>
                    <a:pt x="124" y="11"/>
                  </a:lnTo>
                  <a:lnTo>
                    <a:pt x="135" y="49"/>
                  </a:lnTo>
                  <a:lnTo>
                    <a:pt x="135" y="1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03" name="Line 107">
              <a:extLst>
                <a:ext uri="{FF2B5EF4-FFF2-40B4-BE49-F238E27FC236}">
                  <a16:creationId xmlns:a16="http://schemas.microsoft.com/office/drawing/2014/main" id="{9A9A14E7-06CA-4D6E-AEDC-EE5A45143A0F}"/>
                </a:ext>
              </a:extLst>
            </p:cNvPr>
            <p:cNvSpPr>
              <a:spLocks noChangeShapeType="1"/>
            </p:cNvSpPr>
            <p:nvPr/>
          </p:nvSpPr>
          <p:spPr bwMode="auto">
            <a:xfrm flipV="1">
              <a:off x="1425" y="1228"/>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4" name="Freeform 108">
              <a:extLst>
                <a:ext uri="{FF2B5EF4-FFF2-40B4-BE49-F238E27FC236}">
                  <a16:creationId xmlns:a16="http://schemas.microsoft.com/office/drawing/2014/main" id="{9341A94B-1FA0-4E5C-93D8-D83C18873318}"/>
                </a:ext>
              </a:extLst>
            </p:cNvPr>
            <p:cNvSpPr>
              <a:spLocks noChangeArrowheads="1"/>
            </p:cNvSpPr>
            <p:nvPr/>
          </p:nvSpPr>
          <p:spPr bwMode="auto">
            <a:xfrm>
              <a:off x="1393" y="1249"/>
              <a:ext cx="33" cy="39"/>
            </a:xfrm>
            <a:custGeom>
              <a:avLst/>
              <a:gdLst>
                <a:gd name="T0" fmla="*/ 143 w 144"/>
                <a:gd name="T1" fmla="*/ 38 h 170"/>
                <a:gd name="T2" fmla="*/ 120 w 144"/>
                <a:gd name="T3" fmla="*/ 11 h 170"/>
                <a:gd name="T4" fmla="*/ 96 w 144"/>
                <a:gd name="T5" fmla="*/ 0 h 170"/>
                <a:gd name="T6" fmla="*/ 62 w 144"/>
                <a:gd name="T7" fmla="*/ 0 h 170"/>
                <a:gd name="T8" fmla="*/ 34 w 144"/>
                <a:gd name="T9" fmla="*/ 11 h 170"/>
                <a:gd name="T10" fmla="*/ 12 w 144"/>
                <a:gd name="T11" fmla="*/ 38 h 170"/>
                <a:gd name="T12" fmla="*/ 0 w 144"/>
                <a:gd name="T13" fmla="*/ 68 h 170"/>
                <a:gd name="T14" fmla="*/ 0 w 144"/>
                <a:gd name="T15" fmla="*/ 96 h 170"/>
                <a:gd name="T16" fmla="*/ 12 w 144"/>
                <a:gd name="T17" fmla="*/ 130 h 170"/>
                <a:gd name="T18" fmla="*/ 34 w 144"/>
                <a:gd name="T19" fmla="*/ 157 h 170"/>
                <a:gd name="T20" fmla="*/ 62 w 144"/>
                <a:gd name="T21" fmla="*/ 169 h 170"/>
                <a:gd name="T22" fmla="*/ 96 w 144"/>
                <a:gd name="T23" fmla="*/ 169 h 170"/>
                <a:gd name="T24" fmla="*/ 120 w 144"/>
                <a:gd name="T25" fmla="*/ 157 h 170"/>
                <a:gd name="T26" fmla="*/ 143 w 144"/>
                <a:gd name="T27"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70">
                  <a:moveTo>
                    <a:pt x="143" y="38"/>
                  </a:moveTo>
                  <a:lnTo>
                    <a:pt x="120" y="11"/>
                  </a:lnTo>
                  <a:lnTo>
                    <a:pt x="96" y="0"/>
                  </a:lnTo>
                  <a:lnTo>
                    <a:pt x="62" y="0"/>
                  </a:lnTo>
                  <a:lnTo>
                    <a:pt x="34" y="11"/>
                  </a:lnTo>
                  <a:lnTo>
                    <a:pt x="12" y="38"/>
                  </a:lnTo>
                  <a:lnTo>
                    <a:pt x="0" y="68"/>
                  </a:lnTo>
                  <a:lnTo>
                    <a:pt x="0" y="96"/>
                  </a:lnTo>
                  <a:lnTo>
                    <a:pt x="12" y="130"/>
                  </a:lnTo>
                  <a:lnTo>
                    <a:pt x="34" y="157"/>
                  </a:lnTo>
                  <a:lnTo>
                    <a:pt x="62" y="169"/>
                  </a:lnTo>
                  <a:lnTo>
                    <a:pt x="96" y="169"/>
                  </a:lnTo>
                  <a:lnTo>
                    <a:pt x="120" y="157"/>
                  </a:lnTo>
                  <a:lnTo>
                    <a:pt x="143" y="1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05" name="Line 109">
              <a:extLst>
                <a:ext uri="{FF2B5EF4-FFF2-40B4-BE49-F238E27FC236}">
                  <a16:creationId xmlns:a16="http://schemas.microsoft.com/office/drawing/2014/main" id="{3DADE33E-7F3E-4B49-8B76-5108D3D50BC2}"/>
                </a:ext>
              </a:extLst>
            </p:cNvPr>
            <p:cNvSpPr>
              <a:spLocks noChangeShapeType="1"/>
            </p:cNvSpPr>
            <p:nvPr/>
          </p:nvSpPr>
          <p:spPr bwMode="auto">
            <a:xfrm flipV="1">
              <a:off x="1445" y="1247"/>
              <a:ext cx="1" cy="2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6" name="Freeform 110">
              <a:extLst>
                <a:ext uri="{FF2B5EF4-FFF2-40B4-BE49-F238E27FC236}">
                  <a16:creationId xmlns:a16="http://schemas.microsoft.com/office/drawing/2014/main" id="{2CE81253-F9C4-41B4-B80E-5BC45DE03D75}"/>
                </a:ext>
              </a:extLst>
            </p:cNvPr>
            <p:cNvSpPr>
              <a:spLocks noChangeArrowheads="1"/>
            </p:cNvSpPr>
            <p:nvPr/>
          </p:nvSpPr>
          <p:spPr bwMode="auto">
            <a:xfrm>
              <a:off x="1445" y="1275"/>
              <a:ext cx="30" cy="15"/>
            </a:xfrm>
            <a:custGeom>
              <a:avLst/>
              <a:gdLst>
                <a:gd name="T0" fmla="*/ 0 w 133"/>
                <a:gd name="T1" fmla="*/ 0 h 64"/>
                <a:gd name="T2" fmla="*/ 12 w 133"/>
                <a:gd name="T3" fmla="*/ 47 h 64"/>
                <a:gd name="T4" fmla="*/ 35 w 133"/>
                <a:gd name="T5" fmla="*/ 63 h 64"/>
                <a:gd name="T6" fmla="*/ 70 w 133"/>
                <a:gd name="T7" fmla="*/ 63 h 64"/>
                <a:gd name="T8" fmla="*/ 92 w 133"/>
                <a:gd name="T9" fmla="*/ 47 h 64"/>
                <a:gd name="T10" fmla="*/ 132 w 133"/>
                <a:gd name="T11" fmla="*/ 0 h 64"/>
              </a:gdLst>
              <a:ahLst/>
              <a:cxnLst>
                <a:cxn ang="0">
                  <a:pos x="T0" y="T1"/>
                </a:cxn>
                <a:cxn ang="0">
                  <a:pos x="T2" y="T3"/>
                </a:cxn>
                <a:cxn ang="0">
                  <a:pos x="T4" y="T5"/>
                </a:cxn>
                <a:cxn ang="0">
                  <a:pos x="T6" y="T7"/>
                </a:cxn>
                <a:cxn ang="0">
                  <a:pos x="T8" y="T9"/>
                </a:cxn>
                <a:cxn ang="0">
                  <a:pos x="T10" y="T11"/>
                </a:cxn>
              </a:cxnLst>
              <a:rect l="0" t="0" r="r" b="b"/>
              <a:pathLst>
                <a:path w="133" h="64">
                  <a:moveTo>
                    <a:pt x="0" y="0"/>
                  </a:moveTo>
                  <a:lnTo>
                    <a:pt x="12" y="47"/>
                  </a:lnTo>
                  <a:lnTo>
                    <a:pt x="35" y="63"/>
                  </a:lnTo>
                  <a:lnTo>
                    <a:pt x="70" y="63"/>
                  </a:lnTo>
                  <a:lnTo>
                    <a:pt x="92" y="47"/>
                  </a:lnTo>
                  <a:lnTo>
                    <a:pt x="13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07" name="Line 111">
              <a:extLst>
                <a:ext uri="{FF2B5EF4-FFF2-40B4-BE49-F238E27FC236}">
                  <a16:creationId xmlns:a16="http://schemas.microsoft.com/office/drawing/2014/main" id="{5444570B-CA62-4A60-8DB0-A7E5B1C84D1F}"/>
                </a:ext>
              </a:extLst>
            </p:cNvPr>
            <p:cNvSpPr>
              <a:spLocks noChangeShapeType="1"/>
            </p:cNvSpPr>
            <p:nvPr/>
          </p:nvSpPr>
          <p:spPr bwMode="auto">
            <a:xfrm flipV="1">
              <a:off x="1475" y="1248"/>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8" name="Line 112">
              <a:extLst>
                <a:ext uri="{FF2B5EF4-FFF2-40B4-BE49-F238E27FC236}">
                  <a16:creationId xmlns:a16="http://schemas.microsoft.com/office/drawing/2014/main" id="{32EC60DB-A21C-463C-A517-EEBEAD33326A}"/>
                </a:ext>
              </a:extLst>
            </p:cNvPr>
            <p:cNvSpPr>
              <a:spLocks noChangeShapeType="1"/>
            </p:cNvSpPr>
            <p:nvPr/>
          </p:nvSpPr>
          <p:spPr bwMode="auto">
            <a:xfrm>
              <a:off x="1525" y="1251"/>
              <a:ext cx="6"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9" name="Freeform 113">
              <a:extLst>
                <a:ext uri="{FF2B5EF4-FFF2-40B4-BE49-F238E27FC236}">
                  <a16:creationId xmlns:a16="http://schemas.microsoft.com/office/drawing/2014/main" id="{8EE82E59-121A-40E8-A39B-1E456262141C}"/>
                </a:ext>
              </a:extLst>
            </p:cNvPr>
            <p:cNvSpPr>
              <a:spLocks noChangeArrowheads="1"/>
            </p:cNvSpPr>
            <p:nvPr/>
          </p:nvSpPr>
          <p:spPr bwMode="auto">
            <a:xfrm>
              <a:off x="1497" y="1249"/>
              <a:ext cx="34" cy="39"/>
            </a:xfrm>
            <a:custGeom>
              <a:avLst/>
              <a:gdLst>
                <a:gd name="T0" fmla="*/ 123 w 151"/>
                <a:gd name="T1" fmla="*/ 11 h 170"/>
                <a:gd name="T2" fmla="*/ 99 w 151"/>
                <a:gd name="T3" fmla="*/ 0 h 170"/>
                <a:gd name="T4" fmla="*/ 61 w 151"/>
                <a:gd name="T5" fmla="*/ 0 h 170"/>
                <a:gd name="T6" fmla="*/ 38 w 151"/>
                <a:gd name="T7" fmla="*/ 11 h 170"/>
                <a:gd name="T8" fmla="*/ 14 w 151"/>
                <a:gd name="T9" fmla="*/ 38 h 170"/>
                <a:gd name="T10" fmla="*/ 0 w 151"/>
                <a:gd name="T11" fmla="*/ 68 h 170"/>
                <a:gd name="T12" fmla="*/ 0 w 151"/>
                <a:gd name="T13" fmla="*/ 96 h 170"/>
                <a:gd name="T14" fmla="*/ 14 w 151"/>
                <a:gd name="T15" fmla="*/ 130 h 170"/>
                <a:gd name="T16" fmla="*/ 38 w 151"/>
                <a:gd name="T17" fmla="*/ 157 h 170"/>
                <a:gd name="T18" fmla="*/ 61 w 151"/>
                <a:gd name="T19" fmla="*/ 169 h 170"/>
                <a:gd name="T20" fmla="*/ 99 w 151"/>
                <a:gd name="T21" fmla="*/ 169 h 170"/>
                <a:gd name="T22" fmla="*/ 123 w 151"/>
                <a:gd name="T23" fmla="*/ 157 h 170"/>
                <a:gd name="T24" fmla="*/ 150 w 151"/>
                <a:gd name="T25"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1" h="170">
                  <a:moveTo>
                    <a:pt x="123" y="11"/>
                  </a:moveTo>
                  <a:lnTo>
                    <a:pt x="99" y="0"/>
                  </a:lnTo>
                  <a:lnTo>
                    <a:pt x="61" y="0"/>
                  </a:lnTo>
                  <a:lnTo>
                    <a:pt x="38" y="11"/>
                  </a:lnTo>
                  <a:lnTo>
                    <a:pt x="14" y="38"/>
                  </a:lnTo>
                  <a:lnTo>
                    <a:pt x="0" y="68"/>
                  </a:lnTo>
                  <a:lnTo>
                    <a:pt x="0" y="96"/>
                  </a:lnTo>
                  <a:lnTo>
                    <a:pt x="14" y="130"/>
                  </a:lnTo>
                  <a:lnTo>
                    <a:pt x="38" y="157"/>
                  </a:lnTo>
                  <a:lnTo>
                    <a:pt x="61" y="169"/>
                  </a:lnTo>
                  <a:lnTo>
                    <a:pt x="99" y="169"/>
                  </a:lnTo>
                  <a:lnTo>
                    <a:pt x="123" y="157"/>
                  </a:lnTo>
                  <a:lnTo>
                    <a:pt x="150" y="1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10" name="Line 114">
              <a:extLst>
                <a:ext uri="{FF2B5EF4-FFF2-40B4-BE49-F238E27FC236}">
                  <a16:creationId xmlns:a16="http://schemas.microsoft.com/office/drawing/2014/main" id="{ECDF6034-13D1-4EBB-B50E-FC016AB523EF}"/>
                </a:ext>
              </a:extLst>
            </p:cNvPr>
            <p:cNvSpPr>
              <a:spLocks noChangeShapeType="1"/>
            </p:cNvSpPr>
            <p:nvPr/>
          </p:nvSpPr>
          <p:spPr bwMode="auto">
            <a:xfrm flipV="1">
              <a:off x="1555" y="1228"/>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1" name="Freeform 115">
              <a:extLst>
                <a:ext uri="{FF2B5EF4-FFF2-40B4-BE49-F238E27FC236}">
                  <a16:creationId xmlns:a16="http://schemas.microsoft.com/office/drawing/2014/main" id="{40A1F6C0-8A8E-41E3-A230-B0C588D82801}"/>
                </a:ext>
              </a:extLst>
            </p:cNvPr>
            <p:cNvSpPr>
              <a:spLocks noChangeArrowheads="1"/>
            </p:cNvSpPr>
            <p:nvPr/>
          </p:nvSpPr>
          <p:spPr bwMode="auto">
            <a:xfrm>
              <a:off x="1555" y="1275"/>
              <a:ext cx="15" cy="15"/>
            </a:xfrm>
            <a:custGeom>
              <a:avLst/>
              <a:gdLst>
                <a:gd name="T0" fmla="*/ 0 w 64"/>
                <a:gd name="T1" fmla="*/ 0 h 64"/>
                <a:gd name="T2" fmla="*/ 12 w 64"/>
                <a:gd name="T3" fmla="*/ 47 h 64"/>
                <a:gd name="T4" fmla="*/ 35 w 64"/>
                <a:gd name="T5" fmla="*/ 63 h 64"/>
                <a:gd name="T6" fmla="*/ 63 w 64"/>
                <a:gd name="T7" fmla="*/ 63 h 64"/>
              </a:gdLst>
              <a:ahLst/>
              <a:cxnLst>
                <a:cxn ang="0">
                  <a:pos x="T0" y="T1"/>
                </a:cxn>
                <a:cxn ang="0">
                  <a:pos x="T2" y="T3"/>
                </a:cxn>
                <a:cxn ang="0">
                  <a:pos x="T4" y="T5"/>
                </a:cxn>
                <a:cxn ang="0">
                  <a:pos x="T6" y="T7"/>
                </a:cxn>
              </a:cxnLst>
              <a:rect l="0" t="0" r="r" b="b"/>
              <a:pathLst>
                <a:path w="64" h="64">
                  <a:moveTo>
                    <a:pt x="0" y="0"/>
                  </a:moveTo>
                  <a:lnTo>
                    <a:pt x="12" y="47"/>
                  </a:lnTo>
                  <a:lnTo>
                    <a:pt x="35" y="63"/>
                  </a:lnTo>
                  <a:lnTo>
                    <a:pt x="63" y="6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12" name="Line 116">
              <a:extLst>
                <a:ext uri="{FF2B5EF4-FFF2-40B4-BE49-F238E27FC236}">
                  <a16:creationId xmlns:a16="http://schemas.microsoft.com/office/drawing/2014/main" id="{0E9B3B56-E3AF-48C8-9AE7-3851D55F9F1D}"/>
                </a:ext>
              </a:extLst>
            </p:cNvPr>
            <p:cNvSpPr>
              <a:spLocks noChangeShapeType="1"/>
            </p:cNvSpPr>
            <p:nvPr/>
          </p:nvSpPr>
          <p:spPr bwMode="auto">
            <a:xfrm flipH="1">
              <a:off x="1545" y="1249"/>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3" name="Freeform 117">
              <a:extLst>
                <a:ext uri="{FF2B5EF4-FFF2-40B4-BE49-F238E27FC236}">
                  <a16:creationId xmlns:a16="http://schemas.microsoft.com/office/drawing/2014/main" id="{2386A0D6-5902-4328-BD2A-DB2F4138D3F8}"/>
                </a:ext>
              </a:extLst>
            </p:cNvPr>
            <p:cNvSpPr>
              <a:spLocks noChangeArrowheads="1"/>
            </p:cNvSpPr>
            <p:nvPr/>
          </p:nvSpPr>
          <p:spPr bwMode="auto">
            <a:xfrm>
              <a:off x="1586" y="1249"/>
              <a:ext cx="36" cy="39"/>
            </a:xfrm>
            <a:custGeom>
              <a:avLst/>
              <a:gdLst>
                <a:gd name="T0" fmla="*/ 35 w 159"/>
                <a:gd name="T1" fmla="*/ 11 h 170"/>
                <a:gd name="T2" fmla="*/ 61 w 159"/>
                <a:gd name="T3" fmla="*/ 0 h 170"/>
                <a:gd name="T4" fmla="*/ 35 w 159"/>
                <a:gd name="T5" fmla="*/ 11 h 170"/>
                <a:gd name="T6" fmla="*/ 12 w 159"/>
                <a:gd name="T7" fmla="*/ 38 h 170"/>
                <a:gd name="T8" fmla="*/ 0 w 159"/>
                <a:gd name="T9" fmla="*/ 68 h 170"/>
                <a:gd name="T10" fmla="*/ 0 w 159"/>
                <a:gd name="T11" fmla="*/ 96 h 170"/>
                <a:gd name="T12" fmla="*/ 12 w 159"/>
                <a:gd name="T13" fmla="*/ 130 h 170"/>
                <a:gd name="T14" fmla="*/ 35 w 159"/>
                <a:gd name="T15" fmla="*/ 157 h 170"/>
                <a:gd name="T16" fmla="*/ 61 w 159"/>
                <a:gd name="T17" fmla="*/ 169 h 170"/>
                <a:gd name="T18" fmla="*/ 96 w 159"/>
                <a:gd name="T19" fmla="*/ 169 h 170"/>
                <a:gd name="T20" fmla="*/ 120 w 159"/>
                <a:gd name="T21" fmla="*/ 157 h 170"/>
                <a:gd name="T22" fmla="*/ 143 w 159"/>
                <a:gd name="T23" fmla="*/ 130 h 170"/>
                <a:gd name="T24" fmla="*/ 158 w 159"/>
                <a:gd name="T25" fmla="*/ 96 h 170"/>
                <a:gd name="T26" fmla="*/ 158 w 159"/>
                <a:gd name="T27" fmla="*/ 68 h 170"/>
                <a:gd name="T28" fmla="*/ 143 w 159"/>
                <a:gd name="T29" fmla="*/ 38 h 170"/>
                <a:gd name="T30" fmla="*/ 120 w 159"/>
                <a:gd name="T31" fmla="*/ 11 h 170"/>
                <a:gd name="T32" fmla="*/ 96 w 159"/>
                <a:gd name="T33" fmla="*/ 0 h 170"/>
                <a:gd name="T34" fmla="*/ 61 w 159"/>
                <a:gd name="T3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170">
                  <a:moveTo>
                    <a:pt x="35" y="11"/>
                  </a:moveTo>
                  <a:lnTo>
                    <a:pt x="61" y="0"/>
                  </a:lnTo>
                  <a:lnTo>
                    <a:pt x="35" y="11"/>
                  </a:lnTo>
                  <a:lnTo>
                    <a:pt x="12" y="38"/>
                  </a:lnTo>
                  <a:lnTo>
                    <a:pt x="0" y="68"/>
                  </a:lnTo>
                  <a:lnTo>
                    <a:pt x="0" y="96"/>
                  </a:lnTo>
                  <a:lnTo>
                    <a:pt x="12" y="130"/>
                  </a:lnTo>
                  <a:lnTo>
                    <a:pt x="35" y="157"/>
                  </a:lnTo>
                  <a:lnTo>
                    <a:pt x="61" y="169"/>
                  </a:lnTo>
                  <a:lnTo>
                    <a:pt x="96" y="169"/>
                  </a:lnTo>
                  <a:lnTo>
                    <a:pt x="120" y="157"/>
                  </a:lnTo>
                  <a:lnTo>
                    <a:pt x="143" y="130"/>
                  </a:lnTo>
                  <a:lnTo>
                    <a:pt x="158" y="96"/>
                  </a:lnTo>
                  <a:lnTo>
                    <a:pt x="158" y="68"/>
                  </a:lnTo>
                  <a:lnTo>
                    <a:pt x="143" y="38"/>
                  </a:lnTo>
                  <a:lnTo>
                    <a:pt x="120" y="11"/>
                  </a:lnTo>
                  <a:lnTo>
                    <a:pt x="96"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14" name="Line 118">
              <a:extLst>
                <a:ext uri="{FF2B5EF4-FFF2-40B4-BE49-F238E27FC236}">
                  <a16:creationId xmlns:a16="http://schemas.microsoft.com/office/drawing/2014/main" id="{CC76CC22-C8A9-462C-9DC7-7734EAD3042D}"/>
                </a:ext>
              </a:extLst>
            </p:cNvPr>
            <p:cNvSpPr>
              <a:spLocks noChangeShapeType="1"/>
            </p:cNvSpPr>
            <p:nvPr/>
          </p:nvSpPr>
          <p:spPr bwMode="auto">
            <a:xfrm>
              <a:off x="1638" y="1249"/>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5" name="Freeform 119">
              <a:extLst>
                <a:ext uri="{FF2B5EF4-FFF2-40B4-BE49-F238E27FC236}">
                  <a16:creationId xmlns:a16="http://schemas.microsoft.com/office/drawing/2014/main" id="{56D476C0-BC6B-46A8-AFEC-E7A27A877B94}"/>
                </a:ext>
              </a:extLst>
            </p:cNvPr>
            <p:cNvSpPr>
              <a:spLocks noChangeArrowheads="1"/>
            </p:cNvSpPr>
            <p:nvPr/>
          </p:nvSpPr>
          <p:spPr bwMode="auto">
            <a:xfrm>
              <a:off x="1638" y="1249"/>
              <a:ext cx="22" cy="16"/>
            </a:xfrm>
            <a:custGeom>
              <a:avLst/>
              <a:gdLst>
                <a:gd name="T0" fmla="*/ 0 w 97"/>
                <a:gd name="T1" fmla="*/ 69 h 70"/>
                <a:gd name="T2" fmla="*/ 12 w 97"/>
                <a:gd name="T3" fmla="*/ 38 h 70"/>
                <a:gd name="T4" fmla="*/ 35 w 97"/>
                <a:gd name="T5" fmla="*/ 11 h 70"/>
                <a:gd name="T6" fmla="*/ 62 w 97"/>
                <a:gd name="T7" fmla="*/ 0 h 70"/>
                <a:gd name="T8" fmla="*/ 96 w 97"/>
                <a:gd name="T9" fmla="*/ 0 h 70"/>
              </a:gdLst>
              <a:ahLst/>
              <a:cxnLst>
                <a:cxn ang="0">
                  <a:pos x="T0" y="T1"/>
                </a:cxn>
                <a:cxn ang="0">
                  <a:pos x="T2" y="T3"/>
                </a:cxn>
                <a:cxn ang="0">
                  <a:pos x="T4" y="T5"/>
                </a:cxn>
                <a:cxn ang="0">
                  <a:pos x="T6" y="T7"/>
                </a:cxn>
                <a:cxn ang="0">
                  <a:pos x="T8" y="T9"/>
                </a:cxn>
              </a:cxnLst>
              <a:rect l="0" t="0" r="r" b="b"/>
              <a:pathLst>
                <a:path w="97" h="70">
                  <a:moveTo>
                    <a:pt x="0" y="69"/>
                  </a:moveTo>
                  <a:lnTo>
                    <a:pt x="12" y="38"/>
                  </a:lnTo>
                  <a:lnTo>
                    <a:pt x="35" y="11"/>
                  </a:lnTo>
                  <a:lnTo>
                    <a:pt x="62" y="0"/>
                  </a:lnTo>
                  <a:lnTo>
                    <a:pt x="9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16" name="Freeform 120">
              <a:extLst>
                <a:ext uri="{FF2B5EF4-FFF2-40B4-BE49-F238E27FC236}">
                  <a16:creationId xmlns:a16="http://schemas.microsoft.com/office/drawing/2014/main" id="{D6E8E286-701A-40D9-8AED-FDAD11C86A84}"/>
                </a:ext>
              </a:extLst>
            </p:cNvPr>
            <p:cNvSpPr>
              <a:spLocks noChangeArrowheads="1"/>
            </p:cNvSpPr>
            <p:nvPr/>
          </p:nvSpPr>
          <p:spPr bwMode="auto">
            <a:xfrm>
              <a:off x="1673" y="1281"/>
              <a:ext cx="14" cy="17"/>
            </a:xfrm>
            <a:custGeom>
              <a:avLst/>
              <a:gdLst>
                <a:gd name="T0" fmla="*/ 62 w 63"/>
                <a:gd name="T1" fmla="*/ 11 h 75"/>
                <a:gd name="T2" fmla="*/ 36 w 63"/>
                <a:gd name="T3" fmla="*/ 24 h 75"/>
                <a:gd name="T4" fmla="*/ 0 w 63"/>
                <a:gd name="T5" fmla="*/ 11 h 75"/>
                <a:gd name="T6" fmla="*/ 36 w 63"/>
                <a:gd name="T7" fmla="*/ 0 h 75"/>
                <a:gd name="T8" fmla="*/ 62 w 63"/>
                <a:gd name="T9" fmla="*/ 11 h 75"/>
                <a:gd name="T10" fmla="*/ 62 w 63"/>
                <a:gd name="T11" fmla="*/ 35 h 75"/>
                <a:gd name="T12" fmla="*/ 36 w 63"/>
                <a:gd name="T13" fmla="*/ 63 h 75"/>
                <a:gd name="T14" fmla="*/ 0 w 63"/>
                <a:gd name="T15" fmla="*/ 74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75">
                  <a:moveTo>
                    <a:pt x="62" y="11"/>
                  </a:moveTo>
                  <a:lnTo>
                    <a:pt x="36" y="24"/>
                  </a:lnTo>
                  <a:lnTo>
                    <a:pt x="0" y="11"/>
                  </a:lnTo>
                  <a:lnTo>
                    <a:pt x="36" y="0"/>
                  </a:lnTo>
                  <a:lnTo>
                    <a:pt x="62" y="11"/>
                  </a:lnTo>
                  <a:lnTo>
                    <a:pt x="62" y="35"/>
                  </a:lnTo>
                  <a:lnTo>
                    <a:pt x="36" y="63"/>
                  </a:lnTo>
                  <a:lnTo>
                    <a:pt x="0" y="7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17" name="Freeform 121">
              <a:extLst>
                <a:ext uri="{FF2B5EF4-FFF2-40B4-BE49-F238E27FC236}">
                  <a16:creationId xmlns:a16="http://schemas.microsoft.com/office/drawing/2014/main" id="{2F4BE44B-F97B-443B-8909-4566BB0396E3}"/>
                </a:ext>
              </a:extLst>
            </p:cNvPr>
            <p:cNvSpPr>
              <a:spLocks noChangeArrowheads="1"/>
            </p:cNvSpPr>
            <p:nvPr/>
          </p:nvSpPr>
          <p:spPr bwMode="auto">
            <a:xfrm>
              <a:off x="1740" y="1249"/>
              <a:ext cx="34" cy="39"/>
            </a:xfrm>
            <a:custGeom>
              <a:avLst/>
              <a:gdLst>
                <a:gd name="T0" fmla="*/ 147 w 148"/>
                <a:gd name="T1" fmla="*/ 169 h 170"/>
                <a:gd name="T2" fmla="*/ 147 w 148"/>
                <a:gd name="T3" fmla="*/ 0 h 170"/>
                <a:gd name="T4" fmla="*/ 147 w 148"/>
                <a:gd name="T5" fmla="*/ 38 h 170"/>
                <a:gd name="T6" fmla="*/ 120 w 148"/>
                <a:gd name="T7" fmla="*/ 11 h 170"/>
                <a:gd name="T8" fmla="*/ 96 w 148"/>
                <a:gd name="T9" fmla="*/ 0 h 170"/>
                <a:gd name="T10" fmla="*/ 61 w 148"/>
                <a:gd name="T11" fmla="*/ 0 h 170"/>
                <a:gd name="T12" fmla="*/ 39 w 148"/>
                <a:gd name="T13" fmla="*/ 11 h 170"/>
                <a:gd name="T14" fmla="*/ 12 w 148"/>
                <a:gd name="T15" fmla="*/ 38 h 170"/>
                <a:gd name="T16" fmla="*/ 0 w 148"/>
                <a:gd name="T17" fmla="*/ 68 h 170"/>
                <a:gd name="T18" fmla="*/ 0 w 148"/>
                <a:gd name="T19" fmla="*/ 96 h 170"/>
                <a:gd name="T20" fmla="*/ 12 w 148"/>
                <a:gd name="T21" fmla="*/ 130 h 170"/>
                <a:gd name="T22" fmla="*/ 39 w 148"/>
                <a:gd name="T23" fmla="*/ 157 h 170"/>
                <a:gd name="T24" fmla="*/ 61 w 148"/>
                <a:gd name="T25" fmla="*/ 169 h 170"/>
                <a:gd name="T26" fmla="*/ 96 w 148"/>
                <a:gd name="T27" fmla="*/ 169 h 170"/>
                <a:gd name="T28" fmla="*/ 120 w 148"/>
                <a:gd name="T29" fmla="*/ 157 h 170"/>
                <a:gd name="T30" fmla="*/ 147 w 148"/>
                <a:gd name="T31"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170">
                  <a:moveTo>
                    <a:pt x="147" y="169"/>
                  </a:moveTo>
                  <a:lnTo>
                    <a:pt x="147" y="0"/>
                  </a:lnTo>
                  <a:lnTo>
                    <a:pt x="147" y="38"/>
                  </a:lnTo>
                  <a:lnTo>
                    <a:pt x="120" y="11"/>
                  </a:lnTo>
                  <a:lnTo>
                    <a:pt x="96" y="0"/>
                  </a:lnTo>
                  <a:lnTo>
                    <a:pt x="61" y="0"/>
                  </a:lnTo>
                  <a:lnTo>
                    <a:pt x="39" y="11"/>
                  </a:lnTo>
                  <a:lnTo>
                    <a:pt x="12" y="38"/>
                  </a:lnTo>
                  <a:lnTo>
                    <a:pt x="0" y="68"/>
                  </a:lnTo>
                  <a:lnTo>
                    <a:pt x="0" y="96"/>
                  </a:lnTo>
                  <a:lnTo>
                    <a:pt x="12" y="130"/>
                  </a:lnTo>
                  <a:lnTo>
                    <a:pt x="39" y="157"/>
                  </a:lnTo>
                  <a:lnTo>
                    <a:pt x="61" y="169"/>
                  </a:lnTo>
                  <a:lnTo>
                    <a:pt x="96" y="169"/>
                  </a:lnTo>
                  <a:lnTo>
                    <a:pt x="120" y="157"/>
                  </a:lnTo>
                  <a:lnTo>
                    <a:pt x="147" y="1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18" name="Freeform 122">
              <a:extLst>
                <a:ext uri="{FF2B5EF4-FFF2-40B4-BE49-F238E27FC236}">
                  <a16:creationId xmlns:a16="http://schemas.microsoft.com/office/drawing/2014/main" id="{A4857DD0-13DA-434A-9732-0040F54F8D62}"/>
                </a:ext>
              </a:extLst>
            </p:cNvPr>
            <p:cNvSpPr>
              <a:spLocks noChangeArrowheads="1"/>
            </p:cNvSpPr>
            <p:nvPr/>
          </p:nvSpPr>
          <p:spPr bwMode="auto">
            <a:xfrm>
              <a:off x="1793" y="1249"/>
              <a:ext cx="30" cy="39"/>
            </a:xfrm>
            <a:custGeom>
              <a:avLst/>
              <a:gdLst>
                <a:gd name="T0" fmla="*/ 131 w 132"/>
                <a:gd name="T1" fmla="*/ 38 h 170"/>
                <a:gd name="T2" fmla="*/ 120 w 132"/>
                <a:gd name="T3" fmla="*/ 11 h 170"/>
                <a:gd name="T4" fmla="*/ 81 w 132"/>
                <a:gd name="T5" fmla="*/ 0 h 170"/>
                <a:gd name="T6" fmla="*/ 46 w 132"/>
                <a:gd name="T7" fmla="*/ 0 h 170"/>
                <a:gd name="T8" fmla="*/ 7 w 132"/>
                <a:gd name="T9" fmla="*/ 11 h 170"/>
                <a:gd name="T10" fmla="*/ 0 w 132"/>
                <a:gd name="T11" fmla="*/ 38 h 170"/>
                <a:gd name="T12" fmla="*/ 7 w 132"/>
                <a:gd name="T13" fmla="*/ 60 h 170"/>
                <a:gd name="T14" fmla="*/ 34 w 132"/>
                <a:gd name="T15" fmla="*/ 68 h 170"/>
                <a:gd name="T16" fmla="*/ 96 w 132"/>
                <a:gd name="T17" fmla="*/ 84 h 170"/>
                <a:gd name="T18" fmla="*/ 120 w 132"/>
                <a:gd name="T19" fmla="*/ 96 h 170"/>
                <a:gd name="T20" fmla="*/ 131 w 132"/>
                <a:gd name="T21" fmla="*/ 118 h 170"/>
                <a:gd name="T22" fmla="*/ 131 w 132"/>
                <a:gd name="T23" fmla="*/ 130 h 170"/>
                <a:gd name="T24" fmla="*/ 120 w 132"/>
                <a:gd name="T25" fmla="*/ 157 h 170"/>
                <a:gd name="T26" fmla="*/ 81 w 132"/>
                <a:gd name="T27" fmla="*/ 169 h 170"/>
                <a:gd name="T28" fmla="*/ 46 w 132"/>
                <a:gd name="T29" fmla="*/ 169 h 170"/>
                <a:gd name="T30" fmla="*/ 7 w 132"/>
                <a:gd name="T31" fmla="*/ 157 h 170"/>
                <a:gd name="T32" fmla="*/ 0 w 132"/>
                <a:gd name="T33"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70">
                  <a:moveTo>
                    <a:pt x="131" y="38"/>
                  </a:moveTo>
                  <a:lnTo>
                    <a:pt x="120" y="11"/>
                  </a:lnTo>
                  <a:lnTo>
                    <a:pt x="81" y="0"/>
                  </a:lnTo>
                  <a:lnTo>
                    <a:pt x="46" y="0"/>
                  </a:lnTo>
                  <a:lnTo>
                    <a:pt x="7" y="11"/>
                  </a:lnTo>
                  <a:lnTo>
                    <a:pt x="0" y="38"/>
                  </a:lnTo>
                  <a:lnTo>
                    <a:pt x="7" y="60"/>
                  </a:lnTo>
                  <a:lnTo>
                    <a:pt x="34" y="68"/>
                  </a:lnTo>
                  <a:lnTo>
                    <a:pt x="96" y="84"/>
                  </a:lnTo>
                  <a:lnTo>
                    <a:pt x="120" y="96"/>
                  </a:lnTo>
                  <a:lnTo>
                    <a:pt x="131" y="118"/>
                  </a:lnTo>
                  <a:lnTo>
                    <a:pt x="131" y="130"/>
                  </a:lnTo>
                  <a:lnTo>
                    <a:pt x="120" y="157"/>
                  </a:lnTo>
                  <a:lnTo>
                    <a:pt x="81" y="169"/>
                  </a:lnTo>
                  <a:lnTo>
                    <a:pt x="46" y="169"/>
                  </a:lnTo>
                  <a:lnTo>
                    <a:pt x="7" y="157"/>
                  </a:lnTo>
                  <a:lnTo>
                    <a:pt x="0" y="1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19" name="Freeform 123">
              <a:extLst>
                <a:ext uri="{FF2B5EF4-FFF2-40B4-BE49-F238E27FC236}">
                  <a16:creationId xmlns:a16="http://schemas.microsoft.com/office/drawing/2014/main" id="{1088BB8E-A3CD-4AFE-8154-ED4A0F2CD68A}"/>
                </a:ext>
              </a:extLst>
            </p:cNvPr>
            <p:cNvSpPr>
              <a:spLocks noChangeArrowheads="1"/>
            </p:cNvSpPr>
            <p:nvPr/>
          </p:nvSpPr>
          <p:spPr bwMode="auto">
            <a:xfrm>
              <a:off x="1878" y="1229"/>
              <a:ext cx="39" cy="58"/>
            </a:xfrm>
            <a:custGeom>
              <a:avLst/>
              <a:gdLst>
                <a:gd name="T0" fmla="*/ 170 w 171"/>
                <a:gd name="T1" fmla="*/ 33 h 255"/>
                <a:gd name="T2" fmla="*/ 147 w 171"/>
                <a:gd name="T3" fmla="*/ 10 h 255"/>
                <a:gd name="T4" fmla="*/ 108 w 171"/>
                <a:gd name="T5" fmla="*/ 0 h 255"/>
                <a:gd name="T6" fmla="*/ 58 w 171"/>
                <a:gd name="T7" fmla="*/ 0 h 255"/>
                <a:gd name="T8" fmla="*/ 23 w 171"/>
                <a:gd name="T9" fmla="*/ 10 h 255"/>
                <a:gd name="T10" fmla="*/ 0 w 171"/>
                <a:gd name="T11" fmla="*/ 33 h 255"/>
                <a:gd name="T12" fmla="*/ 0 w 171"/>
                <a:gd name="T13" fmla="*/ 61 h 255"/>
                <a:gd name="T14" fmla="*/ 11 w 171"/>
                <a:gd name="T15" fmla="*/ 85 h 255"/>
                <a:gd name="T16" fmla="*/ 23 w 171"/>
                <a:gd name="T17" fmla="*/ 96 h 255"/>
                <a:gd name="T18" fmla="*/ 46 w 171"/>
                <a:gd name="T19" fmla="*/ 111 h 255"/>
                <a:gd name="T20" fmla="*/ 120 w 171"/>
                <a:gd name="T21" fmla="*/ 134 h 255"/>
                <a:gd name="T22" fmla="*/ 147 w 171"/>
                <a:gd name="T23" fmla="*/ 145 h 255"/>
                <a:gd name="T24" fmla="*/ 159 w 171"/>
                <a:gd name="T25" fmla="*/ 153 h 255"/>
                <a:gd name="T26" fmla="*/ 170 w 171"/>
                <a:gd name="T27" fmla="*/ 181 h 255"/>
                <a:gd name="T28" fmla="*/ 170 w 171"/>
                <a:gd name="T29" fmla="*/ 215 h 255"/>
                <a:gd name="T30" fmla="*/ 147 w 171"/>
                <a:gd name="T31" fmla="*/ 242 h 255"/>
                <a:gd name="T32" fmla="*/ 108 w 171"/>
                <a:gd name="T33" fmla="*/ 254 h 255"/>
                <a:gd name="T34" fmla="*/ 58 w 171"/>
                <a:gd name="T35" fmla="*/ 254 h 255"/>
                <a:gd name="T36" fmla="*/ 23 w 171"/>
                <a:gd name="T37" fmla="*/ 242 h 255"/>
                <a:gd name="T38" fmla="*/ 0 w 171"/>
                <a:gd name="T39" fmla="*/ 21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255">
                  <a:moveTo>
                    <a:pt x="170" y="33"/>
                  </a:moveTo>
                  <a:lnTo>
                    <a:pt x="147" y="10"/>
                  </a:lnTo>
                  <a:lnTo>
                    <a:pt x="108" y="0"/>
                  </a:lnTo>
                  <a:lnTo>
                    <a:pt x="58" y="0"/>
                  </a:lnTo>
                  <a:lnTo>
                    <a:pt x="23" y="10"/>
                  </a:lnTo>
                  <a:lnTo>
                    <a:pt x="0" y="33"/>
                  </a:lnTo>
                  <a:lnTo>
                    <a:pt x="0" y="61"/>
                  </a:lnTo>
                  <a:lnTo>
                    <a:pt x="11" y="85"/>
                  </a:lnTo>
                  <a:lnTo>
                    <a:pt x="23" y="96"/>
                  </a:lnTo>
                  <a:lnTo>
                    <a:pt x="46" y="111"/>
                  </a:lnTo>
                  <a:lnTo>
                    <a:pt x="120" y="134"/>
                  </a:lnTo>
                  <a:lnTo>
                    <a:pt x="147" y="145"/>
                  </a:lnTo>
                  <a:lnTo>
                    <a:pt x="159" y="153"/>
                  </a:lnTo>
                  <a:lnTo>
                    <a:pt x="170" y="181"/>
                  </a:lnTo>
                  <a:lnTo>
                    <a:pt x="170" y="215"/>
                  </a:lnTo>
                  <a:lnTo>
                    <a:pt x="147" y="242"/>
                  </a:lnTo>
                  <a:lnTo>
                    <a:pt x="108" y="254"/>
                  </a:lnTo>
                  <a:lnTo>
                    <a:pt x="58" y="254"/>
                  </a:lnTo>
                  <a:lnTo>
                    <a:pt x="23" y="242"/>
                  </a:lnTo>
                  <a:lnTo>
                    <a:pt x="0" y="21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20" name="Line 124">
              <a:extLst>
                <a:ext uri="{FF2B5EF4-FFF2-40B4-BE49-F238E27FC236}">
                  <a16:creationId xmlns:a16="http://schemas.microsoft.com/office/drawing/2014/main" id="{5D07D1F0-02DA-4092-B235-E3BD7FD9ED50}"/>
                </a:ext>
              </a:extLst>
            </p:cNvPr>
            <p:cNvSpPr>
              <a:spLocks noChangeShapeType="1"/>
            </p:cNvSpPr>
            <p:nvPr/>
          </p:nvSpPr>
          <p:spPr bwMode="auto">
            <a:xfrm flipV="1">
              <a:off x="1933" y="1228"/>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1" name="Freeform 125">
              <a:extLst>
                <a:ext uri="{FF2B5EF4-FFF2-40B4-BE49-F238E27FC236}">
                  <a16:creationId xmlns:a16="http://schemas.microsoft.com/office/drawing/2014/main" id="{902AFEA1-7795-4C8F-87FC-53272C729849}"/>
                </a:ext>
              </a:extLst>
            </p:cNvPr>
            <p:cNvSpPr>
              <a:spLocks noChangeArrowheads="1"/>
            </p:cNvSpPr>
            <p:nvPr/>
          </p:nvSpPr>
          <p:spPr bwMode="auto">
            <a:xfrm>
              <a:off x="1933" y="1249"/>
              <a:ext cx="31" cy="39"/>
            </a:xfrm>
            <a:custGeom>
              <a:avLst/>
              <a:gdLst>
                <a:gd name="T0" fmla="*/ 0 w 136"/>
                <a:gd name="T1" fmla="*/ 49 h 170"/>
                <a:gd name="T2" fmla="*/ 38 w 136"/>
                <a:gd name="T3" fmla="*/ 11 h 170"/>
                <a:gd name="T4" fmla="*/ 62 w 136"/>
                <a:gd name="T5" fmla="*/ 0 h 170"/>
                <a:gd name="T6" fmla="*/ 100 w 136"/>
                <a:gd name="T7" fmla="*/ 0 h 170"/>
                <a:gd name="T8" fmla="*/ 124 w 136"/>
                <a:gd name="T9" fmla="*/ 11 h 170"/>
                <a:gd name="T10" fmla="*/ 135 w 136"/>
                <a:gd name="T11" fmla="*/ 49 h 170"/>
                <a:gd name="T12" fmla="*/ 135 w 136"/>
                <a:gd name="T13" fmla="*/ 169 h 170"/>
              </a:gdLst>
              <a:ahLst/>
              <a:cxnLst>
                <a:cxn ang="0">
                  <a:pos x="T0" y="T1"/>
                </a:cxn>
                <a:cxn ang="0">
                  <a:pos x="T2" y="T3"/>
                </a:cxn>
                <a:cxn ang="0">
                  <a:pos x="T4" y="T5"/>
                </a:cxn>
                <a:cxn ang="0">
                  <a:pos x="T6" y="T7"/>
                </a:cxn>
                <a:cxn ang="0">
                  <a:pos x="T8" y="T9"/>
                </a:cxn>
                <a:cxn ang="0">
                  <a:pos x="T10" y="T11"/>
                </a:cxn>
                <a:cxn ang="0">
                  <a:pos x="T12" y="T13"/>
                </a:cxn>
              </a:cxnLst>
              <a:rect l="0" t="0" r="r" b="b"/>
              <a:pathLst>
                <a:path w="136" h="170">
                  <a:moveTo>
                    <a:pt x="0" y="49"/>
                  </a:moveTo>
                  <a:lnTo>
                    <a:pt x="38" y="11"/>
                  </a:lnTo>
                  <a:lnTo>
                    <a:pt x="62" y="0"/>
                  </a:lnTo>
                  <a:lnTo>
                    <a:pt x="100" y="0"/>
                  </a:lnTo>
                  <a:lnTo>
                    <a:pt x="124" y="11"/>
                  </a:lnTo>
                  <a:lnTo>
                    <a:pt x="135" y="49"/>
                  </a:lnTo>
                  <a:lnTo>
                    <a:pt x="135" y="1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22" name="Freeform 126">
              <a:extLst>
                <a:ext uri="{FF2B5EF4-FFF2-40B4-BE49-F238E27FC236}">
                  <a16:creationId xmlns:a16="http://schemas.microsoft.com/office/drawing/2014/main" id="{C4C640EE-721E-47AE-98E1-551CCF8F78EA}"/>
                </a:ext>
              </a:extLst>
            </p:cNvPr>
            <p:cNvSpPr>
              <a:spLocks noChangeArrowheads="1"/>
            </p:cNvSpPr>
            <p:nvPr/>
          </p:nvSpPr>
          <p:spPr bwMode="auto">
            <a:xfrm>
              <a:off x="1986" y="1249"/>
              <a:ext cx="36" cy="39"/>
            </a:xfrm>
            <a:custGeom>
              <a:avLst/>
              <a:gdLst>
                <a:gd name="T0" fmla="*/ 38 w 159"/>
                <a:gd name="T1" fmla="*/ 11 h 170"/>
                <a:gd name="T2" fmla="*/ 61 w 159"/>
                <a:gd name="T3" fmla="*/ 0 h 170"/>
                <a:gd name="T4" fmla="*/ 38 w 159"/>
                <a:gd name="T5" fmla="*/ 11 h 170"/>
                <a:gd name="T6" fmla="*/ 12 w 159"/>
                <a:gd name="T7" fmla="*/ 38 h 170"/>
                <a:gd name="T8" fmla="*/ 0 w 159"/>
                <a:gd name="T9" fmla="*/ 68 h 170"/>
                <a:gd name="T10" fmla="*/ 0 w 159"/>
                <a:gd name="T11" fmla="*/ 96 h 170"/>
                <a:gd name="T12" fmla="*/ 12 w 159"/>
                <a:gd name="T13" fmla="*/ 130 h 170"/>
                <a:gd name="T14" fmla="*/ 38 w 159"/>
                <a:gd name="T15" fmla="*/ 157 h 170"/>
                <a:gd name="T16" fmla="*/ 61 w 159"/>
                <a:gd name="T17" fmla="*/ 169 h 170"/>
                <a:gd name="T18" fmla="*/ 96 w 159"/>
                <a:gd name="T19" fmla="*/ 169 h 170"/>
                <a:gd name="T20" fmla="*/ 120 w 159"/>
                <a:gd name="T21" fmla="*/ 157 h 170"/>
                <a:gd name="T22" fmla="*/ 147 w 159"/>
                <a:gd name="T23" fmla="*/ 130 h 170"/>
                <a:gd name="T24" fmla="*/ 158 w 159"/>
                <a:gd name="T25" fmla="*/ 96 h 170"/>
                <a:gd name="T26" fmla="*/ 158 w 159"/>
                <a:gd name="T27" fmla="*/ 68 h 170"/>
                <a:gd name="T28" fmla="*/ 147 w 159"/>
                <a:gd name="T29" fmla="*/ 38 h 170"/>
                <a:gd name="T30" fmla="*/ 120 w 159"/>
                <a:gd name="T31" fmla="*/ 11 h 170"/>
                <a:gd name="T32" fmla="*/ 96 w 159"/>
                <a:gd name="T33" fmla="*/ 0 h 170"/>
                <a:gd name="T34" fmla="*/ 61 w 159"/>
                <a:gd name="T3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170">
                  <a:moveTo>
                    <a:pt x="38" y="11"/>
                  </a:moveTo>
                  <a:lnTo>
                    <a:pt x="61" y="0"/>
                  </a:lnTo>
                  <a:lnTo>
                    <a:pt x="38" y="11"/>
                  </a:lnTo>
                  <a:lnTo>
                    <a:pt x="12" y="38"/>
                  </a:lnTo>
                  <a:lnTo>
                    <a:pt x="0" y="68"/>
                  </a:lnTo>
                  <a:lnTo>
                    <a:pt x="0" y="96"/>
                  </a:lnTo>
                  <a:lnTo>
                    <a:pt x="12" y="130"/>
                  </a:lnTo>
                  <a:lnTo>
                    <a:pt x="38" y="157"/>
                  </a:lnTo>
                  <a:lnTo>
                    <a:pt x="61" y="169"/>
                  </a:lnTo>
                  <a:lnTo>
                    <a:pt x="96" y="169"/>
                  </a:lnTo>
                  <a:lnTo>
                    <a:pt x="120" y="157"/>
                  </a:lnTo>
                  <a:lnTo>
                    <a:pt x="147" y="130"/>
                  </a:lnTo>
                  <a:lnTo>
                    <a:pt x="158" y="96"/>
                  </a:lnTo>
                  <a:lnTo>
                    <a:pt x="158" y="68"/>
                  </a:lnTo>
                  <a:lnTo>
                    <a:pt x="147" y="38"/>
                  </a:lnTo>
                  <a:lnTo>
                    <a:pt x="120" y="11"/>
                  </a:lnTo>
                  <a:lnTo>
                    <a:pt x="96"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23" name="Line 127">
              <a:extLst>
                <a:ext uri="{FF2B5EF4-FFF2-40B4-BE49-F238E27FC236}">
                  <a16:creationId xmlns:a16="http://schemas.microsoft.com/office/drawing/2014/main" id="{230A1980-BA31-4A1A-B939-51F1D2A27ABC}"/>
                </a:ext>
              </a:extLst>
            </p:cNvPr>
            <p:cNvSpPr>
              <a:spLocks noChangeShapeType="1"/>
            </p:cNvSpPr>
            <p:nvPr/>
          </p:nvSpPr>
          <p:spPr bwMode="auto">
            <a:xfrm>
              <a:off x="2038" y="1249"/>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4" name="Freeform 128">
              <a:extLst>
                <a:ext uri="{FF2B5EF4-FFF2-40B4-BE49-F238E27FC236}">
                  <a16:creationId xmlns:a16="http://schemas.microsoft.com/office/drawing/2014/main" id="{0FEDDEEB-AF04-44F9-BB5F-5F746289B8E8}"/>
                </a:ext>
              </a:extLst>
            </p:cNvPr>
            <p:cNvSpPr>
              <a:spLocks noChangeArrowheads="1"/>
            </p:cNvSpPr>
            <p:nvPr/>
          </p:nvSpPr>
          <p:spPr bwMode="auto">
            <a:xfrm>
              <a:off x="2038" y="1249"/>
              <a:ext cx="22" cy="16"/>
            </a:xfrm>
            <a:custGeom>
              <a:avLst/>
              <a:gdLst>
                <a:gd name="T0" fmla="*/ 0 w 98"/>
                <a:gd name="T1" fmla="*/ 69 h 70"/>
                <a:gd name="T2" fmla="*/ 12 w 98"/>
                <a:gd name="T3" fmla="*/ 38 h 70"/>
                <a:gd name="T4" fmla="*/ 36 w 98"/>
                <a:gd name="T5" fmla="*/ 11 h 70"/>
                <a:gd name="T6" fmla="*/ 63 w 98"/>
                <a:gd name="T7" fmla="*/ 0 h 70"/>
                <a:gd name="T8" fmla="*/ 97 w 98"/>
                <a:gd name="T9" fmla="*/ 0 h 70"/>
              </a:gdLst>
              <a:ahLst/>
              <a:cxnLst>
                <a:cxn ang="0">
                  <a:pos x="T0" y="T1"/>
                </a:cxn>
                <a:cxn ang="0">
                  <a:pos x="T2" y="T3"/>
                </a:cxn>
                <a:cxn ang="0">
                  <a:pos x="T4" y="T5"/>
                </a:cxn>
                <a:cxn ang="0">
                  <a:pos x="T6" y="T7"/>
                </a:cxn>
                <a:cxn ang="0">
                  <a:pos x="T8" y="T9"/>
                </a:cxn>
              </a:cxnLst>
              <a:rect l="0" t="0" r="r" b="b"/>
              <a:pathLst>
                <a:path w="98" h="70">
                  <a:moveTo>
                    <a:pt x="0" y="69"/>
                  </a:moveTo>
                  <a:lnTo>
                    <a:pt x="12" y="38"/>
                  </a:lnTo>
                  <a:lnTo>
                    <a:pt x="36" y="11"/>
                  </a:lnTo>
                  <a:lnTo>
                    <a:pt x="63" y="0"/>
                  </a:lnTo>
                  <a:lnTo>
                    <a:pt x="9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25" name="Freeform 129">
              <a:extLst>
                <a:ext uri="{FF2B5EF4-FFF2-40B4-BE49-F238E27FC236}">
                  <a16:creationId xmlns:a16="http://schemas.microsoft.com/office/drawing/2014/main" id="{A2A4395B-799A-43D2-9D6C-D8B7BD05455D}"/>
                </a:ext>
              </a:extLst>
            </p:cNvPr>
            <p:cNvSpPr>
              <a:spLocks noChangeArrowheads="1"/>
            </p:cNvSpPr>
            <p:nvPr/>
          </p:nvSpPr>
          <p:spPr bwMode="auto">
            <a:xfrm>
              <a:off x="2082" y="1229"/>
              <a:ext cx="14" cy="58"/>
            </a:xfrm>
            <a:custGeom>
              <a:avLst/>
              <a:gdLst>
                <a:gd name="T0" fmla="*/ 0 w 63"/>
                <a:gd name="T1" fmla="*/ 0 h 255"/>
                <a:gd name="T2" fmla="*/ 0 w 63"/>
                <a:gd name="T3" fmla="*/ 203 h 255"/>
                <a:gd name="T4" fmla="*/ 12 w 63"/>
                <a:gd name="T5" fmla="*/ 242 h 255"/>
                <a:gd name="T6" fmla="*/ 38 w 63"/>
                <a:gd name="T7" fmla="*/ 254 h 255"/>
                <a:gd name="T8" fmla="*/ 62 w 63"/>
                <a:gd name="T9" fmla="*/ 254 h 255"/>
              </a:gdLst>
              <a:ahLst/>
              <a:cxnLst>
                <a:cxn ang="0">
                  <a:pos x="T0" y="T1"/>
                </a:cxn>
                <a:cxn ang="0">
                  <a:pos x="T2" y="T3"/>
                </a:cxn>
                <a:cxn ang="0">
                  <a:pos x="T4" y="T5"/>
                </a:cxn>
                <a:cxn ang="0">
                  <a:pos x="T6" y="T7"/>
                </a:cxn>
                <a:cxn ang="0">
                  <a:pos x="T8" y="T9"/>
                </a:cxn>
              </a:cxnLst>
              <a:rect l="0" t="0" r="r" b="b"/>
              <a:pathLst>
                <a:path w="63" h="255">
                  <a:moveTo>
                    <a:pt x="0" y="0"/>
                  </a:moveTo>
                  <a:lnTo>
                    <a:pt x="0" y="203"/>
                  </a:lnTo>
                  <a:lnTo>
                    <a:pt x="12" y="242"/>
                  </a:lnTo>
                  <a:lnTo>
                    <a:pt x="38" y="254"/>
                  </a:lnTo>
                  <a:lnTo>
                    <a:pt x="62" y="25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26" name="Line 130">
              <a:extLst>
                <a:ext uri="{FF2B5EF4-FFF2-40B4-BE49-F238E27FC236}">
                  <a16:creationId xmlns:a16="http://schemas.microsoft.com/office/drawing/2014/main" id="{6B4DE9E6-0BD6-4316-997A-59054D64CBBB}"/>
                </a:ext>
              </a:extLst>
            </p:cNvPr>
            <p:cNvSpPr>
              <a:spLocks noChangeShapeType="1"/>
            </p:cNvSpPr>
            <p:nvPr/>
          </p:nvSpPr>
          <p:spPr bwMode="auto">
            <a:xfrm flipH="1">
              <a:off x="2073" y="1249"/>
              <a:ext cx="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7" name="Line 131">
              <a:extLst>
                <a:ext uri="{FF2B5EF4-FFF2-40B4-BE49-F238E27FC236}">
                  <a16:creationId xmlns:a16="http://schemas.microsoft.com/office/drawing/2014/main" id="{8B182BDC-EF2E-4808-9646-4A552F07D6C9}"/>
                </a:ext>
              </a:extLst>
            </p:cNvPr>
            <p:cNvSpPr>
              <a:spLocks noChangeShapeType="1"/>
            </p:cNvSpPr>
            <p:nvPr/>
          </p:nvSpPr>
          <p:spPr bwMode="auto">
            <a:xfrm flipV="1">
              <a:off x="1321" y="1118"/>
              <a:ext cx="1"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8" name="Line 132">
              <a:extLst>
                <a:ext uri="{FF2B5EF4-FFF2-40B4-BE49-F238E27FC236}">
                  <a16:creationId xmlns:a16="http://schemas.microsoft.com/office/drawing/2014/main" id="{FA8F868E-F562-48BE-8398-ABD22BFF63D0}"/>
                </a:ext>
              </a:extLst>
            </p:cNvPr>
            <p:cNvSpPr>
              <a:spLocks noChangeShapeType="1"/>
            </p:cNvSpPr>
            <p:nvPr/>
          </p:nvSpPr>
          <p:spPr bwMode="auto">
            <a:xfrm>
              <a:off x="1321" y="1176"/>
              <a:ext cx="3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9" name="Freeform 133">
              <a:extLst>
                <a:ext uri="{FF2B5EF4-FFF2-40B4-BE49-F238E27FC236}">
                  <a16:creationId xmlns:a16="http://schemas.microsoft.com/office/drawing/2014/main" id="{8F998EC1-BF29-443F-A2C4-9526A7C7466D}"/>
                </a:ext>
              </a:extLst>
            </p:cNvPr>
            <p:cNvSpPr>
              <a:spLocks noChangeArrowheads="1"/>
            </p:cNvSpPr>
            <p:nvPr/>
          </p:nvSpPr>
          <p:spPr bwMode="auto">
            <a:xfrm>
              <a:off x="1367" y="1137"/>
              <a:ext cx="37" cy="39"/>
            </a:xfrm>
            <a:custGeom>
              <a:avLst/>
              <a:gdLst>
                <a:gd name="T0" fmla="*/ 38 w 163"/>
                <a:gd name="T1" fmla="*/ 15 h 170"/>
                <a:gd name="T2" fmla="*/ 61 w 163"/>
                <a:gd name="T3" fmla="*/ 0 h 170"/>
                <a:gd name="T4" fmla="*/ 38 w 163"/>
                <a:gd name="T5" fmla="*/ 15 h 170"/>
                <a:gd name="T6" fmla="*/ 11 w 163"/>
                <a:gd name="T7" fmla="*/ 39 h 170"/>
                <a:gd name="T8" fmla="*/ 0 w 163"/>
                <a:gd name="T9" fmla="*/ 77 h 170"/>
                <a:gd name="T10" fmla="*/ 0 w 163"/>
                <a:gd name="T11" fmla="*/ 100 h 170"/>
                <a:gd name="T12" fmla="*/ 11 w 163"/>
                <a:gd name="T13" fmla="*/ 139 h 170"/>
                <a:gd name="T14" fmla="*/ 38 w 163"/>
                <a:gd name="T15" fmla="*/ 161 h 170"/>
                <a:gd name="T16" fmla="*/ 61 w 163"/>
                <a:gd name="T17" fmla="*/ 169 h 170"/>
                <a:gd name="T18" fmla="*/ 100 w 163"/>
                <a:gd name="T19" fmla="*/ 169 h 170"/>
                <a:gd name="T20" fmla="*/ 123 w 163"/>
                <a:gd name="T21" fmla="*/ 161 h 170"/>
                <a:gd name="T22" fmla="*/ 145 w 163"/>
                <a:gd name="T23" fmla="*/ 139 h 170"/>
                <a:gd name="T24" fmla="*/ 162 w 163"/>
                <a:gd name="T25" fmla="*/ 100 h 170"/>
                <a:gd name="T26" fmla="*/ 162 w 163"/>
                <a:gd name="T27" fmla="*/ 77 h 170"/>
                <a:gd name="T28" fmla="*/ 145 w 163"/>
                <a:gd name="T29" fmla="*/ 39 h 170"/>
                <a:gd name="T30" fmla="*/ 123 w 163"/>
                <a:gd name="T31" fmla="*/ 15 h 170"/>
                <a:gd name="T32" fmla="*/ 100 w 163"/>
                <a:gd name="T33" fmla="*/ 0 h 170"/>
                <a:gd name="T34" fmla="*/ 61 w 163"/>
                <a:gd name="T3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70">
                  <a:moveTo>
                    <a:pt x="38" y="15"/>
                  </a:moveTo>
                  <a:lnTo>
                    <a:pt x="61" y="0"/>
                  </a:lnTo>
                  <a:lnTo>
                    <a:pt x="38" y="15"/>
                  </a:lnTo>
                  <a:lnTo>
                    <a:pt x="11" y="39"/>
                  </a:lnTo>
                  <a:lnTo>
                    <a:pt x="0" y="77"/>
                  </a:lnTo>
                  <a:lnTo>
                    <a:pt x="0" y="100"/>
                  </a:lnTo>
                  <a:lnTo>
                    <a:pt x="11" y="139"/>
                  </a:lnTo>
                  <a:lnTo>
                    <a:pt x="38" y="161"/>
                  </a:lnTo>
                  <a:lnTo>
                    <a:pt x="61" y="169"/>
                  </a:lnTo>
                  <a:lnTo>
                    <a:pt x="100" y="169"/>
                  </a:lnTo>
                  <a:lnTo>
                    <a:pt x="123" y="161"/>
                  </a:lnTo>
                  <a:lnTo>
                    <a:pt x="145" y="139"/>
                  </a:lnTo>
                  <a:lnTo>
                    <a:pt x="162" y="100"/>
                  </a:lnTo>
                  <a:lnTo>
                    <a:pt x="162" y="77"/>
                  </a:lnTo>
                  <a:lnTo>
                    <a:pt x="145" y="39"/>
                  </a:lnTo>
                  <a:lnTo>
                    <a:pt x="123" y="15"/>
                  </a:lnTo>
                  <a:lnTo>
                    <a:pt x="100"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30" name="Freeform 134">
              <a:extLst>
                <a:ext uri="{FF2B5EF4-FFF2-40B4-BE49-F238E27FC236}">
                  <a16:creationId xmlns:a16="http://schemas.microsoft.com/office/drawing/2014/main" id="{625D28A0-543A-4E23-986F-E84986148328}"/>
                </a:ext>
              </a:extLst>
            </p:cNvPr>
            <p:cNvSpPr>
              <a:spLocks noChangeArrowheads="1"/>
            </p:cNvSpPr>
            <p:nvPr/>
          </p:nvSpPr>
          <p:spPr bwMode="auto">
            <a:xfrm>
              <a:off x="1420" y="1137"/>
              <a:ext cx="44" cy="39"/>
            </a:xfrm>
            <a:custGeom>
              <a:avLst/>
              <a:gdLst>
                <a:gd name="T0" fmla="*/ 0 w 194"/>
                <a:gd name="T1" fmla="*/ 0 h 170"/>
                <a:gd name="T2" fmla="*/ 50 w 194"/>
                <a:gd name="T3" fmla="*/ 169 h 170"/>
                <a:gd name="T4" fmla="*/ 96 w 194"/>
                <a:gd name="T5" fmla="*/ 0 h 170"/>
                <a:gd name="T6" fmla="*/ 147 w 194"/>
                <a:gd name="T7" fmla="*/ 169 h 170"/>
                <a:gd name="T8" fmla="*/ 193 w 194"/>
                <a:gd name="T9" fmla="*/ 0 h 170"/>
              </a:gdLst>
              <a:ahLst/>
              <a:cxnLst>
                <a:cxn ang="0">
                  <a:pos x="T0" y="T1"/>
                </a:cxn>
                <a:cxn ang="0">
                  <a:pos x="T2" y="T3"/>
                </a:cxn>
                <a:cxn ang="0">
                  <a:pos x="T4" y="T5"/>
                </a:cxn>
                <a:cxn ang="0">
                  <a:pos x="T6" y="T7"/>
                </a:cxn>
                <a:cxn ang="0">
                  <a:pos x="T8" y="T9"/>
                </a:cxn>
              </a:cxnLst>
              <a:rect l="0" t="0" r="r" b="b"/>
              <a:pathLst>
                <a:path w="194" h="170">
                  <a:moveTo>
                    <a:pt x="0" y="0"/>
                  </a:moveTo>
                  <a:lnTo>
                    <a:pt x="50" y="169"/>
                  </a:lnTo>
                  <a:lnTo>
                    <a:pt x="96" y="0"/>
                  </a:lnTo>
                  <a:lnTo>
                    <a:pt x="147" y="169"/>
                  </a:lnTo>
                  <a:lnTo>
                    <a:pt x="19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31" name="Line 135">
              <a:extLst>
                <a:ext uri="{FF2B5EF4-FFF2-40B4-BE49-F238E27FC236}">
                  <a16:creationId xmlns:a16="http://schemas.microsoft.com/office/drawing/2014/main" id="{A491D6DD-6E11-4C0A-B66A-D494657C1D10}"/>
                </a:ext>
              </a:extLst>
            </p:cNvPr>
            <p:cNvSpPr>
              <a:spLocks noChangeShapeType="1"/>
            </p:cNvSpPr>
            <p:nvPr/>
          </p:nvSpPr>
          <p:spPr bwMode="auto">
            <a:xfrm>
              <a:off x="1480" y="1152"/>
              <a:ext cx="5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2" name="Line 136">
              <a:extLst>
                <a:ext uri="{FF2B5EF4-FFF2-40B4-BE49-F238E27FC236}">
                  <a16:creationId xmlns:a16="http://schemas.microsoft.com/office/drawing/2014/main" id="{A47CC4AB-C61A-4B38-ABC2-395EFC333565}"/>
                </a:ext>
              </a:extLst>
            </p:cNvPr>
            <p:cNvSpPr>
              <a:spLocks noChangeShapeType="1"/>
            </p:cNvSpPr>
            <p:nvPr/>
          </p:nvSpPr>
          <p:spPr bwMode="auto">
            <a:xfrm flipV="1">
              <a:off x="1558" y="1118"/>
              <a:ext cx="1"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3" name="Line 137">
              <a:extLst>
                <a:ext uri="{FF2B5EF4-FFF2-40B4-BE49-F238E27FC236}">
                  <a16:creationId xmlns:a16="http://schemas.microsoft.com/office/drawing/2014/main" id="{CFF6D7EB-100F-428A-9E2D-051BA8DBFD44}"/>
                </a:ext>
              </a:extLst>
            </p:cNvPr>
            <p:cNvSpPr>
              <a:spLocks noChangeShapeType="1"/>
            </p:cNvSpPr>
            <p:nvPr/>
          </p:nvSpPr>
          <p:spPr bwMode="auto">
            <a:xfrm>
              <a:off x="1579" y="1137"/>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4" name="Freeform 138">
              <a:extLst>
                <a:ext uri="{FF2B5EF4-FFF2-40B4-BE49-F238E27FC236}">
                  <a16:creationId xmlns:a16="http://schemas.microsoft.com/office/drawing/2014/main" id="{E649B03A-D9F6-462E-B61A-2211D3D90D9E}"/>
                </a:ext>
              </a:extLst>
            </p:cNvPr>
            <p:cNvSpPr>
              <a:spLocks noChangeArrowheads="1"/>
            </p:cNvSpPr>
            <p:nvPr/>
          </p:nvSpPr>
          <p:spPr bwMode="auto">
            <a:xfrm>
              <a:off x="1579" y="1137"/>
              <a:ext cx="31" cy="39"/>
            </a:xfrm>
            <a:custGeom>
              <a:avLst/>
              <a:gdLst>
                <a:gd name="T0" fmla="*/ 0 w 137"/>
                <a:gd name="T1" fmla="*/ 50 h 170"/>
                <a:gd name="T2" fmla="*/ 39 w 137"/>
                <a:gd name="T3" fmla="*/ 15 h 170"/>
                <a:gd name="T4" fmla="*/ 62 w 137"/>
                <a:gd name="T5" fmla="*/ 0 h 170"/>
                <a:gd name="T6" fmla="*/ 97 w 137"/>
                <a:gd name="T7" fmla="*/ 0 h 170"/>
                <a:gd name="T8" fmla="*/ 124 w 137"/>
                <a:gd name="T9" fmla="*/ 15 h 170"/>
                <a:gd name="T10" fmla="*/ 136 w 137"/>
                <a:gd name="T11" fmla="*/ 50 h 170"/>
                <a:gd name="T12" fmla="*/ 136 w 137"/>
                <a:gd name="T13" fmla="*/ 169 h 170"/>
              </a:gdLst>
              <a:ahLst/>
              <a:cxnLst>
                <a:cxn ang="0">
                  <a:pos x="T0" y="T1"/>
                </a:cxn>
                <a:cxn ang="0">
                  <a:pos x="T2" y="T3"/>
                </a:cxn>
                <a:cxn ang="0">
                  <a:pos x="T4" y="T5"/>
                </a:cxn>
                <a:cxn ang="0">
                  <a:pos x="T6" y="T7"/>
                </a:cxn>
                <a:cxn ang="0">
                  <a:pos x="T8" y="T9"/>
                </a:cxn>
                <a:cxn ang="0">
                  <a:pos x="T10" y="T11"/>
                </a:cxn>
                <a:cxn ang="0">
                  <a:pos x="T12" y="T13"/>
                </a:cxn>
              </a:cxnLst>
              <a:rect l="0" t="0" r="r" b="b"/>
              <a:pathLst>
                <a:path w="137" h="170">
                  <a:moveTo>
                    <a:pt x="0" y="50"/>
                  </a:moveTo>
                  <a:lnTo>
                    <a:pt x="39" y="15"/>
                  </a:lnTo>
                  <a:lnTo>
                    <a:pt x="62" y="0"/>
                  </a:lnTo>
                  <a:lnTo>
                    <a:pt x="97" y="0"/>
                  </a:lnTo>
                  <a:lnTo>
                    <a:pt x="124" y="15"/>
                  </a:lnTo>
                  <a:lnTo>
                    <a:pt x="136" y="50"/>
                  </a:lnTo>
                  <a:lnTo>
                    <a:pt x="136" y="1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35" name="Freeform 139">
              <a:extLst>
                <a:ext uri="{FF2B5EF4-FFF2-40B4-BE49-F238E27FC236}">
                  <a16:creationId xmlns:a16="http://schemas.microsoft.com/office/drawing/2014/main" id="{D206A484-6D9A-45EC-A08A-9E79C53CE867}"/>
                </a:ext>
              </a:extLst>
            </p:cNvPr>
            <p:cNvSpPr>
              <a:spLocks noChangeArrowheads="1"/>
            </p:cNvSpPr>
            <p:nvPr/>
          </p:nvSpPr>
          <p:spPr bwMode="auto">
            <a:xfrm>
              <a:off x="1610" y="1137"/>
              <a:ext cx="31" cy="39"/>
            </a:xfrm>
            <a:custGeom>
              <a:avLst/>
              <a:gdLst>
                <a:gd name="T0" fmla="*/ 0 w 135"/>
                <a:gd name="T1" fmla="*/ 50 h 170"/>
                <a:gd name="T2" fmla="*/ 34 w 135"/>
                <a:gd name="T3" fmla="*/ 15 h 170"/>
                <a:gd name="T4" fmla="*/ 61 w 135"/>
                <a:gd name="T5" fmla="*/ 0 h 170"/>
                <a:gd name="T6" fmla="*/ 96 w 135"/>
                <a:gd name="T7" fmla="*/ 0 h 170"/>
                <a:gd name="T8" fmla="*/ 122 w 135"/>
                <a:gd name="T9" fmla="*/ 15 h 170"/>
                <a:gd name="T10" fmla="*/ 134 w 135"/>
                <a:gd name="T11" fmla="*/ 50 h 170"/>
                <a:gd name="T12" fmla="*/ 134 w 135"/>
                <a:gd name="T13" fmla="*/ 169 h 170"/>
              </a:gdLst>
              <a:ahLst/>
              <a:cxnLst>
                <a:cxn ang="0">
                  <a:pos x="T0" y="T1"/>
                </a:cxn>
                <a:cxn ang="0">
                  <a:pos x="T2" y="T3"/>
                </a:cxn>
                <a:cxn ang="0">
                  <a:pos x="T4" y="T5"/>
                </a:cxn>
                <a:cxn ang="0">
                  <a:pos x="T6" y="T7"/>
                </a:cxn>
                <a:cxn ang="0">
                  <a:pos x="T8" y="T9"/>
                </a:cxn>
                <a:cxn ang="0">
                  <a:pos x="T10" y="T11"/>
                </a:cxn>
                <a:cxn ang="0">
                  <a:pos x="T12" y="T13"/>
                </a:cxn>
              </a:cxnLst>
              <a:rect l="0" t="0" r="r" b="b"/>
              <a:pathLst>
                <a:path w="135" h="170">
                  <a:moveTo>
                    <a:pt x="0" y="50"/>
                  </a:moveTo>
                  <a:lnTo>
                    <a:pt x="34" y="15"/>
                  </a:lnTo>
                  <a:lnTo>
                    <a:pt x="61" y="0"/>
                  </a:lnTo>
                  <a:lnTo>
                    <a:pt x="96" y="0"/>
                  </a:lnTo>
                  <a:lnTo>
                    <a:pt x="122" y="15"/>
                  </a:lnTo>
                  <a:lnTo>
                    <a:pt x="134" y="50"/>
                  </a:lnTo>
                  <a:lnTo>
                    <a:pt x="134" y="1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36" name="Freeform 140">
              <a:extLst>
                <a:ext uri="{FF2B5EF4-FFF2-40B4-BE49-F238E27FC236}">
                  <a16:creationId xmlns:a16="http://schemas.microsoft.com/office/drawing/2014/main" id="{B7B6C2EF-DF2B-421C-B7AE-3EA18DCACDE1}"/>
                </a:ext>
              </a:extLst>
            </p:cNvPr>
            <p:cNvSpPr>
              <a:spLocks noChangeArrowheads="1"/>
            </p:cNvSpPr>
            <p:nvPr/>
          </p:nvSpPr>
          <p:spPr bwMode="auto">
            <a:xfrm>
              <a:off x="1662" y="1137"/>
              <a:ext cx="33" cy="59"/>
            </a:xfrm>
            <a:custGeom>
              <a:avLst/>
              <a:gdLst>
                <a:gd name="T0" fmla="*/ 0 w 147"/>
                <a:gd name="T1" fmla="*/ 258 h 259"/>
                <a:gd name="T2" fmla="*/ 0 w 147"/>
                <a:gd name="T3" fmla="*/ 0 h 259"/>
                <a:gd name="T4" fmla="*/ 0 w 147"/>
                <a:gd name="T5" fmla="*/ 39 h 259"/>
                <a:gd name="T6" fmla="*/ 23 w 147"/>
                <a:gd name="T7" fmla="*/ 15 h 259"/>
                <a:gd name="T8" fmla="*/ 46 w 147"/>
                <a:gd name="T9" fmla="*/ 0 h 259"/>
                <a:gd name="T10" fmla="*/ 84 w 147"/>
                <a:gd name="T11" fmla="*/ 0 h 259"/>
                <a:gd name="T12" fmla="*/ 108 w 147"/>
                <a:gd name="T13" fmla="*/ 15 h 259"/>
                <a:gd name="T14" fmla="*/ 136 w 147"/>
                <a:gd name="T15" fmla="*/ 39 h 259"/>
                <a:gd name="T16" fmla="*/ 146 w 147"/>
                <a:gd name="T17" fmla="*/ 77 h 259"/>
                <a:gd name="T18" fmla="*/ 146 w 147"/>
                <a:gd name="T19" fmla="*/ 101 h 259"/>
                <a:gd name="T20" fmla="*/ 136 w 147"/>
                <a:gd name="T21" fmla="*/ 139 h 259"/>
                <a:gd name="T22" fmla="*/ 108 w 147"/>
                <a:gd name="T23" fmla="*/ 161 h 259"/>
                <a:gd name="T24" fmla="*/ 84 w 147"/>
                <a:gd name="T25" fmla="*/ 169 h 259"/>
                <a:gd name="T26" fmla="*/ 46 w 147"/>
                <a:gd name="T27" fmla="*/ 169 h 259"/>
                <a:gd name="T28" fmla="*/ 23 w 147"/>
                <a:gd name="T29" fmla="*/ 161 h 259"/>
                <a:gd name="T30" fmla="*/ 0 w 147"/>
                <a:gd name="T31" fmla="*/ 13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259">
                  <a:moveTo>
                    <a:pt x="0" y="258"/>
                  </a:moveTo>
                  <a:lnTo>
                    <a:pt x="0" y="0"/>
                  </a:lnTo>
                  <a:lnTo>
                    <a:pt x="0" y="39"/>
                  </a:lnTo>
                  <a:lnTo>
                    <a:pt x="23" y="15"/>
                  </a:lnTo>
                  <a:lnTo>
                    <a:pt x="46" y="0"/>
                  </a:lnTo>
                  <a:lnTo>
                    <a:pt x="84" y="0"/>
                  </a:lnTo>
                  <a:lnTo>
                    <a:pt x="108" y="15"/>
                  </a:lnTo>
                  <a:lnTo>
                    <a:pt x="136" y="39"/>
                  </a:lnTo>
                  <a:lnTo>
                    <a:pt x="146" y="77"/>
                  </a:lnTo>
                  <a:lnTo>
                    <a:pt x="146" y="101"/>
                  </a:lnTo>
                  <a:lnTo>
                    <a:pt x="136" y="139"/>
                  </a:lnTo>
                  <a:lnTo>
                    <a:pt x="108" y="161"/>
                  </a:lnTo>
                  <a:lnTo>
                    <a:pt x="84" y="169"/>
                  </a:lnTo>
                  <a:lnTo>
                    <a:pt x="46" y="169"/>
                  </a:lnTo>
                  <a:lnTo>
                    <a:pt x="23" y="161"/>
                  </a:lnTo>
                  <a:lnTo>
                    <a:pt x="0" y="1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37" name="Freeform 141">
              <a:extLst>
                <a:ext uri="{FF2B5EF4-FFF2-40B4-BE49-F238E27FC236}">
                  <a16:creationId xmlns:a16="http://schemas.microsoft.com/office/drawing/2014/main" id="{787A3A4C-948A-4C27-9E49-E2AB6CCEC318}"/>
                </a:ext>
              </a:extLst>
            </p:cNvPr>
            <p:cNvSpPr>
              <a:spLocks noChangeArrowheads="1"/>
            </p:cNvSpPr>
            <p:nvPr/>
          </p:nvSpPr>
          <p:spPr bwMode="auto">
            <a:xfrm>
              <a:off x="1715" y="1137"/>
              <a:ext cx="34" cy="39"/>
            </a:xfrm>
            <a:custGeom>
              <a:avLst/>
              <a:gdLst>
                <a:gd name="T0" fmla="*/ 0 w 151"/>
                <a:gd name="T1" fmla="*/ 77 h 170"/>
                <a:gd name="T2" fmla="*/ 150 w 151"/>
                <a:gd name="T3" fmla="*/ 77 h 170"/>
                <a:gd name="T4" fmla="*/ 150 w 151"/>
                <a:gd name="T5" fmla="*/ 50 h 170"/>
                <a:gd name="T6" fmla="*/ 134 w 151"/>
                <a:gd name="T7" fmla="*/ 26 h 170"/>
                <a:gd name="T8" fmla="*/ 123 w 151"/>
                <a:gd name="T9" fmla="*/ 15 h 170"/>
                <a:gd name="T10" fmla="*/ 100 w 151"/>
                <a:gd name="T11" fmla="*/ 0 h 170"/>
                <a:gd name="T12" fmla="*/ 61 w 151"/>
                <a:gd name="T13" fmla="*/ 0 h 170"/>
                <a:gd name="T14" fmla="*/ 38 w 151"/>
                <a:gd name="T15" fmla="*/ 15 h 170"/>
                <a:gd name="T16" fmla="*/ 14 w 151"/>
                <a:gd name="T17" fmla="*/ 39 h 170"/>
                <a:gd name="T18" fmla="*/ 0 w 151"/>
                <a:gd name="T19" fmla="*/ 77 h 170"/>
                <a:gd name="T20" fmla="*/ 0 w 151"/>
                <a:gd name="T21" fmla="*/ 100 h 170"/>
                <a:gd name="T22" fmla="*/ 14 w 151"/>
                <a:gd name="T23" fmla="*/ 139 h 170"/>
                <a:gd name="T24" fmla="*/ 38 w 151"/>
                <a:gd name="T25" fmla="*/ 161 h 170"/>
                <a:gd name="T26" fmla="*/ 61 w 151"/>
                <a:gd name="T27" fmla="*/ 169 h 170"/>
                <a:gd name="T28" fmla="*/ 100 w 151"/>
                <a:gd name="T29" fmla="*/ 169 h 170"/>
                <a:gd name="T30" fmla="*/ 123 w 151"/>
                <a:gd name="T31" fmla="*/ 161 h 170"/>
                <a:gd name="T32" fmla="*/ 150 w 151"/>
                <a:gd name="T33" fmla="*/ 1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170">
                  <a:moveTo>
                    <a:pt x="0" y="77"/>
                  </a:moveTo>
                  <a:lnTo>
                    <a:pt x="150" y="77"/>
                  </a:lnTo>
                  <a:lnTo>
                    <a:pt x="150" y="50"/>
                  </a:lnTo>
                  <a:lnTo>
                    <a:pt x="134" y="26"/>
                  </a:lnTo>
                  <a:lnTo>
                    <a:pt x="123" y="15"/>
                  </a:lnTo>
                  <a:lnTo>
                    <a:pt x="100" y="0"/>
                  </a:lnTo>
                  <a:lnTo>
                    <a:pt x="61" y="0"/>
                  </a:lnTo>
                  <a:lnTo>
                    <a:pt x="38" y="15"/>
                  </a:lnTo>
                  <a:lnTo>
                    <a:pt x="14" y="39"/>
                  </a:lnTo>
                  <a:lnTo>
                    <a:pt x="0" y="77"/>
                  </a:lnTo>
                  <a:lnTo>
                    <a:pt x="0" y="100"/>
                  </a:lnTo>
                  <a:lnTo>
                    <a:pt x="14" y="139"/>
                  </a:lnTo>
                  <a:lnTo>
                    <a:pt x="38" y="161"/>
                  </a:lnTo>
                  <a:lnTo>
                    <a:pt x="61" y="169"/>
                  </a:lnTo>
                  <a:lnTo>
                    <a:pt x="100" y="169"/>
                  </a:lnTo>
                  <a:lnTo>
                    <a:pt x="123" y="161"/>
                  </a:lnTo>
                  <a:lnTo>
                    <a:pt x="150" y="1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38" name="Line 142">
              <a:extLst>
                <a:ext uri="{FF2B5EF4-FFF2-40B4-BE49-F238E27FC236}">
                  <a16:creationId xmlns:a16="http://schemas.microsoft.com/office/drawing/2014/main" id="{9BD4C28D-8B0E-4DCA-B4A9-E1120B09E743}"/>
                </a:ext>
              </a:extLst>
            </p:cNvPr>
            <p:cNvSpPr>
              <a:spLocks noChangeShapeType="1"/>
            </p:cNvSpPr>
            <p:nvPr/>
          </p:nvSpPr>
          <p:spPr bwMode="auto">
            <a:xfrm flipV="1">
              <a:off x="1798" y="1118"/>
              <a:ext cx="1"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9" name="Freeform 143">
              <a:extLst>
                <a:ext uri="{FF2B5EF4-FFF2-40B4-BE49-F238E27FC236}">
                  <a16:creationId xmlns:a16="http://schemas.microsoft.com/office/drawing/2014/main" id="{894155C7-2F0D-48AF-BDC8-98F267B26E95}"/>
                </a:ext>
              </a:extLst>
            </p:cNvPr>
            <p:cNvSpPr>
              <a:spLocks noChangeArrowheads="1"/>
            </p:cNvSpPr>
            <p:nvPr/>
          </p:nvSpPr>
          <p:spPr bwMode="auto">
            <a:xfrm>
              <a:off x="1765" y="1137"/>
              <a:ext cx="33" cy="39"/>
            </a:xfrm>
            <a:custGeom>
              <a:avLst/>
              <a:gdLst>
                <a:gd name="T0" fmla="*/ 146 w 147"/>
                <a:gd name="T1" fmla="*/ 39 h 170"/>
                <a:gd name="T2" fmla="*/ 123 w 147"/>
                <a:gd name="T3" fmla="*/ 15 h 170"/>
                <a:gd name="T4" fmla="*/ 100 w 147"/>
                <a:gd name="T5" fmla="*/ 0 h 170"/>
                <a:gd name="T6" fmla="*/ 60 w 147"/>
                <a:gd name="T7" fmla="*/ 0 h 170"/>
                <a:gd name="T8" fmla="*/ 38 w 147"/>
                <a:gd name="T9" fmla="*/ 15 h 170"/>
                <a:gd name="T10" fmla="*/ 11 w 147"/>
                <a:gd name="T11" fmla="*/ 39 h 170"/>
                <a:gd name="T12" fmla="*/ 0 w 147"/>
                <a:gd name="T13" fmla="*/ 77 h 170"/>
                <a:gd name="T14" fmla="*/ 0 w 147"/>
                <a:gd name="T15" fmla="*/ 100 h 170"/>
                <a:gd name="T16" fmla="*/ 11 w 147"/>
                <a:gd name="T17" fmla="*/ 139 h 170"/>
                <a:gd name="T18" fmla="*/ 38 w 147"/>
                <a:gd name="T19" fmla="*/ 161 h 170"/>
                <a:gd name="T20" fmla="*/ 60 w 147"/>
                <a:gd name="T21" fmla="*/ 169 h 170"/>
                <a:gd name="T22" fmla="*/ 100 w 147"/>
                <a:gd name="T23" fmla="*/ 169 h 170"/>
                <a:gd name="T24" fmla="*/ 123 w 147"/>
                <a:gd name="T25" fmla="*/ 161 h 170"/>
                <a:gd name="T26" fmla="*/ 146 w 147"/>
                <a:gd name="T27" fmla="*/ 1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170">
                  <a:moveTo>
                    <a:pt x="146" y="39"/>
                  </a:moveTo>
                  <a:lnTo>
                    <a:pt x="123" y="15"/>
                  </a:lnTo>
                  <a:lnTo>
                    <a:pt x="100" y="0"/>
                  </a:lnTo>
                  <a:lnTo>
                    <a:pt x="60" y="0"/>
                  </a:lnTo>
                  <a:lnTo>
                    <a:pt x="38" y="15"/>
                  </a:lnTo>
                  <a:lnTo>
                    <a:pt x="11" y="39"/>
                  </a:lnTo>
                  <a:lnTo>
                    <a:pt x="0" y="77"/>
                  </a:lnTo>
                  <a:lnTo>
                    <a:pt x="0" y="100"/>
                  </a:lnTo>
                  <a:lnTo>
                    <a:pt x="11" y="139"/>
                  </a:lnTo>
                  <a:lnTo>
                    <a:pt x="38" y="161"/>
                  </a:lnTo>
                  <a:lnTo>
                    <a:pt x="60" y="169"/>
                  </a:lnTo>
                  <a:lnTo>
                    <a:pt x="100" y="169"/>
                  </a:lnTo>
                  <a:lnTo>
                    <a:pt x="123" y="161"/>
                  </a:lnTo>
                  <a:lnTo>
                    <a:pt x="146" y="1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40" name="Freeform 144">
              <a:extLst>
                <a:ext uri="{FF2B5EF4-FFF2-40B4-BE49-F238E27FC236}">
                  <a16:creationId xmlns:a16="http://schemas.microsoft.com/office/drawing/2014/main" id="{2AC82475-3C91-4BAF-ADE3-BC4984FC9AC2}"/>
                </a:ext>
              </a:extLst>
            </p:cNvPr>
            <p:cNvSpPr>
              <a:spLocks noChangeArrowheads="1"/>
            </p:cNvSpPr>
            <p:nvPr/>
          </p:nvSpPr>
          <p:spPr bwMode="auto">
            <a:xfrm>
              <a:off x="1817" y="1137"/>
              <a:ext cx="34" cy="39"/>
            </a:xfrm>
            <a:custGeom>
              <a:avLst/>
              <a:gdLst>
                <a:gd name="T0" fmla="*/ 147 w 148"/>
                <a:gd name="T1" fmla="*/ 169 h 170"/>
                <a:gd name="T2" fmla="*/ 147 w 148"/>
                <a:gd name="T3" fmla="*/ 0 h 170"/>
                <a:gd name="T4" fmla="*/ 147 w 148"/>
                <a:gd name="T5" fmla="*/ 39 h 170"/>
                <a:gd name="T6" fmla="*/ 123 w 148"/>
                <a:gd name="T7" fmla="*/ 15 h 170"/>
                <a:gd name="T8" fmla="*/ 96 w 148"/>
                <a:gd name="T9" fmla="*/ 0 h 170"/>
                <a:gd name="T10" fmla="*/ 61 w 148"/>
                <a:gd name="T11" fmla="*/ 0 h 170"/>
                <a:gd name="T12" fmla="*/ 34 w 148"/>
                <a:gd name="T13" fmla="*/ 15 h 170"/>
                <a:gd name="T14" fmla="*/ 11 w 148"/>
                <a:gd name="T15" fmla="*/ 39 h 170"/>
                <a:gd name="T16" fmla="*/ 0 w 148"/>
                <a:gd name="T17" fmla="*/ 77 h 170"/>
                <a:gd name="T18" fmla="*/ 0 w 148"/>
                <a:gd name="T19" fmla="*/ 100 h 170"/>
                <a:gd name="T20" fmla="*/ 11 w 148"/>
                <a:gd name="T21" fmla="*/ 139 h 170"/>
                <a:gd name="T22" fmla="*/ 34 w 148"/>
                <a:gd name="T23" fmla="*/ 161 h 170"/>
                <a:gd name="T24" fmla="*/ 61 w 148"/>
                <a:gd name="T25" fmla="*/ 169 h 170"/>
                <a:gd name="T26" fmla="*/ 96 w 148"/>
                <a:gd name="T27" fmla="*/ 169 h 170"/>
                <a:gd name="T28" fmla="*/ 123 w 148"/>
                <a:gd name="T29" fmla="*/ 161 h 170"/>
                <a:gd name="T30" fmla="*/ 147 w 148"/>
                <a:gd name="T31" fmla="*/ 1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170">
                  <a:moveTo>
                    <a:pt x="147" y="169"/>
                  </a:moveTo>
                  <a:lnTo>
                    <a:pt x="147" y="0"/>
                  </a:lnTo>
                  <a:lnTo>
                    <a:pt x="147" y="39"/>
                  </a:lnTo>
                  <a:lnTo>
                    <a:pt x="123" y="15"/>
                  </a:lnTo>
                  <a:lnTo>
                    <a:pt x="96" y="0"/>
                  </a:lnTo>
                  <a:lnTo>
                    <a:pt x="61" y="0"/>
                  </a:lnTo>
                  <a:lnTo>
                    <a:pt x="34" y="15"/>
                  </a:lnTo>
                  <a:lnTo>
                    <a:pt x="11" y="39"/>
                  </a:lnTo>
                  <a:lnTo>
                    <a:pt x="0" y="77"/>
                  </a:lnTo>
                  <a:lnTo>
                    <a:pt x="0" y="100"/>
                  </a:lnTo>
                  <a:lnTo>
                    <a:pt x="11" y="139"/>
                  </a:lnTo>
                  <a:lnTo>
                    <a:pt x="34" y="161"/>
                  </a:lnTo>
                  <a:lnTo>
                    <a:pt x="61" y="169"/>
                  </a:lnTo>
                  <a:lnTo>
                    <a:pt x="96" y="169"/>
                  </a:lnTo>
                  <a:lnTo>
                    <a:pt x="123" y="161"/>
                  </a:lnTo>
                  <a:lnTo>
                    <a:pt x="147" y="1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41" name="Line 145">
              <a:extLst>
                <a:ext uri="{FF2B5EF4-FFF2-40B4-BE49-F238E27FC236}">
                  <a16:creationId xmlns:a16="http://schemas.microsoft.com/office/drawing/2014/main" id="{4034B1B7-393B-403F-9064-C2D9928FB584}"/>
                </a:ext>
              </a:extLst>
            </p:cNvPr>
            <p:cNvSpPr>
              <a:spLocks noChangeShapeType="1"/>
            </p:cNvSpPr>
            <p:nvPr/>
          </p:nvSpPr>
          <p:spPr bwMode="auto">
            <a:xfrm flipV="1">
              <a:off x="1870" y="1137"/>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2" name="Freeform 146">
              <a:extLst>
                <a:ext uri="{FF2B5EF4-FFF2-40B4-BE49-F238E27FC236}">
                  <a16:creationId xmlns:a16="http://schemas.microsoft.com/office/drawing/2014/main" id="{B6BCCA67-2E18-4137-8FB6-4698A3653A70}"/>
                </a:ext>
              </a:extLst>
            </p:cNvPr>
            <p:cNvSpPr>
              <a:spLocks noChangeArrowheads="1"/>
            </p:cNvSpPr>
            <p:nvPr/>
          </p:nvSpPr>
          <p:spPr bwMode="auto">
            <a:xfrm>
              <a:off x="1870" y="1137"/>
              <a:ext cx="30" cy="39"/>
            </a:xfrm>
            <a:custGeom>
              <a:avLst/>
              <a:gdLst>
                <a:gd name="T0" fmla="*/ 0 w 133"/>
                <a:gd name="T1" fmla="*/ 50 h 170"/>
                <a:gd name="T2" fmla="*/ 35 w 133"/>
                <a:gd name="T3" fmla="*/ 15 h 170"/>
                <a:gd name="T4" fmla="*/ 59 w 133"/>
                <a:gd name="T5" fmla="*/ 0 h 170"/>
                <a:gd name="T6" fmla="*/ 94 w 133"/>
                <a:gd name="T7" fmla="*/ 0 h 170"/>
                <a:gd name="T8" fmla="*/ 120 w 133"/>
                <a:gd name="T9" fmla="*/ 15 h 170"/>
                <a:gd name="T10" fmla="*/ 132 w 133"/>
                <a:gd name="T11" fmla="*/ 50 h 170"/>
                <a:gd name="T12" fmla="*/ 132 w 133"/>
                <a:gd name="T13" fmla="*/ 169 h 170"/>
              </a:gdLst>
              <a:ahLst/>
              <a:cxnLst>
                <a:cxn ang="0">
                  <a:pos x="T0" y="T1"/>
                </a:cxn>
                <a:cxn ang="0">
                  <a:pos x="T2" y="T3"/>
                </a:cxn>
                <a:cxn ang="0">
                  <a:pos x="T4" y="T5"/>
                </a:cxn>
                <a:cxn ang="0">
                  <a:pos x="T6" y="T7"/>
                </a:cxn>
                <a:cxn ang="0">
                  <a:pos x="T8" y="T9"/>
                </a:cxn>
                <a:cxn ang="0">
                  <a:pos x="T10" y="T11"/>
                </a:cxn>
                <a:cxn ang="0">
                  <a:pos x="T12" y="T13"/>
                </a:cxn>
              </a:cxnLst>
              <a:rect l="0" t="0" r="r" b="b"/>
              <a:pathLst>
                <a:path w="133" h="170">
                  <a:moveTo>
                    <a:pt x="0" y="50"/>
                  </a:moveTo>
                  <a:lnTo>
                    <a:pt x="35" y="15"/>
                  </a:lnTo>
                  <a:lnTo>
                    <a:pt x="59" y="0"/>
                  </a:lnTo>
                  <a:lnTo>
                    <a:pt x="94" y="0"/>
                  </a:lnTo>
                  <a:lnTo>
                    <a:pt x="120" y="15"/>
                  </a:lnTo>
                  <a:lnTo>
                    <a:pt x="132" y="50"/>
                  </a:lnTo>
                  <a:lnTo>
                    <a:pt x="132" y="1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43" name="Freeform 147">
              <a:extLst>
                <a:ext uri="{FF2B5EF4-FFF2-40B4-BE49-F238E27FC236}">
                  <a16:creationId xmlns:a16="http://schemas.microsoft.com/office/drawing/2014/main" id="{23A624D2-2F29-4276-BCFF-9113FC4970EC}"/>
                </a:ext>
              </a:extLst>
            </p:cNvPr>
            <p:cNvSpPr>
              <a:spLocks noChangeArrowheads="1"/>
            </p:cNvSpPr>
            <p:nvPr/>
          </p:nvSpPr>
          <p:spPr bwMode="auto">
            <a:xfrm>
              <a:off x="1922" y="1137"/>
              <a:ext cx="34" cy="39"/>
            </a:xfrm>
            <a:custGeom>
              <a:avLst/>
              <a:gdLst>
                <a:gd name="T0" fmla="*/ 150 w 151"/>
                <a:gd name="T1" fmla="*/ 39 h 170"/>
                <a:gd name="T2" fmla="*/ 123 w 151"/>
                <a:gd name="T3" fmla="*/ 15 h 170"/>
                <a:gd name="T4" fmla="*/ 101 w 151"/>
                <a:gd name="T5" fmla="*/ 0 h 170"/>
                <a:gd name="T6" fmla="*/ 61 w 151"/>
                <a:gd name="T7" fmla="*/ 0 h 170"/>
                <a:gd name="T8" fmla="*/ 39 w 151"/>
                <a:gd name="T9" fmla="*/ 15 h 170"/>
                <a:gd name="T10" fmla="*/ 15 w 151"/>
                <a:gd name="T11" fmla="*/ 39 h 170"/>
                <a:gd name="T12" fmla="*/ 0 w 151"/>
                <a:gd name="T13" fmla="*/ 77 h 170"/>
                <a:gd name="T14" fmla="*/ 0 w 151"/>
                <a:gd name="T15" fmla="*/ 100 h 170"/>
                <a:gd name="T16" fmla="*/ 15 w 151"/>
                <a:gd name="T17" fmla="*/ 139 h 170"/>
                <a:gd name="T18" fmla="*/ 39 w 151"/>
                <a:gd name="T19" fmla="*/ 161 h 170"/>
                <a:gd name="T20" fmla="*/ 61 w 151"/>
                <a:gd name="T21" fmla="*/ 169 h 170"/>
                <a:gd name="T22" fmla="*/ 101 w 151"/>
                <a:gd name="T23" fmla="*/ 169 h 170"/>
                <a:gd name="T24" fmla="*/ 123 w 151"/>
                <a:gd name="T25" fmla="*/ 161 h 170"/>
                <a:gd name="T26" fmla="*/ 150 w 151"/>
                <a:gd name="T27" fmla="*/ 1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70">
                  <a:moveTo>
                    <a:pt x="150" y="39"/>
                  </a:moveTo>
                  <a:lnTo>
                    <a:pt x="123" y="15"/>
                  </a:lnTo>
                  <a:lnTo>
                    <a:pt x="101" y="0"/>
                  </a:lnTo>
                  <a:lnTo>
                    <a:pt x="61" y="0"/>
                  </a:lnTo>
                  <a:lnTo>
                    <a:pt x="39" y="15"/>
                  </a:lnTo>
                  <a:lnTo>
                    <a:pt x="15" y="39"/>
                  </a:lnTo>
                  <a:lnTo>
                    <a:pt x="0" y="77"/>
                  </a:lnTo>
                  <a:lnTo>
                    <a:pt x="0" y="100"/>
                  </a:lnTo>
                  <a:lnTo>
                    <a:pt x="15" y="139"/>
                  </a:lnTo>
                  <a:lnTo>
                    <a:pt x="39" y="161"/>
                  </a:lnTo>
                  <a:lnTo>
                    <a:pt x="61" y="169"/>
                  </a:lnTo>
                  <a:lnTo>
                    <a:pt x="101" y="169"/>
                  </a:lnTo>
                  <a:lnTo>
                    <a:pt x="123" y="161"/>
                  </a:lnTo>
                  <a:lnTo>
                    <a:pt x="150" y="1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44" name="Freeform 148">
              <a:extLst>
                <a:ext uri="{FF2B5EF4-FFF2-40B4-BE49-F238E27FC236}">
                  <a16:creationId xmlns:a16="http://schemas.microsoft.com/office/drawing/2014/main" id="{BBA41FC5-EBF2-4E00-B33D-7D898EBFBD79}"/>
                </a:ext>
              </a:extLst>
            </p:cNvPr>
            <p:cNvSpPr>
              <a:spLocks noChangeArrowheads="1"/>
            </p:cNvSpPr>
            <p:nvPr/>
          </p:nvSpPr>
          <p:spPr bwMode="auto">
            <a:xfrm>
              <a:off x="1972" y="1137"/>
              <a:ext cx="34" cy="39"/>
            </a:xfrm>
            <a:custGeom>
              <a:avLst/>
              <a:gdLst>
                <a:gd name="T0" fmla="*/ 0 w 148"/>
                <a:gd name="T1" fmla="*/ 77 h 170"/>
                <a:gd name="T2" fmla="*/ 147 w 148"/>
                <a:gd name="T3" fmla="*/ 77 h 170"/>
                <a:gd name="T4" fmla="*/ 147 w 148"/>
                <a:gd name="T5" fmla="*/ 50 h 170"/>
                <a:gd name="T6" fmla="*/ 135 w 148"/>
                <a:gd name="T7" fmla="*/ 26 h 170"/>
                <a:gd name="T8" fmla="*/ 123 w 148"/>
                <a:gd name="T9" fmla="*/ 15 h 170"/>
                <a:gd name="T10" fmla="*/ 100 w 148"/>
                <a:gd name="T11" fmla="*/ 0 h 170"/>
                <a:gd name="T12" fmla="*/ 61 w 148"/>
                <a:gd name="T13" fmla="*/ 0 h 170"/>
                <a:gd name="T14" fmla="*/ 38 w 148"/>
                <a:gd name="T15" fmla="*/ 15 h 170"/>
                <a:gd name="T16" fmla="*/ 12 w 148"/>
                <a:gd name="T17" fmla="*/ 39 h 170"/>
                <a:gd name="T18" fmla="*/ 0 w 148"/>
                <a:gd name="T19" fmla="*/ 77 h 170"/>
                <a:gd name="T20" fmla="*/ 0 w 148"/>
                <a:gd name="T21" fmla="*/ 100 h 170"/>
                <a:gd name="T22" fmla="*/ 12 w 148"/>
                <a:gd name="T23" fmla="*/ 139 h 170"/>
                <a:gd name="T24" fmla="*/ 38 w 148"/>
                <a:gd name="T25" fmla="*/ 161 h 170"/>
                <a:gd name="T26" fmla="*/ 61 w 148"/>
                <a:gd name="T27" fmla="*/ 169 h 170"/>
                <a:gd name="T28" fmla="*/ 100 w 148"/>
                <a:gd name="T29" fmla="*/ 169 h 170"/>
                <a:gd name="T30" fmla="*/ 123 w 148"/>
                <a:gd name="T31" fmla="*/ 161 h 170"/>
                <a:gd name="T32" fmla="*/ 147 w 148"/>
                <a:gd name="T33" fmla="*/ 1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0">
                  <a:moveTo>
                    <a:pt x="0" y="77"/>
                  </a:moveTo>
                  <a:lnTo>
                    <a:pt x="147" y="77"/>
                  </a:lnTo>
                  <a:lnTo>
                    <a:pt x="147" y="50"/>
                  </a:lnTo>
                  <a:lnTo>
                    <a:pt x="135" y="26"/>
                  </a:lnTo>
                  <a:lnTo>
                    <a:pt x="123" y="15"/>
                  </a:lnTo>
                  <a:lnTo>
                    <a:pt x="100" y="0"/>
                  </a:lnTo>
                  <a:lnTo>
                    <a:pt x="61" y="0"/>
                  </a:lnTo>
                  <a:lnTo>
                    <a:pt x="38" y="15"/>
                  </a:lnTo>
                  <a:lnTo>
                    <a:pt x="12" y="39"/>
                  </a:lnTo>
                  <a:lnTo>
                    <a:pt x="0" y="77"/>
                  </a:lnTo>
                  <a:lnTo>
                    <a:pt x="0" y="100"/>
                  </a:lnTo>
                  <a:lnTo>
                    <a:pt x="12" y="139"/>
                  </a:lnTo>
                  <a:lnTo>
                    <a:pt x="38" y="161"/>
                  </a:lnTo>
                  <a:lnTo>
                    <a:pt x="61" y="169"/>
                  </a:lnTo>
                  <a:lnTo>
                    <a:pt x="100" y="169"/>
                  </a:lnTo>
                  <a:lnTo>
                    <a:pt x="123" y="161"/>
                  </a:lnTo>
                  <a:lnTo>
                    <a:pt x="147" y="1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45" name="Line 149">
              <a:extLst>
                <a:ext uri="{FF2B5EF4-FFF2-40B4-BE49-F238E27FC236}">
                  <a16:creationId xmlns:a16="http://schemas.microsoft.com/office/drawing/2014/main" id="{2BC36C30-16CB-45FF-BD7B-4D1125BDB17A}"/>
                </a:ext>
              </a:extLst>
            </p:cNvPr>
            <p:cNvSpPr>
              <a:spLocks noChangeShapeType="1"/>
            </p:cNvSpPr>
            <p:nvPr/>
          </p:nvSpPr>
          <p:spPr bwMode="auto">
            <a:xfrm>
              <a:off x="597" y="1983"/>
              <a:ext cx="1"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6" name="Line 150">
              <a:extLst>
                <a:ext uri="{FF2B5EF4-FFF2-40B4-BE49-F238E27FC236}">
                  <a16:creationId xmlns:a16="http://schemas.microsoft.com/office/drawing/2014/main" id="{40BB19EA-D3F2-4918-95B9-BEF158E6E269}"/>
                </a:ext>
              </a:extLst>
            </p:cNvPr>
            <p:cNvSpPr>
              <a:spLocks noChangeShapeType="1"/>
            </p:cNvSpPr>
            <p:nvPr/>
          </p:nvSpPr>
          <p:spPr bwMode="auto">
            <a:xfrm>
              <a:off x="597" y="1983"/>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7" name="Line 151">
              <a:extLst>
                <a:ext uri="{FF2B5EF4-FFF2-40B4-BE49-F238E27FC236}">
                  <a16:creationId xmlns:a16="http://schemas.microsoft.com/office/drawing/2014/main" id="{8933E970-8192-4353-9606-8B7D5246DDE3}"/>
                </a:ext>
              </a:extLst>
            </p:cNvPr>
            <p:cNvSpPr>
              <a:spLocks noChangeShapeType="1"/>
            </p:cNvSpPr>
            <p:nvPr/>
          </p:nvSpPr>
          <p:spPr bwMode="auto">
            <a:xfrm flipH="1">
              <a:off x="596" y="2011"/>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8" name="Line 152">
              <a:extLst>
                <a:ext uri="{FF2B5EF4-FFF2-40B4-BE49-F238E27FC236}">
                  <a16:creationId xmlns:a16="http://schemas.microsoft.com/office/drawing/2014/main" id="{57164F57-53FD-4DF4-A4D8-7BA78D9E362D}"/>
                </a:ext>
              </a:extLst>
            </p:cNvPr>
            <p:cNvSpPr>
              <a:spLocks noChangeShapeType="1"/>
            </p:cNvSpPr>
            <p:nvPr/>
          </p:nvSpPr>
          <p:spPr bwMode="auto">
            <a:xfrm>
              <a:off x="597" y="2040"/>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9" name="Line 153">
              <a:extLst>
                <a:ext uri="{FF2B5EF4-FFF2-40B4-BE49-F238E27FC236}">
                  <a16:creationId xmlns:a16="http://schemas.microsoft.com/office/drawing/2014/main" id="{5E680D22-779F-4306-A830-17D9272B6658}"/>
                </a:ext>
              </a:extLst>
            </p:cNvPr>
            <p:cNvSpPr>
              <a:spLocks noChangeShapeType="1"/>
            </p:cNvSpPr>
            <p:nvPr/>
          </p:nvSpPr>
          <p:spPr bwMode="auto">
            <a:xfrm flipV="1">
              <a:off x="648" y="2002"/>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0" name="Freeform 154">
              <a:extLst>
                <a:ext uri="{FF2B5EF4-FFF2-40B4-BE49-F238E27FC236}">
                  <a16:creationId xmlns:a16="http://schemas.microsoft.com/office/drawing/2014/main" id="{FED58B5B-8C6F-49C7-BF0B-25537013C989}"/>
                </a:ext>
              </a:extLst>
            </p:cNvPr>
            <p:cNvSpPr>
              <a:spLocks noChangeArrowheads="1"/>
            </p:cNvSpPr>
            <p:nvPr/>
          </p:nvSpPr>
          <p:spPr bwMode="auto">
            <a:xfrm>
              <a:off x="648" y="2003"/>
              <a:ext cx="31" cy="38"/>
            </a:xfrm>
            <a:custGeom>
              <a:avLst/>
              <a:gdLst>
                <a:gd name="T0" fmla="*/ 0 w 137"/>
                <a:gd name="T1" fmla="*/ 46 h 167"/>
                <a:gd name="T2" fmla="*/ 39 w 137"/>
                <a:gd name="T3" fmla="*/ 11 h 167"/>
                <a:gd name="T4" fmla="*/ 62 w 137"/>
                <a:gd name="T5" fmla="*/ 0 h 167"/>
                <a:gd name="T6" fmla="*/ 100 w 137"/>
                <a:gd name="T7" fmla="*/ 0 h 167"/>
                <a:gd name="T8" fmla="*/ 124 w 137"/>
                <a:gd name="T9" fmla="*/ 11 h 167"/>
                <a:gd name="T10" fmla="*/ 136 w 137"/>
                <a:gd name="T11" fmla="*/ 46 h 167"/>
                <a:gd name="T12" fmla="*/ 136 w 137"/>
                <a:gd name="T13" fmla="*/ 166 h 167"/>
              </a:gdLst>
              <a:ahLst/>
              <a:cxnLst>
                <a:cxn ang="0">
                  <a:pos x="T0" y="T1"/>
                </a:cxn>
                <a:cxn ang="0">
                  <a:pos x="T2" y="T3"/>
                </a:cxn>
                <a:cxn ang="0">
                  <a:pos x="T4" y="T5"/>
                </a:cxn>
                <a:cxn ang="0">
                  <a:pos x="T6" y="T7"/>
                </a:cxn>
                <a:cxn ang="0">
                  <a:pos x="T8" y="T9"/>
                </a:cxn>
                <a:cxn ang="0">
                  <a:pos x="T10" y="T11"/>
                </a:cxn>
                <a:cxn ang="0">
                  <a:pos x="T12" y="T13"/>
                </a:cxn>
              </a:cxnLst>
              <a:rect l="0" t="0" r="r" b="b"/>
              <a:pathLst>
                <a:path w="137" h="167">
                  <a:moveTo>
                    <a:pt x="0" y="46"/>
                  </a:moveTo>
                  <a:lnTo>
                    <a:pt x="39" y="11"/>
                  </a:lnTo>
                  <a:lnTo>
                    <a:pt x="62" y="0"/>
                  </a:lnTo>
                  <a:lnTo>
                    <a:pt x="100" y="0"/>
                  </a:lnTo>
                  <a:lnTo>
                    <a:pt x="124" y="11"/>
                  </a:lnTo>
                  <a:lnTo>
                    <a:pt x="136" y="46"/>
                  </a:lnTo>
                  <a:lnTo>
                    <a:pt x="136" y="16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51" name="Line 155">
              <a:extLst>
                <a:ext uri="{FF2B5EF4-FFF2-40B4-BE49-F238E27FC236}">
                  <a16:creationId xmlns:a16="http://schemas.microsoft.com/office/drawing/2014/main" id="{B644CD9E-C127-44A3-8199-CDB3D0000DF3}"/>
                </a:ext>
              </a:extLst>
            </p:cNvPr>
            <p:cNvSpPr>
              <a:spLocks noChangeShapeType="1"/>
            </p:cNvSpPr>
            <p:nvPr/>
          </p:nvSpPr>
          <p:spPr bwMode="auto">
            <a:xfrm flipV="1">
              <a:off x="710" y="1982"/>
              <a:ext cx="1" cy="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2" name="Freeform 156">
              <a:extLst>
                <a:ext uri="{FF2B5EF4-FFF2-40B4-BE49-F238E27FC236}">
                  <a16:creationId xmlns:a16="http://schemas.microsoft.com/office/drawing/2014/main" id="{60B00686-43C9-4DA9-A6FD-4CFFECC6332D}"/>
                </a:ext>
              </a:extLst>
            </p:cNvPr>
            <p:cNvSpPr>
              <a:spLocks noChangeArrowheads="1"/>
            </p:cNvSpPr>
            <p:nvPr/>
          </p:nvSpPr>
          <p:spPr bwMode="auto">
            <a:xfrm>
              <a:off x="710" y="2031"/>
              <a:ext cx="14" cy="14"/>
            </a:xfrm>
            <a:custGeom>
              <a:avLst/>
              <a:gdLst>
                <a:gd name="T0" fmla="*/ 0 w 62"/>
                <a:gd name="T1" fmla="*/ 0 h 63"/>
                <a:gd name="T2" fmla="*/ 11 w 62"/>
                <a:gd name="T3" fmla="*/ 43 h 63"/>
                <a:gd name="T4" fmla="*/ 39 w 62"/>
                <a:gd name="T5" fmla="*/ 62 h 63"/>
                <a:gd name="T6" fmla="*/ 61 w 62"/>
                <a:gd name="T7" fmla="*/ 62 h 63"/>
              </a:gdLst>
              <a:ahLst/>
              <a:cxnLst>
                <a:cxn ang="0">
                  <a:pos x="T0" y="T1"/>
                </a:cxn>
                <a:cxn ang="0">
                  <a:pos x="T2" y="T3"/>
                </a:cxn>
                <a:cxn ang="0">
                  <a:pos x="T4" y="T5"/>
                </a:cxn>
                <a:cxn ang="0">
                  <a:pos x="T6" y="T7"/>
                </a:cxn>
              </a:cxnLst>
              <a:rect l="0" t="0" r="r" b="b"/>
              <a:pathLst>
                <a:path w="62" h="63">
                  <a:moveTo>
                    <a:pt x="0" y="0"/>
                  </a:moveTo>
                  <a:lnTo>
                    <a:pt x="11" y="43"/>
                  </a:lnTo>
                  <a:lnTo>
                    <a:pt x="39" y="62"/>
                  </a:lnTo>
                  <a:lnTo>
                    <a:pt x="61"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53" name="Line 157">
              <a:extLst>
                <a:ext uri="{FF2B5EF4-FFF2-40B4-BE49-F238E27FC236}">
                  <a16:creationId xmlns:a16="http://schemas.microsoft.com/office/drawing/2014/main" id="{64EAF990-396C-4061-AE16-70DD321EA1A0}"/>
                </a:ext>
              </a:extLst>
            </p:cNvPr>
            <p:cNvSpPr>
              <a:spLocks noChangeShapeType="1"/>
            </p:cNvSpPr>
            <p:nvPr/>
          </p:nvSpPr>
          <p:spPr bwMode="auto">
            <a:xfrm flipH="1">
              <a:off x="701" y="2003"/>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4" name="Line 158">
              <a:extLst>
                <a:ext uri="{FF2B5EF4-FFF2-40B4-BE49-F238E27FC236}">
                  <a16:creationId xmlns:a16="http://schemas.microsoft.com/office/drawing/2014/main" id="{A395AEAA-FC64-4CB5-9E4D-50CCD3B13D40}"/>
                </a:ext>
              </a:extLst>
            </p:cNvPr>
            <p:cNvSpPr>
              <a:spLocks noChangeShapeType="1"/>
            </p:cNvSpPr>
            <p:nvPr/>
          </p:nvSpPr>
          <p:spPr bwMode="auto">
            <a:xfrm>
              <a:off x="740" y="2003"/>
              <a:ext cx="1"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5" name="Freeform 159">
              <a:extLst>
                <a:ext uri="{FF2B5EF4-FFF2-40B4-BE49-F238E27FC236}">
                  <a16:creationId xmlns:a16="http://schemas.microsoft.com/office/drawing/2014/main" id="{D131A618-CA59-4165-8320-0C21D9CF3097}"/>
                </a:ext>
              </a:extLst>
            </p:cNvPr>
            <p:cNvSpPr>
              <a:spLocks noChangeArrowheads="1"/>
            </p:cNvSpPr>
            <p:nvPr/>
          </p:nvSpPr>
          <p:spPr bwMode="auto">
            <a:xfrm>
              <a:off x="740" y="2003"/>
              <a:ext cx="22" cy="17"/>
            </a:xfrm>
            <a:custGeom>
              <a:avLst/>
              <a:gdLst>
                <a:gd name="T0" fmla="*/ 0 w 97"/>
                <a:gd name="T1" fmla="*/ 74 h 75"/>
                <a:gd name="T2" fmla="*/ 11 w 97"/>
                <a:gd name="T3" fmla="*/ 35 h 75"/>
                <a:gd name="T4" fmla="*/ 34 w 97"/>
                <a:gd name="T5" fmla="*/ 11 h 75"/>
                <a:gd name="T6" fmla="*/ 61 w 97"/>
                <a:gd name="T7" fmla="*/ 0 h 75"/>
                <a:gd name="T8" fmla="*/ 96 w 97"/>
                <a:gd name="T9" fmla="*/ 0 h 75"/>
              </a:gdLst>
              <a:ahLst/>
              <a:cxnLst>
                <a:cxn ang="0">
                  <a:pos x="T0" y="T1"/>
                </a:cxn>
                <a:cxn ang="0">
                  <a:pos x="T2" y="T3"/>
                </a:cxn>
                <a:cxn ang="0">
                  <a:pos x="T4" y="T5"/>
                </a:cxn>
                <a:cxn ang="0">
                  <a:pos x="T6" y="T7"/>
                </a:cxn>
                <a:cxn ang="0">
                  <a:pos x="T8" y="T9"/>
                </a:cxn>
              </a:cxnLst>
              <a:rect l="0" t="0" r="r" b="b"/>
              <a:pathLst>
                <a:path w="97" h="75">
                  <a:moveTo>
                    <a:pt x="0" y="74"/>
                  </a:moveTo>
                  <a:lnTo>
                    <a:pt x="11" y="35"/>
                  </a:lnTo>
                  <a:lnTo>
                    <a:pt x="34" y="11"/>
                  </a:lnTo>
                  <a:lnTo>
                    <a:pt x="61" y="0"/>
                  </a:lnTo>
                  <a:lnTo>
                    <a:pt x="9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56" name="Line 160">
              <a:extLst>
                <a:ext uri="{FF2B5EF4-FFF2-40B4-BE49-F238E27FC236}">
                  <a16:creationId xmlns:a16="http://schemas.microsoft.com/office/drawing/2014/main" id="{A02E65C5-D322-4908-A7B2-F24678AA9C6E}"/>
                </a:ext>
              </a:extLst>
            </p:cNvPr>
            <p:cNvSpPr>
              <a:spLocks noChangeShapeType="1"/>
            </p:cNvSpPr>
            <p:nvPr/>
          </p:nvSpPr>
          <p:spPr bwMode="auto">
            <a:xfrm>
              <a:off x="809" y="2003"/>
              <a:ext cx="1"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7" name="Freeform 161">
              <a:extLst>
                <a:ext uri="{FF2B5EF4-FFF2-40B4-BE49-F238E27FC236}">
                  <a16:creationId xmlns:a16="http://schemas.microsoft.com/office/drawing/2014/main" id="{BCC669B6-EA1D-4D4B-A68B-648BFE90488B}"/>
                </a:ext>
              </a:extLst>
            </p:cNvPr>
            <p:cNvSpPr>
              <a:spLocks noChangeArrowheads="1"/>
            </p:cNvSpPr>
            <p:nvPr/>
          </p:nvSpPr>
          <p:spPr bwMode="auto">
            <a:xfrm>
              <a:off x="776" y="2003"/>
              <a:ext cx="33" cy="38"/>
            </a:xfrm>
            <a:custGeom>
              <a:avLst/>
              <a:gdLst>
                <a:gd name="T0" fmla="*/ 146 w 147"/>
                <a:gd name="T1" fmla="*/ 34 h 167"/>
                <a:gd name="T2" fmla="*/ 122 w 147"/>
                <a:gd name="T3" fmla="*/ 11 h 167"/>
                <a:gd name="T4" fmla="*/ 99 w 147"/>
                <a:gd name="T5" fmla="*/ 0 h 167"/>
                <a:gd name="T6" fmla="*/ 60 w 147"/>
                <a:gd name="T7" fmla="*/ 0 h 167"/>
                <a:gd name="T8" fmla="*/ 38 w 147"/>
                <a:gd name="T9" fmla="*/ 11 h 167"/>
                <a:gd name="T10" fmla="*/ 11 w 147"/>
                <a:gd name="T11" fmla="*/ 34 h 167"/>
                <a:gd name="T12" fmla="*/ 0 w 147"/>
                <a:gd name="T13" fmla="*/ 74 h 167"/>
                <a:gd name="T14" fmla="*/ 0 w 147"/>
                <a:gd name="T15" fmla="*/ 96 h 167"/>
                <a:gd name="T16" fmla="*/ 11 w 147"/>
                <a:gd name="T17" fmla="*/ 136 h 167"/>
                <a:gd name="T18" fmla="*/ 38 w 147"/>
                <a:gd name="T19" fmla="*/ 155 h 167"/>
                <a:gd name="T20" fmla="*/ 60 w 147"/>
                <a:gd name="T21" fmla="*/ 166 h 167"/>
                <a:gd name="T22" fmla="*/ 99 w 147"/>
                <a:gd name="T23" fmla="*/ 166 h 167"/>
                <a:gd name="T24" fmla="*/ 122 w 147"/>
                <a:gd name="T25" fmla="*/ 155 h 167"/>
                <a:gd name="T26" fmla="*/ 146 w 147"/>
                <a:gd name="T27" fmla="*/ 13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167">
                  <a:moveTo>
                    <a:pt x="146" y="34"/>
                  </a:moveTo>
                  <a:lnTo>
                    <a:pt x="122" y="11"/>
                  </a:lnTo>
                  <a:lnTo>
                    <a:pt x="99" y="0"/>
                  </a:lnTo>
                  <a:lnTo>
                    <a:pt x="60" y="0"/>
                  </a:lnTo>
                  <a:lnTo>
                    <a:pt x="38" y="11"/>
                  </a:lnTo>
                  <a:lnTo>
                    <a:pt x="11" y="34"/>
                  </a:lnTo>
                  <a:lnTo>
                    <a:pt x="0" y="74"/>
                  </a:lnTo>
                  <a:lnTo>
                    <a:pt x="0" y="96"/>
                  </a:lnTo>
                  <a:lnTo>
                    <a:pt x="11" y="136"/>
                  </a:lnTo>
                  <a:lnTo>
                    <a:pt x="38" y="155"/>
                  </a:lnTo>
                  <a:lnTo>
                    <a:pt x="60" y="166"/>
                  </a:lnTo>
                  <a:lnTo>
                    <a:pt x="99" y="166"/>
                  </a:lnTo>
                  <a:lnTo>
                    <a:pt x="122" y="155"/>
                  </a:lnTo>
                  <a:lnTo>
                    <a:pt x="146"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58" name="Line 162">
              <a:extLst>
                <a:ext uri="{FF2B5EF4-FFF2-40B4-BE49-F238E27FC236}">
                  <a16:creationId xmlns:a16="http://schemas.microsoft.com/office/drawing/2014/main" id="{9DCA09B0-03CB-4548-9111-B22836D3F47F}"/>
                </a:ext>
              </a:extLst>
            </p:cNvPr>
            <p:cNvSpPr>
              <a:spLocks noChangeShapeType="1"/>
            </p:cNvSpPr>
            <p:nvPr/>
          </p:nvSpPr>
          <p:spPr bwMode="auto">
            <a:xfrm flipV="1">
              <a:off x="828" y="2002"/>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9" name="Freeform 163">
              <a:extLst>
                <a:ext uri="{FF2B5EF4-FFF2-40B4-BE49-F238E27FC236}">
                  <a16:creationId xmlns:a16="http://schemas.microsoft.com/office/drawing/2014/main" id="{7E261099-6F0C-4FC2-B646-FDCAFA90C5FB}"/>
                </a:ext>
              </a:extLst>
            </p:cNvPr>
            <p:cNvSpPr>
              <a:spLocks noChangeArrowheads="1"/>
            </p:cNvSpPr>
            <p:nvPr/>
          </p:nvSpPr>
          <p:spPr bwMode="auto">
            <a:xfrm>
              <a:off x="828" y="2003"/>
              <a:ext cx="30" cy="38"/>
            </a:xfrm>
            <a:custGeom>
              <a:avLst/>
              <a:gdLst>
                <a:gd name="T0" fmla="*/ 0 w 132"/>
                <a:gd name="T1" fmla="*/ 46 h 167"/>
                <a:gd name="T2" fmla="*/ 39 w 132"/>
                <a:gd name="T3" fmla="*/ 11 h 167"/>
                <a:gd name="T4" fmla="*/ 60 w 132"/>
                <a:gd name="T5" fmla="*/ 0 h 167"/>
                <a:gd name="T6" fmla="*/ 100 w 132"/>
                <a:gd name="T7" fmla="*/ 0 h 167"/>
                <a:gd name="T8" fmla="*/ 119 w 132"/>
                <a:gd name="T9" fmla="*/ 11 h 167"/>
                <a:gd name="T10" fmla="*/ 131 w 132"/>
                <a:gd name="T11" fmla="*/ 46 h 167"/>
                <a:gd name="T12" fmla="*/ 131 w 132"/>
                <a:gd name="T13" fmla="*/ 166 h 167"/>
              </a:gdLst>
              <a:ahLst/>
              <a:cxnLst>
                <a:cxn ang="0">
                  <a:pos x="T0" y="T1"/>
                </a:cxn>
                <a:cxn ang="0">
                  <a:pos x="T2" y="T3"/>
                </a:cxn>
                <a:cxn ang="0">
                  <a:pos x="T4" y="T5"/>
                </a:cxn>
                <a:cxn ang="0">
                  <a:pos x="T6" y="T7"/>
                </a:cxn>
                <a:cxn ang="0">
                  <a:pos x="T8" y="T9"/>
                </a:cxn>
                <a:cxn ang="0">
                  <a:pos x="T10" y="T11"/>
                </a:cxn>
                <a:cxn ang="0">
                  <a:pos x="T12" y="T13"/>
                </a:cxn>
              </a:cxnLst>
              <a:rect l="0" t="0" r="r" b="b"/>
              <a:pathLst>
                <a:path w="132" h="167">
                  <a:moveTo>
                    <a:pt x="0" y="46"/>
                  </a:moveTo>
                  <a:lnTo>
                    <a:pt x="39" y="11"/>
                  </a:lnTo>
                  <a:lnTo>
                    <a:pt x="60" y="0"/>
                  </a:lnTo>
                  <a:lnTo>
                    <a:pt x="100" y="0"/>
                  </a:lnTo>
                  <a:lnTo>
                    <a:pt x="119" y="11"/>
                  </a:lnTo>
                  <a:lnTo>
                    <a:pt x="131" y="46"/>
                  </a:lnTo>
                  <a:lnTo>
                    <a:pt x="131" y="16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60" name="Freeform 164">
              <a:extLst>
                <a:ext uri="{FF2B5EF4-FFF2-40B4-BE49-F238E27FC236}">
                  <a16:creationId xmlns:a16="http://schemas.microsoft.com/office/drawing/2014/main" id="{B080B4B6-4307-4878-A158-1FC9B9600224}"/>
                </a:ext>
              </a:extLst>
            </p:cNvPr>
            <p:cNvSpPr>
              <a:spLocks noChangeArrowheads="1"/>
            </p:cNvSpPr>
            <p:nvPr/>
          </p:nvSpPr>
          <p:spPr bwMode="auto">
            <a:xfrm>
              <a:off x="881" y="2003"/>
              <a:ext cx="34" cy="38"/>
            </a:xfrm>
            <a:custGeom>
              <a:avLst/>
              <a:gdLst>
                <a:gd name="T0" fmla="*/ 147 w 148"/>
                <a:gd name="T1" fmla="*/ 34 h 167"/>
                <a:gd name="T2" fmla="*/ 123 w 148"/>
                <a:gd name="T3" fmla="*/ 11 h 167"/>
                <a:gd name="T4" fmla="*/ 96 w 148"/>
                <a:gd name="T5" fmla="*/ 0 h 167"/>
                <a:gd name="T6" fmla="*/ 61 w 148"/>
                <a:gd name="T7" fmla="*/ 0 h 167"/>
                <a:gd name="T8" fmla="*/ 34 w 148"/>
                <a:gd name="T9" fmla="*/ 11 h 167"/>
                <a:gd name="T10" fmla="*/ 11 w 148"/>
                <a:gd name="T11" fmla="*/ 34 h 167"/>
                <a:gd name="T12" fmla="*/ 0 w 148"/>
                <a:gd name="T13" fmla="*/ 74 h 167"/>
                <a:gd name="T14" fmla="*/ 0 w 148"/>
                <a:gd name="T15" fmla="*/ 96 h 167"/>
                <a:gd name="T16" fmla="*/ 11 w 148"/>
                <a:gd name="T17" fmla="*/ 136 h 167"/>
                <a:gd name="T18" fmla="*/ 34 w 148"/>
                <a:gd name="T19" fmla="*/ 155 h 167"/>
                <a:gd name="T20" fmla="*/ 61 w 148"/>
                <a:gd name="T21" fmla="*/ 166 h 167"/>
                <a:gd name="T22" fmla="*/ 96 w 148"/>
                <a:gd name="T23" fmla="*/ 166 h 167"/>
                <a:gd name="T24" fmla="*/ 123 w 148"/>
                <a:gd name="T25" fmla="*/ 155 h 167"/>
                <a:gd name="T26" fmla="*/ 147 w 148"/>
                <a:gd name="T27" fmla="*/ 13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67">
                  <a:moveTo>
                    <a:pt x="147" y="34"/>
                  </a:moveTo>
                  <a:lnTo>
                    <a:pt x="123" y="11"/>
                  </a:lnTo>
                  <a:lnTo>
                    <a:pt x="96" y="0"/>
                  </a:lnTo>
                  <a:lnTo>
                    <a:pt x="61" y="0"/>
                  </a:lnTo>
                  <a:lnTo>
                    <a:pt x="34" y="11"/>
                  </a:lnTo>
                  <a:lnTo>
                    <a:pt x="11" y="34"/>
                  </a:lnTo>
                  <a:lnTo>
                    <a:pt x="0" y="74"/>
                  </a:lnTo>
                  <a:lnTo>
                    <a:pt x="0" y="96"/>
                  </a:lnTo>
                  <a:lnTo>
                    <a:pt x="11" y="136"/>
                  </a:lnTo>
                  <a:lnTo>
                    <a:pt x="34" y="155"/>
                  </a:lnTo>
                  <a:lnTo>
                    <a:pt x="61" y="166"/>
                  </a:lnTo>
                  <a:lnTo>
                    <a:pt x="96" y="166"/>
                  </a:lnTo>
                  <a:lnTo>
                    <a:pt x="123" y="155"/>
                  </a:lnTo>
                  <a:lnTo>
                    <a:pt x="147"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61" name="Freeform 165">
              <a:extLst>
                <a:ext uri="{FF2B5EF4-FFF2-40B4-BE49-F238E27FC236}">
                  <a16:creationId xmlns:a16="http://schemas.microsoft.com/office/drawing/2014/main" id="{178C63B9-226B-4D98-8D31-A060007A86EF}"/>
                </a:ext>
              </a:extLst>
            </p:cNvPr>
            <p:cNvSpPr>
              <a:spLocks noChangeArrowheads="1"/>
            </p:cNvSpPr>
            <p:nvPr/>
          </p:nvSpPr>
          <p:spPr bwMode="auto">
            <a:xfrm>
              <a:off x="930" y="2003"/>
              <a:ext cx="34" cy="38"/>
            </a:xfrm>
            <a:custGeom>
              <a:avLst/>
              <a:gdLst>
                <a:gd name="T0" fmla="*/ 0 w 148"/>
                <a:gd name="T1" fmla="*/ 74 h 167"/>
                <a:gd name="T2" fmla="*/ 147 w 148"/>
                <a:gd name="T3" fmla="*/ 74 h 167"/>
                <a:gd name="T4" fmla="*/ 147 w 148"/>
                <a:gd name="T5" fmla="*/ 46 h 167"/>
                <a:gd name="T6" fmla="*/ 135 w 148"/>
                <a:gd name="T7" fmla="*/ 23 h 167"/>
                <a:gd name="T8" fmla="*/ 120 w 148"/>
                <a:gd name="T9" fmla="*/ 11 h 167"/>
                <a:gd name="T10" fmla="*/ 96 w 148"/>
                <a:gd name="T11" fmla="*/ 0 h 167"/>
                <a:gd name="T12" fmla="*/ 58 w 148"/>
                <a:gd name="T13" fmla="*/ 0 h 167"/>
                <a:gd name="T14" fmla="*/ 38 w 148"/>
                <a:gd name="T15" fmla="*/ 11 h 167"/>
                <a:gd name="T16" fmla="*/ 16 w 148"/>
                <a:gd name="T17" fmla="*/ 34 h 167"/>
                <a:gd name="T18" fmla="*/ 0 w 148"/>
                <a:gd name="T19" fmla="*/ 74 h 167"/>
                <a:gd name="T20" fmla="*/ 0 w 148"/>
                <a:gd name="T21" fmla="*/ 96 h 167"/>
                <a:gd name="T22" fmla="*/ 16 w 148"/>
                <a:gd name="T23" fmla="*/ 136 h 167"/>
                <a:gd name="T24" fmla="*/ 38 w 148"/>
                <a:gd name="T25" fmla="*/ 155 h 167"/>
                <a:gd name="T26" fmla="*/ 58 w 148"/>
                <a:gd name="T27" fmla="*/ 166 h 167"/>
                <a:gd name="T28" fmla="*/ 96 w 148"/>
                <a:gd name="T29" fmla="*/ 166 h 167"/>
                <a:gd name="T30" fmla="*/ 120 w 148"/>
                <a:gd name="T31" fmla="*/ 155 h 167"/>
                <a:gd name="T32" fmla="*/ 147 w 148"/>
                <a:gd name="T33" fmla="*/ 13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67">
                  <a:moveTo>
                    <a:pt x="0" y="74"/>
                  </a:moveTo>
                  <a:lnTo>
                    <a:pt x="147" y="74"/>
                  </a:lnTo>
                  <a:lnTo>
                    <a:pt x="147" y="46"/>
                  </a:lnTo>
                  <a:lnTo>
                    <a:pt x="135" y="23"/>
                  </a:lnTo>
                  <a:lnTo>
                    <a:pt x="120" y="11"/>
                  </a:lnTo>
                  <a:lnTo>
                    <a:pt x="96" y="0"/>
                  </a:lnTo>
                  <a:lnTo>
                    <a:pt x="58" y="0"/>
                  </a:lnTo>
                  <a:lnTo>
                    <a:pt x="38" y="11"/>
                  </a:lnTo>
                  <a:lnTo>
                    <a:pt x="16" y="34"/>
                  </a:lnTo>
                  <a:lnTo>
                    <a:pt x="0" y="74"/>
                  </a:lnTo>
                  <a:lnTo>
                    <a:pt x="0" y="96"/>
                  </a:lnTo>
                  <a:lnTo>
                    <a:pt x="16" y="136"/>
                  </a:lnTo>
                  <a:lnTo>
                    <a:pt x="38" y="155"/>
                  </a:lnTo>
                  <a:lnTo>
                    <a:pt x="58" y="166"/>
                  </a:lnTo>
                  <a:lnTo>
                    <a:pt x="96" y="166"/>
                  </a:lnTo>
                  <a:lnTo>
                    <a:pt x="120" y="155"/>
                  </a:lnTo>
                  <a:lnTo>
                    <a:pt x="147"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62" name="Freeform 166">
              <a:extLst>
                <a:ext uri="{FF2B5EF4-FFF2-40B4-BE49-F238E27FC236}">
                  <a16:creationId xmlns:a16="http://schemas.microsoft.com/office/drawing/2014/main" id="{1611635B-0EC9-42F7-ABA9-5F3E1B2310AD}"/>
                </a:ext>
              </a:extLst>
            </p:cNvPr>
            <p:cNvSpPr>
              <a:spLocks noChangeArrowheads="1"/>
            </p:cNvSpPr>
            <p:nvPr/>
          </p:nvSpPr>
          <p:spPr bwMode="auto">
            <a:xfrm>
              <a:off x="1019" y="1983"/>
              <a:ext cx="39" cy="58"/>
            </a:xfrm>
            <a:custGeom>
              <a:avLst/>
              <a:gdLst>
                <a:gd name="T0" fmla="*/ 0 w 174"/>
                <a:gd name="T1" fmla="*/ 255 h 256"/>
                <a:gd name="T2" fmla="*/ 0 w 174"/>
                <a:gd name="T3" fmla="*/ 0 h 256"/>
                <a:gd name="T4" fmla="*/ 112 w 174"/>
                <a:gd name="T5" fmla="*/ 0 h 256"/>
                <a:gd name="T6" fmla="*/ 147 w 174"/>
                <a:gd name="T7" fmla="*/ 15 h 256"/>
                <a:gd name="T8" fmla="*/ 158 w 174"/>
                <a:gd name="T9" fmla="*/ 27 h 256"/>
                <a:gd name="T10" fmla="*/ 173 w 174"/>
                <a:gd name="T11" fmla="*/ 50 h 256"/>
                <a:gd name="T12" fmla="*/ 173 w 174"/>
                <a:gd name="T13" fmla="*/ 88 h 256"/>
                <a:gd name="T14" fmla="*/ 158 w 174"/>
                <a:gd name="T15" fmla="*/ 112 h 256"/>
                <a:gd name="T16" fmla="*/ 147 w 174"/>
                <a:gd name="T17" fmla="*/ 123 h 256"/>
                <a:gd name="T18" fmla="*/ 112 w 174"/>
                <a:gd name="T19" fmla="*/ 135 h 256"/>
                <a:gd name="T20" fmla="*/ 0 w 174"/>
                <a:gd name="T21" fmla="*/ 13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4" h="256">
                  <a:moveTo>
                    <a:pt x="0" y="255"/>
                  </a:moveTo>
                  <a:lnTo>
                    <a:pt x="0" y="0"/>
                  </a:lnTo>
                  <a:lnTo>
                    <a:pt x="112" y="0"/>
                  </a:lnTo>
                  <a:lnTo>
                    <a:pt x="147" y="15"/>
                  </a:lnTo>
                  <a:lnTo>
                    <a:pt x="158" y="27"/>
                  </a:lnTo>
                  <a:lnTo>
                    <a:pt x="173" y="50"/>
                  </a:lnTo>
                  <a:lnTo>
                    <a:pt x="173" y="88"/>
                  </a:lnTo>
                  <a:lnTo>
                    <a:pt x="158" y="112"/>
                  </a:lnTo>
                  <a:lnTo>
                    <a:pt x="147" y="123"/>
                  </a:lnTo>
                  <a:lnTo>
                    <a:pt x="112" y="135"/>
                  </a:lnTo>
                  <a:lnTo>
                    <a:pt x="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63" name="Line 167">
              <a:extLst>
                <a:ext uri="{FF2B5EF4-FFF2-40B4-BE49-F238E27FC236}">
                  <a16:creationId xmlns:a16="http://schemas.microsoft.com/office/drawing/2014/main" id="{4FCA45BE-3AA7-4522-824B-D5B5A03EFAB9}"/>
                </a:ext>
              </a:extLst>
            </p:cNvPr>
            <p:cNvSpPr>
              <a:spLocks noChangeShapeType="1"/>
            </p:cNvSpPr>
            <p:nvPr/>
          </p:nvSpPr>
          <p:spPr bwMode="auto">
            <a:xfrm>
              <a:off x="1110" y="2003"/>
              <a:ext cx="1"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4" name="Freeform 168">
              <a:extLst>
                <a:ext uri="{FF2B5EF4-FFF2-40B4-BE49-F238E27FC236}">
                  <a16:creationId xmlns:a16="http://schemas.microsoft.com/office/drawing/2014/main" id="{E55C2F3E-8ADB-4B31-952D-3D763B0A30D1}"/>
                </a:ext>
              </a:extLst>
            </p:cNvPr>
            <p:cNvSpPr>
              <a:spLocks noChangeArrowheads="1"/>
            </p:cNvSpPr>
            <p:nvPr/>
          </p:nvSpPr>
          <p:spPr bwMode="auto">
            <a:xfrm>
              <a:off x="1076" y="2003"/>
              <a:ext cx="34" cy="38"/>
            </a:xfrm>
            <a:custGeom>
              <a:avLst/>
              <a:gdLst>
                <a:gd name="T0" fmla="*/ 147 w 148"/>
                <a:gd name="T1" fmla="*/ 34 h 167"/>
                <a:gd name="T2" fmla="*/ 123 w 148"/>
                <a:gd name="T3" fmla="*/ 11 h 167"/>
                <a:gd name="T4" fmla="*/ 101 w 148"/>
                <a:gd name="T5" fmla="*/ 0 h 167"/>
                <a:gd name="T6" fmla="*/ 61 w 148"/>
                <a:gd name="T7" fmla="*/ 0 h 167"/>
                <a:gd name="T8" fmla="*/ 38 w 148"/>
                <a:gd name="T9" fmla="*/ 11 h 167"/>
                <a:gd name="T10" fmla="*/ 12 w 148"/>
                <a:gd name="T11" fmla="*/ 34 h 167"/>
                <a:gd name="T12" fmla="*/ 0 w 148"/>
                <a:gd name="T13" fmla="*/ 74 h 167"/>
                <a:gd name="T14" fmla="*/ 0 w 148"/>
                <a:gd name="T15" fmla="*/ 96 h 167"/>
                <a:gd name="T16" fmla="*/ 12 w 148"/>
                <a:gd name="T17" fmla="*/ 136 h 167"/>
                <a:gd name="T18" fmla="*/ 38 w 148"/>
                <a:gd name="T19" fmla="*/ 155 h 167"/>
                <a:gd name="T20" fmla="*/ 61 w 148"/>
                <a:gd name="T21" fmla="*/ 166 h 167"/>
                <a:gd name="T22" fmla="*/ 101 w 148"/>
                <a:gd name="T23" fmla="*/ 166 h 167"/>
                <a:gd name="T24" fmla="*/ 123 w 148"/>
                <a:gd name="T25" fmla="*/ 155 h 167"/>
                <a:gd name="T26" fmla="*/ 147 w 148"/>
                <a:gd name="T27" fmla="*/ 13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67">
                  <a:moveTo>
                    <a:pt x="147" y="34"/>
                  </a:moveTo>
                  <a:lnTo>
                    <a:pt x="123" y="11"/>
                  </a:lnTo>
                  <a:lnTo>
                    <a:pt x="101" y="0"/>
                  </a:lnTo>
                  <a:lnTo>
                    <a:pt x="61" y="0"/>
                  </a:lnTo>
                  <a:lnTo>
                    <a:pt x="38" y="11"/>
                  </a:lnTo>
                  <a:lnTo>
                    <a:pt x="12" y="34"/>
                  </a:lnTo>
                  <a:lnTo>
                    <a:pt x="0" y="74"/>
                  </a:lnTo>
                  <a:lnTo>
                    <a:pt x="0" y="96"/>
                  </a:lnTo>
                  <a:lnTo>
                    <a:pt x="12" y="136"/>
                  </a:lnTo>
                  <a:lnTo>
                    <a:pt x="38" y="155"/>
                  </a:lnTo>
                  <a:lnTo>
                    <a:pt x="61" y="166"/>
                  </a:lnTo>
                  <a:lnTo>
                    <a:pt x="101" y="166"/>
                  </a:lnTo>
                  <a:lnTo>
                    <a:pt x="123" y="155"/>
                  </a:lnTo>
                  <a:lnTo>
                    <a:pt x="147"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65" name="Line 169">
              <a:extLst>
                <a:ext uri="{FF2B5EF4-FFF2-40B4-BE49-F238E27FC236}">
                  <a16:creationId xmlns:a16="http://schemas.microsoft.com/office/drawing/2014/main" id="{04352BB3-D494-4A29-8855-850C70B977EB}"/>
                </a:ext>
              </a:extLst>
            </p:cNvPr>
            <p:cNvSpPr>
              <a:spLocks noChangeShapeType="1"/>
            </p:cNvSpPr>
            <p:nvPr/>
          </p:nvSpPr>
          <p:spPr bwMode="auto">
            <a:xfrm flipV="1">
              <a:off x="1130" y="2002"/>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6" name="Freeform 170">
              <a:extLst>
                <a:ext uri="{FF2B5EF4-FFF2-40B4-BE49-F238E27FC236}">
                  <a16:creationId xmlns:a16="http://schemas.microsoft.com/office/drawing/2014/main" id="{5DD192C6-374F-47AE-9CB2-DF935F19561E}"/>
                </a:ext>
              </a:extLst>
            </p:cNvPr>
            <p:cNvSpPr>
              <a:spLocks noChangeArrowheads="1"/>
            </p:cNvSpPr>
            <p:nvPr/>
          </p:nvSpPr>
          <p:spPr bwMode="auto">
            <a:xfrm>
              <a:off x="1130" y="2003"/>
              <a:ext cx="30" cy="38"/>
            </a:xfrm>
            <a:custGeom>
              <a:avLst/>
              <a:gdLst>
                <a:gd name="T0" fmla="*/ 0 w 134"/>
                <a:gd name="T1" fmla="*/ 46 h 167"/>
                <a:gd name="T2" fmla="*/ 35 w 134"/>
                <a:gd name="T3" fmla="*/ 11 h 167"/>
                <a:gd name="T4" fmla="*/ 63 w 134"/>
                <a:gd name="T5" fmla="*/ 0 h 167"/>
                <a:gd name="T6" fmla="*/ 98 w 134"/>
                <a:gd name="T7" fmla="*/ 0 h 167"/>
                <a:gd name="T8" fmla="*/ 122 w 134"/>
                <a:gd name="T9" fmla="*/ 11 h 167"/>
                <a:gd name="T10" fmla="*/ 133 w 134"/>
                <a:gd name="T11" fmla="*/ 46 h 167"/>
                <a:gd name="T12" fmla="*/ 133 w 134"/>
                <a:gd name="T13" fmla="*/ 166 h 167"/>
              </a:gdLst>
              <a:ahLst/>
              <a:cxnLst>
                <a:cxn ang="0">
                  <a:pos x="T0" y="T1"/>
                </a:cxn>
                <a:cxn ang="0">
                  <a:pos x="T2" y="T3"/>
                </a:cxn>
                <a:cxn ang="0">
                  <a:pos x="T4" y="T5"/>
                </a:cxn>
                <a:cxn ang="0">
                  <a:pos x="T6" y="T7"/>
                </a:cxn>
                <a:cxn ang="0">
                  <a:pos x="T8" y="T9"/>
                </a:cxn>
                <a:cxn ang="0">
                  <a:pos x="T10" y="T11"/>
                </a:cxn>
                <a:cxn ang="0">
                  <a:pos x="T12" y="T13"/>
                </a:cxn>
              </a:cxnLst>
              <a:rect l="0" t="0" r="r" b="b"/>
              <a:pathLst>
                <a:path w="134" h="167">
                  <a:moveTo>
                    <a:pt x="0" y="46"/>
                  </a:moveTo>
                  <a:lnTo>
                    <a:pt x="35" y="11"/>
                  </a:lnTo>
                  <a:lnTo>
                    <a:pt x="63" y="0"/>
                  </a:lnTo>
                  <a:lnTo>
                    <a:pt x="98" y="0"/>
                  </a:lnTo>
                  <a:lnTo>
                    <a:pt x="122" y="11"/>
                  </a:lnTo>
                  <a:lnTo>
                    <a:pt x="133" y="46"/>
                  </a:lnTo>
                  <a:lnTo>
                    <a:pt x="133" y="16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67" name="Freeform 171">
              <a:extLst>
                <a:ext uri="{FF2B5EF4-FFF2-40B4-BE49-F238E27FC236}">
                  <a16:creationId xmlns:a16="http://schemas.microsoft.com/office/drawing/2014/main" id="{D3858544-A5A4-4C68-9876-F0C58200A283}"/>
                </a:ext>
              </a:extLst>
            </p:cNvPr>
            <p:cNvSpPr>
              <a:spLocks noChangeArrowheads="1"/>
            </p:cNvSpPr>
            <p:nvPr/>
          </p:nvSpPr>
          <p:spPr bwMode="auto">
            <a:xfrm>
              <a:off x="1182" y="2003"/>
              <a:ext cx="33" cy="38"/>
            </a:xfrm>
            <a:custGeom>
              <a:avLst/>
              <a:gdLst>
                <a:gd name="T0" fmla="*/ 0 w 144"/>
                <a:gd name="T1" fmla="*/ 74 h 167"/>
                <a:gd name="T2" fmla="*/ 143 w 144"/>
                <a:gd name="T3" fmla="*/ 74 h 167"/>
                <a:gd name="T4" fmla="*/ 143 w 144"/>
                <a:gd name="T5" fmla="*/ 46 h 167"/>
                <a:gd name="T6" fmla="*/ 131 w 144"/>
                <a:gd name="T7" fmla="*/ 23 h 167"/>
                <a:gd name="T8" fmla="*/ 120 w 144"/>
                <a:gd name="T9" fmla="*/ 11 h 167"/>
                <a:gd name="T10" fmla="*/ 93 w 144"/>
                <a:gd name="T11" fmla="*/ 0 h 167"/>
                <a:gd name="T12" fmla="*/ 58 w 144"/>
                <a:gd name="T13" fmla="*/ 0 h 167"/>
                <a:gd name="T14" fmla="*/ 34 w 144"/>
                <a:gd name="T15" fmla="*/ 11 h 167"/>
                <a:gd name="T16" fmla="*/ 11 w 144"/>
                <a:gd name="T17" fmla="*/ 34 h 167"/>
                <a:gd name="T18" fmla="*/ 0 w 144"/>
                <a:gd name="T19" fmla="*/ 74 h 167"/>
                <a:gd name="T20" fmla="*/ 0 w 144"/>
                <a:gd name="T21" fmla="*/ 96 h 167"/>
                <a:gd name="T22" fmla="*/ 11 w 144"/>
                <a:gd name="T23" fmla="*/ 136 h 167"/>
                <a:gd name="T24" fmla="*/ 34 w 144"/>
                <a:gd name="T25" fmla="*/ 155 h 167"/>
                <a:gd name="T26" fmla="*/ 58 w 144"/>
                <a:gd name="T27" fmla="*/ 166 h 167"/>
                <a:gd name="T28" fmla="*/ 93 w 144"/>
                <a:gd name="T29" fmla="*/ 166 h 167"/>
                <a:gd name="T30" fmla="*/ 120 w 144"/>
                <a:gd name="T31" fmla="*/ 155 h 167"/>
                <a:gd name="T32" fmla="*/ 143 w 144"/>
                <a:gd name="T33" fmla="*/ 13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67">
                  <a:moveTo>
                    <a:pt x="0" y="74"/>
                  </a:moveTo>
                  <a:lnTo>
                    <a:pt x="143" y="74"/>
                  </a:lnTo>
                  <a:lnTo>
                    <a:pt x="143" y="46"/>
                  </a:lnTo>
                  <a:lnTo>
                    <a:pt x="131" y="23"/>
                  </a:lnTo>
                  <a:lnTo>
                    <a:pt x="120" y="11"/>
                  </a:lnTo>
                  <a:lnTo>
                    <a:pt x="93" y="0"/>
                  </a:lnTo>
                  <a:lnTo>
                    <a:pt x="58" y="0"/>
                  </a:lnTo>
                  <a:lnTo>
                    <a:pt x="34" y="11"/>
                  </a:lnTo>
                  <a:lnTo>
                    <a:pt x="11" y="34"/>
                  </a:lnTo>
                  <a:lnTo>
                    <a:pt x="0" y="74"/>
                  </a:lnTo>
                  <a:lnTo>
                    <a:pt x="0" y="96"/>
                  </a:lnTo>
                  <a:lnTo>
                    <a:pt x="11" y="136"/>
                  </a:lnTo>
                  <a:lnTo>
                    <a:pt x="34" y="155"/>
                  </a:lnTo>
                  <a:lnTo>
                    <a:pt x="58" y="166"/>
                  </a:lnTo>
                  <a:lnTo>
                    <a:pt x="93" y="166"/>
                  </a:lnTo>
                  <a:lnTo>
                    <a:pt x="120" y="155"/>
                  </a:lnTo>
                  <a:lnTo>
                    <a:pt x="143"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68" name="Line 172">
              <a:extLst>
                <a:ext uri="{FF2B5EF4-FFF2-40B4-BE49-F238E27FC236}">
                  <a16:creationId xmlns:a16="http://schemas.microsoft.com/office/drawing/2014/main" id="{985860D3-D6E9-4936-936E-56098A48C7C3}"/>
                </a:ext>
              </a:extLst>
            </p:cNvPr>
            <p:cNvSpPr>
              <a:spLocks noChangeShapeType="1"/>
            </p:cNvSpPr>
            <p:nvPr/>
          </p:nvSpPr>
          <p:spPr bwMode="auto">
            <a:xfrm flipV="1">
              <a:off x="1231" y="1981"/>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9" name="Line 173">
              <a:extLst>
                <a:ext uri="{FF2B5EF4-FFF2-40B4-BE49-F238E27FC236}">
                  <a16:creationId xmlns:a16="http://schemas.microsoft.com/office/drawing/2014/main" id="{F3C3D42C-A9B1-4239-93FD-18EA4FCF1C75}"/>
                </a:ext>
              </a:extLst>
            </p:cNvPr>
            <p:cNvSpPr>
              <a:spLocks noChangeShapeType="1"/>
            </p:cNvSpPr>
            <p:nvPr/>
          </p:nvSpPr>
          <p:spPr bwMode="auto">
            <a:xfrm flipV="1">
              <a:off x="718" y="1872"/>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0" name="Line 174">
              <a:extLst>
                <a:ext uri="{FF2B5EF4-FFF2-40B4-BE49-F238E27FC236}">
                  <a16:creationId xmlns:a16="http://schemas.microsoft.com/office/drawing/2014/main" id="{9D61D97C-0B8D-470A-90C6-A138D598B4F5}"/>
                </a:ext>
              </a:extLst>
            </p:cNvPr>
            <p:cNvSpPr>
              <a:spLocks noChangeShapeType="1"/>
            </p:cNvSpPr>
            <p:nvPr/>
          </p:nvSpPr>
          <p:spPr bwMode="auto">
            <a:xfrm>
              <a:off x="699" y="1874"/>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1" name="Freeform 175">
              <a:extLst>
                <a:ext uri="{FF2B5EF4-FFF2-40B4-BE49-F238E27FC236}">
                  <a16:creationId xmlns:a16="http://schemas.microsoft.com/office/drawing/2014/main" id="{AD5ACDEA-B41C-4F4A-B35E-CAC80FAF4AE6}"/>
                </a:ext>
              </a:extLst>
            </p:cNvPr>
            <p:cNvSpPr>
              <a:spLocks noChangeArrowheads="1"/>
            </p:cNvSpPr>
            <p:nvPr/>
          </p:nvSpPr>
          <p:spPr bwMode="auto">
            <a:xfrm>
              <a:off x="748" y="1892"/>
              <a:ext cx="37" cy="40"/>
            </a:xfrm>
            <a:custGeom>
              <a:avLst/>
              <a:gdLst>
                <a:gd name="T0" fmla="*/ 39 w 163"/>
                <a:gd name="T1" fmla="*/ 11 h 175"/>
                <a:gd name="T2" fmla="*/ 62 w 163"/>
                <a:gd name="T3" fmla="*/ 0 h 175"/>
                <a:gd name="T4" fmla="*/ 39 w 163"/>
                <a:gd name="T5" fmla="*/ 11 h 175"/>
                <a:gd name="T6" fmla="*/ 11 w 163"/>
                <a:gd name="T7" fmla="*/ 39 h 175"/>
                <a:gd name="T8" fmla="*/ 0 w 163"/>
                <a:gd name="T9" fmla="*/ 73 h 175"/>
                <a:gd name="T10" fmla="*/ 0 w 163"/>
                <a:gd name="T11" fmla="*/ 101 h 175"/>
                <a:gd name="T12" fmla="*/ 11 w 163"/>
                <a:gd name="T13" fmla="*/ 135 h 175"/>
                <a:gd name="T14" fmla="*/ 39 w 163"/>
                <a:gd name="T15" fmla="*/ 158 h 175"/>
                <a:gd name="T16" fmla="*/ 62 w 163"/>
                <a:gd name="T17" fmla="*/ 174 h 175"/>
                <a:gd name="T18" fmla="*/ 101 w 163"/>
                <a:gd name="T19" fmla="*/ 174 h 175"/>
                <a:gd name="T20" fmla="*/ 124 w 163"/>
                <a:gd name="T21" fmla="*/ 158 h 175"/>
                <a:gd name="T22" fmla="*/ 151 w 163"/>
                <a:gd name="T23" fmla="*/ 135 h 175"/>
                <a:gd name="T24" fmla="*/ 162 w 163"/>
                <a:gd name="T25" fmla="*/ 101 h 175"/>
                <a:gd name="T26" fmla="*/ 162 w 163"/>
                <a:gd name="T27" fmla="*/ 73 h 175"/>
                <a:gd name="T28" fmla="*/ 151 w 163"/>
                <a:gd name="T29" fmla="*/ 39 h 175"/>
                <a:gd name="T30" fmla="*/ 124 w 163"/>
                <a:gd name="T31" fmla="*/ 11 h 175"/>
                <a:gd name="T32" fmla="*/ 101 w 163"/>
                <a:gd name="T33" fmla="*/ 0 h 175"/>
                <a:gd name="T34" fmla="*/ 62 w 163"/>
                <a:gd name="T3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75">
                  <a:moveTo>
                    <a:pt x="39" y="11"/>
                  </a:moveTo>
                  <a:lnTo>
                    <a:pt x="62" y="0"/>
                  </a:lnTo>
                  <a:lnTo>
                    <a:pt x="39" y="11"/>
                  </a:lnTo>
                  <a:lnTo>
                    <a:pt x="11" y="39"/>
                  </a:lnTo>
                  <a:lnTo>
                    <a:pt x="0" y="73"/>
                  </a:lnTo>
                  <a:lnTo>
                    <a:pt x="0" y="101"/>
                  </a:lnTo>
                  <a:lnTo>
                    <a:pt x="11" y="135"/>
                  </a:lnTo>
                  <a:lnTo>
                    <a:pt x="39" y="158"/>
                  </a:lnTo>
                  <a:lnTo>
                    <a:pt x="62" y="174"/>
                  </a:lnTo>
                  <a:lnTo>
                    <a:pt x="101" y="174"/>
                  </a:lnTo>
                  <a:lnTo>
                    <a:pt x="124" y="158"/>
                  </a:lnTo>
                  <a:lnTo>
                    <a:pt x="151" y="135"/>
                  </a:lnTo>
                  <a:lnTo>
                    <a:pt x="162" y="101"/>
                  </a:lnTo>
                  <a:lnTo>
                    <a:pt x="162" y="73"/>
                  </a:lnTo>
                  <a:lnTo>
                    <a:pt x="151" y="39"/>
                  </a:lnTo>
                  <a:lnTo>
                    <a:pt x="124" y="11"/>
                  </a:lnTo>
                  <a:lnTo>
                    <a:pt x="101"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72" name="Freeform 176">
              <a:extLst>
                <a:ext uri="{FF2B5EF4-FFF2-40B4-BE49-F238E27FC236}">
                  <a16:creationId xmlns:a16="http://schemas.microsoft.com/office/drawing/2014/main" id="{0EF68DA2-BD49-4D7F-AA27-30312CE0ED32}"/>
                </a:ext>
              </a:extLst>
            </p:cNvPr>
            <p:cNvSpPr>
              <a:spLocks noChangeArrowheads="1"/>
            </p:cNvSpPr>
            <p:nvPr/>
          </p:nvSpPr>
          <p:spPr bwMode="auto">
            <a:xfrm>
              <a:off x="840" y="1874"/>
              <a:ext cx="39" cy="58"/>
            </a:xfrm>
            <a:custGeom>
              <a:avLst/>
              <a:gdLst>
                <a:gd name="T0" fmla="*/ 171 w 172"/>
                <a:gd name="T1" fmla="*/ 34 h 256"/>
                <a:gd name="T2" fmla="*/ 144 w 172"/>
                <a:gd name="T3" fmla="*/ 12 h 256"/>
                <a:gd name="T4" fmla="*/ 108 w 172"/>
                <a:gd name="T5" fmla="*/ 0 h 256"/>
                <a:gd name="T6" fmla="*/ 58 w 172"/>
                <a:gd name="T7" fmla="*/ 0 h 256"/>
                <a:gd name="T8" fmla="*/ 23 w 172"/>
                <a:gd name="T9" fmla="*/ 12 h 256"/>
                <a:gd name="T10" fmla="*/ 0 w 172"/>
                <a:gd name="T11" fmla="*/ 34 h 256"/>
                <a:gd name="T12" fmla="*/ 0 w 172"/>
                <a:gd name="T13" fmla="*/ 57 h 256"/>
                <a:gd name="T14" fmla="*/ 11 w 172"/>
                <a:gd name="T15" fmla="*/ 81 h 256"/>
                <a:gd name="T16" fmla="*/ 23 w 172"/>
                <a:gd name="T17" fmla="*/ 92 h 256"/>
                <a:gd name="T18" fmla="*/ 50 w 172"/>
                <a:gd name="T19" fmla="*/ 104 h 256"/>
                <a:gd name="T20" fmla="*/ 120 w 172"/>
                <a:gd name="T21" fmla="*/ 131 h 256"/>
                <a:gd name="T22" fmla="*/ 144 w 172"/>
                <a:gd name="T23" fmla="*/ 143 h 256"/>
                <a:gd name="T24" fmla="*/ 155 w 172"/>
                <a:gd name="T25" fmla="*/ 154 h 256"/>
                <a:gd name="T26" fmla="*/ 171 w 172"/>
                <a:gd name="T27" fmla="*/ 182 h 256"/>
                <a:gd name="T28" fmla="*/ 171 w 172"/>
                <a:gd name="T29" fmla="*/ 216 h 256"/>
                <a:gd name="T30" fmla="*/ 144 w 172"/>
                <a:gd name="T31" fmla="*/ 239 h 256"/>
                <a:gd name="T32" fmla="*/ 108 w 172"/>
                <a:gd name="T33" fmla="*/ 255 h 256"/>
                <a:gd name="T34" fmla="*/ 58 w 172"/>
                <a:gd name="T35" fmla="*/ 255 h 256"/>
                <a:gd name="T36" fmla="*/ 23 w 172"/>
                <a:gd name="T37" fmla="*/ 239 h 256"/>
                <a:gd name="T38" fmla="*/ 0 w 172"/>
                <a:gd name="T39"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256">
                  <a:moveTo>
                    <a:pt x="171" y="34"/>
                  </a:moveTo>
                  <a:lnTo>
                    <a:pt x="144" y="12"/>
                  </a:lnTo>
                  <a:lnTo>
                    <a:pt x="108" y="0"/>
                  </a:lnTo>
                  <a:lnTo>
                    <a:pt x="58" y="0"/>
                  </a:lnTo>
                  <a:lnTo>
                    <a:pt x="23" y="12"/>
                  </a:lnTo>
                  <a:lnTo>
                    <a:pt x="0" y="34"/>
                  </a:lnTo>
                  <a:lnTo>
                    <a:pt x="0" y="57"/>
                  </a:lnTo>
                  <a:lnTo>
                    <a:pt x="11" y="81"/>
                  </a:lnTo>
                  <a:lnTo>
                    <a:pt x="23" y="92"/>
                  </a:lnTo>
                  <a:lnTo>
                    <a:pt x="50" y="104"/>
                  </a:lnTo>
                  <a:lnTo>
                    <a:pt x="120" y="131"/>
                  </a:lnTo>
                  <a:lnTo>
                    <a:pt x="144" y="143"/>
                  </a:lnTo>
                  <a:lnTo>
                    <a:pt x="155" y="154"/>
                  </a:lnTo>
                  <a:lnTo>
                    <a:pt x="171" y="182"/>
                  </a:lnTo>
                  <a:lnTo>
                    <a:pt x="171" y="216"/>
                  </a:lnTo>
                  <a:lnTo>
                    <a:pt x="144" y="239"/>
                  </a:lnTo>
                  <a:lnTo>
                    <a:pt x="108" y="255"/>
                  </a:lnTo>
                  <a:lnTo>
                    <a:pt x="58" y="255"/>
                  </a:lnTo>
                  <a:lnTo>
                    <a:pt x="23" y="239"/>
                  </a:lnTo>
                  <a:lnTo>
                    <a:pt x="0" y="21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73" name="Freeform 177">
              <a:extLst>
                <a:ext uri="{FF2B5EF4-FFF2-40B4-BE49-F238E27FC236}">
                  <a16:creationId xmlns:a16="http://schemas.microsoft.com/office/drawing/2014/main" id="{209B8A40-9490-42B4-BDE7-F37B62492B5A}"/>
                </a:ext>
              </a:extLst>
            </p:cNvPr>
            <p:cNvSpPr>
              <a:spLocks noChangeArrowheads="1"/>
            </p:cNvSpPr>
            <p:nvPr/>
          </p:nvSpPr>
          <p:spPr bwMode="auto">
            <a:xfrm>
              <a:off x="895" y="1892"/>
              <a:ext cx="34" cy="40"/>
            </a:xfrm>
            <a:custGeom>
              <a:avLst/>
              <a:gdLst>
                <a:gd name="T0" fmla="*/ 0 w 148"/>
                <a:gd name="T1" fmla="*/ 73 h 175"/>
                <a:gd name="T2" fmla="*/ 147 w 148"/>
                <a:gd name="T3" fmla="*/ 73 h 175"/>
                <a:gd name="T4" fmla="*/ 147 w 148"/>
                <a:gd name="T5" fmla="*/ 50 h 175"/>
                <a:gd name="T6" fmla="*/ 135 w 148"/>
                <a:gd name="T7" fmla="*/ 23 h 175"/>
                <a:gd name="T8" fmla="*/ 123 w 148"/>
                <a:gd name="T9" fmla="*/ 11 h 175"/>
                <a:gd name="T10" fmla="*/ 97 w 148"/>
                <a:gd name="T11" fmla="*/ 0 h 175"/>
                <a:gd name="T12" fmla="*/ 61 w 148"/>
                <a:gd name="T13" fmla="*/ 0 h 175"/>
                <a:gd name="T14" fmla="*/ 35 w 148"/>
                <a:gd name="T15" fmla="*/ 11 h 175"/>
                <a:gd name="T16" fmla="*/ 12 w 148"/>
                <a:gd name="T17" fmla="*/ 39 h 175"/>
                <a:gd name="T18" fmla="*/ 0 w 148"/>
                <a:gd name="T19" fmla="*/ 73 h 175"/>
                <a:gd name="T20" fmla="*/ 0 w 148"/>
                <a:gd name="T21" fmla="*/ 101 h 175"/>
                <a:gd name="T22" fmla="*/ 12 w 148"/>
                <a:gd name="T23" fmla="*/ 135 h 175"/>
                <a:gd name="T24" fmla="*/ 35 w 148"/>
                <a:gd name="T25" fmla="*/ 158 h 175"/>
                <a:gd name="T26" fmla="*/ 61 w 148"/>
                <a:gd name="T27" fmla="*/ 174 h 175"/>
                <a:gd name="T28" fmla="*/ 97 w 148"/>
                <a:gd name="T29" fmla="*/ 174 h 175"/>
                <a:gd name="T30" fmla="*/ 123 w 148"/>
                <a:gd name="T31" fmla="*/ 158 h 175"/>
                <a:gd name="T32" fmla="*/ 147 w 148"/>
                <a:gd name="T33" fmla="*/ 13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5">
                  <a:moveTo>
                    <a:pt x="0" y="73"/>
                  </a:moveTo>
                  <a:lnTo>
                    <a:pt x="147" y="73"/>
                  </a:lnTo>
                  <a:lnTo>
                    <a:pt x="147" y="50"/>
                  </a:lnTo>
                  <a:lnTo>
                    <a:pt x="135" y="23"/>
                  </a:lnTo>
                  <a:lnTo>
                    <a:pt x="123" y="11"/>
                  </a:lnTo>
                  <a:lnTo>
                    <a:pt x="97" y="0"/>
                  </a:lnTo>
                  <a:lnTo>
                    <a:pt x="61" y="0"/>
                  </a:lnTo>
                  <a:lnTo>
                    <a:pt x="35" y="11"/>
                  </a:lnTo>
                  <a:lnTo>
                    <a:pt x="12" y="39"/>
                  </a:lnTo>
                  <a:lnTo>
                    <a:pt x="0" y="73"/>
                  </a:lnTo>
                  <a:lnTo>
                    <a:pt x="0" y="101"/>
                  </a:lnTo>
                  <a:lnTo>
                    <a:pt x="12" y="135"/>
                  </a:lnTo>
                  <a:lnTo>
                    <a:pt x="35" y="158"/>
                  </a:lnTo>
                  <a:lnTo>
                    <a:pt x="61" y="174"/>
                  </a:lnTo>
                  <a:lnTo>
                    <a:pt x="97" y="174"/>
                  </a:lnTo>
                  <a:lnTo>
                    <a:pt x="123" y="158"/>
                  </a:lnTo>
                  <a:lnTo>
                    <a:pt x="147"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74" name="Line 178">
              <a:extLst>
                <a:ext uri="{FF2B5EF4-FFF2-40B4-BE49-F238E27FC236}">
                  <a16:creationId xmlns:a16="http://schemas.microsoft.com/office/drawing/2014/main" id="{D1497F76-7F69-47F4-86C6-38418A09F37F}"/>
                </a:ext>
              </a:extLst>
            </p:cNvPr>
            <p:cNvSpPr>
              <a:spLocks noChangeShapeType="1"/>
            </p:cNvSpPr>
            <p:nvPr/>
          </p:nvSpPr>
          <p:spPr bwMode="auto">
            <a:xfrm flipV="1">
              <a:off x="944" y="1891"/>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5" name="Line 179">
              <a:extLst>
                <a:ext uri="{FF2B5EF4-FFF2-40B4-BE49-F238E27FC236}">
                  <a16:creationId xmlns:a16="http://schemas.microsoft.com/office/drawing/2014/main" id="{AF7FE5D3-AE48-42A5-860E-057E4F4C0128}"/>
                </a:ext>
              </a:extLst>
            </p:cNvPr>
            <p:cNvSpPr>
              <a:spLocks noChangeShapeType="1"/>
            </p:cNvSpPr>
            <p:nvPr/>
          </p:nvSpPr>
          <p:spPr bwMode="auto">
            <a:xfrm flipH="1">
              <a:off x="942" y="1901"/>
              <a:ext cx="6"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6" name="Freeform 180">
              <a:extLst>
                <a:ext uri="{FF2B5EF4-FFF2-40B4-BE49-F238E27FC236}">
                  <a16:creationId xmlns:a16="http://schemas.microsoft.com/office/drawing/2014/main" id="{80E93C90-DCBB-47BE-A191-AC92227464FE}"/>
                </a:ext>
              </a:extLst>
            </p:cNvPr>
            <p:cNvSpPr>
              <a:spLocks noChangeArrowheads="1"/>
            </p:cNvSpPr>
            <p:nvPr/>
          </p:nvSpPr>
          <p:spPr bwMode="auto">
            <a:xfrm>
              <a:off x="947" y="1892"/>
              <a:ext cx="19" cy="14"/>
            </a:xfrm>
            <a:custGeom>
              <a:avLst/>
              <a:gdLst>
                <a:gd name="T0" fmla="*/ 0 w 85"/>
                <a:gd name="T1" fmla="*/ 62 h 63"/>
                <a:gd name="T2" fmla="*/ 22 w 85"/>
                <a:gd name="T3" fmla="*/ 15 h 63"/>
                <a:gd name="T4" fmla="*/ 46 w 85"/>
                <a:gd name="T5" fmla="*/ 0 h 63"/>
                <a:gd name="T6" fmla="*/ 84 w 85"/>
                <a:gd name="T7" fmla="*/ 0 h 63"/>
              </a:gdLst>
              <a:ahLst/>
              <a:cxnLst>
                <a:cxn ang="0">
                  <a:pos x="T0" y="T1"/>
                </a:cxn>
                <a:cxn ang="0">
                  <a:pos x="T2" y="T3"/>
                </a:cxn>
                <a:cxn ang="0">
                  <a:pos x="T4" y="T5"/>
                </a:cxn>
                <a:cxn ang="0">
                  <a:pos x="T6" y="T7"/>
                </a:cxn>
              </a:cxnLst>
              <a:rect l="0" t="0" r="r" b="b"/>
              <a:pathLst>
                <a:path w="85" h="63">
                  <a:moveTo>
                    <a:pt x="0" y="62"/>
                  </a:moveTo>
                  <a:lnTo>
                    <a:pt x="22" y="15"/>
                  </a:lnTo>
                  <a:lnTo>
                    <a:pt x="46" y="0"/>
                  </a:lnTo>
                  <a:lnTo>
                    <a:pt x="8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77" name="Freeform 181">
              <a:extLst>
                <a:ext uri="{FF2B5EF4-FFF2-40B4-BE49-F238E27FC236}">
                  <a16:creationId xmlns:a16="http://schemas.microsoft.com/office/drawing/2014/main" id="{CBD4A83A-D008-4DF9-A7EA-A680B3BDD6D3}"/>
                </a:ext>
              </a:extLst>
            </p:cNvPr>
            <p:cNvSpPr>
              <a:spLocks noChangeArrowheads="1"/>
            </p:cNvSpPr>
            <p:nvPr/>
          </p:nvSpPr>
          <p:spPr bwMode="auto">
            <a:xfrm>
              <a:off x="980" y="1892"/>
              <a:ext cx="33" cy="40"/>
            </a:xfrm>
            <a:custGeom>
              <a:avLst/>
              <a:gdLst>
                <a:gd name="T0" fmla="*/ 0 w 147"/>
                <a:gd name="T1" fmla="*/ 0 h 175"/>
                <a:gd name="T2" fmla="*/ 73 w 147"/>
                <a:gd name="T3" fmla="*/ 174 h 175"/>
                <a:gd name="T4" fmla="*/ 146 w 147"/>
                <a:gd name="T5" fmla="*/ 0 h 175"/>
              </a:gdLst>
              <a:ahLst/>
              <a:cxnLst>
                <a:cxn ang="0">
                  <a:pos x="T0" y="T1"/>
                </a:cxn>
                <a:cxn ang="0">
                  <a:pos x="T2" y="T3"/>
                </a:cxn>
                <a:cxn ang="0">
                  <a:pos x="T4" y="T5"/>
                </a:cxn>
              </a:cxnLst>
              <a:rect l="0" t="0" r="r" b="b"/>
              <a:pathLst>
                <a:path w="147" h="175">
                  <a:moveTo>
                    <a:pt x="0" y="0"/>
                  </a:moveTo>
                  <a:lnTo>
                    <a:pt x="73" y="174"/>
                  </a:lnTo>
                  <a:lnTo>
                    <a:pt x="14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78" name="Freeform 182">
              <a:extLst>
                <a:ext uri="{FF2B5EF4-FFF2-40B4-BE49-F238E27FC236}">
                  <a16:creationId xmlns:a16="http://schemas.microsoft.com/office/drawing/2014/main" id="{477161BC-9238-47C4-9F88-3AACA1E21B68}"/>
                </a:ext>
              </a:extLst>
            </p:cNvPr>
            <p:cNvSpPr>
              <a:spLocks noChangeArrowheads="1"/>
            </p:cNvSpPr>
            <p:nvPr/>
          </p:nvSpPr>
          <p:spPr bwMode="auto">
            <a:xfrm>
              <a:off x="1024" y="1874"/>
              <a:ext cx="15" cy="14"/>
            </a:xfrm>
            <a:custGeom>
              <a:avLst/>
              <a:gdLst>
                <a:gd name="T0" fmla="*/ 0 w 64"/>
                <a:gd name="T1" fmla="*/ 31 h 63"/>
                <a:gd name="T2" fmla="*/ 23 w 64"/>
                <a:gd name="T3" fmla="*/ 62 h 63"/>
                <a:gd name="T4" fmla="*/ 63 w 64"/>
                <a:gd name="T5" fmla="*/ 31 h 63"/>
                <a:gd name="T6" fmla="*/ 23 w 64"/>
                <a:gd name="T7" fmla="*/ 0 h 63"/>
                <a:gd name="T8" fmla="*/ 0 w 64"/>
                <a:gd name="T9" fmla="*/ 31 h 63"/>
              </a:gdLst>
              <a:ahLst/>
              <a:cxnLst>
                <a:cxn ang="0">
                  <a:pos x="T0" y="T1"/>
                </a:cxn>
                <a:cxn ang="0">
                  <a:pos x="T2" y="T3"/>
                </a:cxn>
                <a:cxn ang="0">
                  <a:pos x="T4" y="T5"/>
                </a:cxn>
                <a:cxn ang="0">
                  <a:pos x="T6" y="T7"/>
                </a:cxn>
                <a:cxn ang="0">
                  <a:pos x="T8" y="T9"/>
                </a:cxn>
              </a:cxnLst>
              <a:rect l="0" t="0" r="r" b="b"/>
              <a:pathLst>
                <a:path w="64" h="63">
                  <a:moveTo>
                    <a:pt x="0" y="31"/>
                  </a:moveTo>
                  <a:lnTo>
                    <a:pt x="23" y="62"/>
                  </a:lnTo>
                  <a:lnTo>
                    <a:pt x="63" y="31"/>
                  </a:lnTo>
                  <a:lnTo>
                    <a:pt x="23" y="0"/>
                  </a:lnTo>
                  <a:lnTo>
                    <a:pt x="0" y="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79" name="Line 183">
              <a:extLst>
                <a:ext uri="{FF2B5EF4-FFF2-40B4-BE49-F238E27FC236}">
                  <a16:creationId xmlns:a16="http://schemas.microsoft.com/office/drawing/2014/main" id="{3AAFA291-DB1F-4D45-963D-DB91E334022C}"/>
                </a:ext>
              </a:extLst>
            </p:cNvPr>
            <p:cNvSpPr>
              <a:spLocks noChangeShapeType="1"/>
            </p:cNvSpPr>
            <p:nvPr/>
          </p:nvSpPr>
          <p:spPr bwMode="auto">
            <a:xfrm>
              <a:off x="1026" y="1892"/>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0" name="Freeform 184">
              <a:extLst>
                <a:ext uri="{FF2B5EF4-FFF2-40B4-BE49-F238E27FC236}">
                  <a16:creationId xmlns:a16="http://schemas.microsoft.com/office/drawing/2014/main" id="{4166463C-3519-4147-A8D7-7039194CCF53}"/>
                </a:ext>
              </a:extLst>
            </p:cNvPr>
            <p:cNvSpPr>
              <a:spLocks noChangeArrowheads="1"/>
            </p:cNvSpPr>
            <p:nvPr/>
          </p:nvSpPr>
          <p:spPr bwMode="auto">
            <a:xfrm>
              <a:off x="1047" y="1892"/>
              <a:ext cx="33" cy="40"/>
            </a:xfrm>
            <a:custGeom>
              <a:avLst/>
              <a:gdLst>
                <a:gd name="T0" fmla="*/ 144 w 145"/>
                <a:gd name="T1" fmla="*/ 39 h 175"/>
                <a:gd name="T2" fmla="*/ 120 w 145"/>
                <a:gd name="T3" fmla="*/ 11 h 175"/>
                <a:gd name="T4" fmla="*/ 97 w 145"/>
                <a:gd name="T5" fmla="*/ 0 h 175"/>
                <a:gd name="T6" fmla="*/ 62 w 145"/>
                <a:gd name="T7" fmla="*/ 0 h 175"/>
                <a:gd name="T8" fmla="*/ 35 w 145"/>
                <a:gd name="T9" fmla="*/ 11 h 175"/>
                <a:gd name="T10" fmla="*/ 11 w 145"/>
                <a:gd name="T11" fmla="*/ 39 h 175"/>
                <a:gd name="T12" fmla="*/ 0 w 145"/>
                <a:gd name="T13" fmla="*/ 73 h 175"/>
                <a:gd name="T14" fmla="*/ 0 w 145"/>
                <a:gd name="T15" fmla="*/ 101 h 175"/>
                <a:gd name="T16" fmla="*/ 11 w 145"/>
                <a:gd name="T17" fmla="*/ 135 h 175"/>
                <a:gd name="T18" fmla="*/ 35 w 145"/>
                <a:gd name="T19" fmla="*/ 158 h 175"/>
                <a:gd name="T20" fmla="*/ 62 w 145"/>
                <a:gd name="T21" fmla="*/ 174 h 175"/>
                <a:gd name="T22" fmla="*/ 97 w 145"/>
                <a:gd name="T23" fmla="*/ 174 h 175"/>
                <a:gd name="T24" fmla="*/ 120 w 145"/>
                <a:gd name="T25" fmla="*/ 158 h 175"/>
                <a:gd name="T26" fmla="*/ 144 w 145"/>
                <a:gd name="T27" fmla="*/ 13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5" h="175">
                  <a:moveTo>
                    <a:pt x="144" y="39"/>
                  </a:moveTo>
                  <a:lnTo>
                    <a:pt x="120" y="11"/>
                  </a:lnTo>
                  <a:lnTo>
                    <a:pt x="97" y="0"/>
                  </a:lnTo>
                  <a:lnTo>
                    <a:pt x="62" y="0"/>
                  </a:lnTo>
                  <a:lnTo>
                    <a:pt x="35" y="11"/>
                  </a:lnTo>
                  <a:lnTo>
                    <a:pt x="11" y="39"/>
                  </a:lnTo>
                  <a:lnTo>
                    <a:pt x="0" y="73"/>
                  </a:lnTo>
                  <a:lnTo>
                    <a:pt x="0" y="101"/>
                  </a:lnTo>
                  <a:lnTo>
                    <a:pt x="11" y="135"/>
                  </a:lnTo>
                  <a:lnTo>
                    <a:pt x="35" y="158"/>
                  </a:lnTo>
                  <a:lnTo>
                    <a:pt x="62" y="174"/>
                  </a:lnTo>
                  <a:lnTo>
                    <a:pt x="97" y="174"/>
                  </a:lnTo>
                  <a:lnTo>
                    <a:pt x="120" y="158"/>
                  </a:lnTo>
                  <a:lnTo>
                    <a:pt x="144"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81" name="Freeform 185">
              <a:extLst>
                <a:ext uri="{FF2B5EF4-FFF2-40B4-BE49-F238E27FC236}">
                  <a16:creationId xmlns:a16="http://schemas.microsoft.com/office/drawing/2014/main" id="{DC921C17-7A4A-4063-8865-4591851A46ED}"/>
                </a:ext>
              </a:extLst>
            </p:cNvPr>
            <p:cNvSpPr>
              <a:spLocks noChangeArrowheads="1"/>
            </p:cNvSpPr>
            <p:nvPr/>
          </p:nvSpPr>
          <p:spPr bwMode="auto">
            <a:xfrm>
              <a:off x="1097" y="1892"/>
              <a:ext cx="33" cy="40"/>
            </a:xfrm>
            <a:custGeom>
              <a:avLst/>
              <a:gdLst>
                <a:gd name="T0" fmla="*/ 0 w 147"/>
                <a:gd name="T1" fmla="*/ 73 h 175"/>
                <a:gd name="T2" fmla="*/ 146 w 147"/>
                <a:gd name="T3" fmla="*/ 73 h 175"/>
                <a:gd name="T4" fmla="*/ 146 w 147"/>
                <a:gd name="T5" fmla="*/ 50 h 175"/>
                <a:gd name="T6" fmla="*/ 135 w 147"/>
                <a:gd name="T7" fmla="*/ 23 h 175"/>
                <a:gd name="T8" fmla="*/ 118 w 147"/>
                <a:gd name="T9" fmla="*/ 11 h 175"/>
                <a:gd name="T10" fmla="*/ 96 w 147"/>
                <a:gd name="T11" fmla="*/ 0 h 175"/>
                <a:gd name="T12" fmla="*/ 57 w 147"/>
                <a:gd name="T13" fmla="*/ 0 h 175"/>
                <a:gd name="T14" fmla="*/ 33 w 147"/>
                <a:gd name="T15" fmla="*/ 11 h 175"/>
                <a:gd name="T16" fmla="*/ 11 w 147"/>
                <a:gd name="T17" fmla="*/ 39 h 175"/>
                <a:gd name="T18" fmla="*/ 0 w 147"/>
                <a:gd name="T19" fmla="*/ 73 h 175"/>
                <a:gd name="T20" fmla="*/ 0 w 147"/>
                <a:gd name="T21" fmla="*/ 101 h 175"/>
                <a:gd name="T22" fmla="*/ 11 w 147"/>
                <a:gd name="T23" fmla="*/ 135 h 175"/>
                <a:gd name="T24" fmla="*/ 33 w 147"/>
                <a:gd name="T25" fmla="*/ 158 h 175"/>
                <a:gd name="T26" fmla="*/ 57 w 147"/>
                <a:gd name="T27" fmla="*/ 174 h 175"/>
                <a:gd name="T28" fmla="*/ 96 w 147"/>
                <a:gd name="T29" fmla="*/ 174 h 175"/>
                <a:gd name="T30" fmla="*/ 118 w 147"/>
                <a:gd name="T31" fmla="*/ 158 h 175"/>
                <a:gd name="T32" fmla="*/ 146 w 147"/>
                <a:gd name="T33" fmla="*/ 13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75">
                  <a:moveTo>
                    <a:pt x="0" y="73"/>
                  </a:moveTo>
                  <a:lnTo>
                    <a:pt x="146" y="73"/>
                  </a:lnTo>
                  <a:lnTo>
                    <a:pt x="146" y="50"/>
                  </a:lnTo>
                  <a:lnTo>
                    <a:pt x="135" y="23"/>
                  </a:lnTo>
                  <a:lnTo>
                    <a:pt x="118" y="11"/>
                  </a:lnTo>
                  <a:lnTo>
                    <a:pt x="96" y="0"/>
                  </a:lnTo>
                  <a:lnTo>
                    <a:pt x="57" y="0"/>
                  </a:lnTo>
                  <a:lnTo>
                    <a:pt x="33" y="11"/>
                  </a:lnTo>
                  <a:lnTo>
                    <a:pt x="11" y="39"/>
                  </a:lnTo>
                  <a:lnTo>
                    <a:pt x="0" y="73"/>
                  </a:lnTo>
                  <a:lnTo>
                    <a:pt x="0" y="101"/>
                  </a:lnTo>
                  <a:lnTo>
                    <a:pt x="11" y="135"/>
                  </a:lnTo>
                  <a:lnTo>
                    <a:pt x="33" y="158"/>
                  </a:lnTo>
                  <a:lnTo>
                    <a:pt x="57" y="174"/>
                  </a:lnTo>
                  <a:lnTo>
                    <a:pt x="96" y="174"/>
                  </a:lnTo>
                  <a:lnTo>
                    <a:pt x="118" y="158"/>
                  </a:lnTo>
                  <a:lnTo>
                    <a:pt x="146"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82" name="Freeform 186">
              <a:extLst>
                <a:ext uri="{FF2B5EF4-FFF2-40B4-BE49-F238E27FC236}">
                  <a16:creationId xmlns:a16="http://schemas.microsoft.com/office/drawing/2014/main" id="{F86FCA60-51D1-42D7-A534-CEE4A661B993}"/>
                </a:ext>
              </a:extLst>
            </p:cNvPr>
            <p:cNvSpPr>
              <a:spLocks noChangeArrowheads="1"/>
            </p:cNvSpPr>
            <p:nvPr/>
          </p:nvSpPr>
          <p:spPr bwMode="auto">
            <a:xfrm>
              <a:off x="948" y="1635"/>
              <a:ext cx="39" cy="59"/>
            </a:xfrm>
            <a:custGeom>
              <a:avLst/>
              <a:gdLst>
                <a:gd name="T0" fmla="*/ 171 w 172"/>
                <a:gd name="T1" fmla="*/ 39 h 259"/>
                <a:gd name="T2" fmla="*/ 147 w 172"/>
                <a:gd name="T3" fmla="*/ 11 h 259"/>
                <a:gd name="T4" fmla="*/ 109 w 172"/>
                <a:gd name="T5" fmla="*/ 0 h 259"/>
                <a:gd name="T6" fmla="*/ 57 w 172"/>
                <a:gd name="T7" fmla="*/ 0 h 259"/>
                <a:gd name="T8" fmla="*/ 23 w 172"/>
                <a:gd name="T9" fmla="*/ 11 h 259"/>
                <a:gd name="T10" fmla="*/ 0 w 172"/>
                <a:gd name="T11" fmla="*/ 39 h 259"/>
                <a:gd name="T12" fmla="*/ 0 w 172"/>
                <a:gd name="T13" fmla="*/ 62 h 259"/>
                <a:gd name="T14" fmla="*/ 12 w 172"/>
                <a:gd name="T15" fmla="*/ 88 h 259"/>
                <a:gd name="T16" fmla="*/ 23 w 172"/>
                <a:gd name="T17" fmla="*/ 100 h 259"/>
                <a:gd name="T18" fmla="*/ 46 w 172"/>
                <a:gd name="T19" fmla="*/ 112 h 259"/>
                <a:gd name="T20" fmla="*/ 120 w 172"/>
                <a:gd name="T21" fmla="*/ 135 h 259"/>
                <a:gd name="T22" fmla="*/ 147 w 172"/>
                <a:gd name="T23" fmla="*/ 150 h 259"/>
                <a:gd name="T24" fmla="*/ 159 w 172"/>
                <a:gd name="T25" fmla="*/ 161 h 259"/>
                <a:gd name="T26" fmla="*/ 171 w 172"/>
                <a:gd name="T27" fmla="*/ 185 h 259"/>
                <a:gd name="T28" fmla="*/ 171 w 172"/>
                <a:gd name="T29" fmla="*/ 223 h 259"/>
                <a:gd name="T30" fmla="*/ 147 w 172"/>
                <a:gd name="T31" fmla="*/ 247 h 259"/>
                <a:gd name="T32" fmla="*/ 109 w 172"/>
                <a:gd name="T33" fmla="*/ 258 h 259"/>
                <a:gd name="T34" fmla="*/ 57 w 172"/>
                <a:gd name="T35" fmla="*/ 258 h 259"/>
                <a:gd name="T36" fmla="*/ 23 w 172"/>
                <a:gd name="T37" fmla="*/ 247 h 259"/>
                <a:gd name="T38" fmla="*/ 0 w 172"/>
                <a:gd name="T39" fmla="*/ 22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259">
                  <a:moveTo>
                    <a:pt x="171" y="39"/>
                  </a:moveTo>
                  <a:lnTo>
                    <a:pt x="147" y="11"/>
                  </a:lnTo>
                  <a:lnTo>
                    <a:pt x="109" y="0"/>
                  </a:lnTo>
                  <a:lnTo>
                    <a:pt x="57" y="0"/>
                  </a:lnTo>
                  <a:lnTo>
                    <a:pt x="23" y="11"/>
                  </a:lnTo>
                  <a:lnTo>
                    <a:pt x="0" y="39"/>
                  </a:lnTo>
                  <a:lnTo>
                    <a:pt x="0" y="62"/>
                  </a:lnTo>
                  <a:lnTo>
                    <a:pt x="12" y="88"/>
                  </a:lnTo>
                  <a:lnTo>
                    <a:pt x="23" y="100"/>
                  </a:lnTo>
                  <a:lnTo>
                    <a:pt x="46" y="112"/>
                  </a:lnTo>
                  <a:lnTo>
                    <a:pt x="120" y="135"/>
                  </a:lnTo>
                  <a:lnTo>
                    <a:pt x="147" y="150"/>
                  </a:lnTo>
                  <a:lnTo>
                    <a:pt x="159" y="161"/>
                  </a:lnTo>
                  <a:lnTo>
                    <a:pt x="171" y="185"/>
                  </a:lnTo>
                  <a:lnTo>
                    <a:pt x="171" y="223"/>
                  </a:lnTo>
                  <a:lnTo>
                    <a:pt x="147" y="247"/>
                  </a:lnTo>
                  <a:lnTo>
                    <a:pt x="109" y="258"/>
                  </a:lnTo>
                  <a:lnTo>
                    <a:pt x="57" y="258"/>
                  </a:lnTo>
                  <a:lnTo>
                    <a:pt x="23" y="247"/>
                  </a:lnTo>
                  <a:lnTo>
                    <a:pt x="0" y="22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83" name="Freeform 187">
              <a:extLst>
                <a:ext uri="{FF2B5EF4-FFF2-40B4-BE49-F238E27FC236}">
                  <a16:creationId xmlns:a16="http://schemas.microsoft.com/office/drawing/2014/main" id="{5B53C1A0-15FE-4129-8B95-C3F2100CCFD5}"/>
                </a:ext>
              </a:extLst>
            </p:cNvPr>
            <p:cNvSpPr>
              <a:spLocks noChangeArrowheads="1"/>
            </p:cNvSpPr>
            <p:nvPr/>
          </p:nvSpPr>
          <p:spPr bwMode="auto">
            <a:xfrm>
              <a:off x="1003" y="1655"/>
              <a:ext cx="34" cy="39"/>
            </a:xfrm>
            <a:custGeom>
              <a:avLst/>
              <a:gdLst>
                <a:gd name="T0" fmla="*/ 0 w 151"/>
                <a:gd name="T1" fmla="*/ 73 h 171"/>
                <a:gd name="T2" fmla="*/ 150 w 151"/>
                <a:gd name="T3" fmla="*/ 73 h 171"/>
                <a:gd name="T4" fmla="*/ 150 w 151"/>
                <a:gd name="T5" fmla="*/ 47 h 171"/>
                <a:gd name="T6" fmla="*/ 135 w 151"/>
                <a:gd name="T7" fmla="*/ 23 h 171"/>
                <a:gd name="T8" fmla="*/ 123 w 151"/>
                <a:gd name="T9" fmla="*/ 12 h 171"/>
                <a:gd name="T10" fmla="*/ 101 w 151"/>
                <a:gd name="T11" fmla="*/ 0 h 171"/>
                <a:gd name="T12" fmla="*/ 61 w 151"/>
                <a:gd name="T13" fmla="*/ 0 h 171"/>
                <a:gd name="T14" fmla="*/ 39 w 151"/>
                <a:gd name="T15" fmla="*/ 12 h 171"/>
                <a:gd name="T16" fmla="*/ 15 w 151"/>
                <a:gd name="T17" fmla="*/ 35 h 171"/>
                <a:gd name="T18" fmla="*/ 0 w 151"/>
                <a:gd name="T19" fmla="*/ 73 h 171"/>
                <a:gd name="T20" fmla="*/ 0 w 151"/>
                <a:gd name="T21" fmla="*/ 97 h 171"/>
                <a:gd name="T22" fmla="*/ 15 w 151"/>
                <a:gd name="T23" fmla="*/ 135 h 171"/>
                <a:gd name="T24" fmla="*/ 39 w 151"/>
                <a:gd name="T25" fmla="*/ 159 h 171"/>
                <a:gd name="T26" fmla="*/ 61 w 151"/>
                <a:gd name="T27" fmla="*/ 170 h 171"/>
                <a:gd name="T28" fmla="*/ 101 w 151"/>
                <a:gd name="T29" fmla="*/ 170 h 171"/>
                <a:gd name="T30" fmla="*/ 123 w 151"/>
                <a:gd name="T31" fmla="*/ 159 h 171"/>
                <a:gd name="T32" fmla="*/ 150 w 151"/>
                <a:gd name="T33" fmla="*/ 1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171">
                  <a:moveTo>
                    <a:pt x="0" y="73"/>
                  </a:moveTo>
                  <a:lnTo>
                    <a:pt x="150" y="73"/>
                  </a:lnTo>
                  <a:lnTo>
                    <a:pt x="150" y="47"/>
                  </a:lnTo>
                  <a:lnTo>
                    <a:pt x="135" y="23"/>
                  </a:lnTo>
                  <a:lnTo>
                    <a:pt x="123" y="12"/>
                  </a:lnTo>
                  <a:lnTo>
                    <a:pt x="101" y="0"/>
                  </a:lnTo>
                  <a:lnTo>
                    <a:pt x="61" y="0"/>
                  </a:lnTo>
                  <a:lnTo>
                    <a:pt x="39" y="12"/>
                  </a:lnTo>
                  <a:lnTo>
                    <a:pt x="15" y="35"/>
                  </a:lnTo>
                  <a:lnTo>
                    <a:pt x="0" y="73"/>
                  </a:lnTo>
                  <a:lnTo>
                    <a:pt x="0" y="97"/>
                  </a:lnTo>
                  <a:lnTo>
                    <a:pt x="15" y="135"/>
                  </a:lnTo>
                  <a:lnTo>
                    <a:pt x="39" y="159"/>
                  </a:lnTo>
                  <a:lnTo>
                    <a:pt x="61" y="170"/>
                  </a:lnTo>
                  <a:lnTo>
                    <a:pt x="101" y="170"/>
                  </a:lnTo>
                  <a:lnTo>
                    <a:pt x="123" y="159"/>
                  </a:lnTo>
                  <a:lnTo>
                    <a:pt x="15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84" name="Freeform 188">
              <a:extLst>
                <a:ext uri="{FF2B5EF4-FFF2-40B4-BE49-F238E27FC236}">
                  <a16:creationId xmlns:a16="http://schemas.microsoft.com/office/drawing/2014/main" id="{8959EB48-3C8E-4CE6-A06A-9AE9A29F858E}"/>
                </a:ext>
              </a:extLst>
            </p:cNvPr>
            <p:cNvSpPr>
              <a:spLocks noChangeArrowheads="1"/>
            </p:cNvSpPr>
            <p:nvPr/>
          </p:nvSpPr>
          <p:spPr bwMode="auto">
            <a:xfrm>
              <a:off x="1053" y="1655"/>
              <a:ext cx="33" cy="39"/>
            </a:xfrm>
            <a:custGeom>
              <a:avLst/>
              <a:gdLst>
                <a:gd name="T0" fmla="*/ 146 w 147"/>
                <a:gd name="T1" fmla="*/ 35 h 171"/>
                <a:gd name="T2" fmla="*/ 122 w 147"/>
                <a:gd name="T3" fmla="*/ 12 h 171"/>
                <a:gd name="T4" fmla="*/ 99 w 147"/>
                <a:gd name="T5" fmla="*/ 0 h 171"/>
                <a:gd name="T6" fmla="*/ 60 w 147"/>
                <a:gd name="T7" fmla="*/ 0 h 171"/>
                <a:gd name="T8" fmla="*/ 38 w 147"/>
                <a:gd name="T9" fmla="*/ 12 h 171"/>
                <a:gd name="T10" fmla="*/ 11 w 147"/>
                <a:gd name="T11" fmla="*/ 35 h 171"/>
                <a:gd name="T12" fmla="*/ 0 w 147"/>
                <a:gd name="T13" fmla="*/ 73 h 171"/>
                <a:gd name="T14" fmla="*/ 0 w 147"/>
                <a:gd name="T15" fmla="*/ 97 h 171"/>
                <a:gd name="T16" fmla="*/ 11 w 147"/>
                <a:gd name="T17" fmla="*/ 135 h 171"/>
                <a:gd name="T18" fmla="*/ 38 w 147"/>
                <a:gd name="T19" fmla="*/ 159 h 171"/>
                <a:gd name="T20" fmla="*/ 60 w 147"/>
                <a:gd name="T21" fmla="*/ 170 h 171"/>
                <a:gd name="T22" fmla="*/ 99 w 147"/>
                <a:gd name="T23" fmla="*/ 170 h 171"/>
                <a:gd name="T24" fmla="*/ 122 w 147"/>
                <a:gd name="T25" fmla="*/ 159 h 171"/>
                <a:gd name="T26" fmla="*/ 146 w 147"/>
                <a:gd name="T27" fmla="*/ 1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171">
                  <a:moveTo>
                    <a:pt x="146" y="35"/>
                  </a:moveTo>
                  <a:lnTo>
                    <a:pt x="122" y="12"/>
                  </a:lnTo>
                  <a:lnTo>
                    <a:pt x="99" y="0"/>
                  </a:lnTo>
                  <a:lnTo>
                    <a:pt x="60" y="0"/>
                  </a:lnTo>
                  <a:lnTo>
                    <a:pt x="38" y="12"/>
                  </a:lnTo>
                  <a:lnTo>
                    <a:pt x="11" y="35"/>
                  </a:lnTo>
                  <a:lnTo>
                    <a:pt x="0" y="73"/>
                  </a:lnTo>
                  <a:lnTo>
                    <a:pt x="0" y="97"/>
                  </a:lnTo>
                  <a:lnTo>
                    <a:pt x="11" y="135"/>
                  </a:lnTo>
                  <a:lnTo>
                    <a:pt x="38" y="159"/>
                  </a:lnTo>
                  <a:lnTo>
                    <a:pt x="60" y="170"/>
                  </a:lnTo>
                  <a:lnTo>
                    <a:pt x="99" y="170"/>
                  </a:lnTo>
                  <a:lnTo>
                    <a:pt x="122" y="159"/>
                  </a:lnTo>
                  <a:lnTo>
                    <a:pt x="146"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85" name="Line 189">
              <a:extLst>
                <a:ext uri="{FF2B5EF4-FFF2-40B4-BE49-F238E27FC236}">
                  <a16:creationId xmlns:a16="http://schemas.microsoft.com/office/drawing/2014/main" id="{DBCA1286-7BF8-44A1-A320-EE48E2E076B4}"/>
                </a:ext>
              </a:extLst>
            </p:cNvPr>
            <p:cNvSpPr>
              <a:spLocks noChangeShapeType="1"/>
            </p:cNvSpPr>
            <p:nvPr/>
          </p:nvSpPr>
          <p:spPr bwMode="auto">
            <a:xfrm flipV="1">
              <a:off x="1103" y="1654"/>
              <a:ext cx="1" cy="2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6" name="Freeform 190">
              <a:extLst>
                <a:ext uri="{FF2B5EF4-FFF2-40B4-BE49-F238E27FC236}">
                  <a16:creationId xmlns:a16="http://schemas.microsoft.com/office/drawing/2014/main" id="{D6990AD4-1DD6-4EC5-A7E1-38B6DE08BBD1}"/>
                </a:ext>
              </a:extLst>
            </p:cNvPr>
            <p:cNvSpPr>
              <a:spLocks noChangeArrowheads="1"/>
            </p:cNvSpPr>
            <p:nvPr/>
          </p:nvSpPr>
          <p:spPr bwMode="auto">
            <a:xfrm>
              <a:off x="1103" y="1682"/>
              <a:ext cx="31" cy="14"/>
            </a:xfrm>
            <a:custGeom>
              <a:avLst/>
              <a:gdLst>
                <a:gd name="T0" fmla="*/ 0 w 135"/>
                <a:gd name="T1" fmla="*/ 0 h 63"/>
                <a:gd name="T2" fmla="*/ 12 w 135"/>
                <a:gd name="T3" fmla="*/ 47 h 63"/>
                <a:gd name="T4" fmla="*/ 34 w 135"/>
                <a:gd name="T5" fmla="*/ 62 h 63"/>
                <a:gd name="T6" fmla="*/ 72 w 135"/>
                <a:gd name="T7" fmla="*/ 62 h 63"/>
                <a:gd name="T8" fmla="*/ 96 w 135"/>
                <a:gd name="T9" fmla="*/ 47 h 63"/>
                <a:gd name="T10" fmla="*/ 134 w 135"/>
                <a:gd name="T11" fmla="*/ 0 h 63"/>
              </a:gdLst>
              <a:ahLst/>
              <a:cxnLst>
                <a:cxn ang="0">
                  <a:pos x="T0" y="T1"/>
                </a:cxn>
                <a:cxn ang="0">
                  <a:pos x="T2" y="T3"/>
                </a:cxn>
                <a:cxn ang="0">
                  <a:pos x="T4" y="T5"/>
                </a:cxn>
                <a:cxn ang="0">
                  <a:pos x="T6" y="T7"/>
                </a:cxn>
                <a:cxn ang="0">
                  <a:pos x="T8" y="T9"/>
                </a:cxn>
                <a:cxn ang="0">
                  <a:pos x="T10" y="T11"/>
                </a:cxn>
              </a:cxnLst>
              <a:rect l="0" t="0" r="r" b="b"/>
              <a:pathLst>
                <a:path w="135" h="63">
                  <a:moveTo>
                    <a:pt x="0" y="0"/>
                  </a:moveTo>
                  <a:lnTo>
                    <a:pt x="12" y="47"/>
                  </a:lnTo>
                  <a:lnTo>
                    <a:pt x="34" y="62"/>
                  </a:lnTo>
                  <a:lnTo>
                    <a:pt x="72" y="62"/>
                  </a:lnTo>
                  <a:lnTo>
                    <a:pt x="96" y="47"/>
                  </a:lnTo>
                  <a:lnTo>
                    <a:pt x="13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87" name="Line 191">
              <a:extLst>
                <a:ext uri="{FF2B5EF4-FFF2-40B4-BE49-F238E27FC236}">
                  <a16:creationId xmlns:a16="http://schemas.microsoft.com/office/drawing/2014/main" id="{A51E5DD2-A425-422A-8C7D-DEE6C172D10A}"/>
                </a:ext>
              </a:extLst>
            </p:cNvPr>
            <p:cNvSpPr>
              <a:spLocks noChangeShapeType="1"/>
            </p:cNvSpPr>
            <p:nvPr/>
          </p:nvSpPr>
          <p:spPr bwMode="auto">
            <a:xfrm flipV="1">
              <a:off x="1133" y="1654"/>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8" name="Line 192">
              <a:extLst>
                <a:ext uri="{FF2B5EF4-FFF2-40B4-BE49-F238E27FC236}">
                  <a16:creationId xmlns:a16="http://schemas.microsoft.com/office/drawing/2014/main" id="{681ED3D3-82BA-4911-863F-E7EB4401A0FF}"/>
                </a:ext>
              </a:extLst>
            </p:cNvPr>
            <p:cNvSpPr>
              <a:spLocks noChangeShapeType="1"/>
            </p:cNvSpPr>
            <p:nvPr/>
          </p:nvSpPr>
          <p:spPr bwMode="auto">
            <a:xfrm>
              <a:off x="1155" y="1655"/>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9" name="Freeform 193">
              <a:extLst>
                <a:ext uri="{FF2B5EF4-FFF2-40B4-BE49-F238E27FC236}">
                  <a16:creationId xmlns:a16="http://schemas.microsoft.com/office/drawing/2014/main" id="{4AAA6E63-BD82-419F-A8E2-26A659470054}"/>
                </a:ext>
              </a:extLst>
            </p:cNvPr>
            <p:cNvSpPr>
              <a:spLocks noChangeArrowheads="1"/>
            </p:cNvSpPr>
            <p:nvPr/>
          </p:nvSpPr>
          <p:spPr bwMode="auto">
            <a:xfrm>
              <a:off x="1155" y="1655"/>
              <a:ext cx="22" cy="17"/>
            </a:xfrm>
            <a:custGeom>
              <a:avLst/>
              <a:gdLst>
                <a:gd name="T0" fmla="*/ 0 w 98"/>
                <a:gd name="T1" fmla="*/ 74 h 75"/>
                <a:gd name="T2" fmla="*/ 15 w 98"/>
                <a:gd name="T3" fmla="*/ 35 h 75"/>
                <a:gd name="T4" fmla="*/ 39 w 98"/>
                <a:gd name="T5" fmla="*/ 12 h 75"/>
                <a:gd name="T6" fmla="*/ 63 w 98"/>
                <a:gd name="T7" fmla="*/ 0 h 75"/>
                <a:gd name="T8" fmla="*/ 97 w 98"/>
                <a:gd name="T9" fmla="*/ 0 h 75"/>
              </a:gdLst>
              <a:ahLst/>
              <a:cxnLst>
                <a:cxn ang="0">
                  <a:pos x="T0" y="T1"/>
                </a:cxn>
                <a:cxn ang="0">
                  <a:pos x="T2" y="T3"/>
                </a:cxn>
                <a:cxn ang="0">
                  <a:pos x="T4" y="T5"/>
                </a:cxn>
                <a:cxn ang="0">
                  <a:pos x="T6" y="T7"/>
                </a:cxn>
                <a:cxn ang="0">
                  <a:pos x="T8" y="T9"/>
                </a:cxn>
              </a:cxnLst>
              <a:rect l="0" t="0" r="r" b="b"/>
              <a:pathLst>
                <a:path w="98" h="75">
                  <a:moveTo>
                    <a:pt x="0" y="74"/>
                  </a:moveTo>
                  <a:lnTo>
                    <a:pt x="15" y="35"/>
                  </a:lnTo>
                  <a:lnTo>
                    <a:pt x="39" y="12"/>
                  </a:lnTo>
                  <a:lnTo>
                    <a:pt x="63" y="0"/>
                  </a:lnTo>
                  <a:lnTo>
                    <a:pt x="9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0" name="Freeform 194">
              <a:extLst>
                <a:ext uri="{FF2B5EF4-FFF2-40B4-BE49-F238E27FC236}">
                  <a16:creationId xmlns:a16="http://schemas.microsoft.com/office/drawing/2014/main" id="{6D41E83C-4132-4D90-AC07-D3D7D42C5323}"/>
                </a:ext>
              </a:extLst>
            </p:cNvPr>
            <p:cNvSpPr>
              <a:spLocks noChangeArrowheads="1"/>
            </p:cNvSpPr>
            <p:nvPr/>
          </p:nvSpPr>
          <p:spPr bwMode="auto">
            <a:xfrm>
              <a:off x="1191" y="1655"/>
              <a:ext cx="34" cy="39"/>
            </a:xfrm>
            <a:custGeom>
              <a:avLst/>
              <a:gdLst>
                <a:gd name="T0" fmla="*/ 0 w 148"/>
                <a:gd name="T1" fmla="*/ 73 h 171"/>
                <a:gd name="T2" fmla="*/ 147 w 148"/>
                <a:gd name="T3" fmla="*/ 73 h 171"/>
                <a:gd name="T4" fmla="*/ 147 w 148"/>
                <a:gd name="T5" fmla="*/ 47 h 171"/>
                <a:gd name="T6" fmla="*/ 135 w 148"/>
                <a:gd name="T7" fmla="*/ 23 h 171"/>
                <a:gd name="T8" fmla="*/ 123 w 148"/>
                <a:gd name="T9" fmla="*/ 12 h 171"/>
                <a:gd name="T10" fmla="*/ 100 w 148"/>
                <a:gd name="T11" fmla="*/ 0 h 171"/>
                <a:gd name="T12" fmla="*/ 61 w 148"/>
                <a:gd name="T13" fmla="*/ 0 h 171"/>
                <a:gd name="T14" fmla="*/ 38 w 148"/>
                <a:gd name="T15" fmla="*/ 12 h 171"/>
                <a:gd name="T16" fmla="*/ 11 w 148"/>
                <a:gd name="T17" fmla="*/ 35 h 171"/>
                <a:gd name="T18" fmla="*/ 0 w 148"/>
                <a:gd name="T19" fmla="*/ 73 h 171"/>
                <a:gd name="T20" fmla="*/ 0 w 148"/>
                <a:gd name="T21" fmla="*/ 97 h 171"/>
                <a:gd name="T22" fmla="*/ 11 w 148"/>
                <a:gd name="T23" fmla="*/ 135 h 171"/>
                <a:gd name="T24" fmla="*/ 38 w 148"/>
                <a:gd name="T25" fmla="*/ 159 h 171"/>
                <a:gd name="T26" fmla="*/ 61 w 148"/>
                <a:gd name="T27" fmla="*/ 170 h 171"/>
                <a:gd name="T28" fmla="*/ 100 w 148"/>
                <a:gd name="T29" fmla="*/ 170 h 171"/>
                <a:gd name="T30" fmla="*/ 123 w 148"/>
                <a:gd name="T31" fmla="*/ 159 h 171"/>
                <a:gd name="T32" fmla="*/ 147 w 148"/>
                <a:gd name="T33" fmla="*/ 1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1">
                  <a:moveTo>
                    <a:pt x="0" y="73"/>
                  </a:moveTo>
                  <a:lnTo>
                    <a:pt x="147" y="73"/>
                  </a:lnTo>
                  <a:lnTo>
                    <a:pt x="147" y="47"/>
                  </a:lnTo>
                  <a:lnTo>
                    <a:pt x="135" y="23"/>
                  </a:lnTo>
                  <a:lnTo>
                    <a:pt x="123" y="12"/>
                  </a:lnTo>
                  <a:lnTo>
                    <a:pt x="100" y="0"/>
                  </a:lnTo>
                  <a:lnTo>
                    <a:pt x="61" y="0"/>
                  </a:lnTo>
                  <a:lnTo>
                    <a:pt x="38" y="12"/>
                  </a:lnTo>
                  <a:lnTo>
                    <a:pt x="11" y="35"/>
                  </a:lnTo>
                  <a:lnTo>
                    <a:pt x="0" y="73"/>
                  </a:lnTo>
                  <a:lnTo>
                    <a:pt x="0" y="97"/>
                  </a:lnTo>
                  <a:lnTo>
                    <a:pt x="11" y="135"/>
                  </a:lnTo>
                  <a:lnTo>
                    <a:pt x="38" y="159"/>
                  </a:lnTo>
                  <a:lnTo>
                    <a:pt x="61" y="170"/>
                  </a:lnTo>
                  <a:lnTo>
                    <a:pt x="100" y="170"/>
                  </a:lnTo>
                  <a:lnTo>
                    <a:pt x="123" y="159"/>
                  </a:lnTo>
                  <a:lnTo>
                    <a:pt x="147"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1" name="Line 195">
              <a:extLst>
                <a:ext uri="{FF2B5EF4-FFF2-40B4-BE49-F238E27FC236}">
                  <a16:creationId xmlns:a16="http://schemas.microsoft.com/office/drawing/2014/main" id="{AADD8E35-134B-4380-8562-908819FF74FF}"/>
                </a:ext>
              </a:extLst>
            </p:cNvPr>
            <p:cNvSpPr>
              <a:spLocks noChangeShapeType="1"/>
            </p:cNvSpPr>
            <p:nvPr/>
          </p:nvSpPr>
          <p:spPr bwMode="auto">
            <a:xfrm flipV="1">
              <a:off x="1242" y="1634"/>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92" name="Freeform 196">
              <a:extLst>
                <a:ext uri="{FF2B5EF4-FFF2-40B4-BE49-F238E27FC236}">
                  <a16:creationId xmlns:a16="http://schemas.microsoft.com/office/drawing/2014/main" id="{68591ECB-17B6-473A-A2E2-43469F753282}"/>
                </a:ext>
              </a:extLst>
            </p:cNvPr>
            <p:cNvSpPr>
              <a:spLocks noChangeArrowheads="1"/>
            </p:cNvSpPr>
            <p:nvPr/>
          </p:nvSpPr>
          <p:spPr bwMode="auto">
            <a:xfrm>
              <a:off x="1265" y="1655"/>
              <a:ext cx="34" cy="39"/>
            </a:xfrm>
            <a:custGeom>
              <a:avLst/>
              <a:gdLst>
                <a:gd name="T0" fmla="*/ 0 w 148"/>
                <a:gd name="T1" fmla="*/ 0 h 171"/>
                <a:gd name="T2" fmla="*/ 77 w 148"/>
                <a:gd name="T3" fmla="*/ 170 h 171"/>
                <a:gd name="T4" fmla="*/ 147 w 148"/>
                <a:gd name="T5" fmla="*/ 0 h 171"/>
              </a:gdLst>
              <a:ahLst/>
              <a:cxnLst>
                <a:cxn ang="0">
                  <a:pos x="T0" y="T1"/>
                </a:cxn>
                <a:cxn ang="0">
                  <a:pos x="T2" y="T3"/>
                </a:cxn>
                <a:cxn ang="0">
                  <a:pos x="T4" y="T5"/>
                </a:cxn>
              </a:cxnLst>
              <a:rect l="0" t="0" r="r" b="b"/>
              <a:pathLst>
                <a:path w="148" h="171">
                  <a:moveTo>
                    <a:pt x="0" y="0"/>
                  </a:moveTo>
                  <a:lnTo>
                    <a:pt x="77" y="170"/>
                  </a:lnTo>
                  <a:lnTo>
                    <a:pt x="14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3" name="Freeform 197">
              <a:extLst>
                <a:ext uri="{FF2B5EF4-FFF2-40B4-BE49-F238E27FC236}">
                  <a16:creationId xmlns:a16="http://schemas.microsoft.com/office/drawing/2014/main" id="{0403B274-0EC3-4FFA-B2DD-358073D8F3C3}"/>
                </a:ext>
              </a:extLst>
            </p:cNvPr>
            <p:cNvSpPr>
              <a:spLocks noChangeArrowheads="1"/>
            </p:cNvSpPr>
            <p:nvPr/>
          </p:nvSpPr>
          <p:spPr bwMode="auto">
            <a:xfrm>
              <a:off x="1263" y="1693"/>
              <a:ext cx="20" cy="20"/>
            </a:xfrm>
            <a:custGeom>
              <a:avLst/>
              <a:gdLst>
                <a:gd name="T0" fmla="*/ 88 w 89"/>
                <a:gd name="T1" fmla="*/ 0 h 87"/>
                <a:gd name="T2" fmla="*/ 61 w 89"/>
                <a:gd name="T3" fmla="*/ 47 h 87"/>
                <a:gd name="T4" fmla="*/ 38 w 89"/>
                <a:gd name="T5" fmla="*/ 75 h 87"/>
                <a:gd name="T6" fmla="*/ 11 w 89"/>
                <a:gd name="T7" fmla="*/ 86 h 87"/>
                <a:gd name="T8" fmla="*/ 0 w 89"/>
                <a:gd name="T9" fmla="*/ 86 h 87"/>
              </a:gdLst>
              <a:ahLst/>
              <a:cxnLst>
                <a:cxn ang="0">
                  <a:pos x="T0" y="T1"/>
                </a:cxn>
                <a:cxn ang="0">
                  <a:pos x="T2" y="T3"/>
                </a:cxn>
                <a:cxn ang="0">
                  <a:pos x="T4" y="T5"/>
                </a:cxn>
                <a:cxn ang="0">
                  <a:pos x="T6" y="T7"/>
                </a:cxn>
                <a:cxn ang="0">
                  <a:pos x="T8" y="T9"/>
                </a:cxn>
              </a:cxnLst>
              <a:rect l="0" t="0" r="r" b="b"/>
              <a:pathLst>
                <a:path w="89" h="87">
                  <a:moveTo>
                    <a:pt x="88" y="0"/>
                  </a:moveTo>
                  <a:lnTo>
                    <a:pt x="61" y="47"/>
                  </a:lnTo>
                  <a:lnTo>
                    <a:pt x="38" y="75"/>
                  </a:lnTo>
                  <a:lnTo>
                    <a:pt x="11" y="86"/>
                  </a:lnTo>
                  <a:lnTo>
                    <a:pt x="0" y="8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4" name="Freeform 198">
              <a:extLst>
                <a:ext uri="{FF2B5EF4-FFF2-40B4-BE49-F238E27FC236}">
                  <a16:creationId xmlns:a16="http://schemas.microsoft.com/office/drawing/2014/main" id="{0300E987-F474-42CF-B5B9-004ECF0F8FB7}"/>
                </a:ext>
              </a:extLst>
            </p:cNvPr>
            <p:cNvSpPr>
              <a:spLocks noChangeArrowheads="1"/>
            </p:cNvSpPr>
            <p:nvPr/>
          </p:nvSpPr>
          <p:spPr bwMode="auto">
            <a:xfrm>
              <a:off x="1000" y="1525"/>
              <a:ext cx="41" cy="59"/>
            </a:xfrm>
            <a:custGeom>
              <a:avLst/>
              <a:gdLst>
                <a:gd name="T0" fmla="*/ 181 w 182"/>
                <a:gd name="T1" fmla="*/ 61 h 259"/>
                <a:gd name="T2" fmla="*/ 165 w 182"/>
                <a:gd name="T3" fmla="*/ 38 h 259"/>
                <a:gd name="T4" fmla="*/ 142 w 182"/>
                <a:gd name="T5" fmla="*/ 14 h 259"/>
                <a:gd name="T6" fmla="*/ 118 w 182"/>
                <a:gd name="T7" fmla="*/ 0 h 259"/>
                <a:gd name="T8" fmla="*/ 73 w 182"/>
                <a:gd name="T9" fmla="*/ 0 h 259"/>
                <a:gd name="T10" fmla="*/ 45 w 182"/>
                <a:gd name="T11" fmla="*/ 14 h 259"/>
                <a:gd name="T12" fmla="*/ 22 w 182"/>
                <a:gd name="T13" fmla="*/ 38 h 259"/>
                <a:gd name="T14" fmla="*/ 11 w 182"/>
                <a:gd name="T15" fmla="*/ 61 h 259"/>
                <a:gd name="T16" fmla="*/ 0 w 182"/>
                <a:gd name="T17" fmla="*/ 100 h 259"/>
                <a:gd name="T18" fmla="*/ 0 w 182"/>
                <a:gd name="T19" fmla="*/ 161 h 259"/>
                <a:gd name="T20" fmla="*/ 11 w 182"/>
                <a:gd name="T21" fmla="*/ 196 h 259"/>
                <a:gd name="T22" fmla="*/ 22 w 182"/>
                <a:gd name="T23" fmla="*/ 223 h 259"/>
                <a:gd name="T24" fmla="*/ 45 w 182"/>
                <a:gd name="T25" fmla="*/ 242 h 259"/>
                <a:gd name="T26" fmla="*/ 73 w 182"/>
                <a:gd name="T27" fmla="*/ 258 h 259"/>
                <a:gd name="T28" fmla="*/ 118 w 182"/>
                <a:gd name="T29" fmla="*/ 258 h 259"/>
                <a:gd name="T30" fmla="*/ 142 w 182"/>
                <a:gd name="T31" fmla="*/ 242 h 259"/>
                <a:gd name="T32" fmla="*/ 165 w 182"/>
                <a:gd name="T33" fmla="*/ 223 h 259"/>
                <a:gd name="T34" fmla="*/ 181 w 182"/>
                <a:gd name="T35" fmla="*/ 196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259">
                  <a:moveTo>
                    <a:pt x="181" y="61"/>
                  </a:moveTo>
                  <a:lnTo>
                    <a:pt x="165" y="38"/>
                  </a:lnTo>
                  <a:lnTo>
                    <a:pt x="142" y="14"/>
                  </a:lnTo>
                  <a:lnTo>
                    <a:pt x="118" y="0"/>
                  </a:lnTo>
                  <a:lnTo>
                    <a:pt x="73" y="0"/>
                  </a:lnTo>
                  <a:lnTo>
                    <a:pt x="45" y="14"/>
                  </a:lnTo>
                  <a:lnTo>
                    <a:pt x="22" y="38"/>
                  </a:lnTo>
                  <a:lnTo>
                    <a:pt x="11" y="61"/>
                  </a:lnTo>
                  <a:lnTo>
                    <a:pt x="0" y="100"/>
                  </a:lnTo>
                  <a:lnTo>
                    <a:pt x="0" y="161"/>
                  </a:lnTo>
                  <a:lnTo>
                    <a:pt x="11" y="196"/>
                  </a:lnTo>
                  <a:lnTo>
                    <a:pt x="22" y="223"/>
                  </a:lnTo>
                  <a:lnTo>
                    <a:pt x="45" y="242"/>
                  </a:lnTo>
                  <a:lnTo>
                    <a:pt x="73" y="258"/>
                  </a:lnTo>
                  <a:lnTo>
                    <a:pt x="118" y="258"/>
                  </a:lnTo>
                  <a:lnTo>
                    <a:pt x="142" y="242"/>
                  </a:lnTo>
                  <a:lnTo>
                    <a:pt x="165" y="223"/>
                  </a:lnTo>
                  <a:lnTo>
                    <a:pt x="181" y="19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5" name="Line 199">
              <a:extLst>
                <a:ext uri="{FF2B5EF4-FFF2-40B4-BE49-F238E27FC236}">
                  <a16:creationId xmlns:a16="http://schemas.microsoft.com/office/drawing/2014/main" id="{D5778BB8-8981-4DD4-A2C0-D2EEFFDC4674}"/>
                </a:ext>
              </a:extLst>
            </p:cNvPr>
            <p:cNvSpPr>
              <a:spLocks noChangeShapeType="1"/>
            </p:cNvSpPr>
            <p:nvPr/>
          </p:nvSpPr>
          <p:spPr bwMode="auto">
            <a:xfrm flipV="1">
              <a:off x="1057" y="1523"/>
              <a:ext cx="1" cy="6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96" name="Line 200">
              <a:extLst>
                <a:ext uri="{FF2B5EF4-FFF2-40B4-BE49-F238E27FC236}">
                  <a16:creationId xmlns:a16="http://schemas.microsoft.com/office/drawing/2014/main" id="{662B5A55-9CDC-4ACB-8AEF-79370ECC5B56}"/>
                </a:ext>
              </a:extLst>
            </p:cNvPr>
            <p:cNvSpPr>
              <a:spLocks noChangeShapeType="1"/>
            </p:cNvSpPr>
            <p:nvPr/>
          </p:nvSpPr>
          <p:spPr bwMode="auto">
            <a:xfrm>
              <a:off x="1112" y="1545"/>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97" name="Freeform 201">
              <a:extLst>
                <a:ext uri="{FF2B5EF4-FFF2-40B4-BE49-F238E27FC236}">
                  <a16:creationId xmlns:a16="http://schemas.microsoft.com/office/drawing/2014/main" id="{7148C79D-B03D-486F-95EF-4003F7C557EC}"/>
                </a:ext>
              </a:extLst>
            </p:cNvPr>
            <p:cNvSpPr>
              <a:spLocks noChangeArrowheads="1"/>
            </p:cNvSpPr>
            <p:nvPr/>
          </p:nvSpPr>
          <p:spPr bwMode="auto">
            <a:xfrm>
              <a:off x="1079" y="1545"/>
              <a:ext cx="33" cy="39"/>
            </a:xfrm>
            <a:custGeom>
              <a:avLst/>
              <a:gdLst>
                <a:gd name="T0" fmla="*/ 146 w 147"/>
                <a:gd name="T1" fmla="*/ 34 h 171"/>
                <a:gd name="T2" fmla="*/ 119 w 147"/>
                <a:gd name="T3" fmla="*/ 12 h 171"/>
                <a:gd name="T4" fmla="*/ 99 w 147"/>
                <a:gd name="T5" fmla="*/ 0 h 171"/>
                <a:gd name="T6" fmla="*/ 60 w 147"/>
                <a:gd name="T7" fmla="*/ 0 h 171"/>
                <a:gd name="T8" fmla="*/ 38 w 147"/>
                <a:gd name="T9" fmla="*/ 12 h 171"/>
                <a:gd name="T10" fmla="*/ 14 w 147"/>
                <a:gd name="T11" fmla="*/ 34 h 171"/>
                <a:gd name="T12" fmla="*/ 0 w 147"/>
                <a:gd name="T13" fmla="*/ 74 h 171"/>
                <a:gd name="T14" fmla="*/ 0 w 147"/>
                <a:gd name="T15" fmla="*/ 96 h 171"/>
                <a:gd name="T16" fmla="*/ 14 w 147"/>
                <a:gd name="T17" fmla="*/ 135 h 171"/>
                <a:gd name="T18" fmla="*/ 38 w 147"/>
                <a:gd name="T19" fmla="*/ 154 h 171"/>
                <a:gd name="T20" fmla="*/ 60 w 147"/>
                <a:gd name="T21" fmla="*/ 170 h 171"/>
                <a:gd name="T22" fmla="*/ 99 w 147"/>
                <a:gd name="T23" fmla="*/ 170 h 171"/>
                <a:gd name="T24" fmla="*/ 119 w 147"/>
                <a:gd name="T25" fmla="*/ 154 h 171"/>
                <a:gd name="T26" fmla="*/ 146 w 147"/>
                <a:gd name="T27" fmla="*/ 1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171">
                  <a:moveTo>
                    <a:pt x="146" y="34"/>
                  </a:moveTo>
                  <a:lnTo>
                    <a:pt x="119" y="12"/>
                  </a:lnTo>
                  <a:lnTo>
                    <a:pt x="99" y="0"/>
                  </a:lnTo>
                  <a:lnTo>
                    <a:pt x="60" y="0"/>
                  </a:lnTo>
                  <a:lnTo>
                    <a:pt x="38" y="12"/>
                  </a:lnTo>
                  <a:lnTo>
                    <a:pt x="14" y="34"/>
                  </a:lnTo>
                  <a:lnTo>
                    <a:pt x="0" y="74"/>
                  </a:lnTo>
                  <a:lnTo>
                    <a:pt x="0" y="96"/>
                  </a:lnTo>
                  <a:lnTo>
                    <a:pt x="14" y="135"/>
                  </a:lnTo>
                  <a:lnTo>
                    <a:pt x="38" y="154"/>
                  </a:lnTo>
                  <a:lnTo>
                    <a:pt x="60" y="170"/>
                  </a:lnTo>
                  <a:lnTo>
                    <a:pt x="99" y="170"/>
                  </a:lnTo>
                  <a:lnTo>
                    <a:pt x="119" y="154"/>
                  </a:lnTo>
                  <a:lnTo>
                    <a:pt x="146"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8" name="Line 202">
              <a:extLst>
                <a:ext uri="{FF2B5EF4-FFF2-40B4-BE49-F238E27FC236}">
                  <a16:creationId xmlns:a16="http://schemas.microsoft.com/office/drawing/2014/main" id="{BA255B98-0DDA-42EA-882D-17261DA104A5}"/>
                </a:ext>
              </a:extLst>
            </p:cNvPr>
            <p:cNvSpPr>
              <a:spLocks noChangeShapeType="1"/>
            </p:cNvSpPr>
            <p:nvPr/>
          </p:nvSpPr>
          <p:spPr bwMode="auto">
            <a:xfrm flipV="1">
              <a:off x="1131" y="1543"/>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99" name="Freeform 203">
              <a:extLst>
                <a:ext uri="{FF2B5EF4-FFF2-40B4-BE49-F238E27FC236}">
                  <a16:creationId xmlns:a16="http://schemas.microsoft.com/office/drawing/2014/main" id="{926CFC59-CE09-460F-8142-40F20369CD88}"/>
                </a:ext>
              </a:extLst>
            </p:cNvPr>
            <p:cNvSpPr>
              <a:spLocks noChangeArrowheads="1"/>
            </p:cNvSpPr>
            <p:nvPr/>
          </p:nvSpPr>
          <p:spPr bwMode="auto">
            <a:xfrm>
              <a:off x="1131" y="1545"/>
              <a:ext cx="31" cy="39"/>
            </a:xfrm>
            <a:custGeom>
              <a:avLst/>
              <a:gdLst>
                <a:gd name="T0" fmla="*/ 0 w 137"/>
                <a:gd name="T1" fmla="*/ 47 h 171"/>
                <a:gd name="T2" fmla="*/ 40 w 137"/>
                <a:gd name="T3" fmla="*/ 12 h 171"/>
                <a:gd name="T4" fmla="*/ 62 w 137"/>
                <a:gd name="T5" fmla="*/ 0 h 171"/>
                <a:gd name="T6" fmla="*/ 101 w 137"/>
                <a:gd name="T7" fmla="*/ 0 h 171"/>
                <a:gd name="T8" fmla="*/ 125 w 137"/>
                <a:gd name="T9" fmla="*/ 12 h 171"/>
                <a:gd name="T10" fmla="*/ 136 w 137"/>
                <a:gd name="T11" fmla="*/ 47 h 171"/>
                <a:gd name="T12" fmla="*/ 136 w 137"/>
                <a:gd name="T13" fmla="*/ 170 h 171"/>
              </a:gdLst>
              <a:ahLst/>
              <a:cxnLst>
                <a:cxn ang="0">
                  <a:pos x="T0" y="T1"/>
                </a:cxn>
                <a:cxn ang="0">
                  <a:pos x="T2" y="T3"/>
                </a:cxn>
                <a:cxn ang="0">
                  <a:pos x="T4" y="T5"/>
                </a:cxn>
                <a:cxn ang="0">
                  <a:pos x="T6" y="T7"/>
                </a:cxn>
                <a:cxn ang="0">
                  <a:pos x="T8" y="T9"/>
                </a:cxn>
                <a:cxn ang="0">
                  <a:pos x="T10" y="T11"/>
                </a:cxn>
                <a:cxn ang="0">
                  <a:pos x="T12" y="T13"/>
                </a:cxn>
              </a:cxnLst>
              <a:rect l="0" t="0" r="r" b="b"/>
              <a:pathLst>
                <a:path w="137" h="171">
                  <a:moveTo>
                    <a:pt x="0" y="47"/>
                  </a:moveTo>
                  <a:lnTo>
                    <a:pt x="40" y="12"/>
                  </a:lnTo>
                  <a:lnTo>
                    <a:pt x="62" y="0"/>
                  </a:lnTo>
                  <a:lnTo>
                    <a:pt x="101" y="0"/>
                  </a:lnTo>
                  <a:lnTo>
                    <a:pt x="125" y="12"/>
                  </a:lnTo>
                  <a:lnTo>
                    <a:pt x="136" y="47"/>
                  </a:lnTo>
                  <a:lnTo>
                    <a:pt x="136" y="1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0" name="Freeform 204">
              <a:extLst>
                <a:ext uri="{FF2B5EF4-FFF2-40B4-BE49-F238E27FC236}">
                  <a16:creationId xmlns:a16="http://schemas.microsoft.com/office/drawing/2014/main" id="{0ACE9917-C04A-48B6-A507-67F073656D89}"/>
                </a:ext>
              </a:extLst>
            </p:cNvPr>
            <p:cNvSpPr>
              <a:spLocks noChangeArrowheads="1"/>
            </p:cNvSpPr>
            <p:nvPr/>
          </p:nvSpPr>
          <p:spPr bwMode="auto">
            <a:xfrm>
              <a:off x="1162" y="1545"/>
              <a:ext cx="31" cy="39"/>
            </a:xfrm>
            <a:custGeom>
              <a:avLst/>
              <a:gdLst>
                <a:gd name="T0" fmla="*/ 0 w 136"/>
                <a:gd name="T1" fmla="*/ 47 h 171"/>
                <a:gd name="T2" fmla="*/ 39 w 136"/>
                <a:gd name="T3" fmla="*/ 12 h 171"/>
                <a:gd name="T4" fmla="*/ 61 w 136"/>
                <a:gd name="T5" fmla="*/ 0 h 171"/>
                <a:gd name="T6" fmla="*/ 99 w 136"/>
                <a:gd name="T7" fmla="*/ 0 h 171"/>
                <a:gd name="T8" fmla="*/ 123 w 136"/>
                <a:gd name="T9" fmla="*/ 12 h 171"/>
                <a:gd name="T10" fmla="*/ 135 w 136"/>
                <a:gd name="T11" fmla="*/ 47 h 171"/>
                <a:gd name="T12" fmla="*/ 135 w 136"/>
                <a:gd name="T13" fmla="*/ 170 h 171"/>
              </a:gdLst>
              <a:ahLst/>
              <a:cxnLst>
                <a:cxn ang="0">
                  <a:pos x="T0" y="T1"/>
                </a:cxn>
                <a:cxn ang="0">
                  <a:pos x="T2" y="T3"/>
                </a:cxn>
                <a:cxn ang="0">
                  <a:pos x="T4" y="T5"/>
                </a:cxn>
                <a:cxn ang="0">
                  <a:pos x="T6" y="T7"/>
                </a:cxn>
                <a:cxn ang="0">
                  <a:pos x="T8" y="T9"/>
                </a:cxn>
                <a:cxn ang="0">
                  <a:pos x="T10" y="T11"/>
                </a:cxn>
                <a:cxn ang="0">
                  <a:pos x="T12" y="T13"/>
                </a:cxn>
              </a:cxnLst>
              <a:rect l="0" t="0" r="r" b="b"/>
              <a:pathLst>
                <a:path w="136" h="171">
                  <a:moveTo>
                    <a:pt x="0" y="47"/>
                  </a:moveTo>
                  <a:lnTo>
                    <a:pt x="39" y="12"/>
                  </a:lnTo>
                  <a:lnTo>
                    <a:pt x="61" y="0"/>
                  </a:lnTo>
                  <a:lnTo>
                    <a:pt x="99" y="0"/>
                  </a:lnTo>
                  <a:lnTo>
                    <a:pt x="123" y="12"/>
                  </a:lnTo>
                  <a:lnTo>
                    <a:pt x="135" y="47"/>
                  </a:lnTo>
                  <a:lnTo>
                    <a:pt x="135" y="1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1" name="Freeform 205">
              <a:extLst>
                <a:ext uri="{FF2B5EF4-FFF2-40B4-BE49-F238E27FC236}">
                  <a16:creationId xmlns:a16="http://schemas.microsoft.com/office/drawing/2014/main" id="{A31CA412-6EA2-409C-9F88-598B51100BDB}"/>
                </a:ext>
              </a:extLst>
            </p:cNvPr>
            <p:cNvSpPr>
              <a:spLocks noChangeArrowheads="1"/>
            </p:cNvSpPr>
            <p:nvPr/>
          </p:nvSpPr>
          <p:spPr bwMode="auto">
            <a:xfrm>
              <a:off x="1215" y="1545"/>
              <a:ext cx="33" cy="58"/>
            </a:xfrm>
            <a:custGeom>
              <a:avLst/>
              <a:gdLst>
                <a:gd name="T0" fmla="*/ 0 w 147"/>
                <a:gd name="T1" fmla="*/ 255 h 256"/>
                <a:gd name="T2" fmla="*/ 0 w 147"/>
                <a:gd name="T3" fmla="*/ 0 h 256"/>
                <a:gd name="T4" fmla="*/ 0 w 147"/>
                <a:gd name="T5" fmla="*/ 34 h 256"/>
                <a:gd name="T6" fmla="*/ 26 w 147"/>
                <a:gd name="T7" fmla="*/ 12 h 256"/>
                <a:gd name="T8" fmla="*/ 49 w 147"/>
                <a:gd name="T9" fmla="*/ 0 h 256"/>
                <a:gd name="T10" fmla="*/ 84 w 147"/>
                <a:gd name="T11" fmla="*/ 0 h 256"/>
                <a:gd name="T12" fmla="*/ 108 w 147"/>
                <a:gd name="T13" fmla="*/ 12 h 256"/>
                <a:gd name="T14" fmla="*/ 135 w 147"/>
                <a:gd name="T15" fmla="*/ 34 h 256"/>
                <a:gd name="T16" fmla="*/ 146 w 147"/>
                <a:gd name="T17" fmla="*/ 73 h 256"/>
                <a:gd name="T18" fmla="*/ 146 w 147"/>
                <a:gd name="T19" fmla="*/ 96 h 256"/>
                <a:gd name="T20" fmla="*/ 135 w 147"/>
                <a:gd name="T21" fmla="*/ 135 h 256"/>
                <a:gd name="T22" fmla="*/ 108 w 147"/>
                <a:gd name="T23" fmla="*/ 154 h 256"/>
                <a:gd name="T24" fmla="*/ 84 w 147"/>
                <a:gd name="T25" fmla="*/ 170 h 256"/>
                <a:gd name="T26" fmla="*/ 49 w 147"/>
                <a:gd name="T27" fmla="*/ 170 h 256"/>
                <a:gd name="T28" fmla="*/ 26 w 147"/>
                <a:gd name="T29" fmla="*/ 154 h 256"/>
                <a:gd name="T30" fmla="*/ 0 w 147"/>
                <a:gd name="T31" fmla="*/ 13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256">
                  <a:moveTo>
                    <a:pt x="0" y="255"/>
                  </a:moveTo>
                  <a:lnTo>
                    <a:pt x="0" y="0"/>
                  </a:lnTo>
                  <a:lnTo>
                    <a:pt x="0" y="34"/>
                  </a:lnTo>
                  <a:lnTo>
                    <a:pt x="26" y="12"/>
                  </a:lnTo>
                  <a:lnTo>
                    <a:pt x="49" y="0"/>
                  </a:lnTo>
                  <a:lnTo>
                    <a:pt x="84" y="0"/>
                  </a:lnTo>
                  <a:lnTo>
                    <a:pt x="108" y="12"/>
                  </a:lnTo>
                  <a:lnTo>
                    <a:pt x="135" y="34"/>
                  </a:lnTo>
                  <a:lnTo>
                    <a:pt x="146" y="73"/>
                  </a:lnTo>
                  <a:lnTo>
                    <a:pt x="146" y="96"/>
                  </a:lnTo>
                  <a:lnTo>
                    <a:pt x="135" y="135"/>
                  </a:lnTo>
                  <a:lnTo>
                    <a:pt x="108" y="154"/>
                  </a:lnTo>
                  <a:lnTo>
                    <a:pt x="84" y="170"/>
                  </a:lnTo>
                  <a:lnTo>
                    <a:pt x="49" y="170"/>
                  </a:lnTo>
                  <a:lnTo>
                    <a:pt x="26" y="154"/>
                  </a:lnTo>
                  <a:lnTo>
                    <a:pt x="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2" name="Line 206">
              <a:extLst>
                <a:ext uri="{FF2B5EF4-FFF2-40B4-BE49-F238E27FC236}">
                  <a16:creationId xmlns:a16="http://schemas.microsoft.com/office/drawing/2014/main" id="{2C762FF4-4273-4740-91BE-7BCCF32E2C45}"/>
                </a:ext>
              </a:extLst>
            </p:cNvPr>
            <p:cNvSpPr>
              <a:spLocks noChangeShapeType="1"/>
            </p:cNvSpPr>
            <p:nvPr/>
          </p:nvSpPr>
          <p:spPr bwMode="auto">
            <a:xfrm>
              <a:off x="1333" y="2381"/>
              <a:ext cx="5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3" name="Freeform 207">
              <a:extLst>
                <a:ext uri="{FF2B5EF4-FFF2-40B4-BE49-F238E27FC236}">
                  <a16:creationId xmlns:a16="http://schemas.microsoft.com/office/drawing/2014/main" id="{B94FBFB9-E22B-44A1-BDFB-DBA3AB6351B3}"/>
                </a:ext>
              </a:extLst>
            </p:cNvPr>
            <p:cNvSpPr>
              <a:spLocks noChangeArrowheads="1"/>
            </p:cNvSpPr>
            <p:nvPr/>
          </p:nvSpPr>
          <p:spPr bwMode="auto">
            <a:xfrm>
              <a:off x="1327" y="2381"/>
              <a:ext cx="15" cy="53"/>
            </a:xfrm>
            <a:custGeom>
              <a:avLst/>
              <a:gdLst>
                <a:gd name="T0" fmla="*/ 63 w 64"/>
                <a:gd name="T1" fmla="*/ 231 h 232"/>
                <a:gd name="T2" fmla="*/ 0 w 64"/>
                <a:gd name="T3" fmla="*/ 231 h 232"/>
                <a:gd name="T4" fmla="*/ 0 w 64"/>
                <a:gd name="T5" fmla="*/ 0 h 232"/>
                <a:gd name="T6" fmla="*/ 63 w 64"/>
                <a:gd name="T7" fmla="*/ 0 h 232"/>
              </a:gdLst>
              <a:ahLst/>
              <a:cxnLst>
                <a:cxn ang="0">
                  <a:pos x="T0" y="T1"/>
                </a:cxn>
                <a:cxn ang="0">
                  <a:pos x="T2" y="T3"/>
                </a:cxn>
                <a:cxn ang="0">
                  <a:pos x="T4" y="T5"/>
                </a:cxn>
                <a:cxn ang="0">
                  <a:pos x="T6" y="T7"/>
                </a:cxn>
              </a:cxnLst>
              <a:rect l="0" t="0" r="r" b="b"/>
              <a:pathLst>
                <a:path w="64" h="232">
                  <a:moveTo>
                    <a:pt x="63" y="231"/>
                  </a:moveTo>
                  <a:lnTo>
                    <a:pt x="0" y="231"/>
                  </a:lnTo>
                  <a:lnTo>
                    <a:pt x="0" y="0"/>
                  </a:lnTo>
                  <a:lnTo>
                    <a:pt x="6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4" name="Freeform 208">
              <a:extLst>
                <a:ext uri="{FF2B5EF4-FFF2-40B4-BE49-F238E27FC236}">
                  <a16:creationId xmlns:a16="http://schemas.microsoft.com/office/drawing/2014/main" id="{6FE079F3-CDC5-410F-ABB8-9A830AC92F87}"/>
                </a:ext>
              </a:extLst>
            </p:cNvPr>
            <p:cNvSpPr>
              <a:spLocks noChangeArrowheads="1"/>
            </p:cNvSpPr>
            <p:nvPr/>
          </p:nvSpPr>
          <p:spPr bwMode="auto">
            <a:xfrm>
              <a:off x="1391" y="2381"/>
              <a:ext cx="14" cy="53"/>
            </a:xfrm>
            <a:custGeom>
              <a:avLst/>
              <a:gdLst>
                <a:gd name="T0" fmla="*/ 0 w 62"/>
                <a:gd name="T1" fmla="*/ 0 h 232"/>
                <a:gd name="T2" fmla="*/ 61 w 62"/>
                <a:gd name="T3" fmla="*/ 0 h 232"/>
                <a:gd name="T4" fmla="*/ 61 w 62"/>
                <a:gd name="T5" fmla="*/ 231 h 232"/>
              </a:gdLst>
              <a:ahLst/>
              <a:cxnLst>
                <a:cxn ang="0">
                  <a:pos x="T0" y="T1"/>
                </a:cxn>
                <a:cxn ang="0">
                  <a:pos x="T2" y="T3"/>
                </a:cxn>
                <a:cxn ang="0">
                  <a:pos x="T4" y="T5"/>
                </a:cxn>
              </a:cxnLst>
              <a:rect l="0" t="0" r="r" b="b"/>
              <a:pathLst>
                <a:path w="62" h="232">
                  <a:moveTo>
                    <a:pt x="0" y="0"/>
                  </a:moveTo>
                  <a:lnTo>
                    <a:pt x="61" y="0"/>
                  </a:lnTo>
                  <a:lnTo>
                    <a:pt x="61" y="2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5" name="Freeform 209">
              <a:extLst>
                <a:ext uri="{FF2B5EF4-FFF2-40B4-BE49-F238E27FC236}">
                  <a16:creationId xmlns:a16="http://schemas.microsoft.com/office/drawing/2014/main" id="{544A0948-9EA2-48DD-ADAA-0ABAAABEFBFD}"/>
                </a:ext>
              </a:extLst>
            </p:cNvPr>
            <p:cNvSpPr>
              <a:spLocks noChangeArrowheads="1"/>
            </p:cNvSpPr>
            <p:nvPr/>
          </p:nvSpPr>
          <p:spPr bwMode="auto">
            <a:xfrm>
              <a:off x="1870" y="2458"/>
              <a:ext cx="1" cy="52"/>
            </a:xfrm>
            <a:custGeom>
              <a:avLst/>
              <a:gdLst>
                <a:gd name="T0" fmla="*/ 0 w 1"/>
                <a:gd name="T1" fmla="*/ 0 h 229"/>
                <a:gd name="T2" fmla="*/ 0 w 1"/>
                <a:gd name="T3" fmla="*/ 177 h 229"/>
                <a:gd name="T4" fmla="*/ 0 w 1"/>
                <a:gd name="T5" fmla="*/ 228 h 229"/>
              </a:gdLst>
              <a:ahLst/>
              <a:cxnLst>
                <a:cxn ang="0">
                  <a:pos x="T0" y="T1"/>
                </a:cxn>
                <a:cxn ang="0">
                  <a:pos x="T2" y="T3"/>
                </a:cxn>
                <a:cxn ang="0">
                  <a:pos x="T4" y="T5"/>
                </a:cxn>
              </a:cxnLst>
              <a:rect l="0" t="0" r="r" b="b"/>
              <a:pathLst>
                <a:path w="1" h="229">
                  <a:moveTo>
                    <a:pt x="0" y="0"/>
                  </a:moveTo>
                  <a:lnTo>
                    <a:pt x="0" y="177"/>
                  </a:lnTo>
                  <a:lnTo>
                    <a:pt x="0" y="2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6" name="Line 210">
              <a:extLst>
                <a:ext uri="{FF2B5EF4-FFF2-40B4-BE49-F238E27FC236}">
                  <a16:creationId xmlns:a16="http://schemas.microsoft.com/office/drawing/2014/main" id="{BEF18541-2896-4A95-A30E-9F8C8E8FFE77}"/>
                </a:ext>
              </a:extLst>
            </p:cNvPr>
            <p:cNvSpPr>
              <a:spLocks noChangeShapeType="1"/>
            </p:cNvSpPr>
            <p:nvPr/>
          </p:nvSpPr>
          <p:spPr bwMode="auto">
            <a:xfrm flipV="1">
              <a:off x="1870" y="2447"/>
              <a:ext cx="1" cy="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7" name="Line 211">
              <a:extLst>
                <a:ext uri="{FF2B5EF4-FFF2-40B4-BE49-F238E27FC236}">
                  <a16:creationId xmlns:a16="http://schemas.microsoft.com/office/drawing/2014/main" id="{5C41398F-9B97-4D48-9860-725289B8D16A}"/>
                </a:ext>
              </a:extLst>
            </p:cNvPr>
            <p:cNvSpPr>
              <a:spLocks noChangeShapeType="1"/>
            </p:cNvSpPr>
            <p:nvPr/>
          </p:nvSpPr>
          <p:spPr bwMode="auto">
            <a:xfrm flipH="1">
              <a:off x="1332" y="2433"/>
              <a:ext cx="6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8" name="Line 212">
              <a:extLst>
                <a:ext uri="{FF2B5EF4-FFF2-40B4-BE49-F238E27FC236}">
                  <a16:creationId xmlns:a16="http://schemas.microsoft.com/office/drawing/2014/main" id="{6F33453B-733D-4CD3-A307-0A771FAC0A67}"/>
                </a:ext>
              </a:extLst>
            </p:cNvPr>
            <p:cNvSpPr>
              <a:spLocks noChangeShapeType="1"/>
            </p:cNvSpPr>
            <p:nvPr/>
          </p:nvSpPr>
          <p:spPr bwMode="auto">
            <a:xfrm>
              <a:off x="1391" y="2433"/>
              <a:ext cx="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9" name="Freeform 213">
              <a:extLst>
                <a:ext uri="{FF2B5EF4-FFF2-40B4-BE49-F238E27FC236}">
                  <a16:creationId xmlns:a16="http://schemas.microsoft.com/office/drawing/2014/main" id="{F6BDD4BA-AAC6-439C-A2E1-98886097D762}"/>
                </a:ext>
              </a:extLst>
            </p:cNvPr>
            <p:cNvSpPr>
              <a:spLocks noChangeArrowheads="1"/>
            </p:cNvSpPr>
            <p:nvPr/>
          </p:nvSpPr>
          <p:spPr bwMode="auto">
            <a:xfrm>
              <a:off x="1829" y="2448"/>
              <a:ext cx="41" cy="14"/>
            </a:xfrm>
            <a:custGeom>
              <a:avLst/>
              <a:gdLst>
                <a:gd name="T0" fmla="*/ 0 w 181"/>
                <a:gd name="T1" fmla="*/ 0 h 62"/>
                <a:gd name="T2" fmla="*/ 0 w 181"/>
                <a:gd name="T3" fmla="*/ 61 h 62"/>
                <a:gd name="T4" fmla="*/ 0 w 181"/>
                <a:gd name="T5" fmla="*/ 0 h 62"/>
                <a:gd name="T6" fmla="*/ 180 w 181"/>
                <a:gd name="T7" fmla="*/ 0 h 62"/>
              </a:gdLst>
              <a:ahLst/>
              <a:cxnLst>
                <a:cxn ang="0">
                  <a:pos x="T0" y="T1"/>
                </a:cxn>
                <a:cxn ang="0">
                  <a:pos x="T2" y="T3"/>
                </a:cxn>
                <a:cxn ang="0">
                  <a:pos x="T4" y="T5"/>
                </a:cxn>
                <a:cxn ang="0">
                  <a:pos x="T6" y="T7"/>
                </a:cxn>
              </a:cxnLst>
              <a:rect l="0" t="0" r="r" b="b"/>
              <a:pathLst>
                <a:path w="181" h="62">
                  <a:moveTo>
                    <a:pt x="0" y="0"/>
                  </a:moveTo>
                  <a:lnTo>
                    <a:pt x="0" y="61"/>
                  </a:lnTo>
                  <a:lnTo>
                    <a:pt x="0" y="0"/>
                  </a:lnTo>
                  <a:lnTo>
                    <a:pt x="18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0" name="Line 214">
              <a:extLst>
                <a:ext uri="{FF2B5EF4-FFF2-40B4-BE49-F238E27FC236}">
                  <a16:creationId xmlns:a16="http://schemas.microsoft.com/office/drawing/2014/main" id="{40DC202F-EA3A-4CF8-8807-B8DDEE5B5765}"/>
                </a:ext>
              </a:extLst>
            </p:cNvPr>
            <p:cNvSpPr>
              <a:spLocks noChangeShapeType="1"/>
            </p:cNvSpPr>
            <p:nvPr/>
          </p:nvSpPr>
          <p:spPr bwMode="auto">
            <a:xfrm>
              <a:off x="1829" y="2498"/>
              <a:ext cx="1" cy="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1" name="Line 215">
              <a:extLst>
                <a:ext uri="{FF2B5EF4-FFF2-40B4-BE49-F238E27FC236}">
                  <a16:creationId xmlns:a16="http://schemas.microsoft.com/office/drawing/2014/main" id="{811415C0-D477-4E6C-AD3A-1F0DD91AA820}"/>
                </a:ext>
              </a:extLst>
            </p:cNvPr>
            <p:cNvSpPr>
              <a:spLocks noChangeShapeType="1"/>
            </p:cNvSpPr>
            <p:nvPr/>
          </p:nvSpPr>
          <p:spPr bwMode="auto">
            <a:xfrm flipH="1" flipV="1">
              <a:off x="1288" y="2389"/>
              <a:ext cx="33" cy="3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2" name="Freeform 216">
              <a:extLst>
                <a:ext uri="{FF2B5EF4-FFF2-40B4-BE49-F238E27FC236}">
                  <a16:creationId xmlns:a16="http://schemas.microsoft.com/office/drawing/2014/main" id="{3180E4AC-8DE7-4121-8AB1-135FA693E314}"/>
                </a:ext>
              </a:extLst>
            </p:cNvPr>
            <p:cNvSpPr>
              <a:spLocks noChangeArrowheads="1"/>
            </p:cNvSpPr>
            <p:nvPr/>
          </p:nvSpPr>
          <p:spPr bwMode="auto">
            <a:xfrm>
              <a:off x="1283" y="2386"/>
              <a:ext cx="45" cy="43"/>
            </a:xfrm>
            <a:custGeom>
              <a:avLst/>
              <a:gdLst>
                <a:gd name="T0" fmla="*/ 193 w 197"/>
                <a:gd name="T1" fmla="*/ 68 h 190"/>
                <a:gd name="T2" fmla="*/ 196 w 197"/>
                <a:gd name="T3" fmla="*/ 97 h 190"/>
                <a:gd name="T4" fmla="*/ 193 w 197"/>
                <a:gd name="T5" fmla="*/ 68 h 190"/>
                <a:gd name="T6" fmla="*/ 185 w 197"/>
                <a:gd name="T7" fmla="*/ 45 h 190"/>
                <a:gd name="T8" fmla="*/ 169 w 197"/>
                <a:gd name="T9" fmla="*/ 26 h 190"/>
                <a:gd name="T10" fmla="*/ 147 w 197"/>
                <a:gd name="T11" fmla="*/ 11 h 190"/>
                <a:gd name="T12" fmla="*/ 123 w 197"/>
                <a:gd name="T13" fmla="*/ 3 h 190"/>
                <a:gd name="T14" fmla="*/ 96 w 197"/>
                <a:gd name="T15" fmla="*/ 0 h 190"/>
                <a:gd name="T16" fmla="*/ 77 w 197"/>
                <a:gd name="T17" fmla="*/ 3 h 190"/>
                <a:gd name="T18" fmla="*/ 50 w 197"/>
                <a:gd name="T19" fmla="*/ 11 h 190"/>
                <a:gd name="T20" fmla="*/ 31 w 197"/>
                <a:gd name="T21" fmla="*/ 26 h 190"/>
                <a:gd name="T22" fmla="*/ 14 w 197"/>
                <a:gd name="T23" fmla="*/ 45 h 190"/>
                <a:gd name="T24" fmla="*/ 3 w 197"/>
                <a:gd name="T25" fmla="*/ 68 h 190"/>
                <a:gd name="T26" fmla="*/ 0 w 197"/>
                <a:gd name="T27" fmla="*/ 97 h 190"/>
                <a:gd name="T28" fmla="*/ 3 w 197"/>
                <a:gd name="T29" fmla="*/ 119 h 190"/>
                <a:gd name="T30" fmla="*/ 14 w 197"/>
                <a:gd name="T31" fmla="*/ 142 h 190"/>
                <a:gd name="T32" fmla="*/ 31 w 197"/>
                <a:gd name="T33" fmla="*/ 161 h 190"/>
                <a:gd name="T34" fmla="*/ 50 w 197"/>
                <a:gd name="T35" fmla="*/ 178 h 190"/>
                <a:gd name="T36" fmla="*/ 77 w 197"/>
                <a:gd name="T37" fmla="*/ 185 h 190"/>
                <a:gd name="T38" fmla="*/ 96 w 197"/>
                <a:gd name="T39" fmla="*/ 189 h 190"/>
                <a:gd name="T40" fmla="*/ 123 w 197"/>
                <a:gd name="T41" fmla="*/ 185 h 190"/>
                <a:gd name="T42" fmla="*/ 147 w 197"/>
                <a:gd name="T43" fmla="*/ 178 h 190"/>
                <a:gd name="T44" fmla="*/ 169 w 197"/>
                <a:gd name="T45" fmla="*/ 161 h 190"/>
                <a:gd name="T46" fmla="*/ 185 w 197"/>
                <a:gd name="T47" fmla="*/ 142 h 190"/>
                <a:gd name="T48" fmla="*/ 193 w 197"/>
                <a:gd name="T49" fmla="*/ 119 h 190"/>
                <a:gd name="T50" fmla="*/ 196 w 197"/>
                <a:gd name="T51" fmla="*/ 9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7" h="190">
                  <a:moveTo>
                    <a:pt x="193" y="68"/>
                  </a:moveTo>
                  <a:lnTo>
                    <a:pt x="196" y="97"/>
                  </a:lnTo>
                  <a:lnTo>
                    <a:pt x="193" y="68"/>
                  </a:lnTo>
                  <a:lnTo>
                    <a:pt x="185" y="45"/>
                  </a:lnTo>
                  <a:lnTo>
                    <a:pt x="169" y="26"/>
                  </a:lnTo>
                  <a:lnTo>
                    <a:pt x="147" y="11"/>
                  </a:lnTo>
                  <a:lnTo>
                    <a:pt x="123" y="3"/>
                  </a:lnTo>
                  <a:lnTo>
                    <a:pt x="96" y="0"/>
                  </a:lnTo>
                  <a:lnTo>
                    <a:pt x="77" y="3"/>
                  </a:lnTo>
                  <a:lnTo>
                    <a:pt x="50" y="11"/>
                  </a:lnTo>
                  <a:lnTo>
                    <a:pt x="31" y="26"/>
                  </a:lnTo>
                  <a:lnTo>
                    <a:pt x="14" y="45"/>
                  </a:lnTo>
                  <a:lnTo>
                    <a:pt x="3" y="68"/>
                  </a:lnTo>
                  <a:lnTo>
                    <a:pt x="0" y="97"/>
                  </a:lnTo>
                  <a:lnTo>
                    <a:pt x="3" y="119"/>
                  </a:lnTo>
                  <a:lnTo>
                    <a:pt x="14" y="142"/>
                  </a:lnTo>
                  <a:lnTo>
                    <a:pt x="31" y="161"/>
                  </a:lnTo>
                  <a:lnTo>
                    <a:pt x="50" y="178"/>
                  </a:lnTo>
                  <a:lnTo>
                    <a:pt x="77" y="185"/>
                  </a:lnTo>
                  <a:lnTo>
                    <a:pt x="96" y="189"/>
                  </a:lnTo>
                  <a:lnTo>
                    <a:pt x="123" y="185"/>
                  </a:lnTo>
                  <a:lnTo>
                    <a:pt x="147" y="178"/>
                  </a:lnTo>
                  <a:lnTo>
                    <a:pt x="169" y="161"/>
                  </a:lnTo>
                  <a:lnTo>
                    <a:pt x="185" y="142"/>
                  </a:lnTo>
                  <a:lnTo>
                    <a:pt x="193" y="119"/>
                  </a:lnTo>
                  <a:lnTo>
                    <a:pt x="196" y="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3" name="Line 217">
              <a:extLst>
                <a:ext uri="{FF2B5EF4-FFF2-40B4-BE49-F238E27FC236}">
                  <a16:creationId xmlns:a16="http://schemas.microsoft.com/office/drawing/2014/main" id="{5382007C-1463-456E-838C-C9E4E9AF0D37}"/>
                </a:ext>
              </a:extLst>
            </p:cNvPr>
            <p:cNvSpPr>
              <a:spLocks noChangeShapeType="1"/>
            </p:cNvSpPr>
            <p:nvPr/>
          </p:nvSpPr>
          <p:spPr bwMode="auto">
            <a:xfrm flipV="1">
              <a:off x="1339" y="2390"/>
              <a:ext cx="1"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4" name="Line 218">
              <a:extLst>
                <a:ext uri="{FF2B5EF4-FFF2-40B4-BE49-F238E27FC236}">
                  <a16:creationId xmlns:a16="http://schemas.microsoft.com/office/drawing/2014/main" id="{424FC0C4-E78D-403B-89EE-EAE0B772B86D}"/>
                </a:ext>
              </a:extLst>
            </p:cNvPr>
            <p:cNvSpPr>
              <a:spLocks noChangeShapeType="1"/>
            </p:cNvSpPr>
            <p:nvPr/>
          </p:nvSpPr>
          <p:spPr bwMode="auto">
            <a:xfrm>
              <a:off x="1385" y="2392"/>
              <a:ext cx="1"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5" name="Line 219">
              <a:extLst>
                <a:ext uri="{FF2B5EF4-FFF2-40B4-BE49-F238E27FC236}">
                  <a16:creationId xmlns:a16="http://schemas.microsoft.com/office/drawing/2014/main" id="{E9D84A14-41C4-418B-8B2D-F012D8795514}"/>
                </a:ext>
              </a:extLst>
            </p:cNvPr>
            <p:cNvSpPr>
              <a:spLocks noChangeShapeType="1"/>
            </p:cNvSpPr>
            <p:nvPr/>
          </p:nvSpPr>
          <p:spPr bwMode="auto">
            <a:xfrm flipV="1">
              <a:off x="1354" y="2390"/>
              <a:ext cx="1"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6" name="Line 220">
              <a:extLst>
                <a:ext uri="{FF2B5EF4-FFF2-40B4-BE49-F238E27FC236}">
                  <a16:creationId xmlns:a16="http://schemas.microsoft.com/office/drawing/2014/main" id="{BA1A18EB-D0E1-400A-A813-08CFB9C9B364}"/>
                </a:ext>
              </a:extLst>
            </p:cNvPr>
            <p:cNvSpPr>
              <a:spLocks noChangeShapeType="1"/>
            </p:cNvSpPr>
            <p:nvPr/>
          </p:nvSpPr>
          <p:spPr bwMode="auto">
            <a:xfrm>
              <a:off x="1369" y="2392"/>
              <a:ext cx="1"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7" name="Line 221">
              <a:extLst>
                <a:ext uri="{FF2B5EF4-FFF2-40B4-BE49-F238E27FC236}">
                  <a16:creationId xmlns:a16="http://schemas.microsoft.com/office/drawing/2014/main" id="{C40761D3-D6C1-44D0-8240-2B67EC49096A}"/>
                </a:ext>
              </a:extLst>
            </p:cNvPr>
            <p:cNvSpPr>
              <a:spLocks noChangeShapeType="1"/>
            </p:cNvSpPr>
            <p:nvPr/>
          </p:nvSpPr>
          <p:spPr bwMode="auto">
            <a:xfrm>
              <a:off x="1288" y="3354"/>
              <a:ext cx="1" cy="5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8" name="Freeform 222">
              <a:extLst>
                <a:ext uri="{FF2B5EF4-FFF2-40B4-BE49-F238E27FC236}">
                  <a16:creationId xmlns:a16="http://schemas.microsoft.com/office/drawing/2014/main" id="{270400E9-7233-4076-A6B0-9B2ED195983F}"/>
                </a:ext>
              </a:extLst>
            </p:cNvPr>
            <p:cNvSpPr>
              <a:spLocks noChangeArrowheads="1"/>
            </p:cNvSpPr>
            <p:nvPr/>
          </p:nvSpPr>
          <p:spPr bwMode="auto">
            <a:xfrm>
              <a:off x="1288" y="3354"/>
              <a:ext cx="39" cy="27"/>
            </a:xfrm>
            <a:custGeom>
              <a:avLst/>
              <a:gdLst>
                <a:gd name="T0" fmla="*/ 0 w 173"/>
                <a:gd name="T1" fmla="*/ 0 h 119"/>
                <a:gd name="T2" fmla="*/ 110 w 173"/>
                <a:gd name="T3" fmla="*/ 0 h 119"/>
                <a:gd name="T4" fmla="*/ 145 w 173"/>
                <a:gd name="T5" fmla="*/ 10 h 119"/>
                <a:gd name="T6" fmla="*/ 161 w 173"/>
                <a:gd name="T7" fmla="*/ 21 h 119"/>
                <a:gd name="T8" fmla="*/ 172 w 173"/>
                <a:gd name="T9" fmla="*/ 49 h 119"/>
                <a:gd name="T10" fmla="*/ 172 w 173"/>
                <a:gd name="T11" fmla="*/ 73 h 119"/>
                <a:gd name="T12" fmla="*/ 161 w 173"/>
                <a:gd name="T13" fmla="*/ 96 h 119"/>
                <a:gd name="T14" fmla="*/ 145 w 173"/>
                <a:gd name="T15" fmla="*/ 107 h 119"/>
                <a:gd name="T16" fmla="*/ 110 w 173"/>
                <a:gd name="T17" fmla="*/ 118 h 119"/>
                <a:gd name="T18" fmla="*/ 0 w 173"/>
                <a:gd name="T19" fmla="*/ 11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9">
                  <a:moveTo>
                    <a:pt x="0" y="0"/>
                  </a:moveTo>
                  <a:lnTo>
                    <a:pt x="110" y="0"/>
                  </a:lnTo>
                  <a:lnTo>
                    <a:pt x="145" y="10"/>
                  </a:lnTo>
                  <a:lnTo>
                    <a:pt x="161" y="21"/>
                  </a:lnTo>
                  <a:lnTo>
                    <a:pt x="172" y="49"/>
                  </a:lnTo>
                  <a:lnTo>
                    <a:pt x="172" y="73"/>
                  </a:lnTo>
                  <a:lnTo>
                    <a:pt x="161" y="96"/>
                  </a:lnTo>
                  <a:lnTo>
                    <a:pt x="145" y="107"/>
                  </a:lnTo>
                  <a:lnTo>
                    <a:pt x="110" y="118"/>
                  </a:lnTo>
                  <a:lnTo>
                    <a:pt x="0" y="11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9" name="Line 223">
              <a:extLst>
                <a:ext uri="{FF2B5EF4-FFF2-40B4-BE49-F238E27FC236}">
                  <a16:creationId xmlns:a16="http://schemas.microsoft.com/office/drawing/2014/main" id="{1F770029-0E20-4C1D-AC15-27E93AFAAD6F}"/>
                </a:ext>
              </a:extLst>
            </p:cNvPr>
            <p:cNvSpPr>
              <a:spLocks noChangeShapeType="1"/>
            </p:cNvSpPr>
            <p:nvPr/>
          </p:nvSpPr>
          <p:spPr bwMode="auto">
            <a:xfrm>
              <a:off x="1307" y="3380"/>
              <a:ext cx="20"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0" name="Freeform 224">
              <a:extLst>
                <a:ext uri="{FF2B5EF4-FFF2-40B4-BE49-F238E27FC236}">
                  <a16:creationId xmlns:a16="http://schemas.microsoft.com/office/drawing/2014/main" id="{607D7781-E65D-4225-8767-FDFD8EB22DAA}"/>
                </a:ext>
              </a:extLst>
            </p:cNvPr>
            <p:cNvSpPr>
              <a:spLocks noChangeArrowheads="1"/>
            </p:cNvSpPr>
            <p:nvPr/>
          </p:nvSpPr>
          <p:spPr bwMode="auto">
            <a:xfrm>
              <a:off x="1346" y="3373"/>
              <a:ext cx="36" cy="39"/>
            </a:xfrm>
            <a:custGeom>
              <a:avLst/>
              <a:gdLst>
                <a:gd name="T0" fmla="*/ 38 w 159"/>
                <a:gd name="T1" fmla="*/ 12 h 171"/>
                <a:gd name="T2" fmla="*/ 61 w 159"/>
                <a:gd name="T3" fmla="*/ 0 h 171"/>
                <a:gd name="T4" fmla="*/ 38 w 159"/>
                <a:gd name="T5" fmla="*/ 12 h 171"/>
                <a:gd name="T6" fmla="*/ 11 w 159"/>
                <a:gd name="T7" fmla="*/ 34 h 171"/>
                <a:gd name="T8" fmla="*/ 0 w 159"/>
                <a:gd name="T9" fmla="*/ 73 h 171"/>
                <a:gd name="T10" fmla="*/ 0 w 159"/>
                <a:gd name="T11" fmla="*/ 97 h 171"/>
                <a:gd name="T12" fmla="*/ 11 w 159"/>
                <a:gd name="T13" fmla="*/ 131 h 171"/>
                <a:gd name="T14" fmla="*/ 38 w 159"/>
                <a:gd name="T15" fmla="*/ 159 h 171"/>
                <a:gd name="T16" fmla="*/ 61 w 159"/>
                <a:gd name="T17" fmla="*/ 170 h 171"/>
                <a:gd name="T18" fmla="*/ 100 w 159"/>
                <a:gd name="T19" fmla="*/ 170 h 171"/>
                <a:gd name="T20" fmla="*/ 123 w 159"/>
                <a:gd name="T21" fmla="*/ 159 h 171"/>
                <a:gd name="T22" fmla="*/ 150 w 159"/>
                <a:gd name="T23" fmla="*/ 131 h 171"/>
                <a:gd name="T24" fmla="*/ 158 w 159"/>
                <a:gd name="T25" fmla="*/ 97 h 171"/>
                <a:gd name="T26" fmla="*/ 158 w 159"/>
                <a:gd name="T27" fmla="*/ 73 h 171"/>
                <a:gd name="T28" fmla="*/ 150 w 159"/>
                <a:gd name="T29" fmla="*/ 34 h 171"/>
                <a:gd name="T30" fmla="*/ 123 w 159"/>
                <a:gd name="T31" fmla="*/ 12 h 171"/>
                <a:gd name="T32" fmla="*/ 100 w 159"/>
                <a:gd name="T33" fmla="*/ 0 h 171"/>
                <a:gd name="T34" fmla="*/ 61 w 159"/>
                <a:gd name="T35"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171">
                  <a:moveTo>
                    <a:pt x="38" y="12"/>
                  </a:moveTo>
                  <a:lnTo>
                    <a:pt x="61" y="0"/>
                  </a:lnTo>
                  <a:lnTo>
                    <a:pt x="38" y="12"/>
                  </a:lnTo>
                  <a:lnTo>
                    <a:pt x="11" y="34"/>
                  </a:lnTo>
                  <a:lnTo>
                    <a:pt x="0" y="73"/>
                  </a:lnTo>
                  <a:lnTo>
                    <a:pt x="0" y="97"/>
                  </a:lnTo>
                  <a:lnTo>
                    <a:pt x="11" y="131"/>
                  </a:lnTo>
                  <a:lnTo>
                    <a:pt x="38" y="159"/>
                  </a:lnTo>
                  <a:lnTo>
                    <a:pt x="61" y="170"/>
                  </a:lnTo>
                  <a:lnTo>
                    <a:pt x="100" y="170"/>
                  </a:lnTo>
                  <a:lnTo>
                    <a:pt x="123" y="159"/>
                  </a:lnTo>
                  <a:lnTo>
                    <a:pt x="150" y="131"/>
                  </a:lnTo>
                  <a:lnTo>
                    <a:pt x="158" y="97"/>
                  </a:lnTo>
                  <a:lnTo>
                    <a:pt x="158" y="73"/>
                  </a:lnTo>
                  <a:lnTo>
                    <a:pt x="150" y="34"/>
                  </a:lnTo>
                  <a:lnTo>
                    <a:pt x="123" y="12"/>
                  </a:lnTo>
                  <a:lnTo>
                    <a:pt x="100"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1" name="Line 225">
              <a:extLst>
                <a:ext uri="{FF2B5EF4-FFF2-40B4-BE49-F238E27FC236}">
                  <a16:creationId xmlns:a16="http://schemas.microsoft.com/office/drawing/2014/main" id="{F29A3B66-DAA1-4876-AF31-8B75A7D1D05A}"/>
                </a:ext>
              </a:extLst>
            </p:cNvPr>
            <p:cNvSpPr>
              <a:spLocks noChangeShapeType="1"/>
            </p:cNvSpPr>
            <p:nvPr/>
          </p:nvSpPr>
          <p:spPr bwMode="auto">
            <a:xfrm>
              <a:off x="1431" y="3354"/>
              <a:ext cx="1" cy="5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2" name="Freeform 226">
              <a:extLst>
                <a:ext uri="{FF2B5EF4-FFF2-40B4-BE49-F238E27FC236}">
                  <a16:creationId xmlns:a16="http://schemas.microsoft.com/office/drawing/2014/main" id="{5796F395-D46D-4F3D-88C0-B6965B253CAD}"/>
                </a:ext>
              </a:extLst>
            </p:cNvPr>
            <p:cNvSpPr>
              <a:spLocks noChangeArrowheads="1"/>
            </p:cNvSpPr>
            <p:nvPr/>
          </p:nvSpPr>
          <p:spPr bwMode="auto">
            <a:xfrm>
              <a:off x="1398" y="3373"/>
              <a:ext cx="34" cy="39"/>
            </a:xfrm>
            <a:custGeom>
              <a:avLst/>
              <a:gdLst>
                <a:gd name="T0" fmla="*/ 147 w 148"/>
                <a:gd name="T1" fmla="*/ 34 h 171"/>
                <a:gd name="T2" fmla="*/ 124 w 148"/>
                <a:gd name="T3" fmla="*/ 12 h 171"/>
                <a:gd name="T4" fmla="*/ 101 w 148"/>
                <a:gd name="T5" fmla="*/ 0 h 171"/>
                <a:gd name="T6" fmla="*/ 62 w 148"/>
                <a:gd name="T7" fmla="*/ 0 h 171"/>
                <a:gd name="T8" fmla="*/ 39 w 148"/>
                <a:gd name="T9" fmla="*/ 12 h 171"/>
                <a:gd name="T10" fmla="*/ 11 w 148"/>
                <a:gd name="T11" fmla="*/ 34 h 171"/>
                <a:gd name="T12" fmla="*/ 0 w 148"/>
                <a:gd name="T13" fmla="*/ 73 h 171"/>
                <a:gd name="T14" fmla="*/ 0 w 148"/>
                <a:gd name="T15" fmla="*/ 97 h 171"/>
                <a:gd name="T16" fmla="*/ 11 w 148"/>
                <a:gd name="T17" fmla="*/ 131 h 171"/>
                <a:gd name="T18" fmla="*/ 39 w 148"/>
                <a:gd name="T19" fmla="*/ 159 h 171"/>
                <a:gd name="T20" fmla="*/ 62 w 148"/>
                <a:gd name="T21" fmla="*/ 170 h 171"/>
                <a:gd name="T22" fmla="*/ 101 w 148"/>
                <a:gd name="T23" fmla="*/ 170 h 171"/>
                <a:gd name="T24" fmla="*/ 124 w 148"/>
                <a:gd name="T25" fmla="*/ 159 h 171"/>
                <a:gd name="T26" fmla="*/ 147 w 148"/>
                <a:gd name="T27" fmla="*/ 13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71">
                  <a:moveTo>
                    <a:pt x="147" y="34"/>
                  </a:moveTo>
                  <a:lnTo>
                    <a:pt x="124" y="12"/>
                  </a:lnTo>
                  <a:lnTo>
                    <a:pt x="101" y="0"/>
                  </a:lnTo>
                  <a:lnTo>
                    <a:pt x="62" y="0"/>
                  </a:lnTo>
                  <a:lnTo>
                    <a:pt x="39" y="12"/>
                  </a:lnTo>
                  <a:lnTo>
                    <a:pt x="11" y="34"/>
                  </a:lnTo>
                  <a:lnTo>
                    <a:pt x="0" y="73"/>
                  </a:lnTo>
                  <a:lnTo>
                    <a:pt x="0" y="97"/>
                  </a:lnTo>
                  <a:lnTo>
                    <a:pt x="11" y="131"/>
                  </a:lnTo>
                  <a:lnTo>
                    <a:pt x="39" y="159"/>
                  </a:lnTo>
                  <a:lnTo>
                    <a:pt x="62" y="170"/>
                  </a:lnTo>
                  <a:lnTo>
                    <a:pt x="101" y="170"/>
                  </a:lnTo>
                  <a:lnTo>
                    <a:pt x="124" y="159"/>
                  </a:lnTo>
                  <a:lnTo>
                    <a:pt x="147" y="1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3" name="Freeform 227">
              <a:extLst>
                <a:ext uri="{FF2B5EF4-FFF2-40B4-BE49-F238E27FC236}">
                  <a16:creationId xmlns:a16="http://schemas.microsoft.com/office/drawing/2014/main" id="{9A44B5DE-3FD1-4377-8A7A-E5C7EBBB1428}"/>
                </a:ext>
              </a:extLst>
            </p:cNvPr>
            <p:cNvSpPr>
              <a:spLocks noChangeArrowheads="1"/>
            </p:cNvSpPr>
            <p:nvPr/>
          </p:nvSpPr>
          <p:spPr bwMode="auto">
            <a:xfrm>
              <a:off x="1217" y="3243"/>
              <a:ext cx="41" cy="58"/>
            </a:xfrm>
            <a:custGeom>
              <a:avLst/>
              <a:gdLst>
                <a:gd name="T0" fmla="*/ 182 w 183"/>
                <a:gd name="T1" fmla="*/ 62 h 256"/>
                <a:gd name="T2" fmla="*/ 170 w 183"/>
                <a:gd name="T3" fmla="*/ 39 h 256"/>
                <a:gd name="T4" fmla="*/ 151 w 183"/>
                <a:gd name="T5" fmla="*/ 11 h 256"/>
                <a:gd name="T6" fmla="*/ 124 w 183"/>
                <a:gd name="T7" fmla="*/ 0 h 256"/>
                <a:gd name="T8" fmla="*/ 77 w 183"/>
                <a:gd name="T9" fmla="*/ 0 h 256"/>
                <a:gd name="T10" fmla="*/ 50 w 183"/>
                <a:gd name="T11" fmla="*/ 11 h 256"/>
                <a:gd name="T12" fmla="*/ 27 w 183"/>
                <a:gd name="T13" fmla="*/ 39 h 256"/>
                <a:gd name="T14" fmla="*/ 14 w 183"/>
                <a:gd name="T15" fmla="*/ 62 h 256"/>
                <a:gd name="T16" fmla="*/ 0 w 183"/>
                <a:gd name="T17" fmla="*/ 101 h 256"/>
                <a:gd name="T18" fmla="*/ 0 w 183"/>
                <a:gd name="T19" fmla="*/ 162 h 256"/>
                <a:gd name="T20" fmla="*/ 14 w 183"/>
                <a:gd name="T21" fmla="*/ 198 h 256"/>
                <a:gd name="T22" fmla="*/ 27 w 183"/>
                <a:gd name="T23" fmla="*/ 220 h 256"/>
                <a:gd name="T24" fmla="*/ 50 w 183"/>
                <a:gd name="T25" fmla="*/ 244 h 256"/>
                <a:gd name="T26" fmla="*/ 77 w 183"/>
                <a:gd name="T27" fmla="*/ 255 h 256"/>
                <a:gd name="T28" fmla="*/ 124 w 183"/>
                <a:gd name="T29" fmla="*/ 255 h 256"/>
                <a:gd name="T30" fmla="*/ 151 w 183"/>
                <a:gd name="T31" fmla="*/ 244 h 256"/>
                <a:gd name="T32" fmla="*/ 170 w 183"/>
                <a:gd name="T33" fmla="*/ 220 h 256"/>
                <a:gd name="T34" fmla="*/ 182 w 183"/>
                <a:gd name="T35" fmla="*/ 198 h 256"/>
                <a:gd name="T36" fmla="*/ 182 w 183"/>
                <a:gd name="T37" fmla="*/ 162 h 256"/>
                <a:gd name="T38" fmla="*/ 124 w 183"/>
                <a:gd name="T39" fmla="*/ 16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3" h="256">
                  <a:moveTo>
                    <a:pt x="182" y="62"/>
                  </a:moveTo>
                  <a:lnTo>
                    <a:pt x="170" y="39"/>
                  </a:lnTo>
                  <a:lnTo>
                    <a:pt x="151" y="11"/>
                  </a:lnTo>
                  <a:lnTo>
                    <a:pt x="124" y="0"/>
                  </a:lnTo>
                  <a:lnTo>
                    <a:pt x="77" y="0"/>
                  </a:lnTo>
                  <a:lnTo>
                    <a:pt x="50" y="11"/>
                  </a:lnTo>
                  <a:lnTo>
                    <a:pt x="27" y="39"/>
                  </a:lnTo>
                  <a:lnTo>
                    <a:pt x="14" y="62"/>
                  </a:lnTo>
                  <a:lnTo>
                    <a:pt x="0" y="101"/>
                  </a:lnTo>
                  <a:lnTo>
                    <a:pt x="0" y="162"/>
                  </a:lnTo>
                  <a:lnTo>
                    <a:pt x="14" y="198"/>
                  </a:lnTo>
                  <a:lnTo>
                    <a:pt x="27" y="220"/>
                  </a:lnTo>
                  <a:lnTo>
                    <a:pt x="50" y="244"/>
                  </a:lnTo>
                  <a:lnTo>
                    <a:pt x="77" y="255"/>
                  </a:lnTo>
                  <a:lnTo>
                    <a:pt x="124" y="255"/>
                  </a:lnTo>
                  <a:lnTo>
                    <a:pt x="151" y="244"/>
                  </a:lnTo>
                  <a:lnTo>
                    <a:pt x="170" y="220"/>
                  </a:lnTo>
                  <a:lnTo>
                    <a:pt x="182" y="198"/>
                  </a:lnTo>
                  <a:lnTo>
                    <a:pt x="182" y="162"/>
                  </a:lnTo>
                  <a:lnTo>
                    <a:pt x="124" y="1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4" name="Line 228">
              <a:extLst>
                <a:ext uri="{FF2B5EF4-FFF2-40B4-BE49-F238E27FC236}">
                  <a16:creationId xmlns:a16="http://schemas.microsoft.com/office/drawing/2014/main" id="{0EBE19B4-02CA-4859-AC29-28FF883F3944}"/>
                </a:ext>
              </a:extLst>
            </p:cNvPr>
            <p:cNvSpPr>
              <a:spLocks noChangeShapeType="1"/>
            </p:cNvSpPr>
            <p:nvPr/>
          </p:nvSpPr>
          <p:spPr bwMode="auto">
            <a:xfrm>
              <a:off x="1276" y="3263"/>
              <a:ext cx="1"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5" name="Freeform 229">
              <a:extLst>
                <a:ext uri="{FF2B5EF4-FFF2-40B4-BE49-F238E27FC236}">
                  <a16:creationId xmlns:a16="http://schemas.microsoft.com/office/drawing/2014/main" id="{3BBC803E-B48A-4DAA-BF02-92C08E5D7391}"/>
                </a:ext>
              </a:extLst>
            </p:cNvPr>
            <p:cNvSpPr>
              <a:spLocks noChangeArrowheads="1"/>
            </p:cNvSpPr>
            <p:nvPr/>
          </p:nvSpPr>
          <p:spPr bwMode="auto">
            <a:xfrm>
              <a:off x="1276" y="3263"/>
              <a:ext cx="22" cy="17"/>
            </a:xfrm>
            <a:custGeom>
              <a:avLst/>
              <a:gdLst>
                <a:gd name="T0" fmla="*/ 0 w 97"/>
                <a:gd name="T1" fmla="*/ 73 h 74"/>
                <a:gd name="T2" fmla="*/ 11 w 97"/>
                <a:gd name="T3" fmla="*/ 35 h 74"/>
                <a:gd name="T4" fmla="*/ 33 w 97"/>
                <a:gd name="T5" fmla="*/ 12 h 74"/>
                <a:gd name="T6" fmla="*/ 61 w 97"/>
                <a:gd name="T7" fmla="*/ 0 h 74"/>
                <a:gd name="T8" fmla="*/ 96 w 97"/>
                <a:gd name="T9" fmla="*/ 0 h 74"/>
              </a:gdLst>
              <a:ahLst/>
              <a:cxnLst>
                <a:cxn ang="0">
                  <a:pos x="T0" y="T1"/>
                </a:cxn>
                <a:cxn ang="0">
                  <a:pos x="T2" y="T3"/>
                </a:cxn>
                <a:cxn ang="0">
                  <a:pos x="T4" y="T5"/>
                </a:cxn>
                <a:cxn ang="0">
                  <a:pos x="T6" y="T7"/>
                </a:cxn>
                <a:cxn ang="0">
                  <a:pos x="T8" y="T9"/>
                </a:cxn>
              </a:cxnLst>
              <a:rect l="0" t="0" r="r" b="b"/>
              <a:pathLst>
                <a:path w="97" h="74">
                  <a:moveTo>
                    <a:pt x="0" y="73"/>
                  </a:moveTo>
                  <a:lnTo>
                    <a:pt x="11" y="35"/>
                  </a:lnTo>
                  <a:lnTo>
                    <a:pt x="33" y="12"/>
                  </a:lnTo>
                  <a:lnTo>
                    <a:pt x="61" y="0"/>
                  </a:lnTo>
                  <a:lnTo>
                    <a:pt x="9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6" name="Freeform 230">
              <a:extLst>
                <a:ext uri="{FF2B5EF4-FFF2-40B4-BE49-F238E27FC236}">
                  <a16:creationId xmlns:a16="http://schemas.microsoft.com/office/drawing/2014/main" id="{01D1EA02-CFC5-4E27-8F55-2760E692B039}"/>
                </a:ext>
              </a:extLst>
            </p:cNvPr>
            <p:cNvSpPr>
              <a:spLocks noChangeArrowheads="1"/>
            </p:cNvSpPr>
            <p:nvPr/>
          </p:nvSpPr>
          <p:spPr bwMode="auto">
            <a:xfrm>
              <a:off x="1312" y="3263"/>
              <a:ext cx="36" cy="38"/>
            </a:xfrm>
            <a:custGeom>
              <a:avLst/>
              <a:gdLst>
                <a:gd name="T0" fmla="*/ 34 w 158"/>
                <a:gd name="T1" fmla="*/ 12 h 167"/>
                <a:gd name="T2" fmla="*/ 57 w 158"/>
                <a:gd name="T3" fmla="*/ 0 h 167"/>
                <a:gd name="T4" fmla="*/ 34 w 158"/>
                <a:gd name="T5" fmla="*/ 12 h 167"/>
                <a:gd name="T6" fmla="*/ 11 w 158"/>
                <a:gd name="T7" fmla="*/ 34 h 167"/>
                <a:gd name="T8" fmla="*/ 0 w 158"/>
                <a:gd name="T9" fmla="*/ 73 h 167"/>
                <a:gd name="T10" fmla="*/ 0 w 158"/>
                <a:gd name="T11" fmla="*/ 96 h 167"/>
                <a:gd name="T12" fmla="*/ 11 w 158"/>
                <a:gd name="T13" fmla="*/ 131 h 167"/>
                <a:gd name="T14" fmla="*/ 34 w 158"/>
                <a:gd name="T15" fmla="*/ 155 h 167"/>
                <a:gd name="T16" fmla="*/ 57 w 158"/>
                <a:gd name="T17" fmla="*/ 166 h 167"/>
                <a:gd name="T18" fmla="*/ 96 w 158"/>
                <a:gd name="T19" fmla="*/ 166 h 167"/>
                <a:gd name="T20" fmla="*/ 119 w 158"/>
                <a:gd name="T21" fmla="*/ 155 h 167"/>
                <a:gd name="T22" fmla="*/ 146 w 158"/>
                <a:gd name="T23" fmla="*/ 131 h 167"/>
                <a:gd name="T24" fmla="*/ 157 w 158"/>
                <a:gd name="T25" fmla="*/ 96 h 167"/>
                <a:gd name="T26" fmla="*/ 157 w 158"/>
                <a:gd name="T27" fmla="*/ 73 h 167"/>
                <a:gd name="T28" fmla="*/ 146 w 158"/>
                <a:gd name="T29" fmla="*/ 34 h 167"/>
                <a:gd name="T30" fmla="*/ 119 w 158"/>
                <a:gd name="T31" fmla="*/ 12 h 167"/>
                <a:gd name="T32" fmla="*/ 96 w 158"/>
                <a:gd name="T33" fmla="*/ 0 h 167"/>
                <a:gd name="T34" fmla="*/ 57 w 15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8" h="167">
                  <a:moveTo>
                    <a:pt x="34" y="12"/>
                  </a:moveTo>
                  <a:lnTo>
                    <a:pt x="57" y="0"/>
                  </a:lnTo>
                  <a:lnTo>
                    <a:pt x="34" y="12"/>
                  </a:lnTo>
                  <a:lnTo>
                    <a:pt x="11" y="34"/>
                  </a:lnTo>
                  <a:lnTo>
                    <a:pt x="0" y="73"/>
                  </a:lnTo>
                  <a:lnTo>
                    <a:pt x="0" y="96"/>
                  </a:lnTo>
                  <a:lnTo>
                    <a:pt x="11" y="131"/>
                  </a:lnTo>
                  <a:lnTo>
                    <a:pt x="34" y="155"/>
                  </a:lnTo>
                  <a:lnTo>
                    <a:pt x="57" y="166"/>
                  </a:lnTo>
                  <a:lnTo>
                    <a:pt x="96" y="166"/>
                  </a:lnTo>
                  <a:lnTo>
                    <a:pt x="119" y="155"/>
                  </a:lnTo>
                  <a:lnTo>
                    <a:pt x="146" y="131"/>
                  </a:lnTo>
                  <a:lnTo>
                    <a:pt x="157" y="96"/>
                  </a:lnTo>
                  <a:lnTo>
                    <a:pt x="157" y="73"/>
                  </a:lnTo>
                  <a:lnTo>
                    <a:pt x="146" y="34"/>
                  </a:lnTo>
                  <a:lnTo>
                    <a:pt x="119" y="12"/>
                  </a:lnTo>
                  <a:lnTo>
                    <a:pt x="96" y="0"/>
                  </a:lnTo>
                  <a:lnTo>
                    <a:pt x="5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7" name="Freeform 231">
              <a:extLst>
                <a:ext uri="{FF2B5EF4-FFF2-40B4-BE49-F238E27FC236}">
                  <a16:creationId xmlns:a16="http://schemas.microsoft.com/office/drawing/2014/main" id="{450A8F25-6D65-4B1D-A4ED-C9688B75E25C}"/>
                </a:ext>
              </a:extLst>
            </p:cNvPr>
            <p:cNvSpPr>
              <a:spLocks noChangeArrowheads="1"/>
            </p:cNvSpPr>
            <p:nvPr/>
          </p:nvSpPr>
          <p:spPr bwMode="auto">
            <a:xfrm>
              <a:off x="1364" y="3263"/>
              <a:ext cx="31" cy="38"/>
            </a:xfrm>
            <a:custGeom>
              <a:avLst/>
              <a:gdLst>
                <a:gd name="T0" fmla="*/ 0 w 137"/>
                <a:gd name="T1" fmla="*/ 0 h 167"/>
                <a:gd name="T2" fmla="*/ 0 w 137"/>
                <a:gd name="T3" fmla="*/ 120 h 167"/>
                <a:gd name="T4" fmla="*/ 11 w 137"/>
                <a:gd name="T5" fmla="*/ 155 h 167"/>
                <a:gd name="T6" fmla="*/ 39 w 137"/>
                <a:gd name="T7" fmla="*/ 166 h 167"/>
                <a:gd name="T8" fmla="*/ 73 w 137"/>
                <a:gd name="T9" fmla="*/ 166 h 167"/>
                <a:gd name="T10" fmla="*/ 101 w 137"/>
                <a:gd name="T11" fmla="*/ 155 h 167"/>
                <a:gd name="T12" fmla="*/ 136 w 137"/>
                <a:gd name="T13" fmla="*/ 120 h 167"/>
              </a:gdLst>
              <a:ahLst/>
              <a:cxnLst>
                <a:cxn ang="0">
                  <a:pos x="T0" y="T1"/>
                </a:cxn>
                <a:cxn ang="0">
                  <a:pos x="T2" y="T3"/>
                </a:cxn>
                <a:cxn ang="0">
                  <a:pos x="T4" y="T5"/>
                </a:cxn>
                <a:cxn ang="0">
                  <a:pos x="T6" y="T7"/>
                </a:cxn>
                <a:cxn ang="0">
                  <a:pos x="T8" y="T9"/>
                </a:cxn>
                <a:cxn ang="0">
                  <a:pos x="T10" y="T11"/>
                </a:cxn>
                <a:cxn ang="0">
                  <a:pos x="T12" y="T13"/>
                </a:cxn>
              </a:cxnLst>
              <a:rect l="0" t="0" r="r" b="b"/>
              <a:pathLst>
                <a:path w="137" h="167">
                  <a:moveTo>
                    <a:pt x="0" y="0"/>
                  </a:moveTo>
                  <a:lnTo>
                    <a:pt x="0" y="120"/>
                  </a:lnTo>
                  <a:lnTo>
                    <a:pt x="11" y="155"/>
                  </a:lnTo>
                  <a:lnTo>
                    <a:pt x="39" y="166"/>
                  </a:lnTo>
                  <a:lnTo>
                    <a:pt x="73" y="166"/>
                  </a:lnTo>
                  <a:lnTo>
                    <a:pt x="101" y="155"/>
                  </a:lnTo>
                  <a:lnTo>
                    <a:pt x="136" y="1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8" name="Line 232">
              <a:extLst>
                <a:ext uri="{FF2B5EF4-FFF2-40B4-BE49-F238E27FC236}">
                  <a16:creationId xmlns:a16="http://schemas.microsoft.com/office/drawing/2014/main" id="{58BCEBCF-EF42-41C5-BF95-F83DDC3272CE}"/>
                </a:ext>
              </a:extLst>
            </p:cNvPr>
            <p:cNvSpPr>
              <a:spLocks noChangeShapeType="1"/>
            </p:cNvSpPr>
            <p:nvPr/>
          </p:nvSpPr>
          <p:spPr bwMode="auto">
            <a:xfrm flipV="1">
              <a:off x="1394" y="3261"/>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9" name="Line 233">
              <a:extLst>
                <a:ext uri="{FF2B5EF4-FFF2-40B4-BE49-F238E27FC236}">
                  <a16:creationId xmlns:a16="http://schemas.microsoft.com/office/drawing/2014/main" id="{FCF74A5D-6CCE-4232-9B75-FD9E343D56B9}"/>
                </a:ext>
              </a:extLst>
            </p:cNvPr>
            <p:cNvSpPr>
              <a:spLocks noChangeShapeType="1"/>
            </p:cNvSpPr>
            <p:nvPr/>
          </p:nvSpPr>
          <p:spPr bwMode="auto">
            <a:xfrm>
              <a:off x="1416" y="3263"/>
              <a:ext cx="1"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0" name="Freeform 234">
              <a:extLst>
                <a:ext uri="{FF2B5EF4-FFF2-40B4-BE49-F238E27FC236}">
                  <a16:creationId xmlns:a16="http://schemas.microsoft.com/office/drawing/2014/main" id="{4ED3ADAC-7A61-41B1-BE5E-E79A3FDC6318}"/>
                </a:ext>
              </a:extLst>
            </p:cNvPr>
            <p:cNvSpPr>
              <a:spLocks noChangeArrowheads="1"/>
            </p:cNvSpPr>
            <p:nvPr/>
          </p:nvSpPr>
          <p:spPr bwMode="auto">
            <a:xfrm>
              <a:off x="1416" y="3263"/>
              <a:ext cx="30" cy="38"/>
            </a:xfrm>
            <a:custGeom>
              <a:avLst/>
              <a:gdLst>
                <a:gd name="T0" fmla="*/ 0 w 131"/>
                <a:gd name="T1" fmla="*/ 47 h 167"/>
                <a:gd name="T2" fmla="*/ 34 w 131"/>
                <a:gd name="T3" fmla="*/ 12 h 167"/>
                <a:gd name="T4" fmla="*/ 61 w 131"/>
                <a:gd name="T5" fmla="*/ 0 h 167"/>
                <a:gd name="T6" fmla="*/ 96 w 131"/>
                <a:gd name="T7" fmla="*/ 0 h 167"/>
                <a:gd name="T8" fmla="*/ 119 w 131"/>
                <a:gd name="T9" fmla="*/ 12 h 167"/>
                <a:gd name="T10" fmla="*/ 130 w 131"/>
                <a:gd name="T11" fmla="*/ 47 h 167"/>
                <a:gd name="T12" fmla="*/ 130 w 131"/>
                <a:gd name="T13" fmla="*/ 166 h 167"/>
              </a:gdLst>
              <a:ahLst/>
              <a:cxnLst>
                <a:cxn ang="0">
                  <a:pos x="T0" y="T1"/>
                </a:cxn>
                <a:cxn ang="0">
                  <a:pos x="T2" y="T3"/>
                </a:cxn>
                <a:cxn ang="0">
                  <a:pos x="T4" y="T5"/>
                </a:cxn>
                <a:cxn ang="0">
                  <a:pos x="T6" y="T7"/>
                </a:cxn>
                <a:cxn ang="0">
                  <a:pos x="T8" y="T9"/>
                </a:cxn>
                <a:cxn ang="0">
                  <a:pos x="T10" y="T11"/>
                </a:cxn>
                <a:cxn ang="0">
                  <a:pos x="T12" y="T13"/>
                </a:cxn>
              </a:cxnLst>
              <a:rect l="0" t="0" r="r" b="b"/>
              <a:pathLst>
                <a:path w="131" h="167">
                  <a:moveTo>
                    <a:pt x="0" y="47"/>
                  </a:moveTo>
                  <a:lnTo>
                    <a:pt x="34" y="12"/>
                  </a:lnTo>
                  <a:lnTo>
                    <a:pt x="61" y="0"/>
                  </a:lnTo>
                  <a:lnTo>
                    <a:pt x="96" y="0"/>
                  </a:lnTo>
                  <a:lnTo>
                    <a:pt x="119" y="12"/>
                  </a:lnTo>
                  <a:lnTo>
                    <a:pt x="130" y="47"/>
                  </a:lnTo>
                  <a:lnTo>
                    <a:pt x="130" y="16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1" name="Line 235">
              <a:extLst>
                <a:ext uri="{FF2B5EF4-FFF2-40B4-BE49-F238E27FC236}">
                  <a16:creationId xmlns:a16="http://schemas.microsoft.com/office/drawing/2014/main" id="{1C6F5F06-C835-45D7-BC38-74450ACB84E9}"/>
                </a:ext>
              </a:extLst>
            </p:cNvPr>
            <p:cNvSpPr>
              <a:spLocks noChangeShapeType="1"/>
            </p:cNvSpPr>
            <p:nvPr/>
          </p:nvSpPr>
          <p:spPr bwMode="auto">
            <a:xfrm flipV="1">
              <a:off x="1502" y="3241"/>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2" name="Freeform 236">
              <a:extLst>
                <a:ext uri="{FF2B5EF4-FFF2-40B4-BE49-F238E27FC236}">
                  <a16:creationId xmlns:a16="http://schemas.microsoft.com/office/drawing/2014/main" id="{32280CAC-3FDA-4A46-93CE-D03F216A0290}"/>
                </a:ext>
              </a:extLst>
            </p:cNvPr>
            <p:cNvSpPr>
              <a:spLocks noChangeArrowheads="1"/>
            </p:cNvSpPr>
            <p:nvPr/>
          </p:nvSpPr>
          <p:spPr bwMode="auto">
            <a:xfrm>
              <a:off x="1469" y="3263"/>
              <a:ext cx="33" cy="38"/>
            </a:xfrm>
            <a:custGeom>
              <a:avLst/>
              <a:gdLst>
                <a:gd name="T0" fmla="*/ 146 w 147"/>
                <a:gd name="T1" fmla="*/ 34 h 167"/>
                <a:gd name="T2" fmla="*/ 124 w 147"/>
                <a:gd name="T3" fmla="*/ 12 h 167"/>
                <a:gd name="T4" fmla="*/ 96 w 147"/>
                <a:gd name="T5" fmla="*/ 0 h 167"/>
                <a:gd name="T6" fmla="*/ 61 w 147"/>
                <a:gd name="T7" fmla="*/ 0 h 167"/>
                <a:gd name="T8" fmla="*/ 34 w 147"/>
                <a:gd name="T9" fmla="*/ 12 h 167"/>
                <a:gd name="T10" fmla="*/ 11 w 147"/>
                <a:gd name="T11" fmla="*/ 34 h 167"/>
                <a:gd name="T12" fmla="*/ 0 w 147"/>
                <a:gd name="T13" fmla="*/ 73 h 167"/>
                <a:gd name="T14" fmla="*/ 0 w 147"/>
                <a:gd name="T15" fmla="*/ 96 h 167"/>
                <a:gd name="T16" fmla="*/ 11 w 147"/>
                <a:gd name="T17" fmla="*/ 131 h 167"/>
                <a:gd name="T18" fmla="*/ 34 w 147"/>
                <a:gd name="T19" fmla="*/ 155 h 167"/>
                <a:gd name="T20" fmla="*/ 61 w 147"/>
                <a:gd name="T21" fmla="*/ 166 h 167"/>
                <a:gd name="T22" fmla="*/ 96 w 147"/>
                <a:gd name="T23" fmla="*/ 166 h 167"/>
                <a:gd name="T24" fmla="*/ 124 w 147"/>
                <a:gd name="T25" fmla="*/ 155 h 167"/>
                <a:gd name="T26" fmla="*/ 146 w 147"/>
                <a:gd name="T27" fmla="*/ 13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167">
                  <a:moveTo>
                    <a:pt x="146" y="34"/>
                  </a:moveTo>
                  <a:lnTo>
                    <a:pt x="124" y="12"/>
                  </a:lnTo>
                  <a:lnTo>
                    <a:pt x="96" y="0"/>
                  </a:lnTo>
                  <a:lnTo>
                    <a:pt x="61" y="0"/>
                  </a:lnTo>
                  <a:lnTo>
                    <a:pt x="34" y="12"/>
                  </a:lnTo>
                  <a:lnTo>
                    <a:pt x="11" y="34"/>
                  </a:lnTo>
                  <a:lnTo>
                    <a:pt x="0" y="73"/>
                  </a:lnTo>
                  <a:lnTo>
                    <a:pt x="0" y="96"/>
                  </a:lnTo>
                  <a:lnTo>
                    <a:pt x="11" y="131"/>
                  </a:lnTo>
                  <a:lnTo>
                    <a:pt x="34" y="155"/>
                  </a:lnTo>
                  <a:lnTo>
                    <a:pt x="61" y="166"/>
                  </a:lnTo>
                  <a:lnTo>
                    <a:pt x="96" y="166"/>
                  </a:lnTo>
                  <a:lnTo>
                    <a:pt x="124" y="155"/>
                  </a:lnTo>
                  <a:lnTo>
                    <a:pt x="146" y="1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3" name="Line 237">
              <a:extLst>
                <a:ext uri="{FF2B5EF4-FFF2-40B4-BE49-F238E27FC236}">
                  <a16:creationId xmlns:a16="http://schemas.microsoft.com/office/drawing/2014/main" id="{CF3F417F-DAD0-44A8-AD1B-E74777B976CE}"/>
                </a:ext>
              </a:extLst>
            </p:cNvPr>
            <p:cNvSpPr>
              <a:spLocks noChangeShapeType="1"/>
            </p:cNvSpPr>
            <p:nvPr/>
          </p:nvSpPr>
          <p:spPr bwMode="auto">
            <a:xfrm flipV="1">
              <a:off x="1159" y="2899"/>
              <a:ext cx="1" cy="28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4" name="Freeform 238">
              <a:extLst>
                <a:ext uri="{FF2B5EF4-FFF2-40B4-BE49-F238E27FC236}">
                  <a16:creationId xmlns:a16="http://schemas.microsoft.com/office/drawing/2014/main" id="{C13051E5-45B1-4F3A-B752-2FCF9CA2BB82}"/>
                </a:ext>
              </a:extLst>
            </p:cNvPr>
            <p:cNvSpPr>
              <a:spLocks noChangeArrowheads="1"/>
            </p:cNvSpPr>
            <p:nvPr/>
          </p:nvSpPr>
          <p:spPr bwMode="auto">
            <a:xfrm>
              <a:off x="958" y="2787"/>
              <a:ext cx="36" cy="58"/>
            </a:xfrm>
            <a:custGeom>
              <a:avLst/>
              <a:gdLst>
                <a:gd name="T0" fmla="*/ 147 w 160"/>
                <a:gd name="T1" fmla="*/ 34 h 256"/>
                <a:gd name="T2" fmla="*/ 136 w 160"/>
                <a:gd name="T3" fmla="*/ 11 h 256"/>
                <a:gd name="T4" fmla="*/ 101 w 160"/>
                <a:gd name="T5" fmla="*/ 0 h 256"/>
                <a:gd name="T6" fmla="*/ 74 w 160"/>
                <a:gd name="T7" fmla="*/ 0 h 256"/>
                <a:gd name="T8" fmla="*/ 39 w 160"/>
                <a:gd name="T9" fmla="*/ 11 h 256"/>
                <a:gd name="T10" fmla="*/ 11 w 160"/>
                <a:gd name="T11" fmla="*/ 46 h 256"/>
                <a:gd name="T12" fmla="*/ 0 w 160"/>
                <a:gd name="T13" fmla="*/ 108 h 256"/>
                <a:gd name="T14" fmla="*/ 0 w 160"/>
                <a:gd name="T15" fmla="*/ 170 h 256"/>
                <a:gd name="T16" fmla="*/ 11 w 160"/>
                <a:gd name="T17" fmla="*/ 220 h 256"/>
                <a:gd name="T18" fmla="*/ 39 w 160"/>
                <a:gd name="T19" fmla="*/ 244 h 256"/>
                <a:gd name="T20" fmla="*/ 74 w 160"/>
                <a:gd name="T21" fmla="*/ 255 h 256"/>
                <a:gd name="T22" fmla="*/ 88 w 160"/>
                <a:gd name="T23" fmla="*/ 255 h 256"/>
                <a:gd name="T24" fmla="*/ 124 w 160"/>
                <a:gd name="T25" fmla="*/ 244 h 256"/>
                <a:gd name="T26" fmla="*/ 147 w 160"/>
                <a:gd name="T27" fmla="*/ 220 h 256"/>
                <a:gd name="T28" fmla="*/ 159 w 160"/>
                <a:gd name="T29" fmla="*/ 181 h 256"/>
                <a:gd name="T30" fmla="*/ 159 w 160"/>
                <a:gd name="T31" fmla="*/ 170 h 256"/>
                <a:gd name="T32" fmla="*/ 147 w 160"/>
                <a:gd name="T33" fmla="*/ 136 h 256"/>
                <a:gd name="T34" fmla="*/ 124 w 160"/>
                <a:gd name="T35" fmla="*/ 108 h 256"/>
                <a:gd name="T36" fmla="*/ 88 w 160"/>
                <a:gd name="T37" fmla="*/ 96 h 256"/>
                <a:gd name="T38" fmla="*/ 74 w 160"/>
                <a:gd name="T39" fmla="*/ 96 h 256"/>
                <a:gd name="T40" fmla="*/ 39 w 160"/>
                <a:gd name="T41" fmla="*/ 108 h 256"/>
                <a:gd name="T42" fmla="*/ 11 w 160"/>
                <a:gd name="T43" fmla="*/ 136 h 256"/>
                <a:gd name="T44" fmla="*/ 0 w 160"/>
                <a:gd name="T45" fmla="*/ 17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0" h="256">
                  <a:moveTo>
                    <a:pt x="147" y="34"/>
                  </a:moveTo>
                  <a:lnTo>
                    <a:pt x="136" y="11"/>
                  </a:lnTo>
                  <a:lnTo>
                    <a:pt x="101" y="0"/>
                  </a:lnTo>
                  <a:lnTo>
                    <a:pt x="74" y="0"/>
                  </a:lnTo>
                  <a:lnTo>
                    <a:pt x="39" y="11"/>
                  </a:lnTo>
                  <a:lnTo>
                    <a:pt x="11" y="46"/>
                  </a:lnTo>
                  <a:lnTo>
                    <a:pt x="0" y="108"/>
                  </a:lnTo>
                  <a:lnTo>
                    <a:pt x="0" y="170"/>
                  </a:lnTo>
                  <a:lnTo>
                    <a:pt x="11" y="220"/>
                  </a:lnTo>
                  <a:lnTo>
                    <a:pt x="39" y="244"/>
                  </a:lnTo>
                  <a:lnTo>
                    <a:pt x="74" y="255"/>
                  </a:lnTo>
                  <a:lnTo>
                    <a:pt x="88" y="255"/>
                  </a:lnTo>
                  <a:lnTo>
                    <a:pt x="124" y="244"/>
                  </a:lnTo>
                  <a:lnTo>
                    <a:pt x="147" y="220"/>
                  </a:lnTo>
                  <a:lnTo>
                    <a:pt x="159" y="181"/>
                  </a:lnTo>
                  <a:lnTo>
                    <a:pt x="159" y="170"/>
                  </a:lnTo>
                  <a:lnTo>
                    <a:pt x="147" y="136"/>
                  </a:lnTo>
                  <a:lnTo>
                    <a:pt x="124" y="108"/>
                  </a:lnTo>
                  <a:lnTo>
                    <a:pt x="88" y="96"/>
                  </a:lnTo>
                  <a:lnTo>
                    <a:pt x="74" y="96"/>
                  </a:lnTo>
                  <a:lnTo>
                    <a:pt x="39" y="108"/>
                  </a:lnTo>
                  <a:lnTo>
                    <a:pt x="11" y="136"/>
                  </a:lnTo>
                  <a:lnTo>
                    <a:pt x="0" y="1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5" name="Line 239">
              <a:extLst>
                <a:ext uri="{FF2B5EF4-FFF2-40B4-BE49-F238E27FC236}">
                  <a16:creationId xmlns:a16="http://schemas.microsoft.com/office/drawing/2014/main" id="{2F9D6A72-D069-44A4-A472-B095427FB8E8}"/>
                </a:ext>
              </a:extLst>
            </p:cNvPr>
            <p:cNvSpPr>
              <a:spLocks noChangeShapeType="1"/>
            </p:cNvSpPr>
            <p:nvPr/>
          </p:nvSpPr>
          <p:spPr bwMode="auto">
            <a:xfrm flipV="1">
              <a:off x="1022" y="2774"/>
              <a:ext cx="5" cy="2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6" name="Freeform 240">
              <a:extLst>
                <a:ext uri="{FF2B5EF4-FFF2-40B4-BE49-F238E27FC236}">
                  <a16:creationId xmlns:a16="http://schemas.microsoft.com/office/drawing/2014/main" id="{ED6CDE04-2387-4E4C-877D-395F6F2A9496}"/>
                </a:ext>
              </a:extLst>
            </p:cNvPr>
            <p:cNvSpPr>
              <a:spLocks noChangeArrowheads="1"/>
            </p:cNvSpPr>
            <p:nvPr/>
          </p:nvSpPr>
          <p:spPr bwMode="auto">
            <a:xfrm>
              <a:off x="1089" y="2787"/>
              <a:ext cx="14" cy="58"/>
            </a:xfrm>
            <a:custGeom>
              <a:avLst/>
              <a:gdLst>
                <a:gd name="T0" fmla="*/ 0 w 63"/>
                <a:gd name="T1" fmla="*/ 0 h 256"/>
                <a:gd name="T2" fmla="*/ 0 w 63"/>
                <a:gd name="T3" fmla="*/ 209 h 256"/>
                <a:gd name="T4" fmla="*/ 12 w 63"/>
                <a:gd name="T5" fmla="*/ 244 h 256"/>
                <a:gd name="T6" fmla="*/ 36 w 63"/>
                <a:gd name="T7" fmla="*/ 255 h 256"/>
                <a:gd name="T8" fmla="*/ 62 w 63"/>
                <a:gd name="T9" fmla="*/ 255 h 256"/>
              </a:gdLst>
              <a:ahLst/>
              <a:cxnLst>
                <a:cxn ang="0">
                  <a:pos x="T0" y="T1"/>
                </a:cxn>
                <a:cxn ang="0">
                  <a:pos x="T2" y="T3"/>
                </a:cxn>
                <a:cxn ang="0">
                  <a:pos x="T4" y="T5"/>
                </a:cxn>
                <a:cxn ang="0">
                  <a:pos x="T6" y="T7"/>
                </a:cxn>
                <a:cxn ang="0">
                  <a:pos x="T8" y="T9"/>
                </a:cxn>
              </a:cxnLst>
              <a:rect l="0" t="0" r="r" b="b"/>
              <a:pathLst>
                <a:path w="63" h="256">
                  <a:moveTo>
                    <a:pt x="0" y="0"/>
                  </a:moveTo>
                  <a:lnTo>
                    <a:pt x="0" y="209"/>
                  </a:lnTo>
                  <a:lnTo>
                    <a:pt x="12" y="244"/>
                  </a:lnTo>
                  <a:lnTo>
                    <a:pt x="36" y="255"/>
                  </a:lnTo>
                  <a:lnTo>
                    <a:pt x="62" y="2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7" name="Line 241">
              <a:extLst>
                <a:ext uri="{FF2B5EF4-FFF2-40B4-BE49-F238E27FC236}">
                  <a16:creationId xmlns:a16="http://schemas.microsoft.com/office/drawing/2014/main" id="{68813D29-E7D3-4095-9A05-AF3E98E3F81E}"/>
                </a:ext>
              </a:extLst>
            </p:cNvPr>
            <p:cNvSpPr>
              <a:spLocks noChangeShapeType="1"/>
            </p:cNvSpPr>
            <p:nvPr/>
          </p:nvSpPr>
          <p:spPr bwMode="auto">
            <a:xfrm flipH="1">
              <a:off x="1079" y="2806"/>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8" name="Freeform 242">
              <a:extLst>
                <a:ext uri="{FF2B5EF4-FFF2-40B4-BE49-F238E27FC236}">
                  <a16:creationId xmlns:a16="http://schemas.microsoft.com/office/drawing/2014/main" id="{E8DAB090-26F2-4176-AE93-A93879CD0819}"/>
                </a:ext>
              </a:extLst>
            </p:cNvPr>
            <p:cNvSpPr>
              <a:spLocks noChangeArrowheads="1"/>
            </p:cNvSpPr>
            <p:nvPr/>
          </p:nvSpPr>
          <p:spPr bwMode="auto">
            <a:xfrm>
              <a:off x="1119" y="2806"/>
              <a:ext cx="37" cy="39"/>
            </a:xfrm>
            <a:custGeom>
              <a:avLst/>
              <a:gdLst>
                <a:gd name="T0" fmla="*/ 36 w 161"/>
                <a:gd name="T1" fmla="*/ 12 h 172"/>
                <a:gd name="T2" fmla="*/ 62 w 161"/>
                <a:gd name="T3" fmla="*/ 0 h 172"/>
                <a:gd name="T4" fmla="*/ 36 w 161"/>
                <a:gd name="T5" fmla="*/ 12 h 172"/>
                <a:gd name="T6" fmla="*/ 12 w 161"/>
                <a:gd name="T7" fmla="*/ 39 h 172"/>
                <a:gd name="T8" fmla="*/ 0 w 161"/>
                <a:gd name="T9" fmla="*/ 74 h 172"/>
                <a:gd name="T10" fmla="*/ 0 w 161"/>
                <a:gd name="T11" fmla="*/ 97 h 172"/>
                <a:gd name="T12" fmla="*/ 12 w 161"/>
                <a:gd name="T13" fmla="*/ 136 h 172"/>
                <a:gd name="T14" fmla="*/ 36 w 161"/>
                <a:gd name="T15" fmla="*/ 160 h 172"/>
                <a:gd name="T16" fmla="*/ 62 w 161"/>
                <a:gd name="T17" fmla="*/ 171 h 172"/>
                <a:gd name="T18" fmla="*/ 98 w 161"/>
                <a:gd name="T19" fmla="*/ 171 h 172"/>
                <a:gd name="T20" fmla="*/ 122 w 161"/>
                <a:gd name="T21" fmla="*/ 160 h 172"/>
                <a:gd name="T22" fmla="*/ 145 w 161"/>
                <a:gd name="T23" fmla="*/ 136 h 172"/>
                <a:gd name="T24" fmla="*/ 160 w 161"/>
                <a:gd name="T25" fmla="*/ 97 h 172"/>
                <a:gd name="T26" fmla="*/ 160 w 161"/>
                <a:gd name="T27" fmla="*/ 74 h 172"/>
                <a:gd name="T28" fmla="*/ 145 w 161"/>
                <a:gd name="T29" fmla="*/ 39 h 172"/>
                <a:gd name="T30" fmla="*/ 122 w 161"/>
                <a:gd name="T31" fmla="*/ 12 h 172"/>
                <a:gd name="T32" fmla="*/ 98 w 161"/>
                <a:gd name="T33" fmla="*/ 0 h 172"/>
                <a:gd name="T34" fmla="*/ 62 w 161"/>
                <a:gd name="T3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72">
                  <a:moveTo>
                    <a:pt x="36" y="12"/>
                  </a:moveTo>
                  <a:lnTo>
                    <a:pt x="62" y="0"/>
                  </a:lnTo>
                  <a:lnTo>
                    <a:pt x="36" y="12"/>
                  </a:lnTo>
                  <a:lnTo>
                    <a:pt x="12" y="39"/>
                  </a:lnTo>
                  <a:lnTo>
                    <a:pt x="0" y="74"/>
                  </a:lnTo>
                  <a:lnTo>
                    <a:pt x="0" y="97"/>
                  </a:lnTo>
                  <a:lnTo>
                    <a:pt x="12" y="136"/>
                  </a:lnTo>
                  <a:lnTo>
                    <a:pt x="36" y="160"/>
                  </a:lnTo>
                  <a:lnTo>
                    <a:pt x="62" y="171"/>
                  </a:lnTo>
                  <a:lnTo>
                    <a:pt x="98" y="171"/>
                  </a:lnTo>
                  <a:lnTo>
                    <a:pt x="122" y="160"/>
                  </a:lnTo>
                  <a:lnTo>
                    <a:pt x="145" y="136"/>
                  </a:lnTo>
                  <a:lnTo>
                    <a:pt x="160" y="97"/>
                  </a:lnTo>
                  <a:lnTo>
                    <a:pt x="160" y="74"/>
                  </a:lnTo>
                  <a:lnTo>
                    <a:pt x="145" y="39"/>
                  </a:lnTo>
                  <a:lnTo>
                    <a:pt x="122" y="12"/>
                  </a:lnTo>
                  <a:lnTo>
                    <a:pt x="98"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9" name="Line 243">
              <a:extLst>
                <a:ext uri="{FF2B5EF4-FFF2-40B4-BE49-F238E27FC236}">
                  <a16:creationId xmlns:a16="http://schemas.microsoft.com/office/drawing/2014/main" id="{07410354-43F0-4485-861C-F82EAA3CE1C1}"/>
                </a:ext>
              </a:extLst>
            </p:cNvPr>
            <p:cNvSpPr>
              <a:spLocks noChangeShapeType="1"/>
            </p:cNvSpPr>
            <p:nvPr/>
          </p:nvSpPr>
          <p:spPr bwMode="auto">
            <a:xfrm flipV="1">
              <a:off x="1215" y="2785"/>
              <a:ext cx="9"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40" name="Freeform 244">
              <a:extLst>
                <a:ext uri="{FF2B5EF4-FFF2-40B4-BE49-F238E27FC236}">
                  <a16:creationId xmlns:a16="http://schemas.microsoft.com/office/drawing/2014/main" id="{8F338E63-AD72-4791-896E-F4BCF07444C3}"/>
                </a:ext>
              </a:extLst>
            </p:cNvPr>
            <p:cNvSpPr>
              <a:spLocks noChangeArrowheads="1"/>
            </p:cNvSpPr>
            <p:nvPr/>
          </p:nvSpPr>
          <p:spPr bwMode="auto">
            <a:xfrm>
              <a:off x="1210" y="2787"/>
              <a:ext cx="39" cy="58"/>
            </a:xfrm>
            <a:custGeom>
              <a:avLst/>
              <a:gdLst>
                <a:gd name="T0" fmla="*/ 23 w 170"/>
                <a:gd name="T1" fmla="*/ 11 h 256"/>
                <a:gd name="T2" fmla="*/ 11 w 170"/>
                <a:gd name="T3" fmla="*/ 34 h 256"/>
                <a:gd name="T4" fmla="*/ 11 w 170"/>
                <a:gd name="T5" fmla="*/ 61 h 256"/>
                <a:gd name="T6" fmla="*/ 23 w 170"/>
                <a:gd name="T7" fmla="*/ 84 h 256"/>
                <a:gd name="T8" fmla="*/ 45 w 170"/>
                <a:gd name="T9" fmla="*/ 96 h 256"/>
                <a:gd name="T10" fmla="*/ 96 w 170"/>
                <a:gd name="T11" fmla="*/ 108 h 256"/>
                <a:gd name="T12" fmla="*/ 134 w 170"/>
                <a:gd name="T13" fmla="*/ 123 h 256"/>
                <a:gd name="T14" fmla="*/ 158 w 170"/>
                <a:gd name="T15" fmla="*/ 147 h 256"/>
                <a:gd name="T16" fmla="*/ 169 w 170"/>
                <a:gd name="T17" fmla="*/ 170 h 256"/>
                <a:gd name="T18" fmla="*/ 169 w 170"/>
                <a:gd name="T19" fmla="*/ 209 h 256"/>
                <a:gd name="T20" fmla="*/ 158 w 170"/>
                <a:gd name="T21" fmla="*/ 232 h 256"/>
                <a:gd name="T22" fmla="*/ 146 w 170"/>
                <a:gd name="T23" fmla="*/ 244 h 256"/>
                <a:gd name="T24" fmla="*/ 107 w 170"/>
                <a:gd name="T25" fmla="*/ 255 h 256"/>
                <a:gd name="T26" fmla="*/ 61 w 170"/>
                <a:gd name="T27" fmla="*/ 255 h 256"/>
                <a:gd name="T28" fmla="*/ 23 w 170"/>
                <a:gd name="T29" fmla="*/ 244 h 256"/>
                <a:gd name="T30" fmla="*/ 11 w 170"/>
                <a:gd name="T31" fmla="*/ 232 h 256"/>
                <a:gd name="T32" fmla="*/ 0 w 170"/>
                <a:gd name="T33" fmla="*/ 209 h 256"/>
                <a:gd name="T34" fmla="*/ 0 w 170"/>
                <a:gd name="T35" fmla="*/ 170 h 256"/>
                <a:gd name="T36" fmla="*/ 11 w 170"/>
                <a:gd name="T37" fmla="*/ 147 h 256"/>
                <a:gd name="T38" fmla="*/ 34 w 170"/>
                <a:gd name="T39" fmla="*/ 123 h 256"/>
                <a:gd name="T40" fmla="*/ 73 w 170"/>
                <a:gd name="T41" fmla="*/ 108 h 256"/>
                <a:gd name="T42" fmla="*/ 122 w 170"/>
                <a:gd name="T43" fmla="*/ 96 h 256"/>
                <a:gd name="T44" fmla="*/ 146 w 170"/>
                <a:gd name="T45" fmla="*/ 84 h 256"/>
                <a:gd name="T46" fmla="*/ 158 w 170"/>
                <a:gd name="T47" fmla="*/ 61 h 256"/>
                <a:gd name="T48" fmla="*/ 158 w 170"/>
                <a:gd name="T49" fmla="*/ 34 h 256"/>
                <a:gd name="T50" fmla="*/ 146 w 170"/>
                <a:gd name="T51" fmla="*/ 11 h 256"/>
                <a:gd name="T52" fmla="*/ 107 w 170"/>
                <a:gd name="T53" fmla="*/ 0 h 256"/>
                <a:gd name="T54" fmla="*/ 61 w 170"/>
                <a:gd name="T5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0" h="256">
                  <a:moveTo>
                    <a:pt x="23" y="11"/>
                  </a:moveTo>
                  <a:lnTo>
                    <a:pt x="11" y="34"/>
                  </a:lnTo>
                  <a:lnTo>
                    <a:pt x="11" y="61"/>
                  </a:lnTo>
                  <a:lnTo>
                    <a:pt x="23" y="84"/>
                  </a:lnTo>
                  <a:lnTo>
                    <a:pt x="45" y="96"/>
                  </a:lnTo>
                  <a:lnTo>
                    <a:pt x="96" y="108"/>
                  </a:lnTo>
                  <a:lnTo>
                    <a:pt x="134" y="123"/>
                  </a:lnTo>
                  <a:lnTo>
                    <a:pt x="158" y="147"/>
                  </a:lnTo>
                  <a:lnTo>
                    <a:pt x="169" y="170"/>
                  </a:lnTo>
                  <a:lnTo>
                    <a:pt x="169" y="209"/>
                  </a:lnTo>
                  <a:lnTo>
                    <a:pt x="158" y="232"/>
                  </a:lnTo>
                  <a:lnTo>
                    <a:pt x="146" y="244"/>
                  </a:lnTo>
                  <a:lnTo>
                    <a:pt x="107" y="255"/>
                  </a:lnTo>
                  <a:lnTo>
                    <a:pt x="61" y="255"/>
                  </a:lnTo>
                  <a:lnTo>
                    <a:pt x="23" y="244"/>
                  </a:lnTo>
                  <a:lnTo>
                    <a:pt x="11" y="232"/>
                  </a:lnTo>
                  <a:lnTo>
                    <a:pt x="0" y="209"/>
                  </a:lnTo>
                  <a:lnTo>
                    <a:pt x="0" y="170"/>
                  </a:lnTo>
                  <a:lnTo>
                    <a:pt x="11" y="147"/>
                  </a:lnTo>
                  <a:lnTo>
                    <a:pt x="34" y="123"/>
                  </a:lnTo>
                  <a:lnTo>
                    <a:pt x="73" y="108"/>
                  </a:lnTo>
                  <a:lnTo>
                    <a:pt x="122" y="96"/>
                  </a:lnTo>
                  <a:lnTo>
                    <a:pt x="146" y="84"/>
                  </a:lnTo>
                  <a:lnTo>
                    <a:pt x="158" y="61"/>
                  </a:lnTo>
                  <a:lnTo>
                    <a:pt x="158" y="34"/>
                  </a:lnTo>
                  <a:lnTo>
                    <a:pt x="146" y="11"/>
                  </a:lnTo>
                  <a:lnTo>
                    <a:pt x="107"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1" name="Line 245">
              <a:extLst>
                <a:ext uri="{FF2B5EF4-FFF2-40B4-BE49-F238E27FC236}">
                  <a16:creationId xmlns:a16="http://schemas.microsoft.com/office/drawing/2014/main" id="{CC211C19-6175-4051-A490-25E8A2A4DC91}"/>
                </a:ext>
              </a:extLst>
            </p:cNvPr>
            <p:cNvSpPr>
              <a:spLocks noChangeShapeType="1"/>
            </p:cNvSpPr>
            <p:nvPr/>
          </p:nvSpPr>
          <p:spPr bwMode="auto">
            <a:xfrm flipV="1">
              <a:off x="1274" y="2774"/>
              <a:ext cx="5" cy="2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42" name="Freeform 246">
              <a:extLst>
                <a:ext uri="{FF2B5EF4-FFF2-40B4-BE49-F238E27FC236}">
                  <a16:creationId xmlns:a16="http://schemas.microsoft.com/office/drawing/2014/main" id="{B63077EF-FC8B-4067-9334-DF5798C19160}"/>
                </a:ext>
              </a:extLst>
            </p:cNvPr>
            <p:cNvSpPr>
              <a:spLocks noChangeArrowheads="1"/>
            </p:cNvSpPr>
            <p:nvPr/>
          </p:nvSpPr>
          <p:spPr bwMode="auto">
            <a:xfrm>
              <a:off x="1140" y="2355"/>
              <a:ext cx="40" cy="74"/>
            </a:xfrm>
            <a:custGeom>
              <a:avLst/>
              <a:gdLst>
                <a:gd name="T0" fmla="*/ 0 w 175"/>
                <a:gd name="T1" fmla="*/ 324 h 325"/>
                <a:gd name="T2" fmla="*/ 84 w 175"/>
                <a:gd name="T3" fmla="*/ 0 h 325"/>
                <a:gd name="T4" fmla="*/ 174 w 175"/>
                <a:gd name="T5" fmla="*/ 324 h 325"/>
                <a:gd name="T6" fmla="*/ 146 w 175"/>
                <a:gd name="T7" fmla="*/ 308 h 325"/>
                <a:gd name="T8" fmla="*/ 120 w 175"/>
                <a:gd name="T9" fmla="*/ 296 h 325"/>
                <a:gd name="T10" fmla="*/ 84 w 175"/>
                <a:gd name="T11" fmla="*/ 294 h 325"/>
                <a:gd name="T12" fmla="*/ 54 w 175"/>
                <a:gd name="T13" fmla="*/ 296 h 325"/>
                <a:gd name="T14" fmla="*/ 23 w 175"/>
                <a:gd name="T15" fmla="*/ 308 h 325"/>
                <a:gd name="T16" fmla="*/ 0 w 175"/>
                <a:gd name="T17" fmla="*/ 324 h 325"/>
                <a:gd name="T18" fmla="*/ 19 w 175"/>
                <a:gd name="T19" fmla="*/ 301 h 325"/>
                <a:gd name="T20" fmla="*/ 84 w 175"/>
                <a:gd name="T21" fmla="*/ 42 h 325"/>
                <a:gd name="T22" fmla="*/ 158 w 175"/>
                <a:gd name="T23" fmla="*/ 301 h 325"/>
                <a:gd name="T24" fmla="*/ 122 w 175"/>
                <a:gd name="T25" fmla="*/ 289 h 325"/>
                <a:gd name="T26" fmla="*/ 84 w 175"/>
                <a:gd name="T27" fmla="*/ 281 h 325"/>
                <a:gd name="T28" fmla="*/ 49 w 175"/>
                <a:gd name="T29" fmla="*/ 289 h 325"/>
                <a:gd name="T30" fmla="*/ 19 w 175"/>
                <a:gd name="T31" fmla="*/ 301 h 325"/>
                <a:gd name="T32" fmla="*/ 34 w 175"/>
                <a:gd name="T33" fmla="*/ 281 h 325"/>
                <a:gd name="T34" fmla="*/ 84 w 175"/>
                <a:gd name="T35" fmla="*/ 81 h 325"/>
                <a:gd name="T36" fmla="*/ 143 w 175"/>
                <a:gd name="T37" fmla="*/ 281 h 325"/>
                <a:gd name="T38" fmla="*/ 116 w 175"/>
                <a:gd name="T39" fmla="*/ 275 h 325"/>
                <a:gd name="T40" fmla="*/ 84 w 175"/>
                <a:gd name="T41" fmla="*/ 275 h 325"/>
                <a:gd name="T42" fmla="*/ 61 w 175"/>
                <a:gd name="T43" fmla="*/ 275 h 325"/>
                <a:gd name="T44" fmla="*/ 34 w 175"/>
                <a:gd name="T45" fmla="*/ 281 h 325"/>
                <a:gd name="T46" fmla="*/ 49 w 175"/>
                <a:gd name="T47" fmla="*/ 266 h 325"/>
                <a:gd name="T48" fmla="*/ 84 w 175"/>
                <a:gd name="T49" fmla="*/ 123 h 325"/>
                <a:gd name="T50" fmla="*/ 127 w 175"/>
                <a:gd name="T51" fmla="*/ 266 h 325"/>
                <a:gd name="T52" fmla="*/ 84 w 175"/>
                <a:gd name="T53" fmla="*/ 262 h 325"/>
                <a:gd name="T54" fmla="*/ 49 w 175"/>
                <a:gd name="T55" fmla="*/ 266 h 325"/>
                <a:gd name="T56" fmla="*/ 65 w 175"/>
                <a:gd name="T57" fmla="*/ 25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5" h="325">
                  <a:moveTo>
                    <a:pt x="0" y="324"/>
                  </a:moveTo>
                  <a:lnTo>
                    <a:pt x="84" y="0"/>
                  </a:lnTo>
                  <a:lnTo>
                    <a:pt x="174" y="324"/>
                  </a:lnTo>
                  <a:lnTo>
                    <a:pt x="146" y="308"/>
                  </a:lnTo>
                  <a:lnTo>
                    <a:pt x="120" y="296"/>
                  </a:lnTo>
                  <a:lnTo>
                    <a:pt x="84" y="294"/>
                  </a:lnTo>
                  <a:lnTo>
                    <a:pt x="54" y="296"/>
                  </a:lnTo>
                  <a:lnTo>
                    <a:pt x="23" y="308"/>
                  </a:lnTo>
                  <a:lnTo>
                    <a:pt x="0" y="324"/>
                  </a:lnTo>
                  <a:lnTo>
                    <a:pt x="19" y="301"/>
                  </a:lnTo>
                  <a:lnTo>
                    <a:pt x="84" y="42"/>
                  </a:lnTo>
                  <a:lnTo>
                    <a:pt x="158" y="301"/>
                  </a:lnTo>
                  <a:lnTo>
                    <a:pt x="122" y="289"/>
                  </a:lnTo>
                  <a:lnTo>
                    <a:pt x="84" y="281"/>
                  </a:lnTo>
                  <a:lnTo>
                    <a:pt x="49" y="289"/>
                  </a:lnTo>
                  <a:lnTo>
                    <a:pt x="19" y="301"/>
                  </a:lnTo>
                  <a:lnTo>
                    <a:pt x="34" y="281"/>
                  </a:lnTo>
                  <a:lnTo>
                    <a:pt x="84" y="81"/>
                  </a:lnTo>
                  <a:lnTo>
                    <a:pt x="143" y="281"/>
                  </a:lnTo>
                  <a:lnTo>
                    <a:pt x="116" y="275"/>
                  </a:lnTo>
                  <a:lnTo>
                    <a:pt x="84" y="275"/>
                  </a:lnTo>
                  <a:lnTo>
                    <a:pt x="61" y="275"/>
                  </a:lnTo>
                  <a:lnTo>
                    <a:pt x="34" y="281"/>
                  </a:lnTo>
                  <a:lnTo>
                    <a:pt x="49" y="266"/>
                  </a:lnTo>
                  <a:lnTo>
                    <a:pt x="84" y="123"/>
                  </a:lnTo>
                  <a:lnTo>
                    <a:pt x="127" y="266"/>
                  </a:lnTo>
                  <a:lnTo>
                    <a:pt x="84" y="262"/>
                  </a:lnTo>
                  <a:lnTo>
                    <a:pt x="49" y="266"/>
                  </a:lnTo>
                  <a:lnTo>
                    <a:pt x="65" y="2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3" name="Freeform 247">
              <a:extLst>
                <a:ext uri="{FF2B5EF4-FFF2-40B4-BE49-F238E27FC236}">
                  <a16:creationId xmlns:a16="http://schemas.microsoft.com/office/drawing/2014/main" id="{6A59AA3C-DC74-477F-88DB-8F8C900DB274}"/>
                </a:ext>
              </a:extLst>
            </p:cNvPr>
            <p:cNvSpPr>
              <a:spLocks noChangeArrowheads="1"/>
            </p:cNvSpPr>
            <p:nvPr/>
          </p:nvSpPr>
          <p:spPr bwMode="auto">
            <a:xfrm>
              <a:off x="1154" y="2394"/>
              <a:ext cx="14" cy="19"/>
            </a:xfrm>
            <a:custGeom>
              <a:avLst/>
              <a:gdLst>
                <a:gd name="T0" fmla="*/ 0 w 63"/>
                <a:gd name="T1" fmla="*/ 82 h 83"/>
                <a:gd name="T2" fmla="*/ 23 w 63"/>
                <a:gd name="T3" fmla="*/ 0 h 83"/>
                <a:gd name="T4" fmla="*/ 62 w 63"/>
                <a:gd name="T5" fmla="*/ 82 h 83"/>
                <a:gd name="T6" fmla="*/ 0 w 63"/>
                <a:gd name="T7" fmla="*/ 82 h 83"/>
                <a:gd name="T8" fmla="*/ 19 w 63"/>
                <a:gd name="T9" fmla="*/ 70 h 83"/>
                <a:gd name="T10" fmla="*/ 23 w 63"/>
                <a:gd name="T11" fmla="*/ 39 h 83"/>
                <a:gd name="T12" fmla="*/ 38 w 63"/>
                <a:gd name="T13" fmla="*/ 70 h 83"/>
                <a:gd name="T14" fmla="*/ 19 w 63"/>
                <a:gd name="T15" fmla="*/ 7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3">
                  <a:moveTo>
                    <a:pt x="0" y="82"/>
                  </a:moveTo>
                  <a:lnTo>
                    <a:pt x="23" y="0"/>
                  </a:lnTo>
                  <a:lnTo>
                    <a:pt x="62" y="82"/>
                  </a:lnTo>
                  <a:lnTo>
                    <a:pt x="0" y="82"/>
                  </a:lnTo>
                  <a:lnTo>
                    <a:pt x="19" y="70"/>
                  </a:lnTo>
                  <a:lnTo>
                    <a:pt x="23" y="39"/>
                  </a:lnTo>
                  <a:lnTo>
                    <a:pt x="38" y="70"/>
                  </a:lnTo>
                  <a:lnTo>
                    <a:pt x="19" y="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4" name="Freeform 248">
              <a:extLst>
                <a:ext uri="{FF2B5EF4-FFF2-40B4-BE49-F238E27FC236}">
                  <a16:creationId xmlns:a16="http://schemas.microsoft.com/office/drawing/2014/main" id="{221EE340-6C34-44EC-A33C-161FD863F0A4}"/>
                </a:ext>
              </a:extLst>
            </p:cNvPr>
            <p:cNvSpPr>
              <a:spLocks noChangeArrowheads="1"/>
            </p:cNvSpPr>
            <p:nvPr/>
          </p:nvSpPr>
          <p:spPr bwMode="auto">
            <a:xfrm>
              <a:off x="1140" y="3106"/>
              <a:ext cx="40" cy="76"/>
            </a:xfrm>
            <a:custGeom>
              <a:avLst/>
              <a:gdLst>
                <a:gd name="T0" fmla="*/ 174 w 175"/>
                <a:gd name="T1" fmla="*/ 0 h 333"/>
                <a:gd name="T2" fmla="*/ 84 w 175"/>
                <a:gd name="T3" fmla="*/ 332 h 333"/>
                <a:gd name="T4" fmla="*/ 0 w 175"/>
                <a:gd name="T5" fmla="*/ 0 h 333"/>
                <a:gd name="T6" fmla="*/ 23 w 175"/>
                <a:gd name="T7" fmla="*/ 19 h 333"/>
                <a:gd name="T8" fmla="*/ 54 w 175"/>
                <a:gd name="T9" fmla="*/ 30 h 333"/>
                <a:gd name="T10" fmla="*/ 84 w 175"/>
                <a:gd name="T11" fmla="*/ 34 h 333"/>
                <a:gd name="T12" fmla="*/ 120 w 175"/>
                <a:gd name="T13" fmla="*/ 30 h 333"/>
                <a:gd name="T14" fmla="*/ 146 w 175"/>
                <a:gd name="T15" fmla="*/ 19 h 333"/>
                <a:gd name="T16" fmla="*/ 174 w 175"/>
                <a:gd name="T17"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333">
                  <a:moveTo>
                    <a:pt x="174" y="0"/>
                  </a:moveTo>
                  <a:lnTo>
                    <a:pt x="84" y="332"/>
                  </a:lnTo>
                  <a:lnTo>
                    <a:pt x="0" y="0"/>
                  </a:lnTo>
                  <a:lnTo>
                    <a:pt x="23" y="19"/>
                  </a:lnTo>
                  <a:lnTo>
                    <a:pt x="54" y="30"/>
                  </a:lnTo>
                  <a:lnTo>
                    <a:pt x="84" y="34"/>
                  </a:lnTo>
                  <a:lnTo>
                    <a:pt x="120" y="30"/>
                  </a:lnTo>
                  <a:lnTo>
                    <a:pt x="146" y="19"/>
                  </a:lnTo>
                  <a:lnTo>
                    <a:pt x="17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5" name="Freeform 249">
              <a:extLst>
                <a:ext uri="{FF2B5EF4-FFF2-40B4-BE49-F238E27FC236}">
                  <a16:creationId xmlns:a16="http://schemas.microsoft.com/office/drawing/2014/main" id="{2E5560EA-E744-456E-9D9E-A47A5ECFEA74}"/>
                </a:ext>
              </a:extLst>
            </p:cNvPr>
            <p:cNvSpPr>
              <a:spLocks noChangeArrowheads="1"/>
            </p:cNvSpPr>
            <p:nvPr/>
          </p:nvSpPr>
          <p:spPr bwMode="auto">
            <a:xfrm>
              <a:off x="1144" y="3112"/>
              <a:ext cx="32" cy="59"/>
            </a:xfrm>
            <a:custGeom>
              <a:avLst/>
              <a:gdLst>
                <a:gd name="T0" fmla="*/ 139 w 140"/>
                <a:gd name="T1" fmla="*/ 0 h 259"/>
                <a:gd name="T2" fmla="*/ 65 w 140"/>
                <a:gd name="T3" fmla="*/ 258 h 259"/>
                <a:gd name="T4" fmla="*/ 0 w 140"/>
                <a:gd name="T5" fmla="*/ 0 h 259"/>
                <a:gd name="T6" fmla="*/ 30 w 140"/>
                <a:gd name="T7" fmla="*/ 15 h 259"/>
                <a:gd name="T8" fmla="*/ 65 w 140"/>
                <a:gd name="T9" fmla="*/ 15 h 259"/>
                <a:gd name="T10" fmla="*/ 103 w 140"/>
                <a:gd name="T11" fmla="*/ 15 h 259"/>
                <a:gd name="T12" fmla="*/ 139 w 140"/>
                <a:gd name="T13" fmla="*/ 0 h 259"/>
                <a:gd name="T14" fmla="*/ 123 w 140"/>
                <a:gd name="T15" fmla="*/ 19 h 259"/>
                <a:gd name="T16" fmla="*/ 65 w 140"/>
                <a:gd name="T17" fmla="*/ 220 h 259"/>
                <a:gd name="T18" fmla="*/ 15 w 140"/>
                <a:gd name="T19" fmla="*/ 19 h 259"/>
                <a:gd name="T20" fmla="*/ 42 w 140"/>
                <a:gd name="T21" fmla="*/ 26 h 259"/>
                <a:gd name="T22" fmla="*/ 65 w 140"/>
                <a:gd name="T23" fmla="*/ 30 h 259"/>
                <a:gd name="T24" fmla="*/ 96 w 140"/>
                <a:gd name="T25" fmla="*/ 26 h 259"/>
                <a:gd name="T26" fmla="*/ 123 w 140"/>
                <a:gd name="T27" fmla="*/ 19 h 259"/>
                <a:gd name="T28" fmla="*/ 108 w 140"/>
                <a:gd name="T29" fmla="*/ 34 h 259"/>
                <a:gd name="T30" fmla="*/ 65 w 140"/>
                <a:gd name="T31" fmla="*/ 177 h 259"/>
                <a:gd name="T32" fmla="*/ 30 w 140"/>
                <a:gd name="T33" fmla="*/ 34 h 259"/>
                <a:gd name="T34" fmla="*/ 65 w 140"/>
                <a:gd name="T35" fmla="*/ 41 h 259"/>
                <a:gd name="T36" fmla="*/ 108 w 140"/>
                <a:gd name="T37" fmla="*/ 34 h 259"/>
                <a:gd name="T38" fmla="*/ 92 w 140"/>
                <a:gd name="T39" fmla="*/ 50 h 259"/>
                <a:gd name="T40" fmla="*/ 65 w 140"/>
                <a:gd name="T41" fmla="*/ 135 h 259"/>
                <a:gd name="T42" fmla="*/ 46 w 140"/>
                <a:gd name="T43" fmla="*/ 50 h 259"/>
                <a:gd name="T44" fmla="*/ 92 w 140"/>
                <a:gd name="T45" fmla="*/ 50 h 259"/>
                <a:gd name="T46" fmla="*/ 77 w 140"/>
                <a:gd name="T47" fmla="*/ 61 h 259"/>
                <a:gd name="T48" fmla="*/ 65 w 140"/>
                <a:gd name="T49" fmla="*/ 93 h 259"/>
                <a:gd name="T50" fmla="*/ 61 w 140"/>
                <a:gd name="T51" fmla="*/ 61 h 259"/>
                <a:gd name="T52" fmla="*/ 77 w 140"/>
                <a:gd name="T53" fmla="*/ 6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259">
                  <a:moveTo>
                    <a:pt x="139" y="0"/>
                  </a:moveTo>
                  <a:lnTo>
                    <a:pt x="65" y="258"/>
                  </a:lnTo>
                  <a:lnTo>
                    <a:pt x="0" y="0"/>
                  </a:lnTo>
                  <a:lnTo>
                    <a:pt x="30" y="15"/>
                  </a:lnTo>
                  <a:lnTo>
                    <a:pt x="65" y="15"/>
                  </a:lnTo>
                  <a:lnTo>
                    <a:pt x="103" y="15"/>
                  </a:lnTo>
                  <a:lnTo>
                    <a:pt x="139" y="0"/>
                  </a:lnTo>
                  <a:lnTo>
                    <a:pt x="123" y="19"/>
                  </a:lnTo>
                  <a:lnTo>
                    <a:pt x="65" y="220"/>
                  </a:lnTo>
                  <a:lnTo>
                    <a:pt x="15" y="19"/>
                  </a:lnTo>
                  <a:lnTo>
                    <a:pt x="42" y="26"/>
                  </a:lnTo>
                  <a:lnTo>
                    <a:pt x="65" y="30"/>
                  </a:lnTo>
                  <a:lnTo>
                    <a:pt x="96" y="26"/>
                  </a:lnTo>
                  <a:lnTo>
                    <a:pt x="123" y="19"/>
                  </a:lnTo>
                  <a:lnTo>
                    <a:pt x="108" y="34"/>
                  </a:lnTo>
                  <a:lnTo>
                    <a:pt x="65" y="177"/>
                  </a:lnTo>
                  <a:lnTo>
                    <a:pt x="30" y="34"/>
                  </a:lnTo>
                  <a:lnTo>
                    <a:pt x="65" y="41"/>
                  </a:lnTo>
                  <a:lnTo>
                    <a:pt x="108" y="34"/>
                  </a:lnTo>
                  <a:lnTo>
                    <a:pt x="92" y="50"/>
                  </a:lnTo>
                  <a:lnTo>
                    <a:pt x="65" y="135"/>
                  </a:lnTo>
                  <a:lnTo>
                    <a:pt x="46" y="50"/>
                  </a:lnTo>
                  <a:lnTo>
                    <a:pt x="92" y="50"/>
                  </a:lnTo>
                  <a:lnTo>
                    <a:pt x="77" y="61"/>
                  </a:lnTo>
                  <a:lnTo>
                    <a:pt x="65" y="93"/>
                  </a:lnTo>
                  <a:lnTo>
                    <a:pt x="61" y="61"/>
                  </a:lnTo>
                  <a:lnTo>
                    <a:pt x="77" y="6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6" name="Line 250">
              <a:extLst>
                <a:ext uri="{FF2B5EF4-FFF2-40B4-BE49-F238E27FC236}">
                  <a16:creationId xmlns:a16="http://schemas.microsoft.com/office/drawing/2014/main" id="{AC64F860-6006-42AA-BF4A-4445B013273D}"/>
                </a:ext>
              </a:extLst>
            </p:cNvPr>
            <p:cNvSpPr>
              <a:spLocks noChangeShapeType="1"/>
            </p:cNvSpPr>
            <p:nvPr/>
          </p:nvSpPr>
          <p:spPr bwMode="auto">
            <a:xfrm flipV="1">
              <a:off x="1159" y="2354"/>
              <a:ext cx="1" cy="39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47" name="Line 251">
              <a:extLst>
                <a:ext uri="{FF2B5EF4-FFF2-40B4-BE49-F238E27FC236}">
                  <a16:creationId xmlns:a16="http://schemas.microsoft.com/office/drawing/2014/main" id="{D4D531FC-8A76-4A2E-B22C-FAEC69F2735E}"/>
                </a:ext>
              </a:extLst>
            </p:cNvPr>
            <p:cNvSpPr>
              <a:spLocks noChangeShapeType="1"/>
            </p:cNvSpPr>
            <p:nvPr/>
          </p:nvSpPr>
          <p:spPr bwMode="auto">
            <a:xfrm>
              <a:off x="1110" y="3181"/>
              <a:ext cx="18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48" name="Line 252">
              <a:extLst>
                <a:ext uri="{FF2B5EF4-FFF2-40B4-BE49-F238E27FC236}">
                  <a16:creationId xmlns:a16="http://schemas.microsoft.com/office/drawing/2014/main" id="{445B8336-C630-445E-B895-123C40231BD0}"/>
                </a:ext>
              </a:extLst>
            </p:cNvPr>
            <p:cNvSpPr>
              <a:spLocks noChangeShapeType="1"/>
            </p:cNvSpPr>
            <p:nvPr/>
          </p:nvSpPr>
          <p:spPr bwMode="auto">
            <a:xfrm flipH="1">
              <a:off x="1109" y="2355"/>
              <a:ext cx="19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49" name="Freeform 253">
              <a:extLst>
                <a:ext uri="{FF2B5EF4-FFF2-40B4-BE49-F238E27FC236}">
                  <a16:creationId xmlns:a16="http://schemas.microsoft.com/office/drawing/2014/main" id="{344126F7-B56B-4CF1-988A-5FE4D4E2FA88}"/>
                </a:ext>
              </a:extLst>
            </p:cNvPr>
            <p:cNvSpPr>
              <a:spLocks noChangeArrowheads="1"/>
            </p:cNvSpPr>
            <p:nvPr/>
          </p:nvSpPr>
          <p:spPr bwMode="auto">
            <a:xfrm>
              <a:off x="641" y="2524"/>
              <a:ext cx="34" cy="58"/>
            </a:xfrm>
            <a:custGeom>
              <a:avLst/>
              <a:gdLst>
                <a:gd name="T0" fmla="*/ 0 w 148"/>
                <a:gd name="T1" fmla="*/ 0 h 256"/>
                <a:gd name="T2" fmla="*/ 0 w 148"/>
                <a:gd name="T3" fmla="*/ 255 h 256"/>
                <a:gd name="T4" fmla="*/ 147 w 148"/>
                <a:gd name="T5" fmla="*/ 255 h 256"/>
              </a:gdLst>
              <a:ahLst/>
              <a:cxnLst>
                <a:cxn ang="0">
                  <a:pos x="T0" y="T1"/>
                </a:cxn>
                <a:cxn ang="0">
                  <a:pos x="T2" y="T3"/>
                </a:cxn>
                <a:cxn ang="0">
                  <a:pos x="T4" y="T5"/>
                </a:cxn>
              </a:cxnLst>
              <a:rect l="0" t="0" r="r" b="b"/>
              <a:pathLst>
                <a:path w="148" h="256">
                  <a:moveTo>
                    <a:pt x="0" y="0"/>
                  </a:moveTo>
                  <a:lnTo>
                    <a:pt x="0" y="255"/>
                  </a:lnTo>
                  <a:lnTo>
                    <a:pt x="147" y="2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0" name="Freeform 254">
              <a:extLst>
                <a:ext uri="{FF2B5EF4-FFF2-40B4-BE49-F238E27FC236}">
                  <a16:creationId xmlns:a16="http://schemas.microsoft.com/office/drawing/2014/main" id="{A973F900-33D5-4BB8-B803-9A513204F61D}"/>
                </a:ext>
              </a:extLst>
            </p:cNvPr>
            <p:cNvSpPr>
              <a:spLocks noChangeArrowheads="1"/>
            </p:cNvSpPr>
            <p:nvPr/>
          </p:nvSpPr>
          <p:spPr bwMode="auto">
            <a:xfrm>
              <a:off x="688" y="2542"/>
              <a:ext cx="33" cy="40"/>
            </a:xfrm>
            <a:custGeom>
              <a:avLst/>
              <a:gdLst>
                <a:gd name="T0" fmla="*/ 0 w 147"/>
                <a:gd name="T1" fmla="*/ 73 h 175"/>
                <a:gd name="T2" fmla="*/ 146 w 147"/>
                <a:gd name="T3" fmla="*/ 73 h 175"/>
                <a:gd name="T4" fmla="*/ 146 w 147"/>
                <a:gd name="T5" fmla="*/ 50 h 175"/>
                <a:gd name="T6" fmla="*/ 135 w 147"/>
                <a:gd name="T7" fmla="*/ 23 h 175"/>
                <a:gd name="T8" fmla="*/ 123 w 147"/>
                <a:gd name="T9" fmla="*/ 12 h 175"/>
                <a:gd name="T10" fmla="*/ 96 w 147"/>
                <a:gd name="T11" fmla="*/ 0 h 175"/>
                <a:gd name="T12" fmla="*/ 60 w 147"/>
                <a:gd name="T13" fmla="*/ 0 h 175"/>
                <a:gd name="T14" fmla="*/ 34 w 147"/>
                <a:gd name="T15" fmla="*/ 12 h 175"/>
                <a:gd name="T16" fmla="*/ 11 w 147"/>
                <a:gd name="T17" fmla="*/ 39 h 175"/>
                <a:gd name="T18" fmla="*/ 0 w 147"/>
                <a:gd name="T19" fmla="*/ 73 h 175"/>
                <a:gd name="T20" fmla="*/ 0 w 147"/>
                <a:gd name="T21" fmla="*/ 101 h 175"/>
                <a:gd name="T22" fmla="*/ 11 w 147"/>
                <a:gd name="T23" fmla="*/ 135 h 175"/>
                <a:gd name="T24" fmla="*/ 34 w 147"/>
                <a:gd name="T25" fmla="*/ 158 h 175"/>
                <a:gd name="T26" fmla="*/ 60 w 147"/>
                <a:gd name="T27" fmla="*/ 174 h 175"/>
                <a:gd name="T28" fmla="*/ 96 w 147"/>
                <a:gd name="T29" fmla="*/ 174 h 175"/>
                <a:gd name="T30" fmla="*/ 123 w 147"/>
                <a:gd name="T31" fmla="*/ 158 h 175"/>
                <a:gd name="T32" fmla="*/ 146 w 147"/>
                <a:gd name="T33" fmla="*/ 13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75">
                  <a:moveTo>
                    <a:pt x="0" y="73"/>
                  </a:moveTo>
                  <a:lnTo>
                    <a:pt x="146" y="73"/>
                  </a:lnTo>
                  <a:lnTo>
                    <a:pt x="146" y="50"/>
                  </a:lnTo>
                  <a:lnTo>
                    <a:pt x="135" y="23"/>
                  </a:lnTo>
                  <a:lnTo>
                    <a:pt x="123" y="12"/>
                  </a:lnTo>
                  <a:lnTo>
                    <a:pt x="96" y="0"/>
                  </a:lnTo>
                  <a:lnTo>
                    <a:pt x="60" y="0"/>
                  </a:lnTo>
                  <a:lnTo>
                    <a:pt x="34" y="12"/>
                  </a:lnTo>
                  <a:lnTo>
                    <a:pt x="11" y="39"/>
                  </a:lnTo>
                  <a:lnTo>
                    <a:pt x="0" y="73"/>
                  </a:lnTo>
                  <a:lnTo>
                    <a:pt x="0" y="101"/>
                  </a:lnTo>
                  <a:lnTo>
                    <a:pt x="11" y="135"/>
                  </a:lnTo>
                  <a:lnTo>
                    <a:pt x="34" y="158"/>
                  </a:lnTo>
                  <a:lnTo>
                    <a:pt x="60" y="174"/>
                  </a:lnTo>
                  <a:lnTo>
                    <a:pt x="96" y="174"/>
                  </a:lnTo>
                  <a:lnTo>
                    <a:pt x="123" y="158"/>
                  </a:lnTo>
                  <a:lnTo>
                    <a:pt x="146"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1" name="Line 255">
              <a:extLst>
                <a:ext uri="{FF2B5EF4-FFF2-40B4-BE49-F238E27FC236}">
                  <a16:creationId xmlns:a16="http://schemas.microsoft.com/office/drawing/2014/main" id="{15314715-FD04-440B-BE97-A0355228A914}"/>
                </a:ext>
              </a:extLst>
            </p:cNvPr>
            <p:cNvSpPr>
              <a:spLocks noChangeShapeType="1"/>
            </p:cNvSpPr>
            <p:nvPr/>
          </p:nvSpPr>
          <p:spPr bwMode="auto">
            <a:xfrm flipH="1" flipV="1">
              <a:off x="736" y="2541"/>
              <a:ext cx="19"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52" name="Line 256">
              <a:extLst>
                <a:ext uri="{FF2B5EF4-FFF2-40B4-BE49-F238E27FC236}">
                  <a16:creationId xmlns:a16="http://schemas.microsoft.com/office/drawing/2014/main" id="{C6F891F5-658F-4652-A729-8703CF58E8CF}"/>
                </a:ext>
              </a:extLst>
            </p:cNvPr>
            <p:cNvSpPr>
              <a:spLocks noChangeShapeType="1"/>
            </p:cNvSpPr>
            <p:nvPr/>
          </p:nvSpPr>
          <p:spPr bwMode="auto">
            <a:xfrm flipH="1">
              <a:off x="753" y="2542"/>
              <a:ext cx="18"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53" name="Freeform 257">
              <a:extLst>
                <a:ext uri="{FF2B5EF4-FFF2-40B4-BE49-F238E27FC236}">
                  <a16:creationId xmlns:a16="http://schemas.microsoft.com/office/drawing/2014/main" id="{B3134BB4-F82A-45CF-83FE-77A6ABF12827}"/>
                </a:ext>
              </a:extLst>
            </p:cNvPr>
            <p:cNvSpPr>
              <a:spLocks noChangeArrowheads="1"/>
            </p:cNvSpPr>
            <p:nvPr/>
          </p:nvSpPr>
          <p:spPr bwMode="auto">
            <a:xfrm>
              <a:off x="781" y="2542"/>
              <a:ext cx="34" cy="40"/>
            </a:xfrm>
            <a:custGeom>
              <a:avLst/>
              <a:gdLst>
                <a:gd name="T0" fmla="*/ 0 w 148"/>
                <a:gd name="T1" fmla="*/ 73 h 175"/>
                <a:gd name="T2" fmla="*/ 147 w 148"/>
                <a:gd name="T3" fmla="*/ 73 h 175"/>
                <a:gd name="T4" fmla="*/ 147 w 148"/>
                <a:gd name="T5" fmla="*/ 50 h 175"/>
                <a:gd name="T6" fmla="*/ 135 w 148"/>
                <a:gd name="T7" fmla="*/ 23 h 175"/>
                <a:gd name="T8" fmla="*/ 123 w 148"/>
                <a:gd name="T9" fmla="*/ 12 h 175"/>
                <a:gd name="T10" fmla="*/ 96 w 148"/>
                <a:gd name="T11" fmla="*/ 0 h 175"/>
                <a:gd name="T12" fmla="*/ 61 w 148"/>
                <a:gd name="T13" fmla="*/ 0 h 175"/>
                <a:gd name="T14" fmla="*/ 34 w 148"/>
                <a:gd name="T15" fmla="*/ 12 h 175"/>
                <a:gd name="T16" fmla="*/ 11 w 148"/>
                <a:gd name="T17" fmla="*/ 39 h 175"/>
                <a:gd name="T18" fmla="*/ 0 w 148"/>
                <a:gd name="T19" fmla="*/ 73 h 175"/>
                <a:gd name="T20" fmla="*/ 0 w 148"/>
                <a:gd name="T21" fmla="*/ 101 h 175"/>
                <a:gd name="T22" fmla="*/ 11 w 148"/>
                <a:gd name="T23" fmla="*/ 135 h 175"/>
                <a:gd name="T24" fmla="*/ 34 w 148"/>
                <a:gd name="T25" fmla="*/ 158 h 175"/>
                <a:gd name="T26" fmla="*/ 61 w 148"/>
                <a:gd name="T27" fmla="*/ 174 h 175"/>
                <a:gd name="T28" fmla="*/ 96 w 148"/>
                <a:gd name="T29" fmla="*/ 174 h 175"/>
                <a:gd name="T30" fmla="*/ 123 w 148"/>
                <a:gd name="T31" fmla="*/ 158 h 175"/>
                <a:gd name="T32" fmla="*/ 147 w 148"/>
                <a:gd name="T33" fmla="*/ 13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5">
                  <a:moveTo>
                    <a:pt x="0" y="73"/>
                  </a:moveTo>
                  <a:lnTo>
                    <a:pt x="147" y="73"/>
                  </a:lnTo>
                  <a:lnTo>
                    <a:pt x="147" y="50"/>
                  </a:lnTo>
                  <a:lnTo>
                    <a:pt x="135" y="23"/>
                  </a:lnTo>
                  <a:lnTo>
                    <a:pt x="123" y="12"/>
                  </a:lnTo>
                  <a:lnTo>
                    <a:pt x="96" y="0"/>
                  </a:lnTo>
                  <a:lnTo>
                    <a:pt x="61" y="0"/>
                  </a:lnTo>
                  <a:lnTo>
                    <a:pt x="34" y="12"/>
                  </a:lnTo>
                  <a:lnTo>
                    <a:pt x="11" y="39"/>
                  </a:lnTo>
                  <a:lnTo>
                    <a:pt x="0" y="73"/>
                  </a:lnTo>
                  <a:lnTo>
                    <a:pt x="0" y="101"/>
                  </a:lnTo>
                  <a:lnTo>
                    <a:pt x="11" y="135"/>
                  </a:lnTo>
                  <a:lnTo>
                    <a:pt x="34" y="158"/>
                  </a:lnTo>
                  <a:lnTo>
                    <a:pt x="61" y="174"/>
                  </a:lnTo>
                  <a:lnTo>
                    <a:pt x="96" y="174"/>
                  </a:lnTo>
                  <a:lnTo>
                    <a:pt x="123" y="158"/>
                  </a:lnTo>
                  <a:lnTo>
                    <a:pt x="147"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4" name="Line 258">
              <a:extLst>
                <a:ext uri="{FF2B5EF4-FFF2-40B4-BE49-F238E27FC236}">
                  <a16:creationId xmlns:a16="http://schemas.microsoft.com/office/drawing/2014/main" id="{8EDD803C-8718-4F11-855D-3520BA19168B}"/>
                </a:ext>
              </a:extLst>
            </p:cNvPr>
            <p:cNvSpPr>
              <a:spLocks noChangeShapeType="1"/>
            </p:cNvSpPr>
            <p:nvPr/>
          </p:nvSpPr>
          <p:spPr bwMode="auto">
            <a:xfrm flipV="1">
              <a:off x="831" y="2522"/>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55" name="Freeform 259">
              <a:extLst>
                <a:ext uri="{FF2B5EF4-FFF2-40B4-BE49-F238E27FC236}">
                  <a16:creationId xmlns:a16="http://schemas.microsoft.com/office/drawing/2014/main" id="{D1E6711C-161D-48D6-AAD7-39C0DA1468EA}"/>
                </a:ext>
              </a:extLst>
            </p:cNvPr>
            <p:cNvSpPr>
              <a:spLocks noChangeArrowheads="1"/>
            </p:cNvSpPr>
            <p:nvPr/>
          </p:nvSpPr>
          <p:spPr bwMode="auto">
            <a:xfrm>
              <a:off x="593" y="2413"/>
              <a:ext cx="42" cy="59"/>
            </a:xfrm>
            <a:custGeom>
              <a:avLst/>
              <a:gdLst>
                <a:gd name="T0" fmla="*/ 185 w 186"/>
                <a:gd name="T1" fmla="*/ 61 h 259"/>
                <a:gd name="T2" fmla="*/ 174 w 186"/>
                <a:gd name="T3" fmla="*/ 34 h 259"/>
                <a:gd name="T4" fmla="*/ 146 w 186"/>
                <a:gd name="T5" fmla="*/ 11 h 259"/>
                <a:gd name="T6" fmla="*/ 123 w 186"/>
                <a:gd name="T7" fmla="*/ 0 h 259"/>
                <a:gd name="T8" fmla="*/ 73 w 186"/>
                <a:gd name="T9" fmla="*/ 0 h 259"/>
                <a:gd name="T10" fmla="*/ 49 w 186"/>
                <a:gd name="T11" fmla="*/ 11 h 259"/>
                <a:gd name="T12" fmla="*/ 23 w 186"/>
                <a:gd name="T13" fmla="*/ 34 h 259"/>
                <a:gd name="T14" fmla="*/ 11 w 186"/>
                <a:gd name="T15" fmla="*/ 61 h 259"/>
                <a:gd name="T16" fmla="*/ 0 w 186"/>
                <a:gd name="T17" fmla="*/ 96 h 259"/>
                <a:gd name="T18" fmla="*/ 0 w 186"/>
                <a:gd name="T19" fmla="*/ 158 h 259"/>
                <a:gd name="T20" fmla="*/ 11 w 186"/>
                <a:gd name="T21" fmla="*/ 196 h 259"/>
                <a:gd name="T22" fmla="*/ 23 w 186"/>
                <a:gd name="T23" fmla="*/ 220 h 259"/>
                <a:gd name="T24" fmla="*/ 49 w 186"/>
                <a:gd name="T25" fmla="*/ 247 h 259"/>
                <a:gd name="T26" fmla="*/ 73 w 186"/>
                <a:gd name="T27" fmla="*/ 258 h 259"/>
                <a:gd name="T28" fmla="*/ 123 w 186"/>
                <a:gd name="T29" fmla="*/ 258 h 259"/>
                <a:gd name="T30" fmla="*/ 146 w 186"/>
                <a:gd name="T31" fmla="*/ 247 h 259"/>
                <a:gd name="T32" fmla="*/ 174 w 186"/>
                <a:gd name="T33" fmla="*/ 220 h 259"/>
                <a:gd name="T34" fmla="*/ 185 w 186"/>
                <a:gd name="T35" fmla="*/ 196 h 259"/>
                <a:gd name="T36" fmla="*/ 185 w 186"/>
                <a:gd name="T37" fmla="*/ 158 h 259"/>
                <a:gd name="T38" fmla="*/ 123 w 186"/>
                <a:gd name="T39" fmla="*/ 15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 h="259">
                  <a:moveTo>
                    <a:pt x="185" y="61"/>
                  </a:moveTo>
                  <a:lnTo>
                    <a:pt x="174" y="34"/>
                  </a:lnTo>
                  <a:lnTo>
                    <a:pt x="146" y="11"/>
                  </a:lnTo>
                  <a:lnTo>
                    <a:pt x="123" y="0"/>
                  </a:lnTo>
                  <a:lnTo>
                    <a:pt x="73" y="0"/>
                  </a:lnTo>
                  <a:lnTo>
                    <a:pt x="49" y="11"/>
                  </a:lnTo>
                  <a:lnTo>
                    <a:pt x="23" y="34"/>
                  </a:lnTo>
                  <a:lnTo>
                    <a:pt x="11" y="61"/>
                  </a:lnTo>
                  <a:lnTo>
                    <a:pt x="0" y="96"/>
                  </a:lnTo>
                  <a:lnTo>
                    <a:pt x="0" y="158"/>
                  </a:lnTo>
                  <a:lnTo>
                    <a:pt x="11" y="196"/>
                  </a:lnTo>
                  <a:lnTo>
                    <a:pt x="23" y="220"/>
                  </a:lnTo>
                  <a:lnTo>
                    <a:pt x="49" y="247"/>
                  </a:lnTo>
                  <a:lnTo>
                    <a:pt x="73" y="258"/>
                  </a:lnTo>
                  <a:lnTo>
                    <a:pt x="123" y="258"/>
                  </a:lnTo>
                  <a:lnTo>
                    <a:pt x="146" y="247"/>
                  </a:lnTo>
                  <a:lnTo>
                    <a:pt x="174" y="220"/>
                  </a:lnTo>
                  <a:lnTo>
                    <a:pt x="185" y="196"/>
                  </a:lnTo>
                  <a:lnTo>
                    <a:pt x="185" y="158"/>
                  </a:lnTo>
                  <a:lnTo>
                    <a:pt x="123" y="15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6" name="Line 260">
              <a:extLst>
                <a:ext uri="{FF2B5EF4-FFF2-40B4-BE49-F238E27FC236}">
                  <a16:creationId xmlns:a16="http://schemas.microsoft.com/office/drawing/2014/main" id="{D2067777-CA4F-4CE4-9DE0-434343C3A08B}"/>
                </a:ext>
              </a:extLst>
            </p:cNvPr>
            <p:cNvSpPr>
              <a:spLocks noChangeShapeType="1"/>
            </p:cNvSpPr>
            <p:nvPr/>
          </p:nvSpPr>
          <p:spPr bwMode="auto">
            <a:xfrm>
              <a:off x="651" y="2432"/>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57" name="Freeform 261">
              <a:extLst>
                <a:ext uri="{FF2B5EF4-FFF2-40B4-BE49-F238E27FC236}">
                  <a16:creationId xmlns:a16="http://schemas.microsoft.com/office/drawing/2014/main" id="{F2F53823-9856-48DF-A36F-B1FE3FDBB4DA}"/>
                </a:ext>
              </a:extLst>
            </p:cNvPr>
            <p:cNvSpPr>
              <a:spLocks noChangeArrowheads="1"/>
            </p:cNvSpPr>
            <p:nvPr/>
          </p:nvSpPr>
          <p:spPr bwMode="auto">
            <a:xfrm>
              <a:off x="651" y="2432"/>
              <a:ext cx="23" cy="17"/>
            </a:xfrm>
            <a:custGeom>
              <a:avLst/>
              <a:gdLst>
                <a:gd name="T0" fmla="*/ 0 w 102"/>
                <a:gd name="T1" fmla="*/ 73 h 74"/>
                <a:gd name="T2" fmla="*/ 11 w 102"/>
                <a:gd name="T3" fmla="*/ 38 h 74"/>
                <a:gd name="T4" fmla="*/ 39 w 102"/>
                <a:gd name="T5" fmla="*/ 11 h 74"/>
                <a:gd name="T6" fmla="*/ 62 w 102"/>
                <a:gd name="T7" fmla="*/ 0 h 74"/>
                <a:gd name="T8" fmla="*/ 101 w 102"/>
                <a:gd name="T9" fmla="*/ 0 h 74"/>
              </a:gdLst>
              <a:ahLst/>
              <a:cxnLst>
                <a:cxn ang="0">
                  <a:pos x="T0" y="T1"/>
                </a:cxn>
                <a:cxn ang="0">
                  <a:pos x="T2" y="T3"/>
                </a:cxn>
                <a:cxn ang="0">
                  <a:pos x="T4" y="T5"/>
                </a:cxn>
                <a:cxn ang="0">
                  <a:pos x="T6" y="T7"/>
                </a:cxn>
                <a:cxn ang="0">
                  <a:pos x="T8" y="T9"/>
                </a:cxn>
              </a:cxnLst>
              <a:rect l="0" t="0" r="r" b="b"/>
              <a:pathLst>
                <a:path w="102" h="74">
                  <a:moveTo>
                    <a:pt x="0" y="73"/>
                  </a:moveTo>
                  <a:lnTo>
                    <a:pt x="11" y="38"/>
                  </a:lnTo>
                  <a:lnTo>
                    <a:pt x="39" y="11"/>
                  </a:lnTo>
                  <a:lnTo>
                    <a:pt x="62" y="0"/>
                  </a:lnTo>
                  <a:lnTo>
                    <a:pt x="10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8" name="Freeform 262">
              <a:extLst>
                <a:ext uri="{FF2B5EF4-FFF2-40B4-BE49-F238E27FC236}">
                  <a16:creationId xmlns:a16="http://schemas.microsoft.com/office/drawing/2014/main" id="{C6849F73-5E18-4D3F-BF53-AC57238BCFCD}"/>
                </a:ext>
              </a:extLst>
            </p:cNvPr>
            <p:cNvSpPr>
              <a:spLocks noChangeArrowheads="1"/>
            </p:cNvSpPr>
            <p:nvPr/>
          </p:nvSpPr>
          <p:spPr bwMode="auto">
            <a:xfrm>
              <a:off x="688" y="2432"/>
              <a:ext cx="36" cy="39"/>
            </a:xfrm>
            <a:custGeom>
              <a:avLst/>
              <a:gdLst>
                <a:gd name="T0" fmla="*/ 34 w 158"/>
                <a:gd name="T1" fmla="*/ 11 h 174"/>
                <a:gd name="T2" fmla="*/ 60 w 158"/>
                <a:gd name="T3" fmla="*/ 0 h 174"/>
                <a:gd name="T4" fmla="*/ 34 w 158"/>
                <a:gd name="T5" fmla="*/ 11 h 174"/>
                <a:gd name="T6" fmla="*/ 11 w 158"/>
                <a:gd name="T7" fmla="*/ 38 h 174"/>
                <a:gd name="T8" fmla="*/ 0 w 158"/>
                <a:gd name="T9" fmla="*/ 73 h 174"/>
                <a:gd name="T10" fmla="*/ 0 w 158"/>
                <a:gd name="T11" fmla="*/ 100 h 174"/>
                <a:gd name="T12" fmla="*/ 11 w 158"/>
                <a:gd name="T13" fmla="*/ 135 h 174"/>
                <a:gd name="T14" fmla="*/ 34 w 158"/>
                <a:gd name="T15" fmla="*/ 162 h 174"/>
                <a:gd name="T16" fmla="*/ 60 w 158"/>
                <a:gd name="T17" fmla="*/ 173 h 174"/>
                <a:gd name="T18" fmla="*/ 96 w 158"/>
                <a:gd name="T19" fmla="*/ 173 h 174"/>
                <a:gd name="T20" fmla="*/ 123 w 158"/>
                <a:gd name="T21" fmla="*/ 162 h 174"/>
                <a:gd name="T22" fmla="*/ 146 w 158"/>
                <a:gd name="T23" fmla="*/ 135 h 174"/>
                <a:gd name="T24" fmla="*/ 157 w 158"/>
                <a:gd name="T25" fmla="*/ 100 h 174"/>
                <a:gd name="T26" fmla="*/ 157 w 158"/>
                <a:gd name="T27" fmla="*/ 73 h 174"/>
                <a:gd name="T28" fmla="*/ 146 w 158"/>
                <a:gd name="T29" fmla="*/ 38 h 174"/>
                <a:gd name="T30" fmla="*/ 123 w 158"/>
                <a:gd name="T31" fmla="*/ 11 h 174"/>
                <a:gd name="T32" fmla="*/ 96 w 158"/>
                <a:gd name="T33" fmla="*/ 0 h 174"/>
                <a:gd name="T34" fmla="*/ 60 w 158"/>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8" h="174">
                  <a:moveTo>
                    <a:pt x="34" y="11"/>
                  </a:moveTo>
                  <a:lnTo>
                    <a:pt x="60" y="0"/>
                  </a:lnTo>
                  <a:lnTo>
                    <a:pt x="34" y="11"/>
                  </a:lnTo>
                  <a:lnTo>
                    <a:pt x="11" y="38"/>
                  </a:lnTo>
                  <a:lnTo>
                    <a:pt x="0" y="73"/>
                  </a:lnTo>
                  <a:lnTo>
                    <a:pt x="0" y="100"/>
                  </a:lnTo>
                  <a:lnTo>
                    <a:pt x="11" y="135"/>
                  </a:lnTo>
                  <a:lnTo>
                    <a:pt x="34" y="162"/>
                  </a:lnTo>
                  <a:lnTo>
                    <a:pt x="60" y="173"/>
                  </a:lnTo>
                  <a:lnTo>
                    <a:pt x="96" y="173"/>
                  </a:lnTo>
                  <a:lnTo>
                    <a:pt x="123" y="162"/>
                  </a:lnTo>
                  <a:lnTo>
                    <a:pt x="146" y="135"/>
                  </a:lnTo>
                  <a:lnTo>
                    <a:pt x="157" y="100"/>
                  </a:lnTo>
                  <a:lnTo>
                    <a:pt x="157" y="73"/>
                  </a:lnTo>
                  <a:lnTo>
                    <a:pt x="146" y="38"/>
                  </a:lnTo>
                  <a:lnTo>
                    <a:pt x="123" y="11"/>
                  </a:lnTo>
                  <a:lnTo>
                    <a:pt x="96" y="0"/>
                  </a:lnTo>
                  <a:lnTo>
                    <a:pt x="6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9" name="Freeform 263">
              <a:extLst>
                <a:ext uri="{FF2B5EF4-FFF2-40B4-BE49-F238E27FC236}">
                  <a16:creationId xmlns:a16="http://schemas.microsoft.com/office/drawing/2014/main" id="{F2747D0E-7024-4A69-95E5-3A38D53B6ABD}"/>
                </a:ext>
              </a:extLst>
            </p:cNvPr>
            <p:cNvSpPr>
              <a:spLocks noChangeArrowheads="1"/>
            </p:cNvSpPr>
            <p:nvPr/>
          </p:nvSpPr>
          <p:spPr bwMode="auto">
            <a:xfrm>
              <a:off x="740" y="2432"/>
              <a:ext cx="30" cy="39"/>
            </a:xfrm>
            <a:custGeom>
              <a:avLst/>
              <a:gdLst>
                <a:gd name="T0" fmla="*/ 0 w 132"/>
                <a:gd name="T1" fmla="*/ 0 h 174"/>
                <a:gd name="T2" fmla="*/ 0 w 132"/>
                <a:gd name="T3" fmla="*/ 123 h 174"/>
                <a:gd name="T4" fmla="*/ 11 w 132"/>
                <a:gd name="T5" fmla="*/ 162 h 174"/>
                <a:gd name="T6" fmla="*/ 34 w 132"/>
                <a:gd name="T7" fmla="*/ 173 h 174"/>
                <a:gd name="T8" fmla="*/ 74 w 132"/>
                <a:gd name="T9" fmla="*/ 173 h 174"/>
                <a:gd name="T10" fmla="*/ 96 w 132"/>
                <a:gd name="T11" fmla="*/ 162 h 174"/>
                <a:gd name="T12" fmla="*/ 131 w 132"/>
                <a:gd name="T13" fmla="*/ 123 h 174"/>
              </a:gdLst>
              <a:ahLst/>
              <a:cxnLst>
                <a:cxn ang="0">
                  <a:pos x="T0" y="T1"/>
                </a:cxn>
                <a:cxn ang="0">
                  <a:pos x="T2" y="T3"/>
                </a:cxn>
                <a:cxn ang="0">
                  <a:pos x="T4" y="T5"/>
                </a:cxn>
                <a:cxn ang="0">
                  <a:pos x="T6" y="T7"/>
                </a:cxn>
                <a:cxn ang="0">
                  <a:pos x="T8" y="T9"/>
                </a:cxn>
                <a:cxn ang="0">
                  <a:pos x="T10" y="T11"/>
                </a:cxn>
                <a:cxn ang="0">
                  <a:pos x="T12" y="T13"/>
                </a:cxn>
              </a:cxnLst>
              <a:rect l="0" t="0" r="r" b="b"/>
              <a:pathLst>
                <a:path w="132" h="174">
                  <a:moveTo>
                    <a:pt x="0" y="0"/>
                  </a:moveTo>
                  <a:lnTo>
                    <a:pt x="0" y="123"/>
                  </a:lnTo>
                  <a:lnTo>
                    <a:pt x="11" y="162"/>
                  </a:lnTo>
                  <a:lnTo>
                    <a:pt x="34" y="173"/>
                  </a:lnTo>
                  <a:lnTo>
                    <a:pt x="74" y="173"/>
                  </a:lnTo>
                  <a:lnTo>
                    <a:pt x="96" y="162"/>
                  </a:lnTo>
                  <a:lnTo>
                    <a:pt x="131" y="12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0" name="Line 264">
              <a:extLst>
                <a:ext uri="{FF2B5EF4-FFF2-40B4-BE49-F238E27FC236}">
                  <a16:creationId xmlns:a16="http://schemas.microsoft.com/office/drawing/2014/main" id="{3E9C9344-9225-4386-A1CF-9AD278CAEEA3}"/>
                </a:ext>
              </a:extLst>
            </p:cNvPr>
            <p:cNvSpPr>
              <a:spLocks noChangeShapeType="1"/>
            </p:cNvSpPr>
            <p:nvPr/>
          </p:nvSpPr>
          <p:spPr bwMode="auto">
            <a:xfrm flipV="1">
              <a:off x="770" y="2431"/>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61" name="Line 265">
              <a:extLst>
                <a:ext uri="{FF2B5EF4-FFF2-40B4-BE49-F238E27FC236}">
                  <a16:creationId xmlns:a16="http://schemas.microsoft.com/office/drawing/2014/main" id="{FF0FC63F-78F0-4800-889A-751FB4FFCF94}"/>
                </a:ext>
              </a:extLst>
            </p:cNvPr>
            <p:cNvSpPr>
              <a:spLocks noChangeShapeType="1"/>
            </p:cNvSpPr>
            <p:nvPr/>
          </p:nvSpPr>
          <p:spPr bwMode="auto">
            <a:xfrm>
              <a:off x="792" y="2432"/>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62" name="Freeform 266">
              <a:extLst>
                <a:ext uri="{FF2B5EF4-FFF2-40B4-BE49-F238E27FC236}">
                  <a16:creationId xmlns:a16="http://schemas.microsoft.com/office/drawing/2014/main" id="{E85655B8-47B2-4B98-9B30-8CF5810133E4}"/>
                </a:ext>
              </a:extLst>
            </p:cNvPr>
            <p:cNvSpPr>
              <a:spLocks noChangeArrowheads="1"/>
            </p:cNvSpPr>
            <p:nvPr/>
          </p:nvSpPr>
          <p:spPr bwMode="auto">
            <a:xfrm>
              <a:off x="792" y="2432"/>
              <a:ext cx="32" cy="39"/>
            </a:xfrm>
            <a:custGeom>
              <a:avLst/>
              <a:gdLst>
                <a:gd name="T0" fmla="*/ 0 w 140"/>
                <a:gd name="T1" fmla="*/ 50 h 174"/>
                <a:gd name="T2" fmla="*/ 39 w 140"/>
                <a:gd name="T3" fmla="*/ 11 h 174"/>
                <a:gd name="T4" fmla="*/ 62 w 140"/>
                <a:gd name="T5" fmla="*/ 0 h 174"/>
                <a:gd name="T6" fmla="*/ 101 w 140"/>
                <a:gd name="T7" fmla="*/ 0 h 174"/>
                <a:gd name="T8" fmla="*/ 124 w 140"/>
                <a:gd name="T9" fmla="*/ 11 h 174"/>
                <a:gd name="T10" fmla="*/ 139 w 140"/>
                <a:gd name="T11" fmla="*/ 50 h 174"/>
                <a:gd name="T12" fmla="*/ 139 w 140"/>
                <a:gd name="T13" fmla="*/ 173 h 174"/>
              </a:gdLst>
              <a:ahLst/>
              <a:cxnLst>
                <a:cxn ang="0">
                  <a:pos x="T0" y="T1"/>
                </a:cxn>
                <a:cxn ang="0">
                  <a:pos x="T2" y="T3"/>
                </a:cxn>
                <a:cxn ang="0">
                  <a:pos x="T4" y="T5"/>
                </a:cxn>
                <a:cxn ang="0">
                  <a:pos x="T6" y="T7"/>
                </a:cxn>
                <a:cxn ang="0">
                  <a:pos x="T8" y="T9"/>
                </a:cxn>
                <a:cxn ang="0">
                  <a:pos x="T10" y="T11"/>
                </a:cxn>
                <a:cxn ang="0">
                  <a:pos x="T12" y="T13"/>
                </a:cxn>
              </a:cxnLst>
              <a:rect l="0" t="0" r="r" b="b"/>
              <a:pathLst>
                <a:path w="140" h="174">
                  <a:moveTo>
                    <a:pt x="0" y="50"/>
                  </a:moveTo>
                  <a:lnTo>
                    <a:pt x="39" y="11"/>
                  </a:lnTo>
                  <a:lnTo>
                    <a:pt x="62" y="0"/>
                  </a:lnTo>
                  <a:lnTo>
                    <a:pt x="101" y="0"/>
                  </a:lnTo>
                  <a:lnTo>
                    <a:pt x="124" y="11"/>
                  </a:lnTo>
                  <a:lnTo>
                    <a:pt x="139" y="50"/>
                  </a:lnTo>
                  <a:lnTo>
                    <a:pt x="139" y="17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3" name="Line 267">
              <a:extLst>
                <a:ext uri="{FF2B5EF4-FFF2-40B4-BE49-F238E27FC236}">
                  <a16:creationId xmlns:a16="http://schemas.microsoft.com/office/drawing/2014/main" id="{BA23F838-0B38-46A6-95D7-C67D32654E5D}"/>
                </a:ext>
              </a:extLst>
            </p:cNvPr>
            <p:cNvSpPr>
              <a:spLocks noChangeShapeType="1"/>
            </p:cNvSpPr>
            <p:nvPr/>
          </p:nvSpPr>
          <p:spPr bwMode="auto">
            <a:xfrm flipV="1">
              <a:off x="878" y="2412"/>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64" name="Freeform 268">
              <a:extLst>
                <a:ext uri="{FF2B5EF4-FFF2-40B4-BE49-F238E27FC236}">
                  <a16:creationId xmlns:a16="http://schemas.microsoft.com/office/drawing/2014/main" id="{9C1D9493-D3F1-4769-81F9-3DE1BC7FC7A4}"/>
                </a:ext>
              </a:extLst>
            </p:cNvPr>
            <p:cNvSpPr>
              <a:spLocks noChangeArrowheads="1"/>
            </p:cNvSpPr>
            <p:nvPr/>
          </p:nvSpPr>
          <p:spPr bwMode="auto">
            <a:xfrm>
              <a:off x="845" y="2432"/>
              <a:ext cx="34" cy="39"/>
            </a:xfrm>
            <a:custGeom>
              <a:avLst/>
              <a:gdLst>
                <a:gd name="T0" fmla="*/ 147 w 148"/>
                <a:gd name="T1" fmla="*/ 38 h 174"/>
                <a:gd name="T2" fmla="*/ 120 w 148"/>
                <a:gd name="T3" fmla="*/ 11 h 174"/>
                <a:gd name="T4" fmla="*/ 96 w 148"/>
                <a:gd name="T5" fmla="*/ 0 h 174"/>
                <a:gd name="T6" fmla="*/ 58 w 148"/>
                <a:gd name="T7" fmla="*/ 0 h 174"/>
                <a:gd name="T8" fmla="*/ 34 w 148"/>
                <a:gd name="T9" fmla="*/ 11 h 174"/>
                <a:gd name="T10" fmla="*/ 11 w 148"/>
                <a:gd name="T11" fmla="*/ 38 h 174"/>
                <a:gd name="T12" fmla="*/ 0 w 148"/>
                <a:gd name="T13" fmla="*/ 73 h 174"/>
                <a:gd name="T14" fmla="*/ 0 w 148"/>
                <a:gd name="T15" fmla="*/ 100 h 174"/>
                <a:gd name="T16" fmla="*/ 11 w 148"/>
                <a:gd name="T17" fmla="*/ 135 h 174"/>
                <a:gd name="T18" fmla="*/ 34 w 148"/>
                <a:gd name="T19" fmla="*/ 162 h 174"/>
                <a:gd name="T20" fmla="*/ 58 w 148"/>
                <a:gd name="T21" fmla="*/ 173 h 174"/>
                <a:gd name="T22" fmla="*/ 96 w 148"/>
                <a:gd name="T23" fmla="*/ 173 h 174"/>
                <a:gd name="T24" fmla="*/ 120 w 148"/>
                <a:gd name="T25" fmla="*/ 162 h 174"/>
                <a:gd name="T26" fmla="*/ 147 w 148"/>
                <a:gd name="T27" fmla="*/ 13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74">
                  <a:moveTo>
                    <a:pt x="147" y="38"/>
                  </a:moveTo>
                  <a:lnTo>
                    <a:pt x="120" y="11"/>
                  </a:lnTo>
                  <a:lnTo>
                    <a:pt x="96" y="0"/>
                  </a:lnTo>
                  <a:lnTo>
                    <a:pt x="58" y="0"/>
                  </a:lnTo>
                  <a:lnTo>
                    <a:pt x="34" y="11"/>
                  </a:lnTo>
                  <a:lnTo>
                    <a:pt x="11" y="38"/>
                  </a:lnTo>
                  <a:lnTo>
                    <a:pt x="0" y="73"/>
                  </a:lnTo>
                  <a:lnTo>
                    <a:pt x="0" y="100"/>
                  </a:lnTo>
                  <a:lnTo>
                    <a:pt x="11" y="135"/>
                  </a:lnTo>
                  <a:lnTo>
                    <a:pt x="34" y="162"/>
                  </a:lnTo>
                  <a:lnTo>
                    <a:pt x="58" y="173"/>
                  </a:lnTo>
                  <a:lnTo>
                    <a:pt x="96" y="173"/>
                  </a:lnTo>
                  <a:lnTo>
                    <a:pt x="120" y="162"/>
                  </a:lnTo>
                  <a:lnTo>
                    <a:pt x="147"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5" name="Line 269">
              <a:extLst>
                <a:ext uri="{FF2B5EF4-FFF2-40B4-BE49-F238E27FC236}">
                  <a16:creationId xmlns:a16="http://schemas.microsoft.com/office/drawing/2014/main" id="{257CC9A3-E2B2-42B8-8341-412F8BD98507}"/>
                </a:ext>
              </a:extLst>
            </p:cNvPr>
            <p:cNvSpPr>
              <a:spLocks noChangeShapeType="1"/>
            </p:cNvSpPr>
            <p:nvPr/>
          </p:nvSpPr>
          <p:spPr bwMode="auto">
            <a:xfrm>
              <a:off x="4385" y="3044"/>
              <a:ext cx="1"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66" name="Line 270">
              <a:extLst>
                <a:ext uri="{FF2B5EF4-FFF2-40B4-BE49-F238E27FC236}">
                  <a16:creationId xmlns:a16="http://schemas.microsoft.com/office/drawing/2014/main" id="{3DE8CC11-0E56-4605-8A90-1A9499020DFC}"/>
                </a:ext>
              </a:extLst>
            </p:cNvPr>
            <p:cNvSpPr>
              <a:spLocks noChangeShapeType="1"/>
            </p:cNvSpPr>
            <p:nvPr/>
          </p:nvSpPr>
          <p:spPr bwMode="auto">
            <a:xfrm>
              <a:off x="4385" y="3044"/>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67" name="Line 271">
              <a:extLst>
                <a:ext uri="{FF2B5EF4-FFF2-40B4-BE49-F238E27FC236}">
                  <a16:creationId xmlns:a16="http://schemas.microsoft.com/office/drawing/2014/main" id="{A5CA8AEE-20EC-4613-BCA0-EE85DCEB4508}"/>
                </a:ext>
              </a:extLst>
            </p:cNvPr>
            <p:cNvSpPr>
              <a:spLocks noChangeShapeType="1"/>
            </p:cNvSpPr>
            <p:nvPr/>
          </p:nvSpPr>
          <p:spPr bwMode="auto">
            <a:xfrm flipH="1">
              <a:off x="4384" y="3072"/>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68" name="Line 272">
              <a:extLst>
                <a:ext uri="{FF2B5EF4-FFF2-40B4-BE49-F238E27FC236}">
                  <a16:creationId xmlns:a16="http://schemas.microsoft.com/office/drawing/2014/main" id="{3A9ACCA5-44DC-4035-BC88-5D3E07D496E7}"/>
                </a:ext>
              </a:extLst>
            </p:cNvPr>
            <p:cNvSpPr>
              <a:spLocks noChangeShapeType="1"/>
            </p:cNvSpPr>
            <p:nvPr/>
          </p:nvSpPr>
          <p:spPr bwMode="auto">
            <a:xfrm>
              <a:off x="4385" y="3102"/>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69" name="Freeform 273">
              <a:extLst>
                <a:ext uri="{FF2B5EF4-FFF2-40B4-BE49-F238E27FC236}">
                  <a16:creationId xmlns:a16="http://schemas.microsoft.com/office/drawing/2014/main" id="{5677F194-1755-401A-8626-FDEE8C75D240}"/>
                </a:ext>
              </a:extLst>
            </p:cNvPr>
            <p:cNvSpPr>
              <a:spLocks noChangeArrowheads="1"/>
            </p:cNvSpPr>
            <p:nvPr/>
          </p:nvSpPr>
          <p:spPr bwMode="auto">
            <a:xfrm>
              <a:off x="4437" y="3064"/>
              <a:ext cx="33" cy="58"/>
            </a:xfrm>
            <a:custGeom>
              <a:avLst/>
              <a:gdLst>
                <a:gd name="T0" fmla="*/ 144 w 145"/>
                <a:gd name="T1" fmla="*/ 254 h 255"/>
                <a:gd name="T2" fmla="*/ 144 w 145"/>
                <a:gd name="T3" fmla="*/ 0 h 255"/>
                <a:gd name="T4" fmla="*/ 144 w 145"/>
                <a:gd name="T5" fmla="*/ 34 h 255"/>
                <a:gd name="T6" fmla="*/ 120 w 145"/>
                <a:gd name="T7" fmla="*/ 11 h 255"/>
                <a:gd name="T8" fmla="*/ 97 w 145"/>
                <a:gd name="T9" fmla="*/ 0 h 255"/>
                <a:gd name="T10" fmla="*/ 58 w 145"/>
                <a:gd name="T11" fmla="*/ 0 h 255"/>
                <a:gd name="T12" fmla="*/ 36 w 145"/>
                <a:gd name="T13" fmla="*/ 11 h 255"/>
                <a:gd name="T14" fmla="*/ 12 w 145"/>
                <a:gd name="T15" fmla="*/ 34 h 255"/>
                <a:gd name="T16" fmla="*/ 0 w 145"/>
                <a:gd name="T17" fmla="*/ 73 h 255"/>
                <a:gd name="T18" fmla="*/ 0 w 145"/>
                <a:gd name="T19" fmla="*/ 96 h 255"/>
                <a:gd name="T20" fmla="*/ 12 w 145"/>
                <a:gd name="T21" fmla="*/ 135 h 255"/>
                <a:gd name="T22" fmla="*/ 36 w 145"/>
                <a:gd name="T23" fmla="*/ 157 h 255"/>
                <a:gd name="T24" fmla="*/ 58 w 145"/>
                <a:gd name="T25" fmla="*/ 170 h 255"/>
                <a:gd name="T26" fmla="*/ 97 w 145"/>
                <a:gd name="T27" fmla="*/ 170 h 255"/>
                <a:gd name="T28" fmla="*/ 120 w 145"/>
                <a:gd name="T29" fmla="*/ 157 h 255"/>
                <a:gd name="T30" fmla="*/ 144 w 145"/>
                <a:gd name="T31" fmla="*/ 13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5" h="255">
                  <a:moveTo>
                    <a:pt x="144" y="254"/>
                  </a:moveTo>
                  <a:lnTo>
                    <a:pt x="144" y="0"/>
                  </a:lnTo>
                  <a:lnTo>
                    <a:pt x="144" y="34"/>
                  </a:lnTo>
                  <a:lnTo>
                    <a:pt x="120" y="11"/>
                  </a:lnTo>
                  <a:lnTo>
                    <a:pt x="97" y="0"/>
                  </a:lnTo>
                  <a:lnTo>
                    <a:pt x="58" y="0"/>
                  </a:lnTo>
                  <a:lnTo>
                    <a:pt x="36" y="11"/>
                  </a:lnTo>
                  <a:lnTo>
                    <a:pt x="12" y="34"/>
                  </a:lnTo>
                  <a:lnTo>
                    <a:pt x="0" y="73"/>
                  </a:lnTo>
                  <a:lnTo>
                    <a:pt x="0" y="96"/>
                  </a:lnTo>
                  <a:lnTo>
                    <a:pt x="12" y="135"/>
                  </a:lnTo>
                  <a:lnTo>
                    <a:pt x="36" y="157"/>
                  </a:lnTo>
                  <a:lnTo>
                    <a:pt x="58" y="170"/>
                  </a:lnTo>
                  <a:lnTo>
                    <a:pt x="97" y="170"/>
                  </a:lnTo>
                  <a:lnTo>
                    <a:pt x="120" y="157"/>
                  </a:lnTo>
                  <a:lnTo>
                    <a:pt x="144"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0" name="Line 274">
              <a:extLst>
                <a:ext uri="{FF2B5EF4-FFF2-40B4-BE49-F238E27FC236}">
                  <a16:creationId xmlns:a16="http://schemas.microsoft.com/office/drawing/2014/main" id="{EBC9E205-781A-41A5-B3CD-8DD080E97EC7}"/>
                </a:ext>
              </a:extLst>
            </p:cNvPr>
            <p:cNvSpPr>
              <a:spLocks noChangeShapeType="1"/>
            </p:cNvSpPr>
            <p:nvPr/>
          </p:nvSpPr>
          <p:spPr bwMode="auto">
            <a:xfrm flipV="1">
              <a:off x="4489" y="3062"/>
              <a:ext cx="1"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71" name="Freeform 275">
              <a:extLst>
                <a:ext uri="{FF2B5EF4-FFF2-40B4-BE49-F238E27FC236}">
                  <a16:creationId xmlns:a16="http://schemas.microsoft.com/office/drawing/2014/main" id="{93A8500C-55FF-4446-AC68-8154DF7D201F}"/>
                </a:ext>
              </a:extLst>
            </p:cNvPr>
            <p:cNvSpPr>
              <a:spLocks noChangeArrowheads="1"/>
            </p:cNvSpPr>
            <p:nvPr/>
          </p:nvSpPr>
          <p:spPr bwMode="auto">
            <a:xfrm>
              <a:off x="4489" y="3092"/>
              <a:ext cx="32" cy="14"/>
            </a:xfrm>
            <a:custGeom>
              <a:avLst/>
              <a:gdLst>
                <a:gd name="T0" fmla="*/ 0 w 140"/>
                <a:gd name="T1" fmla="*/ 0 h 63"/>
                <a:gd name="T2" fmla="*/ 14 w 140"/>
                <a:gd name="T3" fmla="*/ 46 h 63"/>
                <a:gd name="T4" fmla="*/ 38 w 140"/>
                <a:gd name="T5" fmla="*/ 62 h 63"/>
                <a:gd name="T6" fmla="*/ 76 w 140"/>
                <a:gd name="T7" fmla="*/ 62 h 63"/>
                <a:gd name="T8" fmla="*/ 100 w 140"/>
                <a:gd name="T9" fmla="*/ 46 h 63"/>
                <a:gd name="T10" fmla="*/ 139 w 140"/>
                <a:gd name="T11" fmla="*/ 0 h 63"/>
              </a:gdLst>
              <a:ahLst/>
              <a:cxnLst>
                <a:cxn ang="0">
                  <a:pos x="T0" y="T1"/>
                </a:cxn>
                <a:cxn ang="0">
                  <a:pos x="T2" y="T3"/>
                </a:cxn>
                <a:cxn ang="0">
                  <a:pos x="T4" y="T5"/>
                </a:cxn>
                <a:cxn ang="0">
                  <a:pos x="T6" y="T7"/>
                </a:cxn>
                <a:cxn ang="0">
                  <a:pos x="T8" y="T9"/>
                </a:cxn>
                <a:cxn ang="0">
                  <a:pos x="T10" y="T11"/>
                </a:cxn>
              </a:cxnLst>
              <a:rect l="0" t="0" r="r" b="b"/>
              <a:pathLst>
                <a:path w="140" h="63">
                  <a:moveTo>
                    <a:pt x="0" y="0"/>
                  </a:moveTo>
                  <a:lnTo>
                    <a:pt x="14" y="46"/>
                  </a:lnTo>
                  <a:lnTo>
                    <a:pt x="38" y="62"/>
                  </a:lnTo>
                  <a:lnTo>
                    <a:pt x="76" y="62"/>
                  </a:lnTo>
                  <a:lnTo>
                    <a:pt x="100" y="46"/>
                  </a:lnTo>
                  <a:lnTo>
                    <a:pt x="13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2" name="Line 276">
              <a:extLst>
                <a:ext uri="{FF2B5EF4-FFF2-40B4-BE49-F238E27FC236}">
                  <a16:creationId xmlns:a16="http://schemas.microsoft.com/office/drawing/2014/main" id="{621847FF-51E1-405D-ADAC-D636B60FB1C1}"/>
                </a:ext>
              </a:extLst>
            </p:cNvPr>
            <p:cNvSpPr>
              <a:spLocks noChangeShapeType="1"/>
            </p:cNvSpPr>
            <p:nvPr/>
          </p:nvSpPr>
          <p:spPr bwMode="auto">
            <a:xfrm flipV="1">
              <a:off x="4521" y="3063"/>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73" name="Freeform 277">
              <a:extLst>
                <a:ext uri="{FF2B5EF4-FFF2-40B4-BE49-F238E27FC236}">
                  <a16:creationId xmlns:a16="http://schemas.microsoft.com/office/drawing/2014/main" id="{0AF89E6C-AFCB-40CA-B7BB-1D114FFDD838}"/>
                </a:ext>
              </a:extLst>
            </p:cNvPr>
            <p:cNvSpPr>
              <a:spLocks noChangeArrowheads="1"/>
            </p:cNvSpPr>
            <p:nvPr/>
          </p:nvSpPr>
          <p:spPr bwMode="auto">
            <a:xfrm>
              <a:off x="4542" y="3044"/>
              <a:ext cx="14" cy="15"/>
            </a:xfrm>
            <a:custGeom>
              <a:avLst/>
              <a:gdLst>
                <a:gd name="T0" fmla="*/ 0 w 62"/>
                <a:gd name="T1" fmla="*/ 35 h 64"/>
                <a:gd name="T2" fmla="*/ 30 w 62"/>
                <a:gd name="T3" fmla="*/ 63 h 64"/>
                <a:gd name="T4" fmla="*/ 61 w 62"/>
                <a:gd name="T5" fmla="*/ 35 h 64"/>
                <a:gd name="T6" fmla="*/ 30 w 62"/>
                <a:gd name="T7" fmla="*/ 0 h 64"/>
                <a:gd name="T8" fmla="*/ 0 w 62"/>
                <a:gd name="T9" fmla="*/ 35 h 64"/>
              </a:gdLst>
              <a:ahLst/>
              <a:cxnLst>
                <a:cxn ang="0">
                  <a:pos x="T0" y="T1"/>
                </a:cxn>
                <a:cxn ang="0">
                  <a:pos x="T2" y="T3"/>
                </a:cxn>
                <a:cxn ang="0">
                  <a:pos x="T4" y="T5"/>
                </a:cxn>
                <a:cxn ang="0">
                  <a:pos x="T6" y="T7"/>
                </a:cxn>
                <a:cxn ang="0">
                  <a:pos x="T8" y="T9"/>
                </a:cxn>
              </a:cxnLst>
              <a:rect l="0" t="0" r="r" b="b"/>
              <a:pathLst>
                <a:path w="62" h="64">
                  <a:moveTo>
                    <a:pt x="0" y="35"/>
                  </a:moveTo>
                  <a:lnTo>
                    <a:pt x="30" y="63"/>
                  </a:lnTo>
                  <a:lnTo>
                    <a:pt x="61" y="35"/>
                  </a:lnTo>
                  <a:lnTo>
                    <a:pt x="30" y="0"/>
                  </a:lnTo>
                  <a:lnTo>
                    <a:pt x="0" y="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4" name="Line 278">
              <a:extLst>
                <a:ext uri="{FF2B5EF4-FFF2-40B4-BE49-F238E27FC236}">
                  <a16:creationId xmlns:a16="http://schemas.microsoft.com/office/drawing/2014/main" id="{CCE2502E-3B1E-48C2-A1EA-E832A2B13BCF}"/>
                </a:ext>
              </a:extLst>
            </p:cNvPr>
            <p:cNvSpPr>
              <a:spLocks noChangeShapeType="1"/>
            </p:cNvSpPr>
            <p:nvPr/>
          </p:nvSpPr>
          <p:spPr bwMode="auto">
            <a:xfrm>
              <a:off x="4545" y="3064"/>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75" name="Freeform 279">
              <a:extLst>
                <a:ext uri="{FF2B5EF4-FFF2-40B4-BE49-F238E27FC236}">
                  <a16:creationId xmlns:a16="http://schemas.microsoft.com/office/drawing/2014/main" id="{4CA3A9D4-D2AD-450A-BBCD-B3119C19C120}"/>
                </a:ext>
              </a:extLst>
            </p:cNvPr>
            <p:cNvSpPr>
              <a:spLocks noChangeArrowheads="1"/>
            </p:cNvSpPr>
            <p:nvPr/>
          </p:nvSpPr>
          <p:spPr bwMode="auto">
            <a:xfrm>
              <a:off x="4564" y="3064"/>
              <a:ext cx="33" cy="58"/>
            </a:xfrm>
            <a:custGeom>
              <a:avLst/>
              <a:gdLst>
                <a:gd name="T0" fmla="*/ 0 w 147"/>
                <a:gd name="T1" fmla="*/ 254 h 255"/>
                <a:gd name="T2" fmla="*/ 0 w 147"/>
                <a:gd name="T3" fmla="*/ 0 h 255"/>
                <a:gd name="T4" fmla="*/ 0 w 147"/>
                <a:gd name="T5" fmla="*/ 34 h 255"/>
                <a:gd name="T6" fmla="*/ 22 w 147"/>
                <a:gd name="T7" fmla="*/ 11 h 255"/>
                <a:gd name="T8" fmla="*/ 49 w 147"/>
                <a:gd name="T9" fmla="*/ 0 h 255"/>
                <a:gd name="T10" fmla="*/ 84 w 147"/>
                <a:gd name="T11" fmla="*/ 0 h 255"/>
                <a:gd name="T12" fmla="*/ 111 w 147"/>
                <a:gd name="T13" fmla="*/ 11 h 255"/>
                <a:gd name="T14" fmla="*/ 135 w 147"/>
                <a:gd name="T15" fmla="*/ 34 h 255"/>
                <a:gd name="T16" fmla="*/ 146 w 147"/>
                <a:gd name="T17" fmla="*/ 73 h 255"/>
                <a:gd name="T18" fmla="*/ 146 w 147"/>
                <a:gd name="T19" fmla="*/ 96 h 255"/>
                <a:gd name="T20" fmla="*/ 135 w 147"/>
                <a:gd name="T21" fmla="*/ 135 h 255"/>
                <a:gd name="T22" fmla="*/ 111 w 147"/>
                <a:gd name="T23" fmla="*/ 157 h 255"/>
                <a:gd name="T24" fmla="*/ 84 w 147"/>
                <a:gd name="T25" fmla="*/ 170 h 255"/>
                <a:gd name="T26" fmla="*/ 49 w 147"/>
                <a:gd name="T27" fmla="*/ 170 h 255"/>
                <a:gd name="T28" fmla="*/ 22 w 147"/>
                <a:gd name="T29" fmla="*/ 157 h 255"/>
                <a:gd name="T30" fmla="*/ 0 w 147"/>
                <a:gd name="T31" fmla="*/ 13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255">
                  <a:moveTo>
                    <a:pt x="0" y="254"/>
                  </a:moveTo>
                  <a:lnTo>
                    <a:pt x="0" y="0"/>
                  </a:lnTo>
                  <a:lnTo>
                    <a:pt x="0" y="34"/>
                  </a:lnTo>
                  <a:lnTo>
                    <a:pt x="22" y="11"/>
                  </a:lnTo>
                  <a:lnTo>
                    <a:pt x="49" y="0"/>
                  </a:lnTo>
                  <a:lnTo>
                    <a:pt x="84" y="0"/>
                  </a:lnTo>
                  <a:lnTo>
                    <a:pt x="111" y="11"/>
                  </a:lnTo>
                  <a:lnTo>
                    <a:pt x="135" y="34"/>
                  </a:lnTo>
                  <a:lnTo>
                    <a:pt x="146" y="73"/>
                  </a:lnTo>
                  <a:lnTo>
                    <a:pt x="146" y="96"/>
                  </a:lnTo>
                  <a:lnTo>
                    <a:pt x="135" y="135"/>
                  </a:lnTo>
                  <a:lnTo>
                    <a:pt x="111" y="157"/>
                  </a:lnTo>
                  <a:lnTo>
                    <a:pt x="84" y="170"/>
                  </a:lnTo>
                  <a:lnTo>
                    <a:pt x="49" y="170"/>
                  </a:lnTo>
                  <a:lnTo>
                    <a:pt x="22" y="157"/>
                  </a:lnTo>
                  <a:lnTo>
                    <a:pt x="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6" name="Line 280">
              <a:extLst>
                <a:ext uri="{FF2B5EF4-FFF2-40B4-BE49-F238E27FC236}">
                  <a16:creationId xmlns:a16="http://schemas.microsoft.com/office/drawing/2014/main" id="{B2A8400A-E6E7-4382-BDB5-74CAFB565B33}"/>
                </a:ext>
              </a:extLst>
            </p:cNvPr>
            <p:cNvSpPr>
              <a:spLocks noChangeShapeType="1"/>
            </p:cNvSpPr>
            <p:nvPr/>
          </p:nvSpPr>
          <p:spPr bwMode="auto">
            <a:xfrm flipV="1">
              <a:off x="4617" y="3063"/>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77" name="Freeform 281">
              <a:extLst>
                <a:ext uri="{FF2B5EF4-FFF2-40B4-BE49-F238E27FC236}">
                  <a16:creationId xmlns:a16="http://schemas.microsoft.com/office/drawing/2014/main" id="{7A9F7BCF-9BC3-4EF7-9B97-E1E3673B1ABD}"/>
                </a:ext>
              </a:extLst>
            </p:cNvPr>
            <p:cNvSpPr>
              <a:spLocks noChangeArrowheads="1"/>
            </p:cNvSpPr>
            <p:nvPr/>
          </p:nvSpPr>
          <p:spPr bwMode="auto">
            <a:xfrm>
              <a:off x="4617" y="3064"/>
              <a:ext cx="31" cy="39"/>
            </a:xfrm>
            <a:custGeom>
              <a:avLst/>
              <a:gdLst>
                <a:gd name="T0" fmla="*/ 0 w 136"/>
                <a:gd name="T1" fmla="*/ 46 h 171"/>
                <a:gd name="T2" fmla="*/ 35 w 136"/>
                <a:gd name="T3" fmla="*/ 11 h 171"/>
                <a:gd name="T4" fmla="*/ 62 w 136"/>
                <a:gd name="T5" fmla="*/ 0 h 171"/>
                <a:gd name="T6" fmla="*/ 97 w 136"/>
                <a:gd name="T7" fmla="*/ 0 h 171"/>
                <a:gd name="T8" fmla="*/ 124 w 136"/>
                <a:gd name="T9" fmla="*/ 11 h 171"/>
                <a:gd name="T10" fmla="*/ 135 w 136"/>
                <a:gd name="T11" fmla="*/ 46 h 171"/>
                <a:gd name="T12" fmla="*/ 135 w 136"/>
                <a:gd name="T13" fmla="*/ 170 h 171"/>
              </a:gdLst>
              <a:ahLst/>
              <a:cxnLst>
                <a:cxn ang="0">
                  <a:pos x="T0" y="T1"/>
                </a:cxn>
                <a:cxn ang="0">
                  <a:pos x="T2" y="T3"/>
                </a:cxn>
                <a:cxn ang="0">
                  <a:pos x="T4" y="T5"/>
                </a:cxn>
                <a:cxn ang="0">
                  <a:pos x="T6" y="T7"/>
                </a:cxn>
                <a:cxn ang="0">
                  <a:pos x="T8" y="T9"/>
                </a:cxn>
                <a:cxn ang="0">
                  <a:pos x="T10" y="T11"/>
                </a:cxn>
                <a:cxn ang="0">
                  <a:pos x="T12" y="T13"/>
                </a:cxn>
              </a:cxnLst>
              <a:rect l="0" t="0" r="r" b="b"/>
              <a:pathLst>
                <a:path w="136" h="171">
                  <a:moveTo>
                    <a:pt x="0" y="46"/>
                  </a:moveTo>
                  <a:lnTo>
                    <a:pt x="35" y="11"/>
                  </a:lnTo>
                  <a:lnTo>
                    <a:pt x="62" y="0"/>
                  </a:lnTo>
                  <a:lnTo>
                    <a:pt x="97" y="0"/>
                  </a:lnTo>
                  <a:lnTo>
                    <a:pt x="124" y="11"/>
                  </a:lnTo>
                  <a:lnTo>
                    <a:pt x="135" y="46"/>
                  </a:lnTo>
                  <a:lnTo>
                    <a:pt x="135" y="1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8" name="Freeform 282">
              <a:extLst>
                <a:ext uri="{FF2B5EF4-FFF2-40B4-BE49-F238E27FC236}">
                  <a16:creationId xmlns:a16="http://schemas.microsoft.com/office/drawing/2014/main" id="{FFCFD8B3-9C88-41BE-B992-D00BA226DE8A}"/>
                </a:ext>
              </a:extLst>
            </p:cNvPr>
            <p:cNvSpPr>
              <a:spLocks noChangeArrowheads="1"/>
            </p:cNvSpPr>
            <p:nvPr/>
          </p:nvSpPr>
          <p:spPr bwMode="auto">
            <a:xfrm>
              <a:off x="4647" y="3064"/>
              <a:ext cx="30" cy="39"/>
            </a:xfrm>
            <a:custGeom>
              <a:avLst/>
              <a:gdLst>
                <a:gd name="T0" fmla="*/ 0 w 133"/>
                <a:gd name="T1" fmla="*/ 46 h 171"/>
                <a:gd name="T2" fmla="*/ 35 w 133"/>
                <a:gd name="T3" fmla="*/ 11 h 171"/>
                <a:gd name="T4" fmla="*/ 63 w 133"/>
                <a:gd name="T5" fmla="*/ 0 h 171"/>
                <a:gd name="T6" fmla="*/ 97 w 133"/>
                <a:gd name="T7" fmla="*/ 0 h 171"/>
                <a:gd name="T8" fmla="*/ 124 w 133"/>
                <a:gd name="T9" fmla="*/ 11 h 171"/>
                <a:gd name="T10" fmla="*/ 132 w 133"/>
                <a:gd name="T11" fmla="*/ 46 h 171"/>
                <a:gd name="T12" fmla="*/ 132 w 133"/>
                <a:gd name="T13" fmla="*/ 170 h 171"/>
              </a:gdLst>
              <a:ahLst/>
              <a:cxnLst>
                <a:cxn ang="0">
                  <a:pos x="T0" y="T1"/>
                </a:cxn>
                <a:cxn ang="0">
                  <a:pos x="T2" y="T3"/>
                </a:cxn>
                <a:cxn ang="0">
                  <a:pos x="T4" y="T5"/>
                </a:cxn>
                <a:cxn ang="0">
                  <a:pos x="T6" y="T7"/>
                </a:cxn>
                <a:cxn ang="0">
                  <a:pos x="T8" y="T9"/>
                </a:cxn>
                <a:cxn ang="0">
                  <a:pos x="T10" y="T11"/>
                </a:cxn>
                <a:cxn ang="0">
                  <a:pos x="T12" y="T13"/>
                </a:cxn>
              </a:cxnLst>
              <a:rect l="0" t="0" r="r" b="b"/>
              <a:pathLst>
                <a:path w="133" h="171">
                  <a:moveTo>
                    <a:pt x="0" y="46"/>
                  </a:moveTo>
                  <a:lnTo>
                    <a:pt x="35" y="11"/>
                  </a:lnTo>
                  <a:lnTo>
                    <a:pt x="63" y="0"/>
                  </a:lnTo>
                  <a:lnTo>
                    <a:pt x="97" y="0"/>
                  </a:lnTo>
                  <a:lnTo>
                    <a:pt x="124" y="11"/>
                  </a:lnTo>
                  <a:lnTo>
                    <a:pt x="132" y="46"/>
                  </a:lnTo>
                  <a:lnTo>
                    <a:pt x="132" y="1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9" name="Freeform 283">
              <a:extLst>
                <a:ext uri="{FF2B5EF4-FFF2-40B4-BE49-F238E27FC236}">
                  <a16:creationId xmlns:a16="http://schemas.microsoft.com/office/drawing/2014/main" id="{16A22633-9C0E-4EF4-9718-9736DAEF8EB2}"/>
                </a:ext>
              </a:extLst>
            </p:cNvPr>
            <p:cNvSpPr>
              <a:spLocks noChangeArrowheads="1"/>
            </p:cNvSpPr>
            <p:nvPr/>
          </p:nvSpPr>
          <p:spPr bwMode="auto">
            <a:xfrm>
              <a:off x="4700" y="3064"/>
              <a:ext cx="33" cy="39"/>
            </a:xfrm>
            <a:custGeom>
              <a:avLst/>
              <a:gdLst>
                <a:gd name="T0" fmla="*/ 0 w 147"/>
                <a:gd name="T1" fmla="*/ 73 h 171"/>
                <a:gd name="T2" fmla="*/ 146 w 147"/>
                <a:gd name="T3" fmla="*/ 73 h 171"/>
                <a:gd name="T4" fmla="*/ 146 w 147"/>
                <a:gd name="T5" fmla="*/ 46 h 171"/>
                <a:gd name="T6" fmla="*/ 135 w 147"/>
                <a:gd name="T7" fmla="*/ 22 h 171"/>
                <a:gd name="T8" fmla="*/ 122 w 147"/>
                <a:gd name="T9" fmla="*/ 11 h 171"/>
                <a:gd name="T10" fmla="*/ 96 w 147"/>
                <a:gd name="T11" fmla="*/ 0 h 171"/>
                <a:gd name="T12" fmla="*/ 61 w 147"/>
                <a:gd name="T13" fmla="*/ 0 h 171"/>
                <a:gd name="T14" fmla="*/ 34 w 147"/>
                <a:gd name="T15" fmla="*/ 11 h 171"/>
                <a:gd name="T16" fmla="*/ 11 w 147"/>
                <a:gd name="T17" fmla="*/ 35 h 171"/>
                <a:gd name="T18" fmla="*/ 0 w 147"/>
                <a:gd name="T19" fmla="*/ 73 h 171"/>
                <a:gd name="T20" fmla="*/ 0 w 147"/>
                <a:gd name="T21" fmla="*/ 97 h 171"/>
                <a:gd name="T22" fmla="*/ 11 w 147"/>
                <a:gd name="T23" fmla="*/ 135 h 171"/>
                <a:gd name="T24" fmla="*/ 34 w 147"/>
                <a:gd name="T25" fmla="*/ 158 h 171"/>
                <a:gd name="T26" fmla="*/ 61 w 147"/>
                <a:gd name="T27" fmla="*/ 170 h 171"/>
                <a:gd name="T28" fmla="*/ 96 w 147"/>
                <a:gd name="T29" fmla="*/ 170 h 171"/>
                <a:gd name="T30" fmla="*/ 122 w 147"/>
                <a:gd name="T31" fmla="*/ 158 h 171"/>
                <a:gd name="T32" fmla="*/ 146 w 147"/>
                <a:gd name="T33" fmla="*/ 1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71">
                  <a:moveTo>
                    <a:pt x="0" y="73"/>
                  </a:moveTo>
                  <a:lnTo>
                    <a:pt x="146" y="73"/>
                  </a:lnTo>
                  <a:lnTo>
                    <a:pt x="146" y="46"/>
                  </a:lnTo>
                  <a:lnTo>
                    <a:pt x="135" y="22"/>
                  </a:lnTo>
                  <a:lnTo>
                    <a:pt x="122" y="11"/>
                  </a:lnTo>
                  <a:lnTo>
                    <a:pt x="96" y="0"/>
                  </a:lnTo>
                  <a:lnTo>
                    <a:pt x="61" y="0"/>
                  </a:lnTo>
                  <a:lnTo>
                    <a:pt x="34" y="11"/>
                  </a:lnTo>
                  <a:lnTo>
                    <a:pt x="11" y="35"/>
                  </a:lnTo>
                  <a:lnTo>
                    <a:pt x="0" y="73"/>
                  </a:lnTo>
                  <a:lnTo>
                    <a:pt x="0" y="97"/>
                  </a:lnTo>
                  <a:lnTo>
                    <a:pt x="11" y="135"/>
                  </a:lnTo>
                  <a:lnTo>
                    <a:pt x="34" y="158"/>
                  </a:lnTo>
                  <a:lnTo>
                    <a:pt x="61" y="170"/>
                  </a:lnTo>
                  <a:lnTo>
                    <a:pt x="96" y="170"/>
                  </a:lnTo>
                  <a:lnTo>
                    <a:pt x="122" y="158"/>
                  </a:lnTo>
                  <a:lnTo>
                    <a:pt x="146"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0" name="Line 284">
              <a:extLst>
                <a:ext uri="{FF2B5EF4-FFF2-40B4-BE49-F238E27FC236}">
                  <a16:creationId xmlns:a16="http://schemas.microsoft.com/office/drawing/2014/main" id="{4586F9C4-E9C0-4BFB-A3FE-1FE2D1191E8E}"/>
                </a:ext>
              </a:extLst>
            </p:cNvPr>
            <p:cNvSpPr>
              <a:spLocks noChangeShapeType="1"/>
            </p:cNvSpPr>
            <p:nvPr/>
          </p:nvSpPr>
          <p:spPr bwMode="auto">
            <a:xfrm flipV="1">
              <a:off x="4749" y="3063"/>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81" name="Freeform 285">
              <a:extLst>
                <a:ext uri="{FF2B5EF4-FFF2-40B4-BE49-F238E27FC236}">
                  <a16:creationId xmlns:a16="http://schemas.microsoft.com/office/drawing/2014/main" id="{19AF1D4C-70B0-4170-A58A-851A833C5B9C}"/>
                </a:ext>
              </a:extLst>
            </p:cNvPr>
            <p:cNvSpPr>
              <a:spLocks noChangeArrowheads="1"/>
            </p:cNvSpPr>
            <p:nvPr/>
          </p:nvSpPr>
          <p:spPr bwMode="auto">
            <a:xfrm>
              <a:off x="4749" y="3064"/>
              <a:ext cx="30" cy="39"/>
            </a:xfrm>
            <a:custGeom>
              <a:avLst/>
              <a:gdLst>
                <a:gd name="T0" fmla="*/ 0 w 133"/>
                <a:gd name="T1" fmla="*/ 46 h 171"/>
                <a:gd name="T2" fmla="*/ 39 w 133"/>
                <a:gd name="T3" fmla="*/ 11 h 171"/>
                <a:gd name="T4" fmla="*/ 58 w 133"/>
                <a:gd name="T5" fmla="*/ 0 h 171"/>
                <a:gd name="T6" fmla="*/ 97 w 133"/>
                <a:gd name="T7" fmla="*/ 0 h 171"/>
                <a:gd name="T8" fmla="*/ 120 w 133"/>
                <a:gd name="T9" fmla="*/ 11 h 171"/>
                <a:gd name="T10" fmla="*/ 132 w 133"/>
                <a:gd name="T11" fmla="*/ 46 h 171"/>
                <a:gd name="T12" fmla="*/ 132 w 133"/>
                <a:gd name="T13" fmla="*/ 170 h 171"/>
              </a:gdLst>
              <a:ahLst/>
              <a:cxnLst>
                <a:cxn ang="0">
                  <a:pos x="T0" y="T1"/>
                </a:cxn>
                <a:cxn ang="0">
                  <a:pos x="T2" y="T3"/>
                </a:cxn>
                <a:cxn ang="0">
                  <a:pos x="T4" y="T5"/>
                </a:cxn>
                <a:cxn ang="0">
                  <a:pos x="T6" y="T7"/>
                </a:cxn>
                <a:cxn ang="0">
                  <a:pos x="T8" y="T9"/>
                </a:cxn>
                <a:cxn ang="0">
                  <a:pos x="T10" y="T11"/>
                </a:cxn>
                <a:cxn ang="0">
                  <a:pos x="T12" y="T13"/>
                </a:cxn>
              </a:cxnLst>
              <a:rect l="0" t="0" r="r" b="b"/>
              <a:pathLst>
                <a:path w="133" h="171">
                  <a:moveTo>
                    <a:pt x="0" y="46"/>
                  </a:moveTo>
                  <a:lnTo>
                    <a:pt x="39" y="11"/>
                  </a:lnTo>
                  <a:lnTo>
                    <a:pt x="58" y="0"/>
                  </a:lnTo>
                  <a:lnTo>
                    <a:pt x="97" y="0"/>
                  </a:lnTo>
                  <a:lnTo>
                    <a:pt x="120" y="11"/>
                  </a:lnTo>
                  <a:lnTo>
                    <a:pt x="132" y="46"/>
                  </a:lnTo>
                  <a:lnTo>
                    <a:pt x="132" y="1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2" name="Line 286">
              <a:extLst>
                <a:ext uri="{FF2B5EF4-FFF2-40B4-BE49-F238E27FC236}">
                  <a16:creationId xmlns:a16="http://schemas.microsoft.com/office/drawing/2014/main" id="{AFF2BDD2-26C0-472C-B5BC-6E1960D0A754}"/>
                </a:ext>
              </a:extLst>
            </p:cNvPr>
            <p:cNvSpPr>
              <a:spLocks noChangeShapeType="1"/>
            </p:cNvSpPr>
            <p:nvPr/>
          </p:nvSpPr>
          <p:spPr bwMode="auto">
            <a:xfrm flipV="1">
              <a:off x="4810" y="3043"/>
              <a:ext cx="1" cy="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83" name="Freeform 287">
              <a:extLst>
                <a:ext uri="{FF2B5EF4-FFF2-40B4-BE49-F238E27FC236}">
                  <a16:creationId xmlns:a16="http://schemas.microsoft.com/office/drawing/2014/main" id="{0ED86EF5-C8D4-4F89-AE9C-14FA81EA052B}"/>
                </a:ext>
              </a:extLst>
            </p:cNvPr>
            <p:cNvSpPr>
              <a:spLocks noChangeArrowheads="1"/>
            </p:cNvSpPr>
            <p:nvPr/>
          </p:nvSpPr>
          <p:spPr bwMode="auto">
            <a:xfrm>
              <a:off x="4810" y="3092"/>
              <a:ext cx="14" cy="14"/>
            </a:xfrm>
            <a:custGeom>
              <a:avLst/>
              <a:gdLst>
                <a:gd name="T0" fmla="*/ 0 w 63"/>
                <a:gd name="T1" fmla="*/ 0 h 63"/>
                <a:gd name="T2" fmla="*/ 11 w 63"/>
                <a:gd name="T3" fmla="*/ 46 h 63"/>
                <a:gd name="T4" fmla="*/ 34 w 63"/>
                <a:gd name="T5" fmla="*/ 62 h 63"/>
                <a:gd name="T6" fmla="*/ 62 w 63"/>
                <a:gd name="T7" fmla="*/ 62 h 63"/>
              </a:gdLst>
              <a:ahLst/>
              <a:cxnLst>
                <a:cxn ang="0">
                  <a:pos x="T0" y="T1"/>
                </a:cxn>
                <a:cxn ang="0">
                  <a:pos x="T2" y="T3"/>
                </a:cxn>
                <a:cxn ang="0">
                  <a:pos x="T4" y="T5"/>
                </a:cxn>
                <a:cxn ang="0">
                  <a:pos x="T6" y="T7"/>
                </a:cxn>
              </a:cxnLst>
              <a:rect l="0" t="0" r="r" b="b"/>
              <a:pathLst>
                <a:path w="63" h="63">
                  <a:moveTo>
                    <a:pt x="0" y="0"/>
                  </a:moveTo>
                  <a:lnTo>
                    <a:pt x="11" y="46"/>
                  </a:lnTo>
                  <a:lnTo>
                    <a:pt x="34" y="62"/>
                  </a:lnTo>
                  <a:lnTo>
                    <a:pt x="62"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4" name="Line 288">
              <a:extLst>
                <a:ext uri="{FF2B5EF4-FFF2-40B4-BE49-F238E27FC236}">
                  <a16:creationId xmlns:a16="http://schemas.microsoft.com/office/drawing/2014/main" id="{D62E88B0-1A34-4026-90A9-7137E52F1A28}"/>
                </a:ext>
              </a:extLst>
            </p:cNvPr>
            <p:cNvSpPr>
              <a:spLocks noChangeShapeType="1"/>
            </p:cNvSpPr>
            <p:nvPr/>
          </p:nvSpPr>
          <p:spPr bwMode="auto">
            <a:xfrm flipH="1">
              <a:off x="4800" y="3064"/>
              <a:ext cx="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85" name="Freeform 289">
              <a:extLst>
                <a:ext uri="{FF2B5EF4-FFF2-40B4-BE49-F238E27FC236}">
                  <a16:creationId xmlns:a16="http://schemas.microsoft.com/office/drawing/2014/main" id="{3142B1B8-7502-45B7-968A-A6E292E68750}"/>
                </a:ext>
              </a:extLst>
            </p:cNvPr>
            <p:cNvSpPr>
              <a:spLocks noChangeArrowheads="1"/>
            </p:cNvSpPr>
            <p:nvPr/>
          </p:nvSpPr>
          <p:spPr bwMode="auto">
            <a:xfrm>
              <a:off x="4437" y="2934"/>
              <a:ext cx="38" cy="58"/>
            </a:xfrm>
            <a:custGeom>
              <a:avLst/>
              <a:gdLst>
                <a:gd name="T0" fmla="*/ 0 w 167"/>
                <a:gd name="T1" fmla="*/ 255 h 256"/>
                <a:gd name="T2" fmla="*/ 0 w 167"/>
                <a:gd name="T3" fmla="*/ 0 h 256"/>
                <a:gd name="T4" fmla="*/ 104 w 167"/>
                <a:gd name="T5" fmla="*/ 0 h 256"/>
                <a:gd name="T6" fmla="*/ 143 w 167"/>
                <a:gd name="T7" fmla="*/ 11 h 256"/>
                <a:gd name="T8" fmla="*/ 154 w 167"/>
                <a:gd name="T9" fmla="*/ 23 h 256"/>
                <a:gd name="T10" fmla="*/ 166 w 167"/>
                <a:gd name="T11" fmla="*/ 47 h 256"/>
                <a:gd name="T12" fmla="*/ 166 w 167"/>
                <a:gd name="T13" fmla="*/ 73 h 256"/>
                <a:gd name="T14" fmla="*/ 154 w 167"/>
                <a:gd name="T15" fmla="*/ 96 h 256"/>
                <a:gd name="T16" fmla="*/ 143 w 167"/>
                <a:gd name="T17" fmla="*/ 107 h 256"/>
                <a:gd name="T18" fmla="*/ 104 w 167"/>
                <a:gd name="T19" fmla="*/ 119 h 256"/>
                <a:gd name="T20" fmla="*/ 0 w 167"/>
                <a:gd name="T21" fmla="*/ 11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256">
                  <a:moveTo>
                    <a:pt x="0" y="255"/>
                  </a:moveTo>
                  <a:lnTo>
                    <a:pt x="0" y="0"/>
                  </a:lnTo>
                  <a:lnTo>
                    <a:pt x="104" y="0"/>
                  </a:lnTo>
                  <a:lnTo>
                    <a:pt x="143" y="11"/>
                  </a:lnTo>
                  <a:lnTo>
                    <a:pt x="154" y="23"/>
                  </a:lnTo>
                  <a:lnTo>
                    <a:pt x="166" y="47"/>
                  </a:lnTo>
                  <a:lnTo>
                    <a:pt x="166" y="73"/>
                  </a:lnTo>
                  <a:lnTo>
                    <a:pt x="154" y="96"/>
                  </a:lnTo>
                  <a:lnTo>
                    <a:pt x="143" y="107"/>
                  </a:lnTo>
                  <a:lnTo>
                    <a:pt x="104" y="119"/>
                  </a:lnTo>
                  <a:lnTo>
                    <a:pt x="0" y="1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6" name="Freeform 290">
              <a:extLst>
                <a:ext uri="{FF2B5EF4-FFF2-40B4-BE49-F238E27FC236}">
                  <a16:creationId xmlns:a16="http://schemas.microsoft.com/office/drawing/2014/main" id="{4E1A2A58-CCFB-41C6-B929-0A34644118C5}"/>
                </a:ext>
              </a:extLst>
            </p:cNvPr>
            <p:cNvSpPr>
              <a:spLocks noChangeArrowheads="1"/>
            </p:cNvSpPr>
            <p:nvPr/>
          </p:nvSpPr>
          <p:spPr bwMode="auto">
            <a:xfrm>
              <a:off x="4437" y="2961"/>
              <a:ext cx="38" cy="31"/>
            </a:xfrm>
            <a:custGeom>
              <a:avLst/>
              <a:gdLst>
                <a:gd name="T0" fmla="*/ 104 w 167"/>
                <a:gd name="T1" fmla="*/ 0 h 137"/>
                <a:gd name="T2" fmla="*/ 143 w 167"/>
                <a:gd name="T3" fmla="*/ 15 h 137"/>
                <a:gd name="T4" fmla="*/ 154 w 167"/>
                <a:gd name="T5" fmla="*/ 27 h 137"/>
                <a:gd name="T6" fmla="*/ 166 w 167"/>
                <a:gd name="T7" fmla="*/ 50 h 137"/>
                <a:gd name="T8" fmla="*/ 166 w 167"/>
                <a:gd name="T9" fmla="*/ 84 h 137"/>
                <a:gd name="T10" fmla="*/ 154 w 167"/>
                <a:gd name="T11" fmla="*/ 108 h 137"/>
                <a:gd name="T12" fmla="*/ 143 w 167"/>
                <a:gd name="T13" fmla="*/ 120 h 137"/>
                <a:gd name="T14" fmla="*/ 104 w 167"/>
                <a:gd name="T15" fmla="*/ 136 h 137"/>
                <a:gd name="T16" fmla="*/ 0 w 167"/>
                <a:gd name="T17" fmla="*/ 13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137">
                  <a:moveTo>
                    <a:pt x="104" y="0"/>
                  </a:moveTo>
                  <a:lnTo>
                    <a:pt x="143" y="15"/>
                  </a:lnTo>
                  <a:lnTo>
                    <a:pt x="154" y="27"/>
                  </a:lnTo>
                  <a:lnTo>
                    <a:pt x="166" y="50"/>
                  </a:lnTo>
                  <a:lnTo>
                    <a:pt x="166" y="84"/>
                  </a:lnTo>
                  <a:lnTo>
                    <a:pt x="154" y="108"/>
                  </a:lnTo>
                  <a:lnTo>
                    <a:pt x="143" y="120"/>
                  </a:lnTo>
                  <a:lnTo>
                    <a:pt x="104" y="136"/>
                  </a:lnTo>
                  <a:lnTo>
                    <a:pt x="0"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7" name="Line 291">
              <a:extLst>
                <a:ext uri="{FF2B5EF4-FFF2-40B4-BE49-F238E27FC236}">
                  <a16:creationId xmlns:a16="http://schemas.microsoft.com/office/drawing/2014/main" id="{61EBA79E-1554-4913-B076-A4E55DB519E2}"/>
                </a:ext>
              </a:extLst>
            </p:cNvPr>
            <p:cNvSpPr>
              <a:spLocks noChangeShapeType="1"/>
            </p:cNvSpPr>
            <p:nvPr/>
          </p:nvSpPr>
          <p:spPr bwMode="auto">
            <a:xfrm flipV="1">
              <a:off x="4495" y="2952"/>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88" name="Line 292">
              <a:extLst>
                <a:ext uri="{FF2B5EF4-FFF2-40B4-BE49-F238E27FC236}">
                  <a16:creationId xmlns:a16="http://schemas.microsoft.com/office/drawing/2014/main" id="{DF198610-4CB2-4A8B-82B6-BCA25592086B}"/>
                </a:ext>
              </a:extLst>
            </p:cNvPr>
            <p:cNvSpPr>
              <a:spLocks noChangeShapeType="1"/>
            </p:cNvSpPr>
            <p:nvPr/>
          </p:nvSpPr>
          <p:spPr bwMode="auto">
            <a:xfrm flipH="1">
              <a:off x="4494" y="2961"/>
              <a:ext cx="5" cy="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89" name="Freeform 293">
              <a:extLst>
                <a:ext uri="{FF2B5EF4-FFF2-40B4-BE49-F238E27FC236}">
                  <a16:creationId xmlns:a16="http://schemas.microsoft.com/office/drawing/2014/main" id="{E2B47208-EC30-4479-A6B3-734A0D834A97}"/>
                </a:ext>
              </a:extLst>
            </p:cNvPr>
            <p:cNvSpPr>
              <a:spLocks noChangeArrowheads="1"/>
            </p:cNvSpPr>
            <p:nvPr/>
          </p:nvSpPr>
          <p:spPr bwMode="auto">
            <a:xfrm>
              <a:off x="4498" y="2953"/>
              <a:ext cx="20" cy="14"/>
            </a:xfrm>
            <a:custGeom>
              <a:avLst/>
              <a:gdLst>
                <a:gd name="T0" fmla="*/ 0 w 86"/>
                <a:gd name="T1" fmla="*/ 62 h 63"/>
                <a:gd name="T2" fmla="*/ 23 w 86"/>
                <a:gd name="T3" fmla="*/ 20 h 63"/>
                <a:gd name="T4" fmla="*/ 50 w 86"/>
                <a:gd name="T5" fmla="*/ 0 h 63"/>
                <a:gd name="T6" fmla="*/ 85 w 86"/>
                <a:gd name="T7" fmla="*/ 0 h 63"/>
              </a:gdLst>
              <a:ahLst/>
              <a:cxnLst>
                <a:cxn ang="0">
                  <a:pos x="T0" y="T1"/>
                </a:cxn>
                <a:cxn ang="0">
                  <a:pos x="T2" y="T3"/>
                </a:cxn>
                <a:cxn ang="0">
                  <a:pos x="T4" y="T5"/>
                </a:cxn>
                <a:cxn ang="0">
                  <a:pos x="T6" y="T7"/>
                </a:cxn>
              </a:cxnLst>
              <a:rect l="0" t="0" r="r" b="b"/>
              <a:pathLst>
                <a:path w="86" h="63">
                  <a:moveTo>
                    <a:pt x="0" y="62"/>
                  </a:moveTo>
                  <a:lnTo>
                    <a:pt x="23" y="20"/>
                  </a:lnTo>
                  <a:lnTo>
                    <a:pt x="50" y="0"/>
                  </a:lnTo>
                  <a:lnTo>
                    <a:pt x="8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0" name="Line 294">
              <a:extLst>
                <a:ext uri="{FF2B5EF4-FFF2-40B4-BE49-F238E27FC236}">
                  <a16:creationId xmlns:a16="http://schemas.microsoft.com/office/drawing/2014/main" id="{E0380579-AA14-404F-817E-3EDD36C320A2}"/>
                </a:ext>
              </a:extLst>
            </p:cNvPr>
            <p:cNvSpPr>
              <a:spLocks noChangeShapeType="1"/>
            </p:cNvSpPr>
            <p:nvPr/>
          </p:nvSpPr>
          <p:spPr bwMode="auto">
            <a:xfrm>
              <a:off x="4564" y="2953"/>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91" name="Freeform 295">
              <a:extLst>
                <a:ext uri="{FF2B5EF4-FFF2-40B4-BE49-F238E27FC236}">
                  <a16:creationId xmlns:a16="http://schemas.microsoft.com/office/drawing/2014/main" id="{E65AE6D7-C015-44C1-8610-62025E1EDFE3}"/>
                </a:ext>
              </a:extLst>
            </p:cNvPr>
            <p:cNvSpPr>
              <a:spLocks noChangeArrowheads="1"/>
            </p:cNvSpPr>
            <p:nvPr/>
          </p:nvSpPr>
          <p:spPr bwMode="auto">
            <a:xfrm>
              <a:off x="4531" y="2953"/>
              <a:ext cx="34" cy="39"/>
            </a:xfrm>
            <a:custGeom>
              <a:avLst/>
              <a:gdLst>
                <a:gd name="T0" fmla="*/ 148 w 149"/>
                <a:gd name="T1" fmla="*/ 34 h 171"/>
                <a:gd name="T2" fmla="*/ 120 w 149"/>
                <a:gd name="T3" fmla="*/ 11 h 171"/>
                <a:gd name="T4" fmla="*/ 96 w 149"/>
                <a:gd name="T5" fmla="*/ 0 h 171"/>
                <a:gd name="T6" fmla="*/ 62 w 149"/>
                <a:gd name="T7" fmla="*/ 0 h 171"/>
                <a:gd name="T8" fmla="*/ 39 w 149"/>
                <a:gd name="T9" fmla="*/ 11 h 171"/>
                <a:gd name="T10" fmla="*/ 12 w 149"/>
                <a:gd name="T11" fmla="*/ 34 h 171"/>
                <a:gd name="T12" fmla="*/ 0 w 149"/>
                <a:gd name="T13" fmla="*/ 74 h 171"/>
                <a:gd name="T14" fmla="*/ 0 w 149"/>
                <a:gd name="T15" fmla="*/ 96 h 171"/>
                <a:gd name="T16" fmla="*/ 12 w 149"/>
                <a:gd name="T17" fmla="*/ 131 h 171"/>
                <a:gd name="T18" fmla="*/ 39 w 149"/>
                <a:gd name="T19" fmla="*/ 154 h 171"/>
                <a:gd name="T20" fmla="*/ 62 w 149"/>
                <a:gd name="T21" fmla="*/ 170 h 171"/>
                <a:gd name="T22" fmla="*/ 96 w 149"/>
                <a:gd name="T23" fmla="*/ 170 h 171"/>
                <a:gd name="T24" fmla="*/ 120 w 149"/>
                <a:gd name="T25" fmla="*/ 154 h 171"/>
                <a:gd name="T26" fmla="*/ 148 w 149"/>
                <a:gd name="T27" fmla="*/ 13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71">
                  <a:moveTo>
                    <a:pt x="148" y="34"/>
                  </a:moveTo>
                  <a:lnTo>
                    <a:pt x="120" y="11"/>
                  </a:lnTo>
                  <a:lnTo>
                    <a:pt x="96" y="0"/>
                  </a:lnTo>
                  <a:lnTo>
                    <a:pt x="62" y="0"/>
                  </a:lnTo>
                  <a:lnTo>
                    <a:pt x="39" y="11"/>
                  </a:lnTo>
                  <a:lnTo>
                    <a:pt x="12" y="34"/>
                  </a:lnTo>
                  <a:lnTo>
                    <a:pt x="0" y="74"/>
                  </a:lnTo>
                  <a:lnTo>
                    <a:pt x="0" y="96"/>
                  </a:lnTo>
                  <a:lnTo>
                    <a:pt x="12" y="131"/>
                  </a:lnTo>
                  <a:lnTo>
                    <a:pt x="39" y="154"/>
                  </a:lnTo>
                  <a:lnTo>
                    <a:pt x="62" y="170"/>
                  </a:lnTo>
                  <a:lnTo>
                    <a:pt x="96" y="170"/>
                  </a:lnTo>
                  <a:lnTo>
                    <a:pt x="120" y="154"/>
                  </a:lnTo>
                  <a:lnTo>
                    <a:pt x="148" y="1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2" name="Freeform 296">
              <a:extLst>
                <a:ext uri="{FF2B5EF4-FFF2-40B4-BE49-F238E27FC236}">
                  <a16:creationId xmlns:a16="http://schemas.microsoft.com/office/drawing/2014/main" id="{134546B3-FD5C-4239-8D34-1515D3423A74}"/>
                </a:ext>
              </a:extLst>
            </p:cNvPr>
            <p:cNvSpPr>
              <a:spLocks noChangeArrowheads="1"/>
            </p:cNvSpPr>
            <p:nvPr/>
          </p:nvSpPr>
          <p:spPr bwMode="auto">
            <a:xfrm>
              <a:off x="4583" y="2934"/>
              <a:ext cx="14" cy="15"/>
            </a:xfrm>
            <a:custGeom>
              <a:avLst/>
              <a:gdLst>
                <a:gd name="T0" fmla="*/ 0 w 63"/>
                <a:gd name="T1" fmla="*/ 31 h 64"/>
                <a:gd name="T2" fmla="*/ 23 w 63"/>
                <a:gd name="T3" fmla="*/ 63 h 64"/>
                <a:gd name="T4" fmla="*/ 62 w 63"/>
                <a:gd name="T5" fmla="*/ 31 h 64"/>
                <a:gd name="T6" fmla="*/ 23 w 63"/>
                <a:gd name="T7" fmla="*/ 0 h 64"/>
                <a:gd name="T8" fmla="*/ 0 w 63"/>
                <a:gd name="T9" fmla="*/ 31 h 64"/>
              </a:gdLst>
              <a:ahLst/>
              <a:cxnLst>
                <a:cxn ang="0">
                  <a:pos x="T0" y="T1"/>
                </a:cxn>
                <a:cxn ang="0">
                  <a:pos x="T2" y="T3"/>
                </a:cxn>
                <a:cxn ang="0">
                  <a:pos x="T4" y="T5"/>
                </a:cxn>
                <a:cxn ang="0">
                  <a:pos x="T6" y="T7"/>
                </a:cxn>
                <a:cxn ang="0">
                  <a:pos x="T8" y="T9"/>
                </a:cxn>
              </a:cxnLst>
              <a:rect l="0" t="0" r="r" b="b"/>
              <a:pathLst>
                <a:path w="63" h="64">
                  <a:moveTo>
                    <a:pt x="0" y="31"/>
                  </a:moveTo>
                  <a:lnTo>
                    <a:pt x="23" y="63"/>
                  </a:lnTo>
                  <a:lnTo>
                    <a:pt x="62" y="31"/>
                  </a:lnTo>
                  <a:lnTo>
                    <a:pt x="23" y="0"/>
                  </a:lnTo>
                  <a:lnTo>
                    <a:pt x="0" y="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3" name="Line 297">
              <a:extLst>
                <a:ext uri="{FF2B5EF4-FFF2-40B4-BE49-F238E27FC236}">
                  <a16:creationId xmlns:a16="http://schemas.microsoft.com/office/drawing/2014/main" id="{E76B5DBD-F1E8-4B41-85A2-E99A6C4A0144}"/>
                </a:ext>
              </a:extLst>
            </p:cNvPr>
            <p:cNvSpPr>
              <a:spLocks noChangeShapeType="1"/>
            </p:cNvSpPr>
            <p:nvPr/>
          </p:nvSpPr>
          <p:spPr bwMode="auto">
            <a:xfrm>
              <a:off x="4586" y="2953"/>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94" name="Line 298">
              <a:extLst>
                <a:ext uri="{FF2B5EF4-FFF2-40B4-BE49-F238E27FC236}">
                  <a16:creationId xmlns:a16="http://schemas.microsoft.com/office/drawing/2014/main" id="{F81CF449-B39C-425B-B1F9-F7208E5338BA}"/>
                </a:ext>
              </a:extLst>
            </p:cNvPr>
            <p:cNvSpPr>
              <a:spLocks noChangeShapeType="1"/>
            </p:cNvSpPr>
            <p:nvPr/>
          </p:nvSpPr>
          <p:spPr bwMode="auto">
            <a:xfrm flipV="1">
              <a:off x="4638" y="2933"/>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95" name="Freeform 299">
              <a:extLst>
                <a:ext uri="{FF2B5EF4-FFF2-40B4-BE49-F238E27FC236}">
                  <a16:creationId xmlns:a16="http://schemas.microsoft.com/office/drawing/2014/main" id="{81BEC1D5-600E-4E32-9294-E6F0DC6B0A75}"/>
                </a:ext>
              </a:extLst>
            </p:cNvPr>
            <p:cNvSpPr>
              <a:spLocks noChangeArrowheads="1"/>
            </p:cNvSpPr>
            <p:nvPr/>
          </p:nvSpPr>
          <p:spPr bwMode="auto">
            <a:xfrm>
              <a:off x="4605" y="2953"/>
              <a:ext cx="34" cy="39"/>
            </a:xfrm>
            <a:custGeom>
              <a:avLst/>
              <a:gdLst>
                <a:gd name="T0" fmla="*/ 147 w 148"/>
                <a:gd name="T1" fmla="*/ 34 h 171"/>
                <a:gd name="T2" fmla="*/ 123 w 148"/>
                <a:gd name="T3" fmla="*/ 11 h 171"/>
                <a:gd name="T4" fmla="*/ 96 w 148"/>
                <a:gd name="T5" fmla="*/ 0 h 171"/>
                <a:gd name="T6" fmla="*/ 61 w 148"/>
                <a:gd name="T7" fmla="*/ 0 h 171"/>
                <a:gd name="T8" fmla="*/ 34 w 148"/>
                <a:gd name="T9" fmla="*/ 11 h 171"/>
                <a:gd name="T10" fmla="*/ 12 w 148"/>
                <a:gd name="T11" fmla="*/ 34 h 171"/>
                <a:gd name="T12" fmla="*/ 0 w 148"/>
                <a:gd name="T13" fmla="*/ 74 h 171"/>
                <a:gd name="T14" fmla="*/ 0 w 148"/>
                <a:gd name="T15" fmla="*/ 96 h 171"/>
                <a:gd name="T16" fmla="*/ 12 w 148"/>
                <a:gd name="T17" fmla="*/ 131 h 171"/>
                <a:gd name="T18" fmla="*/ 34 w 148"/>
                <a:gd name="T19" fmla="*/ 154 h 171"/>
                <a:gd name="T20" fmla="*/ 61 w 148"/>
                <a:gd name="T21" fmla="*/ 170 h 171"/>
                <a:gd name="T22" fmla="*/ 96 w 148"/>
                <a:gd name="T23" fmla="*/ 170 h 171"/>
                <a:gd name="T24" fmla="*/ 123 w 148"/>
                <a:gd name="T25" fmla="*/ 154 h 171"/>
                <a:gd name="T26" fmla="*/ 147 w 148"/>
                <a:gd name="T27" fmla="*/ 13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71">
                  <a:moveTo>
                    <a:pt x="147" y="34"/>
                  </a:moveTo>
                  <a:lnTo>
                    <a:pt x="123" y="11"/>
                  </a:lnTo>
                  <a:lnTo>
                    <a:pt x="96" y="0"/>
                  </a:lnTo>
                  <a:lnTo>
                    <a:pt x="61" y="0"/>
                  </a:lnTo>
                  <a:lnTo>
                    <a:pt x="34" y="11"/>
                  </a:lnTo>
                  <a:lnTo>
                    <a:pt x="12" y="34"/>
                  </a:lnTo>
                  <a:lnTo>
                    <a:pt x="0" y="74"/>
                  </a:lnTo>
                  <a:lnTo>
                    <a:pt x="0" y="96"/>
                  </a:lnTo>
                  <a:lnTo>
                    <a:pt x="12" y="131"/>
                  </a:lnTo>
                  <a:lnTo>
                    <a:pt x="34" y="154"/>
                  </a:lnTo>
                  <a:lnTo>
                    <a:pt x="61" y="170"/>
                  </a:lnTo>
                  <a:lnTo>
                    <a:pt x="96" y="170"/>
                  </a:lnTo>
                  <a:lnTo>
                    <a:pt x="123" y="154"/>
                  </a:lnTo>
                  <a:lnTo>
                    <a:pt x="147" y="1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6" name="Line 300">
              <a:extLst>
                <a:ext uri="{FF2B5EF4-FFF2-40B4-BE49-F238E27FC236}">
                  <a16:creationId xmlns:a16="http://schemas.microsoft.com/office/drawing/2014/main" id="{554F49E4-9362-4167-92D4-C4DE4BDFC6B0}"/>
                </a:ext>
              </a:extLst>
            </p:cNvPr>
            <p:cNvSpPr>
              <a:spLocks noChangeShapeType="1"/>
            </p:cNvSpPr>
            <p:nvPr/>
          </p:nvSpPr>
          <p:spPr bwMode="auto">
            <a:xfrm flipV="1">
              <a:off x="4705" y="2933"/>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97" name="Freeform 301">
              <a:extLst>
                <a:ext uri="{FF2B5EF4-FFF2-40B4-BE49-F238E27FC236}">
                  <a16:creationId xmlns:a16="http://schemas.microsoft.com/office/drawing/2014/main" id="{4C403F28-1E84-4D80-BAE2-6E44CEC23129}"/>
                </a:ext>
              </a:extLst>
            </p:cNvPr>
            <p:cNvSpPr>
              <a:spLocks noChangeArrowheads="1"/>
            </p:cNvSpPr>
            <p:nvPr/>
          </p:nvSpPr>
          <p:spPr bwMode="auto">
            <a:xfrm>
              <a:off x="4705" y="2980"/>
              <a:ext cx="14" cy="15"/>
            </a:xfrm>
            <a:custGeom>
              <a:avLst/>
              <a:gdLst>
                <a:gd name="T0" fmla="*/ 0 w 62"/>
                <a:gd name="T1" fmla="*/ 0 h 64"/>
                <a:gd name="T2" fmla="*/ 11 w 62"/>
                <a:gd name="T3" fmla="*/ 43 h 64"/>
                <a:gd name="T4" fmla="*/ 38 w 62"/>
                <a:gd name="T5" fmla="*/ 63 h 64"/>
                <a:gd name="T6" fmla="*/ 61 w 62"/>
                <a:gd name="T7" fmla="*/ 63 h 64"/>
              </a:gdLst>
              <a:ahLst/>
              <a:cxnLst>
                <a:cxn ang="0">
                  <a:pos x="T0" y="T1"/>
                </a:cxn>
                <a:cxn ang="0">
                  <a:pos x="T2" y="T3"/>
                </a:cxn>
                <a:cxn ang="0">
                  <a:pos x="T4" y="T5"/>
                </a:cxn>
                <a:cxn ang="0">
                  <a:pos x="T6" y="T7"/>
                </a:cxn>
              </a:cxnLst>
              <a:rect l="0" t="0" r="r" b="b"/>
              <a:pathLst>
                <a:path w="62" h="64">
                  <a:moveTo>
                    <a:pt x="0" y="0"/>
                  </a:moveTo>
                  <a:lnTo>
                    <a:pt x="11" y="43"/>
                  </a:lnTo>
                  <a:lnTo>
                    <a:pt x="38" y="63"/>
                  </a:lnTo>
                  <a:lnTo>
                    <a:pt x="61" y="6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8" name="Line 302">
              <a:extLst>
                <a:ext uri="{FF2B5EF4-FFF2-40B4-BE49-F238E27FC236}">
                  <a16:creationId xmlns:a16="http://schemas.microsoft.com/office/drawing/2014/main" id="{7689CCD8-4BF0-4DA0-82EA-ECAB41664F23}"/>
                </a:ext>
              </a:extLst>
            </p:cNvPr>
            <p:cNvSpPr>
              <a:spLocks noChangeShapeType="1"/>
            </p:cNvSpPr>
            <p:nvPr/>
          </p:nvSpPr>
          <p:spPr bwMode="auto">
            <a:xfrm flipH="1">
              <a:off x="4695" y="2953"/>
              <a:ext cx="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99" name="Freeform 303">
              <a:extLst>
                <a:ext uri="{FF2B5EF4-FFF2-40B4-BE49-F238E27FC236}">
                  <a16:creationId xmlns:a16="http://schemas.microsoft.com/office/drawing/2014/main" id="{BA18D262-5B7F-4832-B658-F7E31346309E}"/>
                </a:ext>
              </a:extLst>
            </p:cNvPr>
            <p:cNvSpPr>
              <a:spLocks noChangeArrowheads="1"/>
            </p:cNvSpPr>
            <p:nvPr/>
          </p:nvSpPr>
          <p:spPr bwMode="auto">
            <a:xfrm>
              <a:off x="4735" y="2953"/>
              <a:ext cx="36" cy="39"/>
            </a:xfrm>
            <a:custGeom>
              <a:avLst/>
              <a:gdLst>
                <a:gd name="T0" fmla="*/ 38 w 159"/>
                <a:gd name="T1" fmla="*/ 11 h 171"/>
                <a:gd name="T2" fmla="*/ 61 w 159"/>
                <a:gd name="T3" fmla="*/ 0 h 171"/>
                <a:gd name="T4" fmla="*/ 38 w 159"/>
                <a:gd name="T5" fmla="*/ 11 h 171"/>
                <a:gd name="T6" fmla="*/ 11 w 159"/>
                <a:gd name="T7" fmla="*/ 34 h 171"/>
                <a:gd name="T8" fmla="*/ 0 w 159"/>
                <a:gd name="T9" fmla="*/ 74 h 171"/>
                <a:gd name="T10" fmla="*/ 0 w 159"/>
                <a:gd name="T11" fmla="*/ 96 h 171"/>
                <a:gd name="T12" fmla="*/ 11 w 159"/>
                <a:gd name="T13" fmla="*/ 131 h 171"/>
                <a:gd name="T14" fmla="*/ 38 w 159"/>
                <a:gd name="T15" fmla="*/ 154 h 171"/>
                <a:gd name="T16" fmla="*/ 61 w 159"/>
                <a:gd name="T17" fmla="*/ 170 h 171"/>
                <a:gd name="T18" fmla="*/ 101 w 159"/>
                <a:gd name="T19" fmla="*/ 170 h 171"/>
                <a:gd name="T20" fmla="*/ 120 w 159"/>
                <a:gd name="T21" fmla="*/ 154 h 171"/>
                <a:gd name="T22" fmla="*/ 146 w 159"/>
                <a:gd name="T23" fmla="*/ 131 h 171"/>
                <a:gd name="T24" fmla="*/ 158 w 159"/>
                <a:gd name="T25" fmla="*/ 96 h 171"/>
                <a:gd name="T26" fmla="*/ 158 w 159"/>
                <a:gd name="T27" fmla="*/ 74 h 171"/>
                <a:gd name="T28" fmla="*/ 146 w 159"/>
                <a:gd name="T29" fmla="*/ 34 h 171"/>
                <a:gd name="T30" fmla="*/ 120 w 159"/>
                <a:gd name="T31" fmla="*/ 11 h 171"/>
                <a:gd name="T32" fmla="*/ 101 w 159"/>
                <a:gd name="T33" fmla="*/ 0 h 171"/>
                <a:gd name="T34" fmla="*/ 61 w 159"/>
                <a:gd name="T35"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171">
                  <a:moveTo>
                    <a:pt x="38" y="11"/>
                  </a:moveTo>
                  <a:lnTo>
                    <a:pt x="61" y="0"/>
                  </a:lnTo>
                  <a:lnTo>
                    <a:pt x="38" y="11"/>
                  </a:lnTo>
                  <a:lnTo>
                    <a:pt x="11" y="34"/>
                  </a:lnTo>
                  <a:lnTo>
                    <a:pt x="0" y="74"/>
                  </a:lnTo>
                  <a:lnTo>
                    <a:pt x="0" y="96"/>
                  </a:lnTo>
                  <a:lnTo>
                    <a:pt x="11" y="131"/>
                  </a:lnTo>
                  <a:lnTo>
                    <a:pt x="38" y="154"/>
                  </a:lnTo>
                  <a:lnTo>
                    <a:pt x="61" y="170"/>
                  </a:lnTo>
                  <a:lnTo>
                    <a:pt x="101" y="170"/>
                  </a:lnTo>
                  <a:lnTo>
                    <a:pt x="120" y="154"/>
                  </a:lnTo>
                  <a:lnTo>
                    <a:pt x="146" y="131"/>
                  </a:lnTo>
                  <a:lnTo>
                    <a:pt x="158" y="96"/>
                  </a:lnTo>
                  <a:lnTo>
                    <a:pt x="158" y="74"/>
                  </a:lnTo>
                  <a:lnTo>
                    <a:pt x="146" y="34"/>
                  </a:lnTo>
                  <a:lnTo>
                    <a:pt x="120" y="11"/>
                  </a:lnTo>
                  <a:lnTo>
                    <a:pt x="101"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0" name="Line 304">
              <a:extLst>
                <a:ext uri="{FF2B5EF4-FFF2-40B4-BE49-F238E27FC236}">
                  <a16:creationId xmlns:a16="http://schemas.microsoft.com/office/drawing/2014/main" id="{A9799C2F-8468-44D2-90AD-AA475580FDE9}"/>
                </a:ext>
              </a:extLst>
            </p:cNvPr>
            <p:cNvSpPr>
              <a:spLocks noChangeShapeType="1"/>
            </p:cNvSpPr>
            <p:nvPr/>
          </p:nvSpPr>
          <p:spPr bwMode="auto">
            <a:xfrm flipV="1">
              <a:off x="4418" y="2649"/>
              <a:ext cx="1" cy="6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01" name="Line 305">
              <a:extLst>
                <a:ext uri="{FF2B5EF4-FFF2-40B4-BE49-F238E27FC236}">
                  <a16:creationId xmlns:a16="http://schemas.microsoft.com/office/drawing/2014/main" id="{1BBBB6CD-54E3-4D4C-8692-CCBE65F76A6A}"/>
                </a:ext>
              </a:extLst>
            </p:cNvPr>
            <p:cNvSpPr>
              <a:spLocks noChangeShapeType="1"/>
            </p:cNvSpPr>
            <p:nvPr/>
          </p:nvSpPr>
          <p:spPr bwMode="auto">
            <a:xfrm>
              <a:off x="4457" y="2651"/>
              <a:ext cx="1"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02" name="Line 306">
              <a:extLst>
                <a:ext uri="{FF2B5EF4-FFF2-40B4-BE49-F238E27FC236}">
                  <a16:creationId xmlns:a16="http://schemas.microsoft.com/office/drawing/2014/main" id="{232D5EAD-C395-44E0-9C29-A7B8BDBD865D}"/>
                </a:ext>
              </a:extLst>
            </p:cNvPr>
            <p:cNvSpPr>
              <a:spLocks noChangeShapeType="1"/>
            </p:cNvSpPr>
            <p:nvPr/>
          </p:nvSpPr>
          <p:spPr bwMode="auto">
            <a:xfrm flipH="1">
              <a:off x="4418" y="2679"/>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03" name="Freeform 307">
              <a:extLst>
                <a:ext uri="{FF2B5EF4-FFF2-40B4-BE49-F238E27FC236}">
                  <a16:creationId xmlns:a16="http://schemas.microsoft.com/office/drawing/2014/main" id="{ACE3F36B-C71F-4789-88DC-CBE8ABFDB589}"/>
                </a:ext>
              </a:extLst>
            </p:cNvPr>
            <p:cNvSpPr>
              <a:spLocks noChangeArrowheads="1"/>
            </p:cNvSpPr>
            <p:nvPr/>
          </p:nvSpPr>
          <p:spPr bwMode="auto">
            <a:xfrm>
              <a:off x="4479" y="2670"/>
              <a:ext cx="36" cy="40"/>
            </a:xfrm>
            <a:custGeom>
              <a:avLst/>
              <a:gdLst>
                <a:gd name="T0" fmla="*/ 34 w 159"/>
                <a:gd name="T1" fmla="*/ 15 h 175"/>
                <a:gd name="T2" fmla="*/ 61 w 159"/>
                <a:gd name="T3" fmla="*/ 0 h 175"/>
                <a:gd name="T4" fmla="*/ 34 w 159"/>
                <a:gd name="T5" fmla="*/ 15 h 175"/>
                <a:gd name="T6" fmla="*/ 12 w 159"/>
                <a:gd name="T7" fmla="*/ 39 h 175"/>
                <a:gd name="T8" fmla="*/ 0 w 159"/>
                <a:gd name="T9" fmla="*/ 77 h 175"/>
                <a:gd name="T10" fmla="*/ 0 w 159"/>
                <a:gd name="T11" fmla="*/ 101 h 175"/>
                <a:gd name="T12" fmla="*/ 12 w 159"/>
                <a:gd name="T13" fmla="*/ 136 h 175"/>
                <a:gd name="T14" fmla="*/ 34 w 159"/>
                <a:gd name="T15" fmla="*/ 163 h 175"/>
                <a:gd name="T16" fmla="*/ 61 w 159"/>
                <a:gd name="T17" fmla="*/ 174 h 175"/>
                <a:gd name="T18" fmla="*/ 96 w 159"/>
                <a:gd name="T19" fmla="*/ 174 h 175"/>
                <a:gd name="T20" fmla="*/ 123 w 159"/>
                <a:gd name="T21" fmla="*/ 163 h 175"/>
                <a:gd name="T22" fmla="*/ 147 w 159"/>
                <a:gd name="T23" fmla="*/ 136 h 175"/>
                <a:gd name="T24" fmla="*/ 158 w 159"/>
                <a:gd name="T25" fmla="*/ 101 h 175"/>
                <a:gd name="T26" fmla="*/ 158 w 159"/>
                <a:gd name="T27" fmla="*/ 77 h 175"/>
                <a:gd name="T28" fmla="*/ 147 w 159"/>
                <a:gd name="T29" fmla="*/ 39 h 175"/>
                <a:gd name="T30" fmla="*/ 123 w 159"/>
                <a:gd name="T31" fmla="*/ 15 h 175"/>
                <a:gd name="T32" fmla="*/ 96 w 159"/>
                <a:gd name="T33" fmla="*/ 0 h 175"/>
                <a:gd name="T34" fmla="*/ 61 w 159"/>
                <a:gd name="T3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175">
                  <a:moveTo>
                    <a:pt x="34" y="15"/>
                  </a:moveTo>
                  <a:lnTo>
                    <a:pt x="61" y="0"/>
                  </a:lnTo>
                  <a:lnTo>
                    <a:pt x="34" y="15"/>
                  </a:lnTo>
                  <a:lnTo>
                    <a:pt x="12" y="39"/>
                  </a:lnTo>
                  <a:lnTo>
                    <a:pt x="0" y="77"/>
                  </a:lnTo>
                  <a:lnTo>
                    <a:pt x="0" y="101"/>
                  </a:lnTo>
                  <a:lnTo>
                    <a:pt x="12" y="136"/>
                  </a:lnTo>
                  <a:lnTo>
                    <a:pt x="34" y="163"/>
                  </a:lnTo>
                  <a:lnTo>
                    <a:pt x="61" y="174"/>
                  </a:lnTo>
                  <a:lnTo>
                    <a:pt x="96" y="174"/>
                  </a:lnTo>
                  <a:lnTo>
                    <a:pt x="123" y="163"/>
                  </a:lnTo>
                  <a:lnTo>
                    <a:pt x="147" y="136"/>
                  </a:lnTo>
                  <a:lnTo>
                    <a:pt x="158" y="101"/>
                  </a:lnTo>
                  <a:lnTo>
                    <a:pt x="158" y="77"/>
                  </a:lnTo>
                  <a:lnTo>
                    <a:pt x="147" y="39"/>
                  </a:lnTo>
                  <a:lnTo>
                    <a:pt x="123" y="15"/>
                  </a:lnTo>
                  <a:lnTo>
                    <a:pt x="96"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4" name="Freeform 308">
              <a:extLst>
                <a:ext uri="{FF2B5EF4-FFF2-40B4-BE49-F238E27FC236}">
                  <a16:creationId xmlns:a16="http://schemas.microsoft.com/office/drawing/2014/main" id="{21E3279B-1705-4A6B-B30F-792E6F8DDB59}"/>
                </a:ext>
              </a:extLst>
            </p:cNvPr>
            <p:cNvSpPr>
              <a:spLocks noChangeArrowheads="1"/>
            </p:cNvSpPr>
            <p:nvPr/>
          </p:nvSpPr>
          <p:spPr bwMode="auto">
            <a:xfrm>
              <a:off x="4531" y="2670"/>
              <a:ext cx="31" cy="40"/>
            </a:xfrm>
            <a:custGeom>
              <a:avLst/>
              <a:gdLst>
                <a:gd name="T0" fmla="*/ 120 w 137"/>
                <a:gd name="T1" fmla="*/ 15 h 175"/>
                <a:gd name="T2" fmla="*/ 136 w 137"/>
                <a:gd name="T3" fmla="*/ 39 h 175"/>
                <a:gd name="T4" fmla="*/ 120 w 137"/>
                <a:gd name="T5" fmla="*/ 15 h 175"/>
                <a:gd name="T6" fmla="*/ 85 w 137"/>
                <a:gd name="T7" fmla="*/ 0 h 175"/>
                <a:gd name="T8" fmla="*/ 51 w 137"/>
                <a:gd name="T9" fmla="*/ 0 h 175"/>
                <a:gd name="T10" fmla="*/ 12 w 137"/>
                <a:gd name="T11" fmla="*/ 15 h 175"/>
                <a:gd name="T12" fmla="*/ 0 w 137"/>
                <a:gd name="T13" fmla="*/ 39 h 175"/>
                <a:gd name="T14" fmla="*/ 12 w 137"/>
                <a:gd name="T15" fmla="*/ 61 h 175"/>
                <a:gd name="T16" fmla="*/ 39 w 137"/>
                <a:gd name="T17" fmla="*/ 77 h 175"/>
                <a:gd name="T18" fmla="*/ 97 w 137"/>
                <a:gd name="T19" fmla="*/ 89 h 175"/>
                <a:gd name="T20" fmla="*/ 120 w 137"/>
                <a:gd name="T21" fmla="*/ 101 h 175"/>
                <a:gd name="T22" fmla="*/ 136 w 137"/>
                <a:gd name="T23" fmla="*/ 124 h 175"/>
                <a:gd name="T24" fmla="*/ 136 w 137"/>
                <a:gd name="T25" fmla="*/ 136 h 175"/>
                <a:gd name="T26" fmla="*/ 120 w 137"/>
                <a:gd name="T27" fmla="*/ 163 h 175"/>
                <a:gd name="T28" fmla="*/ 85 w 137"/>
                <a:gd name="T29" fmla="*/ 174 h 175"/>
                <a:gd name="T30" fmla="*/ 51 w 137"/>
                <a:gd name="T31" fmla="*/ 174 h 175"/>
                <a:gd name="T32" fmla="*/ 12 w 137"/>
                <a:gd name="T33" fmla="*/ 163 h 175"/>
                <a:gd name="T34" fmla="*/ 0 w 137"/>
                <a:gd name="T35"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75">
                  <a:moveTo>
                    <a:pt x="120" y="15"/>
                  </a:moveTo>
                  <a:lnTo>
                    <a:pt x="136" y="39"/>
                  </a:lnTo>
                  <a:lnTo>
                    <a:pt x="120" y="15"/>
                  </a:lnTo>
                  <a:lnTo>
                    <a:pt x="85" y="0"/>
                  </a:lnTo>
                  <a:lnTo>
                    <a:pt x="51" y="0"/>
                  </a:lnTo>
                  <a:lnTo>
                    <a:pt x="12" y="15"/>
                  </a:lnTo>
                  <a:lnTo>
                    <a:pt x="0" y="39"/>
                  </a:lnTo>
                  <a:lnTo>
                    <a:pt x="12" y="61"/>
                  </a:lnTo>
                  <a:lnTo>
                    <a:pt x="39" y="77"/>
                  </a:lnTo>
                  <a:lnTo>
                    <a:pt x="97" y="89"/>
                  </a:lnTo>
                  <a:lnTo>
                    <a:pt x="120" y="101"/>
                  </a:lnTo>
                  <a:lnTo>
                    <a:pt x="136" y="124"/>
                  </a:lnTo>
                  <a:lnTo>
                    <a:pt x="136" y="136"/>
                  </a:lnTo>
                  <a:lnTo>
                    <a:pt x="120" y="163"/>
                  </a:lnTo>
                  <a:lnTo>
                    <a:pt x="85" y="174"/>
                  </a:lnTo>
                  <a:lnTo>
                    <a:pt x="51" y="174"/>
                  </a:lnTo>
                  <a:lnTo>
                    <a:pt x="12" y="163"/>
                  </a:lnTo>
                  <a:lnTo>
                    <a:pt x="0"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5" name="Freeform 309">
              <a:extLst>
                <a:ext uri="{FF2B5EF4-FFF2-40B4-BE49-F238E27FC236}">
                  <a16:creationId xmlns:a16="http://schemas.microsoft.com/office/drawing/2014/main" id="{DAD4E716-602B-4953-B125-46EAB4F9151C}"/>
                </a:ext>
              </a:extLst>
            </p:cNvPr>
            <p:cNvSpPr>
              <a:spLocks noChangeArrowheads="1"/>
            </p:cNvSpPr>
            <p:nvPr/>
          </p:nvSpPr>
          <p:spPr bwMode="auto">
            <a:xfrm>
              <a:off x="4578" y="2670"/>
              <a:ext cx="33" cy="40"/>
            </a:xfrm>
            <a:custGeom>
              <a:avLst/>
              <a:gdLst>
                <a:gd name="T0" fmla="*/ 0 w 144"/>
                <a:gd name="T1" fmla="*/ 77 h 175"/>
                <a:gd name="T2" fmla="*/ 143 w 144"/>
                <a:gd name="T3" fmla="*/ 77 h 175"/>
                <a:gd name="T4" fmla="*/ 143 w 144"/>
                <a:gd name="T5" fmla="*/ 50 h 175"/>
                <a:gd name="T6" fmla="*/ 132 w 144"/>
                <a:gd name="T7" fmla="*/ 28 h 175"/>
                <a:gd name="T8" fmla="*/ 120 w 144"/>
                <a:gd name="T9" fmla="*/ 15 h 175"/>
                <a:gd name="T10" fmla="*/ 97 w 144"/>
                <a:gd name="T11" fmla="*/ 0 h 175"/>
                <a:gd name="T12" fmla="*/ 61 w 144"/>
                <a:gd name="T13" fmla="*/ 0 h 175"/>
                <a:gd name="T14" fmla="*/ 35 w 144"/>
                <a:gd name="T15" fmla="*/ 15 h 175"/>
                <a:gd name="T16" fmla="*/ 12 w 144"/>
                <a:gd name="T17" fmla="*/ 39 h 175"/>
                <a:gd name="T18" fmla="*/ 0 w 144"/>
                <a:gd name="T19" fmla="*/ 77 h 175"/>
                <a:gd name="T20" fmla="*/ 0 w 144"/>
                <a:gd name="T21" fmla="*/ 101 h 175"/>
                <a:gd name="T22" fmla="*/ 12 w 144"/>
                <a:gd name="T23" fmla="*/ 136 h 175"/>
                <a:gd name="T24" fmla="*/ 35 w 144"/>
                <a:gd name="T25" fmla="*/ 163 h 175"/>
                <a:gd name="T26" fmla="*/ 61 w 144"/>
                <a:gd name="T27" fmla="*/ 174 h 175"/>
                <a:gd name="T28" fmla="*/ 97 w 144"/>
                <a:gd name="T29" fmla="*/ 174 h 175"/>
                <a:gd name="T30" fmla="*/ 120 w 144"/>
                <a:gd name="T31" fmla="*/ 163 h 175"/>
                <a:gd name="T32" fmla="*/ 143 w 144"/>
                <a:gd name="T33"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75">
                  <a:moveTo>
                    <a:pt x="0" y="77"/>
                  </a:moveTo>
                  <a:lnTo>
                    <a:pt x="143" y="77"/>
                  </a:lnTo>
                  <a:lnTo>
                    <a:pt x="143" y="50"/>
                  </a:lnTo>
                  <a:lnTo>
                    <a:pt x="132" y="28"/>
                  </a:lnTo>
                  <a:lnTo>
                    <a:pt x="120" y="15"/>
                  </a:lnTo>
                  <a:lnTo>
                    <a:pt x="97" y="0"/>
                  </a:lnTo>
                  <a:lnTo>
                    <a:pt x="61" y="0"/>
                  </a:lnTo>
                  <a:lnTo>
                    <a:pt x="35" y="15"/>
                  </a:lnTo>
                  <a:lnTo>
                    <a:pt x="12" y="39"/>
                  </a:lnTo>
                  <a:lnTo>
                    <a:pt x="0" y="77"/>
                  </a:lnTo>
                  <a:lnTo>
                    <a:pt x="0" y="101"/>
                  </a:lnTo>
                  <a:lnTo>
                    <a:pt x="12" y="136"/>
                  </a:lnTo>
                  <a:lnTo>
                    <a:pt x="35" y="163"/>
                  </a:lnTo>
                  <a:lnTo>
                    <a:pt x="61" y="174"/>
                  </a:lnTo>
                  <a:lnTo>
                    <a:pt x="97" y="174"/>
                  </a:lnTo>
                  <a:lnTo>
                    <a:pt x="120" y="163"/>
                  </a:lnTo>
                  <a:lnTo>
                    <a:pt x="143"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6" name="Freeform 310">
              <a:extLst>
                <a:ext uri="{FF2B5EF4-FFF2-40B4-BE49-F238E27FC236}">
                  <a16:creationId xmlns:a16="http://schemas.microsoft.com/office/drawing/2014/main" id="{1245B12F-C932-4D78-BC14-B543E76B9BAF}"/>
                </a:ext>
              </a:extLst>
            </p:cNvPr>
            <p:cNvSpPr>
              <a:spLocks noChangeArrowheads="1"/>
            </p:cNvSpPr>
            <p:nvPr/>
          </p:nvSpPr>
          <p:spPr bwMode="auto">
            <a:xfrm>
              <a:off x="4666" y="2651"/>
              <a:ext cx="41" cy="59"/>
            </a:xfrm>
            <a:custGeom>
              <a:avLst/>
              <a:gdLst>
                <a:gd name="T0" fmla="*/ 182 w 183"/>
                <a:gd name="T1" fmla="*/ 61 h 260"/>
                <a:gd name="T2" fmla="*/ 171 w 183"/>
                <a:gd name="T3" fmla="*/ 39 h 260"/>
                <a:gd name="T4" fmla="*/ 147 w 183"/>
                <a:gd name="T5" fmla="*/ 12 h 260"/>
                <a:gd name="T6" fmla="*/ 119 w 183"/>
                <a:gd name="T7" fmla="*/ 0 h 260"/>
                <a:gd name="T8" fmla="*/ 74 w 183"/>
                <a:gd name="T9" fmla="*/ 0 h 260"/>
                <a:gd name="T10" fmla="*/ 46 w 183"/>
                <a:gd name="T11" fmla="*/ 12 h 260"/>
                <a:gd name="T12" fmla="*/ 27 w 183"/>
                <a:gd name="T13" fmla="*/ 39 h 260"/>
                <a:gd name="T14" fmla="*/ 11 w 183"/>
                <a:gd name="T15" fmla="*/ 61 h 260"/>
                <a:gd name="T16" fmla="*/ 0 w 183"/>
                <a:gd name="T17" fmla="*/ 101 h 260"/>
                <a:gd name="T18" fmla="*/ 0 w 183"/>
                <a:gd name="T19" fmla="*/ 162 h 260"/>
                <a:gd name="T20" fmla="*/ 11 w 183"/>
                <a:gd name="T21" fmla="*/ 197 h 260"/>
                <a:gd name="T22" fmla="*/ 27 w 183"/>
                <a:gd name="T23" fmla="*/ 221 h 260"/>
                <a:gd name="T24" fmla="*/ 46 w 183"/>
                <a:gd name="T25" fmla="*/ 248 h 260"/>
                <a:gd name="T26" fmla="*/ 74 w 183"/>
                <a:gd name="T27" fmla="*/ 259 h 260"/>
                <a:gd name="T28" fmla="*/ 119 w 183"/>
                <a:gd name="T29" fmla="*/ 259 h 260"/>
                <a:gd name="T30" fmla="*/ 147 w 183"/>
                <a:gd name="T31" fmla="*/ 248 h 260"/>
                <a:gd name="T32" fmla="*/ 171 w 183"/>
                <a:gd name="T33" fmla="*/ 221 h 260"/>
                <a:gd name="T34" fmla="*/ 182 w 183"/>
                <a:gd name="T35" fmla="*/ 197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3" h="260">
                  <a:moveTo>
                    <a:pt x="182" y="61"/>
                  </a:moveTo>
                  <a:lnTo>
                    <a:pt x="171" y="39"/>
                  </a:lnTo>
                  <a:lnTo>
                    <a:pt x="147" y="12"/>
                  </a:lnTo>
                  <a:lnTo>
                    <a:pt x="119" y="0"/>
                  </a:lnTo>
                  <a:lnTo>
                    <a:pt x="74" y="0"/>
                  </a:lnTo>
                  <a:lnTo>
                    <a:pt x="46" y="12"/>
                  </a:lnTo>
                  <a:lnTo>
                    <a:pt x="27" y="39"/>
                  </a:lnTo>
                  <a:lnTo>
                    <a:pt x="11" y="61"/>
                  </a:lnTo>
                  <a:lnTo>
                    <a:pt x="0" y="101"/>
                  </a:lnTo>
                  <a:lnTo>
                    <a:pt x="0" y="162"/>
                  </a:lnTo>
                  <a:lnTo>
                    <a:pt x="11" y="197"/>
                  </a:lnTo>
                  <a:lnTo>
                    <a:pt x="27" y="221"/>
                  </a:lnTo>
                  <a:lnTo>
                    <a:pt x="46" y="248"/>
                  </a:lnTo>
                  <a:lnTo>
                    <a:pt x="74" y="259"/>
                  </a:lnTo>
                  <a:lnTo>
                    <a:pt x="119" y="259"/>
                  </a:lnTo>
                  <a:lnTo>
                    <a:pt x="147" y="248"/>
                  </a:lnTo>
                  <a:lnTo>
                    <a:pt x="171" y="221"/>
                  </a:lnTo>
                  <a:lnTo>
                    <a:pt x="182" y="1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7" name="Line 311">
              <a:extLst>
                <a:ext uri="{FF2B5EF4-FFF2-40B4-BE49-F238E27FC236}">
                  <a16:creationId xmlns:a16="http://schemas.microsoft.com/office/drawing/2014/main" id="{66F0A040-78D1-44CF-BFE6-83CF1E560B9A}"/>
                </a:ext>
              </a:extLst>
            </p:cNvPr>
            <p:cNvSpPr>
              <a:spLocks noChangeShapeType="1"/>
            </p:cNvSpPr>
            <p:nvPr/>
          </p:nvSpPr>
          <p:spPr bwMode="auto">
            <a:xfrm flipV="1">
              <a:off x="4724" y="2649"/>
              <a:ext cx="1" cy="6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08" name="Line 312">
              <a:extLst>
                <a:ext uri="{FF2B5EF4-FFF2-40B4-BE49-F238E27FC236}">
                  <a16:creationId xmlns:a16="http://schemas.microsoft.com/office/drawing/2014/main" id="{75F25D0D-AB39-4322-8B63-863C80E23712}"/>
                </a:ext>
              </a:extLst>
            </p:cNvPr>
            <p:cNvSpPr>
              <a:spLocks noChangeShapeType="1"/>
            </p:cNvSpPr>
            <p:nvPr/>
          </p:nvSpPr>
          <p:spPr bwMode="auto">
            <a:xfrm>
              <a:off x="4779" y="2670"/>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09" name="Freeform 313">
              <a:extLst>
                <a:ext uri="{FF2B5EF4-FFF2-40B4-BE49-F238E27FC236}">
                  <a16:creationId xmlns:a16="http://schemas.microsoft.com/office/drawing/2014/main" id="{644F4817-AF87-412C-A0F2-3665D824A541}"/>
                </a:ext>
              </a:extLst>
            </p:cNvPr>
            <p:cNvSpPr>
              <a:spLocks noChangeArrowheads="1"/>
            </p:cNvSpPr>
            <p:nvPr/>
          </p:nvSpPr>
          <p:spPr bwMode="auto">
            <a:xfrm>
              <a:off x="4747" y="2670"/>
              <a:ext cx="33" cy="40"/>
            </a:xfrm>
            <a:custGeom>
              <a:avLst/>
              <a:gdLst>
                <a:gd name="T0" fmla="*/ 144 w 145"/>
                <a:gd name="T1" fmla="*/ 39 h 175"/>
                <a:gd name="T2" fmla="*/ 120 w 145"/>
                <a:gd name="T3" fmla="*/ 15 h 175"/>
                <a:gd name="T4" fmla="*/ 97 w 145"/>
                <a:gd name="T5" fmla="*/ 0 h 175"/>
                <a:gd name="T6" fmla="*/ 63 w 145"/>
                <a:gd name="T7" fmla="*/ 0 h 175"/>
                <a:gd name="T8" fmla="*/ 39 w 145"/>
                <a:gd name="T9" fmla="*/ 15 h 175"/>
                <a:gd name="T10" fmla="*/ 12 w 145"/>
                <a:gd name="T11" fmla="*/ 39 h 175"/>
                <a:gd name="T12" fmla="*/ 0 w 145"/>
                <a:gd name="T13" fmla="*/ 77 h 175"/>
                <a:gd name="T14" fmla="*/ 0 w 145"/>
                <a:gd name="T15" fmla="*/ 101 h 175"/>
                <a:gd name="T16" fmla="*/ 12 w 145"/>
                <a:gd name="T17" fmla="*/ 136 h 175"/>
                <a:gd name="T18" fmla="*/ 39 w 145"/>
                <a:gd name="T19" fmla="*/ 163 h 175"/>
                <a:gd name="T20" fmla="*/ 63 w 145"/>
                <a:gd name="T21" fmla="*/ 174 h 175"/>
                <a:gd name="T22" fmla="*/ 97 w 145"/>
                <a:gd name="T23" fmla="*/ 174 h 175"/>
                <a:gd name="T24" fmla="*/ 120 w 145"/>
                <a:gd name="T25" fmla="*/ 163 h 175"/>
                <a:gd name="T26" fmla="*/ 144 w 145"/>
                <a:gd name="T27"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5" h="175">
                  <a:moveTo>
                    <a:pt x="144" y="39"/>
                  </a:moveTo>
                  <a:lnTo>
                    <a:pt x="120" y="15"/>
                  </a:lnTo>
                  <a:lnTo>
                    <a:pt x="97" y="0"/>
                  </a:lnTo>
                  <a:lnTo>
                    <a:pt x="63" y="0"/>
                  </a:lnTo>
                  <a:lnTo>
                    <a:pt x="39" y="15"/>
                  </a:lnTo>
                  <a:lnTo>
                    <a:pt x="12" y="39"/>
                  </a:lnTo>
                  <a:lnTo>
                    <a:pt x="0" y="77"/>
                  </a:lnTo>
                  <a:lnTo>
                    <a:pt x="0" y="101"/>
                  </a:lnTo>
                  <a:lnTo>
                    <a:pt x="12" y="136"/>
                  </a:lnTo>
                  <a:lnTo>
                    <a:pt x="39" y="163"/>
                  </a:lnTo>
                  <a:lnTo>
                    <a:pt x="63" y="174"/>
                  </a:lnTo>
                  <a:lnTo>
                    <a:pt x="97" y="174"/>
                  </a:lnTo>
                  <a:lnTo>
                    <a:pt x="120" y="163"/>
                  </a:lnTo>
                  <a:lnTo>
                    <a:pt x="144"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0" name="Line 314">
              <a:extLst>
                <a:ext uri="{FF2B5EF4-FFF2-40B4-BE49-F238E27FC236}">
                  <a16:creationId xmlns:a16="http://schemas.microsoft.com/office/drawing/2014/main" id="{1D97AA19-BF3B-486A-8703-451AC07C9493}"/>
                </a:ext>
              </a:extLst>
            </p:cNvPr>
            <p:cNvSpPr>
              <a:spLocks noChangeShapeType="1"/>
            </p:cNvSpPr>
            <p:nvPr/>
          </p:nvSpPr>
          <p:spPr bwMode="auto">
            <a:xfrm flipV="1">
              <a:off x="4799" y="2670"/>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11" name="Freeform 315">
              <a:extLst>
                <a:ext uri="{FF2B5EF4-FFF2-40B4-BE49-F238E27FC236}">
                  <a16:creationId xmlns:a16="http://schemas.microsoft.com/office/drawing/2014/main" id="{03A0C838-9066-4E77-A0D7-30084DFDCF00}"/>
                </a:ext>
              </a:extLst>
            </p:cNvPr>
            <p:cNvSpPr>
              <a:spLocks noChangeArrowheads="1"/>
            </p:cNvSpPr>
            <p:nvPr/>
          </p:nvSpPr>
          <p:spPr bwMode="auto">
            <a:xfrm>
              <a:off x="4799" y="2670"/>
              <a:ext cx="30" cy="40"/>
            </a:xfrm>
            <a:custGeom>
              <a:avLst/>
              <a:gdLst>
                <a:gd name="T0" fmla="*/ 0 w 132"/>
                <a:gd name="T1" fmla="*/ 50 h 175"/>
                <a:gd name="T2" fmla="*/ 34 w 132"/>
                <a:gd name="T3" fmla="*/ 15 h 175"/>
                <a:gd name="T4" fmla="*/ 57 w 132"/>
                <a:gd name="T5" fmla="*/ 0 h 175"/>
                <a:gd name="T6" fmla="*/ 96 w 132"/>
                <a:gd name="T7" fmla="*/ 0 h 175"/>
                <a:gd name="T8" fmla="*/ 120 w 132"/>
                <a:gd name="T9" fmla="*/ 15 h 175"/>
                <a:gd name="T10" fmla="*/ 131 w 132"/>
                <a:gd name="T11" fmla="*/ 50 h 175"/>
                <a:gd name="T12" fmla="*/ 131 w 132"/>
                <a:gd name="T13" fmla="*/ 174 h 175"/>
              </a:gdLst>
              <a:ahLst/>
              <a:cxnLst>
                <a:cxn ang="0">
                  <a:pos x="T0" y="T1"/>
                </a:cxn>
                <a:cxn ang="0">
                  <a:pos x="T2" y="T3"/>
                </a:cxn>
                <a:cxn ang="0">
                  <a:pos x="T4" y="T5"/>
                </a:cxn>
                <a:cxn ang="0">
                  <a:pos x="T6" y="T7"/>
                </a:cxn>
                <a:cxn ang="0">
                  <a:pos x="T8" y="T9"/>
                </a:cxn>
                <a:cxn ang="0">
                  <a:pos x="T10" y="T11"/>
                </a:cxn>
                <a:cxn ang="0">
                  <a:pos x="T12" y="T13"/>
                </a:cxn>
              </a:cxnLst>
              <a:rect l="0" t="0" r="r" b="b"/>
              <a:pathLst>
                <a:path w="132" h="175">
                  <a:moveTo>
                    <a:pt x="0" y="50"/>
                  </a:moveTo>
                  <a:lnTo>
                    <a:pt x="34" y="15"/>
                  </a:lnTo>
                  <a:lnTo>
                    <a:pt x="57" y="0"/>
                  </a:lnTo>
                  <a:lnTo>
                    <a:pt x="96" y="0"/>
                  </a:lnTo>
                  <a:lnTo>
                    <a:pt x="120" y="15"/>
                  </a:lnTo>
                  <a:lnTo>
                    <a:pt x="131" y="50"/>
                  </a:lnTo>
                  <a:lnTo>
                    <a:pt x="131" y="17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2" name="Freeform 316">
              <a:extLst>
                <a:ext uri="{FF2B5EF4-FFF2-40B4-BE49-F238E27FC236}">
                  <a16:creationId xmlns:a16="http://schemas.microsoft.com/office/drawing/2014/main" id="{5BBB39F7-DA1C-49D4-B1DA-167F7C35DAB9}"/>
                </a:ext>
              </a:extLst>
            </p:cNvPr>
            <p:cNvSpPr>
              <a:spLocks noChangeArrowheads="1"/>
            </p:cNvSpPr>
            <p:nvPr/>
          </p:nvSpPr>
          <p:spPr bwMode="auto">
            <a:xfrm>
              <a:off x="4829" y="2670"/>
              <a:ext cx="31" cy="40"/>
            </a:xfrm>
            <a:custGeom>
              <a:avLst/>
              <a:gdLst>
                <a:gd name="T0" fmla="*/ 0 w 135"/>
                <a:gd name="T1" fmla="*/ 50 h 175"/>
                <a:gd name="T2" fmla="*/ 38 w 135"/>
                <a:gd name="T3" fmla="*/ 15 h 175"/>
                <a:gd name="T4" fmla="*/ 61 w 135"/>
                <a:gd name="T5" fmla="*/ 0 h 175"/>
                <a:gd name="T6" fmla="*/ 99 w 135"/>
                <a:gd name="T7" fmla="*/ 0 h 175"/>
                <a:gd name="T8" fmla="*/ 123 w 135"/>
                <a:gd name="T9" fmla="*/ 15 h 175"/>
                <a:gd name="T10" fmla="*/ 134 w 135"/>
                <a:gd name="T11" fmla="*/ 50 h 175"/>
                <a:gd name="T12" fmla="*/ 134 w 135"/>
                <a:gd name="T13" fmla="*/ 174 h 175"/>
              </a:gdLst>
              <a:ahLst/>
              <a:cxnLst>
                <a:cxn ang="0">
                  <a:pos x="T0" y="T1"/>
                </a:cxn>
                <a:cxn ang="0">
                  <a:pos x="T2" y="T3"/>
                </a:cxn>
                <a:cxn ang="0">
                  <a:pos x="T4" y="T5"/>
                </a:cxn>
                <a:cxn ang="0">
                  <a:pos x="T6" y="T7"/>
                </a:cxn>
                <a:cxn ang="0">
                  <a:pos x="T8" y="T9"/>
                </a:cxn>
                <a:cxn ang="0">
                  <a:pos x="T10" y="T11"/>
                </a:cxn>
                <a:cxn ang="0">
                  <a:pos x="T12" y="T13"/>
                </a:cxn>
              </a:cxnLst>
              <a:rect l="0" t="0" r="r" b="b"/>
              <a:pathLst>
                <a:path w="135" h="175">
                  <a:moveTo>
                    <a:pt x="0" y="50"/>
                  </a:moveTo>
                  <a:lnTo>
                    <a:pt x="38" y="15"/>
                  </a:lnTo>
                  <a:lnTo>
                    <a:pt x="61" y="0"/>
                  </a:lnTo>
                  <a:lnTo>
                    <a:pt x="99" y="0"/>
                  </a:lnTo>
                  <a:lnTo>
                    <a:pt x="123" y="15"/>
                  </a:lnTo>
                  <a:lnTo>
                    <a:pt x="134" y="50"/>
                  </a:lnTo>
                  <a:lnTo>
                    <a:pt x="134" y="17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3" name="Freeform 317">
              <a:extLst>
                <a:ext uri="{FF2B5EF4-FFF2-40B4-BE49-F238E27FC236}">
                  <a16:creationId xmlns:a16="http://schemas.microsoft.com/office/drawing/2014/main" id="{097D4A1A-D64F-46E3-BEA7-4F6C65960C6C}"/>
                </a:ext>
              </a:extLst>
            </p:cNvPr>
            <p:cNvSpPr>
              <a:spLocks noChangeArrowheads="1"/>
            </p:cNvSpPr>
            <p:nvPr/>
          </p:nvSpPr>
          <p:spPr bwMode="auto">
            <a:xfrm>
              <a:off x="4882" y="2670"/>
              <a:ext cx="32" cy="59"/>
            </a:xfrm>
            <a:custGeom>
              <a:avLst/>
              <a:gdLst>
                <a:gd name="T0" fmla="*/ 0 w 143"/>
                <a:gd name="T1" fmla="*/ 259 h 260"/>
                <a:gd name="T2" fmla="*/ 0 w 143"/>
                <a:gd name="T3" fmla="*/ 0 h 260"/>
                <a:gd name="T4" fmla="*/ 0 w 143"/>
                <a:gd name="T5" fmla="*/ 39 h 260"/>
                <a:gd name="T6" fmla="*/ 22 w 143"/>
                <a:gd name="T7" fmla="*/ 15 h 260"/>
                <a:gd name="T8" fmla="*/ 46 w 143"/>
                <a:gd name="T9" fmla="*/ 0 h 260"/>
                <a:gd name="T10" fmla="*/ 80 w 143"/>
                <a:gd name="T11" fmla="*/ 0 h 260"/>
                <a:gd name="T12" fmla="*/ 107 w 143"/>
                <a:gd name="T13" fmla="*/ 15 h 260"/>
                <a:gd name="T14" fmla="*/ 131 w 143"/>
                <a:gd name="T15" fmla="*/ 39 h 260"/>
                <a:gd name="T16" fmla="*/ 142 w 143"/>
                <a:gd name="T17" fmla="*/ 77 h 260"/>
                <a:gd name="T18" fmla="*/ 142 w 143"/>
                <a:gd name="T19" fmla="*/ 101 h 260"/>
                <a:gd name="T20" fmla="*/ 131 w 143"/>
                <a:gd name="T21" fmla="*/ 135 h 260"/>
                <a:gd name="T22" fmla="*/ 107 w 143"/>
                <a:gd name="T23" fmla="*/ 162 h 260"/>
                <a:gd name="T24" fmla="*/ 80 w 143"/>
                <a:gd name="T25" fmla="*/ 174 h 260"/>
                <a:gd name="T26" fmla="*/ 46 w 143"/>
                <a:gd name="T27" fmla="*/ 174 h 260"/>
                <a:gd name="T28" fmla="*/ 22 w 143"/>
                <a:gd name="T29" fmla="*/ 162 h 260"/>
                <a:gd name="T30" fmla="*/ 0 w 143"/>
                <a:gd name="T31" fmla="*/ 1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260">
                  <a:moveTo>
                    <a:pt x="0" y="259"/>
                  </a:moveTo>
                  <a:lnTo>
                    <a:pt x="0" y="0"/>
                  </a:lnTo>
                  <a:lnTo>
                    <a:pt x="0" y="39"/>
                  </a:lnTo>
                  <a:lnTo>
                    <a:pt x="22" y="15"/>
                  </a:lnTo>
                  <a:lnTo>
                    <a:pt x="46" y="0"/>
                  </a:lnTo>
                  <a:lnTo>
                    <a:pt x="80" y="0"/>
                  </a:lnTo>
                  <a:lnTo>
                    <a:pt x="107" y="15"/>
                  </a:lnTo>
                  <a:lnTo>
                    <a:pt x="131" y="39"/>
                  </a:lnTo>
                  <a:lnTo>
                    <a:pt x="142" y="77"/>
                  </a:lnTo>
                  <a:lnTo>
                    <a:pt x="142" y="101"/>
                  </a:lnTo>
                  <a:lnTo>
                    <a:pt x="131" y="135"/>
                  </a:lnTo>
                  <a:lnTo>
                    <a:pt x="107" y="162"/>
                  </a:lnTo>
                  <a:lnTo>
                    <a:pt x="80" y="174"/>
                  </a:lnTo>
                  <a:lnTo>
                    <a:pt x="46" y="174"/>
                  </a:lnTo>
                  <a:lnTo>
                    <a:pt x="22" y="162"/>
                  </a:lnTo>
                  <a:lnTo>
                    <a:pt x="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4" name="Freeform 318">
              <a:extLst>
                <a:ext uri="{FF2B5EF4-FFF2-40B4-BE49-F238E27FC236}">
                  <a16:creationId xmlns:a16="http://schemas.microsoft.com/office/drawing/2014/main" id="{2C492491-0F4E-4E82-99DA-AB70229A14D8}"/>
                </a:ext>
              </a:extLst>
            </p:cNvPr>
            <p:cNvSpPr>
              <a:spLocks noChangeArrowheads="1"/>
            </p:cNvSpPr>
            <p:nvPr/>
          </p:nvSpPr>
          <p:spPr bwMode="auto">
            <a:xfrm>
              <a:off x="4565" y="2362"/>
              <a:ext cx="40" cy="58"/>
            </a:xfrm>
            <a:custGeom>
              <a:avLst/>
              <a:gdLst>
                <a:gd name="T0" fmla="*/ 0 w 175"/>
                <a:gd name="T1" fmla="*/ 255 h 256"/>
                <a:gd name="T2" fmla="*/ 0 w 175"/>
                <a:gd name="T3" fmla="*/ 0 h 256"/>
                <a:gd name="T4" fmla="*/ 113 w 175"/>
                <a:gd name="T5" fmla="*/ 0 h 256"/>
                <a:gd name="T6" fmla="*/ 151 w 175"/>
                <a:gd name="T7" fmla="*/ 12 h 256"/>
                <a:gd name="T8" fmla="*/ 163 w 175"/>
                <a:gd name="T9" fmla="*/ 23 h 256"/>
                <a:gd name="T10" fmla="*/ 174 w 175"/>
                <a:gd name="T11" fmla="*/ 47 h 256"/>
                <a:gd name="T12" fmla="*/ 174 w 175"/>
                <a:gd name="T13" fmla="*/ 85 h 256"/>
                <a:gd name="T14" fmla="*/ 163 w 175"/>
                <a:gd name="T15" fmla="*/ 109 h 256"/>
                <a:gd name="T16" fmla="*/ 151 w 175"/>
                <a:gd name="T17" fmla="*/ 124 h 256"/>
                <a:gd name="T18" fmla="*/ 113 w 175"/>
                <a:gd name="T19" fmla="*/ 136 h 256"/>
                <a:gd name="T20" fmla="*/ 0 w 175"/>
                <a:gd name="T21" fmla="*/ 1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256">
                  <a:moveTo>
                    <a:pt x="0" y="255"/>
                  </a:moveTo>
                  <a:lnTo>
                    <a:pt x="0" y="0"/>
                  </a:lnTo>
                  <a:lnTo>
                    <a:pt x="113" y="0"/>
                  </a:lnTo>
                  <a:lnTo>
                    <a:pt x="151" y="12"/>
                  </a:lnTo>
                  <a:lnTo>
                    <a:pt x="163" y="23"/>
                  </a:lnTo>
                  <a:lnTo>
                    <a:pt x="174" y="47"/>
                  </a:lnTo>
                  <a:lnTo>
                    <a:pt x="174" y="85"/>
                  </a:lnTo>
                  <a:lnTo>
                    <a:pt x="163" y="109"/>
                  </a:lnTo>
                  <a:lnTo>
                    <a:pt x="151" y="124"/>
                  </a:lnTo>
                  <a:lnTo>
                    <a:pt x="113" y="136"/>
                  </a:lnTo>
                  <a:lnTo>
                    <a:pt x="0"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5" name="Freeform 319">
              <a:extLst>
                <a:ext uri="{FF2B5EF4-FFF2-40B4-BE49-F238E27FC236}">
                  <a16:creationId xmlns:a16="http://schemas.microsoft.com/office/drawing/2014/main" id="{78EEB131-EF3C-4424-88BB-5CAB00C8FC56}"/>
                </a:ext>
              </a:extLst>
            </p:cNvPr>
            <p:cNvSpPr>
              <a:spLocks noChangeArrowheads="1"/>
            </p:cNvSpPr>
            <p:nvPr/>
          </p:nvSpPr>
          <p:spPr bwMode="auto">
            <a:xfrm>
              <a:off x="4623" y="2362"/>
              <a:ext cx="14" cy="15"/>
            </a:xfrm>
            <a:custGeom>
              <a:avLst/>
              <a:gdLst>
                <a:gd name="T0" fmla="*/ 0 w 63"/>
                <a:gd name="T1" fmla="*/ 31 h 64"/>
                <a:gd name="T2" fmla="*/ 31 w 63"/>
                <a:gd name="T3" fmla="*/ 63 h 64"/>
                <a:gd name="T4" fmla="*/ 62 w 63"/>
                <a:gd name="T5" fmla="*/ 31 h 64"/>
                <a:gd name="T6" fmla="*/ 31 w 63"/>
                <a:gd name="T7" fmla="*/ 0 h 64"/>
                <a:gd name="T8" fmla="*/ 0 w 63"/>
                <a:gd name="T9" fmla="*/ 31 h 64"/>
              </a:gdLst>
              <a:ahLst/>
              <a:cxnLst>
                <a:cxn ang="0">
                  <a:pos x="T0" y="T1"/>
                </a:cxn>
                <a:cxn ang="0">
                  <a:pos x="T2" y="T3"/>
                </a:cxn>
                <a:cxn ang="0">
                  <a:pos x="T4" y="T5"/>
                </a:cxn>
                <a:cxn ang="0">
                  <a:pos x="T6" y="T7"/>
                </a:cxn>
                <a:cxn ang="0">
                  <a:pos x="T8" y="T9"/>
                </a:cxn>
              </a:cxnLst>
              <a:rect l="0" t="0" r="r" b="b"/>
              <a:pathLst>
                <a:path w="63" h="64">
                  <a:moveTo>
                    <a:pt x="0" y="31"/>
                  </a:moveTo>
                  <a:lnTo>
                    <a:pt x="31" y="63"/>
                  </a:lnTo>
                  <a:lnTo>
                    <a:pt x="62" y="31"/>
                  </a:lnTo>
                  <a:lnTo>
                    <a:pt x="31" y="0"/>
                  </a:lnTo>
                  <a:lnTo>
                    <a:pt x="0" y="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6" name="Line 320">
              <a:extLst>
                <a:ext uri="{FF2B5EF4-FFF2-40B4-BE49-F238E27FC236}">
                  <a16:creationId xmlns:a16="http://schemas.microsoft.com/office/drawing/2014/main" id="{8BF5D9CB-46B9-4715-BA90-82012E5B5970}"/>
                </a:ext>
              </a:extLst>
            </p:cNvPr>
            <p:cNvSpPr>
              <a:spLocks noChangeShapeType="1"/>
            </p:cNvSpPr>
            <p:nvPr/>
          </p:nvSpPr>
          <p:spPr bwMode="auto">
            <a:xfrm>
              <a:off x="4626" y="2381"/>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17" name="Freeform 321">
              <a:extLst>
                <a:ext uri="{FF2B5EF4-FFF2-40B4-BE49-F238E27FC236}">
                  <a16:creationId xmlns:a16="http://schemas.microsoft.com/office/drawing/2014/main" id="{E1EF2051-5B45-4EB3-A9E2-C2C04F319926}"/>
                </a:ext>
              </a:extLst>
            </p:cNvPr>
            <p:cNvSpPr>
              <a:spLocks noChangeArrowheads="1"/>
            </p:cNvSpPr>
            <p:nvPr/>
          </p:nvSpPr>
          <p:spPr bwMode="auto">
            <a:xfrm>
              <a:off x="4645" y="2381"/>
              <a:ext cx="34" cy="58"/>
            </a:xfrm>
            <a:custGeom>
              <a:avLst/>
              <a:gdLst>
                <a:gd name="T0" fmla="*/ 0 w 152"/>
                <a:gd name="T1" fmla="*/ 256 h 257"/>
                <a:gd name="T2" fmla="*/ 0 w 152"/>
                <a:gd name="T3" fmla="*/ 0 h 257"/>
                <a:gd name="T4" fmla="*/ 0 w 152"/>
                <a:gd name="T5" fmla="*/ 39 h 257"/>
                <a:gd name="T6" fmla="*/ 28 w 152"/>
                <a:gd name="T7" fmla="*/ 11 h 257"/>
                <a:gd name="T8" fmla="*/ 51 w 152"/>
                <a:gd name="T9" fmla="*/ 0 h 257"/>
                <a:gd name="T10" fmla="*/ 90 w 152"/>
                <a:gd name="T11" fmla="*/ 0 h 257"/>
                <a:gd name="T12" fmla="*/ 113 w 152"/>
                <a:gd name="T13" fmla="*/ 11 h 257"/>
                <a:gd name="T14" fmla="*/ 136 w 152"/>
                <a:gd name="T15" fmla="*/ 39 h 257"/>
                <a:gd name="T16" fmla="*/ 151 w 152"/>
                <a:gd name="T17" fmla="*/ 74 h 257"/>
                <a:gd name="T18" fmla="*/ 151 w 152"/>
                <a:gd name="T19" fmla="*/ 101 h 257"/>
                <a:gd name="T20" fmla="*/ 136 w 152"/>
                <a:gd name="T21" fmla="*/ 136 h 257"/>
                <a:gd name="T22" fmla="*/ 113 w 152"/>
                <a:gd name="T23" fmla="*/ 159 h 257"/>
                <a:gd name="T24" fmla="*/ 90 w 152"/>
                <a:gd name="T25" fmla="*/ 170 h 257"/>
                <a:gd name="T26" fmla="*/ 51 w 152"/>
                <a:gd name="T27" fmla="*/ 170 h 257"/>
                <a:gd name="T28" fmla="*/ 28 w 152"/>
                <a:gd name="T29" fmla="*/ 159 h 257"/>
                <a:gd name="T30" fmla="*/ 0 w 152"/>
                <a:gd name="T31" fmla="*/ 136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257">
                  <a:moveTo>
                    <a:pt x="0" y="256"/>
                  </a:moveTo>
                  <a:lnTo>
                    <a:pt x="0" y="0"/>
                  </a:lnTo>
                  <a:lnTo>
                    <a:pt x="0" y="39"/>
                  </a:lnTo>
                  <a:lnTo>
                    <a:pt x="28" y="11"/>
                  </a:lnTo>
                  <a:lnTo>
                    <a:pt x="51" y="0"/>
                  </a:lnTo>
                  <a:lnTo>
                    <a:pt x="90" y="0"/>
                  </a:lnTo>
                  <a:lnTo>
                    <a:pt x="113" y="11"/>
                  </a:lnTo>
                  <a:lnTo>
                    <a:pt x="136" y="39"/>
                  </a:lnTo>
                  <a:lnTo>
                    <a:pt x="151" y="74"/>
                  </a:lnTo>
                  <a:lnTo>
                    <a:pt x="151" y="101"/>
                  </a:lnTo>
                  <a:lnTo>
                    <a:pt x="136" y="136"/>
                  </a:lnTo>
                  <a:lnTo>
                    <a:pt x="113" y="159"/>
                  </a:lnTo>
                  <a:lnTo>
                    <a:pt x="90" y="170"/>
                  </a:lnTo>
                  <a:lnTo>
                    <a:pt x="51" y="170"/>
                  </a:lnTo>
                  <a:lnTo>
                    <a:pt x="28" y="159"/>
                  </a:lnTo>
                  <a:lnTo>
                    <a:pt x="0"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8" name="Freeform 322">
              <a:extLst>
                <a:ext uri="{FF2B5EF4-FFF2-40B4-BE49-F238E27FC236}">
                  <a16:creationId xmlns:a16="http://schemas.microsoft.com/office/drawing/2014/main" id="{430AEF4F-C5F9-450E-97AE-912C2A506B41}"/>
                </a:ext>
              </a:extLst>
            </p:cNvPr>
            <p:cNvSpPr>
              <a:spLocks noChangeArrowheads="1"/>
            </p:cNvSpPr>
            <p:nvPr/>
          </p:nvSpPr>
          <p:spPr bwMode="auto">
            <a:xfrm>
              <a:off x="4698" y="2381"/>
              <a:ext cx="34" cy="39"/>
            </a:xfrm>
            <a:custGeom>
              <a:avLst/>
              <a:gdLst>
                <a:gd name="T0" fmla="*/ 0 w 148"/>
                <a:gd name="T1" fmla="*/ 74 h 171"/>
                <a:gd name="T2" fmla="*/ 147 w 148"/>
                <a:gd name="T3" fmla="*/ 74 h 171"/>
                <a:gd name="T4" fmla="*/ 147 w 148"/>
                <a:gd name="T5" fmla="*/ 50 h 171"/>
                <a:gd name="T6" fmla="*/ 135 w 148"/>
                <a:gd name="T7" fmla="*/ 23 h 171"/>
                <a:gd name="T8" fmla="*/ 123 w 148"/>
                <a:gd name="T9" fmla="*/ 11 h 171"/>
                <a:gd name="T10" fmla="*/ 100 w 148"/>
                <a:gd name="T11" fmla="*/ 0 h 171"/>
                <a:gd name="T12" fmla="*/ 61 w 148"/>
                <a:gd name="T13" fmla="*/ 0 h 171"/>
                <a:gd name="T14" fmla="*/ 38 w 148"/>
                <a:gd name="T15" fmla="*/ 11 h 171"/>
                <a:gd name="T16" fmla="*/ 11 w 148"/>
                <a:gd name="T17" fmla="*/ 39 h 171"/>
                <a:gd name="T18" fmla="*/ 0 w 148"/>
                <a:gd name="T19" fmla="*/ 74 h 171"/>
                <a:gd name="T20" fmla="*/ 0 w 148"/>
                <a:gd name="T21" fmla="*/ 101 h 171"/>
                <a:gd name="T22" fmla="*/ 11 w 148"/>
                <a:gd name="T23" fmla="*/ 136 h 171"/>
                <a:gd name="T24" fmla="*/ 38 w 148"/>
                <a:gd name="T25" fmla="*/ 160 h 171"/>
                <a:gd name="T26" fmla="*/ 61 w 148"/>
                <a:gd name="T27" fmla="*/ 170 h 171"/>
                <a:gd name="T28" fmla="*/ 100 w 148"/>
                <a:gd name="T29" fmla="*/ 170 h 171"/>
                <a:gd name="T30" fmla="*/ 123 w 148"/>
                <a:gd name="T31" fmla="*/ 160 h 171"/>
                <a:gd name="T32" fmla="*/ 147 w 148"/>
                <a:gd name="T33" fmla="*/ 13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1">
                  <a:moveTo>
                    <a:pt x="0" y="74"/>
                  </a:moveTo>
                  <a:lnTo>
                    <a:pt x="147" y="74"/>
                  </a:lnTo>
                  <a:lnTo>
                    <a:pt x="147" y="50"/>
                  </a:lnTo>
                  <a:lnTo>
                    <a:pt x="135" y="23"/>
                  </a:lnTo>
                  <a:lnTo>
                    <a:pt x="123" y="11"/>
                  </a:lnTo>
                  <a:lnTo>
                    <a:pt x="100" y="0"/>
                  </a:lnTo>
                  <a:lnTo>
                    <a:pt x="61" y="0"/>
                  </a:lnTo>
                  <a:lnTo>
                    <a:pt x="38" y="11"/>
                  </a:lnTo>
                  <a:lnTo>
                    <a:pt x="11" y="39"/>
                  </a:lnTo>
                  <a:lnTo>
                    <a:pt x="0" y="74"/>
                  </a:lnTo>
                  <a:lnTo>
                    <a:pt x="0" y="101"/>
                  </a:lnTo>
                  <a:lnTo>
                    <a:pt x="11" y="136"/>
                  </a:lnTo>
                  <a:lnTo>
                    <a:pt x="38" y="160"/>
                  </a:lnTo>
                  <a:lnTo>
                    <a:pt x="61" y="170"/>
                  </a:lnTo>
                  <a:lnTo>
                    <a:pt x="100" y="170"/>
                  </a:lnTo>
                  <a:lnTo>
                    <a:pt x="123" y="160"/>
                  </a:lnTo>
                  <a:lnTo>
                    <a:pt x="147"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9" name="Freeform 323">
              <a:extLst>
                <a:ext uri="{FF2B5EF4-FFF2-40B4-BE49-F238E27FC236}">
                  <a16:creationId xmlns:a16="http://schemas.microsoft.com/office/drawing/2014/main" id="{620B55D9-5037-4667-9F81-47247CDDCEA3}"/>
                </a:ext>
              </a:extLst>
            </p:cNvPr>
            <p:cNvSpPr>
              <a:spLocks noChangeArrowheads="1"/>
            </p:cNvSpPr>
            <p:nvPr/>
          </p:nvSpPr>
          <p:spPr bwMode="auto">
            <a:xfrm>
              <a:off x="4747" y="2352"/>
              <a:ext cx="20" cy="88"/>
            </a:xfrm>
            <a:custGeom>
              <a:avLst/>
              <a:gdLst>
                <a:gd name="T0" fmla="*/ 0 w 87"/>
                <a:gd name="T1" fmla="*/ 0 h 387"/>
                <a:gd name="T2" fmla="*/ 23 w 87"/>
                <a:gd name="T3" fmla="*/ 22 h 387"/>
                <a:gd name="T4" fmla="*/ 50 w 87"/>
                <a:gd name="T5" fmla="*/ 57 h 387"/>
                <a:gd name="T6" fmla="*/ 74 w 87"/>
                <a:gd name="T7" fmla="*/ 107 h 387"/>
                <a:gd name="T8" fmla="*/ 86 w 87"/>
                <a:gd name="T9" fmla="*/ 169 h 387"/>
                <a:gd name="T10" fmla="*/ 86 w 87"/>
                <a:gd name="T11" fmla="*/ 215 h 387"/>
                <a:gd name="T12" fmla="*/ 74 w 87"/>
                <a:gd name="T13" fmla="*/ 277 h 387"/>
                <a:gd name="T14" fmla="*/ 50 w 87"/>
                <a:gd name="T15" fmla="*/ 323 h 387"/>
                <a:gd name="T16" fmla="*/ 23 w 87"/>
                <a:gd name="T17" fmla="*/ 363 h 387"/>
                <a:gd name="T18" fmla="*/ 0 w 87"/>
                <a:gd name="T19" fmla="*/ 38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387">
                  <a:moveTo>
                    <a:pt x="0" y="0"/>
                  </a:moveTo>
                  <a:lnTo>
                    <a:pt x="23" y="22"/>
                  </a:lnTo>
                  <a:lnTo>
                    <a:pt x="50" y="57"/>
                  </a:lnTo>
                  <a:lnTo>
                    <a:pt x="74" y="107"/>
                  </a:lnTo>
                  <a:lnTo>
                    <a:pt x="86" y="169"/>
                  </a:lnTo>
                  <a:lnTo>
                    <a:pt x="86" y="215"/>
                  </a:lnTo>
                  <a:lnTo>
                    <a:pt x="74" y="277"/>
                  </a:lnTo>
                  <a:lnTo>
                    <a:pt x="50" y="323"/>
                  </a:lnTo>
                  <a:lnTo>
                    <a:pt x="23" y="363"/>
                  </a:lnTo>
                  <a:lnTo>
                    <a:pt x="0" y="38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0" name="Freeform 324">
              <a:extLst>
                <a:ext uri="{FF2B5EF4-FFF2-40B4-BE49-F238E27FC236}">
                  <a16:creationId xmlns:a16="http://schemas.microsoft.com/office/drawing/2014/main" id="{5F6DA410-5D24-4F62-8A3E-48652B09B4BC}"/>
                </a:ext>
              </a:extLst>
            </p:cNvPr>
            <p:cNvSpPr>
              <a:spLocks noChangeArrowheads="1"/>
            </p:cNvSpPr>
            <p:nvPr/>
          </p:nvSpPr>
          <p:spPr bwMode="auto">
            <a:xfrm>
              <a:off x="4379" y="2241"/>
              <a:ext cx="20" cy="89"/>
            </a:xfrm>
            <a:custGeom>
              <a:avLst/>
              <a:gdLst>
                <a:gd name="T0" fmla="*/ 88 w 89"/>
                <a:gd name="T1" fmla="*/ 0 h 392"/>
                <a:gd name="T2" fmla="*/ 61 w 89"/>
                <a:gd name="T3" fmla="*/ 23 h 392"/>
                <a:gd name="T4" fmla="*/ 38 w 89"/>
                <a:gd name="T5" fmla="*/ 62 h 392"/>
                <a:gd name="T6" fmla="*/ 11 w 89"/>
                <a:gd name="T7" fmla="*/ 113 h 392"/>
                <a:gd name="T8" fmla="*/ 0 w 89"/>
                <a:gd name="T9" fmla="*/ 174 h 392"/>
                <a:gd name="T10" fmla="*/ 0 w 89"/>
                <a:gd name="T11" fmla="*/ 221 h 392"/>
                <a:gd name="T12" fmla="*/ 11 w 89"/>
                <a:gd name="T13" fmla="*/ 282 h 392"/>
                <a:gd name="T14" fmla="*/ 38 w 89"/>
                <a:gd name="T15" fmla="*/ 329 h 392"/>
                <a:gd name="T16" fmla="*/ 61 w 89"/>
                <a:gd name="T17" fmla="*/ 368 h 392"/>
                <a:gd name="T18" fmla="*/ 88 w 89"/>
                <a:gd name="T19" fmla="*/ 391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392">
                  <a:moveTo>
                    <a:pt x="88" y="0"/>
                  </a:moveTo>
                  <a:lnTo>
                    <a:pt x="61" y="23"/>
                  </a:lnTo>
                  <a:lnTo>
                    <a:pt x="38" y="62"/>
                  </a:lnTo>
                  <a:lnTo>
                    <a:pt x="11" y="113"/>
                  </a:lnTo>
                  <a:lnTo>
                    <a:pt x="0" y="174"/>
                  </a:lnTo>
                  <a:lnTo>
                    <a:pt x="0" y="221"/>
                  </a:lnTo>
                  <a:lnTo>
                    <a:pt x="11" y="282"/>
                  </a:lnTo>
                  <a:lnTo>
                    <a:pt x="38" y="329"/>
                  </a:lnTo>
                  <a:lnTo>
                    <a:pt x="61" y="368"/>
                  </a:lnTo>
                  <a:lnTo>
                    <a:pt x="88" y="3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1" name="Freeform 325">
              <a:extLst>
                <a:ext uri="{FF2B5EF4-FFF2-40B4-BE49-F238E27FC236}">
                  <a16:creationId xmlns:a16="http://schemas.microsoft.com/office/drawing/2014/main" id="{B20FAA80-8537-42E5-8244-472E68F15B8A}"/>
                </a:ext>
              </a:extLst>
            </p:cNvPr>
            <p:cNvSpPr>
              <a:spLocks noChangeArrowheads="1"/>
            </p:cNvSpPr>
            <p:nvPr/>
          </p:nvSpPr>
          <p:spPr bwMode="auto">
            <a:xfrm>
              <a:off x="4418" y="2252"/>
              <a:ext cx="14" cy="58"/>
            </a:xfrm>
            <a:custGeom>
              <a:avLst/>
              <a:gdLst>
                <a:gd name="T0" fmla="*/ 0 w 63"/>
                <a:gd name="T1" fmla="*/ 50 h 256"/>
                <a:gd name="T2" fmla="*/ 23 w 63"/>
                <a:gd name="T3" fmla="*/ 34 h 256"/>
                <a:gd name="T4" fmla="*/ 62 w 63"/>
                <a:gd name="T5" fmla="*/ 0 h 256"/>
                <a:gd name="T6" fmla="*/ 62 w 63"/>
                <a:gd name="T7" fmla="*/ 255 h 256"/>
              </a:gdLst>
              <a:ahLst/>
              <a:cxnLst>
                <a:cxn ang="0">
                  <a:pos x="T0" y="T1"/>
                </a:cxn>
                <a:cxn ang="0">
                  <a:pos x="T2" y="T3"/>
                </a:cxn>
                <a:cxn ang="0">
                  <a:pos x="T4" y="T5"/>
                </a:cxn>
                <a:cxn ang="0">
                  <a:pos x="T6" y="T7"/>
                </a:cxn>
              </a:cxnLst>
              <a:rect l="0" t="0" r="r" b="b"/>
              <a:pathLst>
                <a:path w="63" h="256">
                  <a:moveTo>
                    <a:pt x="0" y="50"/>
                  </a:moveTo>
                  <a:lnTo>
                    <a:pt x="23" y="34"/>
                  </a:lnTo>
                  <a:lnTo>
                    <a:pt x="62" y="0"/>
                  </a:lnTo>
                  <a:lnTo>
                    <a:pt x="62" y="2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2" name="Line 326">
              <a:extLst>
                <a:ext uri="{FF2B5EF4-FFF2-40B4-BE49-F238E27FC236}">
                  <a16:creationId xmlns:a16="http://schemas.microsoft.com/office/drawing/2014/main" id="{EF42A715-7945-4BC3-B780-14E58033AC99}"/>
                </a:ext>
              </a:extLst>
            </p:cNvPr>
            <p:cNvSpPr>
              <a:spLocks noChangeShapeType="1"/>
            </p:cNvSpPr>
            <p:nvPr/>
          </p:nvSpPr>
          <p:spPr bwMode="auto">
            <a:xfrm flipV="1">
              <a:off x="4461" y="2239"/>
              <a:ext cx="51" cy="9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23" name="Freeform 327">
              <a:extLst>
                <a:ext uri="{FF2B5EF4-FFF2-40B4-BE49-F238E27FC236}">
                  <a16:creationId xmlns:a16="http://schemas.microsoft.com/office/drawing/2014/main" id="{2DA66309-DE00-4FD8-9D3B-5C9E767D577F}"/>
                </a:ext>
              </a:extLst>
            </p:cNvPr>
            <p:cNvSpPr>
              <a:spLocks noChangeArrowheads="1"/>
            </p:cNvSpPr>
            <p:nvPr/>
          </p:nvSpPr>
          <p:spPr bwMode="auto">
            <a:xfrm>
              <a:off x="4523" y="2252"/>
              <a:ext cx="39" cy="58"/>
            </a:xfrm>
            <a:custGeom>
              <a:avLst/>
              <a:gdLst>
                <a:gd name="T0" fmla="*/ 11 w 171"/>
                <a:gd name="T1" fmla="*/ 50 h 256"/>
                <a:gd name="T2" fmla="*/ 11 w 171"/>
                <a:gd name="T3" fmla="*/ 62 h 256"/>
                <a:gd name="T4" fmla="*/ 11 w 171"/>
                <a:gd name="T5" fmla="*/ 50 h 256"/>
                <a:gd name="T6" fmla="*/ 22 w 171"/>
                <a:gd name="T7" fmla="*/ 23 h 256"/>
                <a:gd name="T8" fmla="*/ 34 w 171"/>
                <a:gd name="T9" fmla="*/ 12 h 256"/>
                <a:gd name="T10" fmla="*/ 62 w 171"/>
                <a:gd name="T11" fmla="*/ 0 h 256"/>
                <a:gd name="T12" fmla="*/ 108 w 171"/>
                <a:gd name="T13" fmla="*/ 0 h 256"/>
                <a:gd name="T14" fmla="*/ 131 w 171"/>
                <a:gd name="T15" fmla="*/ 12 h 256"/>
                <a:gd name="T16" fmla="*/ 143 w 171"/>
                <a:gd name="T17" fmla="*/ 23 h 256"/>
                <a:gd name="T18" fmla="*/ 154 w 171"/>
                <a:gd name="T19" fmla="*/ 50 h 256"/>
                <a:gd name="T20" fmla="*/ 154 w 171"/>
                <a:gd name="T21" fmla="*/ 73 h 256"/>
                <a:gd name="T22" fmla="*/ 143 w 171"/>
                <a:gd name="T23" fmla="*/ 97 h 256"/>
                <a:gd name="T24" fmla="*/ 119 w 171"/>
                <a:gd name="T25" fmla="*/ 135 h 256"/>
                <a:gd name="T26" fmla="*/ 0 w 171"/>
                <a:gd name="T27" fmla="*/ 255 h 256"/>
                <a:gd name="T28" fmla="*/ 170 w 171"/>
                <a:gd name="T29" fmla="*/ 25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 h="256">
                  <a:moveTo>
                    <a:pt x="11" y="50"/>
                  </a:moveTo>
                  <a:lnTo>
                    <a:pt x="11" y="62"/>
                  </a:lnTo>
                  <a:lnTo>
                    <a:pt x="11" y="50"/>
                  </a:lnTo>
                  <a:lnTo>
                    <a:pt x="22" y="23"/>
                  </a:lnTo>
                  <a:lnTo>
                    <a:pt x="34" y="12"/>
                  </a:lnTo>
                  <a:lnTo>
                    <a:pt x="62" y="0"/>
                  </a:lnTo>
                  <a:lnTo>
                    <a:pt x="108" y="0"/>
                  </a:lnTo>
                  <a:lnTo>
                    <a:pt x="131" y="12"/>
                  </a:lnTo>
                  <a:lnTo>
                    <a:pt x="143" y="23"/>
                  </a:lnTo>
                  <a:lnTo>
                    <a:pt x="154" y="50"/>
                  </a:lnTo>
                  <a:lnTo>
                    <a:pt x="154" y="73"/>
                  </a:lnTo>
                  <a:lnTo>
                    <a:pt x="143" y="97"/>
                  </a:lnTo>
                  <a:lnTo>
                    <a:pt x="119" y="135"/>
                  </a:lnTo>
                  <a:lnTo>
                    <a:pt x="0" y="255"/>
                  </a:lnTo>
                  <a:lnTo>
                    <a:pt x="170" y="2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4" name="Line 328">
              <a:extLst>
                <a:ext uri="{FF2B5EF4-FFF2-40B4-BE49-F238E27FC236}">
                  <a16:creationId xmlns:a16="http://schemas.microsoft.com/office/drawing/2014/main" id="{9835B2BF-06FC-4524-A40E-0328E8EA4DAC}"/>
                </a:ext>
              </a:extLst>
            </p:cNvPr>
            <p:cNvSpPr>
              <a:spLocks noChangeShapeType="1"/>
            </p:cNvSpPr>
            <p:nvPr/>
          </p:nvSpPr>
          <p:spPr bwMode="auto">
            <a:xfrm flipV="1">
              <a:off x="4586" y="2240"/>
              <a:ext cx="6" cy="2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25" name="Line 329">
              <a:extLst>
                <a:ext uri="{FF2B5EF4-FFF2-40B4-BE49-F238E27FC236}">
                  <a16:creationId xmlns:a16="http://schemas.microsoft.com/office/drawing/2014/main" id="{AE55F4B1-3096-4365-99C0-8FE12B3B4210}"/>
                </a:ext>
              </a:extLst>
            </p:cNvPr>
            <p:cNvSpPr>
              <a:spLocks noChangeShapeType="1"/>
            </p:cNvSpPr>
            <p:nvPr/>
          </p:nvSpPr>
          <p:spPr bwMode="auto">
            <a:xfrm flipH="1">
              <a:off x="4599" y="2241"/>
              <a:ext cx="7" cy="1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26" name="Freeform 330">
              <a:extLst>
                <a:ext uri="{FF2B5EF4-FFF2-40B4-BE49-F238E27FC236}">
                  <a16:creationId xmlns:a16="http://schemas.microsoft.com/office/drawing/2014/main" id="{C9FFF8B2-2943-40C1-9FEF-AA66C17F9BC2}"/>
                </a:ext>
              </a:extLst>
            </p:cNvPr>
            <p:cNvSpPr>
              <a:spLocks noChangeArrowheads="1"/>
            </p:cNvSpPr>
            <p:nvPr/>
          </p:nvSpPr>
          <p:spPr bwMode="auto">
            <a:xfrm>
              <a:off x="4666" y="2252"/>
              <a:ext cx="41" cy="58"/>
            </a:xfrm>
            <a:custGeom>
              <a:avLst/>
              <a:gdLst>
                <a:gd name="T0" fmla="*/ 171 w 183"/>
                <a:gd name="T1" fmla="*/ 34 h 256"/>
                <a:gd name="T2" fmla="*/ 182 w 183"/>
                <a:gd name="T3" fmla="*/ 62 h 256"/>
                <a:gd name="T4" fmla="*/ 171 w 183"/>
                <a:gd name="T5" fmla="*/ 34 h 256"/>
                <a:gd name="T6" fmla="*/ 147 w 183"/>
                <a:gd name="T7" fmla="*/ 12 h 256"/>
                <a:gd name="T8" fmla="*/ 119 w 183"/>
                <a:gd name="T9" fmla="*/ 0 h 256"/>
                <a:gd name="T10" fmla="*/ 74 w 183"/>
                <a:gd name="T11" fmla="*/ 0 h 256"/>
                <a:gd name="T12" fmla="*/ 46 w 183"/>
                <a:gd name="T13" fmla="*/ 12 h 256"/>
                <a:gd name="T14" fmla="*/ 27 w 183"/>
                <a:gd name="T15" fmla="*/ 34 h 256"/>
                <a:gd name="T16" fmla="*/ 11 w 183"/>
                <a:gd name="T17" fmla="*/ 62 h 256"/>
                <a:gd name="T18" fmla="*/ 0 w 183"/>
                <a:gd name="T19" fmla="*/ 97 h 256"/>
                <a:gd name="T20" fmla="*/ 0 w 183"/>
                <a:gd name="T21" fmla="*/ 159 h 256"/>
                <a:gd name="T22" fmla="*/ 11 w 183"/>
                <a:gd name="T23" fmla="*/ 193 h 256"/>
                <a:gd name="T24" fmla="*/ 27 w 183"/>
                <a:gd name="T25" fmla="*/ 216 h 256"/>
                <a:gd name="T26" fmla="*/ 46 w 183"/>
                <a:gd name="T27" fmla="*/ 244 h 256"/>
                <a:gd name="T28" fmla="*/ 74 w 183"/>
                <a:gd name="T29" fmla="*/ 255 h 256"/>
                <a:gd name="T30" fmla="*/ 119 w 183"/>
                <a:gd name="T31" fmla="*/ 255 h 256"/>
                <a:gd name="T32" fmla="*/ 147 w 183"/>
                <a:gd name="T33" fmla="*/ 244 h 256"/>
                <a:gd name="T34" fmla="*/ 171 w 183"/>
                <a:gd name="T35" fmla="*/ 216 h 256"/>
                <a:gd name="T36" fmla="*/ 182 w 183"/>
                <a:gd name="T37" fmla="*/ 19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3" h="256">
                  <a:moveTo>
                    <a:pt x="171" y="34"/>
                  </a:moveTo>
                  <a:lnTo>
                    <a:pt x="182" y="62"/>
                  </a:lnTo>
                  <a:lnTo>
                    <a:pt x="171" y="34"/>
                  </a:lnTo>
                  <a:lnTo>
                    <a:pt x="147" y="12"/>
                  </a:lnTo>
                  <a:lnTo>
                    <a:pt x="119" y="0"/>
                  </a:lnTo>
                  <a:lnTo>
                    <a:pt x="74" y="0"/>
                  </a:lnTo>
                  <a:lnTo>
                    <a:pt x="46" y="12"/>
                  </a:lnTo>
                  <a:lnTo>
                    <a:pt x="27" y="34"/>
                  </a:lnTo>
                  <a:lnTo>
                    <a:pt x="11" y="62"/>
                  </a:lnTo>
                  <a:lnTo>
                    <a:pt x="0" y="97"/>
                  </a:lnTo>
                  <a:lnTo>
                    <a:pt x="0" y="159"/>
                  </a:lnTo>
                  <a:lnTo>
                    <a:pt x="11" y="193"/>
                  </a:lnTo>
                  <a:lnTo>
                    <a:pt x="27" y="216"/>
                  </a:lnTo>
                  <a:lnTo>
                    <a:pt x="46" y="244"/>
                  </a:lnTo>
                  <a:lnTo>
                    <a:pt x="74" y="255"/>
                  </a:lnTo>
                  <a:lnTo>
                    <a:pt x="119" y="255"/>
                  </a:lnTo>
                  <a:lnTo>
                    <a:pt x="147" y="244"/>
                  </a:lnTo>
                  <a:lnTo>
                    <a:pt x="171" y="216"/>
                  </a:lnTo>
                  <a:lnTo>
                    <a:pt x="182" y="19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7" name="Freeform 331">
              <a:extLst>
                <a:ext uri="{FF2B5EF4-FFF2-40B4-BE49-F238E27FC236}">
                  <a16:creationId xmlns:a16="http://schemas.microsoft.com/office/drawing/2014/main" id="{6FDC7413-6CC9-43CE-A47C-D4E5007D3FE9}"/>
                </a:ext>
              </a:extLst>
            </p:cNvPr>
            <p:cNvSpPr>
              <a:spLocks noChangeArrowheads="1"/>
            </p:cNvSpPr>
            <p:nvPr/>
          </p:nvSpPr>
          <p:spPr bwMode="auto">
            <a:xfrm>
              <a:off x="4724" y="2272"/>
              <a:ext cx="37" cy="39"/>
            </a:xfrm>
            <a:custGeom>
              <a:avLst/>
              <a:gdLst>
                <a:gd name="T0" fmla="*/ 38 w 164"/>
                <a:gd name="T1" fmla="*/ 11 h 170"/>
                <a:gd name="T2" fmla="*/ 62 w 164"/>
                <a:gd name="T3" fmla="*/ 0 h 170"/>
                <a:gd name="T4" fmla="*/ 38 w 164"/>
                <a:gd name="T5" fmla="*/ 11 h 170"/>
                <a:gd name="T6" fmla="*/ 15 w 164"/>
                <a:gd name="T7" fmla="*/ 38 h 170"/>
                <a:gd name="T8" fmla="*/ 0 w 164"/>
                <a:gd name="T9" fmla="*/ 73 h 170"/>
                <a:gd name="T10" fmla="*/ 0 w 164"/>
                <a:gd name="T11" fmla="*/ 96 h 170"/>
                <a:gd name="T12" fmla="*/ 15 w 164"/>
                <a:gd name="T13" fmla="*/ 130 h 170"/>
                <a:gd name="T14" fmla="*/ 38 w 164"/>
                <a:gd name="T15" fmla="*/ 158 h 170"/>
                <a:gd name="T16" fmla="*/ 62 w 164"/>
                <a:gd name="T17" fmla="*/ 169 h 170"/>
                <a:gd name="T18" fmla="*/ 100 w 164"/>
                <a:gd name="T19" fmla="*/ 169 h 170"/>
                <a:gd name="T20" fmla="*/ 124 w 164"/>
                <a:gd name="T21" fmla="*/ 158 h 170"/>
                <a:gd name="T22" fmla="*/ 152 w 164"/>
                <a:gd name="T23" fmla="*/ 130 h 170"/>
                <a:gd name="T24" fmla="*/ 163 w 164"/>
                <a:gd name="T25" fmla="*/ 96 h 170"/>
                <a:gd name="T26" fmla="*/ 163 w 164"/>
                <a:gd name="T27" fmla="*/ 73 h 170"/>
                <a:gd name="T28" fmla="*/ 152 w 164"/>
                <a:gd name="T29" fmla="*/ 38 h 170"/>
                <a:gd name="T30" fmla="*/ 124 w 164"/>
                <a:gd name="T31" fmla="*/ 11 h 170"/>
                <a:gd name="T32" fmla="*/ 100 w 164"/>
                <a:gd name="T33" fmla="*/ 0 h 170"/>
                <a:gd name="T34" fmla="*/ 62 w 164"/>
                <a:gd name="T3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170">
                  <a:moveTo>
                    <a:pt x="38" y="11"/>
                  </a:moveTo>
                  <a:lnTo>
                    <a:pt x="62" y="0"/>
                  </a:lnTo>
                  <a:lnTo>
                    <a:pt x="38" y="11"/>
                  </a:lnTo>
                  <a:lnTo>
                    <a:pt x="15" y="38"/>
                  </a:lnTo>
                  <a:lnTo>
                    <a:pt x="0" y="73"/>
                  </a:lnTo>
                  <a:lnTo>
                    <a:pt x="0" y="96"/>
                  </a:lnTo>
                  <a:lnTo>
                    <a:pt x="15" y="130"/>
                  </a:lnTo>
                  <a:lnTo>
                    <a:pt x="38" y="158"/>
                  </a:lnTo>
                  <a:lnTo>
                    <a:pt x="62" y="169"/>
                  </a:lnTo>
                  <a:lnTo>
                    <a:pt x="100" y="169"/>
                  </a:lnTo>
                  <a:lnTo>
                    <a:pt x="124" y="158"/>
                  </a:lnTo>
                  <a:lnTo>
                    <a:pt x="152" y="130"/>
                  </a:lnTo>
                  <a:lnTo>
                    <a:pt x="163" y="96"/>
                  </a:lnTo>
                  <a:lnTo>
                    <a:pt x="163" y="73"/>
                  </a:lnTo>
                  <a:lnTo>
                    <a:pt x="152" y="38"/>
                  </a:lnTo>
                  <a:lnTo>
                    <a:pt x="124" y="11"/>
                  </a:lnTo>
                  <a:lnTo>
                    <a:pt x="100"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8" name="Line 332">
              <a:extLst>
                <a:ext uri="{FF2B5EF4-FFF2-40B4-BE49-F238E27FC236}">
                  <a16:creationId xmlns:a16="http://schemas.microsoft.com/office/drawing/2014/main" id="{EDD2EEDC-ED93-44B8-96BB-F9C30C141A56}"/>
                </a:ext>
              </a:extLst>
            </p:cNvPr>
            <p:cNvSpPr>
              <a:spLocks noChangeShapeType="1"/>
            </p:cNvSpPr>
            <p:nvPr/>
          </p:nvSpPr>
          <p:spPr bwMode="auto">
            <a:xfrm>
              <a:off x="4776" y="2272"/>
              <a:ext cx="1"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29" name="Freeform 333">
              <a:extLst>
                <a:ext uri="{FF2B5EF4-FFF2-40B4-BE49-F238E27FC236}">
                  <a16:creationId xmlns:a16="http://schemas.microsoft.com/office/drawing/2014/main" id="{62DDBAEF-9D43-4A5E-81B7-D0E7327BE275}"/>
                </a:ext>
              </a:extLst>
            </p:cNvPr>
            <p:cNvSpPr>
              <a:spLocks noChangeArrowheads="1"/>
            </p:cNvSpPr>
            <p:nvPr/>
          </p:nvSpPr>
          <p:spPr bwMode="auto">
            <a:xfrm>
              <a:off x="4776" y="2272"/>
              <a:ext cx="34" cy="39"/>
            </a:xfrm>
            <a:custGeom>
              <a:avLst/>
              <a:gdLst>
                <a:gd name="T0" fmla="*/ 0 w 148"/>
                <a:gd name="T1" fmla="*/ 38 h 170"/>
                <a:gd name="T2" fmla="*/ 28 w 148"/>
                <a:gd name="T3" fmla="*/ 11 h 170"/>
                <a:gd name="T4" fmla="*/ 50 w 148"/>
                <a:gd name="T5" fmla="*/ 0 h 170"/>
                <a:gd name="T6" fmla="*/ 90 w 148"/>
                <a:gd name="T7" fmla="*/ 0 h 170"/>
                <a:gd name="T8" fmla="*/ 109 w 148"/>
                <a:gd name="T9" fmla="*/ 11 h 170"/>
                <a:gd name="T10" fmla="*/ 136 w 148"/>
                <a:gd name="T11" fmla="*/ 38 h 170"/>
                <a:gd name="T12" fmla="*/ 147 w 148"/>
                <a:gd name="T13" fmla="*/ 73 h 170"/>
                <a:gd name="T14" fmla="*/ 147 w 148"/>
                <a:gd name="T15" fmla="*/ 96 h 170"/>
                <a:gd name="T16" fmla="*/ 136 w 148"/>
                <a:gd name="T17" fmla="*/ 130 h 170"/>
                <a:gd name="T18" fmla="*/ 109 w 148"/>
                <a:gd name="T19" fmla="*/ 158 h 170"/>
                <a:gd name="T20" fmla="*/ 90 w 148"/>
                <a:gd name="T21" fmla="*/ 169 h 170"/>
                <a:gd name="T22" fmla="*/ 50 w 148"/>
                <a:gd name="T23" fmla="*/ 169 h 170"/>
                <a:gd name="T24" fmla="*/ 28 w 148"/>
                <a:gd name="T25" fmla="*/ 158 h 170"/>
                <a:gd name="T26" fmla="*/ 0 w 148"/>
                <a:gd name="T27"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70">
                  <a:moveTo>
                    <a:pt x="0" y="38"/>
                  </a:moveTo>
                  <a:lnTo>
                    <a:pt x="28" y="11"/>
                  </a:lnTo>
                  <a:lnTo>
                    <a:pt x="50" y="0"/>
                  </a:lnTo>
                  <a:lnTo>
                    <a:pt x="90" y="0"/>
                  </a:lnTo>
                  <a:lnTo>
                    <a:pt x="109" y="11"/>
                  </a:lnTo>
                  <a:lnTo>
                    <a:pt x="136" y="38"/>
                  </a:lnTo>
                  <a:lnTo>
                    <a:pt x="147" y="73"/>
                  </a:lnTo>
                  <a:lnTo>
                    <a:pt x="147" y="96"/>
                  </a:lnTo>
                  <a:lnTo>
                    <a:pt x="136" y="130"/>
                  </a:lnTo>
                  <a:lnTo>
                    <a:pt x="109" y="158"/>
                  </a:lnTo>
                  <a:lnTo>
                    <a:pt x="90" y="169"/>
                  </a:lnTo>
                  <a:lnTo>
                    <a:pt x="50" y="169"/>
                  </a:lnTo>
                  <a:lnTo>
                    <a:pt x="28" y="158"/>
                  </a:lnTo>
                  <a:lnTo>
                    <a:pt x="0" y="1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0" name="Freeform 334">
              <a:extLst>
                <a:ext uri="{FF2B5EF4-FFF2-40B4-BE49-F238E27FC236}">
                  <a16:creationId xmlns:a16="http://schemas.microsoft.com/office/drawing/2014/main" id="{C0933406-2608-41A5-ADA2-55B2FDFCDF53}"/>
                </a:ext>
              </a:extLst>
            </p:cNvPr>
            <p:cNvSpPr>
              <a:spLocks noChangeArrowheads="1"/>
            </p:cNvSpPr>
            <p:nvPr/>
          </p:nvSpPr>
          <p:spPr bwMode="auto">
            <a:xfrm>
              <a:off x="4829" y="2272"/>
              <a:ext cx="33" cy="58"/>
            </a:xfrm>
            <a:custGeom>
              <a:avLst/>
              <a:gdLst>
                <a:gd name="T0" fmla="*/ 0 w 147"/>
                <a:gd name="T1" fmla="*/ 254 h 255"/>
                <a:gd name="T2" fmla="*/ 0 w 147"/>
                <a:gd name="T3" fmla="*/ 0 h 255"/>
                <a:gd name="T4" fmla="*/ 0 w 147"/>
                <a:gd name="T5" fmla="*/ 38 h 255"/>
                <a:gd name="T6" fmla="*/ 26 w 147"/>
                <a:gd name="T7" fmla="*/ 11 h 255"/>
                <a:gd name="T8" fmla="*/ 50 w 147"/>
                <a:gd name="T9" fmla="*/ 0 h 255"/>
                <a:gd name="T10" fmla="*/ 85 w 147"/>
                <a:gd name="T11" fmla="*/ 0 h 255"/>
                <a:gd name="T12" fmla="*/ 111 w 147"/>
                <a:gd name="T13" fmla="*/ 11 h 255"/>
                <a:gd name="T14" fmla="*/ 134 w 147"/>
                <a:gd name="T15" fmla="*/ 38 h 255"/>
                <a:gd name="T16" fmla="*/ 146 w 147"/>
                <a:gd name="T17" fmla="*/ 72 h 255"/>
                <a:gd name="T18" fmla="*/ 146 w 147"/>
                <a:gd name="T19" fmla="*/ 96 h 255"/>
                <a:gd name="T20" fmla="*/ 134 w 147"/>
                <a:gd name="T21" fmla="*/ 130 h 255"/>
                <a:gd name="T22" fmla="*/ 111 w 147"/>
                <a:gd name="T23" fmla="*/ 158 h 255"/>
                <a:gd name="T24" fmla="*/ 85 w 147"/>
                <a:gd name="T25" fmla="*/ 169 h 255"/>
                <a:gd name="T26" fmla="*/ 50 w 147"/>
                <a:gd name="T27" fmla="*/ 169 h 255"/>
                <a:gd name="T28" fmla="*/ 26 w 147"/>
                <a:gd name="T29" fmla="*/ 158 h 255"/>
                <a:gd name="T30" fmla="*/ 0 w 147"/>
                <a:gd name="T31" fmla="*/ 13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255">
                  <a:moveTo>
                    <a:pt x="0" y="254"/>
                  </a:moveTo>
                  <a:lnTo>
                    <a:pt x="0" y="0"/>
                  </a:lnTo>
                  <a:lnTo>
                    <a:pt x="0" y="38"/>
                  </a:lnTo>
                  <a:lnTo>
                    <a:pt x="26" y="11"/>
                  </a:lnTo>
                  <a:lnTo>
                    <a:pt x="50" y="0"/>
                  </a:lnTo>
                  <a:lnTo>
                    <a:pt x="85" y="0"/>
                  </a:lnTo>
                  <a:lnTo>
                    <a:pt x="111" y="11"/>
                  </a:lnTo>
                  <a:lnTo>
                    <a:pt x="134" y="38"/>
                  </a:lnTo>
                  <a:lnTo>
                    <a:pt x="146" y="72"/>
                  </a:lnTo>
                  <a:lnTo>
                    <a:pt x="146" y="96"/>
                  </a:lnTo>
                  <a:lnTo>
                    <a:pt x="134" y="130"/>
                  </a:lnTo>
                  <a:lnTo>
                    <a:pt x="111" y="158"/>
                  </a:lnTo>
                  <a:lnTo>
                    <a:pt x="85" y="169"/>
                  </a:lnTo>
                  <a:lnTo>
                    <a:pt x="50" y="169"/>
                  </a:lnTo>
                  <a:lnTo>
                    <a:pt x="26" y="158"/>
                  </a:lnTo>
                  <a:lnTo>
                    <a:pt x="0" y="1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1" name="Freeform 335">
              <a:extLst>
                <a:ext uri="{FF2B5EF4-FFF2-40B4-BE49-F238E27FC236}">
                  <a16:creationId xmlns:a16="http://schemas.microsoft.com/office/drawing/2014/main" id="{592E5BCE-859B-433A-93ED-F2809EC715E4}"/>
                </a:ext>
              </a:extLst>
            </p:cNvPr>
            <p:cNvSpPr>
              <a:spLocks noChangeArrowheads="1"/>
            </p:cNvSpPr>
            <p:nvPr/>
          </p:nvSpPr>
          <p:spPr bwMode="auto">
            <a:xfrm>
              <a:off x="4882" y="2272"/>
              <a:ext cx="32" cy="39"/>
            </a:xfrm>
            <a:custGeom>
              <a:avLst/>
              <a:gdLst>
                <a:gd name="T0" fmla="*/ 0 w 143"/>
                <a:gd name="T1" fmla="*/ 73 h 170"/>
                <a:gd name="T2" fmla="*/ 142 w 143"/>
                <a:gd name="T3" fmla="*/ 73 h 170"/>
                <a:gd name="T4" fmla="*/ 142 w 143"/>
                <a:gd name="T5" fmla="*/ 49 h 170"/>
                <a:gd name="T6" fmla="*/ 131 w 143"/>
                <a:gd name="T7" fmla="*/ 25 h 170"/>
                <a:gd name="T8" fmla="*/ 119 w 143"/>
                <a:gd name="T9" fmla="*/ 11 h 170"/>
                <a:gd name="T10" fmla="*/ 96 w 143"/>
                <a:gd name="T11" fmla="*/ 0 h 170"/>
                <a:gd name="T12" fmla="*/ 57 w 143"/>
                <a:gd name="T13" fmla="*/ 0 h 170"/>
                <a:gd name="T14" fmla="*/ 34 w 143"/>
                <a:gd name="T15" fmla="*/ 11 h 170"/>
                <a:gd name="T16" fmla="*/ 11 w 143"/>
                <a:gd name="T17" fmla="*/ 38 h 170"/>
                <a:gd name="T18" fmla="*/ 0 w 143"/>
                <a:gd name="T19" fmla="*/ 73 h 170"/>
                <a:gd name="T20" fmla="*/ 0 w 143"/>
                <a:gd name="T21" fmla="*/ 96 h 170"/>
                <a:gd name="T22" fmla="*/ 11 w 143"/>
                <a:gd name="T23" fmla="*/ 130 h 170"/>
                <a:gd name="T24" fmla="*/ 34 w 143"/>
                <a:gd name="T25" fmla="*/ 158 h 170"/>
                <a:gd name="T26" fmla="*/ 57 w 143"/>
                <a:gd name="T27" fmla="*/ 169 h 170"/>
                <a:gd name="T28" fmla="*/ 96 w 143"/>
                <a:gd name="T29" fmla="*/ 169 h 170"/>
                <a:gd name="T30" fmla="*/ 119 w 143"/>
                <a:gd name="T31" fmla="*/ 158 h 170"/>
                <a:gd name="T32" fmla="*/ 142 w 143"/>
                <a:gd name="T33"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3" h="170">
                  <a:moveTo>
                    <a:pt x="0" y="73"/>
                  </a:moveTo>
                  <a:lnTo>
                    <a:pt x="142" y="73"/>
                  </a:lnTo>
                  <a:lnTo>
                    <a:pt x="142" y="49"/>
                  </a:lnTo>
                  <a:lnTo>
                    <a:pt x="131" y="25"/>
                  </a:lnTo>
                  <a:lnTo>
                    <a:pt x="119" y="11"/>
                  </a:lnTo>
                  <a:lnTo>
                    <a:pt x="96" y="0"/>
                  </a:lnTo>
                  <a:lnTo>
                    <a:pt x="57" y="0"/>
                  </a:lnTo>
                  <a:lnTo>
                    <a:pt x="34" y="11"/>
                  </a:lnTo>
                  <a:lnTo>
                    <a:pt x="11" y="38"/>
                  </a:lnTo>
                  <a:lnTo>
                    <a:pt x="0" y="73"/>
                  </a:lnTo>
                  <a:lnTo>
                    <a:pt x="0" y="96"/>
                  </a:lnTo>
                  <a:lnTo>
                    <a:pt x="11" y="130"/>
                  </a:lnTo>
                  <a:lnTo>
                    <a:pt x="34" y="158"/>
                  </a:lnTo>
                  <a:lnTo>
                    <a:pt x="57" y="169"/>
                  </a:lnTo>
                  <a:lnTo>
                    <a:pt x="96" y="169"/>
                  </a:lnTo>
                  <a:lnTo>
                    <a:pt x="119" y="158"/>
                  </a:lnTo>
                  <a:lnTo>
                    <a:pt x="142" y="1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2" name="Line 336">
              <a:extLst>
                <a:ext uri="{FF2B5EF4-FFF2-40B4-BE49-F238E27FC236}">
                  <a16:creationId xmlns:a16="http://schemas.microsoft.com/office/drawing/2014/main" id="{52EBA922-628A-4621-BA70-57CA575C80FB}"/>
                </a:ext>
              </a:extLst>
            </p:cNvPr>
            <p:cNvSpPr>
              <a:spLocks noChangeShapeType="1"/>
            </p:cNvSpPr>
            <p:nvPr/>
          </p:nvSpPr>
          <p:spPr bwMode="auto">
            <a:xfrm flipV="1">
              <a:off x="4931" y="2271"/>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33" name="Line 337">
              <a:extLst>
                <a:ext uri="{FF2B5EF4-FFF2-40B4-BE49-F238E27FC236}">
                  <a16:creationId xmlns:a16="http://schemas.microsoft.com/office/drawing/2014/main" id="{B1AB0DD9-270B-468D-8202-B9DEBCD05769}"/>
                </a:ext>
              </a:extLst>
            </p:cNvPr>
            <p:cNvSpPr>
              <a:spLocks noChangeShapeType="1"/>
            </p:cNvSpPr>
            <p:nvPr/>
          </p:nvSpPr>
          <p:spPr bwMode="auto">
            <a:xfrm flipH="1">
              <a:off x="4929" y="2280"/>
              <a:ext cx="6"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34" name="Freeform 338">
              <a:extLst>
                <a:ext uri="{FF2B5EF4-FFF2-40B4-BE49-F238E27FC236}">
                  <a16:creationId xmlns:a16="http://schemas.microsoft.com/office/drawing/2014/main" id="{ECAA3E50-CADB-4977-B71D-66B7A58A7303}"/>
                </a:ext>
              </a:extLst>
            </p:cNvPr>
            <p:cNvSpPr>
              <a:spLocks noChangeArrowheads="1"/>
            </p:cNvSpPr>
            <p:nvPr/>
          </p:nvSpPr>
          <p:spPr bwMode="auto">
            <a:xfrm>
              <a:off x="4934" y="2272"/>
              <a:ext cx="20" cy="14"/>
            </a:xfrm>
            <a:custGeom>
              <a:avLst/>
              <a:gdLst>
                <a:gd name="T0" fmla="*/ 0 w 87"/>
                <a:gd name="T1" fmla="*/ 62 h 63"/>
                <a:gd name="T2" fmla="*/ 23 w 87"/>
                <a:gd name="T3" fmla="*/ 14 h 63"/>
                <a:gd name="T4" fmla="*/ 47 w 87"/>
                <a:gd name="T5" fmla="*/ 0 h 63"/>
                <a:gd name="T6" fmla="*/ 86 w 87"/>
                <a:gd name="T7" fmla="*/ 0 h 63"/>
              </a:gdLst>
              <a:ahLst/>
              <a:cxnLst>
                <a:cxn ang="0">
                  <a:pos x="T0" y="T1"/>
                </a:cxn>
                <a:cxn ang="0">
                  <a:pos x="T2" y="T3"/>
                </a:cxn>
                <a:cxn ang="0">
                  <a:pos x="T4" y="T5"/>
                </a:cxn>
                <a:cxn ang="0">
                  <a:pos x="T6" y="T7"/>
                </a:cxn>
              </a:cxnLst>
              <a:rect l="0" t="0" r="r" b="b"/>
              <a:pathLst>
                <a:path w="87" h="63">
                  <a:moveTo>
                    <a:pt x="0" y="62"/>
                  </a:moveTo>
                  <a:lnTo>
                    <a:pt x="23" y="14"/>
                  </a:lnTo>
                  <a:lnTo>
                    <a:pt x="47" y="0"/>
                  </a:lnTo>
                  <a:lnTo>
                    <a:pt x="8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5" name="Freeform 339">
              <a:extLst>
                <a:ext uri="{FF2B5EF4-FFF2-40B4-BE49-F238E27FC236}">
                  <a16:creationId xmlns:a16="http://schemas.microsoft.com/office/drawing/2014/main" id="{585B13EC-27A2-464F-9626-A0FFF18C2BCA}"/>
                </a:ext>
              </a:extLst>
            </p:cNvPr>
            <p:cNvSpPr>
              <a:spLocks noChangeArrowheads="1"/>
            </p:cNvSpPr>
            <p:nvPr/>
          </p:nvSpPr>
          <p:spPr bwMode="auto">
            <a:xfrm>
              <a:off x="4424" y="2142"/>
              <a:ext cx="42" cy="58"/>
            </a:xfrm>
            <a:custGeom>
              <a:avLst/>
              <a:gdLst>
                <a:gd name="T0" fmla="*/ 186 w 187"/>
                <a:gd name="T1" fmla="*/ 61 h 255"/>
                <a:gd name="T2" fmla="*/ 174 w 187"/>
                <a:gd name="T3" fmla="*/ 39 h 255"/>
                <a:gd name="T4" fmla="*/ 148 w 187"/>
                <a:gd name="T5" fmla="*/ 12 h 255"/>
                <a:gd name="T6" fmla="*/ 124 w 187"/>
                <a:gd name="T7" fmla="*/ 0 h 255"/>
                <a:gd name="T8" fmla="*/ 74 w 187"/>
                <a:gd name="T9" fmla="*/ 0 h 255"/>
                <a:gd name="T10" fmla="*/ 51 w 187"/>
                <a:gd name="T11" fmla="*/ 12 h 255"/>
                <a:gd name="T12" fmla="*/ 28 w 187"/>
                <a:gd name="T13" fmla="*/ 39 h 255"/>
                <a:gd name="T14" fmla="*/ 12 w 187"/>
                <a:gd name="T15" fmla="*/ 61 h 255"/>
                <a:gd name="T16" fmla="*/ 0 w 187"/>
                <a:gd name="T17" fmla="*/ 96 h 255"/>
                <a:gd name="T18" fmla="*/ 0 w 187"/>
                <a:gd name="T19" fmla="*/ 158 h 255"/>
                <a:gd name="T20" fmla="*/ 12 w 187"/>
                <a:gd name="T21" fmla="*/ 192 h 255"/>
                <a:gd name="T22" fmla="*/ 28 w 187"/>
                <a:gd name="T23" fmla="*/ 220 h 255"/>
                <a:gd name="T24" fmla="*/ 51 w 187"/>
                <a:gd name="T25" fmla="*/ 243 h 255"/>
                <a:gd name="T26" fmla="*/ 74 w 187"/>
                <a:gd name="T27" fmla="*/ 254 h 255"/>
                <a:gd name="T28" fmla="*/ 124 w 187"/>
                <a:gd name="T29" fmla="*/ 254 h 255"/>
                <a:gd name="T30" fmla="*/ 148 w 187"/>
                <a:gd name="T31" fmla="*/ 243 h 255"/>
                <a:gd name="T32" fmla="*/ 174 w 187"/>
                <a:gd name="T33" fmla="*/ 220 h 255"/>
                <a:gd name="T34" fmla="*/ 186 w 187"/>
                <a:gd name="T35" fmla="*/ 192 h 255"/>
                <a:gd name="T36" fmla="*/ 186 w 187"/>
                <a:gd name="T37" fmla="*/ 158 h 255"/>
                <a:gd name="T38" fmla="*/ 124 w 187"/>
                <a:gd name="T39" fmla="*/ 15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7" h="255">
                  <a:moveTo>
                    <a:pt x="186" y="61"/>
                  </a:moveTo>
                  <a:lnTo>
                    <a:pt x="174" y="39"/>
                  </a:lnTo>
                  <a:lnTo>
                    <a:pt x="148" y="12"/>
                  </a:lnTo>
                  <a:lnTo>
                    <a:pt x="124" y="0"/>
                  </a:lnTo>
                  <a:lnTo>
                    <a:pt x="74" y="0"/>
                  </a:lnTo>
                  <a:lnTo>
                    <a:pt x="51" y="12"/>
                  </a:lnTo>
                  <a:lnTo>
                    <a:pt x="28" y="39"/>
                  </a:lnTo>
                  <a:lnTo>
                    <a:pt x="12" y="61"/>
                  </a:lnTo>
                  <a:lnTo>
                    <a:pt x="0" y="96"/>
                  </a:lnTo>
                  <a:lnTo>
                    <a:pt x="0" y="158"/>
                  </a:lnTo>
                  <a:lnTo>
                    <a:pt x="12" y="192"/>
                  </a:lnTo>
                  <a:lnTo>
                    <a:pt x="28" y="220"/>
                  </a:lnTo>
                  <a:lnTo>
                    <a:pt x="51" y="243"/>
                  </a:lnTo>
                  <a:lnTo>
                    <a:pt x="74" y="254"/>
                  </a:lnTo>
                  <a:lnTo>
                    <a:pt x="124" y="254"/>
                  </a:lnTo>
                  <a:lnTo>
                    <a:pt x="148" y="243"/>
                  </a:lnTo>
                  <a:lnTo>
                    <a:pt x="174" y="220"/>
                  </a:lnTo>
                  <a:lnTo>
                    <a:pt x="186" y="192"/>
                  </a:lnTo>
                  <a:lnTo>
                    <a:pt x="186" y="158"/>
                  </a:lnTo>
                  <a:lnTo>
                    <a:pt x="124" y="15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6" name="Line 340">
              <a:extLst>
                <a:ext uri="{FF2B5EF4-FFF2-40B4-BE49-F238E27FC236}">
                  <a16:creationId xmlns:a16="http://schemas.microsoft.com/office/drawing/2014/main" id="{81126D2B-1397-4050-9763-BEA28FCBFB24}"/>
                </a:ext>
              </a:extLst>
            </p:cNvPr>
            <p:cNvSpPr>
              <a:spLocks noChangeShapeType="1"/>
            </p:cNvSpPr>
            <p:nvPr/>
          </p:nvSpPr>
          <p:spPr bwMode="auto">
            <a:xfrm>
              <a:off x="4483" y="2161"/>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37" name="Freeform 341">
              <a:extLst>
                <a:ext uri="{FF2B5EF4-FFF2-40B4-BE49-F238E27FC236}">
                  <a16:creationId xmlns:a16="http://schemas.microsoft.com/office/drawing/2014/main" id="{63DD104B-1C62-41EE-88E8-A45E658C5011}"/>
                </a:ext>
              </a:extLst>
            </p:cNvPr>
            <p:cNvSpPr>
              <a:spLocks noChangeArrowheads="1"/>
            </p:cNvSpPr>
            <p:nvPr/>
          </p:nvSpPr>
          <p:spPr bwMode="auto">
            <a:xfrm>
              <a:off x="4483" y="2161"/>
              <a:ext cx="22" cy="17"/>
            </a:xfrm>
            <a:custGeom>
              <a:avLst/>
              <a:gdLst>
                <a:gd name="T0" fmla="*/ 0 w 98"/>
                <a:gd name="T1" fmla="*/ 73 h 74"/>
                <a:gd name="T2" fmla="*/ 12 w 98"/>
                <a:gd name="T3" fmla="*/ 35 h 74"/>
                <a:gd name="T4" fmla="*/ 35 w 98"/>
                <a:gd name="T5" fmla="*/ 11 h 74"/>
                <a:gd name="T6" fmla="*/ 58 w 98"/>
                <a:gd name="T7" fmla="*/ 0 h 74"/>
                <a:gd name="T8" fmla="*/ 97 w 98"/>
                <a:gd name="T9" fmla="*/ 0 h 74"/>
              </a:gdLst>
              <a:ahLst/>
              <a:cxnLst>
                <a:cxn ang="0">
                  <a:pos x="T0" y="T1"/>
                </a:cxn>
                <a:cxn ang="0">
                  <a:pos x="T2" y="T3"/>
                </a:cxn>
                <a:cxn ang="0">
                  <a:pos x="T4" y="T5"/>
                </a:cxn>
                <a:cxn ang="0">
                  <a:pos x="T6" y="T7"/>
                </a:cxn>
                <a:cxn ang="0">
                  <a:pos x="T8" y="T9"/>
                </a:cxn>
              </a:cxnLst>
              <a:rect l="0" t="0" r="r" b="b"/>
              <a:pathLst>
                <a:path w="98" h="74">
                  <a:moveTo>
                    <a:pt x="0" y="73"/>
                  </a:moveTo>
                  <a:lnTo>
                    <a:pt x="12" y="35"/>
                  </a:lnTo>
                  <a:lnTo>
                    <a:pt x="35" y="11"/>
                  </a:lnTo>
                  <a:lnTo>
                    <a:pt x="58" y="0"/>
                  </a:lnTo>
                  <a:lnTo>
                    <a:pt x="9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8" name="Freeform 342">
              <a:extLst>
                <a:ext uri="{FF2B5EF4-FFF2-40B4-BE49-F238E27FC236}">
                  <a16:creationId xmlns:a16="http://schemas.microsoft.com/office/drawing/2014/main" id="{3FA8AE08-C42D-45A8-B2FB-606EA560E6A5}"/>
                </a:ext>
              </a:extLst>
            </p:cNvPr>
            <p:cNvSpPr>
              <a:spLocks noChangeArrowheads="1"/>
            </p:cNvSpPr>
            <p:nvPr/>
          </p:nvSpPr>
          <p:spPr bwMode="auto">
            <a:xfrm>
              <a:off x="4519" y="2161"/>
              <a:ext cx="36" cy="39"/>
            </a:xfrm>
            <a:custGeom>
              <a:avLst/>
              <a:gdLst>
                <a:gd name="T0" fmla="*/ 34 w 160"/>
                <a:gd name="T1" fmla="*/ 11 h 170"/>
                <a:gd name="T2" fmla="*/ 58 w 160"/>
                <a:gd name="T3" fmla="*/ 0 h 170"/>
                <a:gd name="T4" fmla="*/ 34 w 160"/>
                <a:gd name="T5" fmla="*/ 11 h 170"/>
                <a:gd name="T6" fmla="*/ 11 w 160"/>
                <a:gd name="T7" fmla="*/ 34 h 170"/>
                <a:gd name="T8" fmla="*/ 0 w 160"/>
                <a:gd name="T9" fmla="*/ 73 h 170"/>
                <a:gd name="T10" fmla="*/ 0 w 160"/>
                <a:gd name="T11" fmla="*/ 96 h 170"/>
                <a:gd name="T12" fmla="*/ 11 w 160"/>
                <a:gd name="T13" fmla="*/ 135 h 170"/>
                <a:gd name="T14" fmla="*/ 34 w 160"/>
                <a:gd name="T15" fmla="*/ 158 h 170"/>
                <a:gd name="T16" fmla="*/ 58 w 160"/>
                <a:gd name="T17" fmla="*/ 169 h 170"/>
                <a:gd name="T18" fmla="*/ 96 w 160"/>
                <a:gd name="T19" fmla="*/ 169 h 170"/>
                <a:gd name="T20" fmla="*/ 120 w 160"/>
                <a:gd name="T21" fmla="*/ 158 h 170"/>
                <a:gd name="T22" fmla="*/ 143 w 160"/>
                <a:gd name="T23" fmla="*/ 135 h 170"/>
                <a:gd name="T24" fmla="*/ 159 w 160"/>
                <a:gd name="T25" fmla="*/ 96 h 170"/>
                <a:gd name="T26" fmla="*/ 159 w 160"/>
                <a:gd name="T27" fmla="*/ 73 h 170"/>
                <a:gd name="T28" fmla="*/ 143 w 160"/>
                <a:gd name="T29" fmla="*/ 34 h 170"/>
                <a:gd name="T30" fmla="*/ 120 w 160"/>
                <a:gd name="T31" fmla="*/ 11 h 170"/>
                <a:gd name="T32" fmla="*/ 96 w 160"/>
                <a:gd name="T33" fmla="*/ 0 h 170"/>
                <a:gd name="T34" fmla="*/ 58 w 160"/>
                <a:gd name="T3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0" h="170">
                  <a:moveTo>
                    <a:pt x="34" y="11"/>
                  </a:moveTo>
                  <a:lnTo>
                    <a:pt x="58" y="0"/>
                  </a:lnTo>
                  <a:lnTo>
                    <a:pt x="34" y="11"/>
                  </a:lnTo>
                  <a:lnTo>
                    <a:pt x="11" y="34"/>
                  </a:lnTo>
                  <a:lnTo>
                    <a:pt x="0" y="73"/>
                  </a:lnTo>
                  <a:lnTo>
                    <a:pt x="0" y="96"/>
                  </a:lnTo>
                  <a:lnTo>
                    <a:pt x="11" y="135"/>
                  </a:lnTo>
                  <a:lnTo>
                    <a:pt x="34" y="158"/>
                  </a:lnTo>
                  <a:lnTo>
                    <a:pt x="58" y="169"/>
                  </a:lnTo>
                  <a:lnTo>
                    <a:pt x="96" y="169"/>
                  </a:lnTo>
                  <a:lnTo>
                    <a:pt x="120" y="158"/>
                  </a:lnTo>
                  <a:lnTo>
                    <a:pt x="143" y="135"/>
                  </a:lnTo>
                  <a:lnTo>
                    <a:pt x="159" y="96"/>
                  </a:lnTo>
                  <a:lnTo>
                    <a:pt x="159" y="73"/>
                  </a:lnTo>
                  <a:lnTo>
                    <a:pt x="143" y="34"/>
                  </a:lnTo>
                  <a:lnTo>
                    <a:pt x="120" y="11"/>
                  </a:lnTo>
                  <a:lnTo>
                    <a:pt x="96" y="0"/>
                  </a:lnTo>
                  <a:lnTo>
                    <a:pt x="5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9" name="Freeform 343">
              <a:extLst>
                <a:ext uri="{FF2B5EF4-FFF2-40B4-BE49-F238E27FC236}">
                  <a16:creationId xmlns:a16="http://schemas.microsoft.com/office/drawing/2014/main" id="{86AE821D-1AE3-4167-BE2D-79AE81AF996A}"/>
                </a:ext>
              </a:extLst>
            </p:cNvPr>
            <p:cNvSpPr>
              <a:spLocks noChangeArrowheads="1"/>
            </p:cNvSpPr>
            <p:nvPr/>
          </p:nvSpPr>
          <p:spPr bwMode="auto">
            <a:xfrm>
              <a:off x="4571" y="2161"/>
              <a:ext cx="31" cy="39"/>
            </a:xfrm>
            <a:custGeom>
              <a:avLst/>
              <a:gdLst>
                <a:gd name="T0" fmla="*/ 0 w 135"/>
                <a:gd name="T1" fmla="*/ 0 h 170"/>
                <a:gd name="T2" fmla="*/ 0 w 135"/>
                <a:gd name="T3" fmla="*/ 120 h 170"/>
                <a:gd name="T4" fmla="*/ 11 w 135"/>
                <a:gd name="T5" fmla="*/ 158 h 170"/>
                <a:gd name="T6" fmla="*/ 34 w 135"/>
                <a:gd name="T7" fmla="*/ 169 h 170"/>
                <a:gd name="T8" fmla="*/ 72 w 135"/>
                <a:gd name="T9" fmla="*/ 169 h 170"/>
                <a:gd name="T10" fmla="*/ 96 w 135"/>
                <a:gd name="T11" fmla="*/ 158 h 170"/>
                <a:gd name="T12" fmla="*/ 134 w 135"/>
                <a:gd name="T13" fmla="*/ 120 h 170"/>
              </a:gdLst>
              <a:ahLst/>
              <a:cxnLst>
                <a:cxn ang="0">
                  <a:pos x="T0" y="T1"/>
                </a:cxn>
                <a:cxn ang="0">
                  <a:pos x="T2" y="T3"/>
                </a:cxn>
                <a:cxn ang="0">
                  <a:pos x="T4" y="T5"/>
                </a:cxn>
                <a:cxn ang="0">
                  <a:pos x="T6" y="T7"/>
                </a:cxn>
                <a:cxn ang="0">
                  <a:pos x="T8" y="T9"/>
                </a:cxn>
                <a:cxn ang="0">
                  <a:pos x="T10" y="T11"/>
                </a:cxn>
                <a:cxn ang="0">
                  <a:pos x="T12" y="T13"/>
                </a:cxn>
              </a:cxnLst>
              <a:rect l="0" t="0" r="r" b="b"/>
              <a:pathLst>
                <a:path w="135" h="170">
                  <a:moveTo>
                    <a:pt x="0" y="0"/>
                  </a:moveTo>
                  <a:lnTo>
                    <a:pt x="0" y="120"/>
                  </a:lnTo>
                  <a:lnTo>
                    <a:pt x="11" y="158"/>
                  </a:lnTo>
                  <a:lnTo>
                    <a:pt x="34" y="169"/>
                  </a:lnTo>
                  <a:lnTo>
                    <a:pt x="72" y="169"/>
                  </a:lnTo>
                  <a:lnTo>
                    <a:pt x="96" y="158"/>
                  </a:lnTo>
                  <a:lnTo>
                    <a:pt x="134" y="1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0" name="Line 344">
              <a:extLst>
                <a:ext uri="{FF2B5EF4-FFF2-40B4-BE49-F238E27FC236}">
                  <a16:creationId xmlns:a16="http://schemas.microsoft.com/office/drawing/2014/main" id="{DA622AAD-43EA-49F8-B39E-DB970D70880B}"/>
                </a:ext>
              </a:extLst>
            </p:cNvPr>
            <p:cNvSpPr>
              <a:spLocks noChangeShapeType="1"/>
            </p:cNvSpPr>
            <p:nvPr/>
          </p:nvSpPr>
          <p:spPr bwMode="auto">
            <a:xfrm flipV="1">
              <a:off x="4602" y="2160"/>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41" name="Line 345">
              <a:extLst>
                <a:ext uri="{FF2B5EF4-FFF2-40B4-BE49-F238E27FC236}">
                  <a16:creationId xmlns:a16="http://schemas.microsoft.com/office/drawing/2014/main" id="{1DA27B6E-B1DA-4C34-8E47-595ABF8823A5}"/>
                </a:ext>
              </a:extLst>
            </p:cNvPr>
            <p:cNvSpPr>
              <a:spLocks noChangeShapeType="1"/>
            </p:cNvSpPr>
            <p:nvPr/>
          </p:nvSpPr>
          <p:spPr bwMode="auto">
            <a:xfrm>
              <a:off x="4623" y="2161"/>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42" name="Freeform 346">
              <a:extLst>
                <a:ext uri="{FF2B5EF4-FFF2-40B4-BE49-F238E27FC236}">
                  <a16:creationId xmlns:a16="http://schemas.microsoft.com/office/drawing/2014/main" id="{0EF9268D-9968-40C8-9B34-510AC11864C8}"/>
                </a:ext>
              </a:extLst>
            </p:cNvPr>
            <p:cNvSpPr>
              <a:spLocks noChangeArrowheads="1"/>
            </p:cNvSpPr>
            <p:nvPr/>
          </p:nvSpPr>
          <p:spPr bwMode="auto">
            <a:xfrm>
              <a:off x="4623" y="2161"/>
              <a:ext cx="31" cy="39"/>
            </a:xfrm>
            <a:custGeom>
              <a:avLst/>
              <a:gdLst>
                <a:gd name="T0" fmla="*/ 0 w 137"/>
                <a:gd name="T1" fmla="*/ 46 h 170"/>
                <a:gd name="T2" fmla="*/ 35 w 137"/>
                <a:gd name="T3" fmla="*/ 11 h 170"/>
                <a:gd name="T4" fmla="*/ 62 w 137"/>
                <a:gd name="T5" fmla="*/ 0 h 170"/>
                <a:gd name="T6" fmla="*/ 97 w 137"/>
                <a:gd name="T7" fmla="*/ 0 h 170"/>
                <a:gd name="T8" fmla="*/ 125 w 137"/>
                <a:gd name="T9" fmla="*/ 11 h 170"/>
                <a:gd name="T10" fmla="*/ 136 w 137"/>
                <a:gd name="T11" fmla="*/ 46 h 170"/>
                <a:gd name="T12" fmla="*/ 136 w 137"/>
                <a:gd name="T13" fmla="*/ 169 h 170"/>
              </a:gdLst>
              <a:ahLst/>
              <a:cxnLst>
                <a:cxn ang="0">
                  <a:pos x="T0" y="T1"/>
                </a:cxn>
                <a:cxn ang="0">
                  <a:pos x="T2" y="T3"/>
                </a:cxn>
                <a:cxn ang="0">
                  <a:pos x="T4" y="T5"/>
                </a:cxn>
                <a:cxn ang="0">
                  <a:pos x="T6" y="T7"/>
                </a:cxn>
                <a:cxn ang="0">
                  <a:pos x="T8" y="T9"/>
                </a:cxn>
                <a:cxn ang="0">
                  <a:pos x="T10" y="T11"/>
                </a:cxn>
                <a:cxn ang="0">
                  <a:pos x="T12" y="T13"/>
                </a:cxn>
              </a:cxnLst>
              <a:rect l="0" t="0" r="r" b="b"/>
              <a:pathLst>
                <a:path w="137" h="170">
                  <a:moveTo>
                    <a:pt x="0" y="46"/>
                  </a:moveTo>
                  <a:lnTo>
                    <a:pt x="35" y="11"/>
                  </a:lnTo>
                  <a:lnTo>
                    <a:pt x="62" y="0"/>
                  </a:lnTo>
                  <a:lnTo>
                    <a:pt x="97" y="0"/>
                  </a:lnTo>
                  <a:lnTo>
                    <a:pt x="125" y="11"/>
                  </a:lnTo>
                  <a:lnTo>
                    <a:pt x="136" y="46"/>
                  </a:lnTo>
                  <a:lnTo>
                    <a:pt x="136" y="1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3" name="Line 347">
              <a:extLst>
                <a:ext uri="{FF2B5EF4-FFF2-40B4-BE49-F238E27FC236}">
                  <a16:creationId xmlns:a16="http://schemas.microsoft.com/office/drawing/2014/main" id="{79AAC09C-3F3C-47EE-B8FD-274A952B5879}"/>
                </a:ext>
              </a:extLst>
            </p:cNvPr>
            <p:cNvSpPr>
              <a:spLocks noChangeShapeType="1"/>
            </p:cNvSpPr>
            <p:nvPr/>
          </p:nvSpPr>
          <p:spPr bwMode="auto">
            <a:xfrm flipV="1">
              <a:off x="4709" y="2140"/>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44" name="Freeform 348">
              <a:extLst>
                <a:ext uri="{FF2B5EF4-FFF2-40B4-BE49-F238E27FC236}">
                  <a16:creationId xmlns:a16="http://schemas.microsoft.com/office/drawing/2014/main" id="{97EB9BEE-7DCB-4B27-AE39-EEA5CFDAA447}"/>
                </a:ext>
              </a:extLst>
            </p:cNvPr>
            <p:cNvSpPr>
              <a:spLocks noChangeArrowheads="1"/>
            </p:cNvSpPr>
            <p:nvPr/>
          </p:nvSpPr>
          <p:spPr bwMode="auto">
            <a:xfrm>
              <a:off x="4676" y="2161"/>
              <a:ext cx="34" cy="39"/>
            </a:xfrm>
            <a:custGeom>
              <a:avLst/>
              <a:gdLst>
                <a:gd name="T0" fmla="*/ 147 w 148"/>
                <a:gd name="T1" fmla="*/ 34 h 170"/>
                <a:gd name="T2" fmla="*/ 119 w 148"/>
                <a:gd name="T3" fmla="*/ 11 h 170"/>
                <a:gd name="T4" fmla="*/ 96 w 148"/>
                <a:gd name="T5" fmla="*/ 0 h 170"/>
                <a:gd name="T6" fmla="*/ 61 w 148"/>
                <a:gd name="T7" fmla="*/ 0 h 170"/>
                <a:gd name="T8" fmla="*/ 38 w 148"/>
                <a:gd name="T9" fmla="*/ 11 h 170"/>
                <a:gd name="T10" fmla="*/ 14 w 148"/>
                <a:gd name="T11" fmla="*/ 34 h 170"/>
                <a:gd name="T12" fmla="*/ 0 w 148"/>
                <a:gd name="T13" fmla="*/ 73 h 170"/>
                <a:gd name="T14" fmla="*/ 0 w 148"/>
                <a:gd name="T15" fmla="*/ 96 h 170"/>
                <a:gd name="T16" fmla="*/ 14 w 148"/>
                <a:gd name="T17" fmla="*/ 135 h 170"/>
                <a:gd name="T18" fmla="*/ 38 w 148"/>
                <a:gd name="T19" fmla="*/ 158 h 170"/>
                <a:gd name="T20" fmla="*/ 61 w 148"/>
                <a:gd name="T21" fmla="*/ 169 h 170"/>
                <a:gd name="T22" fmla="*/ 96 w 148"/>
                <a:gd name="T23" fmla="*/ 169 h 170"/>
                <a:gd name="T24" fmla="*/ 119 w 148"/>
                <a:gd name="T25" fmla="*/ 158 h 170"/>
                <a:gd name="T26" fmla="*/ 147 w 148"/>
                <a:gd name="T27"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70">
                  <a:moveTo>
                    <a:pt x="147" y="34"/>
                  </a:moveTo>
                  <a:lnTo>
                    <a:pt x="119" y="11"/>
                  </a:lnTo>
                  <a:lnTo>
                    <a:pt x="96" y="0"/>
                  </a:lnTo>
                  <a:lnTo>
                    <a:pt x="61" y="0"/>
                  </a:lnTo>
                  <a:lnTo>
                    <a:pt x="38" y="11"/>
                  </a:lnTo>
                  <a:lnTo>
                    <a:pt x="14" y="34"/>
                  </a:lnTo>
                  <a:lnTo>
                    <a:pt x="0" y="73"/>
                  </a:lnTo>
                  <a:lnTo>
                    <a:pt x="0" y="96"/>
                  </a:lnTo>
                  <a:lnTo>
                    <a:pt x="14" y="135"/>
                  </a:lnTo>
                  <a:lnTo>
                    <a:pt x="38" y="158"/>
                  </a:lnTo>
                  <a:lnTo>
                    <a:pt x="61" y="169"/>
                  </a:lnTo>
                  <a:lnTo>
                    <a:pt x="96" y="169"/>
                  </a:lnTo>
                  <a:lnTo>
                    <a:pt x="119" y="158"/>
                  </a:lnTo>
                  <a:lnTo>
                    <a:pt x="147"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5" name="Freeform 349">
              <a:extLst>
                <a:ext uri="{FF2B5EF4-FFF2-40B4-BE49-F238E27FC236}">
                  <a16:creationId xmlns:a16="http://schemas.microsoft.com/office/drawing/2014/main" id="{647FA026-B2B3-46B8-B206-99BB89FB27CD}"/>
                </a:ext>
              </a:extLst>
            </p:cNvPr>
            <p:cNvSpPr>
              <a:spLocks noChangeArrowheads="1"/>
            </p:cNvSpPr>
            <p:nvPr/>
          </p:nvSpPr>
          <p:spPr bwMode="auto">
            <a:xfrm>
              <a:off x="4767" y="2142"/>
              <a:ext cx="40" cy="58"/>
            </a:xfrm>
            <a:custGeom>
              <a:avLst/>
              <a:gdLst>
                <a:gd name="T0" fmla="*/ 0 w 175"/>
                <a:gd name="T1" fmla="*/ 254 h 255"/>
                <a:gd name="T2" fmla="*/ 0 w 175"/>
                <a:gd name="T3" fmla="*/ 0 h 255"/>
                <a:gd name="T4" fmla="*/ 112 w 175"/>
                <a:gd name="T5" fmla="*/ 0 h 255"/>
                <a:gd name="T6" fmla="*/ 146 w 175"/>
                <a:gd name="T7" fmla="*/ 12 h 255"/>
                <a:gd name="T8" fmla="*/ 162 w 175"/>
                <a:gd name="T9" fmla="*/ 23 h 255"/>
                <a:gd name="T10" fmla="*/ 174 w 175"/>
                <a:gd name="T11" fmla="*/ 50 h 255"/>
                <a:gd name="T12" fmla="*/ 174 w 175"/>
                <a:gd name="T13" fmla="*/ 73 h 255"/>
                <a:gd name="T14" fmla="*/ 162 w 175"/>
                <a:gd name="T15" fmla="*/ 96 h 255"/>
                <a:gd name="T16" fmla="*/ 146 w 175"/>
                <a:gd name="T17" fmla="*/ 108 h 255"/>
                <a:gd name="T18" fmla="*/ 112 w 175"/>
                <a:gd name="T19" fmla="*/ 119 h 255"/>
                <a:gd name="T20" fmla="*/ 0 w 175"/>
                <a:gd name="T21" fmla="*/ 119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255">
                  <a:moveTo>
                    <a:pt x="0" y="254"/>
                  </a:moveTo>
                  <a:lnTo>
                    <a:pt x="0" y="0"/>
                  </a:lnTo>
                  <a:lnTo>
                    <a:pt x="112" y="0"/>
                  </a:lnTo>
                  <a:lnTo>
                    <a:pt x="146" y="12"/>
                  </a:lnTo>
                  <a:lnTo>
                    <a:pt x="162" y="23"/>
                  </a:lnTo>
                  <a:lnTo>
                    <a:pt x="174" y="50"/>
                  </a:lnTo>
                  <a:lnTo>
                    <a:pt x="174" y="73"/>
                  </a:lnTo>
                  <a:lnTo>
                    <a:pt x="162" y="96"/>
                  </a:lnTo>
                  <a:lnTo>
                    <a:pt x="146" y="108"/>
                  </a:lnTo>
                  <a:lnTo>
                    <a:pt x="112" y="119"/>
                  </a:lnTo>
                  <a:lnTo>
                    <a:pt x="0" y="1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6" name="Freeform 350">
              <a:extLst>
                <a:ext uri="{FF2B5EF4-FFF2-40B4-BE49-F238E27FC236}">
                  <a16:creationId xmlns:a16="http://schemas.microsoft.com/office/drawing/2014/main" id="{7DDF3E09-50F6-4C20-83C4-95ECF24FF836}"/>
                </a:ext>
              </a:extLst>
            </p:cNvPr>
            <p:cNvSpPr>
              <a:spLocks noChangeArrowheads="1"/>
            </p:cNvSpPr>
            <p:nvPr/>
          </p:nvSpPr>
          <p:spPr bwMode="auto">
            <a:xfrm>
              <a:off x="4767" y="2169"/>
              <a:ext cx="40" cy="31"/>
            </a:xfrm>
            <a:custGeom>
              <a:avLst/>
              <a:gdLst>
                <a:gd name="T0" fmla="*/ 112 w 175"/>
                <a:gd name="T1" fmla="*/ 0 h 135"/>
                <a:gd name="T2" fmla="*/ 146 w 175"/>
                <a:gd name="T3" fmla="*/ 11 h 135"/>
                <a:gd name="T4" fmla="*/ 162 w 175"/>
                <a:gd name="T5" fmla="*/ 23 h 135"/>
                <a:gd name="T6" fmla="*/ 174 w 175"/>
                <a:gd name="T7" fmla="*/ 50 h 135"/>
                <a:gd name="T8" fmla="*/ 174 w 175"/>
                <a:gd name="T9" fmla="*/ 85 h 135"/>
                <a:gd name="T10" fmla="*/ 162 w 175"/>
                <a:gd name="T11" fmla="*/ 112 h 135"/>
                <a:gd name="T12" fmla="*/ 146 w 175"/>
                <a:gd name="T13" fmla="*/ 123 h 135"/>
                <a:gd name="T14" fmla="*/ 112 w 175"/>
                <a:gd name="T15" fmla="*/ 134 h 135"/>
                <a:gd name="T16" fmla="*/ 0 w 175"/>
                <a:gd name="T17" fmla="*/ 13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35">
                  <a:moveTo>
                    <a:pt x="112" y="0"/>
                  </a:moveTo>
                  <a:lnTo>
                    <a:pt x="146" y="11"/>
                  </a:lnTo>
                  <a:lnTo>
                    <a:pt x="162" y="23"/>
                  </a:lnTo>
                  <a:lnTo>
                    <a:pt x="174" y="50"/>
                  </a:lnTo>
                  <a:lnTo>
                    <a:pt x="174" y="85"/>
                  </a:lnTo>
                  <a:lnTo>
                    <a:pt x="162" y="112"/>
                  </a:lnTo>
                  <a:lnTo>
                    <a:pt x="146" y="123"/>
                  </a:lnTo>
                  <a:lnTo>
                    <a:pt x="112" y="134"/>
                  </a:lnTo>
                  <a:lnTo>
                    <a:pt x="0" y="1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7" name="Line 351">
              <a:extLst>
                <a:ext uri="{FF2B5EF4-FFF2-40B4-BE49-F238E27FC236}">
                  <a16:creationId xmlns:a16="http://schemas.microsoft.com/office/drawing/2014/main" id="{3B2957B0-1672-49DC-9826-FA140F5E8356}"/>
                </a:ext>
              </a:extLst>
            </p:cNvPr>
            <p:cNvSpPr>
              <a:spLocks noChangeShapeType="1"/>
            </p:cNvSpPr>
            <p:nvPr/>
          </p:nvSpPr>
          <p:spPr bwMode="auto">
            <a:xfrm flipV="1">
              <a:off x="4825" y="2160"/>
              <a:ext cx="1" cy="2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48" name="Freeform 352">
              <a:extLst>
                <a:ext uri="{FF2B5EF4-FFF2-40B4-BE49-F238E27FC236}">
                  <a16:creationId xmlns:a16="http://schemas.microsoft.com/office/drawing/2014/main" id="{0702D984-1B48-4DF1-B9F7-18EA060B037E}"/>
                </a:ext>
              </a:extLst>
            </p:cNvPr>
            <p:cNvSpPr>
              <a:spLocks noChangeArrowheads="1"/>
            </p:cNvSpPr>
            <p:nvPr/>
          </p:nvSpPr>
          <p:spPr bwMode="auto">
            <a:xfrm>
              <a:off x="4825" y="2188"/>
              <a:ext cx="30" cy="14"/>
            </a:xfrm>
            <a:custGeom>
              <a:avLst/>
              <a:gdLst>
                <a:gd name="T0" fmla="*/ 0 w 132"/>
                <a:gd name="T1" fmla="*/ 0 h 63"/>
                <a:gd name="T2" fmla="*/ 12 w 132"/>
                <a:gd name="T3" fmla="*/ 46 h 63"/>
                <a:gd name="T4" fmla="*/ 34 w 132"/>
                <a:gd name="T5" fmla="*/ 62 h 63"/>
                <a:gd name="T6" fmla="*/ 70 w 132"/>
                <a:gd name="T7" fmla="*/ 62 h 63"/>
                <a:gd name="T8" fmla="*/ 96 w 132"/>
                <a:gd name="T9" fmla="*/ 46 h 63"/>
                <a:gd name="T10" fmla="*/ 131 w 132"/>
                <a:gd name="T11" fmla="*/ 0 h 63"/>
              </a:gdLst>
              <a:ahLst/>
              <a:cxnLst>
                <a:cxn ang="0">
                  <a:pos x="T0" y="T1"/>
                </a:cxn>
                <a:cxn ang="0">
                  <a:pos x="T2" y="T3"/>
                </a:cxn>
                <a:cxn ang="0">
                  <a:pos x="T4" y="T5"/>
                </a:cxn>
                <a:cxn ang="0">
                  <a:pos x="T6" y="T7"/>
                </a:cxn>
                <a:cxn ang="0">
                  <a:pos x="T8" y="T9"/>
                </a:cxn>
                <a:cxn ang="0">
                  <a:pos x="T10" y="T11"/>
                </a:cxn>
              </a:cxnLst>
              <a:rect l="0" t="0" r="r" b="b"/>
              <a:pathLst>
                <a:path w="132" h="63">
                  <a:moveTo>
                    <a:pt x="0" y="0"/>
                  </a:moveTo>
                  <a:lnTo>
                    <a:pt x="12" y="46"/>
                  </a:lnTo>
                  <a:lnTo>
                    <a:pt x="34" y="62"/>
                  </a:lnTo>
                  <a:lnTo>
                    <a:pt x="70" y="62"/>
                  </a:lnTo>
                  <a:lnTo>
                    <a:pt x="96" y="46"/>
                  </a:lnTo>
                  <a:lnTo>
                    <a:pt x="13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9" name="Line 353">
              <a:extLst>
                <a:ext uri="{FF2B5EF4-FFF2-40B4-BE49-F238E27FC236}">
                  <a16:creationId xmlns:a16="http://schemas.microsoft.com/office/drawing/2014/main" id="{65B7E84A-9701-4D6D-8DB4-218ED6270408}"/>
                </a:ext>
              </a:extLst>
            </p:cNvPr>
            <p:cNvSpPr>
              <a:spLocks noChangeShapeType="1"/>
            </p:cNvSpPr>
            <p:nvPr/>
          </p:nvSpPr>
          <p:spPr bwMode="auto">
            <a:xfrm flipV="1">
              <a:off x="4855" y="2160"/>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50" name="Freeform 354">
              <a:extLst>
                <a:ext uri="{FF2B5EF4-FFF2-40B4-BE49-F238E27FC236}">
                  <a16:creationId xmlns:a16="http://schemas.microsoft.com/office/drawing/2014/main" id="{A9D2D143-26EC-491D-BEFB-91CDF8C67F42}"/>
                </a:ext>
              </a:extLst>
            </p:cNvPr>
            <p:cNvSpPr>
              <a:spLocks noChangeArrowheads="1"/>
            </p:cNvSpPr>
            <p:nvPr/>
          </p:nvSpPr>
          <p:spPr bwMode="auto">
            <a:xfrm>
              <a:off x="4877" y="2161"/>
              <a:ext cx="30" cy="39"/>
            </a:xfrm>
            <a:custGeom>
              <a:avLst/>
              <a:gdLst>
                <a:gd name="T0" fmla="*/ 121 w 134"/>
                <a:gd name="T1" fmla="*/ 11 h 170"/>
                <a:gd name="T2" fmla="*/ 133 w 134"/>
                <a:gd name="T3" fmla="*/ 34 h 170"/>
                <a:gd name="T4" fmla="*/ 121 w 134"/>
                <a:gd name="T5" fmla="*/ 11 h 170"/>
                <a:gd name="T6" fmla="*/ 86 w 134"/>
                <a:gd name="T7" fmla="*/ 0 h 170"/>
                <a:gd name="T8" fmla="*/ 47 w 134"/>
                <a:gd name="T9" fmla="*/ 0 h 170"/>
                <a:gd name="T10" fmla="*/ 12 w 134"/>
                <a:gd name="T11" fmla="*/ 11 h 170"/>
                <a:gd name="T12" fmla="*/ 0 w 134"/>
                <a:gd name="T13" fmla="*/ 34 h 170"/>
                <a:gd name="T14" fmla="*/ 12 w 134"/>
                <a:gd name="T15" fmla="*/ 58 h 170"/>
                <a:gd name="T16" fmla="*/ 36 w 134"/>
                <a:gd name="T17" fmla="*/ 73 h 170"/>
                <a:gd name="T18" fmla="*/ 97 w 134"/>
                <a:gd name="T19" fmla="*/ 85 h 170"/>
                <a:gd name="T20" fmla="*/ 121 w 134"/>
                <a:gd name="T21" fmla="*/ 96 h 170"/>
                <a:gd name="T22" fmla="*/ 133 w 134"/>
                <a:gd name="T23" fmla="*/ 120 h 170"/>
                <a:gd name="T24" fmla="*/ 133 w 134"/>
                <a:gd name="T25" fmla="*/ 135 h 170"/>
                <a:gd name="T26" fmla="*/ 121 w 134"/>
                <a:gd name="T27" fmla="*/ 158 h 170"/>
                <a:gd name="T28" fmla="*/ 86 w 134"/>
                <a:gd name="T29" fmla="*/ 169 h 170"/>
                <a:gd name="T30" fmla="*/ 47 w 134"/>
                <a:gd name="T31" fmla="*/ 169 h 170"/>
                <a:gd name="T32" fmla="*/ 12 w 134"/>
                <a:gd name="T33" fmla="*/ 158 h 170"/>
                <a:gd name="T34" fmla="*/ 0 w 134"/>
                <a:gd name="T35"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 h="170">
                  <a:moveTo>
                    <a:pt x="121" y="11"/>
                  </a:moveTo>
                  <a:lnTo>
                    <a:pt x="133" y="34"/>
                  </a:lnTo>
                  <a:lnTo>
                    <a:pt x="121" y="11"/>
                  </a:lnTo>
                  <a:lnTo>
                    <a:pt x="86" y="0"/>
                  </a:lnTo>
                  <a:lnTo>
                    <a:pt x="47" y="0"/>
                  </a:lnTo>
                  <a:lnTo>
                    <a:pt x="12" y="11"/>
                  </a:lnTo>
                  <a:lnTo>
                    <a:pt x="0" y="34"/>
                  </a:lnTo>
                  <a:lnTo>
                    <a:pt x="12" y="58"/>
                  </a:lnTo>
                  <a:lnTo>
                    <a:pt x="36" y="73"/>
                  </a:lnTo>
                  <a:lnTo>
                    <a:pt x="97" y="85"/>
                  </a:lnTo>
                  <a:lnTo>
                    <a:pt x="121" y="96"/>
                  </a:lnTo>
                  <a:lnTo>
                    <a:pt x="133" y="120"/>
                  </a:lnTo>
                  <a:lnTo>
                    <a:pt x="133" y="135"/>
                  </a:lnTo>
                  <a:lnTo>
                    <a:pt x="121" y="158"/>
                  </a:lnTo>
                  <a:lnTo>
                    <a:pt x="86" y="169"/>
                  </a:lnTo>
                  <a:lnTo>
                    <a:pt x="47" y="169"/>
                  </a:lnTo>
                  <a:lnTo>
                    <a:pt x="12" y="158"/>
                  </a:lnTo>
                  <a:lnTo>
                    <a:pt x="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1" name="Freeform 355">
              <a:extLst>
                <a:ext uri="{FF2B5EF4-FFF2-40B4-BE49-F238E27FC236}">
                  <a16:creationId xmlns:a16="http://schemas.microsoft.com/office/drawing/2014/main" id="{5F91B38C-D081-415A-AEBC-A37B0C5D63D2}"/>
                </a:ext>
              </a:extLst>
            </p:cNvPr>
            <p:cNvSpPr>
              <a:spLocks noChangeArrowheads="1"/>
            </p:cNvSpPr>
            <p:nvPr/>
          </p:nvSpPr>
          <p:spPr bwMode="auto">
            <a:xfrm>
              <a:off x="2547" y="3300"/>
              <a:ext cx="45" cy="58"/>
            </a:xfrm>
            <a:custGeom>
              <a:avLst/>
              <a:gdLst>
                <a:gd name="T0" fmla="*/ 78 w 199"/>
                <a:gd name="T1" fmla="*/ 0 h 255"/>
                <a:gd name="T2" fmla="*/ 51 w 199"/>
                <a:gd name="T3" fmla="*/ 11 h 255"/>
                <a:gd name="T4" fmla="*/ 28 w 199"/>
                <a:gd name="T5" fmla="*/ 34 h 255"/>
                <a:gd name="T6" fmla="*/ 16 w 199"/>
                <a:gd name="T7" fmla="*/ 57 h 255"/>
                <a:gd name="T8" fmla="*/ 0 w 199"/>
                <a:gd name="T9" fmla="*/ 92 h 255"/>
                <a:gd name="T10" fmla="*/ 0 w 199"/>
                <a:gd name="T11" fmla="*/ 153 h 255"/>
                <a:gd name="T12" fmla="*/ 16 w 199"/>
                <a:gd name="T13" fmla="*/ 192 h 255"/>
                <a:gd name="T14" fmla="*/ 28 w 199"/>
                <a:gd name="T15" fmla="*/ 216 h 255"/>
                <a:gd name="T16" fmla="*/ 51 w 199"/>
                <a:gd name="T17" fmla="*/ 242 h 255"/>
                <a:gd name="T18" fmla="*/ 78 w 199"/>
                <a:gd name="T19" fmla="*/ 254 h 255"/>
                <a:gd name="T20" fmla="*/ 125 w 199"/>
                <a:gd name="T21" fmla="*/ 254 h 255"/>
                <a:gd name="T22" fmla="*/ 152 w 199"/>
                <a:gd name="T23" fmla="*/ 242 h 255"/>
                <a:gd name="T24" fmla="*/ 175 w 199"/>
                <a:gd name="T25" fmla="*/ 216 h 255"/>
                <a:gd name="T26" fmla="*/ 187 w 199"/>
                <a:gd name="T27" fmla="*/ 192 h 255"/>
                <a:gd name="T28" fmla="*/ 198 w 199"/>
                <a:gd name="T29" fmla="*/ 153 h 255"/>
                <a:gd name="T30" fmla="*/ 198 w 199"/>
                <a:gd name="T31" fmla="*/ 92 h 255"/>
                <a:gd name="T32" fmla="*/ 187 w 199"/>
                <a:gd name="T33" fmla="*/ 57 h 255"/>
                <a:gd name="T34" fmla="*/ 175 w 199"/>
                <a:gd name="T35" fmla="*/ 34 h 255"/>
                <a:gd name="T36" fmla="*/ 152 w 199"/>
                <a:gd name="T37" fmla="*/ 11 h 255"/>
                <a:gd name="T38" fmla="*/ 125 w 199"/>
                <a:gd name="T39" fmla="*/ 0 h 255"/>
                <a:gd name="T40" fmla="*/ 78 w 199"/>
                <a:gd name="T41"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9" h="255">
                  <a:moveTo>
                    <a:pt x="78" y="0"/>
                  </a:moveTo>
                  <a:lnTo>
                    <a:pt x="51" y="11"/>
                  </a:lnTo>
                  <a:lnTo>
                    <a:pt x="28" y="34"/>
                  </a:lnTo>
                  <a:lnTo>
                    <a:pt x="16" y="57"/>
                  </a:lnTo>
                  <a:lnTo>
                    <a:pt x="0" y="92"/>
                  </a:lnTo>
                  <a:lnTo>
                    <a:pt x="0" y="153"/>
                  </a:lnTo>
                  <a:lnTo>
                    <a:pt x="16" y="192"/>
                  </a:lnTo>
                  <a:lnTo>
                    <a:pt x="28" y="216"/>
                  </a:lnTo>
                  <a:lnTo>
                    <a:pt x="51" y="242"/>
                  </a:lnTo>
                  <a:lnTo>
                    <a:pt x="78" y="254"/>
                  </a:lnTo>
                  <a:lnTo>
                    <a:pt x="125" y="254"/>
                  </a:lnTo>
                  <a:lnTo>
                    <a:pt x="152" y="242"/>
                  </a:lnTo>
                  <a:lnTo>
                    <a:pt x="175" y="216"/>
                  </a:lnTo>
                  <a:lnTo>
                    <a:pt x="187" y="192"/>
                  </a:lnTo>
                  <a:lnTo>
                    <a:pt x="198" y="153"/>
                  </a:lnTo>
                  <a:lnTo>
                    <a:pt x="198" y="92"/>
                  </a:lnTo>
                  <a:lnTo>
                    <a:pt x="187" y="57"/>
                  </a:lnTo>
                  <a:lnTo>
                    <a:pt x="175" y="34"/>
                  </a:lnTo>
                  <a:lnTo>
                    <a:pt x="152" y="11"/>
                  </a:lnTo>
                  <a:lnTo>
                    <a:pt x="125" y="0"/>
                  </a:lnTo>
                  <a:lnTo>
                    <a:pt x="7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2" name="Line 356">
              <a:extLst>
                <a:ext uri="{FF2B5EF4-FFF2-40B4-BE49-F238E27FC236}">
                  <a16:creationId xmlns:a16="http://schemas.microsoft.com/office/drawing/2014/main" id="{45B8FBE0-707D-42C2-A21A-D5A4BBF4C20C}"/>
                </a:ext>
              </a:extLst>
            </p:cNvPr>
            <p:cNvSpPr>
              <a:spLocks noChangeShapeType="1"/>
            </p:cNvSpPr>
            <p:nvPr/>
          </p:nvSpPr>
          <p:spPr bwMode="auto">
            <a:xfrm>
              <a:off x="2609" y="3318"/>
              <a:ext cx="1"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53" name="Freeform 357">
              <a:extLst>
                <a:ext uri="{FF2B5EF4-FFF2-40B4-BE49-F238E27FC236}">
                  <a16:creationId xmlns:a16="http://schemas.microsoft.com/office/drawing/2014/main" id="{943DC9FF-08B3-43AA-8CFF-2700F46B11EE}"/>
                </a:ext>
              </a:extLst>
            </p:cNvPr>
            <p:cNvSpPr>
              <a:spLocks noChangeArrowheads="1"/>
            </p:cNvSpPr>
            <p:nvPr/>
          </p:nvSpPr>
          <p:spPr bwMode="auto">
            <a:xfrm>
              <a:off x="2609" y="3318"/>
              <a:ext cx="33" cy="40"/>
            </a:xfrm>
            <a:custGeom>
              <a:avLst/>
              <a:gdLst>
                <a:gd name="T0" fmla="*/ 0 w 144"/>
                <a:gd name="T1" fmla="*/ 39 h 175"/>
                <a:gd name="T2" fmla="*/ 23 w 144"/>
                <a:gd name="T3" fmla="*/ 11 h 175"/>
                <a:gd name="T4" fmla="*/ 46 w 144"/>
                <a:gd name="T5" fmla="*/ 0 h 175"/>
                <a:gd name="T6" fmla="*/ 85 w 144"/>
                <a:gd name="T7" fmla="*/ 0 h 175"/>
                <a:gd name="T8" fmla="*/ 109 w 144"/>
                <a:gd name="T9" fmla="*/ 11 h 175"/>
                <a:gd name="T10" fmla="*/ 132 w 144"/>
                <a:gd name="T11" fmla="*/ 39 h 175"/>
                <a:gd name="T12" fmla="*/ 143 w 144"/>
                <a:gd name="T13" fmla="*/ 73 h 175"/>
                <a:gd name="T14" fmla="*/ 143 w 144"/>
                <a:gd name="T15" fmla="*/ 101 h 175"/>
                <a:gd name="T16" fmla="*/ 132 w 144"/>
                <a:gd name="T17" fmla="*/ 136 h 175"/>
                <a:gd name="T18" fmla="*/ 109 w 144"/>
                <a:gd name="T19" fmla="*/ 162 h 175"/>
                <a:gd name="T20" fmla="*/ 85 w 144"/>
                <a:gd name="T21" fmla="*/ 174 h 175"/>
                <a:gd name="T22" fmla="*/ 46 w 144"/>
                <a:gd name="T23" fmla="*/ 174 h 175"/>
                <a:gd name="T24" fmla="*/ 23 w 144"/>
                <a:gd name="T25" fmla="*/ 162 h 175"/>
                <a:gd name="T26" fmla="*/ 0 w 144"/>
                <a:gd name="T27"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75">
                  <a:moveTo>
                    <a:pt x="0" y="39"/>
                  </a:moveTo>
                  <a:lnTo>
                    <a:pt x="23" y="11"/>
                  </a:lnTo>
                  <a:lnTo>
                    <a:pt x="46" y="0"/>
                  </a:lnTo>
                  <a:lnTo>
                    <a:pt x="85" y="0"/>
                  </a:lnTo>
                  <a:lnTo>
                    <a:pt x="109" y="11"/>
                  </a:lnTo>
                  <a:lnTo>
                    <a:pt x="132" y="39"/>
                  </a:lnTo>
                  <a:lnTo>
                    <a:pt x="143" y="73"/>
                  </a:lnTo>
                  <a:lnTo>
                    <a:pt x="143" y="101"/>
                  </a:lnTo>
                  <a:lnTo>
                    <a:pt x="132" y="136"/>
                  </a:lnTo>
                  <a:lnTo>
                    <a:pt x="109" y="162"/>
                  </a:lnTo>
                  <a:lnTo>
                    <a:pt x="85" y="174"/>
                  </a:lnTo>
                  <a:lnTo>
                    <a:pt x="46" y="174"/>
                  </a:lnTo>
                  <a:lnTo>
                    <a:pt x="23" y="162"/>
                  </a:lnTo>
                  <a:lnTo>
                    <a:pt x="0"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4" name="Freeform 358">
              <a:extLst>
                <a:ext uri="{FF2B5EF4-FFF2-40B4-BE49-F238E27FC236}">
                  <a16:creationId xmlns:a16="http://schemas.microsoft.com/office/drawing/2014/main" id="{4F6E8209-47ED-41E8-A90B-646C46383B2D}"/>
                </a:ext>
              </a:extLst>
            </p:cNvPr>
            <p:cNvSpPr>
              <a:spLocks noChangeArrowheads="1"/>
            </p:cNvSpPr>
            <p:nvPr/>
          </p:nvSpPr>
          <p:spPr bwMode="auto">
            <a:xfrm>
              <a:off x="2661" y="3318"/>
              <a:ext cx="34" cy="40"/>
            </a:xfrm>
            <a:custGeom>
              <a:avLst/>
              <a:gdLst>
                <a:gd name="T0" fmla="*/ 0 w 148"/>
                <a:gd name="T1" fmla="*/ 73 h 175"/>
                <a:gd name="T2" fmla="*/ 147 w 148"/>
                <a:gd name="T3" fmla="*/ 73 h 175"/>
                <a:gd name="T4" fmla="*/ 147 w 148"/>
                <a:gd name="T5" fmla="*/ 50 h 175"/>
                <a:gd name="T6" fmla="*/ 136 w 148"/>
                <a:gd name="T7" fmla="*/ 27 h 175"/>
                <a:gd name="T8" fmla="*/ 123 w 148"/>
                <a:gd name="T9" fmla="*/ 11 h 175"/>
                <a:gd name="T10" fmla="*/ 96 w 148"/>
                <a:gd name="T11" fmla="*/ 0 h 175"/>
                <a:gd name="T12" fmla="*/ 61 w 148"/>
                <a:gd name="T13" fmla="*/ 0 h 175"/>
                <a:gd name="T14" fmla="*/ 39 w 148"/>
                <a:gd name="T15" fmla="*/ 11 h 175"/>
                <a:gd name="T16" fmla="*/ 15 w 148"/>
                <a:gd name="T17" fmla="*/ 39 h 175"/>
                <a:gd name="T18" fmla="*/ 0 w 148"/>
                <a:gd name="T19" fmla="*/ 73 h 175"/>
                <a:gd name="T20" fmla="*/ 0 w 148"/>
                <a:gd name="T21" fmla="*/ 101 h 175"/>
                <a:gd name="T22" fmla="*/ 15 w 148"/>
                <a:gd name="T23" fmla="*/ 136 h 175"/>
                <a:gd name="T24" fmla="*/ 39 w 148"/>
                <a:gd name="T25" fmla="*/ 162 h 175"/>
                <a:gd name="T26" fmla="*/ 61 w 148"/>
                <a:gd name="T27" fmla="*/ 174 h 175"/>
                <a:gd name="T28" fmla="*/ 96 w 148"/>
                <a:gd name="T29" fmla="*/ 174 h 175"/>
                <a:gd name="T30" fmla="*/ 123 w 148"/>
                <a:gd name="T31" fmla="*/ 162 h 175"/>
                <a:gd name="T32" fmla="*/ 147 w 148"/>
                <a:gd name="T33"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5">
                  <a:moveTo>
                    <a:pt x="0" y="73"/>
                  </a:moveTo>
                  <a:lnTo>
                    <a:pt x="147" y="73"/>
                  </a:lnTo>
                  <a:lnTo>
                    <a:pt x="147" y="50"/>
                  </a:lnTo>
                  <a:lnTo>
                    <a:pt x="136" y="27"/>
                  </a:lnTo>
                  <a:lnTo>
                    <a:pt x="123" y="11"/>
                  </a:lnTo>
                  <a:lnTo>
                    <a:pt x="96" y="0"/>
                  </a:lnTo>
                  <a:lnTo>
                    <a:pt x="61" y="0"/>
                  </a:lnTo>
                  <a:lnTo>
                    <a:pt x="39" y="11"/>
                  </a:lnTo>
                  <a:lnTo>
                    <a:pt x="15" y="39"/>
                  </a:lnTo>
                  <a:lnTo>
                    <a:pt x="0" y="73"/>
                  </a:lnTo>
                  <a:lnTo>
                    <a:pt x="0" y="101"/>
                  </a:lnTo>
                  <a:lnTo>
                    <a:pt x="15" y="136"/>
                  </a:lnTo>
                  <a:lnTo>
                    <a:pt x="39" y="162"/>
                  </a:lnTo>
                  <a:lnTo>
                    <a:pt x="61" y="174"/>
                  </a:lnTo>
                  <a:lnTo>
                    <a:pt x="96" y="174"/>
                  </a:lnTo>
                  <a:lnTo>
                    <a:pt x="123" y="162"/>
                  </a:lnTo>
                  <a:lnTo>
                    <a:pt x="147"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5" name="Line 359">
              <a:extLst>
                <a:ext uri="{FF2B5EF4-FFF2-40B4-BE49-F238E27FC236}">
                  <a16:creationId xmlns:a16="http://schemas.microsoft.com/office/drawing/2014/main" id="{8AA1FA3E-F0CE-4603-8560-391C6D13C0F2}"/>
                </a:ext>
              </a:extLst>
            </p:cNvPr>
            <p:cNvSpPr>
              <a:spLocks noChangeShapeType="1"/>
            </p:cNvSpPr>
            <p:nvPr/>
          </p:nvSpPr>
          <p:spPr bwMode="auto">
            <a:xfrm flipV="1">
              <a:off x="2711" y="3317"/>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56" name="Line 360">
              <a:extLst>
                <a:ext uri="{FF2B5EF4-FFF2-40B4-BE49-F238E27FC236}">
                  <a16:creationId xmlns:a16="http://schemas.microsoft.com/office/drawing/2014/main" id="{F2E2BFDF-C7D7-4FE1-8D89-F0057F9F7832}"/>
                </a:ext>
              </a:extLst>
            </p:cNvPr>
            <p:cNvSpPr>
              <a:spLocks noChangeShapeType="1"/>
            </p:cNvSpPr>
            <p:nvPr/>
          </p:nvSpPr>
          <p:spPr bwMode="auto">
            <a:xfrm flipH="1">
              <a:off x="2709" y="3327"/>
              <a:ext cx="5"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57" name="Freeform 361">
              <a:extLst>
                <a:ext uri="{FF2B5EF4-FFF2-40B4-BE49-F238E27FC236}">
                  <a16:creationId xmlns:a16="http://schemas.microsoft.com/office/drawing/2014/main" id="{95DCF278-5EE4-4678-9C91-AA2A9AEB921E}"/>
                </a:ext>
              </a:extLst>
            </p:cNvPr>
            <p:cNvSpPr>
              <a:spLocks noChangeArrowheads="1"/>
            </p:cNvSpPr>
            <p:nvPr/>
          </p:nvSpPr>
          <p:spPr bwMode="auto">
            <a:xfrm>
              <a:off x="2713" y="3318"/>
              <a:ext cx="20" cy="14"/>
            </a:xfrm>
            <a:custGeom>
              <a:avLst/>
              <a:gdLst>
                <a:gd name="T0" fmla="*/ 0 w 90"/>
                <a:gd name="T1" fmla="*/ 62 h 63"/>
                <a:gd name="T2" fmla="*/ 26 w 90"/>
                <a:gd name="T3" fmla="*/ 15 h 63"/>
                <a:gd name="T4" fmla="*/ 49 w 90"/>
                <a:gd name="T5" fmla="*/ 0 h 63"/>
                <a:gd name="T6" fmla="*/ 89 w 90"/>
                <a:gd name="T7" fmla="*/ 0 h 63"/>
              </a:gdLst>
              <a:ahLst/>
              <a:cxnLst>
                <a:cxn ang="0">
                  <a:pos x="T0" y="T1"/>
                </a:cxn>
                <a:cxn ang="0">
                  <a:pos x="T2" y="T3"/>
                </a:cxn>
                <a:cxn ang="0">
                  <a:pos x="T4" y="T5"/>
                </a:cxn>
                <a:cxn ang="0">
                  <a:pos x="T6" y="T7"/>
                </a:cxn>
              </a:cxnLst>
              <a:rect l="0" t="0" r="r" b="b"/>
              <a:pathLst>
                <a:path w="90" h="63">
                  <a:moveTo>
                    <a:pt x="0" y="62"/>
                  </a:moveTo>
                  <a:lnTo>
                    <a:pt x="26" y="15"/>
                  </a:lnTo>
                  <a:lnTo>
                    <a:pt x="49" y="0"/>
                  </a:lnTo>
                  <a:lnTo>
                    <a:pt x="8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8" name="Line 362">
              <a:extLst>
                <a:ext uri="{FF2B5EF4-FFF2-40B4-BE49-F238E27FC236}">
                  <a16:creationId xmlns:a16="http://schemas.microsoft.com/office/drawing/2014/main" id="{666FB520-506F-4179-8E2C-0D0605C3545A}"/>
                </a:ext>
              </a:extLst>
            </p:cNvPr>
            <p:cNvSpPr>
              <a:spLocks noChangeShapeType="1"/>
            </p:cNvSpPr>
            <p:nvPr/>
          </p:nvSpPr>
          <p:spPr bwMode="auto">
            <a:xfrm>
              <a:off x="2780" y="331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59" name="Freeform 363">
              <a:extLst>
                <a:ext uri="{FF2B5EF4-FFF2-40B4-BE49-F238E27FC236}">
                  <a16:creationId xmlns:a16="http://schemas.microsoft.com/office/drawing/2014/main" id="{BCCBB62F-427E-406D-A35E-9B1AB2F61858}"/>
                </a:ext>
              </a:extLst>
            </p:cNvPr>
            <p:cNvSpPr>
              <a:spLocks noChangeArrowheads="1"/>
            </p:cNvSpPr>
            <p:nvPr/>
          </p:nvSpPr>
          <p:spPr bwMode="auto">
            <a:xfrm>
              <a:off x="2747" y="3318"/>
              <a:ext cx="33" cy="40"/>
            </a:xfrm>
            <a:custGeom>
              <a:avLst/>
              <a:gdLst>
                <a:gd name="T0" fmla="*/ 143 w 144"/>
                <a:gd name="T1" fmla="*/ 39 h 175"/>
                <a:gd name="T2" fmla="*/ 120 w 144"/>
                <a:gd name="T3" fmla="*/ 11 h 175"/>
                <a:gd name="T4" fmla="*/ 92 w 144"/>
                <a:gd name="T5" fmla="*/ 0 h 175"/>
                <a:gd name="T6" fmla="*/ 57 w 144"/>
                <a:gd name="T7" fmla="*/ 0 h 175"/>
                <a:gd name="T8" fmla="*/ 35 w 144"/>
                <a:gd name="T9" fmla="*/ 11 h 175"/>
                <a:gd name="T10" fmla="*/ 11 w 144"/>
                <a:gd name="T11" fmla="*/ 39 h 175"/>
                <a:gd name="T12" fmla="*/ 0 w 144"/>
                <a:gd name="T13" fmla="*/ 73 h 175"/>
                <a:gd name="T14" fmla="*/ 0 w 144"/>
                <a:gd name="T15" fmla="*/ 101 h 175"/>
                <a:gd name="T16" fmla="*/ 11 w 144"/>
                <a:gd name="T17" fmla="*/ 136 h 175"/>
                <a:gd name="T18" fmla="*/ 35 w 144"/>
                <a:gd name="T19" fmla="*/ 162 h 175"/>
                <a:gd name="T20" fmla="*/ 57 w 144"/>
                <a:gd name="T21" fmla="*/ 174 h 175"/>
                <a:gd name="T22" fmla="*/ 92 w 144"/>
                <a:gd name="T23" fmla="*/ 174 h 175"/>
                <a:gd name="T24" fmla="*/ 120 w 144"/>
                <a:gd name="T25" fmla="*/ 162 h 175"/>
                <a:gd name="T26" fmla="*/ 143 w 144"/>
                <a:gd name="T27"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75">
                  <a:moveTo>
                    <a:pt x="143" y="39"/>
                  </a:moveTo>
                  <a:lnTo>
                    <a:pt x="120" y="11"/>
                  </a:lnTo>
                  <a:lnTo>
                    <a:pt x="92" y="0"/>
                  </a:lnTo>
                  <a:lnTo>
                    <a:pt x="57" y="0"/>
                  </a:lnTo>
                  <a:lnTo>
                    <a:pt x="35" y="11"/>
                  </a:lnTo>
                  <a:lnTo>
                    <a:pt x="11" y="39"/>
                  </a:lnTo>
                  <a:lnTo>
                    <a:pt x="0" y="73"/>
                  </a:lnTo>
                  <a:lnTo>
                    <a:pt x="0" y="101"/>
                  </a:lnTo>
                  <a:lnTo>
                    <a:pt x="11" y="136"/>
                  </a:lnTo>
                  <a:lnTo>
                    <a:pt x="35" y="162"/>
                  </a:lnTo>
                  <a:lnTo>
                    <a:pt x="57" y="174"/>
                  </a:lnTo>
                  <a:lnTo>
                    <a:pt x="92" y="174"/>
                  </a:lnTo>
                  <a:lnTo>
                    <a:pt x="120" y="162"/>
                  </a:lnTo>
                  <a:lnTo>
                    <a:pt x="143"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0" name="Line 364">
              <a:extLst>
                <a:ext uri="{FF2B5EF4-FFF2-40B4-BE49-F238E27FC236}">
                  <a16:creationId xmlns:a16="http://schemas.microsoft.com/office/drawing/2014/main" id="{AAC481BA-70CF-4387-B03F-FECA4A6B07FC}"/>
                </a:ext>
              </a:extLst>
            </p:cNvPr>
            <p:cNvSpPr>
              <a:spLocks noChangeShapeType="1"/>
            </p:cNvSpPr>
            <p:nvPr/>
          </p:nvSpPr>
          <p:spPr bwMode="auto">
            <a:xfrm flipV="1">
              <a:off x="2807" y="3299"/>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61" name="Freeform 365">
              <a:extLst>
                <a:ext uri="{FF2B5EF4-FFF2-40B4-BE49-F238E27FC236}">
                  <a16:creationId xmlns:a16="http://schemas.microsoft.com/office/drawing/2014/main" id="{A6CABC7D-50C9-4DA0-9106-D097B6C942EC}"/>
                </a:ext>
              </a:extLst>
            </p:cNvPr>
            <p:cNvSpPr>
              <a:spLocks noChangeArrowheads="1"/>
            </p:cNvSpPr>
            <p:nvPr/>
          </p:nvSpPr>
          <p:spPr bwMode="auto">
            <a:xfrm>
              <a:off x="2807" y="3346"/>
              <a:ext cx="14" cy="14"/>
            </a:xfrm>
            <a:custGeom>
              <a:avLst/>
              <a:gdLst>
                <a:gd name="T0" fmla="*/ 0 w 63"/>
                <a:gd name="T1" fmla="*/ 0 h 63"/>
                <a:gd name="T2" fmla="*/ 12 w 63"/>
                <a:gd name="T3" fmla="*/ 46 h 63"/>
                <a:gd name="T4" fmla="*/ 35 w 63"/>
                <a:gd name="T5" fmla="*/ 62 h 63"/>
                <a:gd name="T6" fmla="*/ 62 w 63"/>
                <a:gd name="T7" fmla="*/ 62 h 63"/>
              </a:gdLst>
              <a:ahLst/>
              <a:cxnLst>
                <a:cxn ang="0">
                  <a:pos x="T0" y="T1"/>
                </a:cxn>
                <a:cxn ang="0">
                  <a:pos x="T2" y="T3"/>
                </a:cxn>
                <a:cxn ang="0">
                  <a:pos x="T4" y="T5"/>
                </a:cxn>
                <a:cxn ang="0">
                  <a:pos x="T6" y="T7"/>
                </a:cxn>
              </a:cxnLst>
              <a:rect l="0" t="0" r="r" b="b"/>
              <a:pathLst>
                <a:path w="63" h="63">
                  <a:moveTo>
                    <a:pt x="0" y="0"/>
                  </a:moveTo>
                  <a:lnTo>
                    <a:pt x="12" y="46"/>
                  </a:lnTo>
                  <a:lnTo>
                    <a:pt x="35" y="62"/>
                  </a:lnTo>
                  <a:lnTo>
                    <a:pt x="62"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2" name="Line 366">
              <a:extLst>
                <a:ext uri="{FF2B5EF4-FFF2-40B4-BE49-F238E27FC236}">
                  <a16:creationId xmlns:a16="http://schemas.microsoft.com/office/drawing/2014/main" id="{E76D6D14-4BB3-4C30-8E8A-2907A75071B9}"/>
                </a:ext>
              </a:extLst>
            </p:cNvPr>
            <p:cNvSpPr>
              <a:spLocks noChangeShapeType="1"/>
            </p:cNvSpPr>
            <p:nvPr/>
          </p:nvSpPr>
          <p:spPr bwMode="auto">
            <a:xfrm flipH="1">
              <a:off x="2799" y="3318"/>
              <a:ext cx="2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63" name="Freeform 367">
              <a:extLst>
                <a:ext uri="{FF2B5EF4-FFF2-40B4-BE49-F238E27FC236}">
                  <a16:creationId xmlns:a16="http://schemas.microsoft.com/office/drawing/2014/main" id="{3CD8B2F5-BBBA-478C-84B3-45AEC1429EE2}"/>
                </a:ext>
              </a:extLst>
            </p:cNvPr>
            <p:cNvSpPr>
              <a:spLocks noChangeArrowheads="1"/>
            </p:cNvSpPr>
            <p:nvPr/>
          </p:nvSpPr>
          <p:spPr bwMode="auto">
            <a:xfrm>
              <a:off x="2837" y="3300"/>
              <a:ext cx="14" cy="14"/>
            </a:xfrm>
            <a:custGeom>
              <a:avLst/>
              <a:gdLst>
                <a:gd name="T0" fmla="*/ 0 w 62"/>
                <a:gd name="T1" fmla="*/ 35 h 63"/>
                <a:gd name="T2" fmla="*/ 34 w 62"/>
                <a:gd name="T3" fmla="*/ 62 h 63"/>
                <a:gd name="T4" fmla="*/ 61 w 62"/>
                <a:gd name="T5" fmla="*/ 35 h 63"/>
                <a:gd name="T6" fmla="*/ 34 w 62"/>
                <a:gd name="T7" fmla="*/ 0 h 63"/>
                <a:gd name="T8" fmla="*/ 0 w 62"/>
                <a:gd name="T9" fmla="*/ 35 h 63"/>
              </a:gdLst>
              <a:ahLst/>
              <a:cxnLst>
                <a:cxn ang="0">
                  <a:pos x="T0" y="T1"/>
                </a:cxn>
                <a:cxn ang="0">
                  <a:pos x="T2" y="T3"/>
                </a:cxn>
                <a:cxn ang="0">
                  <a:pos x="T4" y="T5"/>
                </a:cxn>
                <a:cxn ang="0">
                  <a:pos x="T6" y="T7"/>
                </a:cxn>
                <a:cxn ang="0">
                  <a:pos x="T8" y="T9"/>
                </a:cxn>
              </a:cxnLst>
              <a:rect l="0" t="0" r="r" b="b"/>
              <a:pathLst>
                <a:path w="62" h="63">
                  <a:moveTo>
                    <a:pt x="0" y="35"/>
                  </a:moveTo>
                  <a:lnTo>
                    <a:pt x="34" y="62"/>
                  </a:lnTo>
                  <a:lnTo>
                    <a:pt x="61" y="35"/>
                  </a:lnTo>
                  <a:lnTo>
                    <a:pt x="34" y="0"/>
                  </a:lnTo>
                  <a:lnTo>
                    <a:pt x="0" y="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4" name="Line 368">
              <a:extLst>
                <a:ext uri="{FF2B5EF4-FFF2-40B4-BE49-F238E27FC236}">
                  <a16:creationId xmlns:a16="http://schemas.microsoft.com/office/drawing/2014/main" id="{20B7C1F7-FE27-4006-8814-EE7FA7C6FDA3}"/>
                </a:ext>
              </a:extLst>
            </p:cNvPr>
            <p:cNvSpPr>
              <a:spLocks noChangeShapeType="1"/>
            </p:cNvSpPr>
            <p:nvPr/>
          </p:nvSpPr>
          <p:spPr bwMode="auto">
            <a:xfrm>
              <a:off x="2841" y="331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65" name="Line 369">
              <a:extLst>
                <a:ext uri="{FF2B5EF4-FFF2-40B4-BE49-F238E27FC236}">
                  <a16:creationId xmlns:a16="http://schemas.microsoft.com/office/drawing/2014/main" id="{1D31F466-F70D-4876-ACA5-C2E7E09733A1}"/>
                </a:ext>
              </a:extLst>
            </p:cNvPr>
            <p:cNvSpPr>
              <a:spLocks noChangeShapeType="1"/>
            </p:cNvSpPr>
            <p:nvPr/>
          </p:nvSpPr>
          <p:spPr bwMode="auto">
            <a:xfrm flipV="1">
              <a:off x="2860" y="3317"/>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66" name="Freeform 370">
              <a:extLst>
                <a:ext uri="{FF2B5EF4-FFF2-40B4-BE49-F238E27FC236}">
                  <a16:creationId xmlns:a16="http://schemas.microsoft.com/office/drawing/2014/main" id="{FB6A9FD1-D7CA-48F4-B03E-80A01028E4CF}"/>
                </a:ext>
              </a:extLst>
            </p:cNvPr>
            <p:cNvSpPr>
              <a:spLocks noChangeArrowheads="1"/>
            </p:cNvSpPr>
            <p:nvPr/>
          </p:nvSpPr>
          <p:spPr bwMode="auto">
            <a:xfrm>
              <a:off x="2860" y="3318"/>
              <a:ext cx="30" cy="40"/>
            </a:xfrm>
            <a:custGeom>
              <a:avLst/>
              <a:gdLst>
                <a:gd name="T0" fmla="*/ 0 w 133"/>
                <a:gd name="T1" fmla="*/ 50 h 175"/>
                <a:gd name="T2" fmla="*/ 39 w 133"/>
                <a:gd name="T3" fmla="*/ 11 h 175"/>
                <a:gd name="T4" fmla="*/ 62 w 133"/>
                <a:gd name="T5" fmla="*/ 0 h 175"/>
                <a:gd name="T6" fmla="*/ 101 w 133"/>
                <a:gd name="T7" fmla="*/ 0 h 175"/>
                <a:gd name="T8" fmla="*/ 120 w 133"/>
                <a:gd name="T9" fmla="*/ 11 h 175"/>
                <a:gd name="T10" fmla="*/ 132 w 133"/>
                <a:gd name="T11" fmla="*/ 50 h 175"/>
                <a:gd name="T12" fmla="*/ 132 w 133"/>
                <a:gd name="T13" fmla="*/ 174 h 175"/>
              </a:gdLst>
              <a:ahLst/>
              <a:cxnLst>
                <a:cxn ang="0">
                  <a:pos x="T0" y="T1"/>
                </a:cxn>
                <a:cxn ang="0">
                  <a:pos x="T2" y="T3"/>
                </a:cxn>
                <a:cxn ang="0">
                  <a:pos x="T4" y="T5"/>
                </a:cxn>
                <a:cxn ang="0">
                  <a:pos x="T6" y="T7"/>
                </a:cxn>
                <a:cxn ang="0">
                  <a:pos x="T8" y="T9"/>
                </a:cxn>
                <a:cxn ang="0">
                  <a:pos x="T10" y="T11"/>
                </a:cxn>
                <a:cxn ang="0">
                  <a:pos x="T12" y="T13"/>
                </a:cxn>
              </a:cxnLst>
              <a:rect l="0" t="0" r="r" b="b"/>
              <a:pathLst>
                <a:path w="133" h="175">
                  <a:moveTo>
                    <a:pt x="0" y="50"/>
                  </a:moveTo>
                  <a:lnTo>
                    <a:pt x="39" y="11"/>
                  </a:lnTo>
                  <a:lnTo>
                    <a:pt x="62" y="0"/>
                  </a:lnTo>
                  <a:lnTo>
                    <a:pt x="101" y="0"/>
                  </a:lnTo>
                  <a:lnTo>
                    <a:pt x="120" y="11"/>
                  </a:lnTo>
                  <a:lnTo>
                    <a:pt x="132" y="50"/>
                  </a:lnTo>
                  <a:lnTo>
                    <a:pt x="132" y="17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7" name="Line 371">
              <a:extLst>
                <a:ext uri="{FF2B5EF4-FFF2-40B4-BE49-F238E27FC236}">
                  <a16:creationId xmlns:a16="http://schemas.microsoft.com/office/drawing/2014/main" id="{C56585E1-A986-4CD1-A13A-1F45E9D15300}"/>
                </a:ext>
              </a:extLst>
            </p:cNvPr>
            <p:cNvSpPr>
              <a:spLocks noChangeShapeType="1"/>
            </p:cNvSpPr>
            <p:nvPr/>
          </p:nvSpPr>
          <p:spPr bwMode="auto">
            <a:xfrm flipV="1">
              <a:off x="2946" y="3316"/>
              <a:ext cx="1" cy="4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68" name="Freeform 372">
              <a:extLst>
                <a:ext uri="{FF2B5EF4-FFF2-40B4-BE49-F238E27FC236}">
                  <a16:creationId xmlns:a16="http://schemas.microsoft.com/office/drawing/2014/main" id="{75BD8FCE-A3E3-490F-A33A-18D93C6398AF}"/>
                </a:ext>
              </a:extLst>
            </p:cNvPr>
            <p:cNvSpPr>
              <a:spLocks noChangeArrowheads="1"/>
            </p:cNvSpPr>
            <p:nvPr/>
          </p:nvSpPr>
          <p:spPr bwMode="auto">
            <a:xfrm>
              <a:off x="2920" y="3362"/>
              <a:ext cx="26" cy="14"/>
            </a:xfrm>
            <a:custGeom>
              <a:avLst/>
              <a:gdLst>
                <a:gd name="T0" fmla="*/ 112 w 113"/>
                <a:gd name="T1" fmla="*/ 0 h 62"/>
                <a:gd name="T2" fmla="*/ 100 w 113"/>
                <a:gd name="T3" fmla="*/ 38 h 62"/>
                <a:gd name="T4" fmla="*/ 88 w 113"/>
                <a:gd name="T5" fmla="*/ 50 h 62"/>
                <a:gd name="T6" fmla="*/ 61 w 113"/>
                <a:gd name="T7" fmla="*/ 61 h 62"/>
                <a:gd name="T8" fmla="*/ 26 w 113"/>
                <a:gd name="T9" fmla="*/ 61 h 62"/>
                <a:gd name="T10" fmla="*/ 0 w 113"/>
                <a:gd name="T11" fmla="*/ 50 h 62"/>
              </a:gdLst>
              <a:ahLst/>
              <a:cxnLst>
                <a:cxn ang="0">
                  <a:pos x="T0" y="T1"/>
                </a:cxn>
                <a:cxn ang="0">
                  <a:pos x="T2" y="T3"/>
                </a:cxn>
                <a:cxn ang="0">
                  <a:pos x="T4" y="T5"/>
                </a:cxn>
                <a:cxn ang="0">
                  <a:pos x="T6" y="T7"/>
                </a:cxn>
                <a:cxn ang="0">
                  <a:pos x="T8" y="T9"/>
                </a:cxn>
                <a:cxn ang="0">
                  <a:pos x="T10" y="T11"/>
                </a:cxn>
              </a:cxnLst>
              <a:rect l="0" t="0" r="r" b="b"/>
              <a:pathLst>
                <a:path w="113" h="62">
                  <a:moveTo>
                    <a:pt x="112" y="0"/>
                  </a:moveTo>
                  <a:lnTo>
                    <a:pt x="100" y="38"/>
                  </a:lnTo>
                  <a:lnTo>
                    <a:pt x="88" y="50"/>
                  </a:lnTo>
                  <a:lnTo>
                    <a:pt x="61" y="61"/>
                  </a:lnTo>
                  <a:lnTo>
                    <a:pt x="26" y="61"/>
                  </a:lnTo>
                  <a:lnTo>
                    <a:pt x="0" y="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9" name="Freeform 373">
              <a:extLst>
                <a:ext uri="{FF2B5EF4-FFF2-40B4-BE49-F238E27FC236}">
                  <a16:creationId xmlns:a16="http://schemas.microsoft.com/office/drawing/2014/main" id="{EA64A29E-E144-49B2-A8C2-90BE1F68C99D}"/>
                </a:ext>
              </a:extLst>
            </p:cNvPr>
            <p:cNvSpPr>
              <a:spLocks noChangeArrowheads="1"/>
            </p:cNvSpPr>
            <p:nvPr/>
          </p:nvSpPr>
          <p:spPr bwMode="auto">
            <a:xfrm>
              <a:off x="2912" y="3318"/>
              <a:ext cx="34" cy="40"/>
            </a:xfrm>
            <a:custGeom>
              <a:avLst/>
              <a:gdLst>
                <a:gd name="T0" fmla="*/ 147 w 148"/>
                <a:gd name="T1" fmla="*/ 39 h 175"/>
                <a:gd name="T2" fmla="*/ 123 w 148"/>
                <a:gd name="T3" fmla="*/ 11 h 175"/>
                <a:gd name="T4" fmla="*/ 96 w 148"/>
                <a:gd name="T5" fmla="*/ 0 h 175"/>
                <a:gd name="T6" fmla="*/ 61 w 148"/>
                <a:gd name="T7" fmla="*/ 0 h 175"/>
                <a:gd name="T8" fmla="*/ 35 w 148"/>
                <a:gd name="T9" fmla="*/ 11 h 175"/>
                <a:gd name="T10" fmla="*/ 12 w 148"/>
                <a:gd name="T11" fmla="*/ 39 h 175"/>
                <a:gd name="T12" fmla="*/ 0 w 148"/>
                <a:gd name="T13" fmla="*/ 73 h 175"/>
                <a:gd name="T14" fmla="*/ 0 w 148"/>
                <a:gd name="T15" fmla="*/ 101 h 175"/>
                <a:gd name="T16" fmla="*/ 12 w 148"/>
                <a:gd name="T17" fmla="*/ 136 h 175"/>
                <a:gd name="T18" fmla="*/ 35 w 148"/>
                <a:gd name="T19" fmla="*/ 162 h 175"/>
                <a:gd name="T20" fmla="*/ 61 w 148"/>
                <a:gd name="T21" fmla="*/ 174 h 175"/>
                <a:gd name="T22" fmla="*/ 96 w 148"/>
                <a:gd name="T23" fmla="*/ 174 h 175"/>
                <a:gd name="T24" fmla="*/ 123 w 148"/>
                <a:gd name="T25" fmla="*/ 162 h 175"/>
                <a:gd name="T26" fmla="*/ 147 w 148"/>
                <a:gd name="T27"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75">
                  <a:moveTo>
                    <a:pt x="147" y="39"/>
                  </a:moveTo>
                  <a:lnTo>
                    <a:pt x="123" y="11"/>
                  </a:lnTo>
                  <a:lnTo>
                    <a:pt x="96" y="0"/>
                  </a:lnTo>
                  <a:lnTo>
                    <a:pt x="61" y="0"/>
                  </a:lnTo>
                  <a:lnTo>
                    <a:pt x="35" y="11"/>
                  </a:lnTo>
                  <a:lnTo>
                    <a:pt x="12" y="39"/>
                  </a:lnTo>
                  <a:lnTo>
                    <a:pt x="0" y="73"/>
                  </a:lnTo>
                  <a:lnTo>
                    <a:pt x="0" y="101"/>
                  </a:lnTo>
                  <a:lnTo>
                    <a:pt x="12" y="136"/>
                  </a:lnTo>
                  <a:lnTo>
                    <a:pt x="35" y="162"/>
                  </a:lnTo>
                  <a:lnTo>
                    <a:pt x="61" y="174"/>
                  </a:lnTo>
                  <a:lnTo>
                    <a:pt x="96" y="174"/>
                  </a:lnTo>
                  <a:lnTo>
                    <a:pt x="123" y="162"/>
                  </a:lnTo>
                  <a:lnTo>
                    <a:pt x="147"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0" name="Freeform 374">
              <a:extLst>
                <a:ext uri="{FF2B5EF4-FFF2-40B4-BE49-F238E27FC236}">
                  <a16:creationId xmlns:a16="http://schemas.microsoft.com/office/drawing/2014/main" id="{C578E5CF-C0F0-4FAC-B304-400E83295033}"/>
                </a:ext>
              </a:extLst>
            </p:cNvPr>
            <p:cNvSpPr>
              <a:spLocks noChangeArrowheads="1"/>
            </p:cNvSpPr>
            <p:nvPr/>
          </p:nvSpPr>
          <p:spPr bwMode="auto">
            <a:xfrm>
              <a:off x="3003" y="3300"/>
              <a:ext cx="39" cy="58"/>
            </a:xfrm>
            <a:custGeom>
              <a:avLst/>
              <a:gdLst>
                <a:gd name="T0" fmla="*/ 0 w 171"/>
                <a:gd name="T1" fmla="*/ 254 h 255"/>
                <a:gd name="T2" fmla="*/ 0 w 171"/>
                <a:gd name="T3" fmla="*/ 0 h 255"/>
                <a:gd name="T4" fmla="*/ 108 w 171"/>
                <a:gd name="T5" fmla="*/ 0 h 255"/>
                <a:gd name="T6" fmla="*/ 147 w 171"/>
                <a:gd name="T7" fmla="*/ 11 h 255"/>
                <a:gd name="T8" fmla="*/ 159 w 171"/>
                <a:gd name="T9" fmla="*/ 19 h 255"/>
                <a:gd name="T10" fmla="*/ 170 w 171"/>
                <a:gd name="T11" fmla="*/ 46 h 255"/>
                <a:gd name="T12" fmla="*/ 170 w 171"/>
                <a:gd name="T13" fmla="*/ 80 h 255"/>
                <a:gd name="T14" fmla="*/ 159 w 171"/>
                <a:gd name="T15" fmla="*/ 107 h 255"/>
                <a:gd name="T16" fmla="*/ 147 w 171"/>
                <a:gd name="T17" fmla="*/ 119 h 255"/>
                <a:gd name="T18" fmla="*/ 108 w 171"/>
                <a:gd name="T19" fmla="*/ 131 h 255"/>
                <a:gd name="T20" fmla="*/ 0 w 171"/>
                <a:gd name="T21" fmla="*/ 131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255">
                  <a:moveTo>
                    <a:pt x="0" y="254"/>
                  </a:moveTo>
                  <a:lnTo>
                    <a:pt x="0" y="0"/>
                  </a:lnTo>
                  <a:lnTo>
                    <a:pt x="108" y="0"/>
                  </a:lnTo>
                  <a:lnTo>
                    <a:pt x="147" y="11"/>
                  </a:lnTo>
                  <a:lnTo>
                    <a:pt x="159" y="19"/>
                  </a:lnTo>
                  <a:lnTo>
                    <a:pt x="170" y="46"/>
                  </a:lnTo>
                  <a:lnTo>
                    <a:pt x="170" y="80"/>
                  </a:lnTo>
                  <a:lnTo>
                    <a:pt x="159" y="107"/>
                  </a:lnTo>
                  <a:lnTo>
                    <a:pt x="147" y="119"/>
                  </a:lnTo>
                  <a:lnTo>
                    <a:pt x="108" y="131"/>
                  </a:lnTo>
                  <a:lnTo>
                    <a:pt x="0" y="1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1" name="Freeform 375">
              <a:extLst>
                <a:ext uri="{FF2B5EF4-FFF2-40B4-BE49-F238E27FC236}">
                  <a16:creationId xmlns:a16="http://schemas.microsoft.com/office/drawing/2014/main" id="{E754A6F0-32A0-4254-BA33-2DCFEFED58F7}"/>
                </a:ext>
              </a:extLst>
            </p:cNvPr>
            <p:cNvSpPr>
              <a:spLocks noChangeArrowheads="1"/>
            </p:cNvSpPr>
            <p:nvPr/>
          </p:nvSpPr>
          <p:spPr bwMode="auto">
            <a:xfrm>
              <a:off x="3062" y="3318"/>
              <a:ext cx="35" cy="40"/>
            </a:xfrm>
            <a:custGeom>
              <a:avLst/>
              <a:gdLst>
                <a:gd name="T0" fmla="*/ 35 w 156"/>
                <a:gd name="T1" fmla="*/ 11 h 175"/>
                <a:gd name="T2" fmla="*/ 61 w 156"/>
                <a:gd name="T3" fmla="*/ 0 h 175"/>
                <a:gd name="T4" fmla="*/ 35 w 156"/>
                <a:gd name="T5" fmla="*/ 11 h 175"/>
                <a:gd name="T6" fmla="*/ 12 w 156"/>
                <a:gd name="T7" fmla="*/ 39 h 175"/>
                <a:gd name="T8" fmla="*/ 0 w 156"/>
                <a:gd name="T9" fmla="*/ 73 h 175"/>
                <a:gd name="T10" fmla="*/ 0 w 156"/>
                <a:gd name="T11" fmla="*/ 101 h 175"/>
                <a:gd name="T12" fmla="*/ 12 w 156"/>
                <a:gd name="T13" fmla="*/ 136 h 175"/>
                <a:gd name="T14" fmla="*/ 35 w 156"/>
                <a:gd name="T15" fmla="*/ 162 h 175"/>
                <a:gd name="T16" fmla="*/ 61 w 156"/>
                <a:gd name="T17" fmla="*/ 174 h 175"/>
                <a:gd name="T18" fmla="*/ 96 w 156"/>
                <a:gd name="T19" fmla="*/ 174 h 175"/>
                <a:gd name="T20" fmla="*/ 124 w 156"/>
                <a:gd name="T21" fmla="*/ 162 h 175"/>
                <a:gd name="T22" fmla="*/ 143 w 156"/>
                <a:gd name="T23" fmla="*/ 136 h 175"/>
                <a:gd name="T24" fmla="*/ 155 w 156"/>
                <a:gd name="T25" fmla="*/ 101 h 175"/>
                <a:gd name="T26" fmla="*/ 155 w 156"/>
                <a:gd name="T27" fmla="*/ 73 h 175"/>
                <a:gd name="T28" fmla="*/ 143 w 156"/>
                <a:gd name="T29" fmla="*/ 39 h 175"/>
                <a:gd name="T30" fmla="*/ 124 w 156"/>
                <a:gd name="T31" fmla="*/ 11 h 175"/>
                <a:gd name="T32" fmla="*/ 96 w 156"/>
                <a:gd name="T33" fmla="*/ 0 h 175"/>
                <a:gd name="T34" fmla="*/ 61 w 156"/>
                <a:gd name="T3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6" h="175">
                  <a:moveTo>
                    <a:pt x="35" y="11"/>
                  </a:moveTo>
                  <a:lnTo>
                    <a:pt x="61" y="0"/>
                  </a:lnTo>
                  <a:lnTo>
                    <a:pt x="35" y="11"/>
                  </a:lnTo>
                  <a:lnTo>
                    <a:pt x="12" y="39"/>
                  </a:lnTo>
                  <a:lnTo>
                    <a:pt x="0" y="73"/>
                  </a:lnTo>
                  <a:lnTo>
                    <a:pt x="0" y="101"/>
                  </a:lnTo>
                  <a:lnTo>
                    <a:pt x="12" y="136"/>
                  </a:lnTo>
                  <a:lnTo>
                    <a:pt x="35" y="162"/>
                  </a:lnTo>
                  <a:lnTo>
                    <a:pt x="61" y="174"/>
                  </a:lnTo>
                  <a:lnTo>
                    <a:pt x="96" y="174"/>
                  </a:lnTo>
                  <a:lnTo>
                    <a:pt x="124" y="162"/>
                  </a:lnTo>
                  <a:lnTo>
                    <a:pt x="143" y="136"/>
                  </a:lnTo>
                  <a:lnTo>
                    <a:pt x="155" y="101"/>
                  </a:lnTo>
                  <a:lnTo>
                    <a:pt x="155" y="73"/>
                  </a:lnTo>
                  <a:lnTo>
                    <a:pt x="143" y="39"/>
                  </a:lnTo>
                  <a:lnTo>
                    <a:pt x="124" y="11"/>
                  </a:lnTo>
                  <a:lnTo>
                    <a:pt x="96"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2" name="Freeform 376">
              <a:extLst>
                <a:ext uri="{FF2B5EF4-FFF2-40B4-BE49-F238E27FC236}">
                  <a16:creationId xmlns:a16="http://schemas.microsoft.com/office/drawing/2014/main" id="{3387C2BD-CD01-4684-B803-E857FF3A71EE}"/>
                </a:ext>
              </a:extLst>
            </p:cNvPr>
            <p:cNvSpPr>
              <a:spLocks noChangeArrowheads="1"/>
            </p:cNvSpPr>
            <p:nvPr/>
          </p:nvSpPr>
          <p:spPr bwMode="auto">
            <a:xfrm>
              <a:off x="3114" y="3318"/>
              <a:ext cx="31" cy="40"/>
            </a:xfrm>
            <a:custGeom>
              <a:avLst/>
              <a:gdLst>
                <a:gd name="T0" fmla="*/ 118 w 136"/>
                <a:gd name="T1" fmla="*/ 11 h 175"/>
                <a:gd name="T2" fmla="*/ 135 w 136"/>
                <a:gd name="T3" fmla="*/ 39 h 175"/>
                <a:gd name="T4" fmla="*/ 118 w 136"/>
                <a:gd name="T5" fmla="*/ 11 h 175"/>
                <a:gd name="T6" fmla="*/ 84 w 136"/>
                <a:gd name="T7" fmla="*/ 0 h 175"/>
                <a:gd name="T8" fmla="*/ 45 w 136"/>
                <a:gd name="T9" fmla="*/ 0 h 175"/>
                <a:gd name="T10" fmla="*/ 11 w 136"/>
                <a:gd name="T11" fmla="*/ 11 h 175"/>
                <a:gd name="T12" fmla="*/ 0 w 136"/>
                <a:gd name="T13" fmla="*/ 39 h 175"/>
                <a:gd name="T14" fmla="*/ 11 w 136"/>
                <a:gd name="T15" fmla="*/ 62 h 175"/>
                <a:gd name="T16" fmla="*/ 34 w 136"/>
                <a:gd name="T17" fmla="*/ 73 h 175"/>
                <a:gd name="T18" fmla="*/ 97 w 136"/>
                <a:gd name="T19" fmla="*/ 89 h 175"/>
                <a:gd name="T20" fmla="*/ 118 w 136"/>
                <a:gd name="T21" fmla="*/ 101 h 175"/>
                <a:gd name="T22" fmla="*/ 135 w 136"/>
                <a:gd name="T23" fmla="*/ 123 h 175"/>
                <a:gd name="T24" fmla="*/ 135 w 136"/>
                <a:gd name="T25" fmla="*/ 136 h 175"/>
                <a:gd name="T26" fmla="*/ 118 w 136"/>
                <a:gd name="T27" fmla="*/ 162 h 175"/>
                <a:gd name="T28" fmla="*/ 84 w 136"/>
                <a:gd name="T29" fmla="*/ 174 h 175"/>
                <a:gd name="T30" fmla="*/ 45 w 136"/>
                <a:gd name="T31" fmla="*/ 174 h 175"/>
                <a:gd name="T32" fmla="*/ 11 w 136"/>
                <a:gd name="T33" fmla="*/ 162 h 175"/>
                <a:gd name="T34" fmla="*/ 0 w 136"/>
                <a:gd name="T35"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75">
                  <a:moveTo>
                    <a:pt x="118" y="11"/>
                  </a:moveTo>
                  <a:lnTo>
                    <a:pt x="135" y="39"/>
                  </a:lnTo>
                  <a:lnTo>
                    <a:pt x="118" y="11"/>
                  </a:lnTo>
                  <a:lnTo>
                    <a:pt x="84" y="0"/>
                  </a:lnTo>
                  <a:lnTo>
                    <a:pt x="45" y="0"/>
                  </a:lnTo>
                  <a:lnTo>
                    <a:pt x="11" y="11"/>
                  </a:lnTo>
                  <a:lnTo>
                    <a:pt x="0" y="39"/>
                  </a:lnTo>
                  <a:lnTo>
                    <a:pt x="11" y="62"/>
                  </a:lnTo>
                  <a:lnTo>
                    <a:pt x="34" y="73"/>
                  </a:lnTo>
                  <a:lnTo>
                    <a:pt x="97" y="89"/>
                  </a:lnTo>
                  <a:lnTo>
                    <a:pt x="118" y="101"/>
                  </a:lnTo>
                  <a:lnTo>
                    <a:pt x="135" y="123"/>
                  </a:lnTo>
                  <a:lnTo>
                    <a:pt x="135" y="136"/>
                  </a:lnTo>
                  <a:lnTo>
                    <a:pt x="118" y="162"/>
                  </a:lnTo>
                  <a:lnTo>
                    <a:pt x="84" y="174"/>
                  </a:lnTo>
                  <a:lnTo>
                    <a:pt x="45" y="174"/>
                  </a:lnTo>
                  <a:lnTo>
                    <a:pt x="11" y="162"/>
                  </a:lnTo>
                  <a:lnTo>
                    <a:pt x="0"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3" name="Freeform 377">
              <a:extLst>
                <a:ext uri="{FF2B5EF4-FFF2-40B4-BE49-F238E27FC236}">
                  <a16:creationId xmlns:a16="http://schemas.microsoft.com/office/drawing/2014/main" id="{035B297F-8BAA-4B54-8926-CB2774A3C130}"/>
                </a:ext>
              </a:extLst>
            </p:cNvPr>
            <p:cNvSpPr>
              <a:spLocks noChangeArrowheads="1"/>
            </p:cNvSpPr>
            <p:nvPr/>
          </p:nvSpPr>
          <p:spPr bwMode="auto">
            <a:xfrm>
              <a:off x="3161" y="3300"/>
              <a:ext cx="14" cy="14"/>
            </a:xfrm>
            <a:custGeom>
              <a:avLst/>
              <a:gdLst>
                <a:gd name="T0" fmla="*/ 0 w 63"/>
                <a:gd name="T1" fmla="*/ 35 h 63"/>
                <a:gd name="T2" fmla="*/ 30 w 63"/>
                <a:gd name="T3" fmla="*/ 62 h 63"/>
                <a:gd name="T4" fmla="*/ 62 w 63"/>
                <a:gd name="T5" fmla="*/ 35 h 63"/>
                <a:gd name="T6" fmla="*/ 30 w 63"/>
                <a:gd name="T7" fmla="*/ 0 h 63"/>
                <a:gd name="T8" fmla="*/ 0 w 63"/>
                <a:gd name="T9" fmla="*/ 35 h 63"/>
              </a:gdLst>
              <a:ahLst/>
              <a:cxnLst>
                <a:cxn ang="0">
                  <a:pos x="T0" y="T1"/>
                </a:cxn>
                <a:cxn ang="0">
                  <a:pos x="T2" y="T3"/>
                </a:cxn>
                <a:cxn ang="0">
                  <a:pos x="T4" y="T5"/>
                </a:cxn>
                <a:cxn ang="0">
                  <a:pos x="T6" y="T7"/>
                </a:cxn>
                <a:cxn ang="0">
                  <a:pos x="T8" y="T9"/>
                </a:cxn>
              </a:cxnLst>
              <a:rect l="0" t="0" r="r" b="b"/>
              <a:pathLst>
                <a:path w="63" h="63">
                  <a:moveTo>
                    <a:pt x="0" y="35"/>
                  </a:moveTo>
                  <a:lnTo>
                    <a:pt x="30" y="62"/>
                  </a:lnTo>
                  <a:lnTo>
                    <a:pt x="62" y="35"/>
                  </a:lnTo>
                  <a:lnTo>
                    <a:pt x="30" y="0"/>
                  </a:lnTo>
                  <a:lnTo>
                    <a:pt x="0" y="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4" name="Line 378">
              <a:extLst>
                <a:ext uri="{FF2B5EF4-FFF2-40B4-BE49-F238E27FC236}">
                  <a16:creationId xmlns:a16="http://schemas.microsoft.com/office/drawing/2014/main" id="{0C116FF8-330C-4822-9A2F-10CFCE5CDF8E}"/>
                </a:ext>
              </a:extLst>
            </p:cNvPr>
            <p:cNvSpPr>
              <a:spLocks noChangeShapeType="1"/>
            </p:cNvSpPr>
            <p:nvPr/>
          </p:nvSpPr>
          <p:spPr bwMode="auto">
            <a:xfrm>
              <a:off x="3164" y="331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75" name="Line 379">
              <a:extLst>
                <a:ext uri="{FF2B5EF4-FFF2-40B4-BE49-F238E27FC236}">
                  <a16:creationId xmlns:a16="http://schemas.microsoft.com/office/drawing/2014/main" id="{DC8C15E8-AD21-4628-A545-B9FD480B2B5D}"/>
                </a:ext>
              </a:extLst>
            </p:cNvPr>
            <p:cNvSpPr>
              <a:spLocks noChangeShapeType="1"/>
            </p:cNvSpPr>
            <p:nvPr/>
          </p:nvSpPr>
          <p:spPr bwMode="auto">
            <a:xfrm flipV="1">
              <a:off x="3191" y="3299"/>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76" name="Freeform 380">
              <a:extLst>
                <a:ext uri="{FF2B5EF4-FFF2-40B4-BE49-F238E27FC236}">
                  <a16:creationId xmlns:a16="http://schemas.microsoft.com/office/drawing/2014/main" id="{E6E0D88E-728E-4CBA-89D3-0C360B9F5431}"/>
                </a:ext>
              </a:extLst>
            </p:cNvPr>
            <p:cNvSpPr>
              <a:spLocks noChangeArrowheads="1"/>
            </p:cNvSpPr>
            <p:nvPr/>
          </p:nvSpPr>
          <p:spPr bwMode="auto">
            <a:xfrm>
              <a:off x="3191" y="3346"/>
              <a:ext cx="14" cy="14"/>
            </a:xfrm>
            <a:custGeom>
              <a:avLst/>
              <a:gdLst>
                <a:gd name="T0" fmla="*/ 0 w 63"/>
                <a:gd name="T1" fmla="*/ 0 h 63"/>
                <a:gd name="T2" fmla="*/ 11 w 63"/>
                <a:gd name="T3" fmla="*/ 46 h 63"/>
                <a:gd name="T4" fmla="*/ 38 w 63"/>
                <a:gd name="T5" fmla="*/ 62 h 63"/>
                <a:gd name="T6" fmla="*/ 62 w 63"/>
                <a:gd name="T7" fmla="*/ 62 h 63"/>
              </a:gdLst>
              <a:ahLst/>
              <a:cxnLst>
                <a:cxn ang="0">
                  <a:pos x="T0" y="T1"/>
                </a:cxn>
                <a:cxn ang="0">
                  <a:pos x="T2" y="T3"/>
                </a:cxn>
                <a:cxn ang="0">
                  <a:pos x="T4" y="T5"/>
                </a:cxn>
                <a:cxn ang="0">
                  <a:pos x="T6" y="T7"/>
                </a:cxn>
              </a:cxnLst>
              <a:rect l="0" t="0" r="r" b="b"/>
              <a:pathLst>
                <a:path w="63" h="63">
                  <a:moveTo>
                    <a:pt x="0" y="0"/>
                  </a:moveTo>
                  <a:lnTo>
                    <a:pt x="11" y="46"/>
                  </a:lnTo>
                  <a:lnTo>
                    <a:pt x="38" y="62"/>
                  </a:lnTo>
                  <a:lnTo>
                    <a:pt x="62"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7" name="Line 381">
              <a:extLst>
                <a:ext uri="{FF2B5EF4-FFF2-40B4-BE49-F238E27FC236}">
                  <a16:creationId xmlns:a16="http://schemas.microsoft.com/office/drawing/2014/main" id="{AFE8946B-BBC4-4AC0-A963-1D04FE5C87D9}"/>
                </a:ext>
              </a:extLst>
            </p:cNvPr>
            <p:cNvSpPr>
              <a:spLocks noChangeShapeType="1"/>
            </p:cNvSpPr>
            <p:nvPr/>
          </p:nvSpPr>
          <p:spPr bwMode="auto">
            <a:xfrm flipH="1">
              <a:off x="3182" y="3318"/>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78" name="Freeform 382">
              <a:extLst>
                <a:ext uri="{FF2B5EF4-FFF2-40B4-BE49-F238E27FC236}">
                  <a16:creationId xmlns:a16="http://schemas.microsoft.com/office/drawing/2014/main" id="{BEB46475-B22B-4F6F-96FA-466DD329F37E}"/>
                </a:ext>
              </a:extLst>
            </p:cNvPr>
            <p:cNvSpPr>
              <a:spLocks noChangeArrowheads="1"/>
            </p:cNvSpPr>
            <p:nvPr/>
          </p:nvSpPr>
          <p:spPr bwMode="auto">
            <a:xfrm>
              <a:off x="3221" y="3300"/>
              <a:ext cx="14" cy="14"/>
            </a:xfrm>
            <a:custGeom>
              <a:avLst/>
              <a:gdLst>
                <a:gd name="T0" fmla="*/ 0 w 63"/>
                <a:gd name="T1" fmla="*/ 35 h 63"/>
                <a:gd name="T2" fmla="*/ 35 w 63"/>
                <a:gd name="T3" fmla="*/ 62 h 63"/>
                <a:gd name="T4" fmla="*/ 62 w 63"/>
                <a:gd name="T5" fmla="*/ 35 h 63"/>
                <a:gd name="T6" fmla="*/ 35 w 63"/>
                <a:gd name="T7" fmla="*/ 0 h 63"/>
                <a:gd name="T8" fmla="*/ 0 w 63"/>
                <a:gd name="T9" fmla="*/ 35 h 63"/>
              </a:gdLst>
              <a:ahLst/>
              <a:cxnLst>
                <a:cxn ang="0">
                  <a:pos x="T0" y="T1"/>
                </a:cxn>
                <a:cxn ang="0">
                  <a:pos x="T2" y="T3"/>
                </a:cxn>
                <a:cxn ang="0">
                  <a:pos x="T4" y="T5"/>
                </a:cxn>
                <a:cxn ang="0">
                  <a:pos x="T6" y="T7"/>
                </a:cxn>
                <a:cxn ang="0">
                  <a:pos x="T8" y="T9"/>
                </a:cxn>
              </a:cxnLst>
              <a:rect l="0" t="0" r="r" b="b"/>
              <a:pathLst>
                <a:path w="63" h="63">
                  <a:moveTo>
                    <a:pt x="0" y="35"/>
                  </a:moveTo>
                  <a:lnTo>
                    <a:pt x="35" y="62"/>
                  </a:lnTo>
                  <a:lnTo>
                    <a:pt x="62" y="35"/>
                  </a:lnTo>
                  <a:lnTo>
                    <a:pt x="35" y="0"/>
                  </a:lnTo>
                  <a:lnTo>
                    <a:pt x="0" y="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9" name="Line 383">
              <a:extLst>
                <a:ext uri="{FF2B5EF4-FFF2-40B4-BE49-F238E27FC236}">
                  <a16:creationId xmlns:a16="http://schemas.microsoft.com/office/drawing/2014/main" id="{AFE63137-2150-43F1-A576-F04EF46690F0}"/>
                </a:ext>
              </a:extLst>
            </p:cNvPr>
            <p:cNvSpPr>
              <a:spLocks noChangeShapeType="1"/>
            </p:cNvSpPr>
            <p:nvPr/>
          </p:nvSpPr>
          <p:spPr bwMode="auto">
            <a:xfrm>
              <a:off x="3224" y="331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80" name="Freeform 384">
              <a:extLst>
                <a:ext uri="{FF2B5EF4-FFF2-40B4-BE49-F238E27FC236}">
                  <a16:creationId xmlns:a16="http://schemas.microsoft.com/office/drawing/2014/main" id="{57FA702A-2198-4770-82A9-B9396D3EDCAD}"/>
                </a:ext>
              </a:extLst>
            </p:cNvPr>
            <p:cNvSpPr>
              <a:spLocks noChangeArrowheads="1"/>
            </p:cNvSpPr>
            <p:nvPr/>
          </p:nvSpPr>
          <p:spPr bwMode="auto">
            <a:xfrm>
              <a:off x="3243" y="3318"/>
              <a:ext cx="37" cy="40"/>
            </a:xfrm>
            <a:custGeom>
              <a:avLst/>
              <a:gdLst>
                <a:gd name="T0" fmla="*/ 39 w 163"/>
                <a:gd name="T1" fmla="*/ 11 h 175"/>
                <a:gd name="T2" fmla="*/ 62 w 163"/>
                <a:gd name="T3" fmla="*/ 0 h 175"/>
                <a:gd name="T4" fmla="*/ 39 w 163"/>
                <a:gd name="T5" fmla="*/ 11 h 175"/>
                <a:gd name="T6" fmla="*/ 12 w 163"/>
                <a:gd name="T7" fmla="*/ 39 h 175"/>
                <a:gd name="T8" fmla="*/ 0 w 163"/>
                <a:gd name="T9" fmla="*/ 73 h 175"/>
                <a:gd name="T10" fmla="*/ 0 w 163"/>
                <a:gd name="T11" fmla="*/ 101 h 175"/>
                <a:gd name="T12" fmla="*/ 12 w 163"/>
                <a:gd name="T13" fmla="*/ 136 h 175"/>
                <a:gd name="T14" fmla="*/ 39 w 163"/>
                <a:gd name="T15" fmla="*/ 162 h 175"/>
                <a:gd name="T16" fmla="*/ 62 w 163"/>
                <a:gd name="T17" fmla="*/ 174 h 175"/>
                <a:gd name="T18" fmla="*/ 100 w 163"/>
                <a:gd name="T19" fmla="*/ 174 h 175"/>
                <a:gd name="T20" fmla="*/ 124 w 163"/>
                <a:gd name="T21" fmla="*/ 162 h 175"/>
                <a:gd name="T22" fmla="*/ 147 w 163"/>
                <a:gd name="T23" fmla="*/ 136 h 175"/>
                <a:gd name="T24" fmla="*/ 162 w 163"/>
                <a:gd name="T25" fmla="*/ 101 h 175"/>
                <a:gd name="T26" fmla="*/ 162 w 163"/>
                <a:gd name="T27" fmla="*/ 73 h 175"/>
                <a:gd name="T28" fmla="*/ 147 w 163"/>
                <a:gd name="T29" fmla="*/ 39 h 175"/>
                <a:gd name="T30" fmla="*/ 124 w 163"/>
                <a:gd name="T31" fmla="*/ 11 h 175"/>
                <a:gd name="T32" fmla="*/ 100 w 163"/>
                <a:gd name="T33" fmla="*/ 0 h 175"/>
                <a:gd name="T34" fmla="*/ 62 w 163"/>
                <a:gd name="T3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75">
                  <a:moveTo>
                    <a:pt x="39" y="11"/>
                  </a:moveTo>
                  <a:lnTo>
                    <a:pt x="62" y="0"/>
                  </a:lnTo>
                  <a:lnTo>
                    <a:pt x="39" y="11"/>
                  </a:lnTo>
                  <a:lnTo>
                    <a:pt x="12" y="39"/>
                  </a:lnTo>
                  <a:lnTo>
                    <a:pt x="0" y="73"/>
                  </a:lnTo>
                  <a:lnTo>
                    <a:pt x="0" y="101"/>
                  </a:lnTo>
                  <a:lnTo>
                    <a:pt x="12" y="136"/>
                  </a:lnTo>
                  <a:lnTo>
                    <a:pt x="39" y="162"/>
                  </a:lnTo>
                  <a:lnTo>
                    <a:pt x="62" y="174"/>
                  </a:lnTo>
                  <a:lnTo>
                    <a:pt x="100" y="174"/>
                  </a:lnTo>
                  <a:lnTo>
                    <a:pt x="124" y="162"/>
                  </a:lnTo>
                  <a:lnTo>
                    <a:pt x="147" y="136"/>
                  </a:lnTo>
                  <a:lnTo>
                    <a:pt x="162" y="101"/>
                  </a:lnTo>
                  <a:lnTo>
                    <a:pt x="162" y="73"/>
                  </a:lnTo>
                  <a:lnTo>
                    <a:pt x="147" y="39"/>
                  </a:lnTo>
                  <a:lnTo>
                    <a:pt x="124" y="11"/>
                  </a:lnTo>
                  <a:lnTo>
                    <a:pt x="100"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1" name="Line 385">
              <a:extLst>
                <a:ext uri="{FF2B5EF4-FFF2-40B4-BE49-F238E27FC236}">
                  <a16:creationId xmlns:a16="http://schemas.microsoft.com/office/drawing/2014/main" id="{055188D9-7D82-4AC0-9011-A03E10D33742}"/>
                </a:ext>
              </a:extLst>
            </p:cNvPr>
            <p:cNvSpPr>
              <a:spLocks noChangeShapeType="1"/>
            </p:cNvSpPr>
            <p:nvPr/>
          </p:nvSpPr>
          <p:spPr bwMode="auto">
            <a:xfrm>
              <a:off x="3297" y="331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82" name="Freeform 386">
              <a:extLst>
                <a:ext uri="{FF2B5EF4-FFF2-40B4-BE49-F238E27FC236}">
                  <a16:creationId xmlns:a16="http://schemas.microsoft.com/office/drawing/2014/main" id="{6F5CF0FA-C5FC-4A04-914B-82309BBF8C43}"/>
                </a:ext>
              </a:extLst>
            </p:cNvPr>
            <p:cNvSpPr>
              <a:spLocks noChangeArrowheads="1"/>
            </p:cNvSpPr>
            <p:nvPr/>
          </p:nvSpPr>
          <p:spPr bwMode="auto">
            <a:xfrm>
              <a:off x="3297" y="3318"/>
              <a:ext cx="30" cy="40"/>
            </a:xfrm>
            <a:custGeom>
              <a:avLst/>
              <a:gdLst>
                <a:gd name="T0" fmla="*/ 0 w 133"/>
                <a:gd name="T1" fmla="*/ 50 h 175"/>
                <a:gd name="T2" fmla="*/ 34 w 133"/>
                <a:gd name="T3" fmla="*/ 11 h 175"/>
                <a:gd name="T4" fmla="*/ 58 w 133"/>
                <a:gd name="T5" fmla="*/ 0 h 175"/>
                <a:gd name="T6" fmla="*/ 93 w 133"/>
                <a:gd name="T7" fmla="*/ 0 h 175"/>
                <a:gd name="T8" fmla="*/ 121 w 133"/>
                <a:gd name="T9" fmla="*/ 11 h 175"/>
                <a:gd name="T10" fmla="*/ 132 w 133"/>
                <a:gd name="T11" fmla="*/ 50 h 175"/>
                <a:gd name="T12" fmla="*/ 132 w 133"/>
                <a:gd name="T13" fmla="*/ 174 h 175"/>
              </a:gdLst>
              <a:ahLst/>
              <a:cxnLst>
                <a:cxn ang="0">
                  <a:pos x="T0" y="T1"/>
                </a:cxn>
                <a:cxn ang="0">
                  <a:pos x="T2" y="T3"/>
                </a:cxn>
                <a:cxn ang="0">
                  <a:pos x="T4" y="T5"/>
                </a:cxn>
                <a:cxn ang="0">
                  <a:pos x="T6" y="T7"/>
                </a:cxn>
                <a:cxn ang="0">
                  <a:pos x="T8" y="T9"/>
                </a:cxn>
                <a:cxn ang="0">
                  <a:pos x="T10" y="T11"/>
                </a:cxn>
                <a:cxn ang="0">
                  <a:pos x="T12" y="T13"/>
                </a:cxn>
              </a:cxnLst>
              <a:rect l="0" t="0" r="r" b="b"/>
              <a:pathLst>
                <a:path w="133" h="175">
                  <a:moveTo>
                    <a:pt x="0" y="50"/>
                  </a:moveTo>
                  <a:lnTo>
                    <a:pt x="34" y="11"/>
                  </a:lnTo>
                  <a:lnTo>
                    <a:pt x="58" y="0"/>
                  </a:lnTo>
                  <a:lnTo>
                    <a:pt x="93" y="0"/>
                  </a:lnTo>
                  <a:lnTo>
                    <a:pt x="121" y="11"/>
                  </a:lnTo>
                  <a:lnTo>
                    <a:pt x="132" y="50"/>
                  </a:lnTo>
                  <a:lnTo>
                    <a:pt x="132" y="17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3" name="Line 387">
              <a:extLst>
                <a:ext uri="{FF2B5EF4-FFF2-40B4-BE49-F238E27FC236}">
                  <a16:creationId xmlns:a16="http://schemas.microsoft.com/office/drawing/2014/main" id="{347A1D15-5F0B-452F-8F85-5CCBE765B657}"/>
                </a:ext>
              </a:extLst>
            </p:cNvPr>
            <p:cNvSpPr>
              <a:spLocks noChangeShapeType="1"/>
            </p:cNvSpPr>
            <p:nvPr/>
          </p:nvSpPr>
          <p:spPr bwMode="auto">
            <a:xfrm flipV="1">
              <a:off x="2423" y="1637"/>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84" name="Line 388">
              <a:extLst>
                <a:ext uri="{FF2B5EF4-FFF2-40B4-BE49-F238E27FC236}">
                  <a16:creationId xmlns:a16="http://schemas.microsoft.com/office/drawing/2014/main" id="{0A0C43B0-1040-47CC-842F-C43345F9E325}"/>
                </a:ext>
              </a:extLst>
            </p:cNvPr>
            <p:cNvSpPr>
              <a:spLocks noChangeShapeType="1"/>
            </p:cNvSpPr>
            <p:nvPr/>
          </p:nvSpPr>
          <p:spPr bwMode="auto">
            <a:xfrm>
              <a:off x="2461" y="1639"/>
              <a:ext cx="1"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85" name="Line 389">
              <a:extLst>
                <a:ext uri="{FF2B5EF4-FFF2-40B4-BE49-F238E27FC236}">
                  <a16:creationId xmlns:a16="http://schemas.microsoft.com/office/drawing/2014/main" id="{D071695E-E976-412A-A477-C85F2834221C}"/>
                </a:ext>
              </a:extLst>
            </p:cNvPr>
            <p:cNvSpPr>
              <a:spLocks noChangeShapeType="1"/>
            </p:cNvSpPr>
            <p:nvPr/>
          </p:nvSpPr>
          <p:spPr bwMode="auto">
            <a:xfrm flipH="1">
              <a:off x="2422" y="1667"/>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86" name="Freeform 390">
              <a:extLst>
                <a:ext uri="{FF2B5EF4-FFF2-40B4-BE49-F238E27FC236}">
                  <a16:creationId xmlns:a16="http://schemas.microsoft.com/office/drawing/2014/main" id="{F63CB622-6077-4882-A048-7ABA6A2C0495}"/>
                </a:ext>
              </a:extLst>
            </p:cNvPr>
            <p:cNvSpPr>
              <a:spLocks noChangeArrowheads="1"/>
            </p:cNvSpPr>
            <p:nvPr/>
          </p:nvSpPr>
          <p:spPr bwMode="auto">
            <a:xfrm>
              <a:off x="2484" y="1658"/>
              <a:ext cx="36" cy="39"/>
            </a:xfrm>
            <a:custGeom>
              <a:avLst/>
              <a:gdLst>
                <a:gd name="T0" fmla="*/ 34 w 160"/>
                <a:gd name="T1" fmla="*/ 15 h 171"/>
                <a:gd name="T2" fmla="*/ 57 w 160"/>
                <a:gd name="T3" fmla="*/ 0 h 171"/>
                <a:gd name="T4" fmla="*/ 34 w 160"/>
                <a:gd name="T5" fmla="*/ 15 h 171"/>
                <a:gd name="T6" fmla="*/ 7 w 160"/>
                <a:gd name="T7" fmla="*/ 38 h 171"/>
                <a:gd name="T8" fmla="*/ 0 w 160"/>
                <a:gd name="T9" fmla="*/ 74 h 171"/>
                <a:gd name="T10" fmla="*/ 0 w 160"/>
                <a:gd name="T11" fmla="*/ 96 h 171"/>
                <a:gd name="T12" fmla="*/ 7 w 160"/>
                <a:gd name="T13" fmla="*/ 134 h 171"/>
                <a:gd name="T14" fmla="*/ 34 w 160"/>
                <a:gd name="T15" fmla="*/ 158 h 171"/>
                <a:gd name="T16" fmla="*/ 57 w 160"/>
                <a:gd name="T17" fmla="*/ 170 h 171"/>
                <a:gd name="T18" fmla="*/ 97 w 160"/>
                <a:gd name="T19" fmla="*/ 170 h 171"/>
                <a:gd name="T20" fmla="*/ 120 w 160"/>
                <a:gd name="T21" fmla="*/ 158 h 171"/>
                <a:gd name="T22" fmla="*/ 143 w 160"/>
                <a:gd name="T23" fmla="*/ 134 h 171"/>
                <a:gd name="T24" fmla="*/ 159 w 160"/>
                <a:gd name="T25" fmla="*/ 96 h 171"/>
                <a:gd name="T26" fmla="*/ 159 w 160"/>
                <a:gd name="T27" fmla="*/ 74 h 171"/>
                <a:gd name="T28" fmla="*/ 143 w 160"/>
                <a:gd name="T29" fmla="*/ 38 h 171"/>
                <a:gd name="T30" fmla="*/ 120 w 160"/>
                <a:gd name="T31" fmla="*/ 15 h 171"/>
                <a:gd name="T32" fmla="*/ 97 w 160"/>
                <a:gd name="T33" fmla="*/ 0 h 171"/>
                <a:gd name="T34" fmla="*/ 57 w 160"/>
                <a:gd name="T35"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0" h="171">
                  <a:moveTo>
                    <a:pt x="34" y="15"/>
                  </a:moveTo>
                  <a:lnTo>
                    <a:pt x="57" y="0"/>
                  </a:lnTo>
                  <a:lnTo>
                    <a:pt x="34" y="15"/>
                  </a:lnTo>
                  <a:lnTo>
                    <a:pt x="7" y="38"/>
                  </a:lnTo>
                  <a:lnTo>
                    <a:pt x="0" y="74"/>
                  </a:lnTo>
                  <a:lnTo>
                    <a:pt x="0" y="96"/>
                  </a:lnTo>
                  <a:lnTo>
                    <a:pt x="7" y="134"/>
                  </a:lnTo>
                  <a:lnTo>
                    <a:pt x="34" y="158"/>
                  </a:lnTo>
                  <a:lnTo>
                    <a:pt x="57" y="170"/>
                  </a:lnTo>
                  <a:lnTo>
                    <a:pt x="97" y="170"/>
                  </a:lnTo>
                  <a:lnTo>
                    <a:pt x="120" y="158"/>
                  </a:lnTo>
                  <a:lnTo>
                    <a:pt x="143" y="134"/>
                  </a:lnTo>
                  <a:lnTo>
                    <a:pt x="159" y="96"/>
                  </a:lnTo>
                  <a:lnTo>
                    <a:pt x="159" y="74"/>
                  </a:lnTo>
                  <a:lnTo>
                    <a:pt x="143" y="38"/>
                  </a:lnTo>
                  <a:lnTo>
                    <a:pt x="120" y="15"/>
                  </a:lnTo>
                  <a:lnTo>
                    <a:pt x="97" y="0"/>
                  </a:lnTo>
                  <a:lnTo>
                    <a:pt x="5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7" name="Freeform 391">
              <a:extLst>
                <a:ext uri="{FF2B5EF4-FFF2-40B4-BE49-F238E27FC236}">
                  <a16:creationId xmlns:a16="http://schemas.microsoft.com/office/drawing/2014/main" id="{C8C0A7D8-D735-4DA9-A823-1D337C4D76EA}"/>
                </a:ext>
              </a:extLst>
            </p:cNvPr>
            <p:cNvSpPr>
              <a:spLocks noChangeArrowheads="1"/>
            </p:cNvSpPr>
            <p:nvPr/>
          </p:nvSpPr>
          <p:spPr bwMode="auto">
            <a:xfrm>
              <a:off x="2536" y="1658"/>
              <a:ext cx="30" cy="39"/>
            </a:xfrm>
            <a:custGeom>
              <a:avLst/>
              <a:gdLst>
                <a:gd name="T0" fmla="*/ 0 w 132"/>
                <a:gd name="T1" fmla="*/ 0 h 171"/>
                <a:gd name="T2" fmla="*/ 0 w 132"/>
                <a:gd name="T3" fmla="*/ 119 h 171"/>
                <a:gd name="T4" fmla="*/ 11 w 132"/>
                <a:gd name="T5" fmla="*/ 158 h 171"/>
                <a:gd name="T6" fmla="*/ 34 w 132"/>
                <a:gd name="T7" fmla="*/ 170 h 171"/>
                <a:gd name="T8" fmla="*/ 69 w 132"/>
                <a:gd name="T9" fmla="*/ 170 h 171"/>
                <a:gd name="T10" fmla="*/ 96 w 132"/>
                <a:gd name="T11" fmla="*/ 158 h 171"/>
                <a:gd name="T12" fmla="*/ 131 w 132"/>
                <a:gd name="T13" fmla="*/ 119 h 171"/>
              </a:gdLst>
              <a:ahLst/>
              <a:cxnLst>
                <a:cxn ang="0">
                  <a:pos x="T0" y="T1"/>
                </a:cxn>
                <a:cxn ang="0">
                  <a:pos x="T2" y="T3"/>
                </a:cxn>
                <a:cxn ang="0">
                  <a:pos x="T4" y="T5"/>
                </a:cxn>
                <a:cxn ang="0">
                  <a:pos x="T6" y="T7"/>
                </a:cxn>
                <a:cxn ang="0">
                  <a:pos x="T8" y="T9"/>
                </a:cxn>
                <a:cxn ang="0">
                  <a:pos x="T10" y="T11"/>
                </a:cxn>
                <a:cxn ang="0">
                  <a:pos x="T12" y="T13"/>
                </a:cxn>
              </a:cxnLst>
              <a:rect l="0" t="0" r="r" b="b"/>
              <a:pathLst>
                <a:path w="132" h="171">
                  <a:moveTo>
                    <a:pt x="0" y="0"/>
                  </a:moveTo>
                  <a:lnTo>
                    <a:pt x="0" y="119"/>
                  </a:lnTo>
                  <a:lnTo>
                    <a:pt x="11" y="158"/>
                  </a:lnTo>
                  <a:lnTo>
                    <a:pt x="34" y="170"/>
                  </a:lnTo>
                  <a:lnTo>
                    <a:pt x="69" y="170"/>
                  </a:lnTo>
                  <a:lnTo>
                    <a:pt x="96" y="158"/>
                  </a:lnTo>
                  <a:lnTo>
                    <a:pt x="131" y="1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8" name="Line 392">
              <a:extLst>
                <a:ext uri="{FF2B5EF4-FFF2-40B4-BE49-F238E27FC236}">
                  <a16:creationId xmlns:a16="http://schemas.microsoft.com/office/drawing/2014/main" id="{7FBE29D9-ACDC-4370-A72D-A46EEE66EA11}"/>
                </a:ext>
              </a:extLst>
            </p:cNvPr>
            <p:cNvSpPr>
              <a:spLocks noChangeShapeType="1"/>
            </p:cNvSpPr>
            <p:nvPr/>
          </p:nvSpPr>
          <p:spPr bwMode="auto">
            <a:xfrm flipV="1">
              <a:off x="2566" y="1657"/>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89" name="Freeform 393">
              <a:extLst>
                <a:ext uri="{FF2B5EF4-FFF2-40B4-BE49-F238E27FC236}">
                  <a16:creationId xmlns:a16="http://schemas.microsoft.com/office/drawing/2014/main" id="{198153A5-042C-434D-BB97-98C432EDF6D7}"/>
                </a:ext>
              </a:extLst>
            </p:cNvPr>
            <p:cNvSpPr>
              <a:spLocks noChangeArrowheads="1"/>
            </p:cNvSpPr>
            <p:nvPr/>
          </p:nvSpPr>
          <p:spPr bwMode="auto">
            <a:xfrm>
              <a:off x="2588" y="1658"/>
              <a:ext cx="30" cy="39"/>
            </a:xfrm>
            <a:custGeom>
              <a:avLst/>
              <a:gdLst>
                <a:gd name="T0" fmla="*/ 120 w 132"/>
                <a:gd name="T1" fmla="*/ 15 h 171"/>
                <a:gd name="T2" fmla="*/ 131 w 132"/>
                <a:gd name="T3" fmla="*/ 38 h 171"/>
                <a:gd name="T4" fmla="*/ 120 w 132"/>
                <a:gd name="T5" fmla="*/ 15 h 171"/>
                <a:gd name="T6" fmla="*/ 85 w 132"/>
                <a:gd name="T7" fmla="*/ 0 h 171"/>
                <a:gd name="T8" fmla="*/ 47 w 132"/>
                <a:gd name="T9" fmla="*/ 0 h 171"/>
                <a:gd name="T10" fmla="*/ 12 w 132"/>
                <a:gd name="T11" fmla="*/ 15 h 171"/>
                <a:gd name="T12" fmla="*/ 0 w 132"/>
                <a:gd name="T13" fmla="*/ 38 h 171"/>
                <a:gd name="T14" fmla="*/ 12 w 132"/>
                <a:gd name="T15" fmla="*/ 61 h 171"/>
                <a:gd name="T16" fmla="*/ 34 w 132"/>
                <a:gd name="T17" fmla="*/ 74 h 171"/>
                <a:gd name="T18" fmla="*/ 93 w 132"/>
                <a:gd name="T19" fmla="*/ 85 h 171"/>
                <a:gd name="T20" fmla="*/ 120 w 132"/>
                <a:gd name="T21" fmla="*/ 96 h 171"/>
                <a:gd name="T22" fmla="*/ 131 w 132"/>
                <a:gd name="T23" fmla="*/ 119 h 171"/>
                <a:gd name="T24" fmla="*/ 131 w 132"/>
                <a:gd name="T25" fmla="*/ 134 h 171"/>
                <a:gd name="T26" fmla="*/ 120 w 132"/>
                <a:gd name="T27" fmla="*/ 158 h 171"/>
                <a:gd name="T28" fmla="*/ 85 w 132"/>
                <a:gd name="T29" fmla="*/ 170 h 171"/>
                <a:gd name="T30" fmla="*/ 47 w 132"/>
                <a:gd name="T31" fmla="*/ 170 h 171"/>
                <a:gd name="T32" fmla="*/ 12 w 132"/>
                <a:gd name="T33" fmla="*/ 158 h 171"/>
                <a:gd name="T34" fmla="*/ 0 w 132"/>
                <a:gd name="T35" fmla="*/ 13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71">
                  <a:moveTo>
                    <a:pt x="120" y="15"/>
                  </a:moveTo>
                  <a:lnTo>
                    <a:pt x="131" y="38"/>
                  </a:lnTo>
                  <a:lnTo>
                    <a:pt x="120" y="15"/>
                  </a:lnTo>
                  <a:lnTo>
                    <a:pt x="85" y="0"/>
                  </a:lnTo>
                  <a:lnTo>
                    <a:pt x="47" y="0"/>
                  </a:lnTo>
                  <a:lnTo>
                    <a:pt x="12" y="15"/>
                  </a:lnTo>
                  <a:lnTo>
                    <a:pt x="0" y="38"/>
                  </a:lnTo>
                  <a:lnTo>
                    <a:pt x="12" y="61"/>
                  </a:lnTo>
                  <a:lnTo>
                    <a:pt x="34" y="74"/>
                  </a:lnTo>
                  <a:lnTo>
                    <a:pt x="93" y="85"/>
                  </a:lnTo>
                  <a:lnTo>
                    <a:pt x="120" y="96"/>
                  </a:lnTo>
                  <a:lnTo>
                    <a:pt x="131" y="119"/>
                  </a:lnTo>
                  <a:lnTo>
                    <a:pt x="131" y="134"/>
                  </a:lnTo>
                  <a:lnTo>
                    <a:pt x="120" y="158"/>
                  </a:lnTo>
                  <a:lnTo>
                    <a:pt x="85" y="170"/>
                  </a:lnTo>
                  <a:lnTo>
                    <a:pt x="47" y="170"/>
                  </a:lnTo>
                  <a:lnTo>
                    <a:pt x="12" y="158"/>
                  </a:lnTo>
                  <a:lnTo>
                    <a:pt x="0" y="1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0" name="Freeform 394">
              <a:extLst>
                <a:ext uri="{FF2B5EF4-FFF2-40B4-BE49-F238E27FC236}">
                  <a16:creationId xmlns:a16="http://schemas.microsoft.com/office/drawing/2014/main" id="{8463CCA7-8D6D-47F8-9178-D8FD7EAB3D07}"/>
                </a:ext>
              </a:extLst>
            </p:cNvPr>
            <p:cNvSpPr>
              <a:spLocks noChangeArrowheads="1"/>
            </p:cNvSpPr>
            <p:nvPr/>
          </p:nvSpPr>
          <p:spPr bwMode="auto">
            <a:xfrm>
              <a:off x="2635" y="1658"/>
              <a:ext cx="34" cy="39"/>
            </a:xfrm>
            <a:custGeom>
              <a:avLst/>
              <a:gdLst>
                <a:gd name="T0" fmla="*/ 0 w 148"/>
                <a:gd name="T1" fmla="*/ 74 h 171"/>
                <a:gd name="T2" fmla="*/ 147 w 148"/>
                <a:gd name="T3" fmla="*/ 74 h 171"/>
                <a:gd name="T4" fmla="*/ 147 w 148"/>
                <a:gd name="T5" fmla="*/ 50 h 171"/>
                <a:gd name="T6" fmla="*/ 136 w 148"/>
                <a:gd name="T7" fmla="*/ 26 h 171"/>
                <a:gd name="T8" fmla="*/ 123 w 148"/>
                <a:gd name="T9" fmla="*/ 15 h 171"/>
                <a:gd name="T10" fmla="*/ 100 w 148"/>
                <a:gd name="T11" fmla="*/ 0 h 171"/>
                <a:gd name="T12" fmla="*/ 61 w 148"/>
                <a:gd name="T13" fmla="*/ 0 h 171"/>
                <a:gd name="T14" fmla="*/ 39 w 148"/>
                <a:gd name="T15" fmla="*/ 15 h 171"/>
                <a:gd name="T16" fmla="*/ 11 w 148"/>
                <a:gd name="T17" fmla="*/ 38 h 171"/>
                <a:gd name="T18" fmla="*/ 0 w 148"/>
                <a:gd name="T19" fmla="*/ 74 h 171"/>
                <a:gd name="T20" fmla="*/ 0 w 148"/>
                <a:gd name="T21" fmla="*/ 96 h 171"/>
                <a:gd name="T22" fmla="*/ 11 w 148"/>
                <a:gd name="T23" fmla="*/ 134 h 171"/>
                <a:gd name="T24" fmla="*/ 39 w 148"/>
                <a:gd name="T25" fmla="*/ 158 h 171"/>
                <a:gd name="T26" fmla="*/ 61 w 148"/>
                <a:gd name="T27" fmla="*/ 170 h 171"/>
                <a:gd name="T28" fmla="*/ 100 w 148"/>
                <a:gd name="T29" fmla="*/ 170 h 171"/>
                <a:gd name="T30" fmla="*/ 123 w 148"/>
                <a:gd name="T31" fmla="*/ 158 h 171"/>
                <a:gd name="T32" fmla="*/ 147 w 148"/>
                <a:gd name="T33" fmla="*/ 13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1">
                  <a:moveTo>
                    <a:pt x="0" y="74"/>
                  </a:moveTo>
                  <a:lnTo>
                    <a:pt x="147" y="74"/>
                  </a:lnTo>
                  <a:lnTo>
                    <a:pt x="147" y="50"/>
                  </a:lnTo>
                  <a:lnTo>
                    <a:pt x="136" y="26"/>
                  </a:lnTo>
                  <a:lnTo>
                    <a:pt x="123" y="15"/>
                  </a:lnTo>
                  <a:lnTo>
                    <a:pt x="100" y="0"/>
                  </a:lnTo>
                  <a:lnTo>
                    <a:pt x="61" y="0"/>
                  </a:lnTo>
                  <a:lnTo>
                    <a:pt x="39" y="15"/>
                  </a:lnTo>
                  <a:lnTo>
                    <a:pt x="11" y="38"/>
                  </a:lnTo>
                  <a:lnTo>
                    <a:pt x="0" y="74"/>
                  </a:lnTo>
                  <a:lnTo>
                    <a:pt x="0" y="96"/>
                  </a:lnTo>
                  <a:lnTo>
                    <a:pt x="11" y="134"/>
                  </a:lnTo>
                  <a:lnTo>
                    <a:pt x="39" y="158"/>
                  </a:lnTo>
                  <a:lnTo>
                    <a:pt x="61" y="170"/>
                  </a:lnTo>
                  <a:lnTo>
                    <a:pt x="100" y="170"/>
                  </a:lnTo>
                  <a:lnTo>
                    <a:pt x="123" y="158"/>
                  </a:lnTo>
                  <a:lnTo>
                    <a:pt x="147" y="1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1" name="Freeform 395">
              <a:extLst>
                <a:ext uri="{FF2B5EF4-FFF2-40B4-BE49-F238E27FC236}">
                  <a16:creationId xmlns:a16="http://schemas.microsoft.com/office/drawing/2014/main" id="{779748B9-947F-4C6D-B57A-B946FC905B33}"/>
                </a:ext>
              </a:extLst>
            </p:cNvPr>
            <p:cNvSpPr>
              <a:spLocks noChangeArrowheads="1"/>
            </p:cNvSpPr>
            <p:nvPr/>
          </p:nvSpPr>
          <p:spPr bwMode="auto">
            <a:xfrm>
              <a:off x="2724" y="1639"/>
              <a:ext cx="35" cy="58"/>
            </a:xfrm>
            <a:custGeom>
              <a:avLst/>
              <a:gdLst>
                <a:gd name="T0" fmla="*/ 0 w 155"/>
                <a:gd name="T1" fmla="*/ 254 h 255"/>
                <a:gd name="T2" fmla="*/ 0 w 155"/>
                <a:gd name="T3" fmla="*/ 0 h 255"/>
                <a:gd name="T4" fmla="*/ 154 w 155"/>
                <a:gd name="T5" fmla="*/ 0 h 255"/>
              </a:gdLst>
              <a:ahLst/>
              <a:cxnLst>
                <a:cxn ang="0">
                  <a:pos x="T0" y="T1"/>
                </a:cxn>
                <a:cxn ang="0">
                  <a:pos x="T2" y="T3"/>
                </a:cxn>
                <a:cxn ang="0">
                  <a:pos x="T4" y="T5"/>
                </a:cxn>
              </a:cxnLst>
              <a:rect l="0" t="0" r="r" b="b"/>
              <a:pathLst>
                <a:path w="155" h="255">
                  <a:moveTo>
                    <a:pt x="0" y="254"/>
                  </a:moveTo>
                  <a:lnTo>
                    <a:pt x="0" y="0"/>
                  </a:lnTo>
                  <a:lnTo>
                    <a:pt x="15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2" name="Line 396">
              <a:extLst>
                <a:ext uri="{FF2B5EF4-FFF2-40B4-BE49-F238E27FC236}">
                  <a16:creationId xmlns:a16="http://schemas.microsoft.com/office/drawing/2014/main" id="{3474FCF7-5336-4BA5-9058-55DDBD71FACC}"/>
                </a:ext>
              </a:extLst>
            </p:cNvPr>
            <p:cNvSpPr>
              <a:spLocks noChangeShapeType="1"/>
            </p:cNvSpPr>
            <p:nvPr/>
          </p:nvSpPr>
          <p:spPr bwMode="auto">
            <a:xfrm flipH="1">
              <a:off x="2723" y="1667"/>
              <a:ext cx="2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93" name="Line 397">
              <a:extLst>
                <a:ext uri="{FF2B5EF4-FFF2-40B4-BE49-F238E27FC236}">
                  <a16:creationId xmlns:a16="http://schemas.microsoft.com/office/drawing/2014/main" id="{43ED8DAA-93FE-4E96-A724-C669B1A615F7}"/>
                </a:ext>
              </a:extLst>
            </p:cNvPr>
            <p:cNvSpPr>
              <a:spLocks noChangeShapeType="1"/>
            </p:cNvSpPr>
            <p:nvPr/>
          </p:nvSpPr>
          <p:spPr bwMode="auto">
            <a:xfrm>
              <a:off x="2724" y="1697"/>
              <a:ext cx="3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94" name="Line 398">
              <a:extLst>
                <a:ext uri="{FF2B5EF4-FFF2-40B4-BE49-F238E27FC236}">
                  <a16:creationId xmlns:a16="http://schemas.microsoft.com/office/drawing/2014/main" id="{F4EA8EB8-817A-4390-B56E-2A16A3BC3B4C}"/>
                </a:ext>
              </a:extLst>
            </p:cNvPr>
            <p:cNvSpPr>
              <a:spLocks noChangeShapeType="1"/>
            </p:cNvSpPr>
            <p:nvPr/>
          </p:nvSpPr>
          <p:spPr bwMode="auto">
            <a:xfrm flipV="1">
              <a:off x="2775" y="1637"/>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95" name="Freeform 399">
              <a:extLst>
                <a:ext uri="{FF2B5EF4-FFF2-40B4-BE49-F238E27FC236}">
                  <a16:creationId xmlns:a16="http://schemas.microsoft.com/office/drawing/2014/main" id="{478508AB-C700-4C5F-8B30-629195E5A3AA}"/>
                </a:ext>
              </a:extLst>
            </p:cNvPr>
            <p:cNvSpPr>
              <a:spLocks noChangeArrowheads="1"/>
            </p:cNvSpPr>
            <p:nvPr/>
          </p:nvSpPr>
          <p:spPr bwMode="auto">
            <a:xfrm>
              <a:off x="2798" y="1658"/>
              <a:ext cx="33" cy="39"/>
            </a:xfrm>
            <a:custGeom>
              <a:avLst/>
              <a:gdLst>
                <a:gd name="T0" fmla="*/ 0 w 144"/>
                <a:gd name="T1" fmla="*/ 74 h 171"/>
                <a:gd name="T2" fmla="*/ 143 w 144"/>
                <a:gd name="T3" fmla="*/ 74 h 171"/>
                <a:gd name="T4" fmla="*/ 143 w 144"/>
                <a:gd name="T5" fmla="*/ 50 h 171"/>
                <a:gd name="T6" fmla="*/ 132 w 144"/>
                <a:gd name="T7" fmla="*/ 26 h 171"/>
                <a:gd name="T8" fmla="*/ 120 w 144"/>
                <a:gd name="T9" fmla="*/ 15 h 171"/>
                <a:gd name="T10" fmla="*/ 97 w 144"/>
                <a:gd name="T11" fmla="*/ 0 h 171"/>
                <a:gd name="T12" fmla="*/ 61 w 144"/>
                <a:gd name="T13" fmla="*/ 0 h 171"/>
                <a:gd name="T14" fmla="*/ 38 w 144"/>
                <a:gd name="T15" fmla="*/ 15 h 171"/>
                <a:gd name="T16" fmla="*/ 12 w 144"/>
                <a:gd name="T17" fmla="*/ 38 h 171"/>
                <a:gd name="T18" fmla="*/ 0 w 144"/>
                <a:gd name="T19" fmla="*/ 74 h 171"/>
                <a:gd name="T20" fmla="*/ 0 w 144"/>
                <a:gd name="T21" fmla="*/ 96 h 171"/>
                <a:gd name="T22" fmla="*/ 12 w 144"/>
                <a:gd name="T23" fmla="*/ 134 h 171"/>
                <a:gd name="T24" fmla="*/ 38 w 144"/>
                <a:gd name="T25" fmla="*/ 158 h 171"/>
                <a:gd name="T26" fmla="*/ 61 w 144"/>
                <a:gd name="T27" fmla="*/ 170 h 171"/>
                <a:gd name="T28" fmla="*/ 97 w 144"/>
                <a:gd name="T29" fmla="*/ 170 h 171"/>
                <a:gd name="T30" fmla="*/ 120 w 144"/>
                <a:gd name="T31" fmla="*/ 158 h 171"/>
                <a:gd name="T32" fmla="*/ 143 w 144"/>
                <a:gd name="T33" fmla="*/ 13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71">
                  <a:moveTo>
                    <a:pt x="0" y="74"/>
                  </a:moveTo>
                  <a:lnTo>
                    <a:pt x="143" y="74"/>
                  </a:lnTo>
                  <a:lnTo>
                    <a:pt x="143" y="50"/>
                  </a:lnTo>
                  <a:lnTo>
                    <a:pt x="132" y="26"/>
                  </a:lnTo>
                  <a:lnTo>
                    <a:pt x="120" y="15"/>
                  </a:lnTo>
                  <a:lnTo>
                    <a:pt x="97" y="0"/>
                  </a:lnTo>
                  <a:lnTo>
                    <a:pt x="61" y="0"/>
                  </a:lnTo>
                  <a:lnTo>
                    <a:pt x="38" y="15"/>
                  </a:lnTo>
                  <a:lnTo>
                    <a:pt x="12" y="38"/>
                  </a:lnTo>
                  <a:lnTo>
                    <a:pt x="0" y="74"/>
                  </a:lnTo>
                  <a:lnTo>
                    <a:pt x="0" y="96"/>
                  </a:lnTo>
                  <a:lnTo>
                    <a:pt x="12" y="134"/>
                  </a:lnTo>
                  <a:lnTo>
                    <a:pt x="38" y="158"/>
                  </a:lnTo>
                  <a:lnTo>
                    <a:pt x="61" y="170"/>
                  </a:lnTo>
                  <a:lnTo>
                    <a:pt x="97" y="170"/>
                  </a:lnTo>
                  <a:lnTo>
                    <a:pt x="120" y="158"/>
                  </a:lnTo>
                  <a:lnTo>
                    <a:pt x="143" y="1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6" name="Freeform 400">
              <a:extLst>
                <a:ext uri="{FF2B5EF4-FFF2-40B4-BE49-F238E27FC236}">
                  <a16:creationId xmlns:a16="http://schemas.microsoft.com/office/drawing/2014/main" id="{4EA85121-5492-42E3-88AD-3BD9850A3742}"/>
                </a:ext>
              </a:extLst>
            </p:cNvPr>
            <p:cNvSpPr>
              <a:spLocks noChangeArrowheads="1"/>
            </p:cNvSpPr>
            <p:nvPr/>
          </p:nvSpPr>
          <p:spPr bwMode="auto">
            <a:xfrm>
              <a:off x="2848" y="1658"/>
              <a:ext cx="34" cy="39"/>
            </a:xfrm>
            <a:custGeom>
              <a:avLst/>
              <a:gdLst>
                <a:gd name="T0" fmla="*/ 148 w 149"/>
                <a:gd name="T1" fmla="*/ 38 h 171"/>
                <a:gd name="T2" fmla="*/ 124 w 149"/>
                <a:gd name="T3" fmla="*/ 15 h 171"/>
                <a:gd name="T4" fmla="*/ 96 w 149"/>
                <a:gd name="T5" fmla="*/ 0 h 171"/>
                <a:gd name="T6" fmla="*/ 62 w 149"/>
                <a:gd name="T7" fmla="*/ 0 h 171"/>
                <a:gd name="T8" fmla="*/ 34 w 149"/>
                <a:gd name="T9" fmla="*/ 15 h 171"/>
                <a:gd name="T10" fmla="*/ 12 w 149"/>
                <a:gd name="T11" fmla="*/ 38 h 171"/>
                <a:gd name="T12" fmla="*/ 0 w 149"/>
                <a:gd name="T13" fmla="*/ 74 h 171"/>
                <a:gd name="T14" fmla="*/ 0 w 149"/>
                <a:gd name="T15" fmla="*/ 96 h 171"/>
                <a:gd name="T16" fmla="*/ 12 w 149"/>
                <a:gd name="T17" fmla="*/ 134 h 171"/>
                <a:gd name="T18" fmla="*/ 34 w 149"/>
                <a:gd name="T19" fmla="*/ 158 h 171"/>
                <a:gd name="T20" fmla="*/ 62 w 149"/>
                <a:gd name="T21" fmla="*/ 170 h 171"/>
                <a:gd name="T22" fmla="*/ 96 w 149"/>
                <a:gd name="T23" fmla="*/ 170 h 171"/>
                <a:gd name="T24" fmla="*/ 124 w 149"/>
                <a:gd name="T25" fmla="*/ 158 h 171"/>
                <a:gd name="T26" fmla="*/ 148 w 149"/>
                <a:gd name="T27" fmla="*/ 13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71">
                  <a:moveTo>
                    <a:pt x="148" y="38"/>
                  </a:moveTo>
                  <a:lnTo>
                    <a:pt x="124" y="15"/>
                  </a:lnTo>
                  <a:lnTo>
                    <a:pt x="96" y="0"/>
                  </a:lnTo>
                  <a:lnTo>
                    <a:pt x="62" y="0"/>
                  </a:lnTo>
                  <a:lnTo>
                    <a:pt x="34" y="15"/>
                  </a:lnTo>
                  <a:lnTo>
                    <a:pt x="12" y="38"/>
                  </a:lnTo>
                  <a:lnTo>
                    <a:pt x="0" y="74"/>
                  </a:lnTo>
                  <a:lnTo>
                    <a:pt x="0" y="96"/>
                  </a:lnTo>
                  <a:lnTo>
                    <a:pt x="12" y="134"/>
                  </a:lnTo>
                  <a:lnTo>
                    <a:pt x="34" y="158"/>
                  </a:lnTo>
                  <a:lnTo>
                    <a:pt x="62" y="170"/>
                  </a:lnTo>
                  <a:lnTo>
                    <a:pt x="96" y="170"/>
                  </a:lnTo>
                  <a:lnTo>
                    <a:pt x="124" y="158"/>
                  </a:lnTo>
                  <a:lnTo>
                    <a:pt x="148" y="1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7" name="Line 401">
              <a:extLst>
                <a:ext uri="{FF2B5EF4-FFF2-40B4-BE49-F238E27FC236}">
                  <a16:creationId xmlns:a16="http://schemas.microsoft.com/office/drawing/2014/main" id="{3E1D3D79-B3A3-44A4-9DAB-D72824C35596}"/>
                </a:ext>
              </a:extLst>
            </p:cNvPr>
            <p:cNvSpPr>
              <a:spLocks noChangeShapeType="1"/>
            </p:cNvSpPr>
            <p:nvPr/>
          </p:nvSpPr>
          <p:spPr bwMode="auto">
            <a:xfrm flipV="1">
              <a:off x="2906" y="1638"/>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098" name="Freeform 402">
              <a:extLst>
                <a:ext uri="{FF2B5EF4-FFF2-40B4-BE49-F238E27FC236}">
                  <a16:creationId xmlns:a16="http://schemas.microsoft.com/office/drawing/2014/main" id="{9634CD66-AB58-4711-A561-0EFFBF8192DA}"/>
                </a:ext>
              </a:extLst>
            </p:cNvPr>
            <p:cNvSpPr>
              <a:spLocks noChangeArrowheads="1"/>
            </p:cNvSpPr>
            <p:nvPr/>
          </p:nvSpPr>
          <p:spPr bwMode="auto">
            <a:xfrm>
              <a:off x="2906" y="1685"/>
              <a:ext cx="14" cy="15"/>
            </a:xfrm>
            <a:custGeom>
              <a:avLst/>
              <a:gdLst>
                <a:gd name="T0" fmla="*/ 0 w 63"/>
                <a:gd name="T1" fmla="*/ 0 h 64"/>
                <a:gd name="T2" fmla="*/ 7 w 63"/>
                <a:gd name="T3" fmla="*/ 47 h 64"/>
                <a:gd name="T4" fmla="*/ 30 w 63"/>
                <a:gd name="T5" fmla="*/ 63 h 64"/>
                <a:gd name="T6" fmla="*/ 62 w 63"/>
                <a:gd name="T7" fmla="*/ 63 h 64"/>
              </a:gdLst>
              <a:ahLst/>
              <a:cxnLst>
                <a:cxn ang="0">
                  <a:pos x="T0" y="T1"/>
                </a:cxn>
                <a:cxn ang="0">
                  <a:pos x="T2" y="T3"/>
                </a:cxn>
                <a:cxn ang="0">
                  <a:pos x="T4" y="T5"/>
                </a:cxn>
                <a:cxn ang="0">
                  <a:pos x="T6" y="T7"/>
                </a:cxn>
              </a:cxnLst>
              <a:rect l="0" t="0" r="r" b="b"/>
              <a:pathLst>
                <a:path w="63" h="64">
                  <a:moveTo>
                    <a:pt x="0" y="0"/>
                  </a:moveTo>
                  <a:lnTo>
                    <a:pt x="7" y="47"/>
                  </a:lnTo>
                  <a:lnTo>
                    <a:pt x="30" y="63"/>
                  </a:lnTo>
                  <a:lnTo>
                    <a:pt x="62" y="6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9" name="Line 403">
              <a:extLst>
                <a:ext uri="{FF2B5EF4-FFF2-40B4-BE49-F238E27FC236}">
                  <a16:creationId xmlns:a16="http://schemas.microsoft.com/office/drawing/2014/main" id="{2F3EE57A-7DAC-4322-9AD9-B79EEFDF8DC5}"/>
                </a:ext>
              </a:extLst>
            </p:cNvPr>
            <p:cNvSpPr>
              <a:spLocks noChangeShapeType="1"/>
            </p:cNvSpPr>
            <p:nvPr/>
          </p:nvSpPr>
          <p:spPr bwMode="auto">
            <a:xfrm flipH="1">
              <a:off x="2897" y="1658"/>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00" name="Line 404">
              <a:extLst>
                <a:ext uri="{FF2B5EF4-FFF2-40B4-BE49-F238E27FC236}">
                  <a16:creationId xmlns:a16="http://schemas.microsoft.com/office/drawing/2014/main" id="{B49729F6-F322-464B-B9E0-C7B796CFA26E}"/>
                </a:ext>
              </a:extLst>
            </p:cNvPr>
            <p:cNvSpPr>
              <a:spLocks noChangeShapeType="1"/>
            </p:cNvSpPr>
            <p:nvPr/>
          </p:nvSpPr>
          <p:spPr bwMode="auto">
            <a:xfrm>
              <a:off x="2936" y="165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01" name="Freeform 405">
              <a:extLst>
                <a:ext uri="{FF2B5EF4-FFF2-40B4-BE49-F238E27FC236}">
                  <a16:creationId xmlns:a16="http://schemas.microsoft.com/office/drawing/2014/main" id="{EB8222F0-4DCD-40D6-8EB2-9378CD905C52}"/>
                </a:ext>
              </a:extLst>
            </p:cNvPr>
            <p:cNvSpPr>
              <a:spLocks noChangeArrowheads="1"/>
            </p:cNvSpPr>
            <p:nvPr/>
          </p:nvSpPr>
          <p:spPr bwMode="auto">
            <a:xfrm>
              <a:off x="2936" y="1658"/>
              <a:ext cx="22" cy="17"/>
            </a:xfrm>
            <a:custGeom>
              <a:avLst/>
              <a:gdLst>
                <a:gd name="T0" fmla="*/ 0 w 97"/>
                <a:gd name="T1" fmla="*/ 74 h 75"/>
                <a:gd name="T2" fmla="*/ 11 w 97"/>
                <a:gd name="T3" fmla="*/ 38 h 75"/>
                <a:gd name="T4" fmla="*/ 34 w 97"/>
                <a:gd name="T5" fmla="*/ 15 h 75"/>
                <a:gd name="T6" fmla="*/ 58 w 97"/>
                <a:gd name="T7" fmla="*/ 0 h 75"/>
                <a:gd name="T8" fmla="*/ 96 w 97"/>
                <a:gd name="T9" fmla="*/ 0 h 75"/>
              </a:gdLst>
              <a:ahLst/>
              <a:cxnLst>
                <a:cxn ang="0">
                  <a:pos x="T0" y="T1"/>
                </a:cxn>
                <a:cxn ang="0">
                  <a:pos x="T2" y="T3"/>
                </a:cxn>
                <a:cxn ang="0">
                  <a:pos x="T4" y="T5"/>
                </a:cxn>
                <a:cxn ang="0">
                  <a:pos x="T6" y="T7"/>
                </a:cxn>
                <a:cxn ang="0">
                  <a:pos x="T8" y="T9"/>
                </a:cxn>
              </a:cxnLst>
              <a:rect l="0" t="0" r="r" b="b"/>
              <a:pathLst>
                <a:path w="97" h="75">
                  <a:moveTo>
                    <a:pt x="0" y="74"/>
                  </a:moveTo>
                  <a:lnTo>
                    <a:pt x="11" y="38"/>
                  </a:lnTo>
                  <a:lnTo>
                    <a:pt x="34" y="15"/>
                  </a:lnTo>
                  <a:lnTo>
                    <a:pt x="58" y="0"/>
                  </a:lnTo>
                  <a:lnTo>
                    <a:pt x="9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2" name="Freeform 406">
              <a:extLst>
                <a:ext uri="{FF2B5EF4-FFF2-40B4-BE49-F238E27FC236}">
                  <a16:creationId xmlns:a16="http://schemas.microsoft.com/office/drawing/2014/main" id="{4847002B-7D9E-4E45-ACE0-DACE5514261C}"/>
                </a:ext>
              </a:extLst>
            </p:cNvPr>
            <p:cNvSpPr>
              <a:spLocks noChangeArrowheads="1"/>
            </p:cNvSpPr>
            <p:nvPr/>
          </p:nvSpPr>
          <p:spPr bwMode="auto">
            <a:xfrm>
              <a:off x="2972" y="1639"/>
              <a:ext cx="15" cy="14"/>
            </a:xfrm>
            <a:custGeom>
              <a:avLst/>
              <a:gdLst>
                <a:gd name="T0" fmla="*/ 0 w 64"/>
                <a:gd name="T1" fmla="*/ 30 h 62"/>
                <a:gd name="T2" fmla="*/ 31 w 64"/>
                <a:gd name="T3" fmla="*/ 61 h 62"/>
                <a:gd name="T4" fmla="*/ 63 w 64"/>
                <a:gd name="T5" fmla="*/ 30 h 62"/>
                <a:gd name="T6" fmla="*/ 31 w 64"/>
                <a:gd name="T7" fmla="*/ 0 h 62"/>
                <a:gd name="T8" fmla="*/ 0 w 64"/>
                <a:gd name="T9" fmla="*/ 30 h 62"/>
              </a:gdLst>
              <a:ahLst/>
              <a:cxnLst>
                <a:cxn ang="0">
                  <a:pos x="T0" y="T1"/>
                </a:cxn>
                <a:cxn ang="0">
                  <a:pos x="T2" y="T3"/>
                </a:cxn>
                <a:cxn ang="0">
                  <a:pos x="T4" y="T5"/>
                </a:cxn>
                <a:cxn ang="0">
                  <a:pos x="T6" y="T7"/>
                </a:cxn>
                <a:cxn ang="0">
                  <a:pos x="T8" y="T9"/>
                </a:cxn>
              </a:cxnLst>
              <a:rect l="0" t="0" r="r" b="b"/>
              <a:pathLst>
                <a:path w="64" h="62">
                  <a:moveTo>
                    <a:pt x="0" y="30"/>
                  </a:moveTo>
                  <a:lnTo>
                    <a:pt x="31" y="61"/>
                  </a:lnTo>
                  <a:lnTo>
                    <a:pt x="63" y="30"/>
                  </a:lnTo>
                  <a:lnTo>
                    <a:pt x="31" y="0"/>
                  </a:lnTo>
                  <a:lnTo>
                    <a:pt x="0" y="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3" name="Line 407">
              <a:extLst>
                <a:ext uri="{FF2B5EF4-FFF2-40B4-BE49-F238E27FC236}">
                  <a16:creationId xmlns:a16="http://schemas.microsoft.com/office/drawing/2014/main" id="{3B0A0C32-355F-483A-93F4-3FD34A8DCFA7}"/>
                </a:ext>
              </a:extLst>
            </p:cNvPr>
            <p:cNvSpPr>
              <a:spLocks noChangeShapeType="1"/>
            </p:cNvSpPr>
            <p:nvPr/>
          </p:nvSpPr>
          <p:spPr bwMode="auto">
            <a:xfrm>
              <a:off x="2974" y="165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04" name="Freeform 408">
              <a:extLst>
                <a:ext uri="{FF2B5EF4-FFF2-40B4-BE49-F238E27FC236}">
                  <a16:creationId xmlns:a16="http://schemas.microsoft.com/office/drawing/2014/main" id="{0A412207-464C-4991-ABDB-02539ED0491C}"/>
                </a:ext>
              </a:extLst>
            </p:cNvPr>
            <p:cNvSpPr>
              <a:spLocks noChangeArrowheads="1"/>
            </p:cNvSpPr>
            <p:nvPr/>
          </p:nvSpPr>
          <p:spPr bwMode="auto">
            <a:xfrm>
              <a:off x="2994" y="1658"/>
              <a:ext cx="34" cy="39"/>
            </a:xfrm>
            <a:custGeom>
              <a:avLst/>
              <a:gdLst>
                <a:gd name="T0" fmla="*/ 150 w 151"/>
                <a:gd name="T1" fmla="*/ 38 h 171"/>
                <a:gd name="T2" fmla="*/ 124 w 151"/>
                <a:gd name="T3" fmla="*/ 15 h 171"/>
                <a:gd name="T4" fmla="*/ 101 w 151"/>
                <a:gd name="T5" fmla="*/ 0 h 171"/>
                <a:gd name="T6" fmla="*/ 62 w 151"/>
                <a:gd name="T7" fmla="*/ 0 h 171"/>
                <a:gd name="T8" fmla="*/ 39 w 151"/>
                <a:gd name="T9" fmla="*/ 15 h 171"/>
                <a:gd name="T10" fmla="*/ 11 w 151"/>
                <a:gd name="T11" fmla="*/ 38 h 171"/>
                <a:gd name="T12" fmla="*/ 0 w 151"/>
                <a:gd name="T13" fmla="*/ 74 h 171"/>
                <a:gd name="T14" fmla="*/ 0 w 151"/>
                <a:gd name="T15" fmla="*/ 96 h 171"/>
                <a:gd name="T16" fmla="*/ 11 w 151"/>
                <a:gd name="T17" fmla="*/ 134 h 171"/>
                <a:gd name="T18" fmla="*/ 39 w 151"/>
                <a:gd name="T19" fmla="*/ 158 h 171"/>
                <a:gd name="T20" fmla="*/ 62 w 151"/>
                <a:gd name="T21" fmla="*/ 170 h 171"/>
                <a:gd name="T22" fmla="*/ 101 w 151"/>
                <a:gd name="T23" fmla="*/ 170 h 171"/>
                <a:gd name="T24" fmla="*/ 124 w 151"/>
                <a:gd name="T25" fmla="*/ 158 h 171"/>
                <a:gd name="T26" fmla="*/ 150 w 151"/>
                <a:gd name="T27" fmla="*/ 13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71">
                  <a:moveTo>
                    <a:pt x="150" y="38"/>
                  </a:moveTo>
                  <a:lnTo>
                    <a:pt x="124" y="15"/>
                  </a:lnTo>
                  <a:lnTo>
                    <a:pt x="101" y="0"/>
                  </a:lnTo>
                  <a:lnTo>
                    <a:pt x="62" y="0"/>
                  </a:lnTo>
                  <a:lnTo>
                    <a:pt x="39" y="15"/>
                  </a:lnTo>
                  <a:lnTo>
                    <a:pt x="11" y="38"/>
                  </a:lnTo>
                  <a:lnTo>
                    <a:pt x="0" y="74"/>
                  </a:lnTo>
                  <a:lnTo>
                    <a:pt x="0" y="96"/>
                  </a:lnTo>
                  <a:lnTo>
                    <a:pt x="11" y="134"/>
                  </a:lnTo>
                  <a:lnTo>
                    <a:pt x="39" y="158"/>
                  </a:lnTo>
                  <a:lnTo>
                    <a:pt x="62" y="170"/>
                  </a:lnTo>
                  <a:lnTo>
                    <a:pt x="101" y="170"/>
                  </a:lnTo>
                  <a:lnTo>
                    <a:pt x="124" y="158"/>
                  </a:lnTo>
                  <a:lnTo>
                    <a:pt x="150" y="1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5" name="Freeform 409">
              <a:extLst>
                <a:ext uri="{FF2B5EF4-FFF2-40B4-BE49-F238E27FC236}">
                  <a16:creationId xmlns:a16="http://schemas.microsoft.com/office/drawing/2014/main" id="{D4751476-06C8-4EF6-8D82-703F00D6C431}"/>
                </a:ext>
              </a:extLst>
            </p:cNvPr>
            <p:cNvSpPr>
              <a:spLocks noChangeArrowheads="1"/>
            </p:cNvSpPr>
            <p:nvPr/>
          </p:nvSpPr>
          <p:spPr bwMode="auto">
            <a:xfrm>
              <a:off x="3044" y="1658"/>
              <a:ext cx="33" cy="39"/>
            </a:xfrm>
            <a:custGeom>
              <a:avLst/>
              <a:gdLst>
                <a:gd name="T0" fmla="*/ 146 w 147"/>
                <a:gd name="T1" fmla="*/ 170 h 171"/>
                <a:gd name="T2" fmla="*/ 146 w 147"/>
                <a:gd name="T3" fmla="*/ 0 h 171"/>
                <a:gd name="T4" fmla="*/ 146 w 147"/>
                <a:gd name="T5" fmla="*/ 38 h 171"/>
                <a:gd name="T6" fmla="*/ 122 w 147"/>
                <a:gd name="T7" fmla="*/ 15 h 171"/>
                <a:gd name="T8" fmla="*/ 96 w 147"/>
                <a:gd name="T9" fmla="*/ 0 h 171"/>
                <a:gd name="T10" fmla="*/ 60 w 147"/>
                <a:gd name="T11" fmla="*/ 0 h 171"/>
                <a:gd name="T12" fmla="*/ 34 w 147"/>
                <a:gd name="T13" fmla="*/ 15 h 171"/>
                <a:gd name="T14" fmla="*/ 11 w 147"/>
                <a:gd name="T15" fmla="*/ 38 h 171"/>
                <a:gd name="T16" fmla="*/ 0 w 147"/>
                <a:gd name="T17" fmla="*/ 74 h 171"/>
                <a:gd name="T18" fmla="*/ 0 w 147"/>
                <a:gd name="T19" fmla="*/ 96 h 171"/>
                <a:gd name="T20" fmla="*/ 11 w 147"/>
                <a:gd name="T21" fmla="*/ 134 h 171"/>
                <a:gd name="T22" fmla="*/ 34 w 147"/>
                <a:gd name="T23" fmla="*/ 158 h 171"/>
                <a:gd name="T24" fmla="*/ 60 w 147"/>
                <a:gd name="T25" fmla="*/ 170 h 171"/>
                <a:gd name="T26" fmla="*/ 96 w 147"/>
                <a:gd name="T27" fmla="*/ 170 h 171"/>
                <a:gd name="T28" fmla="*/ 122 w 147"/>
                <a:gd name="T29" fmla="*/ 158 h 171"/>
                <a:gd name="T30" fmla="*/ 146 w 147"/>
                <a:gd name="T31" fmla="*/ 13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71">
                  <a:moveTo>
                    <a:pt x="146" y="170"/>
                  </a:moveTo>
                  <a:lnTo>
                    <a:pt x="146" y="0"/>
                  </a:lnTo>
                  <a:lnTo>
                    <a:pt x="146" y="38"/>
                  </a:lnTo>
                  <a:lnTo>
                    <a:pt x="122" y="15"/>
                  </a:lnTo>
                  <a:lnTo>
                    <a:pt x="96" y="0"/>
                  </a:lnTo>
                  <a:lnTo>
                    <a:pt x="60" y="0"/>
                  </a:lnTo>
                  <a:lnTo>
                    <a:pt x="34" y="15"/>
                  </a:lnTo>
                  <a:lnTo>
                    <a:pt x="11" y="38"/>
                  </a:lnTo>
                  <a:lnTo>
                    <a:pt x="0" y="74"/>
                  </a:lnTo>
                  <a:lnTo>
                    <a:pt x="0" y="96"/>
                  </a:lnTo>
                  <a:lnTo>
                    <a:pt x="11" y="134"/>
                  </a:lnTo>
                  <a:lnTo>
                    <a:pt x="34" y="158"/>
                  </a:lnTo>
                  <a:lnTo>
                    <a:pt x="60" y="170"/>
                  </a:lnTo>
                  <a:lnTo>
                    <a:pt x="96" y="170"/>
                  </a:lnTo>
                  <a:lnTo>
                    <a:pt x="122" y="158"/>
                  </a:lnTo>
                  <a:lnTo>
                    <a:pt x="146" y="1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6" name="Line 410">
              <a:extLst>
                <a:ext uri="{FF2B5EF4-FFF2-40B4-BE49-F238E27FC236}">
                  <a16:creationId xmlns:a16="http://schemas.microsoft.com/office/drawing/2014/main" id="{24E40D0E-28AE-4151-9AC5-932C9125CABC}"/>
                </a:ext>
              </a:extLst>
            </p:cNvPr>
            <p:cNvSpPr>
              <a:spLocks noChangeShapeType="1"/>
            </p:cNvSpPr>
            <p:nvPr/>
          </p:nvSpPr>
          <p:spPr bwMode="auto">
            <a:xfrm flipV="1">
              <a:off x="3096" y="1637"/>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07" name="Line 411">
              <a:extLst>
                <a:ext uri="{FF2B5EF4-FFF2-40B4-BE49-F238E27FC236}">
                  <a16:creationId xmlns:a16="http://schemas.microsoft.com/office/drawing/2014/main" id="{5B74654D-F4CB-471A-BB62-A9F05AA7245C}"/>
                </a:ext>
              </a:extLst>
            </p:cNvPr>
            <p:cNvSpPr>
              <a:spLocks noChangeShapeType="1"/>
            </p:cNvSpPr>
            <p:nvPr/>
          </p:nvSpPr>
          <p:spPr bwMode="auto">
            <a:xfrm>
              <a:off x="3190" y="1642"/>
              <a:ext cx="5"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08" name="Freeform 412">
              <a:extLst>
                <a:ext uri="{FF2B5EF4-FFF2-40B4-BE49-F238E27FC236}">
                  <a16:creationId xmlns:a16="http://schemas.microsoft.com/office/drawing/2014/main" id="{4399F5F1-67D0-4B7C-874B-6DE24C988DAF}"/>
                </a:ext>
              </a:extLst>
            </p:cNvPr>
            <p:cNvSpPr>
              <a:spLocks noChangeArrowheads="1"/>
            </p:cNvSpPr>
            <p:nvPr/>
          </p:nvSpPr>
          <p:spPr bwMode="auto">
            <a:xfrm>
              <a:off x="3156" y="1639"/>
              <a:ext cx="40" cy="58"/>
            </a:xfrm>
            <a:custGeom>
              <a:avLst/>
              <a:gdLst>
                <a:gd name="T0" fmla="*/ 150 w 175"/>
                <a:gd name="T1" fmla="*/ 11 h 255"/>
                <a:gd name="T2" fmla="*/ 112 w 175"/>
                <a:gd name="T3" fmla="*/ 0 h 255"/>
                <a:gd name="T4" fmla="*/ 62 w 175"/>
                <a:gd name="T5" fmla="*/ 0 h 255"/>
                <a:gd name="T6" fmla="*/ 28 w 175"/>
                <a:gd name="T7" fmla="*/ 11 h 255"/>
                <a:gd name="T8" fmla="*/ 0 w 175"/>
                <a:gd name="T9" fmla="*/ 38 h 255"/>
                <a:gd name="T10" fmla="*/ 0 w 175"/>
                <a:gd name="T11" fmla="*/ 61 h 255"/>
                <a:gd name="T12" fmla="*/ 11 w 175"/>
                <a:gd name="T13" fmla="*/ 84 h 255"/>
                <a:gd name="T14" fmla="*/ 28 w 175"/>
                <a:gd name="T15" fmla="*/ 99 h 255"/>
                <a:gd name="T16" fmla="*/ 50 w 175"/>
                <a:gd name="T17" fmla="*/ 111 h 255"/>
                <a:gd name="T18" fmla="*/ 124 w 175"/>
                <a:gd name="T19" fmla="*/ 134 h 255"/>
                <a:gd name="T20" fmla="*/ 150 w 175"/>
                <a:gd name="T21" fmla="*/ 145 h 255"/>
                <a:gd name="T22" fmla="*/ 163 w 175"/>
                <a:gd name="T23" fmla="*/ 158 h 255"/>
                <a:gd name="T24" fmla="*/ 174 w 175"/>
                <a:gd name="T25" fmla="*/ 180 h 255"/>
                <a:gd name="T26" fmla="*/ 174 w 175"/>
                <a:gd name="T27" fmla="*/ 218 h 255"/>
                <a:gd name="T28" fmla="*/ 150 w 175"/>
                <a:gd name="T29" fmla="*/ 242 h 255"/>
                <a:gd name="T30" fmla="*/ 112 w 175"/>
                <a:gd name="T31" fmla="*/ 254 h 255"/>
                <a:gd name="T32" fmla="*/ 62 w 175"/>
                <a:gd name="T33" fmla="*/ 254 h 255"/>
                <a:gd name="T34" fmla="*/ 28 w 175"/>
                <a:gd name="T35" fmla="*/ 242 h 255"/>
                <a:gd name="T36" fmla="*/ 0 w 175"/>
                <a:gd name="T37" fmla="*/ 21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 h="255">
                  <a:moveTo>
                    <a:pt x="150" y="11"/>
                  </a:moveTo>
                  <a:lnTo>
                    <a:pt x="112" y="0"/>
                  </a:lnTo>
                  <a:lnTo>
                    <a:pt x="62" y="0"/>
                  </a:lnTo>
                  <a:lnTo>
                    <a:pt x="28" y="11"/>
                  </a:lnTo>
                  <a:lnTo>
                    <a:pt x="0" y="38"/>
                  </a:lnTo>
                  <a:lnTo>
                    <a:pt x="0" y="61"/>
                  </a:lnTo>
                  <a:lnTo>
                    <a:pt x="11" y="84"/>
                  </a:lnTo>
                  <a:lnTo>
                    <a:pt x="28" y="99"/>
                  </a:lnTo>
                  <a:lnTo>
                    <a:pt x="50" y="111"/>
                  </a:lnTo>
                  <a:lnTo>
                    <a:pt x="124" y="134"/>
                  </a:lnTo>
                  <a:lnTo>
                    <a:pt x="150" y="145"/>
                  </a:lnTo>
                  <a:lnTo>
                    <a:pt x="163" y="158"/>
                  </a:lnTo>
                  <a:lnTo>
                    <a:pt x="174" y="180"/>
                  </a:lnTo>
                  <a:lnTo>
                    <a:pt x="174" y="218"/>
                  </a:lnTo>
                  <a:lnTo>
                    <a:pt x="150" y="242"/>
                  </a:lnTo>
                  <a:lnTo>
                    <a:pt x="112" y="254"/>
                  </a:lnTo>
                  <a:lnTo>
                    <a:pt x="62" y="254"/>
                  </a:lnTo>
                  <a:lnTo>
                    <a:pt x="28" y="242"/>
                  </a:lnTo>
                  <a:lnTo>
                    <a:pt x="0" y="21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9" name="Line 413">
              <a:extLst>
                <a:ext uri="{FF2B5EF4-FFF2-40B4-BE49-F238E27FC236}">
                  <a16:creationId xmlns:a16="http://schemas.microsoft.com/office/drawing/2014/main" id="{8B458CF2-E37F-4AE7-8BCD-F7E67E938D82}"/>
                </a:ext>
              </a:extLst>
            </p:cNvPr>
            <p:cNvSpPr>
              <a:spLocks noChangeShapeType="1"/>
            </p:cNvSpPr>
            <p:nvPr/>
          </p:nvSpPr>
          <p:spPr bwMode="auto">
            <a:xfrm flipH="1" flipV="1">
              <a:off x="3213" y="1657"/>
              <a:ext cx="19"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10" name="Freeform 414">
              <a:extLst>
                <a:ext uri="{FF2B5EF4-FFF2-40B4-BE49-F238E27FC236}">
                  <a16:creationId xmlns:a16="http://schemas.microsoft.com/office/drawing/2014/main" id="{E26D4DC5-6C19-400A-9FA3-C50169AE2602}"/>
                </a:ext>
              </a:extLst>
            </p:cNvPr>
            <p:cNvSpPr>
              <a:spLocks noChangeArrowheads="1"/>
            </p:cNvSpPr>
            <p:nvPr/>
          </p:nvSpPr>
          <p:spPr bwMode="auto">
            <a:xfrm>
              <a:off x="3212" y="1658"/>
              <a:ext cx="36" cy="58"/>
            </a:xfrm>
            <a:custGeom>
              <a:avLst/>
              <a:gdLst>
                <a:gd name="T0" fmla="*/ 159 w 160"/>
                <a:gd name="T1" fmla="*/ 0 h 255"/>
                <a:gd name="T2" fmla="*/ 85 w 160"/>
                <a:gd name="T3" fmla="*/ 170 h 255"/>
                <a:gd name="T4" fmla="*/ 62 w 160"/>
                <a:gd name="T5" fmla="*/ 219 h 255"/>
                <a:gd name="T6" fmla="*/ 39 w 160"/>
                <a:gd name="T7" fmla="*/ 243 h 255"/>
                <a:gd name="T8" fmla="*/ 12 w 160"/>
                <a:gd name="T9" fmla="*/ 254 h 255"/>
                <a:gd name="T10" fmla="*/ 0 w 160"/>
                <a:gd name="T11" fmla="*/ 254 h 255"/>
              </a:gdLst>
              <a:ahLst/>
              <a:cxnLst>
                <a:cxn ang="0">
                  <a:pos x="T0" y="T1"/>
                </a:cxn>
                <a:cxn ang="0">
                  <a:pos x="T2" y="T3"/>
                </a:cxn>
                <a:cxn ang="0">
                  <a:pos x="T4" y="T5"/>
                </a:cxn>
                <a:cxn ang="0">
                  <a:pos x="T6" y="T7"/>
                </a:cxn>
                <a:cxn ang="0">
                  <a:pos x="T8" y="T9"/>
                </a:cxn>
                <a:cxn ang="0">
                  <a:pos x="T10" y="T11"/>
                </a:cxn>
              </a:cxnLst>
              <a:rect l="0" t="0" r="r" b="b"/>
              <a:pathLst>
                <a:path w="160" h="255">
                  <a:moveTo>
                    <a:pt x="159" y="0"/>
                  </a:moveTo>
                  <a:lnTo>
                    <a:pt x="85" y="170"/>
                  </a:lnTo>
                  <a:lnTo>
                    <a:pt x="62" y="219"/>
                  </a:lnTo>
                  <a:lnTo>
                    <a:pt x="39" y="243"/>
                  </a:lnTo>
                  <a:lnTo>
                    <a:pt x="12" y="254"/>
                  </a:lnTo>
                  <a:lnTo>
                    <a:pt x="0" y="25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1" name="Freeform 415">
              <a:extLst>
                <a:ext uri="{FF2B5EF4-FFF2-40B4-BE49-F238E27FC236}">
                  <a16:creationId xmlns:a16="http://schemas.microsoft.com/office/drawing/2014/main" id="{FC865041-A6B3-4DC5-A455-C1C721C0655F}"/>
                </a:ext>
              </a:extLst>
            </p:cNvPr>
            <p:cNvSpPr>
              <a:spLocks noChangeArrowheads="1"/>
            </p:cNvSpPr>
            <p:nvPr/>
          </p:nvSpPr>
          <p:spPr bwMode="auto">
            <a:xfrm>
              <a:off x="3256" y="1658"/>
              <a:ext cx="31" cy="39"/>
            </a:xfrm>
            <a:custGeom>
              <a:avLst/>
              <a:gdLst>
                <a:gd name="T0" fmla="*/ 135 w 136"/>
                <a:gd name="T1" fmla="*/ 38 h 171"/>
                <a:gd name="T2" fmla="*/ 119 w 136"/>
                <a:gd name="T3" fmla="*/ 15 h 171"/>
                <a:gd name="T4" fmla="*/ 89 w 136"/>
                <a:gd name="T5" fmla="*/ 0 h 171"/>
                <a:gd name="T6" fmla="*/ 51 w 136"/>
                <a:gd name="T7" fmla="*/ 0 h 171"/>
                <a:gd name="T8" fmla="*/ 16 w 136"/>
                <a:gd name="T9" fmla="*/ 15 h 171"/>
                <a:gd name="T10" fmla="*/ 0 w 136"/>
                <a:gd name="T11" fmla="*/ 38 h 171"/>
                <a:gd name="T12" fmla="*/ 16 w 136"/>
                <a:gd name="T13" fmla="*/ 61 h 171"/>
                <a:gd name="T14" fmla="*/ 39 w 136"/>
                <a:gd name="T15" fmla="*/ 74 h 171"/>
                <a:gd name="T16" fmla="*/ 100 w 136"/>
                <a:gd name="T17" fmla="*/ 85 h 171"/>
                <a:gd name="T18" fmla="*/ 119 w 136"/>
                <a:gd name="T19" fmla="*/ 96 h 171"/>
                <a:gd name="T20" fmla="*/ 135 w 136"/>
                <a:gd name="T21" fmla="*/ 119 h 171"/>
                <a:gd name="T22" fmla="*/ 135 w 136"/>
                <a:gd name="T23" fmla="*/ 134 h 171"/>
                <a:gd name="T24" fmla="*/ 119 w 136"/>
                <a:gd name="T25" fmla="*/ 158 h 171"/>
                <a:gd name="T26" fmla="*/ 89 w 136"/>
                <a:gd name="T27" fmla="*/ 170 h 171"/>
                <a:gd name="T28" fmla="*/ 51 w 136"/>
                <a:gd name="T29" fmla="*/ 170 h 171"/>
                <a:gd name="T30" fmla="*/ 16 w 136"/>
                <a:gd name="T31" fmla="*/ 158 h 171"/>
                <a:gd name="T32" fmla="*/ 0 w 136"/>
                <a:gd name="T33" fmla="*/ 13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71">
                  <a:moveTo>
                    <a:pt x="135" y="38"/>
                  </a:moveTo>
                  <a:lnTo>
                    <a:pt x="119" y="15"/>
                  </a:lnTo>
                  <a:lnTo>
                    <a:pt x="89" y="0"/>
                  </a:lnTo>
                  <a:lnTo>
                    <a:pt x="51" y="0"/>
                  </a:lnTo>
                  <a:lnTo>
                    <a:pt x="16" y="15"/>
                  </a:lnTo>
                  <a:lnTo>
                    <a:pt x="0" y="38"/>
                  </a:lnTo>
                  <a:lnTo>
                    <a:pt x="16" y="61"/>
                  </a:lnTo>
                  <a:lnTo>
                    <a:pt x="39" y="74"/>
                  </a:lnTo>
                  <a:lnTo>
                    <a:pt x="100" y="85"/>
                  </a:lnTo>
                  <a:lnTo>
                    <a:pt x="119" y="96"/>
                  </a:lnTo>
                  <a:lnTo>
                    <a:pt x="135" y="119"/>
                  </a:lnTo>
                  <a:lnTo>
                    <a:pt x="135" y="134"/>
                  </a:lnTo>
                  <a:lnTo>
                    <a:pt x="119" y="158"/>
                  </a:lnTo>
                  <a:lnTo>
                    <a:pt x="89" y="170"/>
                  </a:lnTo>
                  <a:lnTo>
                    <a:pt x="51" y="170"/>
                  </a:lnTo>
                  <a:lnTo>
                    <a:pt x="16" y="158"/>
                  </a:lnTo>
                  <a:lnTo>
                    <a:pt x="0" y="1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2" name="Line 416">
              <a:extLst>
                <a:ext uri="{FF2B5EF4-FFF2-40B4-BE49-F238E27FC236}">
                  <a16:creationId xmlns:a16="http://schemas.microsoft.com/office/drawing/2014/main" id="{AC1370BF-55A8-4461-9152-44CB04E4DE86}"/>
                </a:ext>
              </a:extLst>
            </p:cNvPr>
            <p:cNvSpPr>
              <a:spLocks noChangeShapeType="1"/>
            </p:cNvSpPr>
            <p:nvPr/>
          </p:nvSpPr>
          <p:spPr bwMode="auto">
            <a:xfrm flipV="1">
              <a:off x="3311" y="1638"/>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13" name="Freeform 417">
              <a:extLst>
                <a:ext uri="{FF2B5EF4-FFF2-40B4-BE49-F238E27FC236}">
                  <a16:creationId xmlns:a16="http://schemas.microsoft.com/office/drawing/2014/main" id="{718EC4D2-C22B-40CB-9C90-E806B3A6538E}"/>
                </a:ext>
              </a:extLst>
            </p:cNvPr>
            <p:cNvSpPr>
              <a:spLocks noChangeArrowheads="1"/>
            </p:cNvSpPr>
            <p:nvPr/>
          </p:nvSpPr>
          <p:spPr bwMode="auto">
            <a:xfrm>
              <a:off x="3311" y="1685"/>
              <a:ext cx="15" cy="15"/>
            </a:xfrm>
            <a:custGeom>
              <a:avLst/>
              <a:gdLst>
                <a:gd name="T0" fmla="*/ 0 w 64"/>
                <a:gd name="T1" fmla="*/ 0 h 64"/>
                <a:gd name="T2" fmla="*/ 14 w 64"/>
                <a:gd name="T3" fmla="*/ 47 h 64"/>
                <a:gd name="T4" fmla="*/ 39 w 64"/>
                <a:gd name="T5" fmla="*/ 63 h 64"/>
                <a:gd name="T6" fmla="*/ 63 w 64"/>
                <a:gd name="T7" fmla="*/ 63 h 64"/>
              </a:gdLst>
              <a:ahLst/>
              <a:cxnLst>
                <a:cxn ang="0">
                  <a:pos x="T0" y="T1"/>
                </a:cxn>
                <a:cxn ang="0">
                  <a:pos x="T2" y="T3"/>
                </a:cxn>
                <a:cxn ang="0">
                  <a:pos x="T4" y="T5"/>
                </a:cxn>
                <a:cxn ang="0">
                  <a:pos x="T6" y="T7"/>
                </a:cxn>
              </a:cxnLst>
              <a:rect l="0" t="0" r="r" b="b"/>
              <a:pathLst>
                <a:path w="64" h="64">
                  <a:moveTo>
                    <a:pt x="0" y="0"/>
                  </a:moveTo>
                  <a:lnTo>
                    <a:pt x="14" y="47"/>
                  </a:lnTo>
                  <a:lnTo>
                    <a:pt x="39" y="63"/>
                  </a:lnTo>
                  <a:lnTo>
                    <a:pt x="63" y="6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4" name="Line 418">
              <a:extLst>
                <a:ext uri="{FF2B5EF4-FFF2-40B4-BE49-F238E27FC236}">
                  <a16:creationId xmlns:a16="http://schemas.microsoft.com/office/drawing/2014/main" id="{DB7DA81C-5B5A-4661-96E3-D7808D6FCCF9}"/>
                </a:ext>
              </a:extLst>
            </p:cNvPr>
            <p:cNvSpPr>
              <a:spLocks noChangeShapeType="1"/>
            </p:cNvSpPr>
            <p:nvPr/>
          </p:nvSpPr>
          <p:spPr bwMode="auto">
            <a:xfrm flipH="1">
              <a:off x="3302" y="1658"/>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15" name="Freeform 419">
              <a:extLst>
                <a:ext uri="{FF2B5EF4-FFF2-40B4-BE49-F238E27FC236}">
                  <a16:creationId xmlns:a16="http://schemas.microsoft.com/office/drawing/2014/main" id="{AAAF1CC0-C62F-436A-9E29-0012658BEFD0}"/>
                </a:ext>
              </a:extLst>
            </p:cNvPr>
            <p:cNvSpPr>
              <a:spLocks noChangeArrowheads="1"/>
            </p:cNvSpPr>
            <p:nvPr/>
          </p:nvSpPr>
          <p:spPr bwMode="auto">
            <a:xfrm>
              <a:off x="3342" y="1658"/>
              <a:ext cx="32" cy="39"/>
            </a:xfrm>
            <a:custGeom>
              <a:avLst/>
              <a:gdLst>
                <a:gd name="T0" fmla="*/ 0 w 143"/>
                <a:gd name="T1" fmla="*/ 74 h 171"/>
                <a:gd name="T2" fmla="*/ 142 w 143"/>
                <a:gd name="T3" fmla="*/ 74 h 171"/>
                <a:gd name="T4" fmla="*/ 142 w 143"/>
                <a:gd name="T5" fmla="*/ 50 h 171"/>
                <a:gd name="T6" fmla="*/ 131 w 143"/>
                <a:gd name="T7" fmla="*/ 26 h 171"/>
                <a:gd name="T8" fmla="*/ 118 w 143"/>
                <a:gd name="T9" fmla="*/ 15 h 171"/>
                <a:gd name="T10" fmla="*/ 96 w 143"/>
                <a:gd name="T11" fmla="*/ 0 h 171"/>
                <a:gd name="T12" fmla="*/ 61 w 143"/>
                <a:gd name="T13" fmla="*/ 0 h 171"/>
                <a:gd name="T14" fmla="*/ 34 w 143"/>
                <a:gd name="T15" fmla="*/ 15 h 171"/>
                <a:gd name="T16" fmla="*/ 10 w 143"/>
                <a:gd name="T17" fmla="*/ 38 h 171"/>
                <a:gd name="T18" fmla="*/ 0 w 143"/>
                <a:gd name="T19" fmla="*/ 74 h 171"/>
                <a:gd name="T20" fmla="*/ 0 w 143"/>
                <a:gd name="T21" fmla="*/ 96 h 171"/>
                <a:gd name="T22" fmla="*/ 10 w 143"/>
                <a:gd name="T23" fmla="*/ 134 h 171"/>
                <a:gd name="T24" fmla="*/ 34 w 143"/>
                <a:gd name="T25" fmla="*/ 158 h 171"/>
                <a:gd name="T26" fmla="*/ 61 w 143"/>
                <a:gd name="T27" fmla="*/ 170 h 171"/>
                <a:gd name="T28" fmla="*/ 96 w 143"/>
                <a:gd name="T29" fmla="*/ 170 h 171"/>
                <a:gd name="T30" fmla="*/ 118 w 143"/>
                <a:gd name="T31" fmla="*/ 158 h 171"/>
                <a:gd name="T32" fmla="*/ 142 w 143"/>
                <a:gd name="T33" fmla="*/ 13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3" h="171">
                  <a:moveTo>
                    <a:pt x="0" y="74"/>
                  </a:moveTo>
                  <a:lnTo>
                    <a:pt x="142" y="74"/>
                  </a:lnTo>
                  <a:lnTo>
                    <a:pt x="142" y="50"/>
                  </a:lnTo>
                  <a:lnTo>
                    <a:pt x="131" y="26"/>
                  </a:lnTo>
                  <a:lnTo>
                    <a:pt x="118" y="15"/>
                  </a:lnTo>
                  <a:lnTo>
                    <a:pt x="96" y="0"/>
                  </a:lnTo>
                  <a:lnTo>
                    <a:pt x="61" y="0"/>
                  </a:lnTo>
                  <a:lnTo>
                    <a:pt x="34" y="15"/>
                  </a:lnTo>
                  <a:lnTo>
                    <a:pt x="10" y="38"/>
                  </a:lnTo>
                  <a:lnTo>
                    <a:pt x="0" y="74"/>
                  </a:lnTo>
                  <a:lnTo>
                    <a:pt x="0" y="96"/>
                  </a:lnTo>
                  <a:lnTo>
                    <a:pt x="10" y="134"/>
                  </a:lnTo>
                  <a:lnTo>
                    <a:pt x="34" y="158"/>
                  </a:lnTo>
                  <a:lnTo>
                    <a:pt x="61" y="170"/>
                  </a:lnTo>
                  <a:lnTo>
                    <a:pt x="96" y="170"/>
                  </a:lnTo>
                  <a:lnTo>
                    <a:pt x="118" y="158"/>
                  </a:lnTo>
                  <a:lnTo>
                    <a:pt x="142" y="1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6" name="Line 420">
              <a:extLst>
                <a:ext uri="{FF2B5EF4-FFF2-40B4-BE49-F238E27FC236}">
                  <a16:creationId xmlns:a16="http://schemas.microsoft.com/office/drawing/2014/main" id="{7969DA1E-316D-4037-8C7A-1ADA4CF5118E}"/>
                </a:ext>
              </a:extLst>
            </p:cNvPr>
            <p:cNvSpPr>
              <a:spLocks noChangeShapeType="1"/>
            </p:cNvSpPr>
            <p:nvPr/>
          </p:nvSpPr>
          <p:spPr bwMode="auto">
            <a:xfrm flipV="1">
              <a:off x="3391" y="1657"/>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17" name="Freeform 421">
              <a:extLst>
                <a:ext uri="{FF2B5EF4-FFF2-40B4-BE49-F238E27FC236}">
                  <a16:creationId xmlns:a16="http://schemas.microsoft.com/office/drawing/2014/main" id="{9E8C293D-B507-43DE-A3E6-07AB732087B6}"/>
                </a:ext>
              </a:extLst>
            </p:cNvPr>
            <p:cNvSpPr>
              <a:spLocks noChangeArrowheads="1"/>
            </p:cNvSpPr>
            <p:nvPr/>
          </p:nvSpPr>
          <p:spPr bwMode="auto">
            <a:xfrm>
              <a:off x="3391" y="1658"/>
              <a:ext cx="31" cy="39"/>
            </a:xfrm>
            <a:custGeom>
              <a:avLst/>
              <a:gdLst>
                <a:gd name="T0" fmla="*/ 0 w 137"/>
                <a:gd name="T1" fmla="*/ 50 h 171"/>
                <a:gd name="T2" fmla="*/ 39 w 137"/>
                <a:gd name="T3" fmla="*/ 15 h 171"/>
                <a:gd name="T4" fmla="*/ 62 w 137"/>
                <a:gd name="T5" fmla="*/ 0 h 171"/>
                <a:gd name="T6" fmla="*/ 100 w 137"/>
                <a:gd name="T7" fmla="*/ 0 h 171"/>
                <a:gd name="T8" fmla="*/ 124 w 137"/>
                <a:gd name="T9" fmla="*/ 15 h 171"/>
                <a:gd name="T10" fmla="*/ 136 w 137"/>
                <a:gd name="T11" fmla="*/ 50 h 171"/>
                <a:gd name="T12" fmla="*/ 136 w 137"/>
                <a:gd name="T13" fmla="*/ 170 h 171"/>
              </a:gdLst>
              <a:ahLst/>
              <a:cxnLst>
                <a:cxn ang="0">
                  <a:pos x="T0" y="T1"/>
                </a:cxn>
                <a:cxn ang="0">
                  <a:pos x="T2" y="T3"/>
                </a:cxn>
                <a:cxn ang="0">
                  <a:pos x="T4" y="T5"/>
                </a:cxn>
                <a:cxn ang="0">
                  <a:pos x="T6" y="T7"/>
                </a:cxn>
                <a:cxn ang="0">
                  <a:pos x="T8" y="T9"/>
                </a:cxn>
                <a:cxn ang="0">
                  <a:pos x="T10" y="T11"/>
                </a:cxn>
                <a:cxn ang="0">
                  <a:pos x="T12" y="T13"/>
                </a:cxn>
              </a:cxnLst>
              <a:rect l="0" t="0" r="r" b="b"/>
              <a:pathLst>
                <a:path w="137" h="171">
                  <a:moveTo>
                    <a:pt x="0" y="50"/>
                  </a:moveTo>
                  <a:lnTo>
                    <a:pt x="39" y="15"/>
                  </a:lnTo>
                  <a:lnTo>
                    <a:pt x="62" y="0"/>
                  </a:lnTo>
                  <a:lnTo>
                    <a:pt x="100" y="0"/>
                  </a:lnTo>
                  <a:lnTo>
                    <a:pt x="124" y="15"/>
                  </a:lnTo>
                  <a:lnTo>
                    <a:pt x="136" y="50"/>
                  </a:lnTo>
                  <a:lnTo>
                    <a:pt x="136" y="1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8" name="Freeform 422">
              <a:extLst>
                <a:ext uri="{FF2B5EF4-FFF2-40B4-BE49-F238E27FC236}">
                  <a16:creationId xmlns:a16="http://schemas.microsoft.com/office/drawing/2014/main" id="{3DE50954-848C-4874-AA8C-F9262E75D87D}"/>
                </a:ext>
              </a:extLst>
            </p:cNvPr>
            <p:cNvSpPr>
              <a:spLocks noChangeArrowheads="1"/>
            </p:cNvSpPr>
            <p:nvPr/>
          </p:nvSpPr>
          <p:spPr bwMode="auto">
            <a:xfrm>
              <a:off x="3422" y="1658"/>
              <a:ext cx="31" cy="39"/>
            </a:xfrm>
            <a:custGeom>
              <a:avLst/>
              <a:gdLst>
                <a:gd name="T0" fmla="*/ 0 w 136"/>
                <a:gd name="T1" fmla="*/ 50 h 171"/>
                <a:gd name="T2" fmla="*/ 38 w 136"/>
                <a:gd name="T3" fmla="*/ 15 h 171"/>
                <a:gd name="T4" fmla="*/ 61 w 136"/>
                <a:gd name="T5" fmla="*/ 0 h 171"/>
                <a:gd name="T6" fmla="*/ 99 w 136"/>
                <a:gd name="T7" fmla="*/ 0 h 171"/>
                <a:gd name="T8" fmla="*/ 123 w 136"/>
                <a:gd name="T9" fmla="*/ 15 h 171"/>
                <a:gd name="T10" fmla="*/ 135 w 136"/>
                <a:gd name="T11" fmla="*/ 50 h 171"/>
                <a:gd name="T12" fmla="*/ 135 w 136"/>
                <a:gd name="T13" fmla="*/ 170 h 171"/>
              </a:gdLst>
              <a:ahLst/>
              <a:cxnLst>
                <a:cxn ang="0">
                  <a:pos x="T0" y="T1"/>
                </a:cxn>
                <a:cxn ang="0">
                  <a:pos x="T2" y="T3"/>
                </a:cxn>
                <a:cxn ang="0">
                  <a:pos x="T4" y="T5"/>
                </a:cxn>
                <a:cxn ang="0">
                  <a:pos x="T6" y="T7"/>
                </a:cxn>
                <a:cxn ang="0">
                  <a:pos x="T8" y="T9"/>
                </a:cxn>
                <a:cxn ang="0">
                  <a:pos x="T10" y="T11"/>
                </a:cxn>
                <a:cxn ang="0">
                  <a:pos x="T12" y="T13"/>
                </a:cxn>
              </a:cxnLst>
              <a:rect l="0" t="0" r="r" b="b"/>
              <a:pathLst>
                <a:path w="136" h="171">
                  <a:moveTo>
                    <a:pt x="0" y="50"/>
                  </a:moveTo>
                  <a:lnTo>
                    <a:pt x="38" y="15"/>
                  </a:lnTo>
                  <a:lnTo>
                    <a:pt x="61" y="0"/>
                  </a:lnTo>
                  <a:lnTo>
                    <a:pt x="99" y="0"/>
                  </a:lnTo>
                  <a:lnTo>
                    <a:pt x="123" y="15"/>
                  </a:lnTo>
                  <a:lnTo>
                    <a:pt x="135" y="50"/>
                  </a:lnTo>
                  <a:lnTo>
                    <a:pt x="135" y="1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9" name="Freeform 423">
              <a:extLst>
                <a:ext uri="{FF2B5EF4-FFF2-40B4-BE49-F238E27FC236}">
                  <a16:creationId xmlns:a16="http://schemas.microsoft.com/office/drawing/2014/main" id="{B96DEFEE-8FB5-4817-B71B-D37F5644A25F}"/>
                </a:ext>
              </a:extLst>
            </p:cNvPr>
            <p:cNvSpPr>
              <a:spLocks noChangeArrowheads="1"/>
            </p:cNvSpPr>
            <p:nvPr/>
          </p:nvSpPr>
          <p:spPr bwMode="auto">
            <a:xfrm>
              <a:off x="2258" y="1529"/>
              <a:ext cx="44" cy="58"/>
            </a:xfrm>
            <a:custGeom>
              <a:avLst/>
              <a:gdLst>
                <a:gd name="T0" fmla="*/ 69 w 193"/>
                <a:gd name="T1" fmla="*/ 0 h 256"/>
                <a:gd name="T2" fmla="*/ 46 w 193"/>
                <a:gd name="T3" fmla="*/ 11 h 256"/>
                <a:gd name="T4" fmla="*/ 27 w 193"/>
                <a:gd name="T5" fmla="*/ 38 h 256"/>
                <a:gd name="T6" fmla="*/ 11 w 193"/>
                <a:gd name="T7" fmla="*/ 61 h 256"/>
                <a:gd name="T8" fmla="*/ 0 w 193"/>
                <a:gd name="T9" fmla="*/ 96 h 256"/>
                <a:gd name="T10" fmla="*/ 0 w 193"/>
                <a:gd name="T11" fmla="*/ 158 h 256"/>
                <a:gd name="T12" fmla="*/ 11 w 193"/>
                <a:gd name="T13" fmla="*/ 193 h 256"/>
                <a:gd name="T14" fmla="*/ 27 w 193"/>
                <a:gd name="T15" fmla="*/ 219 h 256"/>
                <a:gd name="T16" fmla="*/ 46 w 193"/>
                <a:gd name="T17" fmla="*/ 243 h 256"/>
                <a:gd name="T18" fmla="*/ 69 w 193"/>
                <a:gd name="T19" fmla="*/ 255 h 256"/>
                <a:gd name="T20" fmla="*/ 119 w 193"/>
                <a:gd name="T21" fmla="*/ 255 h 256"/>
                <a:gd name="T22" fmla="*/ 147 w 193"/>
                <a:gd name="T23" fmla="*/ 243 h 256"/>
                <a:gd name="T24" fmla="*/ 169 w 193"/>
                <a:gd name="T25" fmla="*/ 219 h 256"/>
                <a:gd name="T26" fmla="*/ 181 w 193"/>
                <a:gd name="T27" fmla="*/ 193 h 256"/>
                <a:gd name="T28" fmla="*/ 192 w 193"/>
                <a:gd name="T29" fmla="*/ 158 h 256"/>
                <a:gd name="T30" fmla="*/ 192 w 193"/>
                <a:gd name="T31" fmla="*/ 96 h 256"/>
                <a:gd name="T32" fmla="*/ 181 w 193"/>
                <a:gd name="T33" fmla="*/ 61 h 256"/>
                <a:gd name="T34" fmla="*/ 169 w 193"/>
                <a:gd name="T35" fmla="*/ 38 h 256"/>
                <a:gd name="T36" fmla="*/ 147 w 193"/>
                <a:gd name="T37" fmla="*/ 11 h 256"/>
                <a:gd name="T38" fmla="*/ 119 w 193"/>
                <a:gd name="T39" fmla="*/ 0 h 256"/>
                <a:gd name="T40" fmla="*/ 69 w 193"/>
                <a:gd name="T41"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256">
                  <a:moveTo>
                    <a:pt x="69" y="0"/>
                  </a:moveTo>
                  <a:lnTo>
                    <a:pt x="46" y="11"/>
                  </a:lnTo>
                  <a:lnTo>
                    <a:pt x="27" y="38"/>
                  </a:lnTo>
                  <a:lnTo>
                    <a:pt x="11" y="61"/>
                  </a:lnTo>
                  <a:lnTo>
                    <a:pt x="0" y="96"/>
                  </a:lnTo>
                  <a:lnTo>
                    <a:pt x="0" y="158"/>
                  </a:lnTo>
                  <a:lnTo>
                    <a:pt x="11" y="193"/>
                  </a:lnTo>
                  <a:lnTo>
                    <a:pt x="27" y="219"/>
                  </a:lnTo>
                  <a:lnTo>
                    <a:pt x="46" y="243"/>
                  </a:lnTo>
                  <a:lnTo>
                    <a:pt x="69" y="255"/>
                  </a:lnTo>
                  <a:lnTo>
                    <a:pt x="119" y="255"/>
                  </a:lnTo>
                  <a:lnTo>
                    <a:pt x="147" y="243"/>
                  </a:lnTo>
                  <a:lnTo>
                    <a:pt x="169" y="219"/>
                  </a:lnTo>
                  <a:lnTo>
                    <a:pt x="181" y="193"/>
                  </a:lnTo>
                  <a:lnTo>
                    <a:pt x="192" y="158"/>
                  </a:lnTo>
                  <a:lnTo>
                    <a:pt x="192" y="96"/>
                  </a:lnTo>
                  <a:lnTo>
                    <a:pt x="181" y="61"/>
                  </a:lnTo>
                  <a:lnTo>
                    <a:pt x="169" y="38"/>
                  </a:lnTo>
                  <a:lnTo>
                    <a:pt x="147" y="11"/>
                  </a:lnTo>
                  <a:lnTo>
                    <a:pt x="119" y="0"/>
                  </a:lnTo>
                  <a:lnTo>
                    <a:pt x="6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0" name="Freeform 424">
              <a:extLst>
                <a:ext uri="{FF2B5EF4-FFF2-40B4-BE49-F238E27FC236}">
                  <a16:creationId xmlns:a16="http://schemas.microsoft.com/office/drawing/2014/main" id="{A9502EA4-27C3-404F-A2E2-18CE82F15580}"/>
                </a:ext>
              </a:extLst>
            </p:cNvPr>
            <p:cNvSpPr>
              <a:spLocks noChangeArrowheads="1"/>
            </p:cNvSpPr>
            <p:nvPr/>
          </p:nvSpPr>
          <p:spPr bwMode="auto">
            <a:xfrm>
              <a:off x="2319" y="1548"/>
              <a:ext cx="30" cy="39"/>
            </a:xfrm>
            <a:custGeom>
              <a:avLst/>
              <a:gdLst>
                <a:gd name="T0" fmla="*/ 0 w 134"/>
                <a:gd name="T1" fmla="*/ 0 h 172"/>
                <a:gd name="T2" fmla="*/ 0 w 134"/>
                <a:gd name="T3" fmla="*/ 124 h 172"/>
                <a:gd name="T4" fmla="*/ 12 w 134"/>
                <a:gd name="T5" fmla="*/ 159 h 172"/>
                <a:gd name="T6" fmla="*/ 36 w 134"/>
                <a:gd name="T7" fmla="*/ 171 h 172"/>
                <a:gd name="T8" fmla="*/ 71 w 134"/>
                <a:gd name="T9" fmla="*/ 171 h 172"/>
                <a:gd name="T10" fmla="*/ 94 w 134"/>
                <a:gd name="T11" fmla="*/ 159 h 172"/>
                <a:gd name="T12" fmla="*/ 133 w 134"/>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134" h="172">
                  <a:moveTo>
                    <a:pt x="0" y="0"/>
                  </a:moveTo>
                  <a:lnTo>
                    <a:pt x="0" y="124"/>
                  </a:lnTo>
                  <a:lnTo>
                    <a:pt x="12" y="159"/>
                  </a:lnTo>
                  <a:lnTo>
                    <a:pt x="36" y="171"/>
                  </a:lnTo>
                  <a:lnTo>
                    <a:pt x="71" y="171"/>
                  </a:lnTo>
                  <a:lnTo>
                    <a:pt x="94" y="159"/>
                  </a:lnTo>
                  <a:lnTo>
                    <a:pt x="133" y="12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1" name="Line 425">
              <a:extLst>
                <a:ext uri="{FF2B5EF4-FFF2-40B4-BE49-F238E27FC236}">
                  <a16:creationId xmlns:a16="http://schemas.microsoft.com/office/drawing/2014/main" id="{6112295E-D413-4386-B226-1E633AA0448A}"/>
                </a:ext>
              </a:extLst>
            </p:cNvPr>
            <p:cNvSpPr>
              <a:spLocks noChangeShapeType="1"/>
            </p:cNvSpPr>
            <p:nvPr/>
          </p:nvSpPr>
          <p:spPr bwMode="auto">
            <a:xfrm flipV="1">
              <a:off x="2349" y="1546"/>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22" name="Freeform 426">
              <a:extLst>
                <a:ext uri="{FF2B5EF4-FFF2-40B4-BE49-F238E27FC236}">
                  <a16:creationId xmlns:a16="http://schemas.microsoft.com/office/drawing/2014/main" id="{D0C2634E-69DA-43B8-8571-B877FB26C795}"/>
                </a:ext>
              </a:extLst>
            </p:cNvPr>
            <p:cNvSpPr>
              <a:spLocks noChangeArrowheads="1"/>
            </p:cNvSpPr>
            <p:nvPr/>
          </p:nvSpPr>
          <p:spPr bwMode="auto">
            <a:xfrm>
              <a:off x="2380" y="1529"/>
              <a:ext cx="14" cy="58"/>
            </a:xfrm>
            <a:custGeom>
              <a:avLst/>
              <a:gdLst>
                <a:gd name="T0" fmla="*/ 0 w 63"/>
                <a:gd name="T1" fmla="*/ 0 h 256"/>
                <a:gd name="T2" fmla="*/ 0 w 63"/>
                <a:gd name="T3" fmla="*/ 208 h 256"/>
                <a:gd name="T4" fmla="*/ 11 w 63"/>
                <a:gd name="T5" fmla="*/ 243 h 256"/>
                <a:gd name="T6" fmla="*/ 39 w 63"/>
                <a:gd name="T7" fmla="*/ 255 h 256"/>
                <a:gd name="T8" fmla="*/ 62 w 63"/>
                <a:gd name="T9" fmla="*/ 255 h 256"/>
              </a:gdLst>
              <a:ahLst/>
              <a:cxnLst>
                <a:cxn ang="0">
                  <a:pos x="T0" y="T1"/>
                </a:cxn>
                <a:cxn ang="0">
                  <a:pos x="T2" y="T3"/>
                </a:cxn>
                <a:cxn ang="0">
                  <a:pos x="T4" y="T5"/>
                </a:cxn>
                <a:cxn ang="0">
                  <a:pos x="T6" y="T7"/>
                </a:cxn>
                <a:cxn ang="0">
                  <a:pos x="T8" y="T9"/>
                </a:cxn>
              </a:cxnLst>
              <a:rect l="0" t="0" r="r" b="b"/>
              <a:pathLst>
                <a:path w="63" h="256">
                  <a:moveTo>
                    <a:pt x="0" y="0"/>
                  </a:moveTo>
                  <a:lnTo>
                    <a:pt x="0" y="208"/>
                  </a:lnTo>
                  <a:lnTo>
                    <a:pt x="11" y="243"/>
                  </a:lnTo>
                  <a:lnTo>
                    <a:pt x="39" y="255"/>
                  </a:lnTo>
                  <a:lnTo>
                    <a:pt x="62" y="2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3" name="Line 427">
              <a:extLst>
                <a:ext uri="{FF2B5EF4-FFF2-40B4-BE49-F238E27FC236}">
                  <a16:creationId xmlns:a16="http://schemas.microsoft.com/office/drawing/2014/main" id="{4B7F2A72-54C6-4318-9628-1E8EA0EE8B1C}"/>
                </a:ext>
              </a:extLst>
            </p:cNvPr>
            <p:cNvSpPr>
              <a:spLocks noChangeShapeType="1"/>
            </p:cNvSpPr>
            <p:nvPr/>
          </p:nvSpPr>
          <p:spPr bwMode="auto">
            <a:xfrm flipH="1">
              <a:off x="2370" y="1548"/>
              <a:ext cx="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24" name="Line 428">
              <a:extLst>
                <a:ext uri="{FF2B5EF4-FFF2-40B4-BE49-F238E27FC236}">
                  <a16:creationId xmlns:a16="http://schemas.microsoft.com/office/drawing/2014/main" id="{3CD2E989-6CE3-45E5-9A30-0BC97D773E8C}"/>
                </a:ext>
              </a:extLst>
            </p:cNvPr>
            <p:cNvSpPr>
              <a:spLocks noChangeShapeType="1"/>
            </p:cNvSpPr>
            <p:nvPr/>
          </p:nvSpPr>
          <p:spPr bwMode="auto">
            <a:xfrm>
              <a:off x="2410" y="1529"/>
              <a:ext cx="1"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25" name="Freeform 429">
              <a:extLst>
                <a:ext uri="{FF2B5EF4-FFF2-40B4-BE49-F238E27FC236}">
                  <a16:creationId xmlns:a16="http://schemas.microsoft.com/office/drawing/2014/main" id="{E6A1C5A6-164E-40C2-A8C0-3CB64AAC42C2}"/>
                </a:ext>
              </a:extLst>
            </p:cNvPr>
            <p:cNvSpPr>
              <a:spLocks noChangeArrowheads="1"/>
            </p:cNvSpPr>
            <p:nvPr/>
          </p:nvSpPr>
          <p:spPr bwMode="auto">
            <a:xfrm>
              <a:off x="2432" y="1548"/>
              <a:ext cx="33" cy="39"/>
            </a:xfrm>
            <a:custGeom>
              <a:avLst/>
              <a:gdLst>
                <a:gd name="T0" fmla="*/ 0 w 144"/>
                <a:gd name="T1" fmla="*/ 74 h 172"/>
                <a:gd name="T2" fmla="*/ 143 w 144"/>
                <a:gd name="T3" fmla="*/ 74 h 172"/>
                <a:gd name="T4" fmla="*/ 143 w 144"/>
                <a:gd name="T5" fmla="*/ 47 h 172"/>
                <a:gd name="T6" fmla="*/ 132 w 144"/>
                <a:gd name="T7" fmla="*/ 23 h 172"/>
                <a:gd name="T8" fmla="*/ 120 w 144"/>
                <a:gd name="T9" fmla="*/ 12 h 172"/>
                <a:gd name="T10" fmla="*/ 97 w 144"/>
                <a:gd name="T11" fmla="*/ 0 h 172"/>
                <a:gd name="T12" fmla="*/ 62 w 144"/>
                <a:gd name="T13" fmla="*/ 0 h 172"/>
                <a:gd name="T14" fmla="*/ 35 w 144"/>
                <a:gd name="T15" fmla="*/ 12 h 172"/>
                <a:gd name="T16" fmla="*/ 11 w 144"/>
                <a:gd name="T17" fmla="*/ 36 h 172"/>
                <a:gd name="T18" fmla="*/ 0 w 144"/>
                <a:gd name="T19" fmla="*/ 74 h 172"/>
                <a:gd name="T20" fmla="*/ 0 w 144"/>
                <a:gd name="T21" fmla="*/ 97 h 172"/>
                <a:gd name="T22" fmla="*/ 11 w 144"/>
                <a:gd name="T23" fmla="*/ 135 h 172"/>
                <a:gd name="T24" fmla="*/ 35 w 144"/>
                <a:gd name="T25" fmla="*/ 159 h 172"/>
                <a:gd name="T26" fmla="*/ 62 w 144"/>
                <a:gd name="T27" fmla="*/ 171 h 172"/>
                <a:gd name="T28" fmla="*/ 97 w 144"/>
                <a:gd name="T29" fmla="*/ 171 h 172"/>
                <a:gd name="T30" fmla="*/ 120 w 144"/>
                <a:gd name="T31" fmla="*/ 159 h 172"/>
                <a:gd name="T32" fmla="*/ 143 w 144"/>
                <a:gd name="T33" fmla="*/ 13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72">
                  <a:moveTo>
                    <a:pt x="0" y="74"/>
                  </a:moveTo>
                  <a:lnTo>
                    <a:pt x="143" y="74"/>
                  </a:lnTo>
                  <a:lnTo>
                    <a:pt x="143" y="47"/>
                  </a:lnTo>
                  <a:lnTo>
                    <a:pt x="132" y="23"/>
                  </a:lnTo>
                  <a:lnTo>
                    <a:pt x="120" y="12"/>
                  </a:lnTo>
                  <a:lnTo>
                    <a:pt x="97" y="0"/>
                  </a:lnTo>
                  <a:lnTo>
                    <a:pt x="62" y="0"/>
                  </a:lnTo>
                  <a:lnTo>
                    <a:pt x="35" y="12"/>
                  </a:lnTo>
                  <a:lnTo>
                    <a:pt x="11" y="36"/>
                  </a:lnTo>
                  <a:lnTo>
                    <a:pt x="0" y="74"/>
                  </a:lnTo>
                  <a:lnTo>
                    <a:pt x="0" y="97"/>
                  </a:lnTo>
                  <a:lnTo>
                    <a:pt x="11" y="135"/>
                  </a:lnTo>
                  <a:lnTo>
                    <a:pt x="35" y="159"/>
                  </a:lnTo>
                  <a:lnTo>
                    <a:pt x="62" y="171"/>
                  </a:lnTo>
                  <a:lnTo>
                    <a:pt x="97" y="171"/>
                  </a:lnTo>
                  <a:lnTo>
                    <a:pt x="120" y="159"/>
                  </a:lnTo>
                  <a:lnTo>
                    <a:pt x="143"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6" name="Line 430">
              <a:extLst>
                <a:ext uri="{FF2B5EF4-FFF2-40B4-BE49-F238E27FC236}">
                  <a16:creationId xmlns:a16="http://schemas.microsoft.com/office/drawing/2014/main" id="{805F3CDF-5308-4252-B772-F0B83F7FF102}"/>
                </a:ext>
              </a:extLst>
            </p:cNvPr>
            <p:cNvSpPr>
              <a:spLocks noChangeShapeType="1"/>
            </p:cNvSpPr>
            <p:nvPr/>
          </p:nvSpPr>
          <p:spPr bwMode="auto">
            <a:xfrm flipV="1">
              <a:off x="2490" y="1528"/>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27" name="Freeform 431">
              <a:extLst>
                <a:ext uri="{FF2B5EF4-FFF2-40B4-BE49-F238E27FC236}">
                  <a16:creationId xmlns:a16="http://schemas.microsoft.com/office/drawing/2014/main" id="{D8523022-1D57-4B50-AC9F-33C66AF6F000}"/>
                </a:ext>
              </a:extLst>
            </p:cNvPr>
            <p:cNvSpPr>
              <a:spLocks noChangeArrowheads="1"/>
            </p:cNvSpPr>
            <p:nvPr/>
          </p:nvSpPr>
          <p:spPr bwMode="auto">
            <a:xfrm>
              <a:off x="2490" y="1576"/>
              <a:ext cx="14" cy="14"/>
            </a:xfrm>
            <a:custGeom>
              <a:avLst/>
              <a:gdLst>
                <a:gd name="T0" fmla="*/ 0 w 62"/>
                <a:gd name="T1" fmla="*/ 0 h 63"/>
                <a:gd name="T2" fmla="*/ 11 w 62"/>
                <a:gd name="T3" fmla="*/ 46 h 63"/>
                <a:gd name="T4" fmla="*/ 38 w 62"/>
                <a:gd name="T5" fmla="*/ 62 h 63"/>
                <a:gd name="T6" fmla="*/ 61 w 62"/>
                <a:gd name="T7" fmla="*/ 62 h 63"/>
              </a:gdLst>
              <a:ahLst/>
              <a:cxnLst>
                <a:cxn ang="0">
                  <a:pos x="T0" y="T1"/>
                </a:cxn>
                <a:cxn ang="0">
                  <a:pos x="T2" y="T3"/>
                </a:cxn>
                <a:cxn ang="0">
                  <a:pos x="T4" y="T5"/>
                </a:cxn>
                <a:cxn ang="0">
                  <a:pos x="T6" y="T7"/>
                </a:cxn>
              </a:cxnLst>
              <a:rect l="0" t="0" r="r" b="b"/>
              <a:pathLst>
                <a:path w="62" h="63">
                  <a:moveTo>
                    <a:pt x="0" y="0"/>
                  </a:moveTo>
                  <a:lnTo>
                    <a:pt x="11" y="46"/>
                  </a:lnTo>
                  <a:lnTo>
                    <a:pt x="38" y="62"/>
                  </a:lnTo>
                  <a:lnTo>
                    <a:pt x="61"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8" name="Line 432">
              <a:extLst>
                <a:ext uri="{FF2B5EF4-FFF2-40B4-BE49-F238E27FC236}">
                  <a16:creationId xmlns:a16="http://schemas.microsoft.com/office/drawing/2014/main" id="{71F84E4B-8149-4E3D-B5C2-DBBEE8F1033F}"/>
                </a:ext>
              </a:extLst>
            </p:cNvPr>
            <p:cNvSpPr>
              <a:spLocks noChangeShapeType="1"/>
            </p:cNvSpPr>
            <p:nvPr/>
          </p:nvSpPr>
          <p:spPr bwMode="auto">
            <a:xfrm flipH="1">
              <a:off x="2481" y="1548"/>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29" name="Freeform 433">
              <a:extLst>
                <a:ext uri="{FF2B5EF4-FFF2-40B4-BE49-F238E27FC236}">
                  <a16:creationId xmlns:a16="http://schemas.microsoft.com/office/drawing/2014/main" id="{6D2BE017-7B99-4D30-8BE5-952DDB9F8689}"/>
                </a:ext>
              </a:extLst>
            </p:cNvPr>
            <p:cNvSpPr>
              <a:spLocks noChangeArrowheads="1"/>
            </p:cNvSpPr>
            <p:nvPr/>
          </p:nvSpPr>
          <p:spPr bwMode="auto">
            <a:xfrm>
              <a:off x="2520" y="1548"/>
              <a:ext cx="31" cy="39"/>
            </a:xfrm>
            <a:custGeom>
              <a:avLst/>
              <a:gdLst>
                <a:gd name="T0" fmla="*/ 118 w 136"/>
                <a:gd name="T1" fmla="*/ 12 h 172"/>
                <a:gd name="T2" fmla="*/ 135 w 136"/>
                <a:gd name="T3" fmla="*/ 36 h 172"/>
                <a:gd name="T4" fmla="*/ 118 w 136"/>
                <a:gd name="T5" fmla="*/ 12 h 172"/>
                <a:gd name="T6" fmla="*/ 88 w 136"/>
                <a:gd name="T7" fmla="*/ 0 h 172"/>
                <a:gd name="T8" fmla="*/ 50 w 136"/>
                <a:gd name="T9" fmla="*/ 0 h 172"/>
                <a:gd name="T10" fmla="*/ 11 w 136"/>
                <a:gd name="T11" fmla="*/ 12 h 172"/>
                <a:gd name="T12" fmla="*/ 0 w 136"/>
                <a:gd name="T13" fmla="*/ 36 h 172"/>
                <a:gd name="T14" fmla="*/ 11 w 136"/>
                <a:gd name="T15" fmla="*/ 62 h 172"/>
                <a:gd name="T16" fmla="*/ 39 w 136"/>
                <a:gd name="T17" fmla="*/ 74 h 172"/>
                <a:gd name="T18" fmla="*/ 99 w 136"/>
                <a:gd name="T19" fmla="*/ 85 h 172"/>
                <a:gd name="T20" fmla="*/ 118 w 136"/>
                <a:gd name="T21" fmla="*/ 97 h 172"/>
                <a:gd name="T22" fmla="*/ 135 w 136"/>
                <a:gd name="T23" fmla="*/ 124 h 172"/>
                <a:gd name="T24" fmla="*/ 135 w 136"/>
                <a:gd name="T25" fmla="*/ 135 h 172"/>
                <a:gd name="T26" fmla="*/ 118 w 136"/>
                <a:gd name="T27" fmla="*/ 159 h 172"/>
                <a:gd name="T28" fmla="*/ 88 w 136"/>
                <a:gd name="T29" fmla="*/ 171 h 172"/>
                <a:gd name="T30" fmla="*/ 50 w 136"/>
                <a:gd name="T31" fmla="*/ 171 h 172"/>
                <a:gd name="T32" fmla="*/ 11 w 136"/>
                <a:gd name="T33" fmla="*/ 159 h 172"/>
                <a:gd name="T34" fmla="*/ 0 w 136"/>
                <a:gd name="T35" fmla="*/ 13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72">
                  <a:moveTo>
                    <a:pt x="118" y="12"/>
                  </a:moveTo>
                  <a:lnTo>
                    <a:pt x="135" y="36"/>
                  </a:lnTo>
                  <a:lnTo>
                    <a:pt x="118" y="12"/>
                  </a:lnTo>
                  <a:lnTo>
                    <a:pt x="88" y="0"/>
                  </a:lnTo>
                  <a:lnTo>
                    <a:pt x="50" y="0"/>
                  </a:lnTo>
                  <a:lnTo>
                    <a:pt x="11" y="12"/>
                  </a:lnTo>
                  <a:lnTo>
                    <a:pt x="0" y="36"/>
                  </a:lnTo>
                  <a:lnTo>
                    <a:pt x="11" y="62"/>
                  </a:lnTo>
                  <a:lnTo>
                    <a:pt x="39" y="74"/>
                  </a:lnTo>
                  <a:lnTo>
                    <a:pt x="99" y="85"/>
                  </a:lnTo>
                  <a:lnTo>
                    <a:pt x="118" y="97"/>
                  </a:lnTo>
                  <a:lnTo>
                    <a:pt x="135" y="124"/>
                  </a:lnTo>
                  <a:lnTo>
                    <a:pt x="135" y="135"/>
                  </a:lnTo>
                  <a:lnTo>
                    <a:pt x="118" y="159"/>
                  </a:lnTo>
                  <a:lnTo>
                    <a:pt x="88" y="171"/>
                  </a:lnTo>
                  <a:lnTo>
                    <a:pt x="50" y="171"/>
                  </a:lnTo>
                  <a:lnTo>
                    <a:pt x="11" y="159"/>
                  </a:lnTo>
                  <a:lnTo>
                    <a:pt x="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0" name="Freeform 434">
              <a:extLst>
                <a:ext uri="{FF2B5EF4-FFF2-40B4-BE49-F238E27FC236}">
                  <a16:creationId xmlns:a16="http://schemas.microsoft.com/office/drawing/2014/main" id="{FBC5A016-E6E6-4E76-8735-8C02965A4781}"/>
                </a:ext>
              </a:extLst>
            </p:cNvPr>
            <p:cNvSpPr>
              <a:spLocks noChangeArrowheads="1"/>
            </p:cNvSpPr>
            <p:nvPr/>
          </p:nvSpPr>
          <p:spPr bwMode="auto">
            <a:xfrm>
              <a:off x="2606" y="1529"/>
              <a:ext cx="42" cy="58"/>
            </a:xfrm>
            <a:custGeom>
              <a:avLst/>
              <a:gdLst>
                <a:gd name="T0" fmla="*/ 186 w 187"/>
                <a:gd name="T1" fmla="*/ 61 h 256"/>
                <a:gd name="T2" fmla="*/ 169 w 187"/>
                <a:gd name="T3" fmla="*/ 38 h 256"/>
                <a:gd name="T4" fmla="*/ 147 w 187"/>
                <a:gd name="T5" fmla="*/ 11 h 256"/>
                <a:gd name="T6" fmla="*/ 124 w 187"/>
                <a:gd name="T7" fmla="*/ 0 h 256"/>
                <a:gd name="T8" fmla="*/ 77 w 187"/>
                <a:gd name="T9" fmla="*/ 0 h 256"/>
                <a:gd name="T10" fmla="*/ 50 w 187"/>
                <a:gd name="T11" fmla="*/ 11 h 256"/>
                <a:gd name="T12" fmla="*/ 28 w 187"/>
                <a:gd name="T13" fmla="*/ 38 h 256"/>
                <a:gd name="T14" fmla="*/ 15 w 187"/>
                <a:gd name="T15" fmla="*/ 61 h 256"/>
                <a:gd name="T16" fmla="*/ 0 w 187"/>
                <a:gd name="T17" fmla="*/ 96 h 256"/>
                <a:gd name="T18" fmla="*/ 0 w 187"/>
                <a:gd name="T19" fmla="*/ 158 h 256"/>
                <a:gd name="T20" fmla="*/ 15 w 187"/>
                <a:gd name="T21" fmla="*/ 193 h 256"/>
                <a:gd name="T22" fmla="*/ 28 w 187"/>
                <a:gd name="T23" fmla="*/ 219 h 256"/>
                <a:gd name="T24" fmla="*/ 50 w 187"/>
                <a:gd name="T25" fmla="*/ 243 h 256"/>
                <a:gd name="T26" fmla="*/ 77 w 187"/>
                <a:gd name="T27" fmla="*/ 255 h 256"/>
                <a:gd name="T28" fmla="*/ 124 w 187"/>
                <a:gd name="T29" fmla="*/ 255 h 256"/>
                <a:gd name="T30" fmla="*/ 147 w 187"/>
                <a:gd name="T31" fmla="*/ 243 h 256"/>
                <a:gd name="T32" fmla="*/ 169 w 187"/>
                <a:gd name="T33" fmla="*/ 219 h 256"/>
                <a:gd name="T34" fmla="*/ 186 w 187"/>
                <a:gd name="T35" fmla="*/ 19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7" h="256">
                  <a:moveTo>
                    <a:pt x="186" y="61"/>
                  </a:moveTo>
                  <a:lnTo>
                    <a:pt x="169" y="38"/>
                  </a:lnTo>
                  <a:lnTo>
                    <a:pt x="147" y="11"/>
                  </a:lnTo>
                  <a:lnTo>
                    <a:pt x="124" y="0"/>
                  </a:lnTo>
                  <a:lnTo>
                    <a:pt x="77" y="0"/>
                  </a:lnTo>
                  <a:lnTo>
                    <a:pt x="50" y="11"/>
                  </a:lnTo>
                  <a:lnTo>
                    <a:pt x="28" y="38"/>
                  </a:lnTo>
                  <a:lnTo>
                    <a:pt x="15" y="61"/>
                  </a:lnTo>
                  <a:lnTo>
                    <a:pt x="0" y="96"/>
                  </a:lnTo>
                  <a:lnTo>
                    <a:pt x="0" y="158"/>
                  </a:lnTo>
                  <a:lnTo>
                    <a:pt x="15" y="193"/>
                  </a:lnTo>
                  <a:lnTo>
                    <a:pt x="28" y="219"/>
                  </a:lnTo>
                  <a:lnTo>
                    <a:pt x="50" y="243"/>
                  </a:lnTo>
                  <a:lnTo>
                    <a:pt x="77" y="255"/>
                  </a:lnTo>
                  <a:lnTo>
                    <a:pt x="124" y="255"/>
                  </a:lnTo>
                  <a:lnTo>
                    <a:pt x="147" y="243"/>
                  </a:lnTo>
                  <a:lnTo>
                    <a:pt x="169" y="219"/>
                  </a:lnTo>
                  <a:lnTo>
                    <a:pt x="186" y="19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1" name="Freeform 435">
              <a:extLst>
                <a:ext uri="{FF2B5EF4-FFF2-40B4-BE49-F238E27FC236}">
                  <a16:creationId xmlns:a16="http://schemas.microsoft.com/office/drawing/2014/main" id="{810279E9-5DA9-4BDF-8DFE-5F65E3F23CC5}"/>
                </a:ext>
              </a:extLst>
            </p:cNvPr>
            <p:cNvSpPr>
              <a:spLocks noChangeArrowheads="1"/>
            </p:cNvSpPr>
            <p:nvPr/>
          </p:nvSpPr>
          <p:spPr bwMode="auto">
            <a:xfrm>
              <a:off x="2664" y="1548"/>
              <a:ext cx="35" cy="39"/>
            </a:xfrm>
            <a:custGeom>
              <a:avLst/>
              <a:gdLst>
                <a:gd name="T0" fmla="*/ 34 w 156"/>
                <a:gd name="T1" fmla="*/ 12 h 172"/>
                <a:gd name="T2" fmla="*/ 58 w 156"/>
                <a:gd name="T3" fmla="*/ 0 h 172"/>
                <a:gd name="T4" fmla="*/ 34 w 156"/>
                <a:gd name="T5" fmla="*/ 12 h 172"/>
                <a:gd name="T6" fmla="*/ 11 w 156"/>
                <a:gd name="T7" fmla="*/ 36 h 172"/>
                <a:gd name="T8" fmla="*/ 0 w 156"/>
                <a:gd name="T9" fmla="*/ 74 h 172"/>
                <a:gd name="T10" fmla="*/ 0 w 156"/>
                <a:gd name="T11" fmla="*/ 97 h 172"/>
                <a:gd name="T12" fmla="*/ 11 w 156"/>
                <a:gd name="T13" fmla="*/ 135 h 172"/>
                <a:gd name="T14" fmla="*/ 34 w 156"/>
                <a:gd name="T15" fmla="*/ 159 h 172"/>
                <a:gd name="T16" fmla="*/ 58 w 156"/>
                <a:gd name="T17" fmla="*/ 171 h 172"/>
                <a:gd name="T18" fmla="*/ 92 w 156"/>
                <a:gd name="T19" fmla="*/ 171 h 172"/>
                <a:gd name="T20" fmla="*/ 120 w 156"/>
                <a:gd name="T21" fmla="*/ 159 h 172"/>
                <a:gd name="T22" fmla="*/ 143 w 156"/>
                <a:gd name="T23" fmla="*/ 135 h 172"/>
                <a:gd name="T24" fmla="*/ 155 w 156"/>
                <a:gd name="T25" fmla="*/ 97 h 172"/>
                <a:gd name="T26" fmla="*/ 155 w 156"/>
                <a:gd name="T27" fmla="*/ 74 h 172"/>
                <a:gd name="T28" fmla="*/ 143 w 156"/>
                <a:gd name="T29" fmla="*/ 36 h 172"/>
                <a:gd name="T30" fmla="*/ 120 w 156"/>
                <a:gd name="T31" fmla="*/ 12 h 172"/>
                <a:gd name="T32" fmla="*/ 92 w 156"/>
                <a:gd name="T33" fmla="*/ 0 h 172"/>
                <a:gd name="T34" fmla="*/ 58 w 156"/>
                <a:gd name="T3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6" h="172">
                  <a:moveTo>
                    <a:pt x="34" y="12"/>
                  </a:moveTo>
                  <a:lnTo>
                    <a:pt x="58" y="0"/>
                  </a:lnTo>
                  <a:lnTo>
                    <a:pt x="34" y="12"/>
                  </a:lnTo>
                  <a:lnTo>
                    <a:pt x="11" y="36"/>
                  </a:lnTo>
                  <a:lnTo>
                    <a:pt x="0" y="74"/>
                  </a:lnTo>
                  <a:lnTo>
                    <a:pt x="0" y="97"/>
                  </a:lnTo>
                  <a:lnTo>
                    <a:pt x="11" y="135"/>
                  </a:lnTo>
                  <a:lnTo>
                    <a:pt x="34" y="159"/>
                  </a:lnTo>
                  <a:lnTo>
                    <a:pt x="58" y="171"/>
                  </a:lnTo>
                  <a:lnTo>
                    <a:pt x="92" y="171"/>
                  </a:lnTo>
                  <a:lnTo>
                    <a:pt x="120" y="159"/>
                  </a:lnTo>
                  <a:lnTo>
                    <a:pt x="143" y="135"/>
                  </a:lnTo>
                  <a:lnTo>
                    <a:pt x="155" y="97"/>
                  </a:lnTo>
                  <a:lnTo>
                    <a:pt x="155" y="74"/>
                  </a:lnTo>
                  <a:lnTo>
                    <a:pt x="143" y="36"/>
                  </a:lnTo>
                  <a:lnTo>
                    <a:pt x="120" y="12"/>
                  </a:lnTo>
                  <a:lnTo>
                    <a:pt x="92" y="0"/>
                  </a:lnTo>
                  <a:lnTo>
                    <a:pt x="5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2" name="Line 436">
              <a:extLst>
                <a:ext uri="{FF2B5EF4-FFF2-40B4-BE49-F238E27FC236}">
                  <a16:creationId xmlns:a16="http://schemas.microsoft.com/office/drawing/2014/main" id="{C41D0274-1029-4570-B304-7D977D5BB3A0}"/>
                </a:ext>
              </a:extLst>
            </p:cNvPr>
            <p:cNvSpPr>
              <a:spLocks noChangeShapeType="1"/>
            </p:cNvSpPr>
            <p:nvPr/>
          </p:nvSpPr>
          <p:spPr bwMode="auto">
            <a:xfrm>
              <a:off x="2717" y="154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33" name="Freeform 437">
              <a:extLst>
                <a:ext uri="{FF2B5EF4-FFF2-40B4-BE49-F238E27FC236}">
                  <a16:creationId xmlns:a16="http://schemas.microsoft.com/office/drawing/2014/main" id="{70AD67F3-44F2-445C-B06C-5FFCFCF802D2}"/>
                </a:ext>
              </a:extLst>
            </p:cNvPr>
            <p:cNvSpPr>
              <a:spLocks noChangeArrowheads="1"/>
            </p:cNvSpPr>
            <p:nvPr/>
          </p:nvSpPr>
          <p:spPr bwMode="auto">
            <a:xfrm>
              <a:off x="2717" y="1548"/>
              <a:ext cx="31" cy="39"/>
            </a:xfrm>
            <a:custGeom>
              <a:avLst/>
              <a:gdLst>
                <a:gd name="T0" fmla="*/ 0 w 137"/>
                <a:gd name="T1" fmla="*/ 47 h 172"/>
                <a:gd name="T2" fmla="*/ 35 w 137"/>
                <a:gd name="T3" fmla="*/ 12 h 172"/>
                <a:gd name="T4" fmla="*/ 63 w 137"/>
                <a:gd name="T5" fmla="*/ 0 h 172"/>
                <a:gd name="T6" fmla="*/ 97 w 137"/>
                <a:gd name="T7" fmla="*/ 0 h 172"/>
                <a:gd name="T8" fmla="*/ 120 w 137"/>
                <a:gd name="T9" fmla="*/ 12 h 172"/>
                <a:gd name="T10" fmla="*/ 136 w 137"/>
                <a:gd name="T11" fmla="*/ 47 h 172"/>
                <a:gd name="T12" fmla="*/ 136 w 137"/>
                <a:gd name="T13" fmla="*/ 171 h 172"/>
              </a:gdLst>
              <a:ahLst/>
              <a:cxnLst>
                <a:cxn ang="0">
                  <a:pos x="T0" y="T1"/>
                </a:cxn>
                <a:cxn ang="0">
                  <a:pos x="T2" y="T3"/>
                </a:cxn>
                <a:cxn ang="0">
                  <a:pos x="T4" y="T5"/>
                </a:cxn>
                <a:cxn ang="0">
                  <a:pos x="T6" y="T7"/>
                </a:cxn>
                <a:cxn ang="0">
                  <a:pos x="T8" y="T9"/>
                </a:cxn>
                <a:cxn ang="0">
                  <a:pos x="T10" y="T11"/>
                </a:cxn>
                <a:cxn ang="0">
                  <a:pos x="T12" y="T13"/>
                </a:cxn>
              </a:cxnLst>
              <a:rect l="0" t="0" r="r" b="b"/>
              <a:pathLst>
                <a:path w="137" h="172">
                  <a:moveTo>
                    <a:pt x="0" y="47"/>
                  </a:moveTo>
                  <a:lnTo>
                    <a:pt x="35" y="12"/>
                  </a:lnTo>
                  <a:lnTo>
                    <a:pt x="63" y="0"/>
                  </a:lnTo>
                  <a:lnTo>
                    <a:pt x="97" y="0"/>
                  </a:lnTo>
                  <a:lnTo>
                    <a:pt x="120" y="12"/>
                  </a:lnTo>
                  <a:lnTo>
                    <a:pt x="136" y="47"/>
                  </a:lnTo>
                  <a:lnTo>
                    <a:pt x="136" y="1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4" name="Line 438">
              <a:extLst>
                <a:ext uri="{FF2B5EF4-FFF2-40B4-BE49-F238E27FC236}">
                  <a16:creationId xmlns:a16="http://schemas.microsoft.com/office/drawing/2014/main" id="{B90F289E-AD57-4332-9DE1-6F6C49E29F75}"/>
                </a:ext>
              </a:extLst>
            </p:cNvPr>
            <p:cNvSpPr>
              <a:spLocks noChangeShapeType="1"/>
            </p:cNvSpPr>
            <p:nvPr/>
          </p:nvSpPr>
          <p:spPr bwMode="auto">
            <a:xfrm flipV="1">
              <a:off x="2768" y="1546"/>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35" name="Freeform 439">
              <a:extLst>
                <a:ext uri="{FF2B5EF4-FFF2-40B4-BE49-F238E27FC236}">
                  <a16:creationId xmlns:a16="http://schemas.microsoft.com/office/drawing/2014/main" id="{FFDD6255-03F2-48BF-AADC-C3314C3DFAA5}"/>
                </a:ext>
              </a:extLst>
            </p:cNvPr>
            <p:cNvSpPr>
              <a:spLocks noChangeArrowheads="1"/>
            </p:cNvSpPr>
            <p:nvPr/>
          </p:nvSpPr>
          <p:spPr bwMode="auto">
            <a:xfrm>
              <a:off x="2768" y="1548"/>
              <a:ext cx="32" cy="39"/>
            </a:xfrm>
            <a:custGeom>
              <a:avLst/>
              <a:gdLst>
                <a:gd name="T0" fmla="*/ 0 w 140"/>
                <a:gd name="T1" fmla="*/ 47 h 172"/>
                <a:gd name="T2" fmla="*/ 39 w 140"/>
                <a:gd name="T3" fmla="*/ 12 h 172"/>
                <a:gd name="T4" fmla="*/ 61 w 140"/>
                <a:gd name="T5" fmla="*/ 0 h 172"/>
                <a:gd name="T6" fmla="*/ 101 w 140"/>
                <a:gd name="T7" fmla="*/ 0 h 172"/>
                <a:gd name="T8" fmla="*/ 124 w 140"/>
                <a:gd name="T9" fmla="*/ 12 h 172"/>
                <a:gd name="T10" fmla="*/ 139 w 140"/>
                <a:gd name="T11" fmla="*/ 47 h 172"/>
                <a:gd name="T12" fmla="*/ 139 w 140"/>
                <a:gd name="T13" fmla="*/ 171 h 172"/>
              </a:gdLst>
              <a:ahLst/>
              <a:cxnLst>
                <a:cxn ang="0">
                  <a:pos x="T0" y="T1"/>
                </a:cxn>
                <a:cxn ang="0">
                  <a:pos x="T2" y="T3"/>
                </a:cxn>
                <a:cxn ang="0">
                  <a:pos x="T4" y="T5"/>
                </a:cxn>
                <a:cxn ang="0">
                  <a:pos x="T6" y="T7"/>
                </a:cxn>
                <a:cxn ang="0">
                  <a:pos x="T8" y="T9"/>
                </a:cxn>
                <a:cxn ang="0">
                  <a:pos x="T10" y="T11"/>
                </a:cxn>
                <a:cxn ang="0">
                  <a:pos x="T12" y="T13"/>
                </a:cxn>
              </a:cxnLst>
              <a:rect l="0" t="0" r="r" b="b"/>
              <a:pathLst>
                <a:path w="140" h="172">
                  <a:moveTo>
                    <a:pt x="0" y="47"/>
                  </a:moveTo>
                  <a:lnTo>
                    <a:pt x="39" y="12"/>
                  </a:lnTo>
                  <a:lnTo>
                    <a:pt x="61" y="0"/>
                  </a:lnTo>
                  <a:lnTo>
                    <a:pt x="101" y="0"/>
                  </a:lnTo>
                  <a:lnTo>
                    <a:pt x="124" y="12"/>
                  </a:lnTo>
                  <a:lnTo>
                    <a:pt x="139" y="47"/>
                  </a:lnTo>
                  <a:lnTo>
                    <a:pt x="139" y="1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6" name="Freeform 440">
              <a:extLst>
                <a:ext uri="{FF2B5EF4-FFF2-40B4-BE49-F238E27FC236}">
                  <a16:creationId xmlns:a16="http://schemas.microsoft.com/office/drawing/2014/main" id="{E310C063-1E7D-4B17-872F-9BE798E0CFC5}"/>
                </a:ext>
              </a:extLst>
            </p:cNvPr>
            <p:cNvSpPr>
              <a:spLocks noChangeArrowheads="1"/>
            </p:cNvSpPr>
            <p:nvPr/>
          </p:nvSpPr>
          <p:spPr bwMode="auto">
            <a:xfrm>
              <a:off x="2821" y="1548"/>
              <a:ext cx="34" cy="39"/>
            </a:xfrm>
            <a:custGeom>
              <a:avLst/>
              <a:gdLst>
                <a:gd name="T0" fmla="*/ 0 w 151"/>
                <a:gd name="T1" fmla="*/ 74 h 172"/>
                <a:gd name="T2" fmla="*/ 150 w 151"/>
                <a:gd name="T3" fmla="*/ 74 h 172"/>
                <a:gd name="T4" fmla="*/ 150 w 151"/>
                <a:gd name="T5" fmla="*/ 47 h 172"/>
                <a:gd name="T6" fmla="*/ 134 w 151"/>
                <a:gd name="T7" fmla="*/ 23 h 172"/>
                <a:gd name="T8" fmla="*/ 123 w 151"/>
                <a:gd name="T9" fmla="*/ 12 h 172"/>
                <a:gd name="T10" fmla="*/ 100 w 151"/>
                <a:gd name="T11" fmla="*/ 0 h 172"/>
                <a:gd name="T12" fmla="*/ 61 w 151"/>
                <a:gd name="T13" fmla="*/ 0 h 172"/>
                <a:gd name="T14" fmla="*/ 38 w 151"/>
                <a:gd name="T15" fmla="*/ 12 h 172"/>
                <a:gd name="T16" fmla="*/ 11 w 151"/>
                <a:gd name="T17" fmla="*/ 36 h 172"/>
                <a:gd name="T18" fmla="*/ 0 w 151"/>
                <a:gd name="T19" fmla="*/ 74 h 172"/>
                <a:gd name="T20" fmla="*/ 0 w 151"/>
                <a:gd name="T21" fmla="*/ 97 h 172"/>
                <a:gd name="T22" fmla="*/ 11 w 151"/>
                <a:gd name="T23" fmla="*/ 135 h 172"/>
                <a:gd name="T24" fmla="*/ 38 w 151"/>
                <a:gd name="T25" fmla="*/ 159 h 172"/>
                <a:gd name="T26" fmla="*/ 61 w 151"/>
                <a:gd name="T27" fmla="*/ 171 h 172"/>
                <a:gd name="T28" fmla="*/ 100 w 151"/>
                <a:gd name="T29" fmla="*/ 171 h 172"/>
                <a:gd name="T30" fmla="*/ 123 w 151"/>
                <a:gd name="T31" fmla="*/ 159 h 172"/>
                <a:gd name="T32" fmla="*/ 150 w 151"/>
                <a:gd name="T33" fmla="*/ 13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172">
                  <a:moveTo>
                    <a:pt x="0" y="74"/>
                  </a:moveTo>
                  <a:lnTo>
                    <a:pt x="150" y="74"/>
                  </a:lnTo>
                  <a:lnTo>
                    <a:pt x="150" y="47"/>
                  </a:lnTo>
                  <a:lnTo>
                    <a:pt x="134" y="23"/>
                  </a:lnTo>
                  <a:lnTo>
                    <a:pt x="123" y="12"/>
                  </a:lnTo>
                  <a:lnTo>
                    <a:pt x="100" y="0"/>
                  </a:lnTo>
                  <a:lnTo>
                    <a:pt x="61" y="0"/>
                  </a:lnTo>
                  <a:lnTo>
                    <a:pt x="38" y="12"/>
                  </a:lnTo>
                  <a:lnTo>
                    <a:pt x="11" y="36"/>
                  </a:lnTo>
                  <a:lnTo>
                    <a:pt x="0" y="74"/>
                  </a:lnTo>
                  <a:lnTo>
                    <a:pt x="0" y="97"/>
                  </a:lnTo>
                  <a:lnTo>
                    <a:pt x="11" y="135"/>
                  </a:lnTo>
                  <a:lnTo>
                    <a:pt x="38" y="159"/>
                  </a:lnTo>
                  <a:lnTo>
                    <a:pt x="61" y="171"/>
                  </a:lnTo>
                  <a:lnTo>
                    <a:pt x="100" y="171"/>
                  </a:lnTo>
                  <a:lnTo>
                    <a:pt x="123" y="159"/>
                  </a:lnTo>
                  <a:lnTo>
                    <a:pt x="15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7" name="Freeform 441">
              <a:extLst>
                <a:ext uri="{FF2B5EF4-FFF2-40B4-BE49-F238E27FC236}">
                  <a16:creationId xmlns:a16="http://schemas.microsoft.com/office/drawing/2014/main" id="{326AE9E8-7368-437F-A492-AC83EA357B8B}"/>
                </a:ext>
              </a:extLst>
            </p:cNvPr>
            <p:cNvSpPr>
              <a:spLocks noChangeArrowheads="1"/>
            </p:cNvSpPr>
            <p:nvPr/>
          </p:nvSpPr>
          <p:spPr bwMode="auto">
            <a:xfrm>
              <a:off x="2871" y="1548"/>
              <a:ext cx="32" cy="39"/>
            </a:xfrm>
            <a:custGeom>
              <a:avLst/>
              <a:gdLst>
                <a:gd name="T0" fmla="*/ 142 w 143"/>
                <a:gd name="T1" fmla="*/ 36 h 172"/>
                <a:gd name="T2" fmla="*/ 120 w 143"/>
                <a:gd name="T3" fmla="*/ 12 h 172"/>
                <a:gd name="T4" fmla="*/ 92 w 143"/>
                <a:gd name="T5" fmla="*/ 0 h 172"/>
                <a:gd name="T6" fmla="*/ 62 w 143"/>
                <a:gd name="T7" fmla="*/ 0 h 172"/>
                <a:gd name="T8" fmla="*/ 34 w 143"/>
                <a:gd name="T9" fmla="*/ 12 h 172"/>
                <a:gd name="T10" fmla="*/ 11 w 143"/>
                <a:gd name="T11" fmla="*/ 36 h 172"/>
                <a:gd name="T12" fmla="*/ 0 w 143"/>
                <a:gd name="T13" fmla="*/ 74 h 172"/>
                <a:gd name="T14" fmla="*/ 0 w 143"/>
                <a:gd name="T15" fmla="*/ 97 h 172"/>
                <a:gd name="T16" fmla="*/ 11 w 143"/>
                <a:gd name="T17" fmla="*/ 135 h 172"/>
                <a:gd name="T18" fmla="*/ 34 w 143"/>
                <a:gd name="T19" fmla="*/ 159 h 172"/>
                <a:gd name="T20" fmla="*/ 62 w 143"/>
                <a:gd name="T21" fmla="*/ 171 h 172"/>
                <a:gd name="T22" fmla="*/ 92 w 143"/>
                <a:gd name="T23" fmla="*/ 171 h 172"/>
                <a:gd name="T24" fmla="*/ 120 w 143"/>
                <a:gd name="T25" fmla="*/ 159 h 172"/>
                <a:gd name="T26" fmla="*/ 142 w 143"/>
                <a:gd name="T27" fmla="*/ 13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72">
                  <a:moveTo>
                    <a:pt x="142" y="36"/>
                  </a:moveTo>
                  <a:lnTo>
                    <a:pt x="120" y="12"/>
                  </a:lnTo>
                  <a:lnTo>
                    <a:pt x="92" y="0"/>
                  </a:lnTo>
                  <a:lnTo>
                    <a:pt x="62" y="0"/>
                  </a:lnTo>
                  <a:lnTo>
                    <a:pt x="34" y="12"/>
                  </a:lnTo>
                  <a:lnTo>
                    <a:pt x="11" y="36"/>
                  </a:lnTo>
                  <a:lnTo>
                    <a:pt x="0" y="74"/>
                  </a:lnTo>
                  <a:lnTo>
                    <a:pt x="0" y="97"/>
                  </a:lnTo>
                  <a:lnTo>
                    <a:pt x="11" y="135"/>
                  </a:lnTo>
                  <a:lnTo>
                    <a:pt x="34" y="159"/>
                  </a:lnTo>
                  <a:lnTo>
                    <a:pt x="62" y="171"/>
                  </a:lnTo>
                  <a:lnTo>
                    <a:pt x="92" y="171"/>
                  </a:lnTo>
                  <a:lnTo>
                    <a:pt x="120" y="159"/>
                  </a:lnTo>
                  <a:lnTo>
                    <a:pt x="142"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8" name="Line 442">
              <a:extLst>
                <a:ext uri="{FF2B5EF4-FFF2-40B4-BE49-F238E27FC236}">
                  <a16:creationId xmlns:a16="http://schemas.microsoft.com/office/drawing/2014/main" id="{4F0E395A-EF14-4E57-AA0D-236E81C23DBB}"/>
                </a:ext>
              </a:extLst>
            </p:cNvPr>
            <p:cNvSpPr>
              <a:spLocks noChangeShapeType="1"/>
            </p:cNvSpPr>
            <p:nvPr/>
          </p:nvSpPr>
          <p:spPr bwMode="auto">
            <a:xfrm flipV="1">
              <a:off x="2929" y="1528"/>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39" name="Freeform 443">
              <a:extLst>
                <a:ext uri="{FF2B5EF4-FFF2-40B4-BE49-F238E27FC236}">
                  <a16:creationId xmlns:a16="http://schemas.microsoft.com/office/drawing/2014/main" id="{36B315E2-0A55-49B0-8C22-EBF6506BCA96}"/>
                </a:ext>
              </a:extLst>
            </p:cNvPr>
            <p:cNvSpPr>
              <a:spLocks noChangeArrowheads="1"/>
            </p:cNvSpPr>
            <p:nvPr/>
          </p:nvSpPr>
          <p:spPr bwMode="auto">
            <a:xfrm>
              <a:off x="2929" y="1576"/>
              <a:ext cx="14" cy="14"/>
            </a:xfrm>
            <a:custGeom>
              <a:avLst/>
              <a:gdLst>
                <a:gd name="T0" fmla="*/ 0 w 62"/>
                <a:gd name="T1" fmla="*/ 0 h 63"/>
                <a:gd name="T2" fmla="*/ 11 w 62"/>
                <a:gd name="T3" fmla="*/ 46 h 63"/>
                <a:gd name="T4" fmla="*/ 38 w 62"/>
                <a:gd name="T5" fmla="*/ 62 h 63"/>
                <a:gd name="T6" fmla="*/ 61 w 62"/>
                <a:gd name="T7" fmla="*/ 62 h 63"/>
              </a:gdLst>
              <a:ahLst/>
              <a:cxnLst>
                <a:cxn ang="0">
                  <a:pos x="T0" y="T1"/>
                </a:cxn>
                <a:cxn ang="0">
                  <a:pos x="T2" y="T3"/>
                </a:cxn>
                <a:cxn ang="0">
                  <a:pos x="T4" y="T5"/>
                </a:cxn>
                <a:cxn ang="0">
                  <a:pos x="T6" y="T7"/>
                </a:cxn>
              </a:cxnLst>
              <a:rect l="0" t="0" r="r" b="b"/>
              <a:pathLst>
                <a:path w="62" h="63">
                  <a:moveTo>
                    <a:pt x="0" y="0"/>
                  </a:moveTo>
                  <a:lnTo>
                    <a:pt x="11" y="46"/>
                  </a:lnTo>
                  <a:lnTo>
                    <a:pt x="38" y="62"/>
                  </a:lnTo>
                  <a:lnTo>
                    <a:pt x="61"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0" name="Line 444">
              <a:extLst>
                <a:ext uri="{FF2B5EF4-FFF2-40B4-BE49-F238E27FC236}">
                  <a16:creationId xmlns:a16="http://schemas.microsoft.com/office/drawing/2014/main" id="{E65DAD5F-36C6-41C4-80A9-D6AA8980245E}"/>
                </a:ext>
              </a:extLst>
            </p:cNvPr>
            <p:cNvSpPr>
              <a:spLocks noChangeShapeType="1"/>
            </p:cNvSpPr>
            <p:nvPr/>
          </p:nvSpPr>
          <p:spPr bwMode="auto">
            <a:xfrm flipH="1">
              <a:off x="2919" y="1548"/>
              <a:ext cx="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41" name="Freeform 445">
              <a:extLst>
                <a:ext uri="{FF2B5EF4-FFF2-40B4-BE49-F238E27FC236}">
                  <a16:creationId xmlns:a16="http://schemas.microsoft.com/office/drawing/2014/main" id="{B6AA6E17-E9E6-4D6B-8E73-E06BFC7704E1}"/>
                </a:ext>
              </a:extLst>
            </p:cNvPr>
            <p:cNvSpPr>
              <a:spLocks noChangeArrowheads="1"/>
            </p:cNvSpPr>
            <p:nvPr/>
          </p:nvSpPr>
          <p:spPr bwMode="auto">
            <a:xfrm>
              <a:off x="2960" y="1548"/>
              <a:ext cx="34" cy="39"/>
            </a:xfrm>
            <a:custGeom>
              <a:avLst/>
              <a:gdLst>
                <a:gd name="T0" fmla="*/ 0 w 148"/>
                <a:gd name="T1" fmla="*/ 74 h 172"/>
                <a:gd name="T2" fmla="*/ 147 w 148"/>
                <a:gd name="T3" fmla="*/ 74 h 172"/>
                <a:gd name="T4" fmla="*/ 147 w 148"/>
                <a:gd name="T5" fmla="*/ 47 h 172"/>
                <a:gd name="T6" fmla="*/ 131 w 148"/>
                <a:gd name="T7" fmla="*/ 23 h 172"/>
                <a:gd name="T8" fmla="*/ 120 w 148"/>
                <a:gd name="T9" fmla="*/ 12 h 172"/>
                <a:gd name="T10" fmla="*/ 96 w 148"/>
                <a:gd name="T11" fmla="*/ 0 h 172"/>
                <a:gd name="T12" fmla="*/ 58 w 148"/>
                <a:gd name="T13" fmla="*/ 0 h 172"/>
                <a:gd name="T14" fmla="*/ 39 w 148"/>
                <a:gd name="T15" fmla="*/ 12 h 172"/>
                <a:gd name="T16" fmla="*/ 11 w 148"/>
                <a:gd name="T17" fmla="*/ 36 h 172"/>
                <a:gd name="T18" fmla="*/ 0 w 148"/>
                <a:gd name="T19" fmla="*/ 74 h 172"/>
                <a:gd name="T20" fmla="*/ 0 w 148"/>
                <a:gd name="T21" fmla="*/ 97 h 172"/>
                <a:gd name="T22" fmla="*/ 11 w 148"/>
                <a:gd name="T23" fmla="*/ 135 h 172"/>
                <a:gd name="T24" fmla="*/ 39 w 148"/>
                <a:gd name="T25" fmla="*/ 159 h 172"/>
                <a:gd name="T26" fmla="*/ 58 w 148"/>
                <a:gd name="T27" fmla="*/ 171 h 172"/>
                <a:gd name="T28" fmla="*/ 96 w 148"/>
                <a:gd name="T29" fmla="*/ 171 h 172"/>
                <a:gd name="T30" fmla="*/ 120 w 148"/>
                <a:gd name="T31" fmla="*/ 159 h 172"/>
                <a:gd name="T32" fmla="*/ 147 w 148"/>
                <a:gd name="T33" fmla="*/ 13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2">
                  <a:moveTo>
                    <a:pt x="0" y="74"/>
                  </a:moveTo>
                  <a:lnTo>
                    <a:pt x="147" y="74"/>
                  </a:lnTo>
                  <a:lnTo>
                    <a:pt x="147" y="47"/>
                  </a:lnTo>
                  <a:lnTo>
                    <a:pt x="131" y="23"/>
                  </a:lnTo>
                  <a:lnTo>
                    <a:pt x="120" y="12"/>
                  </a:lnTo>
                  <a:lnTo>
                    <a:pt x="96" y="0"/>
                  </a:lnTo>
                  <a:lnTo>
                    <a:pt x="58" y="0"/>
                  </a:lnTo>
                  <a:lnTo>
                    <a:pt x="39" y="12"/>
                  </a:lnTo>
                  <a:lnTo>
                    <a:pt x="11" y="36"/>
                  </a:lnTo>
                  <a:lnTo>
                    <a:pt x="0" y="74"/>
                  </a:lnTo>
                  <a:lnTo>
                    <a:pt x="0" y="97"/>
                  </a:lnTo>
                  <a:lnTo>
                    <a:pt x="11" y="135"/>
                  </a:lnTo>
                  <a:lnTo>
                    <a:pt x="39" y="159"/>
                  </a:lnTo>
                  <a:lnTo>
                    <a:pt x="58" y="171"/>
                  </a:lnTo>
                  <a:lnTo>
                    <a:pt x="96" y="171"/>
                  </a:lnTo>
                  <a:lnTo>
                    <a:pt x="120" y="159"/>
                  </a:lnTo>
                  <a:lnTo>
                    <a:pt x="147"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2" name="Line 446">
              <a:extLst>
                <a:ext uri="{FF2B5EF4-FFF2-40B4-BE49-F238E27FC236}">
                  <a16:creationId xmlns:a16="http://schemas.microsoft.com/office/drawing/2014/main" id="{13205CF3-F369-4B25-90C7-FCB7A560D8A6}"/>
                </a:ext>
              </a:extLst>
            </p:cNvPr>
            <p:cNvSpPr>
              <a:spLocks noChangeShapeType="1"/>
            </p:cNvSpPr>
            <p:nvPr/>
          </p:nvSpPr>
          <p:spPr bwMode="auto">
            <a:xfrm flipV="1">
              <a:off x="3042" y="1527"/>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43" name="Freeform 447">
              <a:extLst>
                <a:ext uri="{FF2B5EF4-FFF2-40B4-BE49-F238E27FC236}">
                  <a16:creationId xmlns:a16="http://schemas.microsoft.com/office/drawing/2014/main" id="{B2D19755-E80E-462D-83F0-6A92A3133F15}"/>
                </a:ext>
              </a:extLst>
            </p:cNvPr>
            <p:cNvSpPr>
              <a:spLocks noChangeArrowheads="1"/>
            </p:cNvSpPr>
            <p:nvPr/>
          </p:nvSpPr>
          <p:spPr bwMode="auto">
            <a:xfrm>
              <a:off x="3009" y="1548"/>
              <a:ext cx="33" cy="39"/>
            </a:xfrm>
            <a:custGeom>
              <a:avLst/>
              <a:gdLst>
                <a:gd name="T0" fmla="*/ 146 w 147"/>
                <a:gd name="T1" fmla="*/ 36 h 172"/>
                <a:gd name="T2" fmla="*/ 123 w 147"/>
                <a:gd name="T3" fmla="*/ 12 h 172"/>
                <a:gd name="T4" fmla="*/ 100 w 147"/>
                <a:gd name="T5" fmla="*/ 0 h 172"/>
                <a:gd name="T6" fmla="*/ 60 w 147"/>
                <a:gd name="T7" fmla="*/ 0 h 172"/>
                <a:gd name="T8" fmla="*/ 39 w 147"/>
                <a:gd name="T9" fmla="*/ 12 h 172"/>
                <a:gd name="T10" fmla="*/ 11 w 147"/>
                <a:gd name="T11" fmla="*/ 36 h 172"/>
                <a:gd name="T12" fmla="*/ 0 w 147"/>
                <a:gd name="T13" fmla="*/ 74 h 172"/>
                <a:gd name="T14" fmla="*/ 0 w 147"/>
                <a:gd name="T15" fmla="*/ 97 h 172"/>
                <a:gd name="T16" fmla="*/ 11 w 147"/>
                <a:gd name="T17" fmla="*/ 135 h 172"/>
                <a:gd name="T18" fmla="*/ 39 w 147"/>
                <a:gd name="T19" fmla="*/ 159 h 172"/>
                <a:gd name="T20" fmla="*/ 60 w 147"/>
                <a:gd name="T21" fmla="*/ 171 h 172"/>
                <a:gd name="T22" fmla="*/ 100 w 147"/>
                <a:gd name="T23" fmla="*/ 171 h 172"/>
                <a:gd name="T24" fmla="*/ 123 w 147"/>
                <a:gd name="T25" fmla="*/ 159 h 172"/>
                <a:gd name="T26" fmla="*/ 146 w 147"/>
                <a:gd name="T27" fmla="*/ 13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172">
                  <a:moveTo>
                    <a:pt x="146" y="36"/>
                  </a:moveTo>
                  <a:lnTo>
                    <a:pt x="123" y="12"/>
                  </a:lnTo>
                  <a:lnTo>
                    <a:pt x="100" y="0"/>
                  </a:lnTo>
                  <a:lnTo>
                    <a:pt x="60" y="0"/>
                  </a:lnTo>
                  <a:lnTo>
                    <a:pt x="39" y="12"/>
                  </a:lnTo>
                  <a:lnTo>
                    <a:pt x="11" y="36"/>
                  </a:lnTo>
                  <a:lnTo>
                    <a:pt x="0" y="74"/>
                  </a:lnTo>
                  <a:lnTo>
                    <a:pt x="0" y="97"/>
                  </a:lnTo>
                  <a:lnTo>
                    <a:pt x="11" y="135"/>
                  </a:lnTo>
                  <a:lnTo>
                    <a:pt x="39" y="159"/>
                  </a:lnTo>
                  <a:lnTo>
                    <a:pt x="60" y="171"/>
                  </a:lnTo>
                  <a:lnTo>
                    <a:pt x="100" y="171"/>
                  </a:lnTo>
                  <a:lnTo>
                    <a:pt x="123" y="159"/>
                  </a:lnTo>
                  <a:lnTo>
                    <a:pt x="146"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4" name="Line 448">
              <a:extLst>
                <a:ext uri="{FF2B5EF4-FFF2-40B4-BE49-F238E27FC236}">
                  <a16:creationId xmlns:a16="http://schemas.microsoft.com/office/drawing/2014/main" id="{65138650-0B86-4A3D-9D1D-1C9D0D82F514}"/>
                </a:ext>
              </a:extLst>
            </p:cNvPr>
            <p:cNvSpPr>
              <a:spLocks noChangeShapeType="1"/>
            </p:cNvSpPr>
            <p:nvPr/>
          </p:nvSpPr>
          <p:spPr bwMode="auto">
            <a:xfrm flipV="1">
              <a:off x="3108" y="1528"/>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45" name="Freeform 449">
              <a:extLst>
                <a:ext uri="{FF2B5EF4-FFF2-40B4-BE49-F238E27FC236}">
                  <a16:creationId xmlns:a16="http://schemas.microsoft.com/office/drawing/2014/main" id="{84ACF2F7-3330-4B68-8D2D-88A8CDB67F4E}"/>
                </a:ext>
              </a:extLst>
            </p:cNvPr>
            <p:cNvSpPr>
              <a:spLocks noChangeArrowheads="1"/>
            </p:cNvSpPr>
            <p:nvPr/>
          </p:nvSpPr>
          <p:spPr bwMode="auto">
            <a:xfrm>
              <a:off x="3108" y="1576"/>
              <a:ext cx="14" cy="14"/>
            </a:xfrm>
            <a:custGeom>
              <a:avLst/>
              <a:gdLst>
                <a:gd name="T0" fmla="*/ 0 w 63"/>
                <a:gd name="T1" fmla="*/ 0 h 63"/>
                <a:gd name="T2" fmla="*/ 11 w 63"/>
                <a:gd name="T3" fmla="*/ 46 h 63"/>
                <a:gd name="T4" fmla="*/ 39 w 63"/>
                <a:gd name="T5" fmla="*/ 62 h 63"/>
                <a:gd name="T6" fmla="*/ 62 w 63"/>
                <a:gd name="T7" fmla="*/ 62 h 63"/>
              </a:gdLst>
              <a:ahLst/>
              <a:cxnLst>
                <a:cxn ang="0">
                  <a:pos x="T0" y="T1"/>
                </a:cxn>
                <a:cxn ang="0">
                  <a:pos x="T2" y="T3"/>
                </a:cxn>
                <a:cxn ang="0">
                  <a:pos x="T4" y="T5"/>
                </a:cxn>
                <a:cxn ang="0">
                  <a:pos x="T6" y="T7"/>
                </a:cxn>
              </a:cxnLst>
              <a:rect l="0" t="0" r="r" b="b"/>
              <a:pathLst>
                <a:path w="63" h="63">
                  <a:moveTo>
                    <a:pt x="0" y="0"/>
                  </a:moveTo>
                  <a:lnTo>
                    <a:pt x="11" y="46"/>
                  </a:lnTo>
                  <a:lnTo>
                    <a:pt x="39" y="62"/>
                  </a:lnTo>
                  <a:lnTo>
                    <a:pt x="62"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6" name="Line 450">
              <a:extLst>
                <a:ext uri="{FF2B5EF4-FFF2-40B4-BE49-F238E27FC236}">
                  <a16:creationId xmlns:a16="http://schemas.microsoft.com/office/drawing/2014/main" id="{B5C3E300-F0BB-409A-AEA8-FB20B330D18E}"/>
                </a:ext>
              </a:extLst>
            </p:cNvPr>
            <p:cNvSpPr>
              <a:spLocks noChangeShapeType="1"/>
            </p:cNvSpPr>
            <p:nvPr/>
          </p:nvSpPr>
          <p:spPr bwMode="auto">
            <a:xfrm flipH="1">
              <a:off x="3099" y="1548"/>
              <a:ext cx="2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47" name="Freeform 451">
              <a:extLst>
                <a:ext uri="{FF2B5EF4-FFF2-40B4-BE49-F238E27FC236}">
                  <a16:creationId xmlns:a16="http://schemas.microsoft.com/office/drawing/2014/main" id="{C20D68FD-2D35-4114-954C-506330F01AC4}"/>
                </a:ext>
              </a:extLst>
            </p:cNvPr>
            <p:cNvSpPr>
              <a:spLocks noChangeArrowheads="1"/>
            </p:cNvSpPr>
            <p:nvPr/>
          </p:nvSpPr>
          <p:spPr bwMode="auto">
            <a:xfrm>
              <a:off x="3139" y="1548"/>
              <a:ext cx="37" cy="39"/>
            </a:xfrm>
            <a:custGeom>
              <a:avLst/>
              <a:gdLst>
                <a:gd name="T0" fmla="*/ 39 w 163"/>
                <a:gd name="T1" fmla="*/ 12 h 172"/>
                <a:gd name="T2" fmla="*/ 62 w 163"/>
                <a:gd name="T3" fmla="*/ 0 h 172"/>
                <a:gd name="T4" fmla="*/ 39 w 163"/>
                <a:gd name="T5" fmla="*/ 12 h 172"/>
                <a:gd name="T6" fmla="*/ 11 w 163"/>
                <a:gd name="T7" fmla="*/ 36 h 172"/>
                <a:gd name="T8" fmla="*/ 0 w 163"/>
                <a:gd name="T9" fmla="*/ 74 h 172"/>
                <a:gd name="T10" fmla="*/ 0 w 163"/>
                <a:gd name="T11" fmla="*/ 97 h 172"/>
                <a:gd name="T12" fmla="*/ 11 w 163"/>
                <a:gd name="T13" fmla="*/ 135 h 172"/>
                <a:gd name="T14" fmla="*/ 39 w 163"/>
                <a:gd name="T15" fmla="*/ 159 h 172"/>
                <a:gd name="T16" fmla="*/ 62 w 163"/>
                <a:gd name="T17" fmla="*/ 171 h 172"/>
                <a:gd name="T18" fmla="*/ 100 w 163"/>
                <a:gd name="T19" fmla="*/ 171 h 172"/>
                <a:gd name="T20" fmla="*/ 124 w 163"/>
                <a:gd name="T21" fmla="*/ 159 h 172"/>
                <a:gd name="T22" fmla="*/ 150 w 163"/>
                <a:gd name="T23" fmla="*/ 135 h 172"/>
                <a:gd name="T24" fmla="*/ 162 w 163"/>
                <a:gd name="T25" fmla="*/ 97 h 172"/>
                <a:gd name="T26" fmla="*/ 162 w 163"/>
                <a:gd name="T27" fmla="*/ 74 h 172"/>
                <a:gd name="T28" fmla="*/ 150 w 163"/>
                <a:gd name="T29" fmla="*/ 36 h 172"/>
                <a:gd name="T30" fmla="*/ 124 w 163"/>
                <a:gd name="T31" fmla="*/ 12 h 172"/>
                <a:gd name="T32" fmla="*/ 100 w 163"/>
                <a:gd name="T33" fmla="*/ 0 h 172"/>
                <a:gd name="T34" fmla="*/ 62 w 163"/>
                <a:gd name="T3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72">
                  <a:moveTo>
                    <a:pt x="39" y="12"/>
                  </a:moveTo>
                  <a:lnTo>
                    <a:pt x="62" y="0"/>
                  </a:lnTo>
                  <a:lnTo>
                    <a:pt x="39" y="12"/>
                  </a:lnTo>
                  <a:lnTo>
                    <a:pt x="11" y="36"/>
                  </a:lnTo>
                  <a:lnTo>
                    <a:pt x="0" y="74"/>
                  </a:lnTo>
                  <a:lnTo>
                    <a:pt x="0" y="97"/>
                  </a:lnTo>
                  <a:lnTo>
                    <a:pt x="11" y="135"/>
                  </a:lnTo>
                  <a:lnTo>
                    <a:pt x="39" y="159"/>
                  </a:lnTo>
                  <a:lnTo>
                    <a:pt x="62" y="171"/>
                  </a:lnTo>
                  <a:lnTo>
                    <a:pt x="100" y="171"/>
                  </a:lnTo>
                  <a:lnTo>
                    <a:pt x="124" y="159"/>
                  </a:lnTo>
                  <a:lnTo>
                    <a:pt x="150" y="135"/>
                  </a:lnTo>
                  <a:lnTo>
                    <a:pt x="162" y="97"/>
                  </a:lnTo>
                  <a:lnTo>
                    <a:pt x="162" y="74"/>
                  </a:lnTo>
                  <a:lnTo>
                    <a:pt x="150" y="36"/>
                  </a:lnTo>
                  <a:lnTo>
                    <a:pt x="124" y="12"/>
                  </a:lnTo>
                  <a:lnTo>
                    <a:pt x="100"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8" name="Freeform 452">
              <a:extLst>
                <a:ext uri="{FF2B5EF4-FFF2-40B4-BE49-F238E27FC236}">
                  <a16:creationId xmlns:a16="http://schemas.microsoft.com/office/drawing/2014/main" id="{1C9AE4AB-6633-4FDA-9EB4-14EE7146CD2C}"/>
                </a:ext>
              </a:extLst>
            </p:cNvPr>
            <p:cNvSpPr>
              <a:spLocks noChangeArrowheads="1"/>
            </p:cNvSpPr>
            <p:nvPr/>
          </p:nvSpPr>
          <p:spPr bwMode="auto">
            <a:xfrm>
              <a:off x="3229" y="1529"/>
              <a:ext cx="42" cy="58"/>
            </a:xfrm>
            <a:custGeom>
              <a:avLst/>
              <a:gdLst>
                <a:gd name="T0" fmla="*/ 186 w 187"/>
                <a:gd name="T1" fmla="*/ 61 h 256"/>
                <a:gd name="T2" fmla="*/ 174 w 187"/>
                <a:gd name="T3" fmla="*/ 38 h 256"/>
                <a:gd name="T4" fmla="*/ 147 w 187"/>
                <a:gd name="T5" fmla="*/ 11 h 256"/>
                <a:gd name="T6" fmla="*/ 124 w 187"/>
                <a:gd name="T7" fmla="*/ 0 h 256"/>
                <a:gd name="T8" fmla="*/ 74 w 187"/>
                <a:gd name="T9" fmla="*/ 0 h 256"/>
                <a:gd name="T10" fmla="*/ 50 w 187"/>
                <a:gd name="T11" fmla="*/ 11 h 256"/>
                <a:gd name="T12" fmla="*/ 23 w 187"/>
                <a:gd name="T13" fmla="*/ 38 h 256"/>
                <a:gd name="T14" fmla="*/ 12 w 187"/>
                <a:gd name="T15" fmla="*/ 61 h 256"/>
                <a:gd name="T16" fmla="*/ 0 w 187"/>
                <a:gd name="T17" fmla="*/ 96 h 256"/>
                <a:gd name="T18" fmla="*/ 0 w 187"/>
                <a:gd name="T19" fmla="*/ 158 h 256"/>
                <a:gd name="T20" fmla="*/ 12 w 187"/>
                <a:gd name="T21" fmla="*/ 193 h 256"/>
                <a:gd name="T22" fmla="*/ 23 w 187"/>
                <a:gd name="T23" fmla="*/ 219 h 256"/>
                <a:gd name="T24" fmla="*/ 50 w 187"/>
                <a:gd name="T25" fmla="*/ 243 h 256"/>
                <a:gd name="T26" fmla="*/ 74 w 187"/>
                <a:gd name="T27" fmla="*/ 255 h 256"/>
                <a:gd name="T28" fmla="*/ 124 w 187"/>
                <a:gd name="T29" fmla="*/ 255 h 256"/>
                <a:gd name="T30" fmla="*/ 147 w 187"/>
                <a:gd name="T31" fmla="*/ 243 h 256"/>
                <a:gd name="T32" fmla="*/ 174 w 187"/>
                <a:gd name="T33" fmla="*/ 219 h 256"/>
                <a:gd name="T34" fmla="*/ 186 w 187"/>
                <a:gd name="T35" fmla="*/ 193 h 256"/>
                <a:gd name="T36" fmla="*/ 186 w 187"/>
                <a:gd name="T37" fmla="*/ 158 h 256"/>
                <a:gd name="T38" fmla="*/ 124 w 187"/>
                <a:gd name="T39" fmla="*/ 15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7" h="256">
                  <a:moveTo>
                    <a:pt x="186" y="61"/>
                  </a:moveTo>
                  <a:lnTo>
                    <a:pt x="174" y="38"/>
                  </a:lnTo>
                  <a:lnTo>
                    <a:pt x="147" y="11"/>
                  </a:lnTo>
                  <a:lnTo>
                    <a:pt x="124" y="0"/>
                  </a:lnTo>
                  <a:lnTo>
                    <a:pt x="74" y="0"/>
                  </a:lnTo>
                  <a:lnTo>
                    <a:pt x="50" y="11"/>
                  </a:lnTo>
                  <a:lnTo>
                    <a:pt x="23" y="38"/>
                  </a:lnTo>
                  <a:lnTo>
                    <a:pt x="12" y="61"/>
                  </a:lnTo>
                  <a:lnTo>
                    <a:pt x="0" y="96"/>
                  </a:lnTo>
                  <a:lnTo>
                    <a:pt x="0" y="158"/>
                  </a:lnTo>
                  <a:lnTo>
                    <a:pt x="12" y="193"/>
                  </a:lnTo>
                  <a:lnTo>
                    <a:pt x="23" y="219"/>
                  </a:lnTo>
                  <a:lnTo>
                    <a:pt x="50" y="243"/>
                  </a:lnTo>
                  <a:lnTo>
                    <a:pt x="74" y="255"/>
                  </a:lnTo>
                  <a:lnTo>
                    <a:pt x="124" y="255"/>
                  </a:lnTo>
                  <a:lnTo>
                    <a:pt x="147" y="243"/>
                  </a:lnTo>
                  <a:lnTo>
                    <a:pt x="174" y="219"/>
                  </a:lnTo>
                  <a:lnTo>
                    <a:pt x="186" y="193"/>
                  </a:lnTo>
                  <a:lnTo>
                    <a:pt x="186" y="158"/>
                  </a:lnTo>
                  <a:lnTo>
                    <a:pt x="124" y="15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9" name="Line 453">
              <a:extLst>
                <a:ext uri="{FF2B5EF4-FFF2-40B4-BE49-F238E27FC236}">
                  <a16:creationId xmlns:a16="http://schemas.microsoft.com/office/drawing/2014/main" id="{080F1DE6-08BB-451F-98DE-2635C47F6F10}"/>
                </a:ext>
              </a:extLst>
            </p:cNvPr>
            <p:cNvSpPr>
              <a:spLocks noChangeShapeType="1"/>
            </p:cNvSpPr>
            <p:nvPr/>
          </p:nvSpPr>
          <p:spPr bwMode="auto">
            <a:xfrm>
              <a:off x="3288" y="154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50" name="Freeform 454">
              <a:extLst>
                <a:ext uri="{FF2B5EF4-FFF2-40B4-BE49-F238E27FC236}">
                  <a16:creationId xmlns:a16="http://schemas.microsoft.com/office/drawing/2014/main" id="{1016BF36-CD8C-41DE-9171-802B935F9AA3}"/>
                </a:ext>
              </a:extLst>
            </p:cNvPr>
            <p:cNvSpPr>
              <a:spLocks noChangeArrowheads="1"/>
            </p:cNvSpPr>
            <p:nvPr/>
          </p:nvSpPr>
          <p:spPr bwMode="auto">
            <a:xfrm>
              <a:off x="3288" y="1548"/>
              <a:ext cx="22" cy="17"/>
            </a:xfrm>
            <a:custGeom>
              <a:avLst/>
              <a:gdLst>
                <a:gd name="T0" fmla="*/ 0 w 97"/>
                <a:gd name="T1" fmla="*/ 75 h 76"/>
                <a:gd name="T2" fmla="*/ 11 w 97"/>
                <a:gd name="T3" fmla="*/ 36 h 76"/>
                <a:gd name="T4" fmla="*/ 38 w 97"/>
                <a:gd name="T5" fmla="*/ 12 h 76"/>
                <a:gd name="T6" fmla="*/ 61 w 97"/>
                <a:gd name="T7" fmla="*/ 0 h 76"/>
                <a:gd name="T8" fmla="*/ 96 w 97"/>
                <a:gd name="T9" fmla="*/ 0 h 76"/>
              </a:gdLst>
              <a:ahLst/>
              <a:cxnLst>
                <a:cxn ang="0">
                  <a:pos x="T0" y="T1"/>
                </a:cxn>
                <a:cxn ang="0">
                  <a:pos x="T2" y="T3"/>
                </a:cxn>
                <a:cxn ang="0">
                  <a:pos x="T4" y="T5"/>
                </a:cxn>
                <a:cxn ang="0">
                  <a:pos x="T6" y="T7"/>
                </a:cxn>
                <a:cxn ang="0">
                  <a:pos x="T8" y="T9"/>
                </a:cxn>
              </a:cxnLst>
              <a:rect l="0" t="0" r="r" b="b"/>
              <a:pathLst>
                <a:path w="97" h="76">
                  <a:moveTo>
                    <a:pt x="0" y="75"/>
                  </a:moveTo>
                  <a:lnTo>
                    <a:pt x="11" y="36"/>
                  </a:lnTo>
                  <a:lnTo>
                    <a:pt x="38" y="12"/>
                  </a:lnTo>
                  <a:lnTo>
                    <a:pt x="61" y="0"/>
                  </a:lnTo>
                  <a:lnTo>
                    <a:pt x="9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1" name="Freeform 455">
              <a:extLst>
                <a:ext uri="{FF2B5EF4-FFF2-40B4-BE49-F238E27FC236}">
                  <a16:creationId xmlns:a16="http://schemas.microsoft.com/office/drawing/2014/main" id="{D9C88EE6-8800-4E5F-B244-36B2BAAC7704}"/>
                </a:ext>
              </a:extLst>
            </p:cNvPr>
            <p:cNvSpPr>
              <a:spLocks noChangeArrowheads="1"/>
            </p:cNvSpPr>
            <p:nvPr/>
          </p:nvSpPr>
          <p:spPr bwMode="auto">
            <a:xfrm>
              <a:off x="3324" y="1548"/>
              <a:ext cx="36" cy="39"/>
            </a:xfrm>
            <a:custGeom>
              <a:avLst/>
              <a:gdLst>
                <a:gd name="T0" fmla="*/ 34 w 159"/>
                <a:gd name="T1" fmla="*/ 12 h 172"/>
                <a:gd name="T2" fmla="*/ 61 w 159"/>
                <a:gd name="T3" fmla="*/ 0 h 172"/>
                <a:gd name="T4" fmla="*/ 34 w 159"/>
                <a:gd name="T5" fmla="*/ 12 h 172"/>
                <a:gd name="T6" fmla="*/ 11 w 159"/>
                <a:gd name="T7" fmla="*/ 36 h 172"/>
                <a:gd name="T8" fmla="*/ 0 w 159"/>
                <a:gd name="T9" fmla="*/ 74 h 172"/>
                <a:gd name="T10" fmla="*/ 0 w 159"/>
                <a:gd name="T11" fmla="*/ 97 h 172"/>
                <a:gd name="T12" fmla="*/ 11 w 159"/>
                <a:gd name="T13" fmla="*/ 135 h 172"/>
                <a:gd name="T14" fmla="*/ 34 w 159"/>
                <a:gd name="T15" fmla="*/ 159 h 172"/>
                <a:gd name="T16" fmla="*/ 61 w 159"/>
                <a:gd name="T17" fmla="*/ 171 h 172"/>
                <a:gd name="T18" fmla="*/ 96 w 159"/>
                <a:gd name="T19" fmla="*/ 171 h 172"/>
                <a:gd name="T20" fmla="*/ 123 w 159"/>
                <a:gd name="T21" fmla="*/ 159 h 172"/>
                <a:gd name="T22" fmla="*/ 146 w 159"/>
                <a:gd name="T23" fmla="*/ 135 h 172"/>
                <a:gd name="T24" fmla="*/ 158 w 159"/>
                <a:gd name="T25" fmla="*/ 97 h 172"/>
                <a:gd name="T26" fmla="*/ 158 w 159"/>
                <a:gd name="T27" fmla="*/ 74 h 172"/>
                <a:gd name="T28" fmla="*/ 146 w 159"/>
                <a:gd name="T29" fmla="*/ 36 h 172"/>
                <a:gd name="T30" fmla="*/ 123 w 159"/>
                <a:gd name="T31" fmla="*/ 12 h 172"/>
                <a:gd name="T32" fmla="*/ 96 w 159"/>
                <a:gd name="T33" fmla="*/ 0 h 172"/>
                <a:gd name="T34" fmla="*/ 61 w 159"/>
                <a:gd name="T3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172">
                  <a:moveTo>
                    <a:pt x="34" y="12"/>
                  </a:moveTo>
                  <a:lnTo>
                    <a:pt x="61" y="0"/>
                  </a:lnTo>
                  <a:lnTo>
                    <a:pt x="34" y="12"/>
                  </a:lnTo>
                  <a:lnTo>
                    <a:pt x="11" y="36"/>
                  </a:lnTo>
                  <a:lnTo>
                    <a:pt x="0" y="74"/>
                  </a:lnTo>
                  <a:lnTo>
                    <a:pt x="0" y="97"/>
                  </a:lnTo>
                  <a:lnTo>
                    <a:pt x="11" y="135"/>
                  </a:lnTo>
                  <a:lnTo>
                    <a:pt x="34" y="159"/>
                  </a:lnTo>
                  <a:lnTo>
                    <a:pt x="61" y="171"/>
                  </a:lnTo>
                  <a:lnTo>
                    <a:pt x="96" y="171"/>
                  </a:lnTo>
                  <a:lnTo>
                    <a:pt x="123" y="159"/>
                  </a:lnTo>
                  <a:lnTo>
                    <a:pt x="146" y="135"/>
                  </a:lnTo>
                  <a:lnTo>
                    <a:pt x="158" y="97"/>
                  </a:lnTo>
                  <a:lnTo>
                    <a:pt x="158" y="74"/>
                  </a:lnTo>
                  <a:lnTo>
                    <a:pt x="146" y="36"/>
                  </a:lnTo>
                  <a:lnTo>
                    <a:pt x="123" y="12"/>
                  </a:lnTo>
                  <a:lnTo>
                    <a:pt x="96"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2" name="Freeform 456">
              <a:extLst>
                <a:ext uri="{FF2B5EF4-FFF2-40B4-BE49-F238E27FC236}">
                  <a16:creationId xmlns:a16="http://schemas.microsoft.com/office/drawing/2014/main" id="{54A25A61-A7F4-4A7D-AEB5-0C8FCFC8A16D}"/>
                </a:ext>
              </a:extLst>
            </p:cNvPr>
            <p:cNvSpPr>
              <a:spLocks noChangeArrowheads="1"/>
            </p:cNvSpPr>
            <p:nvPr/>
          </p:nvSpPr>
          <p:spPr bwMode="auto">
            <a:xfrm>
              <a:off x="3376" y="1548"/>
              <a:ext cx="31" cy="39"/>
            </a:xfrm>
            <a:custGeom>
              <a:avLst/>
              <a:gdLst>
                <a:gd name="T0" fmla="*/ 0 w 137"/>
                <a:gd name="T1" fmla="*/ 0 h 172"/>
                <a:gd name="T2" fmla="*/ 0 w 137"/>
                <a:gd name="T3" fmla="*/ 124 h 172"/>
                <a:gd name="T4" fmla="*/ 11 w 137"/>
                <a:gd name="T5" fmla="*/ 159 h 172"/>
                <a:gd name="T6" fmla="*/ 35 w 137"/>
                <a:gd name="T7" fmla="*/ 171 h 172"/>
                <a:gd name="T8" fmla="*/ 74 w 137"/>
                <a:gd name="T9" fmla="*/ 171 h 172"/>
                <a:gd name="T10" fmla="*/ 97 w 137"/>
                <a:gd name="T11" fmla="*/ 159 h 172"/>
                <a:gd name="T12" fmla="*/ 136 w 137"/>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137" h="172">
                  <a:moveTo>
                    <a:pt x="0" y="0"/>
                  </a:moveTo>
                  <a:lnTo>
                    <a:pt x="0" y="124"/>
                  </a:lnTo>
                  <a:lnTo>
                    <a:pt x="11" y="159"/>
                  </a:lnTo>
                  <a:lnTo>
                    <a:pt x="35" y="171"/>
                  </a:lnTo>
                  <a:lnTo>
                    <a:pt x="74" y="171"/>
                  </a:lnTo>
                  <a:lnTo>
                    <a:pt x="97" y="159"/>
                  </a:lnTo>
                  <a:lnTo>
                    <a:pt x="136" y="12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3" name="Line 457">
              <a:extLst>
                <a:ext uri="{FF2B5EF4-FFF2-40B4-BE49-F238E27FC236}">
                  <a16:creationId xmlns:a16="http://schemas.microsoft.com/office/drawing/2014/main" id="{B73E451A-9E9D-4143-BFC0-EFFDF8CEB30E}"/>
                </a:ext>
              </a:extLst>
            </p:cNvPr>
            <p:cNvSpPr>
              <a:spLocks noChangeShapeType="1"/>
            </p:cNvSpPr>
            <p:nvPr/>
          </p:nvSpPr>
          <p:spPr bwMode="auto">
            <a:xfrm flipV="1">
              <a:off x="3407" y="1546"/>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54" name="Line 458">
              <a:extLst>
                <a:ext uri="{FF2B5EF4-FFF2-40B4-BE49-F238E27FC236}">
                  <a16:creationId xmlns:a16="http://schemas.microsoft.com/office/drawing/2014/main" id="{C3021EE8-0F07-474B-9377-6B2C4ED7D035}"/>
                </a:ext>
              </a:extLst>
            </p:cNvPr>
            <p:cNvSpPr>
              <a:spLocks noChangeShapeType="1"/>
            </p:cNvSpPr>
            <p:nvPr/>
          </p:nvSpPr>
          <p:spPr bwMode="auto">
            <a:xfrm>
              <a:off x="3429" y="154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55" name="Freeform 459">
              <a:extLst>
                <a:ext uri="{FF2B5EF4-FFF2-40B4-BE49-F238E27FC236}">
                  <a16:creationId xmlns:a16="http://schemas.microsoft.com/office/drawing/2014/main" id="{84613515-F37E-4009-8C91-65A05FAE12FB}"/>
                </a:ext>
              </a:extLst>
            </p:cNvPr>
            <p:cNvSpPr>
              <a:spLocks noChangeArrowheads="1"/>
            </p:cNvSpPr>
            <p:nvPr/>
          </p:nvSpPr>
          <p:spPr bwMode="auto">
            <a:xfrm>
              <a:off x="3429" y="1548"/>
              <a:ext cx="31" cy="39"/>
            </a:xfrm>
            <a:custGeom>
              <a:avLst/>
              <a:gdLst>
                <a:gd name="T0" fmla="*/ 0 w 135"/>
                <a:gd name="T1" fmla="*/ 47 h 172"/>
                <a:gd name="T2" fmla="*/ 34 w 135"/>
                <a:gd name="T3" fmla="*/ 12 h 172"/>
                <a:gd name="T4" fmla="*/ 57 w 135"/>
                <a:gd name="T5" fmla="*/ 0 h 172"/>
                <a:gd name="T6" fmla="*/ 96 w 135"/>
                <a:gd name="T7" fmla="*/ 0 h 172"/>
                <a:gd name="T8" fmla="*/ 119 w 135"/>
                <a:gd name="T9" fmla="*/ 12 h 172"/>
                <a:gd name="T10" fmla="*/ 134 w 135"/>
                <a:gd name="T11" fmla="*/ 47 h 172"/>
                <a:gd name="T12" fmla="*/ 134 w 135"/>
                <a:gd name="T13" fmla="*/ 171 h 172"/>
              </a:gdLst>
              <a:ahLst/>
              <a:cxnLst>
                <a:cxn ang="0">
                  <a:pos x="T0" y="T1"/>
                </a:cxn>
                <a:cxn ang="0">
                  <a:pos x="T2" y="T3"/>
                </a:cxn>
                <a:cxn ang="0">
                  <a:pos x="T4" y="T5"/>
                </a:cxn>
                <a:cxn ang="0">
                  <a:pos x="T6" y="T7"/>
                </a:cxn>
                <a:cxn ang="0">
                  <a:pos x="T8" y="T9"/>
                </a:cxn>
                <a:cxn ang="0">
                  <a:pos x="T10" y="T11"/>
                </a:cxn>
                <a:cxn ang="0">
                  <a:pos x="T12" y="T13"/>
                </a:cxn>
              </a:cxnLst>
              <a:rect l="0" t="0" r="r" b="b"/>
              <a:pathLst>
                <a:path w="135" h="172">
                  <a:moveTo>
                    <a:pt x="0" y="47"/>
                  </a:moveTo>
                  <a:lnTo>
                    <a:pt x="34" y="12"/>
                  </a:lnTo>
                  <a:lnTo>
                    <a:pt x="57" y="0"/>
                  </a:lnTo>
                  <a:lnTo>
                    <a:pt x="96" y="0"/>
                  </a:lnTo>
                  <a:lnTo>
                    <a:pt x="119" y="12"/>
                  </a:lnTo>
                  <a:lnTo>
                    <a:pt x="134" y="47"/>
                  </a:lnTo>
                  <a:lnTo>
                    <a:pt x="134" y="1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6" name="Line 460">
              <a:extLst>
                <a:ext uri="{FF2B5EF4-FFF2-40B4-BE49-F238E27FC236}">
                  <a16:creationId xmlns:a16="http://schemas.microsoft.com/office/drawing/2014/main" id="{E5A18DA7-6C6A-47F6-AFF1-1D0CC501C5FB}"/>
                </a:ext>
              </a:extLst>
            </p:cNvPr>
            <p:cNvSpPr>
              <a:spLocks noChangeShapeType="1"/>
            </p:cNvSpPr>
            <p:nvPr/>
          </p:nvSpPr>
          <p:spPr bwMode="auto">
            <a:xfrm flipV="1">
              <a:off x="3514" y="1527"/>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57" name="Freeform 461">
              <a:extLst>
                <a:ext uri="{FF2B5EF4-FFF2-40B4-BE49-F238E27FC236}">
                  <a16:creationId xmlns:a16="http://schemas.microsoft.com/office/drawing/2014/main" id="{62DE0DD2-6677-4DD9-B12F-2A36DE83EAFD}"/>
                </a:ext>
              </a:extLst>
            </p:cNvPr>
            <p:cNvSpPr>
              <a:spLocks noChangeArrowheads="1"/>
            </p:cNvSpPr>
            <p:nvPr/>
          </p:nvSpPr>
          <p:spPr bwMode="auto">
            <a:xfrm>
              <a:off x="3481" y="1548"/>
              <a:ext cx="34" cy="39"/>
            </a:xfrm>
            <a:custGeom>
              <a:avLst/>
              <a:gdLst>
                <a:gd name="T0" fmla="*/ 147 w 148"/>
                <a:gd name="T1" fmla="*/ 36 h 172"/>
                <a:gd name="T2" fmla="*/ 124 w 148"/>
                <a:gd name="T3" fmla="*/ 12 h 172"/>
                <a:gd name="T4" fmla="*/ 101 w 148"/>
                <a:gd name="T5" fmla="*/ 0 h 172"/>
                <a:gd name="T6" fmla="*/ 62 w 148"/>
                <a:gd name="T7" fmla="*/ 0 h 172"/>
                <a:gd name="T8" fmla="*/ 39 w 148"/>
                <a:gd name="T9" fmla="*/ 12 h 172"/>
                <a:gd name="T10" fmla="*/ 11 w 148"/>
                <a:gd name="T11" fmla="*/ 36 h 172"/>
                <a:gd name="T12" fmla="*/ 0 w 148"/>
                <a:gd name="T13" fmla="*/ 74 h 172"/>
                <a:gd name="T14" fmla="*/ 0 w 148"/>
                <a:gd name="T15" fmla="*/ 97 h 172"/>
                <a:gd name="T16" fmla="*/ 11 w 148"/>
                <a:gd name="T17" fmla="*/ 135 h 172"/>
                <a:gd name="T18" fmla="*/ 39 w 148"/>
                <a:gd name="T19" fmla="*/ 159 h 172"/>
                <a:gd name="T20" fmla="*/ 62 w 148"/>
                <a:gd name="T21" fmla="*/ 171 h 172"/>
                <a:gd name="T22" fmla="*/ 101 w 148"/>
                <a:gd name="T23" fmla="*/ 171 h 172"/>
                <a:gd name="T24" fmla="*/ 124 w 148"/>
                <a:gd name="T25" fmla="*/ 159 h 172"/>
                <a:gd name="T26" fmla="*/ 147 w 148"/>
                <a:gd name="T27" fmla="*/ 13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72">
                  <a:moveTo>
                    <a:pt x="147" y="36"/>
                  </a:moveTo>
                  <a:lnTo>
                    <a:pt x="124" y="12"/>
                  </a:lnTo>
                  <a:lnTo>
                    <a:pt x="101" y="0"/>
                  </a:lnTo>
                  <a:lnTo>
                    <a:pt x="62" y="0"/>
                  </a:lnTo>
                  <a:lnTo>
                    <a:pt x="39" y="12"/>
                  </a:lnTo>
                  <a:lnTo>
                    <a:pt x="11" y="36"/>
                  </a:lnTo>
                  <a:lnTo>
                    <a:pt x="0" y="74"/>
                  </a:lnTo>
                  <a:lnTo>
                    <a:pt x="0" y="97"/>
                  </a:lnTo>
                  <a:lnTo>
                    <a:pt x="11" y="135"/>
                  </a:lnTo>
                  <a:lnTo>
                    <a:pt x="39" y="159"/>
                  </a:lnTo>
                  <a:lnTo>
                    <a:pt x="62" y="171"/>
                  </a:lnTo>
                  <a:lnTo>
                    <a:pt x="101" y="171"/>
                  </a:lnTo>
                  <a:lnTo>
                    <a:pt x="124" y="159"/>
                  </a:lnTo>
                  <a:lnTo>
                    <a:pt x="147"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8" name="Freeform 462">
              <a:extLst>
                <a:ext uri="{FF2B5EF4-FFF2-40B4-BE49-F238E27FC236}">
                  <a16:creationId xmlns:a16="http://schemas.microsoft.com/office/drawing/2014/main" id="{2F0373C9-BDCE-43F3-84EF-8A17E8685E2E}"/>
                </a:ext>
              </a:extLst>
            </p:cNvPr>
            <p:cNvSpPr>
              <a:spLocks noChangeArrowheads="1"/>
            </p:cNvSpPr>
            <p:nvPr/>
          </p:nvSpPr>
          <p:spPr bwMode="auto">
            <a:xfrm>
              <a:off x="3534" y="1548"/>
              <a:ext cx="34" cy="39"/>
            </a:xfrm>
            <a:custGeom>
              <a:avLst/>
              <a:gdLst>
                <a:gd name="T0" fmla="*/ 0 w 148"/>
                <a:gd name="T1" fmla="*/ 74 h 172"/>
                <a:gd name="T2" fmla="*/ 147 w 148"/>
                <a:gd name="T3" fmla="*/ 74 h 172"/>
                <a:gd name="T4" fmla="*/ 147 w 148"/>
                <a:gd name="T5" fmla="*/ 47 h 172"/>
                <a:gd name="T6" fmla="*/ 130 w 148"/>
                <a:gd name="T7" fmla="*/ 23 h 172"/>
                <a:gd name="T8" fmla="*/ 119 w 148"/>
                <a:gd name="T9" fmla="*/ 12 h 172"/>
                <a:gd name="T10" fmla="*/ 100 w 148"/>
                <a:gd name="T11" fmla="*/ 0 h 172"/>
                <a:gd name="T12" fmla="*/ 61 w 148"/>
                <a:gd name="T13" fmla="*/ 0 h 172"/>
                <a:gd name="T14" fmla="*/ 38 w 148"/>
                <a:gd name="T15" fmla="*/ 12 h 172"/>
                <a:gd name="T16" fmla="*/ 12 w 148"/>
                <a:gd name="T17" fmla="*/ 36 h 172"/>
                <a:gd name="T18" fmla="*/ 0 w 148"/>
                <a:gd name="T19" fmla="*/ 74 h 172"/>
                <a:gd name="T20" fmla="*/ 0 w 148"/>
                <a:gd name="T21" fmla="*/ 97 h 172"/>
                <a:gd name="T22" fmla="*/ 12 w 148"/>
                <a:gd name="T23" fmla="*/ 135 h 172"/>
                <a:gd name="T24" fmla="*/ 38 w 148"/>
                <a:gd name="T25" fmla="*/ 159 h 172"/>
                <a:gd name="T26" fmla="*/ 61 w 148"/>
                <a:gd name="T27" fmla="*/ 171 h 172"/>
                <a:gd name="T28" fmla="*/ 100 w 148"/>
                <a:gd name="T29" fmla="*/ 171 h 172"/>
                <a:gd name="T30" fmla="*/ 119 w 148"/>
                <a:gd name="T31" fmla="*/ 159 h 172"/>
                <a:gd name="T32" fmla="*/ 147 w 148"/>
                <a:gd name="T33" fmla="*/ 13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2">
                  <a:moveTo>
                    <a:pt x="0" y="74"/>
                  </a:moveTo>
                  <a:lnTo>
                    <a:pt x="147" y="74"/>
                  </a:lnTo>
                  <a:lnTo>
                    <a:pt x="147" y="47"/>
                  </a:lnTo>
                  <a:lnTo>
                    <a:pt x="130" y="23"/>
                  </a:lnTo>
                  <a:lnTo>
                    <a:pt x="119" y="12"/>
                  </a:lnTo>
                  <a:lnTo>
                    <a:pt x="100" y="0"/>
                  </a:lnTo>
                  <a:lnTo>
                    <a:pt x="61" y="0"/>
                  </a:lnTo>
                  <a:lnTo>
                    <a:pt x="38" y="12"/>
                  </a:lnTo>
                  <a:lnTo>
                    <a:pt x="12" y="36"/>
                  </a:lnTo>
                  <a:lnTo>
                    <a:pt x="0" y="74"/>
                  </a:lnTo>
                  <a:lnTo>
                    <a:pt x="0" y="97"/>
                  </a:lnTo>
                  <a:lnTo>
                    <a:pt x="12" y="135"/>
                  </a:lnTo>
                  <a:lnTo>
                    <a:pt x="38" y="159"/>
                  </a:lnTo>
                  <a:lnTo>
                    <a:pt x="61" y="171"/>
                  </a:lnTo>
                  <a:lnTo>
                    <a:pt x="100" y="171"/>
                  </a:lnTo>
                  <a:lnTo>
                    <a:pt x="119" y="159"/>
                  </a:lnTo>
                  <a:lnTo>
                    <a:pt x="147"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9" name="Line 463">
              <a:extLst>
                <a:ext uri="{FF2B5EF4-FFF2-40B4-BE49-F238E27FC236}">
                  <a16:creationId xmlns:a16="http://schemas.microsoft.com/office/drawing/2014/main" id="{E8832C06-7651-4F7C-8750-83C26E1CB067}"/>
                </a:ext>
              </a:extLst>
            </p:cNvPr>
            <p:cNvSpPr>
              <a:spLocks noChangeShapeType="1"/>
            </p:cNvSpPr>
            <p:nvPr/>
          </p:nvSpPr>
          <p:spPr bwMode="auto">
            <a:xfrm flipV="1">
              <a:off x="3616" y="1527"/>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60" name="Freeform 464">
              <a:extLst>
                <a:ext uri="{FF2B5EF4-FFF2-40B4-BE49-F238E27FC236}">
                  <a16:creationId xmlns:a16="http://schemas.microsoft.com/office/drawing/2014/main" id="{15A92661-7B25-4764-85B2-A5545D63CEA6}"/>
                </a:ext>
              </a:extLst>
            </p:cNvPr>
            <p:cNvSpPr>
              <a:spLocks noChangeArrowheads="1"/>
            </p:cNvSpPr>
            <p:nvPr/>
          </p:nvSpPr>
          <p:spPr bwMode="auto">
            <a:xfrm>
              <a:off x="3583" y="1548"/>
              <a:ext cx="33" cy="39"/>
            </a:xfrm>
            <a:custGeom>
              <a:avLst/>
              <a:gdLst>
                <a:gd name="T0" fmla="*/ 146 w 147"/>
                <a:gd name="T1" fmla="*/ 36 h 172"/>
                <a:gd name="T2" fmla="*/ 123 w 147"/>
                <a:gd name="T3" fmla="*/ 12 h 172"/>
                <a:gd name="T4" fmla="*/ 96 w 147"/>
                <a:gd name="T5" fmla="*/ 0 h 172"/>
                <a:gd name="T6" fmla="*/ 61 w 147"/>
                <a:gd name="T7" fmla="*/ 0 h 172"/>
                <a:gd name="T8" fmla="*/ 34 w 147"/>
                <a:gd name="T9" fmla="*/ 12 h 172"/>
                <a:gd name="T10" fmla="*/ 11 w 147"/>
                <a:gd name="T11" fmla="*/ 36 h 172"/>
                <a:gd name="T12" fmla="*/ 0 w 147"/>
                <a:gd name="T13" fmla="*/ 74 h 172"/>
                <a:gd name="T14" fmla="*/ 0 w 147"/>
                <a:gd name="T15" fmla="*/ 97 h 172"/>
                <a:gd name="T16" fmla="*/ 11 w 147"/>
                <a:gd name="T17" fmla="*/ 135 h 172"/>
                <a:gd name="T18" fmla="*/ 34 w 147"/>
                <a:gd name="T19" fmla="*/ 159 h 172"/>
                <a:gd name="T20" fmla="*/ 61 w 147"/>
                <a:gd name="T21" fmla="*/ 171 h 172"/>
                <a:gd name="T22" fmla="*/ 96 w 147"/>
                <a:gd name="T23" fmla="*/ 171 h 172"/>
                <a:gd name="T24" fmla="*/ 123 w 147"/>
                <a:gd name="T25" fmla="*/ 159 h 172"/>
                <a:gd name="T26" fmla="*/ 146 w 147"/>
                <a:gd name="T27" fmla="*/ 13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172">
                  <a:moveTo>
                    <a:pt x="146" y="36"/>
                  </a:moveTo>
                  <a:lnTo>
                    <a:pt x="123" y="12"/>
                  </a:lnTo>
                  <a:lnTo>
                    <a:pt x="96" y="0"/>
                  </a:lnTo>
                  <a:lnTo>
                    <a:pt x="61" y="0"/>
                  </a:lnTo>
                  <a:lnTo>
                    <a:pt x="34" y="12"/>
                  </a:lnTo>
                  <a:lnTo>
                    <a:pt x="11" y="36"/>
                  </a:lnTo>
                  <a:lnTo>
                    <a:pt x="0" y="74"/>
                  </a:lnTo>
                  <a:lnTo>
                    <a:pt x="0" y="97"/>
                  </a:lnTo>
                  <a:lnTo>
                    <a:pt x="11" y="135"/>
                  </a:lnTo>
                  <a:lnTo>
                    <a:pt x="34" y="159"/>
                  </a:lnTo>
                  <a:lnTo>
                    <a:pt x="61" y="171"/>
                  </a:lnTo>
                  <a:lnTo>
                    <a:pt x="96" y="171"/>
                  </a:lnTo>
                  <a:lnTo>
                    <a:pt x="123" y="159"/>
                  </a:lnTo>
                  <a:lnTo>
                    <a:pt x="146"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1" name="Line 465">
              <a:extLst>
                <a:ext uri="{FF2B5EF4-FFF2-40B4-BE49-F238E27FC236}">
                  <a16:creationId xmlns:a16="http://schemas.microsoft.com/office/drawing/2014/main" id="{0CCA981F-00D0-4C28-9805-C6A4CCD044C3}"/>
                </a:ext>
              </a:extLst>
            </p:cNvPr>
            <p:cNvSpPr>
              <a:spLocks noChangeShapeType="1"/>
            </p:cNvSpPr>
            <p:nvPr/>
          </p:nvSpPr>
          <p:spPr bwMode="auto">
            <a:xfrm flipV="1">
              <a:off x="2352" y="1417"/>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62" name="Line 466">
              <a:extLst>
                <a:ext uri="{FF2B5EF4-FFF2-40B4-BE49-F238E27FC236}">
                  <a16:creationId xmlns:a16="http://schemas.microsoft.com/office/drawing/2014/main" id="{880823BA-01B5-41FF-85F5-BAE2F2F0984F}"/>
                </a:ext>
              </a:extLst>
            </p:cNvPr>
            <p:cNvSpPr>
              <a:spLocks noChangeShapeType="1"/>
            </p:cNvSpPr>
            <p:nvPr/>
          </p:nvSpPr>
          <p:spPr bwMode="auto">
            <a:xfrm>
              <a:off x="2333" y="1419"/>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63" name="Line 467">
              <a:extLst>
                <a:ext uri="{FF2B5EF4-FFF2-40B4-BE49-F238E27FC236}">
                  <a16:creationId xmlns:a16="http://schemas.microsoft.com/office/drawing/2014/main" id="{CD3FFF06-5439-4AB3-9DB4-0090531EA0A9}"/>
                </a:ext>
              </a:extLst>
            </p:cNvPr>
            <p:cNvSpPr>
              <a:spLocks noChangeShapeType="1"/>
            </p:cNvSpPr>
            <p:nvPr/>
          </p:nvSpPr>
          <p:spPr bwMode="auto">
            <a:xfrm>
              <a:off x="2382" y="1419"/>
              <a:ext cx="1"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64" name="Freeform 468">
              <a:extLst>
                <a:ext uri="{FF2B5EF4-FFF2-40B4-BE49-F238E27FC236}">
                  <a16:creationId xmlns:a16="http://schemas.microsoft.com/office/drawing/2014/main" id="{0483793A-CBC9-4554-93F3-01DF590A4879}"/>
                </a:ext>
              </a:extLst>
            </p:cNvPr>
            <p:cNvSpPr>
              <a:spLocks noChangeArrowheads="1"/>
            </p:cNvSpPr>
            <p:nvPr/>
          </p:nvSpPr>
          <p:spPr bwMode="auto">
            <a:xfrm>
              <a:off x="2382" y="1438"/>
              <a:ext cx="31" cy="39"/>
            </a:xfrm>
            <a:custGeom>
              <a:avLst/>
              <a:gdLst>
                <a:gd name="T0" fmla="*/ 0 w 137"/>
                <a:gd name="T1" fmla="*/ 51 h 172"/>
                <a:gd name="T2" fmla="*/ 39 w 137"/>
                <a:gd name="T3" fmla="*/ 12 h 172"/>
                <a:gd name="T4" fmla="*/ 63 w 137"/>
                <a:gd name="T5" fmla="*/ 0 h 172"/>
                <a:gd name="T6" fmla="*/ 101 w 137"/>
                <a:gd name="T7" fmla="*/ 0 h 172"/>
                <a:gd name="T8" fmla="*/ 125 w 137"/>
                <a:gd name="T9" fmla="*/ 12 h 172"/>
                <a:gd name="T10" fmla="*/ 136 w 137"/>
                <a:gd name="T11" fmla="*/ 51 h 172"/>
                <a:gd name="T12" fmla="*/ 136 w 137"/>
                <a:gd name="T13" fmla="*/ 171 h 172"/>
              </a:gdLst>
              <a:ahLst/>
              <a:cxnLst>
                <a:cxn ang="0">
                  <a:pos x="T0" y="T1"/>
                </a:cxn>
                <a:cxn ang="0">
                  <a:pos x="T2" y="T3"/>
                </a:cxn>
                <a:cxn ang="0">
                  <a:pos x="T4" y="T5"/>
                </a:cxn>
                <a:cxn ang="0">
                  <a:pos x="T6" y="T7"/>
                </a:cxn>
                <a:cxn ang="0">
                  <a:pos x="T8" y="T9"/>
                </a:cxn>
                <a:cxn ang="0">
                  <a:pos x="T10" y="T11"/>
                </a:cxn>
                <a:cxn ang="0">
                  <a:pos x="T12" y="T13"/>
                </a:cxn>
              </a:cxnLst>
              <a:rect l="0" t="0" r="r" b="b"/>
              <a:pathLst>
                <a:path w="137" h="172">
                  <a:moveTo>
                    <a:pt x="0" y="51"/>
                  </a:moveTo>
                  <a:lnTo>
                    <a:pt x="39" y="12"/>
                  </a:lnTo>
                  <a:lnTo>
                    <a:pt x="63" y="0"/>
                  </a:lnTo>
                  <a:lnTo>
                    <a:pt x="101" y="0"/>
                  </a:lnTo>
                  <a:lnTo>
                    <a:pt x="125" y="12"/>
                  </a:lnTo>
                  <a:lnTo>
                    <a:pt x="136" y="51"/>
                  </a:lnTo>
                  <a:lnTo>
                    <a:pt x="136" y="1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5" name="Line 469">
              <a:extLst>
                <a:ext uri="{FF2B5EF4-FFF2-40B4-BE49-F238E27FC236}">
                  <a16:creationId xmlns:a16="http://schemas.microsoft.com/office/drawing/2014/main" id="{2978341B-5572-4F48-9388-ECAA30CEF054}"/>
                </a:ext>
              </a:extLst>
            </p:cNvPr>
            <p:cNvSpPr>
              <a:spLocks noChangeShapeType="1"/>
            </p:cNvSpPr>
            <p:nvPr/>
          </p:nvSpPr>
          <p:spPr bwMode="auto">
            <a:xfrm flipV="1">
              <a:off x="2435" y="1437"/>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66" name="Line 470">
              <a:extLst>
                <a:ext uri="{FF2B5EF4-FFF2-40B4-BE49-F238E27FC236}">
                  <a16:creationId xmlns:a16="http://schemas.microsoft.com/office/drawing/2014/main" id="{4C6A15A8-48CB-468F-9331-2B9129AB8685}"/>
                </a:ext>
              </a:extLst>
            </p:cNvPr>
            <p:cNvSpPr>
              <a:spLocks noChangeShapeType="1"/>
            </p:cNvSpPr>
            <p:nvPr/>
          </p:nvSpPr>
          <p:spPr bwMode="auto">
            <a:xfrm flipH="1">
              <a:off x="2434" y="1446"/>
              <a:ext cx="5" cy="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67" name="Freeform 471">
              <a:extLst>
                <a:ext uri="{FF2B5EF4-FFF2-40B4-BE49-F238E27FC236}">
                  <a16:creationId xmlns:a16="http://schemas.microsoft.com/office/drawing/2014/main" id="{BC4E8BFF-BFAA-43B4-A487-67BDB4FDE2AA}"/>
                </a:ext>
              </a:extLst>
            </p:cNvPr>
            <p:cNvSpPr>
              <a:spLocks noChangeArrowheads="1"/>
            </p:cNvSpPr>
            <p:nvPr/>
          </p:nvSpPr>
          <p:spPr bwMode="auto">
            <a:xfrm>
              <a:off x="2438" y="1438"/>
              <a:ext cx="20" cy="15"/>
            </a:xfrm>
            <a:custGeom>
              <a:avLst/>
              <a:gdLst>
                <a:gd name="T0" fmla="*/ 0 w 89"/>
                <a:gd name="T1" fmla="*/ 63 h 64"/>
                <a:gd name="T2" fmla="*/ 26 w 89"/>
                <a:gd name="T3" fmla="*/ 20 h 64"/>
                <a:gd name="T4" fmla="*/ 49 w 89"/>
                <a:gd name="T5" fmla="*/ 0 h 64"/>
                <a:gd name="T6" fmla="*/ 88 w 89"/>
                <a:gd name="T7" fmla="*/ 0 h 64"/>
              </a:gdLst>
              <a:ahLst/>
              <a:cxnLst>
                <a:cxn ang="0">
                  <a:pos x="T0" y="T1"/>
                </a:cxn>
                <a:cxn ang="0">
                  <a:pos x="T2" y="T3"/>
                </a:cxn>
                <a:cxn ang="0">
                  <a:pos x="T4" y="T5"/>
                </a:cxn>
                <a:cxn ang="0">
                  <a:pos x="T6" y="T7"/>
                </a:cxn>
              </a:cxnLst>
              <a:rect l="0" t="0" r="r" b="b"/>
              <a:pathLst>
                <a:path w="89" h="64">
                  <a:moveTo>
                    <a:pt x="0" y="63"/>
                  </a:moveTo>
                  <a:lnTo>
                    <a:pt x="26" y="20"/>
                  </a:lnTo>
                  <a:lnTo>
                    <a:pt x="49" y="0"/>
                  </a:lnTo>
                  <a:lnTo>
                    <a:pt x="8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8" name="Freeform 472">
              <a:extLst>
                <a:ext uri="{FF2B5EF4-FFF2-40B4-BE49-F238E27FC236}">
                  <a16:creationId xmlns:a16="http://schemas.microsoft.com/office/drawing/2014/main" id="{3D033FA4-D978-4790-AD32-2727CCDFE16F}"/>
                </a:ext>
              </a:extLst>
            </p:cNvPr>
            <p:cNvSpPr>
              <a:spLocks noChangeArrowheads="1"/>
            </p:cNvSpPr>
            <p:nvPr/>
          </p:nvSpPr>
          <p:spPr bwMode="auto">
            <a:xfrm>
              <a:off x="2470" y="1438"/>
              <a:ext cx="33" cy="39"/>
            </a:xfrm>
            <a:custGeom>
              <a:avLst/>
              <a:gdLst>
                <a:gd name="T0" fmla="*/ 0 w 147"/>
                <a:gd name="T1" fmla="*/ 75 h 172"/>
                <a:gd name="T2" fmla="*/ 146 w 147"/>
                <a:gd name="T3" fmla="*/ 75 h 172"/>
                <a:gd name="T4" fmla="*/ 146 w 147"/>
                <a:gd name="T5" fmla="*/ 51 h 172"/>
                <a:gd name="T6" fmla="*/ 135 w 147"/>
                <a:gd name="T7" fmla="*/ 23 h 172"/>
                <a:gd name="T8" fmla="*/ 123 w 147"/>
                <a:gd name="T9" fmla="*/ 12 h 172"/>
                <a:gd name="T10" fmla="*/ 96 w 147"/>
                <a:gd name="T11" fmla="*/ 0 h 172"/>
                <a:gd name="T12" fmla="*/ 61 w 147"/>
                <a:gd name="T13" fmla="*/ 0 h 172"/>
                <a:gd name="T14" fmla="*/ 34 w 147"/>
                <a:gd name="T15" fmla="*/ 12 h 172"/>
                <a:gd name="T16" fmla="*/ 11 w 147"/>
                <a:gd name="T17" fmla="*/ 35 h 172"/>
                <a:gd name="T18" fmla="*/ 0 w 147"/>
                <a:gd name="T19" fmla="*/ 75 h 172"/>
                <a:gd name="T20" fmla="*/ 0 w 147"/>
                <a:gd name="T21" fmla="*/ 97 h 172"/>
                <a:gd name="T22" fmla="*/ 11 w 147"/>
                <a:gd name="T23" fmla="*/ 132 h 172"/>
                <a:gd name="T24" fmla="*/ 34 w 147"/>
                <a:gd name="T25" fmla="*/ 154 h 172"/>
                <a:gd name="T26" fmla="*/ 61 w 147"/>
                <a:gd name="T27" fmla="*/ 171 h 172"/>
                <a:gd name="T28" fmla="*/ 96 w 147"/>
                <a:gd name="T29" fmla="*/ 171 h 172"/>
                <a:gd name="T30" fmla="*/ 123 w 147"/>
                <a:gd name="T31" fmla="*/ 154 h 172"/>
                <a:gd name="T32" fmla="*/ 146 w 147"/>
                <a:gd name="T33" fmla="*/ 13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72">
                  <a:moveTo>
                    <a:pt x="0" y="75"/>
                  </a:moveTo>
                  <a:lnTo>
                    <a:pt x="146" y="75"/>
                  </a:lnTo>
                  <a:lnTo>
                    <a:pt x="146" y="51"/>
                  </a:lnTo>
                  <a:lnTo>
                    <a:pt x="135" y="23"/>
                  </a:lnTo>
                  <a:lnTo>
                    <a:pt x="123" y="12"/>
                  </a:lnTo>
                  <a:lnTo>
                    <a:pt x="96" y="0"/>
                  </a:lnTo>
                  <a:lnTo>
                    <a:pt x="61" y="0"/>
                  </a:lnTo>
                  <a:lnTo>
                    <a:pt x="34" y="12"/>
                  </a:lnTo>
                  <a:lnTo>
                    <a:pt x="11" y="35"/>
                  </a:lnTo>
                  <a:lnTo>
                    <a:pt x="0" y="75"/>
                  </a:lnTo>
                  <a:lnTo>
                    <a:pt x="0" y="97"/>
                  </a:lnTo>
                  <a:lnTo>
                    <a:pt x="11" y="132"/>
                  </a:lnTo>
                  <a:lnTo>
                    <a:pt x="34" y="154"/>
                  </a:lnTo>
                  <a:lnTo>
                    <a:pt x="61" y="171"/>
                  </a:lnTo>
                  <a:lnTo>
                    <a:pt x="96" y="171"/>
                  </a:lnTo>
                  <a:lnTo>
                    <a:pt x="123" y="154"/>
                  </a:lnTo>
                  <a:lnTo>
                    <a:pt x="146"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9" name="Freeform 473">
              <a:extLst>
                <a:ext uri="{FF2B5EF4-FFF2-40B4-BE49-F238E27FC236}">
                  <a16:creationId xmlns:a16="http://schemas.microsoft.com/office/drawing/2014/main" id="{055A5717-4A44-4A41-B699-2354724C777F}"/>
                </a:ext>
              </a:extLst>
            </p:cNvPr>
            <p:cNvSpPr>
              <a:spLocks noChangeArrowheads="1"/>
            </p:cNvSpPr>
            <p:nvPr/>
          </p:nvSpPr>
          <p:spPr bwMode="auto">
            <a:xfrm>
              <a:off x="2520" y="1438"/>
              <a:ext cx="34" cy="39"/>
            </a:xfrm>
            <a:custGeom>
              <a:avLst/>
              <a:gdLst>
                <a:gd name="T0" fmla="*/ 0 w 148"/>
                <a:gd name="T1" fmla="*/ 75 h 172"/>
                <a:gd name="T2" fmla="*/ 147 w 148"/>
                <a:gd name="T3" fmla="*/ 75 h 172"/>
                <a:gd name="T4" fmla="*/ 147 w 148"/>
                <a:gd name="T5" fmla="*/ 51 h 172"/>
                <a:gd name="T6" fmla="*/ 136 w 148"/>
                <a:gd name="T7" fmla="*/ 23 h 172"/>
                <a:gd name="T8" fmla="*/ 119 w 148"/>
                <a:gd name="T9" fmla="*/ 12 h 172"/>
                <a:gd name="T10" fmla="*/ 100 w 148"/>
                <a:gd name="T11" fmla="*/ 0 h 172"/>
                <a:gd name="T12" fmla="*/ 61 w 148"/>
                <a:gd name="T13" fmla="*/ 0 h 172"/>
                <a:gd name="T14" fmla="*/ 39 w 148"/>
                <a:gd name="T15" fmla="*/ 12 h 172"/>
                <a:gd name="T16" fmla="*/ 11 w 148"/>
                <a:gd name="T17" fmla="*/ 35 h 172"/>
                <a:gd name="T18" fmla="*/ 0 w 148"/>
                <a:gd name="T19" fmla="*/ 75 h 172"/>
                <a:gd name="T20" fmla="*/ 0 w 148"/>
                <a:gd name="T21" fmla="*/ 97 h 172"/>
                <a:gd name="T22" fmla="*/ 11 w 148"/>
                <a:gd name="T23" fmla="*/ 132 h 172"/>
                <a:gd name="T24" fmla="*/ 39 w 148"/>
                <a:gd name="T25" fmla="*/ 154 h 172"/>
                <a:gd name="T26" fmla="*/ 61 w 148"/>
                <a:gd name="T27" fmla="*/ 171 h 172"/>
                <a:gd name="T28" fmla="*/ 100 w 148"/>
                <a:gd name="T29" fmla="*/ 171 h 172"/>
                <a:gd name="T30" fmla="*/ 119 w 148"/>
                <a:gd name="T31" fmla="*/ 154 h 172"/>
                <a:gd name="T32" fmla="*/ 147 w 148"/>
                <a:gd name="T33" fmla="*/ 13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72">
                  <a:moveTo>
                    <a:pt x="0" y="75"/>
                  </a:moveTo>
                  <a:lnTo>
                    <a:pt x="147" y="75"/>
                  </a:lnTo>
                  <a:lnTo>
                    <a:pt x="147" y="51"/>
                  </a:lnTo>
                  <a:lnTo>
                    <a:pt x="136" y="23"/>
                  </a:lnTo>
                  <a:lnTo>
                    <a:pt x="119" y="12"/>
                  </a:lnTo>
                  <a:lnTo>
                    <a:pt x="100" y="0"/>
                  </a:lnTo>
                  <a:lnTo>
                    <a:pt x="61" y="0"/>
                  </a:lnTo>
                  <a:lnTo>
                    <a:pt x="39" y="12"/>
                  </a:lnTo>
                  <a:lnTo>
                    <a:pt x="11" y="35"/>
                  </a:lnTo>
                  <a:lnTo>
                    <a:pt x="0" y="75"/>
                  </a:lnTo>
                  <a:lnTo>
                    <a:pt x="0" y="97"/>
                  </a:lnTo>
                  <a:lnTo>
                    <a:pt x="11" y="132"/>
                  </a:lnTo>
                  <a:lnTo>
                    <a:pt x="39" y="154"/>
                  </a:lnTo>
                  <a:lnTo>
                    <a:pt x="61" y="171"/>
                  </a:lnTo>
                  <a:lnTo>
                    <a:pt x="100" y="171"/>
                  </a:lnTo>
                  <a:lnTo>
                    <a:pt x="119" y="154"/>
                  </a:lnTo>
                  <a:lnTo>
                    <a:pt x="147"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0" name="Line 474">
              <a:extLst>
                <a:ext uri="{FF2B5EF4-FFF2-40B4-BE49-F238E27FC236}">
                  <a16:creationId xmlns:a16="http://schemas.microsoft.com/office/drawing/2014/main" id="{28C64313-B9DE-49AD-8CA1-035A8931B729}"/>
                </a:ext>
              </a:extLst>
            </p:cNvPr>
            <p:cNvSpPr>
              <a:spLocks noChangeShapeType="1"/>
            </p:cNvSpPr>
            <p:nvPr/>
          </p:nvSpPr>
          <p:spPr bwMode="auto">
            <a:xfrm>
              <a:off x="2570" y="1452"/>
              <a:ext cx="5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71" name="Freeform 475">
              <a:extLst>
                <a:ext uri="{FF2B5EF4-FFF2-40B4-BE49-F238E27FC236}">
                  <a16:creationId xmlns:a16="http://schemas.microsoft.com/office/drawing/2014/main" id="{00269D77-F0B3-4F31-8561-0BD1845C5E06}"/>
                </a:ext>
              </a:extLst>
            </p:cNvPr>
            <p:cNvSpPr>
              <a:spLocks noChangeArrowheads="1"/>
            </p:cNvSpPr>
            <p:nvPr/>
          </p:nvSpPr>
          <p:spPr bwMode="auto">
            <a:xfrm>
              <a:off x="2642" y="1419"/>
              <a:ext cx="55" cy="58"/>
            </a:xfrm>
            <a:custGeom>
              <a:avLst/>
              <a:gdLst>
                <a:gd name="T0" fmla="*/ 0 w 244"/>
                <a:gd name="T1" fmla="*/ 0 h 256"/>
                <a:gd name="T2" fmla="*/ 62 w 244"/>
                <a:gd name="T3" fmla="*/ 255 h 256"/>
                <a:gd name="T4" fmla="*/ 124 w 244"/>
                <a:gd name="T5" fmla="*/ 0 h 256"/>
                <a:gd name="T6" fmla="*/ 181 w 244"/>
                <a:gd name="T7" fmla="*/ 255 h 256"/>
                <a:gd name="T8" fmla="*/ 243 w 244"/>
                <a:gd name="T9" fmla="*/ 0 h 256"/>
              </a:gdLst>
              <a:ahLst/>
              <a:cxnLst>
                <a:cxn ang="0">
                  <a:pos x="T0" y="T1"/>
                </a:cxn>
                <a:cxn ang="0">
                  <a:pos x="T2" y="T3"/>
                </a:cxn>
                <a:cxn ang="0">
                  <a:pos x="T4" y="T5"/>
                </a:cxn>
                <a:cxn ang="0">
                  <a:pos x="T6" y="T7"/>
                </a:cxn>
                <a:cxn ang="0">
                  <a:pos x="T8" y="T9"/>
                </a:cxn>
              </a:cxnLst>
              <a:rect l="0" t="0" r="r" b="b"/>
              <a:pathLst>
                <a:path w="244" h="256">
                  <a:moveTo>
                    <a:pt x="0" y="0"/>
                  </a:moveTo>
                  <a:lnTo>
                    <a:pt x="62" y="255"/>
                  </a:lnTo>
                  <a:lnTo>
                    <a:pt x="124" y="0"/>
                  </a:lnTo>
                  <a:lnTo>
                    <a:pt x="181" y="255"/>
                  </a:lnTo>
                  <a:lnTo>
                    <a:pt x="24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2" name="Freeform 476">
              <a:extLst>
                <a:ext uri="{FF2B5EF4-FFF2-40B4-BE49-F238E27FC236}">
                  <a16:creationId xmlns:a16="http://schemas.microsoft.com/office/drawing/2014/main" id="{D19FBDDF-76F9-41F7-9B83-8809F76A2591}"/>
                </a:ext>
              </a:extLst>
            </p:cNvPr>
            <p:cNvSpPr>
              <a:spLocks noChangeArrowheads="1"/>
            </p:cNvSpPr>
            <p:nvPr/>
          </p:nvSpPr>
          <p:spPr bwMode="auto">
            <a:xfrm>
              <a:off x="2708" y="1419"/>
              <a:ext cx="14" cy="15"/>
            </a:xfrm>
            <a:custGeom>
              <a:avLst/>
              <a:gdLst>
                <a:gd name="T0" fmla="*/ 0 w 63"/>
                <a:gd name="T1" fmla="*/ 31 h 64"/>
                <a:gd name="T2" fmla="*/ 30 w 63"/>
                <a:gd name="T3" fmla="*/ 63 h 64"/>
                <a:gd name="T4" fmla="*/ 62 w 63"/>
                <a:gd name="T5" fmla="*/ 31 h 64"/>
                <a:gd name="T6" fmla="*/ 30 w 63"/>
                <a:gd name="T7" fmla="*/ 0 h 64"/>
                <a:gd name="T8" fmla="*/ 0 w 63"/>
                <a:gd name="T9" fmla="*/ 31 h 64"/>
              </a:gdLst>
              <a:ahLst/>
              <a:cxnLst>
                <a:cxn ang="0">
                  <a:pos x="T0" y="T1"/>
                </a:cxn>
                <a:cxn ang="0">
                  <a:pos x="T2" y="T3"/>
                </a:cxn>
                <a:cxn ang="0">
                  <a:pos x="T4" y="T5"/>
                </a:cxn>
                <a:cxn ang="0">
                  <a:pos x="T6" y="T7"/>
                </a:cxn>
                <a:cxn ang="0">
                  <a:pos x="T8" y="T9"/>
                </a:cxn>
              </a:cxnLst>
              <a:rect l="0" t="0" r="r" b="b"/>
              <a:pathLst>
                <a:path w="63" h="64">
                  <a:moveTo>
                    <a:pt x="0" y="31"/>
                  </a:moveTo>
                  <a:lnTo>
                    <a:pt x="30" y="63"/>
                  </a:lnTo>
                  <a:lnTo>
                    <a:pt x="62" y="31"/>
                  </a:lnTo>
                  <a:lnTo>
                    <a:pt x="30" y="0"/>
                  </a:lnTo>
                  <a:lnTo>
                    <a:pt x="0" y="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3" name="Line 477">
              <a:extLst>
                <a:ext uri="{FF2B5EF4-FFF2-40B4-BE49-F238E27FC236}">
                  <a16:creationId xmlns:a16="http://schemas.microsoft.com/office/drawing/2014/main" id="{9E689CB4-D773-42C6-9418-AA2779E3A754}"/>
                </a:ext>
              </a:extLst>
            </p:cNvPr>
            <p:cNvSpPr>
              <a:spLocks noChangeShapeType="1"/>
            </p:cNvSpPr>
            <p:nvPr/>
          </p:nvSpPr>
          <p:spPr bwMode="auto">
            <a:xfrm>
              <a:off x="2711" y="143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74" name="Line 478">
              <a:extLst>
                <a:ext uri="{FF2B5EF4-FFF2-40B4-BE49-F238E27FC236}">
                  <a16:creationId xmlns:a16="http://schemas.microsoft.com/office/drawing/2014/main" id="{163D9E2C-7125-4E31-940A-1856F9661B08}"/>
                </a:ext>
              </a:extLst>
            </p:cNvPr>
            <p:cNvSpPr>
              <a:spLocks noChangeShapeType="1"/>
            </p:cNvSpPr>
            <p:nvPr/>
          </p:nvSpPr>
          <p:spPr bwMode="auto">
            <a:xfrm flipV="1">
              <a:off x="2731" y="1437"/>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75" name="Line 479">
              <a:extLst>
                <a:ext uri="{FF2B5EF4-FFF2-40B4-BE49-F238E27FC236}">
                  <a16:creationId xmlns:a16="http://schemas.microsoft.com/office/drawing/2014/main" id="{08FA629B-85B8-4128-BC22-B587ED5A98BD}"/>
                </a:ext>
              </a:extLst>
            </p:cNvPr>
            <p:cNvSpPr>
              <a:spLocks noChangeShapeType="1"/>
            </p:cNvSpPr>
            <p:nvPr/>
          </p:nvSpPr>
          <p:spPr bwMode="auto">
            <a:xfrm flipH="1">
              <a:off x="2730" y="1446"/>
              <a:ext cx="5" cy="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76" name="Freeform 480">
              <a:extLst>
                <a:ext uri="{FF2B5EF4-FFF2-40B4-BE49-F238E27FC236}">
                  <a16:creationId xmlns:a16="http://schemas.microsoft.com/office/drawing/2014/main" id="{9C77A50C-CFE2-4021-AF16-DCCFEFBD4AA9}"/>
                </a:ext>
              </a:extLst>
            </p:cNvPr>
            <p:cNvSpPr>
              <a:spLocks noChangeArrowheads="1"/>
            </p:cNvSpPr>
            <p:nvPr/>
          </p:nvSpPr>
          <p:spPr bwMode="auto">
            <a:xfrm>
              <a:off x="2734" y="1438"/>
              <a:ext cx="20" cy="15"/>
            </a:xfrm>
            <a:custGeom>
              <a:avLst/>
              <a:gdLst>
                <a:gd name="T0" fmla="*/ 0 w 86"/>
                <a:gd name="T1" fmla="*/ 63 h 64"/>
                <a:gd name="T2" fmla="*/ 22 w 86"/>
                <a:gd name="T3" fmla="*/ 20 h 64"/>
                <a:gd name="T4" fmla="*/ 46 w 86"/>
                <a:gd name="T5" fmla="*/ 0 h 64"/>
                <a:gd name="T6" fmla="*/ 85 w 86"/>
                <a:gd name="T7" fmla="*/ 0 h 64"/>
              </a:gdLst>
              <a:ahLst/>
              <a:cxnLst>
                <a:cxn ang="0">
                  <a:pos x="T0" y="T1"/>
                </a:cxn>
                <a:cxn ang="0">
                  <a:pos x="T2" y="T3"/>
                </a:cxn>
                <a:cxn ang="0">
                  <a:pos x="T4" y="T5"/>
                </a:cxn>
                <a:cxn ang="0">
                  <a:pos x="T6" y="T7"/>
                </a:cxn>
              </a:cxnLst>
              <a:rect l="0" t="0" r="r" b="b"/>
              <a:pathLst>
                <a:path w="86" h="64">
                  <a:moveTo>
                    <a:pt x="0" y="63"/>
                  </a:moveTo>
                  <a:lnTo>
                    <a:pt x="22" y="20"/>
                  </a:lnTo>
                  <a:lnTo>
                    <a:pt x="46" y="0"/>
                  </a:lnTo>
                  <a:lnTo>
                    <a:pt x="8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7" name="Freeform 481">
              <a:extLst>
                <a:ext uri="{FF2B5EF4-FFF2-40B4-BE49-F238E27FC236}">
                  <a16:creationId xmlns:a16="http://schemas.microsoft.com/office/drawing/2014/main" id="{E3FF6F38-94FD-471C-BC34-67DCFD157313}"/>
                </a:ext>
              </a:extLst>
            </p:cNvPr>
            <p:cNvSpPr>
              <a:spLocks noChangeArrowheads="1"/>
            </p:cNvSpPr>
            <p:nvPr/>
          </p:nvSpPr>
          <p:spPr bwMode="auto">
            <a:xfrm>
              <a:off x="2766" y="1438"/>
              <a:ext cx="34" cy="39"/>
            </a:xfrm>
            <a:custGeom>
              <a:avLst/>
              <a:gdLst>
                <a:gd name="T0" fmla="*/ 0 w 151"/>
                <a:gd name="T1" fmla="*/ 75 h 172"/>
                <a:gd name="T2" fmla="*/ 150 w 151"/>
                <a:gd name="T3" fmla="*/ 75 h 172"/>
                <a:gd name="T4" fmla="*/ 150 w 151"/>
                <a:gd name="T5" fmla="*/ 51 h 172"/>
                <a:gd name="T6" fmla="*/ 135 w 151"/>
                <a:gd name="T7" fmla="*/ 23 h 172"/>
                <a:gd name="T8" fmla="*/ 123 w 151"/>
                <a:gd name="T9" fmla="*/ 12 h 172"/>
                <a:gd name="T10" fmla="*/ 101 w 151"/>
                <a:gd name="T11" fmla="*/ 0 h 172"/>
                <a:gd name="T12" fmla="*/ 62 w 151"/>
                <a:gd name="T13" fmla="*/ 0 h 172"/>
                <a:gd name="T14" fmla="*/ 39 w 151"/>
                <a:gd name="T15" fmla="*/ 12 h 172"/>
                <a:gd name="T16" fmla="*/ 11 w 151"/>
                <a:gd name="T17" fmla="*/ 35 h 172"/>
                <a:gd name="T18" fmla="*/ 0 w 151"/>
                <a:gd name="T19" fmla="*/ 75 h 172"/>
                <a:gd name="T20" fmla="*/ 0 w 151"/>
                <a:gd name="T21" fmla="*/ 97 h 172"/>
                <a:gd name="T22" fmla="*/ 11 w 151"/>
                <a:gd name="T23" fmla="*/ 132 h 172"/>
                <a:gd name="T24" fmla="*/ 39 w 151"/>
                <a:gd name="T25" fmla="*/ 154 h 172"/>
                <a:gd name="T26" fmla="*/ 62 w 151"/>
                <a:gd name="T27" fmla="*/ 171 h 172"/>
                <a:gd name="T28" fmla="*/ 101 w 151"/>
                <a:gd name="T29" fmla="*/ 171 h 172"/>
                <a:gd name="T30" fmla="*/ 123 w 151"/>
                <a:gd name="T31" fmla="*/ 154 h 172"/>
                <a:gd name="T32" fmla="*/ 150 w 151"/>
                <a:gd name="T33" fmla="*/ 13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172">
                  <a:moveTo>
                    <a:pt x="0" y="75"/>
                  </a:moveTo>
                  <a:lnTo>
                    <a:pt x="150" y="75"/>
                  </a:lnTo>
                  <a:lnTo>
                    <a:pt x="150" y="51"/>
                  </a:lnTo>
                  <a:lnTo>
                    <a:pt x="135" y="23"/>
                  </a:lnTo>
                  <a:lnTo>
                    <a:pt x="123" y="12"/>
                  </a:lnTo>
                  <a:lnTo>
                    <a:pt x="101" y="0"/>
                  </a:lnTo>
                  <a:lnTo>
                    <a:pt x="62" y="0"/>
                  </a:lnTo>
                  <a:lnTo>
                    <a:pt x="39" y="12"/>
                  </a:lnTo>
                  <a:lnTo>
                    <a:pt x="11" y="35"/>
                  </a:lnTo>
                  <a:lnTo>
                    <a:pt x="0" y="75"/>
                  </a:lnTo>
                  <a:lnTo>
                    <a:pt x="0" y="97"/>
                  </a:lnTo>
                  <a:lnTo>
                    <a:pt x="11" y="132"/>
                  </a:lnTo>
                  <a:lnTo>
                    <a:pt x="39" y="154"/>
                  </a:lnTo>
                  <a:lnTo>
                    <a:pt x="62" y="171"/>
                  </a:lnTo>
                  <a:lnTo>
                    <a:pt x="101" y="171"/>
                  </a:lnTo>
                  <a:lnTo>
                    <a:pt x="123" y="154"/>
                  </a:lnTo>
                  <a:lnTo>
                    <a:pt x="15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8" name="Freeform 482">
              <a:extLst>
                <a:ext uri="{FF2B5EF4-FFF2-40B4-BE49-F238E27FC236}">
                  <a16:creationId xmlns:a16="http://schemas.microsoft.com/office/drawing/2014/main" id="{AE4D4840-5235-434D-AB50-1DBC4DFA8924}"/>
                </a:ext>
              </a:extLst>
            </p:cNvPr>
            <p:cNvSpPr>
              <a:spLocks noChangeArrowheads="1"/>
            </p:cNvSpPr>
            <p:nvPr/>
          </p:nvSpPr>
          <p:spPr bwMode="auto">
            <a:xfrm>
              <a:off x="2855" y="1419"/>
              <a:ext cx="41" cy="58"/>
            </a:xfrm>
            <a:custGeom>
              <a:avLst/>
              <a:gdLst>
                <a:gd name="T0" fmla="*/ 181 w 182"/>
                <a:gd name="T1" fmla="*/ 58 h 256"/>
                <a:gd name="T2" fmla="*/ 165 w 182"/>
                <a:gd name="T3" fmla="*/ 34 h 256"/>
                <a:gd name="T4" fmla="*/ 142 w 182"/>
                <a:gd name="T5" fmla="*/ 11 h 256"/>
                <a:gd name="T6" fmla="*/ 123 w 182"/>
                <a:gd name="T7" fmla="*/ 0 h 256"/>
                <a:gd name="T8" fmla="*/ 73 w 182"/>
                <a:gd name="T9" fmla="*/ 0 h 256"/>
                <a:gd name="T10" fmla="*/ 46 w 182"/>
                <a:gd name="T11" fmla="*/ 11 h 256"/>
                <a:gd name="T12" fmla="*/ 22 w 182"/>
                <a:gd name="T13" fmla="*/ 34 h 256"/>
                <a:gd name="T14" fmla="*/ 11 w 182"/>
                <a:gd name="T15" fmla="*/ 58 h 256"/>
                <a:gd name="T16" fmla="*/ 0 w 182"/>
                <a:gd name="T17" fmla="*/ 96 h 256"/>
                <a:gd name="T18" fmla="*/ 0 w 182"/>
                <a:gd name="T19" fmla="*/ 159 h 256"/>
                <a:gd name="T20" fmla="*/ 11 w 182"/>
                <a:gd name="T21" fmla="*/ 197 h 256"/>
                <a:gd name="T22" fmla="*/ 22 w 182"/>
                <a:gd name="T23" fmla="*/ 216 h 256"/>
                <a:gd name="T24" fmla="*/ 46 w 182"/>
                <a:gd name="T25" fmla="*/ 238 h 256"/>
                <a:gd name="T26" fmla="*/ 73 w 182"/>
                <a:gd name="T27" fmla="*/ 255 h 256"/>
                <a:gd name="T28" fmla="*/ 123 w 182"/>
                <a:gd name="T29" fmla="*/ 255 h 256"/>
                <a:gd name="T30" fmla="*/ 142 w 182"/>
                <a:gd name="T31" fmla="*/ 238 h 256"/>
                <a:gd name="T32" fmla="*/ 165 w 182"/>
                <a:gd name="T33" fmla="*/ 216 h 256"/>
                <a:gd name="T34" fmla="*/ 181 w 182"/>
                <a:gd name="T35" fmla="*/ 197 h 256"/>
                <a:gd name="T36" fmla="*/ 181 w 182"/>
                <a:gd name="T37" fmla="*/ 159 h 256"/>
                <a:gd name="T38" fmla="*/ 123 w 182"/>
                <a:gd name="T39" fmla="*/ 15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2" h="256">
                  <a:moveTo>
                    <a:pt x="181" y="58"/>
                  </a:moveTo>
                  <a:lnTo>
                    <a:pt x="165" y="34"/>
                  </a:lnTo>
                  <a:lnTo>
                    <a:pt x="142" y="11"/>
                  </a:lnTo>
                  <a:lnTo>
                    <a:pt x="123" y="0"/>
                  </a:lnTo>
                  <a:lnTo>
                    <a:pt x="73" y="0"/>
                  </a:lnTo>
                  <a:lnTo>
                    <a:pt x="46" y="11"/>
                  </a:lnTo>
                  <a:lnTo>
                    <a:pt x="22" y="34"/>
                  </a:lnTo>
                  <a:lnTo>
                    <a:pt x="11" y="58"/>
                  </a:lnTo>
                  <a:lnTo>
                    <a:pt x="0" y="96"/>
                  </a:lnTo>
                  <a:lnTo>
                    <a:pt x="0" y="159"/>
                  </a:lnTo>
                  <a:lnTo>
                    <a:pt x="11" y="197"/>
                  </a:lnTo>
                  <a:lnTo>
                    <a:pt x="22" y="216"/>
                  </a:lnTo>
                  <a:lnTo>
                    <a:pt x="46" y="238"/>
                  </a:lnTo>
                  <a:lnTo>
                    <a:pt x="73" y="255"/>
                  </a:lnTo>
                  <a:lnTo>
                    <a:pt x="123" y="255"/>
                  </a:lnTo>
                  <a:lnTo>
                    <a:pt x="142" y="238"/>
                  </a:lnTo>
                  <a:lnTo>
                    <a:pt x="165" y="216"/>
                  </a:lnTo>
                  <a:lnTo>
                    <a:pt x="181" y="197"/>
                  </a:lnTo>
                  <a:lnTo>
                    <a:pt x="181" y="159"/>
                  </a:lnTo>
                  <a:lnTo>
                    <a:pt x="123" y="1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9" name="Line 483">
              <a:extLst>
                <a:ext uri="{FF2B5EF4-FFF2-40B4-BE49-F238E27FC236}">
                  <a16:creationId xmlns:a16="http://schemas.microsoft.com/office/drawing/2014/main" id="{9EF85EA3-4DF1-44BB-BA1E-9D4198372CB2}"/>
                </a:ext>
              </a:extLst>
            </p:cNvPr>
            <p:cNvSpPr>
              <a:spLocks noChangeShapeType="1"/>
            </p:cNvSpPr>
            <p:nvPr/>
          </p:nvSpPr>
          <p:spPr bwMode="auto">
            <a:xfrm>
              <a:off x="2912" y="143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80" name="Freeform 484">
              <a:extLst>
                <a:ext uri="{FF2B5EF4-FFF2-40B4-BE49-F238E27FC236}">
                  <a16:creationId xmlns:a16="http://schemas.microsoft.com/office/drawing/2014/main" id="{68FDC5ED-4D5D-494F-A2B1-EE5480D01B60}"/>
                </a:ext>
              </a:extLst>
            </p:cNvPr>
            <p:cNvSpPr>
              <a:spLocks noChangeArrowheads="1"/>
            </p:cNvSpPr>
            <p:nvPr/>
          </p:nvSpPr>
          <p:spPr bwMode="auto">
            <a:xfrm>
              <a:off x="2912" y="1438"/>
              <a:ext cx="22" cy="17"/>
            </a:xfrm>
            <a:custGeom>
              <a:avLst/>
              <a:gdLst>
                <a:gd name="T0" fmla="*/ 0 w 97"/>
                <a:gd name="T1" fmla="*/ 75 h 76"/>
                <a:gd name="T2" fmla="*/ 12 w 97"/>
                <a:gd name="T3" fmla="*/ 36 h 76"/>
                <a:gd name="T4" fmla="*/ 35 w 97"/>
                <a:gd name="T5" fmla="*/ 12 h 76"/>
                <a:gd name="T6" fmla="*/ 61 w 97"/>
                <a:gd name="T7" fmla="*/ 0 h 76"/>
                <a:gd name="T8" fmla="*/ 96 w 97"/>
                <a:gd name="T9" fmla="*/ 0 h 76"/>
              </a:gdLst>
              <a:ahLst/>
              <a:cxnLst>
                <a:cxn ang="0">
                  <a:pos x="T0" y="T1"/>
                </a:cxn>
                <a:cxn ang="0">
                  <a:pos x="T2" y="T3"/>
                </a:cxn>
                <a:cxn ang="0">
                  <a:pos x="T4" y="T5"/>
                </a:cxn>
                <a:cxn ang="0">
                  <a:pos x="T6" y="T7"/>
                </a:cxn>
                <a:cxn ang="0">
                  <a:pos x="T8" y="T9"/>
                </a:cxn>
              </a:cxnLst>
              <a:rect l="0" t="0" r="r" b="b"/>
              <a:pathLst>
                <a:path w="97" h="76">
                  <a:moveTo>
                    <a:pt x="0" y="75"/>
                  </a:moveTo>
                  <a:lnTo>
                    <a:pt x="12" y="36"/>
                  </a:lnTo>
                  <a:lnTo>
                    <a:pt x="35" y="12"/>
                  </a:lnTo>
                  <a:lnTo>
                    <a:pt x="61" y="0"/>
                  </a:lnTo>
                  <a:lnTo>
                    <a:pt x="9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1" name="Freeform 485">
              <a:extLst>
                <a:ext uri="{FF2B5EF4-FFF2-40B4-BE49-F238E27FC236}">
                  <a16:creationId xmlns:a16="http://schemas.microsoft.com/office/drawing/2014/main" id="{9B690829-8FAA-4ACB-B060-94CCA443479A}"/>
                </a:ext>
              </a:extLst>
            </p:cNvPr>
            <p:cNvSpPr>
              <a:spLocks noChangeArrowheads="1"/>
            </p:cNvSpPr>
            <p:nvPr/>
          </p:nvSpPr>
          <p:spPr bwMode="auto">
            <a:xfrm>
              <a:off x="2948" y="1438"/>
              <a:ext cx="36" cy="39"/>
            </a:xfrm>
            <a:custGeom>
              <a:avLst/>
              <a:gdLst>
                <a:gd name="T0" fmla="*/ 38 w 160"/>
                <a:gd name="T1" fmla="*/ 12 h 172"/>
                <a:gd name="T2" fmla="*/ 62 w 160"/>
                <a:gd name="T3" fmla="*/ 0 h 172"/>
                <a:gd name="T4" fmla="*/ 38 w 160"/>
                <a:gd name="T5" fmla="*/ 12 h 172"/>
                <a:gd name="T6" fmla="*/ 16 w 160"/>
                <a:gd name="T7" fmla="*/ 35 h 172"/>
                <a:gd name="T8" fmla="*/ 0 w 160"/>
                <a:gd name="T9" fmla="*/ 75 h 172"/>
                <a:gd name="T10" fmla="*/ 0 w 160"/>
                <a:gd name="T11" fmla="*/ 97 h 172"/>
                <a:gd name="T12" fmla="*/ 16 w 160"/>
                <a:gd name="T13" fmla="*/ 132 h 172"/>
                <a:gd name="T14" fmla="*/ 38 w 160"/>
                <a:gd name="T15" fmla="*/ 154 h 172"/>
                <a:gd name="T16" fmla="*/ 62 w 160"/>
                <a:gd name="T17" fmla="*/ 171 h 172"/>
                <a:gd name="T18" fmla="*/ 97 w 160"/>
                <a:gd name="T19" fmla="*/ 171 h 172"/>
                <a:gd name="T20" fmla="*/ 121 w 160"/>
                <a:gd name="T21" fmla="*/ 154 h 172"/>
                <a:gd name="T22" fmla="*/ 148 w 160"/>
                <a:gd name="T23" fmla="*/ 132 h 172"/>
                <a:gd name="T24" fmla="*/ 159 w 160"/>
                <a:gd name="T25" fmla="*/ 97 h 172"/>
                <a:gd name="T26" fmla="*/ 159 w 160"/>
                <a:gd name="T27" fmla="*/ 75 h 172"/>
                <a:gd name="T28" fmla="*/ 148 w 160"/>
                <a:gd name="T29" fmla="*/ 35 h 172"/>
                <a:gd name="T30" fmla="*/ 121 w 160"/>
                <a:gd name="T31" fmla="*/ 12 h 172"/>
                <a:gd name="T32" fmla="*/ 97 w 160"/>
                <a:gd name="T33" fmla="*/ 0 h 172"/>
                <a:gd name="T34" fmla="*/ 62 w 160"/>
                <a:gd name="T3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0" h="172">
                  <a:moveTo>
                    <a:pt x="38" y="12"/>
                  </a:moveTo>
                  <a:lnTo>
                    <a:pt x="62" y="0"/>
                  </a:lnTo>
                  <a:lnTo>
                    <a:pt x="38" y="12"/>
                  </a:lnTo>
                  <a:lnTo>
                    <a:pt x="16" y="35"/>
                  </a:lnTo>
                  <a:lnTo>
                    <a:pt x="0" y="75"/>
                  </a:lnTo>
                  <a:lnTo>
                    <a:pt x="0" y="97"/>
                  </a:lnTo>
                  <a:lnTo>
                    <a:pt x="16" y="132"/>
                  </a:lnTo>
                  <a:lnTo>
                    <a:pt x="38" y="154"/>
                  </a:lnTo>
                  <a:lnTo>
                    <a:pt x="62" y="171"/>
                  </a:lnTo>
                  <a:lnTo>
                    <a:pt x="97" y="171"/>
                  </a:lnTo>
                  <a:lnTo>
                    <a:pt x="121" y="154"/>
                  </a:lnTo>
                  <a:lnTo>
                    <a:pt x="148" y="132"/>
                  </a:lnTo>
                  <a:lnTo>
                    <a:pt x="159" y="97"/>
                  </a:lnTo>
                  <a:lnTo>
                    <a:pt x="159" y="75"/>
                  </a:lnTo>
                  <a:lnTo>
                    <a:pt x="148" y="35"/>
                  </a:lnTo>
                  <a:lnTo>
                    <a:pt x="121" y="12"/>
                  </a:lnTo>
                  <a:lnTo>
                    <a:pt x="97"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2" name="Freeform 486">
              <a:extLst>
                <a:ext uri="{FF2B5EF4-FFF2-40B4-BE49-F238E27FC236}">
                  <a16:creationId xmlns:a16="http://schemas.microsoft.com/office/drawing/2014/main" id="{FA021F41-274A-466F-B509-9480D8BA3422}"/>
                </a:ext>
              </a:extLst>
            </p:cNvPr>
            <p:cNvSpPr>
              <a:spLocks noChangeArrowheads="1"/>
            </p:cNvSpPr>
            <p:nvPr/>
          </p:nvSpPr>
          <p:spPr bwMode="auto">
            <a:xfrm>
              <a:off x="3000" y="1438"/>
              <a:ext cx="31" cy="39"/>
            </a:xfrm>
            <a:custGeom>
              <a:avLst/>
              <a:gdLst>
                <a:gd name="T0" fmla="*/ 0 w 137"/>
                <a:gd name="T1" fmla="*/ 0 h 172"/>
                <a:gd name="T2" fmla="*/ 0 w 137"/>
                <a:gd name="T3" fmla="*/ 120 h 172"/>
                <a:gd name="T4" fmla="*/ 12 w 137"/>
                <a:gd name="T5" fmla="*/ 154 h 172"/>
                <a:gd name="T6" fmla="*/ 36 w 137"/>
                <a:gd name="T7" fmla="*/ 171 h 172"/>
                <a:gd name="T8" fmla="*/ 75 w 137"/>
                <a:gd name="T9" fmla="*/ 171 h 172"/>
                <a:gd name="T10" fmla="*/ 97 w 137"/>
                <a:gd name="T11" fmla="*/ 154 h 172"/>
                <a:gd name="T12" fmla="*/ 136 w 137"/>
                <a:gd name="T13" fmla="*/ 120 h 172"/>
              </a:gdLst>
              <a:ahLst/>
              <a:cxnLst>
                <a:cxn ang="0">
                  <a:pos x="T0" y="T1"/>
                </a:cxn>
                <a:cxn ang="0">
                  <a:pos x="T2" y="T3"/>
                </a:cxn>
                <a:cxn ang="0">
                  <a:pos x="T4" y="T5"/>
                </a:cxn>
                <a:cxn ang="0">
                  <a:pos x="T6" y="T7"/>
                </a:cxn>
                <a:cxn ang="0">
                  <a:pos x="T8" y="T9"/>
                </a:cxn>
                <a:cxn ang="0">
                  <a:pos x="T10" y="T11"/>
                </a:cxn>
                <a:cxn ang="0">
                  <a:pos x="T12" y="T13"/>
                </a:cxn>
              </a:cxnLst>
              <a:rect l="0" t="0" r="r" b="b"/>
              <a:pathLst>
                <a:path w="137" h="172">
                  <a:moveTo>
                    <a:pt x="0" y="0"/>
                  </a:moveTo>
                  <a:lnTo>
                    <a:pt x="0" y="120"/>
                  </a:lnTo>
                  <a:lnTo>
                    <a:pt x="12" y="154"/>
                  </a:lnTo>
                  <a:lnTo>
                    <a:pt x="36" y="171"/>
                  </a:lnTo>
                  <a:lnTo>
                    <a:pt x="75" y="171"/>
                  </a:lnTo>
                  <a:lnTo>
                    <a:pt x="97" y="154"/>
                  </a:lnTo>
                  <a:lnTo>
                    <a:pt x="136" y="1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3" name="Line 487">
              <a:extLst>
                <a:ext uri="{FF2B5EF4-FFF2-40B4-BE49-F238E27FC236}">
                  <a16:creationId xmlns:a16="http://schemas.microsoft.com/office/drawing/2014/main" id="{B9704679-ABA1-4282-9E9C-89595F156A44}"/>
                </a:ext>
              </a:extLst>
            </p:cNvPr>
            <p:cNvSpPr>
              <a:spLocks noChangeShapeType="1"/>
            </p:cNvSpPr>
            <p:nvPr/>
          </p:nvSpPr>
          <p:spPr bwMode="auto">
            <a:xfrm flipV="1">
              <a:off x="3031" y="1437"/>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84" name="Line 488">
              <a:extLst>
                <a:ext uri="{FF2B5EF4-FFF2-40B4-BE49-F238E27FC236}">
                  <a16:creationId xmlns:a16="http://schemas.microsoft.com/office/drawing/2014/main" id="{05591423-A442-45C0-B261-536EC1AE7138}"/>
                </a:ext>
              </a:extLst>
            </p:cNvPr>
            <p:cNvSpPr>
              <a:spLocks noChangeShapeType="1"/>
            </p:cNvSpPr>
            <p:nvPr/>
          </p:nvSpPr>
          <p:spPr bwMode="auto">
            <a:xfrm>
              <a:off x="3053" y="1438"/>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85" name="Freeform 489">
              <a:extLst>
                <a:ext uri="{FF2B5EF4-FFF2-40B4-BE49-F238E27FC236}">
                  <a16:creationId xmlns:a16="http://schemas.microsoft.com/office/drawing/2014/main" id="{D749997E-C887-4615-82BE-9B7EA1EEC3B1}"/>
                </a:ext>
              </a:extLst>
            </p:cNvPr>
            <p:cNvSpPr>
              <a:spLocks noChangeArrowheads="1"/>
            </p:cNvSpPr>
            <p:nvPr/>
          </p:nvSpPr>
          <p:spPr bwMode="auto">
            <a:xfrm>
              <a:off x="3053" y="1438"/>
              <a:ext cx="31" cy="39"/>
            </a:xfrm>
            <a:custGeom>
              <a:avLst/>
              <a:gdLst>
                <a:gd name="T0" fmla="*/ 0 w 135"/>
                <a:gd name="T1" fmla="*/ 51 h 172"/>
                <a:gd name="T2" fmla="*/ 38 w 135"/>
                <a:gd name="T3" fmla="*/ 12 h 172"/>
                <a:gd name="T4" fmla="*/ 61 w 135"/>
                <a:gd name="T5" fmla="*/ 0 h 172"/>
                <a:gd name="T6" fmla="*/ 99 w 135"/>
                <a:gd name="T7" fmla="*/ 0 h 172"/>
                <a:gd name="T8" fmla="*/ 123 w 135"/>
                <a:gd name="T9" fmla="*/ 12 h 172"/>
                <a:gd name="T10" fmla="*/ 134 w 135"/>
                <a:gd name="T11" fmla="*/ 51 h 172"/>
                <a:gd name="T12" fmla="*/ 134 w 135"/>
                <a:gd name="T13" fmla="*/ 171 h 172"/>
              </a:gdLst>
              <a:ahLst/>
              <a:cxnLst>
                <a:cxn ang="0">
                  <a:pos x="T0" y="T1"/>
                </a:cxn>
                <a:cxn ang="0">
                  <a:pos x="T2" y="T3"/>
                </a:cxn>
                <a:cxn ang="0">
                  <a:pos x="T4" y="T5"/>
                </a:cxn>
                <a:cxn ang="0">
                  <a:pos x="T6" y="T7"/>
                </a:cxn>
                <a:cxn ang="0">
                  <a:pos x="T8" y="T9"/>
                </a:cxn>
                <a:cxn ang="0">
                  <a:pos x="T10" y="T11"/>
                </a:cxn>
                <a:cxn ang="0">
                  <a:pos x="T12" y="T13"/>
                </a:cxn>
              </a:cxnLst>
              <a:rect l="0" t="0" r="r" b="b"/>
              <a:pathLst>
                <a:path w="135" h="172">
                  <a:moveTo>
                    <a:pt x="0" y="51"/>
                  </a:moveTo>
                  <a:lnTo>
                    <a:pt x="38" y="12"/>
                  </a:lnTo>
                  <a:lnTo>
                    <a:pt x="61" y="0"/>
                  </a:lnTo>
                  <a:lnTo>
                    <a:pt x="99" y="0"/>
                  </a:lnTo>
                  <a:lnTo>
                    <a:pt x="123" y="12"/>
                  </a:lnTo>
                  <a:lnTo>
                    <a:pt x="134" y="51"/>
                  </a:lnTo>
                  <a:lnTo>
                    <a:pt x="134" y="1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6" name="Line 490">
              <a:extLst>
                <a:ext uri="{FF2B5EF4-FFF2-40B4-BE49-F238E27FC236}">
                  <a16:creationId xmlns:a16="http://schemas.microsoft.com/office/drawing/2014/main" id="{F388DE08-FAC7-4113-9A47-F5CA55D97C21}"/>
                </a:ext>
              </a:extLst>
            </p:cNvPr>
            <p:cNvSpPr>
              <a:spLocks noChangeShapeType="1"/>
            </p:cNvSpPr>
            <p:nvPr/>
          </p:nvSpPr>
          <p:spPr bwMode="auto">
            <a:xfrm flipV="1">
              <a:off x="3139" y="1417"/>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87" name="Freeform 491">
              <a:extLst>
                <a:ext uri="{FF2B5EF4-FFF2-40B4-BE49-F238E27FC236}">
                  <a16:creationId xmlns:a16="http://schemas.microsoft.com/office/drawing/2014/main" id="{1BF589EB-C1D4-4C9C-A749-E727FC827795}"/>
                </a:ext>
              </a:extLst>
            </p:cNvPr>
            <p:cNvSpPr>
              <a:spLocks noChangeArrowheads="1"/>
            </p:cNvSpPr>
            <p:nvPr/>
          </p:nvSpPr>
          <p:spPr bwMode="auto">
            <a:xfrm>
              <a:off x="3105" y="1438"/>
              <a:ext cx="33" cy="39"/>
            </a:xfrm>
            <a:custGeom>
              <a:avLst/>
              <a:gdLst>
                <a:gd name="T0" fmla="*/ 146 w 147"/>
                <a:gd name="T1" fmla="*/ 35 h 172"/>
                <a:gd name="T2" fmla="*/ 123 w 147"/>
                <a:gd name="T3" fmla="*/ 12 h 172"/>
                <a:gd name="T4" fmla="*/ 96 w 147"/>
                <a:gd name="T5" fmla="*/ 0 h 172"/>
                <a:gd name="T6" fmla="*/ 61 w 147"/>
                <a:gd name="T7" fmla="*/ 0 h 172"/>
                <a:gd name="T8" fmla="*/ 39 w 147"/>
                <a:gd name="T9" fmla="*/ 12 h 172"/>
                <a:gd name="T10" fmla="*/ 11 w 147"/>
                <a:gd name="T11" fmla="*/ 35 h 172"/>
                <a:gd name="T12" fmla="*/ 0 w 147"/>
                <a:gd name="T13" fmla="*/ 75 h 172"/>
                <a:gd name="T14" fmla="*/ 0 w 147"/>
                <a:gd name="T15" fmla="*/ 97 h 172"/>
                <a:gd name="T16" fmla="*/ 11 w 147"/>
                <a:gd name="T17" fmla="*/ 132 h 172"/>
                <a:gd name="T18" fmla="*/ 39 w 147"/>
                <a:gd name="T19" fmla="*/ 154 h 172"/>
                <a:gd name="T20" fmla="*/ 61 w 147"/>
                <a:gd name="T21" fmla="*/ 171 h 172"/>
                <a:gd name="T22" fmla="*/ 96 w 147"/>
                <a:gd name="T23" fmla="*/ 171 h 172"/>
                <a:gd name="T24" fmla="*/ 123 w 147"/>
                <a:gd name="T25" fmla="*/ 154 h 172"/>
                <a:gd name="T26" fmla="*/ 146 w 147"/>
                <a:gd name="T27" fmla="*/ 13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172">
                  <a:moveTo>
                    <a:pt x="146" y="35"/>
                  </a:moveTo>
                  <a:lnTo>
                    <a:pt x="123" y="12"/>
                  </a:lnTo>
                  <a:lnTo>
                    <a:pt x="96" y="0"/>
                  </a:lnTo>
                  <a:lnTo>
                    <a:pt x="61" y="0"/>
                  </a:lnTo>
                  <a:lnTo>
                    <a:pt x="39" y="12"/>
                  </a:lnTo>
                  <a:lnTo>
                    <a:pt x="11" y="35"/>
                  </a:lnTo>
                  <a:lnTo>
                    <a:pt x="0" y="75"/>
                  </a:lnTo>
                  <a:lnTo>
                    <a:pt x="0" y="97"/>
                  </a:lnTo>
                  <a:lnTo>
                    <a:pt x="11" y="132"/>
                  </a:lnTo>
                  <a:lnTo>
                    <a:pt x="39" y="154"/>
                  </a:lnTo>
                  <a:lnTo>
                    <a:pt x="61" y="171"/>
                  </a:lnTo>
                  <a:lnTo>
                    <a:pt x="96" y="171"/>
                  </a:lnTo>
                  <a:lnTo>
                    <a:pt x="123" y="154"/>
                  </a:lnTo>
                  <a:lnTo>
                    <a:pt x="146"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8" name="Freeform 492">
              <a:extLst>
                <a:ext uri="{FF2B5EF4-FFF2-40B4-BE49-F238E27FC236}">
                  <a16:creationId xmlns:a16="http://schemas.microsoft.com/office/drawing/2014/main" id="{68889DD6-E071-48D0-B6DD-0148EEE91BBC}"/>
                </a:ext>
              </a:extLst>
            </p:cNvPr>
            <p:cNvSpPr>
              <a:spLocks noChangeArrowheads="1"/>
            </p:cNvSpPr>
            <p:nvPr/>
          </p:nvSpPr>
          <p:spPr bwMode="auto">
            <a:xfrm>
              <a:off x="3158" y="1438"/>
              <a:ext cx="33" cy="39"/>
            </a:xfrm>
            <a:custGeom>
              <a:avLst/>
              <a:gdLst>
                <a:gd name="T0" fmla="*/ 0 w 145"/>
                <a:gd name="T1" fmla="*/ 75 h 172"/>
                <a:gd name="T2" fmla="*/ 144 w 145"/>
                <a:gd name="T3" fmla="*/ 75 h 172"/>
                <a:gd name="T4" fmla="*/ 144 w 145"/>
                <a:gd name="T5" fmla="*/ 51 h 172"/>
                <a:gd name="T6" fmla="*/ 133 w 145"/>
                <a:gd name="T7" fmla="*/ 23 h 172"/>
                <a:gd name="T8" fmla="*/ 120 w 145"/>
                <a:gd name="T9" fmla="*/ 12 h 172"/>
                <a:gd name="T10" fmla="*/ 97 w 145"/>
                <a:gd name="T11" fmla="*/ 0 h 172"/>
                <a:gd name="T12" fmla="*/ 62 w 145"/>
                <a:gd name="T13" fmla="*/ 0 h 172"/>
                <a:gd name="T14" fmla="*/ 36 w 145"/>
                <a:gd name="T15" fmla="*/ 12 h 172"/>
                <a:gd name="T16" fmla="*/ 12 w 145"/>
                <a:gd name="T17" fmla="*/ 35 h 172"/>
                <a:gd name="T18" fmla="*/ 0 w 145"/>
                <a:gd name="T19" fmla="*/ 75 h 172"/>
                <a:gd name="T20" fmla="*/ 0 w 145"/>
                <a:gd name="T21" fmla="*/ 97 h 172"/>
                <a:gd name="T22" fmla="*/ 12 w 145"/>
                <a:gd name="T23" fmla="*/ 132 h 172"/>
                <a:gd name="T24" fmla="*/ 36 w 145"/>
                <a:gd name="T25" fmla="*/ 154 h 172"/>
                <a:gd name="T26" fmla="*/ 62 w 145"/>
                <a:gd name="T27" fmla="*/ 171 h 172"/>
                <a:gd name="T28" fmla="*/ 97 w 145"/>
                <a:gd name="T29" fmla="*/ 171 h 172"/>
                <a:gd name="T30" fmla="*/ 120 w 145"/>
                <a:gd name="T31" fmla="*/ 154 h 172"/>
                <a:gd name="T32" fmla="*/ 144 w 145"/>
                <a:gd name="T33" fmla="*/ 13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5" h="172">
                  <a:moveTo>
                    <a:pt x="0" y="75"/>
                  </a:moveTo>
                  <a:lnTo>
                    <a:pt x="144" y="75"/>
                  </a:lnTo>
                  <a:lnTo>
                    <a:pt x="144" y="51"/>
                  </a:lnTo>
                  <a:lnTo>
                    <a:pt x="133" y="23"/>
                  </a:lnTo>
                  <a:lnTo>
                    <a:pt x="120" y="12"/>
                  </a:lnTo>
                  <a:lnTo>
                    <a:pt x="97" y="0"/>
                  </a:lnTo>
                  <a:lnTo>
                    <a:pt x="62" y="0"/>
                  </a:lnTo>
                  <a:lnTo>
                    <a:pt x="36" y="12"/>
                  </a:lnTo>
                  <a:lnTo>
                    <a:pt x="12" y="35"/>
                  </a:lnTo>
                  <a:lnTo>
                    <a:pt x="0" y="75"/>
                  </a:lnTo>
                  <a:lnTo>
                    <a:pt x="0" y="97"/>
                  </a:lnTo>
                  <a:lnTo>
                    <a:pt x="12" y="132"/>
                  </a:lnTo>
                  <a:lnTo>
                    <a:pt x="36" y="154"/>
                  </a:lnTo>
                  <a:lnTo>
                    <a:pt x="62" y="171"/>
                  </a:lnTo>
                  <a:lnTo>
                    <a:pt x="97" y="171"/>
                  </a:lnTo>
                  <a:lnTo>
                    <a:pt x="120" y="154"/>
                  </a:lnTo>
                  <a:lnTo>
                    <a:pt x="144"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9" name="Line 493">
              <a:extLst>
                <a:ext uri="{FF2B5EF4-FFF2-40B4-BE49-F238E27FC236}">
                  <a16:creationId xmlns:a16="http://schemas.microsoft.com/office/drawing/2014/main" id="{C6C40EF9-E777-4385-97FD-A1BD6A0BC72C}"/>
                </a:ext>
              </a:extLst>
            </p:cNvPr>
            <p:cNvSpPr>
              <a:spLocks noChangeShapeType="1"/>
            </p:cNvSpPr>
            <p:nvPr/>
          </p:nvSpPr>
          <p:spPr bwMode="auto">
            <a:xfrm flipV="1">
              <a:off x="3241" y="1417"/>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90" name="Freeform 494">
              <a:extLst>
                <a:ext uri="{FF2B5EF4-FFF2-40B4-BE49-F238E27FC236}">
                  <a16:creationId xmlns:a16="http://schemas.microsoft.com/office/drawing/2014/main" id="{322DCC1F-C974-42D8-9149-D789354FB8FD}"/>
                </a:ext>
              </a:extLst>
            </p:cNvPr>
            <p:cNvSpPr>
              <a:spLocks noChangeArrowheads="1"/>
            </p:cNvSpPr>
            <p:nvPr/>
          </p:nvSpPr>
          <p:spPr bwMode="auto">
            <a:xfrm>
              <a:off x="3207" y="1438"/>
              <a:ext cx="34" cy="39"/>
            </a:xfrm>
            <a:custGeom>
              <a:avLst/>
              <a:gdLst>
                <a:gd name="T0" fmla="*/ 147 w 148"/>
                <a:gd name="T1" fmla="*/ 35 h 172"/>
                <a:gd name="T2" fmla="*/ 120 w 148"/>
                <a:gd name="T3" fmla="*/ 12 h 172"/>
                <a:gd name="T4" fmla="*/ 96 w 148"/>
                <a:gd name="T5" fmla="*/ 0 h 172"/>
                <a:gd name="T6" fmla="*/ 58 w 148"/>
                <a:gd name="T7" fmla="*/ 0 h 172"/>
                <a:gd name="T8" fmla="*/ 39 w 148"/>
                <a:gd name="T9" fmla="*/ 12 h 172"/>
                <a:gd name="T10" fmla="*/ 12 w 148"/>
                <a:gd name="T11" fmla="*/ 35 h 172"/>
                <a:gd name="T12" fmla="*/ 0 w 148"/>
                <a:gd name="T13" fmla="*/ 75 h 172"/>
                <a:gd name="T14" fmla="*/ 0 w 148"/>
                <a:gd name="T15" fmla="*/ 97 h 172"/>
                <a:gd name="T16" fmla="*/ 12 w 148"/>
                <a:gd name="T17" fmla="*/ 132 h 172"/>
                <a:gd name="T18" fmla="*/ 39 w 148"/>
                <a:gd name="T19" fmla="*/ 154 h 172"/>
                <a:gd name="T20" fmla="*/ 58 w 148"/>
                <a:gd name="T21" fmla="*/ 171 h 172"/>
                <a:gd name="T22" fmla="*/ 96 w 148"/>
                <a:gd name="T23" fmla="*/ 171 h 172"/>
                <a:gd name="T24" fmla="*/ 120 w 148"/>
                <a:gd name="T25" fmla="*/ 154 h 172"/>
                <a:gd name="T26" fmla="*/ 147 w 148"/>
                <a:gd name="T27" fmla="*/ 13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72">
                  <a:moveTo>
                    <a:pt x="147" y="35"/>
                  </a:moveTo>
                  <a:lnTo>
                    <a:pt x="120" y="12"/>
                  </a:lnTo>
                  <a:lnTo>
                    <a:pt x="96" y="0"/>
                  </a:lnTo>
                  <a:lnTo>
                    <a:pt x="58" y="0"/>
                  </a:lnTo>
                  <a:lnTo>
                    <a:pt x="39" y="12"/>
                  </a:lnTo>
                  <a:lnTo>
                    <a:pt x="12" y="35"/>
                  </a:lnTo>
                  <a:lnTo>
                    <a:pt x="0" y="75"/>
                  </a:lnTo>
                  <a:lnTo>
                    <a:pt x="0" y="97"/>
                  </a:lnTo>
                  <a:lnTo>
                    <a:pt x="12" y="132"/>
                  </a:lnTo>
                  <a:lnTo>
                    <a:pt x="39" y="154"/>
                  </a:lnTo>
                  <a:lnTo>
                    <a:pt x="58" y="171"/>
                  </a:lnTo>
                  <a:lnTo>
                    <a:pt x="96" y="171"/>
                  </a:lnTo>
                  <a:lnTo>
                    <a:pt x="120" y="154"/>
                  </a:lnTo>
                  <a:lnTo>
                    <a:pt x="147"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91" name="Freeform 495">
              <a:extLst>
                <a:ext uri="{FF2B5EF4-FFF2-40B4-BE49-F238E27FC236}">
                  <a16:creationId xmlns:a16="http://schemas.microsoft.com/office/drawing/2014/main" id="{447FC2E6-410F-4821-BC51-B1258A21E3E6}"/>
                </a:ext>
              </a:extLst>
            </p:cNvPr>
            <p:cNvSpPr>
              <a:spLocks noChangeArrowheads="1"/>
            </p:cNvSpPr>
            <p:nvPr/>
          </p:nvSpPr>
          <p:spPr bwMode="auto">
            <a:xfrm>
              <a:off x="3299" y="1419"/>
              <a:ext cx="39" cy="58"/>
            </a:xfrm>
            <a:custGeom>
              <a:avLst/>
              <a:gdLst>
                <a:gd name="T0" fmla="*/ 0 w 173"/>
                <a:gd name="T1" fmla="*/ 255 h 256"/>
                <a:gd name="T2" fmla="*/ 0 w 173"/>
                <a:gd name="T3" fmla="*/ 0 h 256"/>
                <a:gd name="T4" fmla="*/ 110 w 173"/>
                <a:gd name="T5" fmla="*/ 0 h 256"/>
                <a:gd name="T6" fmla="*/ 145 w 173"/>
                <a:gd name="T7" fmla="*/ 11 h 256"/>
                <a:gd name="T8" fmla="*/ 160 w 173"/>
                <a:gd name="T9" fmla="*/ 23 h 256"/>
                <a:gd name="T10" fmla="*/ 172 w 173"/>
                <a:gd name="T11" fmla="*/ 46 h 256"/>
                <a:gd name="T12" fmla="*/ 172 w 173"/>
                <a:gd name="T13" fmla="*/ 84 h 256"/>
                <a:gd name="T14" fmla="*/ 160 w 173"/>
                <a:gd name="T15" fmla="*/ 107 h 256"/>
                <a:gd name="T16" fmla="*/ 145 w 173"/>
                <a:gd name="T17" fmla="*/ 119 h 256"/>
                <a:gd name="T18" fmla="*/ 110 w 173"/>
                <a:gd name="T19" fmla="*/ 135 h 256"/>
                <a:gd name="T20" fmla="*/ 0 w 173"/>
                <a:gd name="T21" fmla="*/ 13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56">
                  <a:moveTo>
                    <a:pt x="0" y="255"/>
                  </a:moveTo>
                  <a:lnTo>
                    <a:pt x="0" y="0"/>
                  </a:lnTo>
                  <a:lnTo>
                    <a:pt x="110" y="0"/>
                  </a:lnTo>
                  <a:lnTo>
                    <a:pt x="145" y="11"/>
                  </a:lnTo>
                  <a:lnTo>
                    <a:pt x="160" y="23"/>
                  </a:lnTo>
                  <a:lnTo>
                    <a:pt x="172" y="46"/>
                  </a:lnTo>
                  <a:lnTo>
                    <a:pt x="172" y="84"/>
                  </a:lnTo>
                  <a:lnTo>
                    <a:pt x="160" y="107"/>
                  </a:lnTo>
                  <a:lnTo>
                    <a:pt x="145" y="119"/>
                  </a:lnTo>
                  <a:lnTo>
                    <a:pt x="110" y="135"/>
                  </a:lnTo>
                  <a:lnTo>
                    <a:pt x="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92" name="Freeform 496">
              <a:extLst>
                <a:ext uri="{FF2B5EF4-FFF2-40B4-BE49-F238E27FC236}">
                  <a16:creationId xmlns:a16="http://schemas.microsoft.com/office/drawing/2014/main" id="{FFE2F960-ED66-433E-94F9-5F022F5B917B}"/>
                </a:ext>
              </a:extLst>
            </p:cNvPr>
            <p:cNvSpPr>
              <a:spLocks noChangeArrowheads="1"/>
            </p:cNvSpPr>
            <p:nvPr/>
          </p:nvSpPr>
          <p:spPr bwMode="auto">
            <a:xfrm>
              <a:off x="3357" y="1438"/>
              <a:ext cx="36" cy="39"/>
            </a:xfrm>
            <a:custGeom>
              <a:avLst/>
              <a:gdLst>
                <a:gd name="T0" fmla="*/ 39 w 160"/>
                <a:gd name="T1" fmla="*/ 12 h 172"/>
                <a:gd name="T2" fmla="*/ 58 w 160"/>
                <a:gd name="T3" fmla="*/ 0 h 172"/>
                <a:gd name="T4" fmla="*/ 39 w 160"/>
                <a:gd name="T5" fmla="*/ 12 h 172"/>
                <a:gd name="T6" fmla="*/ 12 w 160"/>
                <a:gd name="T7" fmla="*/ 35 h 172"/>
                <a:gd name="T8" fmla="*/ 0 w 160"/>
                <a:gd name="T9" fmla="*/ 75 h 172"/>
                <a:gd name="T10" fmla="*/ 0 w 160"/>
                <a:gd name="T11" fmla="*/ 97 h 172"/>
                <a:gd name="T12" fmla="*/ 12 w 160"/>
                <a:gd name="T13" fmla="*/ 132 h 172"/>
                <a:gd name="T14" fmla="*/ 39 w 160"/>
                <a:gd name="T15" fmla="*/ 154 h 172"/>
                <a:gd name="T16" fmla="*/ 58 w 160"/>
                <a:gd name="T17" fmla="*/ 171 h 172"/>
                <a:gd name="T18" fmla="*/ 96 w 160"/>
                <a:gd name="T19" fmla="*/ 171 h 172"/>
                <a:gd name="T20" fmla="*/ 120 w 160"/>
                <a:gd name="T21" fmla="*/ 154 h 172"/>
                <a:gd name="T22" fmla="*/ 148 w 160"/>
                <a:gd name="T23" fmla="*/ 132 h 172"/>
                <a:gd name="T24" fmla="*/ 159 w 160"/>
                <a:gd name="T25" fmla="*/ 97 h 172"/>
                <a:gd name="T26" fmla="*/ 159 w 160"/>
                <a:gd name="T27" fmla="*/ 75 h 172"/>
                <a:gd name="T28" fmla="*/ 148 w 160"/>
                <a:gd name="T29" fmla="*/ 35 h 172"/>
                <a:gd name="T30" fmla="*/ 120 w 160"/>
                <a:gd name="T31" fmla="*/ 12 h 172"/>
                <a:gd name="T32" fmla="*/ 96 w 160"/>
                <a:gd name="T33" fmla="*/ 0 h 172"/>
                <a:gd name="T34" fmla="*/ 58 w 160"/>
                <a:gd name="T3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0" h="172">
                  <a:moveTo>
                    <a:pt x="39" y="12"/>
                  </a:moveTo>
                  <a:lnTo>
                    <a:pt x="58" y="0"/>
                  </a:lnTo>
                  <a:lnTo>
                    <a:pt x="39" y="12"/>
                  </a:lnTo>
                  <a:lnTo>
                    <a:pt x="12" y="35"/>
                  </a:lnTo>
                  <a:lnTo>
                    <a:pt x="0" y="75"/>
                  </a:lnTo>
                  <a:lnTo>
                    <a:pt x="0" y="97"/>
                  </a:lnTo>
                  <a:lnTo>
                    <a:pt x="12" y="132"/>
                  </a:lnTo>
                  <a:lnTo>
                    <a:pt x="39" y="154"/>
                  </a:lnTo>
                  <a:lnTo>
                    <a:pt x="58" y="171"/>
                  </a:lnTo>
                  <a:lnTo>
                    <a:pt x="96" y="171"/>
                  </a:lnTo>
                  <a:lnTo>
                    <a:pt x="120" y="154"/>
                  </a:lnTo>
                  <a:lnTo>
                    <a:pt x="148" y="132"/>
                  </a:lnTo>
                  <a:lnTo>
                    <a:pt x="159" y="97"/>
                  </a:lnTo>
                  <a:lnTo>
                    <a:pt x="159" y="75"/>
                  </a:lnTo>
                  <a:lnTo>
                    <a:pt x="148" y="35"/>
                  </a:lnTo>
                  <a:lnTo>
                    <a:pt x="120" y="12"/>
                  </a:lnTo>
                  <a:lnTo>
                    <a:pt x="96" y="0"/>
                  </a:lnTo>
                  <a:lnTo>
                    <a:pt x="5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93" name="Freeform 497">
              <a:extLst>
                <a:ext uri="{FF2B5EF4-FFF2-40B4-BE49-F238E27FC236}">
                  <a16:creationId xmlns:a16="http://schemas.microsoft.com/office/drawing/2014/main" id="{A4F6DC32-962A-48A0-ABB2-6125FD4852D5}"/>
                </a:ext>
              </a:extLst>
            </p:cNvPr>
            <p:cNvSpPr>
              <a:spLocks noChangeArrowheads="1"/>
            </p:cNvSpPr>
            <p:nvPr/>
          </p:nvSpPr>
          <p:spPr bwMode="auto">
            <a:xfrm>
              <a:off x="3410" y="1438"/>
              <a:ext cx="44" cy="39"/>
            </a:xfrm>
            <a:custGeom>
              <a:avLst/>
              <a:gdLst>
                <a:gd name="T0" fmla="*/ 0 w 194"/>
                <a:gd name="T1" fmla="*/ 0 h 172"/>
                <a:gd name="T2" fmla="*/ 50 w 194"/>
                <a:gd name="T3" fmla="*/ 171 h 172"/>
                <a:gd name="T4" fmla="*/ 100 w 194"/>
                <a:gd name="T5" fmla="*/ 0 h 172"/>
                <a:gd name="T6" fmla="*/ 142 w 194"/>
                <a:gd name="T7" fmla="*/ 171 h 172"/>
                <a:gd name="T8" fmla="*/ 193 w 194"/>
                <a:gd name="T9" fmla="*/ 0 h 172"/>
              </a:gdLst>
              <a:ahLst/>
              <a:cxnLst>
                <a:cxn ang="0">
                  <a:pos x="T0" y="T1"/>
                </a:cxn>
                <a:cxn ang="0">
                  <a:pos x="T2" y="T3"/>
                </a:cxn>
                <a:cxn ang="0">
                  <a:pos x="T4" y="T5"/>
                </a:cxn>
                <a:cxn ang="0">
                  <a:pos x="T6" y="T7"/>
                </a:cxn>
                <a:cxn ang="0">
                  <a:pos x="T8" y="T9"/>
                </a:cxn>
              </a:cxnLst>
              <a:rect l="0" t="0" r="r" b="b"/>
              <a:pathLst>
                <a:path w="194" h="172">
                  <a:moveTo>
                    <a:pt x="0" y="0"/>
                  </a:moveTo>
                  <a:lnTo>
                    <a:pt x="50" y="171"/>
                  </a:lnTo>
                  <a:lnTo>
                    <a:pt x="100" y="0"/>
                  </a:lnTo>
                  <a:lnTo>
                    <a:pt x="142" y="171"/>
                  </a:lnTo>
                  <a:lnTo>
                    <a:pt x="19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94" name="Freeform 498">
              <a:extLst>
                <a:ext uri="{FF2B5EF4-FFF2-40B4-BE49-F238E27FC236}">
                  <a16:creationId xmlns:a16="http://schemas.microsoft.com/office/drawing/2014/main" id="{A0914BDE-F2C4-4423-850F-CC9AB9EBC621}"/>
                </a:ext>
              </a:extLst>
            </p:cNvPr>
            <p:cNvSpPr>
              <a:spLocks noChangeArrowheads="1"/>
            </p:cNvSpPr>
            <p:nvPr/>
          </p:nvSpPr>
          <p:spPr bwMode="auto">
            <a:xfrm>
              <a:off x="3470" y="1438"/>
              <a:ext cx="34" cy="39"/>
            </a:xfrm>
            <a:custGeom>
              <a:avLst/>
              <a:gdLst>
                <a:gd name="T0" fmla="*/ 0 w 151"/>
                <a:gd name="T1" fmla="*/ 75 h 172"/>
                <a:gd name="T2" fmla="*/ 150 w 151"/>
                <a:gd name="T3" fmla="*/ 75 h 172"/>
                <a:gd name="T4" fmla="*/ 150 w 151"/>
                <a:gd name="T5" fmla="*/ 51 h 172"/>
                <a:gd name="T6" fmla="*/ 138 w 151"/>
                <a:gd name="T7" fmla="*/ 23 h 172"/>
                <a:gd name="T8" fmla="*/ 122 w 151"/>
                <a:gd name="T9" fmla="*/ 12 h 172"/>
                <a:gd name="T10" fmla="*/ 100 w 151"/>
                <a:gd name="T11" fmla="*/ 0 h 172"/>
                <a:gd name="T12" fmla="*/ 60 w 151"/>
                <a:gd name="T13" fmla="*/ 0 h 172"/>
                <a:gd name="T14" fmla="*/ 38 w 151"/>
                <a:gd name="T15" fmla="*/ 12 h 172"/>
                <a:gd name="T16" fmla="*/ 15 w 151"/>
                <a:gd name="T17" fmla="*/ 35 h 172"/>
                <a:gd name="T18" fmla="*/ 0 w 151"/>
                <a:gd name="T19" fmla="*/ 75 h 172"/>
                <a:gd name="T20" fmla="*/ 0 w 151"/>
                <a:gd name="T21" fmla="*/ 97 h 172"/>
                <a:gd name="T22" fmla="*/ 15 w 151"/>
                <a:gd name="T23" fmla="*/ 132 h 172"/>
                <a:gd name="T24" fmla="*/ 38 w 151"/>
                <a:gd name="T25" fmla="*/ 154 h 172"/>
                <a:gd name="T26" fmla="*/ 60 w 151"/>
                <a:gd name="T27" fmla="*/ 171 h 172"/>
                <a:gd name="T28" fmla="*/ 100 w 151"/>
                <a:gd name="T29" fmla="*/ 171 h 172"/>
                <a:gd name="T30" fmla="*/ 122 w 151"/>
                <a:gd name="T31" fmla="*/ 154 h 172"/>
                <a:gd name="T32" fmla="*/ 150 w 151"/>
                <a:gd name="T33" fmla="*/ 13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172">
                  <a:moveTo>
                    <a:pt x="0" y="75"/>
                  </a:moveTo>
                  <a:lnTo>
                    <a:pt x="150" y="75"/>
                  </a:lnTo>
                  <a:lnTo>
                    <a:pt x="150" y="51"/>
                  </a:lnTo>
                  <a:lnTo>
                    <a:pt x="138" y="23"/>
                  </a:lnTo>
                  <a:lnTo>
                    <a:pt x="122" y="12"/>
                  </a:lnTo>
                  <a:lnTo>
                    <a:pt x="100" y="0"/>
                  </a:lnTo>
                  <a:lnTo>
                    <a:pt x="60" y="0"/>
                  </a:lnTo>
                  <a:lnTo>
                    <a:pt x="38" y="12"/>
                  </a:lnTo>
                  <a:lnTo>
                    <a:pt x="15" y="35"/>
                  </a:lnTo>
                  <a:lnTo>
                    <a:pt x="0" y="75"/>
                  </a:lnTo>
                  <a:lnTo>
                    <a:pt x="0" y="97"/>
                  </a:lnTo>
                  <a:lnTo>
                    <a:pt x="15" y="132"/>
                  </a:lnTo>
                  <a:lnTo>
                    <a:pt x="38" y="154"/>
                  </a:lnTo>
                  <a:lnTo>
                    <a:pt x="60" y="171"/>
                  </a:lnTo>
                  <a:lnTo>
                    <a:pt x="100" y="171"/>
                  </a:lnTo>
                  <a:lnTo>
                    <a:pt x="122" y="154"/>
                  </a:lnTo>
                  <a:lnTo>
                    <a:pt x="15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95" name="Line 499">
              <a:extLst>
                <a:ext uri="{FF2B5EF4-FFF2-40B4-BE49-F238E27FC236}">
                  <a16:creationId xmlns:a16="http://schemas.microsoft.com/office/drawing/2014/main" id="{277B045E-41F2-4F0F-8F79-C7E13116F470}"/>
                </a:ext>
              </a:extLst>
            </p:cNvPr>
            <p:cNvSpPr>
              <a:spLocks noChangeShapeType="1"/>
            </p:cNvSpPr>
            <p:nvPr/>
          </p:nvSpPr>
          <p:spPr bwMode="auto">
            <a:xfrm flipV="1">
              <a:off x="3520" y="1437"/>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96" name="Line 500">
              <a:extLst>
                <a:ext uri="{FF2B5EF4-FFF2-40B4-BE49-F238E27FC236}">
                  <a16:creationId xmlns:a16="http://schemas.microsoft.com/office/drawing/2014/main" id="{27FEF6A9-2A19-463C-90F5-527E8346F544}"/>
                </a:ext>
              </a:extLst>
            </p:cNvPr>
            <p:cNvSpPr>
              <a:spLocks noChangeShapeType="1"/>
            </p:cNvSpPr>
            <p:nvPr/>
          </p:nvSpPr>
          <p:spPr bwMode="auto">
            <a:xfrm flipH="1">
              <a:off x="3519" y="1446"/>
              <a:ext cx="4" cy="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197" name="Freeform 501">
              <a:extLst>
                <a:ext uri="{FF2B5EF4-FFF2-40B4-BE49-F238E27FC236}">
                  <a16:creationId xmlns:a16="http://schemas.microsoft.com/office/drawing/2014/main" id="{01B98372-E82A-4981-832B-644B9B971299}"/>
                </a:ext>
              </a:extLst>
            </p:cNvPr>
            <p:cNvSpPr>
              <a:spLocks noChangeArrowheads="1"/>
            </p:cNvSpPr>
            <p:nvPr/>
          </p:nvSpPr>
          <p:spPr bwMode="auto">
            <a:xfrm>
              <a:off x="3522" y="1438"/>
              <a:ext cx="20" cy="15"/>
            </a:xfrm>
            <a:custGeom>
              <a:avLst/>
              <a:gdLst>
                <a:gd name="T0" fmla="*/ 0 w 89"/>
                <a:gd name="T1" fmla="*/ 63 h 64"/>
                <a:gd name="T2" fmla="*/ 26 w 89"/>
                <a:gd name="T3" fmla="*/ 20 h 64"/>
                <a:gd name="T4" fmla="*/ 50 w 89"/>
                <a:gd name="T5" fmla="*/ 0 h 64"/>
                <a:gd name="T6" fmla="*/ 88 w 89"/>
                <a:gd name="T7" fmla="*/ 0 h 64"/>
              </a:gdLst>
              <a:ahLst/>
              <a:cxnLst>
                <a:cxn ang="0">
                  <a:pos x="T0" y="T1"/>
                </a:cxn>
                <a:cxn ang="0">
                  <a:pos x="T2" y="T3"/>
                </a:cxn>
                <a:cxn ang="0">
                  <a:pos x="T4" y="T5"/>
                </a:cxn>
                <a:cxn ang="0">
                  <a:pos x="T6" y="T7"/>
                </a:cxn>
              </a:cxnLst>
              <a:rect l="0" t="0" r="r" b="b"/>
              <a:pathLst>
                <a:path w="89" h="64">
                  <a:moveTo>
                    <a:pt x="0" y="63"/>
                  </a:moveTo>
                  <a:lnTo>
                    <a:pt x="26" y="20"/>
                  </a:lnTo>
                  <a:lnTo>
                    <a:pt x="50" y="0"/>
                  </a:lnTo>
                  <a:lnTo>
                    <a:pt x="8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98" name="Freeform 502">
              <a:extLst>
                <a:ext uri="{FF2B5EF4-FFF2-40B4-BE49-F238E27FC236}">
                  <a16:creationId xmlns:a16="http://schemas.microsoft.com/office/drawing/2014/main" id="{47187D8C-AF16-4FEF-A28B-73D154C9AE8D}"/>
                </a:ext>
              </a:extLst>
            </p:cNvPr>
            <p:cNvSpPr>
              <a:spLocks noChangeArrowheads="1"/>
            </p:cNvSpPr>
            <p:nvPr/>
          </p:nvSpPr>
          <p:spPr bwMode="auto">
            <a:xfrm>
              <a:off x="2917" y="2000"/>
              <a:ext cx="40" cy="74"/>
            </a:xfrm>
            <a:custGeom>
              <a:avLst/>
              <a:gdLst>
                <a:gd name="T0" fmla="*/ 177 w 178"/>
                <a:gd name="T1" fmla="*/ 0 h 328"/>
                <a:gd name="T2" fmla="*/ 93 w 178"/>
                <a:gd name="T3" fmla="*/ 327 h 328"/>
                <a:gd name="T4" fmla="*/ 0 w 178"/>
                <a:gd name="T5" fmla="*/ 0 h 328"/>
                <a:gd name="T6" fmla="*/ 27 w 178"/>
                <a:gd name="T7" fmla="*/ 14 h 328"/>
                <a:gd name="T8" fmla="*/ 61 w 178"/>
                <a:gd name="T9" fmla="*/ 30 h 328"/>
                <a:gd name="T10" fmla="*/ 93 w 178"/>
                <a:gd name="T11" fmla="*/ 30 h 328"/>
                <a:gd name="T12" fmla="*/ 123 w 178"/>
                <a:gd name="T13" fmla="*/ 30 h 328"/>
                <a:gd name="T14" fmla="*/ 155 w 178"/>
                <a:gd name="T15" fmla="*/ 14 h 328"/>
                <a:gd name="T16" fmla="*/ 177 w 178"/>
                <a:gd name="T17" fmla="*/ 0 h 328"/>
                <a:gd name="T18" fmla="*/ 162 w 178"/>
                <a:gd name="T19" fmla="*/ 25 h 328"/>
                <a:gd name="T20" fmla="*/ 93 w 178"/>
                <a:gd name="T21" fmla="*/ 284 h 328"/>
                <a:gd name="T22" fmla="*/ 19 w 178"/>
                <a:gd name="T23" fmla="*/ 25 h 328"/>
                <a:gd name="T24" fmla="*/ 54 w 178"/>
                <a:gd name="T25" fmla="*/ 38 h 328"/>
                <a:gd name="T26" fmla="*/ 93 w 178"/>
                <a:gd name="T27" fmla="*/ 41 h 328"/>
                <a:gd name="T28" fmla="*/ 123 w 178"/>
                <a:gd name="T29" fmla="*/ 38 h 328"/>
                <a:gd name="T30" fmla="*/ 162 w 178"/>
                <a:gd name="T31" fmla="*/ 25 h 328"/>
                <a:gd name="T32" fmla="*/ 143 w 178"/>
                <a:gd name="T33" fmla="*/ 46 h 328"/>
                <a:gd name="T34" fmla="*/ 93 w 178"/>
                <a:gd name="T35" fmla="*/ 242 h 328"/>
                <a:gd name="T36" fmla="*/ 35 w 178"/>
                <a:gd name="T37" fmla="*/ 46 h 328"/>
                <a:gd name="T38" fmla="*/ 61 w 178"/>
                <a:gd name="T39" fmla="*/ 49 h 328"/>
                <a:gd name="T40" fmla="*/ 93 w 178"/>
                <a:gd name="T41" fmla="*/ 53 h 328"/>
                <a:gd name="T42" fmla="*/ 115 w 178"/>
                <a:gd name="T43" fmla="*/ 49 h 328"/>
                <a:gd name="T44" fmla="*/ 143 w 178"/>
                <a:gd name="T45" fmla="*/ 46 h 328"/>
                <a:gd name="T46" fmla="*/ 128 w 178"/>
                <a:gd name="T47" fmla="*/ 60 h 328"/>
                <a:gd name="T48" fmla="*/ 93 w 178"/>
                <a:gd name="T49" fmla="*/ 199 h 328"/>
                <a:gd name="T50" fmla="*/ 50 w 178"/>
                <a:gd name="T51" fmla="*/ 60 h 328"/>
                <a:gd name="T52" fmla="*/ 93 w 178"/>
                <a:gd name="T53" fmla="*/ 65 h 328"/>
                <a:gd name="T54" fmla="*/ 128 w 178"/>
                <a:gd name="T55" fmla="*/ 60 h 328"/>
                <a:gd name="T56" fmla="*/ 112 w 178"/>
                <a:gd name="T57" fmla="*/ 72 h 328"/>
                <a:gd name="T58" fmla="*/ 93 w 178"/>
                <a:gd name="T59" fmla="*/ 157 h 328"/>
                <a:gd name="T60" fmla="*/ 66 w 178"/>
                <a:gd name="T61" fmla="*/ 72 h 328"/>
                <a:gd name="T62" fmla="*/ 112 w 178"/>
                <a:gd name="T63" fmla="*/ 72 h 328"/>
                <a:gd name="T64" fmla="*/ 96 w 178"/>
                <a:gd name="T65" fmla="*/ 84 h 328"/>
                <a:gd name="T66" fmla="*/ 93 w 178"/>
                <a:gd name="T67" fmla="*/ 115 h 328"/>
                <a:gd name="T68" fmla="*/ 80 w 178"/>
                <a:gd name="T69" fmla="*/ 84 h 328"/>
                <a:gd name="T70" fmla="*/ 96 w 178"/>
                <a:gd name="T71" fmla="*/ 8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 h="328">
                  <a:moveTo>
                    <a:pt x="177" y="0"/>
                  </a:moveTo>
                  <a:lnTo>
                    <a:pt x="93" y="327"/>
                  </a:lnTo>
                  <a:lnTo>
                    <a:pt x="0" y="0"/>
                  </a:lnTo>
                  <a:lnTo>
                    <a:pt x="27" y="14"/>
                  </a:lnTo>
                  <a:lnTo>
                    <a:pt x="61" y="30"/>
                  </a:lnTo>
                  <a:lnTo>
                    <a:pt x="93" y="30"/>
                  </a:lnTo>
                  <a:lnTo>
                    <a:pt x="123" y="30"/>
                  </a:lnTo>
                  <a:lnTo>
                    <a:pt x="155" y="14"/>
                  </a:lnTo>
                  <a:lnTo>
                    <a:pt x="177" y="0"/>
                  </a:lnTo>
                  <a:lnTo>
                    <a:pt x="162" y="25"/>
                  </a:lnTo>
                  <a:lnTo>
                    <a:pt x="93" y="284"/>
                  </a:lnTo>
                  <a:lnTo>
                    <a:pt x="19" y="25"/>
                  </a:lnTo>
                  <a:lnTo>
                    <a:pt x="54" y="38"/>
                  </a:lnTo>
                  <a:lnTo>
                    <a:pt x="93" y="41"/>
                  </a:lnTo>
                  <a:lnTo>
                    <a:pt x="123" y="38"/>
                  </a:lnTo>
                  <a:lnTo>
                    <a:pt x="162" y="25"/>
                  </a:lnTo>
                  <a:lnTo>
                    <a:pt x="143" y="46"/>
                  </a:lnTo>
                  <a:lnTo>
                    <a:pt x="93" y="242"/>
                  </a:lnTo>
                  <a:lnTo>
                    <a:pt x="35" y="46"/>
                  </a:lnTo>
                  <a:lnTo>
                    <a:pt x="61" y="49"/>
                  </a:lnTo>
                  <a:lnTo>
                    <a:pt x="93" y="53"/>
                  </a:lnTo>
                  <a:lnTo>
                    <a:pt x="115" y="49"/>
                  </a:lnTo>
                  <a:lnTo>
                    <a:pt x="143" y="46"/>
                  </a:lnTo>
                  <a:lnTo>
                    <a:pt x="128" y="60"/>
                  </a:lnTo>
                  <a:lnTo>
                    <a:pt x="93" y="199"/>
                  </a:lnTo>
                  <a:lnTo>
                    <a:pt x="50" y="60"/>
                  </a:lnTo>
                  <a:lnTo>
                    <a:pt x="93" y="65"/>
                  </a:lnTo>
                  <a:lnTo>
                    <a:pt x="128" y="60"/>
                  </a:lnTo>
                  <a:lnTo>
                    <a:pt x="112" y="72"/>
                  </a:lnTo>
                  <a:lnTo>
                    <a:pt x="93" y="157"/>
                  </a:lnTo>
                  <a:lnTo>
                    <a:pt x="66" y="72"/>
                  </a:lnTo>
                  <a:lnTo>
                    <a:pt x="112" y="72"/>
                  </a:lnTo>
                  <a:lnTo>
                    <a:pt x="96" y="84"/>
                  </a:lnTo>
                  <a:lnTo>
                    <a:pt x="93" y="115"/>
                  </a:lnTo>
                  <a:lnTo>
                    <a:pt x="80" y="84"/>
                  </a:lnTo>
                  <a:lnTo>
                    <a:pt x="96" y="8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99" name="Line 503">
              <a:extLst>
                <a:ext uri="{FF2B5EF4-FFF2-40B4-BE49-F238E27FC236}">
                  <a16:creationId xmlns:a16="http://schemas.microsoft.com/office/drawing/2014/main" id="{1BD9DB65-5752-49D8-9837-9890862AD81B}"/>
                </a:ext>
              </a:extLst>
            </p:cNvPr>
            <p:cNvSpPr>
              <a:spLocks noChangeShapeType="1"/>
            </p:cNvSpPr>
            <p:nvPr/>
          </p:nvSpPr>
          <p:spPr bwMode="auto">
            <a:xfrm flipV="1">
              <a:off x="2938" y="1765"/>
              <a:ext cx="1" cy="3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00" name="Freeform 504">
              <a:extLst>
                <a:ext uri="{FF2B5EF4-FFF2-40B4-BE49-F238E27FC236}">
                  <a16:creationId xmlns:a16="http://schemas.microsoft.com/office/drawing/2014/main" id="{FA97504C-5BBB-4265-ABE6-E047BBB320A9}"/>
                </a:ext>
              </a:extLst>
            </p:cNvPr>
            <p:cNvSpPr>
              <a:spLocks noChangeArrowheads="1"/>
            </p:cNvSpPr>
            <p:nvPr/>
          </p:nvSpPr>
          <p:spPr bwMode="auto">
            <a:xfrm>
              <a:off x="3846" y="2717"/>
              <a:ext cx="535" cy="224"/>
            </a:xfrm>
            <a:custGeom>
              <a:avLst/>
              <a:gdLst>
                <a:gd name="T0" fmla="*/ 0 w 2361"/>
                <a:gd name="T1" fmla="*/ 0 h 988"/>
                <a:gd name="T2" fmla="*/ 345 w 2361"/>
                <a:gd name="T3" fmla="*/ 42 h 988"/>
                <a:gd name="T4" fmla="*/ 669 w 2361"/>
                <a:gd name="T5" fmla="*/ 116 h 988"/>
                <a:gd name="T6" fmla="*/ 966 w 2361"/>
                <a:gd name="T7" fmla="*/ 209 h 988"/>
                <a:gd name="T8" fmla="*/ 1235 w 2361"/>
                <a:gd name="T9" fmla="*/ 312 h 988"/>
                <a:gd name="T10" fmla="*/ 1470 w 2361"/>
                <a:gd name="T11" fmla="*/ 424 h 988"/>
                <a:gd name="T12" fmla="*/ 1671 w 2361"/>
                <a:gd name="T13" fmla="*/ 531 h 988"/>
                <a:gd name="T14" fmla="*/ 2330 w 2361"/>
                <a:gd name="T15" fmla="*/ 964 h 988"/>
                <a:gd name="T16" fmla="*/ 2360 w 2361"/>
                <a:gd name="T17" fmla="*/ 987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1" h="988">
                  <a:moveTo>
                    <a:pt x="0" y="0"/>
                  </a:moveTo>
                  <a:lnTo>
                    <a:pt x="345" y="42"/>
                  </a:lnTo>
                  <a:lnTo>
                    <a:pt x="669" y="116"/>
                  </a:lnTo>
                  <a:lnTo>
                    <a:pt x="966" y="209"/>
                  </a:lnTo>
                  <a:lnTo>
                    <a:pt x="1235" y="312"/>
                  </a:lnTo>
                  <a:lnTo>
                    <a:pt x="1470" y="424"/>
                  </a:lnTo>
                  <a:lnTo>
                    <a:pt x="1671" y="531"/>
                  </a:lnTo>
                  <a:lnTo>
                    <a:pt x="2330" y="964"/>
                  </a:lnTo>
                  <a:lnTo>
                    <a:pt x="2360" y="98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01" name="Line 505">
              <a:extLst>
                <a:ext uri="{FF2B5EF4-FFF2-40B4-BE49-F238E27FC236}">
                  <a16:creationId xmlns:a16="http://schemas.microsoft.com/office/drawing/2014/main" id="{0E2F6660-BD51-478A-9883-6503CFC92DB9}"/>
                </a:ext>
              </a:extLst>
            </p:cNvPr>
            <p:cNvSpPr>
              <a:spLocks noChangeShapeType="1"/>
            </p:cNvSpPr>
            <p:nvPr/>
          </p:nvSpPr>
          <p:spPr bwMode="auto">
            <a:xfrm flipH="1" flipV="1">
              <a:off x="3950" y="2541"/>
              <a:ext cx="25" cy="2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02" name="Freeform 506">
              <a:extLst>
                <a:ext uri="{FF2B5EF4-FFF2-40B4-BE49-F238E27FC236}">
                  <a16:creationId xmlns:a16="http://schemas.microsoft.com/office/drawing/2014/main" id="{D9A07A23-8706-49EF-BF42-783565FFC498}"/>
                </a:ext>
              </a:extLst>
            </p:cNvPr>
            <p:cNvSpPr>
              <a:spLocks noChangeArrowheads="1"/>
            </p:cNvSpPr>
            <p:nvPr/>
          </p:nvSpPr>
          <p:spPr bwMode="auto">
            <a:xfrm>
              <a:off x="3975" y="2564"/>
              <a:ext cx="404" cy="110"/>
            </a:xfrm>
            <a:custGeom>
              <a:avLst/>
              <a:gdLst>
                <a:gd name="T0" fmla="*/ 0 w 1780"/>
                <a:gd name="T1" fmla="*/ 0 h 487"/>
                <a:gd name="T2" fmla="*/ 126 w 1780"/>
                <a:gd name="T3" fmla="*/ 89 h 487"/>
                <a:gd name="T4" fmla="*/ 284 w 1780"/>
                <a:gd name="T5" fmla="*/ 170 h 487"/>
                <a:gd name="T6" fmla="*/ 458 w 1780"/>
                <a:gd name="T7" fmla="*/ 243 h 487"/>
                <a:gd name="T8" fmla="*/ 655 w 1780"/>
                <a:gd name="T9" fmla="*/ 308 h 487"/>
                <a:gd name="T10" fmla="*/ 870 w 1780"/>
                <a:gd name="T11" fmla="*/ 363 h 487"/>
                <a:gd name="T12" fmla="*/ 1752 w 1780"/>
                <a:gd name="T13" fmla="*/ 482 h 487"/>
                <a:gd name="T14" fmla="*/ 1779 w 1780"/>
                <a:gd name="T15" fmla="*/ 486 h 4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0" h="487">
                  <a:moveTo>
                    <a:pt x="0" y="0"/>
                  </a:moveTo>
                  <a:lnTo>
                    <a:pt x="126" y="89"/>
                  </a:lnTo>
                  <a:lnTo>
                    <a:pt x="284" y="170"/>
                  </a:lnTo>
                  <a:lnTo>
                    <a:pt x="458" y="243"/>
                  </a:lnTo>
                  <a:lnTo>
                    <a:pt x="655" y="308"/>
                  </a:lnTo>
                  <a:lnTo>
                    <a:pt x="870" y="363"/>
                  </a:lnTo>
                  <a:lnTo>
                    <a:pt x="1752" y="482"/>
                  </a:lnTo>
                  <a:lnTo>
                    <a:pt x="1779" y="48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03" name="Line 507">
              <a:extLst>
                <a:ext uri="{FF2B5EF4-FFF2-40B4-BE49-F238E27FC236}">
                  <a16:creationId xmlns:a16="http://schemas.microsoft.com/office/drawing/2014/main" id="{121E31B6-3770-4C54-87E2-71F19AF376A0}"/>
                </a:ext>
              </a:extLst>
            </p:cNvPr>
            <p:cNvSpPr>
              <a:spLocks noChangeShapeType="1"/>
            </p:cNvSpPr>
            <p:nvPr/>
          </p:nvSpPr>
          <p:spPr bwMode="auto">
            <a:xfrm flipH="1">
              <a:off x="4044" y="2472"/>
              <a:ext cx="47"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04" name="Freeform 508">
              <a:extLst>
                <a:ext uri="{FF2B5EF4-FFF2-40B4-BE49-F238E27FC236}">
                  <a16:creationId xmlns:a16="http://schemas.microsoft.com/office/drawing/2014/main" id="{3C747933-BD3A-4BE6-AC0B-E2BDF9E641F9}"/>
                </a:ext>
              </a:extLst>
            </p:cNvPr>
            <p:cNvSpPr>
              <a:spLocks noChangeArrowheads="1"/>
            </p:cNvSpPr>
            <p:nvPr/>
          </p:nvSpPr>
          <p:spPr bwMode="auto">
            <a:xfrm>
              <a:off x="4091" y="2386"/>
              <a:ext cx="244" cy="87"/>
            </a:xfrm>
            <a:custGeom>
              <a:avLst/>
              <a:gdLst>
                <a:gd name="T0" fmla="*/ 0 w 1076"/>
                <a:gd name="T1" fmla="*/ 381 h 382"/>
                <a:gd name="T2" fmla="*/ 197 w 1076"/>
                <a:gd name="T3" fmla="*/ 346 h 382"/>
                <a:gd name="T4" fmla="*/ 389 w 1076"/>
                <a:gd name="T5" fmla="*/ 296 h 382"/>
                <a:gd name="T6" fmla="*/ 574 w 1076"/>
                <a:gd name="T7" fmla="*/ 235 h 382"/>
                <a:gd name="T8" fmla="*/ 755 w 1076"/>
                <a:gd name="T9" fmla="*/ 161 h 382"/>
                <a:gd name="T10" fmla="*/ 933 w 1076"/>
                <a:gd name="T11" fmla="*/ 80 h 382"/>
                <a:gd name="T12" fmla="*/ 1075 w 1076"/>
                <a:gd name="T13" fmla="*/ 0 h 382"/>
              </a:gdLst>
              <a:ahLst/>
              <a:cxnLst>
                <a:cxn ang="0">
                  <a:pos x="T0" y="T1"/>
                </a:cxn>
                <a:cxn ang="0">
                  <a:pos x="T2" y="T3"/>
                </a:cxn>
                <a:cxn ang="0">
                  <a:pos x="T4" y="T5"/>
                </a:cxn>
                <a:cxn ang="0">
                  <a:pos x="T6" y="T7"/>
                </a:cxn>
                <a:cxn ang="0">
                  <a:pos x="T8" y="T9"/>
                </a:cxn>
                <a:cxn ang="0">
                  <a:pos x="T10" y="T11"/>
                </a:cxn>
                <a:cxn ang="0">
                  <a:pos x="T12" y="T13"/>
                </a:cxn>
              </a:cxnLst>
              <a:rect l="0" t="0" r="r" b="b"/>
              <a:pathLst>
                <a:path w="1076" h="382">
                  <a:moveTo>
                    <a:pt x="0" y="381"/>
                  </a:moveTo>
                  <a:lnTo>
                    <a:pt x="197" y="346"/>
                  </a:lnTo>
                  <a:lnTo>
                    <a:pt x="389" y="296"/>
                  </a:lnTo>
                  <a:lnTo>
                    <a:pt x="574" y="235"/>
                  </a:lnTo>
                  <a:lnTo>
                    <a:pt x="755" y="161"/>
                  </a:lnTo>
                  <a:lnTo>
                    <a:pt x="933" y="80"/>
                  </a:lnTo>
                  <a:lnTo>
                    <a:pt x="107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05" name="Freeform 509">
              <a:extLst>
                <a:ext uri="{FF2B5EF4-FFF2-40B4-BE49-F238E27FC236}">
                  <a16:creationId xmlns:a16="http://schemas.microsoft.com/office/drawing/2014/main" id="{39BD3A66-0B45-444C-850E-F9060BECC7FE}"/>
                </a:ext>
              </a:extLst>
            </p:cNvPr>
            <p:cNvSpPr>
              <a:spLocks noChangeArrowheads="1"/>
            </p:cNvSpPr>
            <p:nvPr/>
          </p:nvSpPr>
          <p:spPr bwMode="auto">
            <a:xfrm>
              <a:off x="4045" y="2448"/>
              <a:ext cx="77" cy="40"/>
            </a:xfrm>
            <a:custGeom>
              <a:avLst/>
              <a:gdLst>
                <a:gd name="T0" fmla="*/ 338 w 339"/>
                <a:gd name="T1" fmla="*/ 174 h 175"/>
                <a:gd name="T2" fmla="*/ 0 w 339"/>
                <a:gd name="T3" fmla="*/ 139 h 175"/>
                <a:gd name="T4" fmla="*/ 311 w 339"/>
                <a:gd name="T5" fmla="*/ 0 h 175"/>
                <a:gd name="T6" fmla="*/ 296 w 339"/>
                <a:gd name="T7" fmla="*/ 30 h 175"/>
                <a:gd name="T8" fmla="*/ 292 w 339"/>
                <a:gd name="T9" fmla="*/ 61 h 175"/>
                <a:gd name="T10" fmla="*/ 292 w 339"/>
                <a:gd name="T11" fmla="*/ 92 h 175"/>
                <a:gd name="T12" fmla="*/ 296 w 339"/>
                <a:gd name="T13" fmla="*/ 123 h 175"/>
                <a:gd name="T14" fmla="*/ 315 w 339"/>
                <a:gd name="T15" fmla="*/ 150 h 175"/>
                <a:gd name="T16" fmla="*/ 338 w 339"/>
                <a:gd name="T17" fmla="*/ 174 h 175"/>
                <a:gd name="T18" fmla="*/ 308 w 339"/>
                <a:gd name="T19" fmla="*/ 158 h 175"/>
                <a:gd name="T20" fmla="*/ 42 w 339"/>
                <a:gd name="T21" fmla="*/ 131 h 175"/>
                <a:gd name="T22" fmla="*/ 284 w 339"/>
                <a:gd name="T23" fmla="*/ 19 h 175"/>
                <a:gd name="T24" fmla="*/ 280 w 339"/>
                <a:gd name="T25" fmla="*/ 58 h 175"/>
                <a:gd name="T26" fmla="*/ 280 w 339"/>
                <a:gd name="T27" fmla="*/ 92 h 175"/>
                <a:gd name="T28" fmla="*/ 292 w 339"/>
                <a:gd name="T29" fmla="*/ 127 h 175"/>
                <a:gd name="T30" fmla="*/ 308 w 339"/>
                <a:gd name="T31" fmla="*/ 158 h 175"/>
                <a:gd name="T32" fmla="*/ 284 w 339"/>
                <a:gd name="T33" fmla="*/ 146 h 175"/>
                <a:gd name="T34" fmla="*/ 80 w 339"/>
                <a:gd name="T35" fmla="*/ 123 h 175"/>
                <a:gd name="T36" fmla="*/ 269 w 339"/>
                <a:gd name="T37" fmla="*/ 42 h 175"/>
                <a:gd name="T38" fmla="*/ 265 w 339"/>
                <a:gd name="T39" fmla="*/ 69 h 175"/>
                <a:gd name="T40" fmla="*/ 269 w 339"/>
                <a:gd name="T41" fmla="*/ 92 h 175"/>
                <a:gd name="T42" fmla="*/ 276 w 339"/>
                <a:gd name="T43" fmla="*/ 123 h 175"/>
                <a:gd name="T44" fmla="*/ 284 w 339"/>
                <a:gd name="T45" fmla="*/ 146 h 175"/>
                <a:gd name="T46" fmla="*/ 265 w 339"/>
                <a:gd name="T47" fmla="*/ 135 h 175"/>
                <a:gd name="T48" fmla="*/ 126 w 339"/>
                <a:gd name="T49" fmla="*/ 120 h 175"/>
                <a:gd name="T50" fmla="*/ 257 w 339"/>
                <a:gd name="T51" fmla="*/ 58 h 175"/>
                <a:gd name="T52" fmla="*/ 257 w 339"/>
                <a:gd name="T53" fmla="*/ 96 h 175"/>
                <a:gd name="T54" fmla="*/ 265 w 339"/>
                <a:gd name="T55" fmla="*/ 135 h 175"/>
                <a:gd name="T56" fmla="*/ 250 w 339"/>
                <a:gd name="T57" fmla="*/ 123 h 175"/>
                <a:gd name="T58" fmla="*/ 164 w 339"/>
                <a:gd name="T59" fmla="*/ 108 h 175"/>
                <a:gd name="T60" fmla="*/ 246 w 339"/>
                <a:gd name="T61" fmla="*/ 77 h 175"/>
                <a:gd name="T62" fmla="*/ 250 w 339"/>
                <a:gd name="T63" fmla="*/ 123 h 175"/>
                <a:gd name="T64" fmla="*/ 237 w 339"/>
                <a:gd name="T65" fmla="*/ 108 h 175"/>
                <a:gd name="T66" fmla="*/ 207 w 339"/>
                <a:gd name="T67" fmla="*/ 103 h 175"/>
                <a:gd name="T68" fmla="*/ 235 w 339"/>
                <a:gd name="T69" fmla="*/ 92 h 175"/>
                <a:gd name="T70" fmla="*/ 237 w 339"/>
                <a:gd name="T71" fmla="*/ 10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9" h="175">
                  <a:moveTo>
                    <a:pt x="338" y="174"/>
                  </a:moveTo>
                  <a:lnTo>
                    <a:pt x="0" y="139"/>
                  </a:lnTo>
                  <a:lnTo>
                    <a:pt x="311" y="0"/>
                  </a:lnTo>
                  <a:lnTo>
                    <a:pt x="296" y="30"/>
                  </a:lnTo>
                  <a:lnTo>
                    <a:pt x="292" y="61"/>
                  </a:lnTo>
                  <a:lnTo>
                    <a:pt x="292" y="92"/>
                  </a:lnTo>
                  <a:lnTo>
                    <a:pt x="296" y="123"/>
                  </a:lnTo>
                  <a:lnTo>
                    <a:pt x="315" y="150"/>
                  </a:lnTo>
                  <a:lnTo>
                    <a:pt x="338" y="174"/>
                  </a:lnTo>
                  <a:lnTo>
                    <a:pt x="308" y="158"/>
                  </a:lnTo>
                  <a:lnTo>
                    <a:pt x="42" y="131"/>
                  </a:lnTo>
                  <a:lnTo>
                    <a:pt x="284" y="19"/>
                  </a:lnTo>
                  <a:lnTo>
                    <a:pt x="280" y="58"/>
                  </a:lnTo>
                  <a:lnTo>
                    <a:pt x="280" y="92"/>
                  </a:lnTo>
                  <a:lnTo>
                    <a:pt x="292" y="127"/>
                  </a:lnTo>
                  <a:lnTo>
                    <a:pt x="308" y="158"/>
                  </a:lnTo>
                  <a:lnTo>
                    <a:pt x="284" y="146"/>
                  </a:lnTo>
                  <a:lnTo>
                    <a:pt x="80" y="123"/>
                  </a:lnTo>
                  <a:lnTo>
                    <a:pt x="269" y="42"/>
                  </a:lnTo>
                  <a:lnTo>
                    <a:pt x="265" y="69"/>
                  </a:lnTo>
                  <a:lnTo>
                    <a:pt x="269" y="92"/>
                  </a:lnTo>
                  <a:lnTo>
                    <a:pt x="276" y="123"/>
                  </a:lnTo>
                  <a:lnTo>
                    <a:pt x="284" y="146"/>
                  </a:lnTo>
                  <a:lnTo>
                    <a:pt x="265" y="135"/>
                  </a:lnTo>
                  <a:lnTo>
                    <a:pt x="126" y="120"/>
                  </a:lnTo>
                  <a:lnTo>
                    <a:pt x="257" y="58"/>
                  </a:lnTo>
                  <a:lnTo>
                    <a:pt x="257" y="96"/>
                  </a:lnTo>
                  <a:lnTo>
                    <a:pt x="265" y="135"/>
                  </a:lnTo>
                  <a:lnTo>
                    <a:pt x="250" y="123"/>
                  </a:lnTo>
                  <a:lnTo>
                    <a:pt x="164" y="108"/>
                  </a:lnTo>
                  <a:lnTo>
                    <a:pt x="246" y="77"/>
                  </a:lnTo>
                  <a:lnTo>
                    <a:pt x="250" y="123"/>
                  </a:lnTo>
                  <a:lnTo>
                    <a:pt x="237" y="108"/>
                  </a:lnTo>
                  <a:lnTo>
                    <a:pt x="207" y="103"/>
                  </a:lnTo>
                  <a:lnTo>
                    <a:pt x="235" y="92"/>
                  </a:lnTo>
                  <a:lnTo>
                    <a:pt x="237" y="10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06" name="Line 510">
              <a:extLst>
                <a:ext uri="{FF2B5EF4-FFF2-40B4-BE49-F238E27FC236}">
                  <a16:creationId xmlns:a16="http://schemas.microsoft.com/office/drawing/2014/main" id="{5B07E798-5270-46C4-A4C2-CC861C295CAF}"/>
                </a:ext>
              </a:extLst>
            </p:cNvPr>
            <p:cNvSpPr>
              <a:spLocks noChangeShapeType="1"/>
            </p:cNvSpPr>
            <p:nvPr/>
          </p:nvSpPr>
          <p:spPr bwMode="auto">
            <a:xfrm>
              <a:off x="3952" y="2542"/>
              <a:ext cx="51"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07" name="Line 511">
              <a:extLst>
                <a:ext uri="{FF2B5EF4-FFF2-40B4-BE49-F238E27FC236}">
                  <a16:creationId xmlns:a16="http://schemas.microsoft.com/office/drawing/2014/main" id="{57DC3BA3-149A-4E0A-B961-BA2A1F43352C}"/>
                </a:ext>
              </a:extLst>
            </p:cNvPr>
            <p:cNvSpPr>
              <a:spLocks noChangeShapeType="1"/>
            </p:cNvSpPr>
            <p:nvPr/>
          </p:nvSpPr>
          <p:spPr bwMode="auto">
            <a:xfrm flipH="1" flipV="1">
              <a:off x="3951" y="2542"/>
              <a:ext cx="75" cy="2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08" name="Freeform 512">
              <a:extLst>
                <a:ext uri="{FF2B5EF4-FFF2-40B4-BE49-F238E27FC236}">
                  <a16:creationId xmlns:a16="http://schemas.microsoft.com/office/drawing/2014/main" id="{669C1EEA-8377-4A6B-9810-A4BE24D069B8}"/>
                </a:ext>
              </a:extLst>
            </p:cNvPr>
            <p:cNvSpPr>
              <a:spLocks noChangeArrowheads="1"/>
            </p:cNvSpPr>
            <p:nvPr/>
          </p:nvSpPr>
          <p:spPr bwMode="auto">
            <a:xfrm>
              <a:off x="3961" y="2547"/>
              <a:ext cx="65" cy="54"/>
            </a:xfrm>
            <a:custGeom>
              <a:avLst/>
              <a:gdLst>
                <a:gd name="T0" fmla="*/ 255 w 286"/>
                <a:gd name="T1" fmla="*/ 101 h 237"/>
                <a:gd name="T2" fmla="*/ 285 w 286"/>
                <a:gd name="T3" fmla="*/ 89 h 237"/>
                <a:gd name="T4" fmla="*/ 255 w 286"/>
                <a:gd name="T5" fmla="*/ 101 h 237"/>
                <a:gd name="T6" fmla="*/ 227 w 286"/>
                <a:gd name="T7" fmla="*/ 120 h 237"/>
                <a:gd name="T8" fmla="*/ 208 w 286"/>
                <a:gd name="T9" fmla="*/ 144 h 237"/>
                <a:gd name="T10" fmla="*/ 196 w 286"/>
                <a:gd name="T11" fmla="*/ 170 h 237"/>
                <a:gd name="T12" fmla="*/ 184 w 286"/>
                <a:gd name="T13" fmla="*/ 201 h 237"/>
                <a:gd name="T14" fmla="*/ 184 w 286"/>
                <a:gd name="T15" fmla="*/ 236 h 237"/>
                <a:gd name="T16" fmla="*/ 173 w 286"/>
                <a:gd name="T17" fmla="*/ 205 h 237"/>
                <a:gd name="T18" fmla="*/ 0 w 286"/>
                <a:gd name="T19" fmla="*/ 0 h 237"/>
                <a:gd name="T20" fmla="*/ 255 w 286"/>
                <a:gd name="T21" fmla="*/ 89 h 237"/>
                <a:gd name="T22" fmla="*/ 223 w 286"/>
                <a:gd name="T23" fmla="*/ 108 h 237"/>
                <a:gd name="T24" fmla="*/ 196 w 286"/>
                <a:gd name="T25" fmla="*/ 135 h 237"/>
                <a:gd name="T26" fmla="*/ 182 w 286"/>
                <a:gd name="T27" fmla="*/ 170 h 237"/>
                <a:gd name="T28" fmla="*/ 173 w 286"/>
                <a:gd name="T29" fmla="*/ 205 h 237"/>
                <a:gd name="T30" fmla="*/ 165 w 286"/>
                <a:gd name="T31" fmla="*/ 182 h 237"/>
                <a:gd name="T32" fmla="*/ 30 w 286"/>
                <a:gd name="T33" fmla="*/ 23 h 237"/>
                <a:gd name="T34" fmla="*/ 227 w 286"/>
                <a:gd name="T35" fmla="*/ 92 h 237"/>
                <a:gd name="T36" fmla="*/ 208 w 286"/>
                <a:gd name="T37" fmla="*/ 108 h 237"/>
                <a:gd name="T38" fmla="*/ 188 w 286"/>
                <a:gd name="T39" fmla="*/ 131 h 237"/>
                <a:gd name="T40" fmla="*/ 177 w 286"/>
                <a:gd name="T41" fmla="*/ 150 h 237"/>
                <a:gd name="T42" fmla="*/ 165 w 286"/>
                <a:gd name="T43" fmla="*/ 182 h 237"/>
                <a:gd name="T44" fmla="*/ 165 w 286"/>
                <a:gd name="T45" fmla="*/ 158 h 237"/>
                <a:gd name="T46" fmla="*/ 68 w 286"/>
                <a:gd name="T47" fmla="*/ 47 h 237"/>
                <a:gd name="T48" fmla="*/ 208 w 286"/>
                <a:gd name="T49" fmla="*/ 96 h 237"/>
                <a:gd name="T50" fmla="*/ 182 w 286"/>
                <a:gd name="T51" fmla="*/ 123 h 237"/>
                <a:gd name="T52" fmla="*/ 165 w 286"/>
                <a:gd name="T53" fmla="*/ 158 h 237"/>
                <a:gd name="T54" fmla="*/ 161 w 286"/>
                <a:gd name="T55" fmla="*/ 135 h 237"/>
                <a:gd name="T56" fmla="*/ 104 w 286"/>
                <a:gd name="T57" fmla="*/ 73 h 237"/>
                <a:gd name="T58" fmla="*/ 184 w 286"/>
                <a:gd name="T59" fmla="*/ 101 h 237"/>
                <a:gd name="T60" fmla="*/ 161 w 286"/>
                <a:gd name="T61" fmla="*/ 135 h 237"/>
                <a:gd name="T62" fmla="*/ 158 w 286"/>
                <a:gd name="T63" fmla="*/ 120 h 237"/>
                <a:gd name="T64" fmla="*/ 134 w 286"/>
                <a:gd name="T65" fmla="*/ 96 h 237"/>
                <a:gd name="T66" fmla="*/ 165 w 286"/>
                <a:gd name="T67" fmla="*/ 108 h 237"/>
                <a:gd name="T68" fmla="*/ 158 w 286"/>
                <a:gd name="T69" fmla="*/ 12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6" h="237">
                  <a:moveTo>
                    <a:pt x="255" y="101"/>
                  </a:moveTo>
                  <a:lnTo>
                    <a:pt x="285" y="89"/>
                  </a:lnTo>
                  <a:lnTo>
                    <a:pt x="255" y="101"/>
                  </a:lnTo>
                  <a:lnTo>
                    <a:pt x="227" y="120"/>
                  </a:lnTo>
                  <a:lnTo>
                    <a:pt x="208" y="144"/>
                  </a:lnTo>
                  <a:lnTo>
                    <a:pt x="196" y="170"/>
                  </a:lnTo>
                  <a:lnTo>
                    <a:pt x="184" y="201"/>
                  </a:lnTo>
                  <a:lnTo>
                    <a:pt x="184" y="236"/>
                  </a:lnTo>
                  <a:lnTo>
                    <a:pt x="173" y="205"/>
                  </a:lnTo>
                  <a:lnTo>
                    <a:pt x="0" y="0"/>
                  </a:lnTo>
                  <a:lnTo>
                    <a:pt x="255" y="89"/>
                  </a:lnTo>
                  <a:lnTo>
                    <a:pt x="223" y="108"/>
                  </a:lnTo>
                  <a:lnTo>
                    <a:pt x="196" y="135"/>
                  </a:lnTo>
                  <a:lnTo>
                    <a:pt x="182" y="170"/>
                  </a:lnTo>
                  <a:lnTo>
                    <a:pt x="173" y="205"/>
                  </a:lnTo>
                  <a:lnTo>
                    <a:pt x="165" y="182"/>
                  </a:lnTo>
                  <a:lnTo>
                    <a:pt x="30" y="23"/>
                  </a:lnTo>
                  <a:lnTo>
                    <a:pt x="227" y="92"/>
                  </a:lnTo>
                  <a:lnTo>
                    <a:pt x="208" y="108"/>
                  </a:lnTo>
                  <a:lnTo>
                    <a:pt x="188" y="131"/>
                  </a:lnTo>
                  <a:lnTo>
                    <a:pt x="177" y="150"/>
                  </a:lnTo>
                  <a:lnTo>
                    <a:pt x="165" y="182"/>
                  </a:lnTo>
                  <a:lnTo>
                    <a:pt x="165" y="158"/>
                  </a:lnTo>
                  <a:lnTo>
                    <a:pt x="68" y="47"/>
                  </a:lnTo>
                  <a:lnTo>
                    <a:pt x="208" y="96"/>
                  </a:lnTo>
                  <a:lnTo>
                    <a:pt x="182" y="123"/>
                  </a:lnTo>
                  <a:lnTo>
                    <a:pt x="165" y="158"/>
                  </a:lnTo>
                  <a:lnTo>
                    <a:pt x="161" y="135"/>
                  </a:lnTo>
                  <a:lnTo>
                    <a:pt x="104" y="73"/>
                  </a:lnTo>
                  <a:lnTo>
                    <a:pt x="184" y="101"/>
                  </a:lnTo>
                  <a:lnTo>
                    <a:pt x="161" y="135"/>
                  </a:lnTo>
                  <a:lnTo>
                    <a:pt x="158" y="120"/>
                  </a:lnTo>
                  <a:lnTo>
                    <a:pt x="134" y="96"/>
                  </a:lnTo>
                  <a:lnTo>
                    <a:pt x="165" y="108"/>
                  </a:lnTo>
                  <a:lnTo>
                    <a:pt x="158" y="1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09" name="Freeform 513">
              <a:extLst>
                <a:ext uri="{FF2B5EF4-FFF2-40B4-BE49-F238E27FC236}">
                  <a16:creationId xmlns:a16="http://schemas.microsoft.com/office/drawing/2014/main" id="{727AEEC5-828B-4ABF-89C9-B4344A4977E6}"/>
                </a:ext>
              </a:extLst>
            </p:cNvPr>
            <p:cNvSpPr>
              <a:spLocks noChangeArrowheads="1"/>
            </p:cNvSpPr>
            <p:nvPr/>
          </p:nvSpPr>
          <p:spPr bwMode="auto">
            <a:xfrm>
              <a:off x="3846" y="2707"/>
              <a:ext cx="76" cy="40"/>
            </a:xfrm>
            <a:custGeom>
              <a:avLst/>
              <a:gdLst>
                <a:gd name="T0" fmla="*/ 312 w 336"/>
                <a:gd name="T1" fmla="*/ 174 h 175"/>
                <a:gd name="T2" fmla="*/ 0 w 336"/>
                <a:gd name="T3" fmla="*/ 42 h 175"/>
                <a:gd name="T4" fmla="*/ 335 w 336"/>
                <a:gd name="T5" fmla="*/ 0 h 175"/>
                <a:gd name="T6" fmla="*/ 316 w 336"/>
                <a:gd name="T7" fmla="*/ 22 h 175"/>
                <a:gd name="T8" fmla="*/ 300 w 336"/>
                <a:gd name="T9" fmla="*/ 49 h 175"/>
                <a:gd name="T10" fmla="*/ 289 w 336"/>
                <a:gd name="T11" fmla="*/ 81 h 175"/>
                <a:gd name="T12" fmla="*/ 289 w 336"/>
                <a:gd name="T13" fmla="*/ 112 h 175"/>
                <a:gd name="T14" fmla="*/ 300 w 336"/>
                <a:gd name="T15" fmla="*/ 143 h 175"/>
                <a:gd name="T16" fmla="*/ 312 w 336"/>
                <a:gd name="T17" fmla="*/ 17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175">
                  <a:moveTo>
                    <a:pt x="312" y="174"/>
                  </a:moveTo>
                  <a:lnTo>
                    <a:pt x="0" y="42"/>
                  </a:lnTo>
                  <a:lnTo>
                    <a:pt x="335" y="0"/>
                  </a:lnTo>
                  <a:lnTo>
                    <a:pt x="316" y="22"/>
                  </a:lnTo>
                  <a:lnTo>
                    <a:pt x="300" y="49"/>
                  </a:lnTo>
                  <a:lnTo>
                    <a:pt x="289" y="81"/>
                  </a:lnTo>
                  <a:lnTo>
                    <a:pt x="289" y="112"/>
                  </a:lnTo>
                  <a:lnTo>
                    <a:pt x="300" y="143"/>
                  </a:lnTo>
                  <a:lnTo>
                    <a:pt x="312" y="17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10" name="Freeform 514">
              <a:extLst>
                <a:ext uri="{FF2B5EF4-FFF2-40B4-BE49-F238E27FC236}">
                  <a16:creationId xmlns:a16="http://schemas.microsoft.com/office/drawing/2014/main" id="{402589A8-819E-4EF9-A8E6-DBA160A48377}"/>
                </a:ext>
              </a:extLst>
            </p:cNvPr>
            <p:cNvSpPr>
              <a:spLocks noChangeArrowheads="1"/>
            </p:cNvSpPr>
            <p:nvPr/>
          </p:nvSpPr>
          <p:spPr bwMode="auto">
            <a:xfrm>
              <a:off x="3856" y="2711"/>
              <a:ext cx="61" cy="31"/>
            </a:xfrm>
            <a:custGeom>
              <a:avLst/>
              <a:gdLst>
                <a:gd name="T0" fmla="*/ 247 w 267"/>
                <a:gd name="T1" fmla="*/ 134 h 135"/>
                <a:gd name="T2" fmla="*/ 0 w 267"/>
                <a:gd name="T3" fmla="*/ 30 h 135"/>
                <a:gd name="T4" fmla="*/ 266 w 267"/>
                <a:gd name="T5" fmla="*/ 0 h 135"/>
                <a:gd name="T6" fmla="*/ 247 w 267"/>
                <a:gd name="T7" fmla="*/ 30 h 135"/>
                <a:gd name="T8" fmla="*/ 238 w 267"/>
                <a:gd name="T9" fmla="*/ 65 h 135"/>
                <a:gd name="T10" fmla="*/ 238 w 267"/>
                <a:gd name="T11" fmla="*/ 99 h 135"/>
                <a:gd name="T12" fmla="*/ 247 w 267"/>
                <a:gd name="T13" fmla="*/ 134 h 135"/>
                <a:gd name="T14" fmla="*/ 231 w 267"/>
                <a:gd name="T15" fmla="*/ 115 h 135"/>
                <a:gd name="T16" fmla="*/ 38 w 267"/>
                <a:gd name="T17" fmla="*/ 33 h 135"/>
                <a:gd name="T18" fmla="*/ 247 w 267"/>
                <a:gd name="T19" fmla="*/ 11 h 135"/>
                <a:gd name="T20" fmla="*/ 231 w 267"/>
                <a:gd name="T21" fmla="*/ 33 h 135"/>
                <a:gd name="T22" fmla="*/ 231 w 267"/>
                <a:gd name="T23" fmla="*/ 65 h 135"/>
                <a:gd name="T24" fmla="*/ 227 w 267"/>
                <a:gd name="T25" fmla="*/ 92 h 135"/>
                <a:gd name="T26" fmla="*/ 231 w 267"/>
                <a:gd name="T27" fmla="*/ 115 h 135"/>
                <a:gd name="T28" fmla="*/ 217 w 267"/>
                <a:gd name="T29" fmla="*/ 99 h 135"/>
                <a:gd name="T30" fmla="*/ 81 w 267"/>
                <a:gd name="T31" fmla="*/ 42 h 135"/>
                <a:gd name="T32" fmla="*/ 227 w 267"/>
                <a:gd name="T33" fmla="*/ 22 h 135"/>
                <a:gd name="T34" fmla="*/ 217 w 267"/>
                <a:gd name="T35" fmla="*/ 61 h 135"/>
                <a:gd name="T36" fmla="*/ 217 w 267"/>
                <a:gd name="T37" fmla="*/ 99 h 135"/>
                <a:gd name="T38" fmla="*/ 204 w 267"/>
                <a:gd name="T39" fmla="*/ 80 h 135"/>
                <a:gd name="T40" fmla="*/ 127 w 267"/>
                <a:gd name="T41" fmla="*/ 49 h 135"/>
                <a:gd name="T42" fmla="*/ 212 w 267"/>
                <a:gd name="T43" fmla="*/ 38 h 135"/>
                <a:gd name="T44" fmla="*/ 204 w 267"/>
                <a:gd name="T45" fmla="*/ 80 h 135"/>
                <a:gd name="T46" fmla="*/ 196 w 267"/>
                <a:gd name="T47" fmla="*/ 6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7" h="135">
                  <a:moveTo>
                    <a:pt x="247" y="134"/>
                  </a:moveTo>
                  <a:lnTo>
                    <a:pt x="0" y="30"/>
                  </a:lnTo>
                  <a:lnTo>
                    <a:pt x="266" y="0"/>
                  </a:lnTo>
                  <a:lnTo>
                    <a:pt x="247" y="30"/>
                  </a:lnTo>
                  <a:lnTo>
                    <a:pt x="238" y="65"/>
                  </a:lnTo>
                  <a:lnTo>
                    <a:pt x="238" y="99"/>
                  </a:lnTo>
                  <a:lnTo>
                    <a:pt x="247" y="134"/>
                  </a:lnTo>
                  <a:lnTo>
                    <a:pt x="231" y="115"/>
                  </a:lnTo>
                  <a:lnTo>
                    <a:pt x="38" y="33"/>
                  </a:lnTo>
                  <a:lnTo>
                    <a:pt x="247" y="11"/>
                  </a:lnTo>
                  <a:lnTo>
                    <a:pt x="231" y="33"/>
                  </a:lnTo>
                  <a:lnTo>
                    <a:pt x="231" y="65"/>
                  </a:lnTo>
                  <a:lnTo>
                    <a:pt x="227" y="92"/>
                  </a:lnTo>
                  <a:lnTo>
                    <a:pt x="231" y="115"/>
                  </a:lnTo>
                  <a:lnTo>
                    <a:pt x="217" y="99"/>
                  </a:lnTo>
                  <a:lnTo>
                    <a:pt x="81" y="42"/>
                  </a:lnTo>
                  <a:lnTo>
                    <a:pt x="227" y="22"/>
                  </a:lnTo>
                  <a:lnTo>
                    <a:pt x="217" y="61"/>
                  </a:lnTo>
                  <a:lnTo>
                    <a:pt x="217" y="99"/>
                  </a:lnTo>
                  <a:lnTo>
                    <a:pt x="204" y="80"/>
                  </a:lnTo>
                  <a:lnTo>
                    <a:pt x="127" y="49"/>
                  </a:lnTo>
                  <a:lnTo>
                    <a:pt x="212" y="38"/>
                  </a:lnTo>
                  <a:lnTo>
                    <a:pt x="204" y="80"/>
                  </a:lnTo>
                  <a:lnTo>
                    <a:pt x="196" y="6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11" name="Freeform 515">
              <a:extLst>
                <a:ext uri="{FF2B5EF4-FFF2-40B4-BE49-F238E27FC236}">
                  <a16:creationId xmlns:a16="http://schemas.microsoft.com/office/drawing/2014/main" id="{5B1B94C0-7517-496F-A917-B8503EC7AB66}"/>
                </a:ext>
              </a:extLst>
            </p:cNvPr>
            <p:cNvSpPr>
              <a:spLocks noChangeArrowheads="1"/>
            </p:cNvSpPr>
            <p:nvPr/>
          </p:nvSpPr>
          <p:spPr bwMode="auto">
            <a:xfrm>
              <a:off x="3893" y="2722"/>
              <a:ext cx="14" cy="14"/>
            </a:xfrm>
            <a:custGeom>
              <a:avLst/>
              <a:gdLst>
                <a:gd name="T0" fmla="*/ 62 w 63"/>
                <a:gd name="T1" fmla="*/ 62 h 63"/>
                <a:gd name="T2" fmla="*/ 0 w 63"/>
                <a:gd name="T3" fmla="*/ 16 h 63"/>
                <a:gd name="T4" fmla="*/ 62 w 63"/>
                <a:gd name="T5" fmla="*/ 0 h 63"/>
                <a:gd name="T6" fmla="*/ 62 w 63"/>
                <a:gd name="T7" fmla="*/ 62 h 63"/>
              </a:gdLst>
              <a:ahLst/>
              <a:cxnLst>
                <a:cxn ang="0">
                  <a:pos x="T0" y="T1"/>
                </a:cxn>
                <a:cxn ang="0">
                  <a:pos x="T2" y="T3"/>
                </a:cxn>
                <a:cxn ang="0">
                  <a:pos x="T4" y="T5"/>
                </a:cxn>
                <a:cxn ang="0">
                  <a:pos x="T6" y="T7"/>
                </a:cxn>
              </a:cxnLst>
              <a:rect l="0" t="0" r="r" b="b"/>
              <a:pathLst>
                <a:path w="63" h="63">
                  <a:moveTo>
                    <a:pt x="62" y="62"/>
                  </a:moveTo>
                  <a:lnTo>
                    <a:pt x="0" y="16"/>
                  </a:lnTo>
                  <a:lnTo>
                    <a:pt x="62" y="0"/>
                  </a:lnTo>
                  <a:lnTo>
                    <a:pt x="62"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12" name="Line 516">
              <a:extLst>
                <a:ext uri="{FF2B5EF4-FFF2-40B4-BE49-F238E27FC236}">
                  <a16:creationId xmlns:a16="http://schemas.microsoft.com/office/drawing/2014/main" id="{ED32612B-F46B-4C82-8A31-A643CB29DBDE}"/>
                </a:ext>
              </a:extLst>
            </p:cNvPr>
            <p:cNvSpPr>
              <a:spLocks noChangeShapeType="1"/>
            </p:cNvSpPr>
            <p:nvPr/>
          </p:nvSpPr>
          <p:spPr bwMode="auto">
            <a:xfrm flipH="1">
              <a:off x="1704" y="1931"/>
              <a:ext cx="248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13" name="Freeform 517">
              <a:extLst>
                <a:ext uri="{FF2B5EF4-FFF2-40B4-BE49-F238E27FC236}">
                  <a16:creationId xmlns:a16="http://schemas.microsoft.com/office/drawing/2014/main" id="{CFD44C41-A20B-4B0B-B267-5BBED9DF92EC}"/>
                </a:ext>
              </a:extLst>
            </p:cNvPr>
            <p:cNvSpPr>
              <a:spLocks noChangeArrowheads="1"/>
            </p:cNvSpPr>
            <p:nvPr/>
          </p:nvSpPr>
          <p:spPr bwMode="auto">
            <a:xfrm>
              <a:off x="2021" y="2101"/>
              <a:ext cx="143" cy="133"/>
            </a:xfrm>
            <a:custGeom>
              <a:avLst/>
              <a:gdLst>
                <a:gd name="T0" fmla="*/ 0 w 629"/>
                <a:gd name="T1" fmla="*/ 0 h 585"/>
                <a:gd name="T2" fmla="*/ 628 w 629"/>
                <a:gd name="T3" fmla="*/ 0 h 585"/>
                <a:gd name="T4" fmla="*/ 628 w 629"/>
                <a:gd name="T5" fmla="*/ 584 h 585"/>
                <a:gd name="T6" fmla="*/ 0 w 629"/>
                <a:gd name="T7" fmla="*/ 584 h 585"/>
                <a:gd name="T8" fmla="*/ 0 w 629"/>
                <a:gd name="T9" fmla="*/ 0 h 585"/>
              </a:gdLst>
              <a:ahLst/>
              <a:cxnLst>
                <a:cxn ang="0">
                  <a:pos x="T0" y="T1"/>
                </a:cxn>
                <a:cxn ang="0">
                  <a:pos x="T2" y="T3"/>
                </a:cxn>
                <a:cxn ang="0">
                  <a:pos x="T4" y="T5"/>
                </a:cxn>
                <a:cxn ang="0">
                  <a:pos x="T6" y="T7"/>
                </a:cxn>
                <a:cxn ang="0">
                  <a:pos x="T8" y="T9"/>
                </a:cxn>
              </a:cxnLst>
              <a:rect l="0" t="0" r="r" b="b"/>
              <a:pathLst>
                <a:path w="629" h="585">
                  <a:moveTo>
                    <a:pt x="0" y="0"/>
                  </a:moveTo>
                  <a:lnTo>
                    <a:pt x="628" y="0"/>
                  </a:lnTo>
                  <a:lnTo>
                    <a:pt x="628" y="584"/>
                  </a:lnTo>
                  <a:lnTo>
                    <a:pt x="0" y="584"/>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0214" name="Line 518">
              <a:extLst>
                <a:ext uri="{FF2B5EF4-FFF2-40B4-BE49-F238E27FC236}">
                  <a16:creationId xmlns:a16="http://schemas.microsoft.com/office/drawing/2014/main" id="{5A5D9B97-0EB3-4B47-9DBE-A1F6308A317A}"/>
                </a:ext>
              </a:extLst>
            </p:cNvPr>
            <p:cNvSpPr>
              <a:spLocks noChangeShapeType="1"/>
            </p:cNvSpPr>
            <p:nvPr/>
          </p:nvSpPr>
          <p:spPr bwMode="auto">
            <a:xfrm>
              <a:off x="2042" y="2158"/>
              <a:ext cx="1" cy="1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15" name="Line 519">
              <a:extLst>
                <a:ext uri="{FF2B5EF4-FFF2-40B4-BE49-F238E27FC236}">
                  <a16:creationId xmlns:a16="http://schemas.microsoft.com/office/drawing/2014/main" id="{9A944F42-C575-46CE-A4F8-B0923158854E}"/>
                </a:ext>
              </a:extLst>
            </p:cNvPr>
            <p:cNvSpPr>
              <a:spLocks noChangeShapeType="1"/>
            </p:cNvSpPr>
            <p:nvPr/>
          </p:nvSpPr>
          <p:spPr bwMode="auto">
            <a:xfrm>
              <a:off x="2042" y="2158"/>
              <a:ext cx="1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16" name="Freeform 520">
              <a:extLst>
                <a:ext uri="{FF2B5EF4-FFF2-40B4-BE49-F238E27FC236}">
                  <a16:creationId xmlns:a16="http://schemas.microsoft.com/office/drawing/2014/main" id="{582912AF-C08C-4621-840F-85D090AAA303}"/>
                </a:ext>
              </a:extLst>
            </p:cNvPr>
            <p:cNvSpPr>
              <a:spLocks noChangeArrowheads="1"/>
            </p:cNvSpPr>
            <p:nvPr/>
          </p:nvSpPr>
          <p:spPr bwMode="auto">
            <a:xfrm>
              <a:off x="2051" y="2158"/>
              <a:ext cx="14" cy="20"/>
            </a:xfrm>
            <a:custGeom>
              <a:avLst/>
              <a:gdLst>
                <a:gd name="T0" fmla="*/ 0 w 63"/>
                <a:gd name="T1" fmla="*/ 85 h 86"/>
                <a:gd name="T2" fmla="*/ 23 w 63"/>
                <a:gd name="T3" fmla="*/ 81 h 86"/>
                <a:gd name="T4" fmla="*/ 43 w 63"/>
                <a:gd name="T5" fmla="*/ 74 h 86"/>
                <a:gd name="T6" fmla="*/ 62 w 63"/>
                <a:gd name="T7" fmla="*/ 58 h 86"/>
                <a:gd name="T8" fmla="*/ 62 w 63"/>
                <a:gd name="T9" fmla="*/ 42 h 86"/>
                <a:gd name="T10" fmla="*/ 62 w 63"/>
                <a:gd name="T11" fmla="*/ 26 h 86"/>
                <a:gd name="T12" fmla="*/ 43 w 63"/>
                <a:gd name="T13" fmla="*/ 14 h 86"/>
                <a:gd name="T14" fmla="*/ 23 w 63"/>
                <a:gd name="T15" fmla="*/ 3 h 86"/>
                <a:gd name="T16" fmla="*/ 0 w 63"/>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6">
                  <a:moveTo>
                    <a:pt x="0" y="85"/>
                  </a:moveTo>
                  <a:lnTo>
                    <a:pt x="23" y="81"/>
                  </a:lnTo>
                  <a:lnTo>
                    <a:pt x="43" y="74"/>
                  </a:lnTo>
                  <a:lnTo>
                    <a:pt x="62" y="58"/>
                  </a:lnTo>
                  <a:lnTo>
                    <a:pt x="62" y="42"/>
                  </a:lnTo>
                  <a:lnTo>
                    <a:pt x="62" y="26"/>
                  </a:lnTo>
                  <a:lnTo>
                    <a:pt x="43" y="14"/>
                  </a:lnTo>
                  <a:lnTo>
                    <a:pt x="23"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17" name="Freeform 521">
              <a:extLst>
                <a:ext uri="{FF2B5EF4-FFF2-40B4-BE49-F238E27FC236}">
                  <a16:creationId xmlns:a16="http://schemas.microsoft.com/office/drawing/2014/main" id="{B8810B8D-695E-4111-A2B2-1DD207E5D5DB}"/>
                </a:ext>
              </a:extLst>
            </p:cNvPr>
            <p:cNvSpPr>
              <a:spLocks noChangeArrowheads="1"/>
            </p:cNvSpPr>
            <p:nvPr/>
          </p:nvSpPr>
          <p:spPr bwMode="auto">
            <a:xfrm>
              <a:off x="2042" y="2160"/>
              <a:ext cx="14" cy="17"/>
            </a:xfrm>
            <a:custGeom>
              <a:avLst/>
              <a:gdLst>
                <a:gd name="T0" fmla="*/ 61 w 62"/>
                <a:gd name="T1" fmla="*/ 73 h 74"/>
                <a:gd name="T2" fmla="*/ 0 w 62"/>
                <a:gd name="T3" fmla="*/ 73 h 74"/>
                <a:gd name="T4" fmla="*/ 6 w 62"/>
                <a:gd name="T5" fmla="*/ 62 h 74"/>
                <a:gd name="T6" fmla="*/ 61 w 62"/>
                <a:gd name="T7" fmla="*/ 62 h 74"/>
                <a:gd name="T8" fmla="*/ 6 w 62"/>
                <a:gd name="T9" fmla="*/ 62 h 74"/>
                <a:gd name="T10" fmla="*/ 6 w 62"/>
                <a:gd name="T11" fmla="*/ 0 h 74"/>
                <a:gd name="T12" fmla="*/ 61 w 62"/>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62" h="74">
                  <a:moveTo>
                    <a:pt x="61" y="73"/>
                  </a:moveTo>
                  <a:lnTo>
                    <a:pt x="0" y="73"/>
                  </a:lnTo>
                  <a:lnTo>
                    <a:pt x="6" y="62"/>
                  </a:lnTo>
                  <a:lnTo>
                    <a:pt x="61" y="62"/>
                  </a:lnTo>
                  <a:lnTo>
                    <a:pt x="6" y="62"/>
                  </a:lnTo>
                  <a:lnTo>
                    <a:pt x="6"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18" name="Freeform 522">
              <a:extLst>
                <a:ext uri="{FF2B5EF4-FFF2-40B4-BE49-F238E27FC236}">
                  <a16:creationId xmlns:a16="http://schemas.microsoft.com/office/drawing/2014/main" id="{F5F18BD6-2C6E-440F-833E-BF688520EB36}"/>
                </a:ext>
              </a:extLst>
            </p:cNvPr>
            <p:cNvSpPr>
              <a:spLocks noChangeArrowheads="1"/>
            </p:cNvSpPr>
            <p:nvPr/>
          </p:nvSpPr>
          <p:spPr bwMode="auto">
            <a:xfrm>
              <a:off x="2051" y="2160"/>
              <a:ext cx="14" cy="14"/>
            </a:xfrm>
            <a:custGeom>
              <a:avLst/>
              <a:gdLst>
                <a:gd name="T0" fmla="*/ 0 w 63"/>
                <a:gd name="T1" fmla="*/ 62 h 63"/>
                <a:gd name="T2" fmla="*/ 15 w 63"/>
                <a:gd name="T3" fmla="*/ 62 h 63"/>
                <a:gd name="T4" fmla="*/ 47 w 63"/>
                <a:gd name="T5" fmla="*/ 54 h 63"/>
                <a:gd name="T6" fmla="*/ 55 w 63"/>
                <a:gd name="T7" fmla="*/ 46 h 63"/>
                <a:gd name="T8" fmla="*/ 62 w 63"/>
                <a:gd name="T9" fmla="*/ 30 h 63"/>
                <a:gd name="T10" fmla="*/ 55 w 63"/>
                <a:gd name="T11" fmla="*/ 19 h 63"/>
                <a:gd name="T12" fmla="*/ 47 w 63"/>
                <a:gd name="T13" fmla="*/ 7 h 63"/>
                <a:gd name="T14" fmla="*/ 15 w 63"/>
                <a:gd name="T15" fmla="*/ 3 h 63"/>
                <a:gd name="T16" fmla="*/ 0 w 63"/>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3">
                  <a:moveTo>
                    <a:pt x="0" y="62"/>
                  </a:moveTo>
                  <a:lnTo>
                    <a:pt x="15" y="62"/>
                  </a:lnTo>
                  <a:lnTo>
                    <a:pt x="47" y="54"/>
                  </a:lnTo>
                  <a:lnTo>
                    <a:pt x="55" y="46"/>
                  </a:lnTo>
                  <a:lnTo>
                    <a:pt x="62" y="30"/>
                  </a:lnTo>
                  <a:lnTo>
                    <a:pt x="55" y="19"/>
                  </a:lnTo>
                  <a:lnTo>
                    <a:pt x="47" y="7"/>
                  </a:lnTo>
                  <a:lnTo>
                    <a:pt x="15"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19" name="Freeform 523">
              <a:extLst>
                <a:ext uri="{FF2B5EF4-FFF2-40B4-BE49-F238E27FC236}">
                  <a16:creationId xmlns:a16="http://schemas.microsoft.com/office/drawing/2014/main" id="{5F6FD533-FC77-4A8F-AC8D-6A98B62C1A9E}"/>
                </a:ext>
              </a:extLst>
            </p:cNvPr>
            <p:cNvSpPr>
              <a:spLocks noChangeArrowheads="1"/>
            </p:cNvSpPr>
            <p:nvPr/>
          </p:nvSpPr>
          <p:spPr bwMode="auto">
            <a:xfrm>
              <a:off x="2046" y="2163"/>
              <a:ext cx="14" cy="14"/>
            </a:xfrm>
            <a:custGeom>
              <a:avLst/>
              <a:gdLst>
                <a:gd name="T0" fmla="*/ 30 w 62"/>
                <a:gd name="T1" fmla="*/ 62 h 63"/>
                <a:gd name="T2" fmla="*/ 0 w 62"/>
                <a:gd name="T3" fmla="*/ 62 h 63"/>
                <a:gd name="T4" fmla="*/ 0 w 62"/>
                <a:gd name="T5" fmla="*/ 0 h 63"/>
                <a:gd name="T6" fmla="*/ 30 w 62"/>
                <a:gd name="T7" fmla="*/ 0 h 63"/>
                <a:gd name="T8" fmla="*/ 30 w 62"/>
                <a:gd name="T9" fmla="*/ 62 h 63"/>
                <a:gd name="T10" fmla="*/ 38 w 62"/>
                <a:gd name="T11" fmla="*/ 54 h 63"/>
                <a:gd name="T12" fmla="*/ 54 w 62"/>
                <a:gd name="T13" fmla="*/ 43 h 63"/>
                <a:gd name="T14" fmla="*/ 61 w 62"/>
                <a:gd name="T15" fmla="*/ 27 h 63"/>
                <a:gd name="T16" fmla="*/ 54 w 62"/>
                <a:gd name="T17" fmla="*/ 7 h 63"/>
                <a:gd name="T18" fmla="*/ 38 w 62"/>
                <a:gd name="T19" fmla="*/ 0 h 63"/>
                <a:gd name="T20" fmla="*/ 30 w 62"/>
                <a:gd name="T21" fmla="*/ 0 h 63"/>
                <a:gd name="T22" fmla="*/ 30 w 62"/>
                <a:gd name="T23" fmla="*/ 51 h 63"/>
                <a:gd name="T24" fmla="*/ 15 w 62"/>
                <a:gd name="T25" fmla="*/ 51 h 63"/>
                <a:gd name="T26" fmla="*/ 15 w 62"/>
                <a:gd name="T27" fmla="*/ 7 h 63"/>
                <a:gd name="T28" fmla="*/ 30 w 62"/>
                <a:gd name="T29" fmla="*/ 7 h 63"/>
                <a:gd name="T30" fmla="*/ 30 w 62"/>
                <a:gd name="T31" fmla="*/ 51 h 63"/>
                <a:gd name="T32" fmla="*/ 38 w 62"/>
                <a:gd name="T33" fmla="*/ 38 h 63"/>
                <a:gd name="T34" fmla="*/ 46 w 62"/>
                <a:gd name="T35" fmla="*/ 27 h 63"/>
                <a:gd name="T36" fmla="*/ 38 w 62"/>
                <a:gd name="T37" fmla="*/ 15 h 63"/>
                <a:gd name="T38" fmla="*/ 30 w 62"/>
                <a:gd name="T3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63">
                  <a:moveTo>
                    <a:pt x="30" y="62"/>
                  </a:moveTo>
                  <a:lnTo>
                    <a:pt x="0" y="62"/>
                  </a:lnTo>
                  <a:lnTo>
                    <a:pt x="0" y="0"/>
                  </a:lnTo>
                  <a:lnTo>
                    <a:pt x="30" y="0"/>
                  </a:lnTo>
                  <a:lnTo>
                    <a:pt x="30" y="62"/>
                  </a:lnTo>
                  <a:lnTo>
                    <a:pt x="38" y="54"/>
                  </a:lnTo>
                  <a:lnTo>
                    <a:pt x="54" y="43"/>
                  </a:lnTo>
                  <a:lnTo>
                    <a:pt x="61" y="27"/>
                  </a:lnTo>
                  <a:lnTo>
                    <a:pt x="54" y="7"/>
                  </a:lnTo>
                  <a:lnTo>
                    <a:pt x="38" y="0"/>
                  </a:lnTo>
                  <a:lnTo>
                    <a:pt x="30" y="0"/>
                  </a:lnTo>
                  <a:lnTo>
                    <a:pt x="30" y="51"/>
                  </a:lnTo>
                  <a:lnTo>
                    <a:pt x="15" y="51"/>
                  </a:lnTo>
                  <a:lnTo>
                    <a:pt x="15" y="7"/>
                  </a:lnTo>
                  <a:lnTo>
                    <a:pt x="30" y="7"/>
                  </a:lnTo>
                  <a:lnTo>
                    <a:pt x="30" y="51"/>
                  </a:lnTo>
                  <a:lnTo>
                    <a:pt x="38" y="38"/>
                  </a:lnTo>
                  <a:lnTo>
                    <a:pt x="46" y="27"/>
                  </a:lnTo>
                  <a:lnTo>
                    <a:pt x="38" y="15"/>
                  </a:lnTo>
                  <a:lnTo>
                    <a:pt x="30" y="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20" name="Line 524">
              <a:extLst>
                <a:ext uri="{FF2B5EF4-FFF2-40B4-BE49-F238E27FC236}">
                  <a16:creationId xmlns:a16="http://schemas.microsoft.com/office/drawing/2014/main" id="{30EC5F8F-5814-413D-BAAA-5871151BF9B7}"/>
                </a:ext>
              </a:extLst>
            </p:cNvPr>
            <p:cNvSpPr>
              <a:spLocks noChangeShapeType="1"/>
            </p:cNvSpPr>
            <p:nvPr/>
          </p:nvSpPr>
          <p:spPr bwMode="auto">
            <a:xfrm>
              <a:off x="2081" y="2130"/>
              <a:ext cx="5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21" name="Freeform 525">
              <a:extLst>
                <a:ext uri="{FF2B5EF4-FFF2-40B4-BE49-F238E27FC236}">
                  <a16:creationId xmlns:a16="http://schemas.microsoft.com/office/drawing/2014/main" id="{47A9B80D-0D03-4BBF-A34C-40E4496AD42D}"/>
                </a:ext>
              </a:extLst>
            </p:cNvPr>
            <p:cNvSpPr>
              <a:spLocks noChangeArrowheads="1"/>
            </p:cNvSpPr>
            <p:nvPr/>
          </p:nvSpPr>
          <p:spPr bwMode="auto">
            <a:xfrm>
              <a:off x="2071" y="2120"/>
              <a:ext cx="74" cy="20"/>
            </a:xfrm>
            <a:custGeom>
              <a:avLst/>
              <a:gdLst>
                <a:gd name="T0" fmla="*/ 42 w 328"/>
                <a:gd name="T1" fmla="*/ 42 h 86"/>
                <a:gd name="T2" fmla="*/ 42 w 328"/>
                <a:gd name="T3" fmla="*/ 42 h 86"/>
                <a:gd name="T4" fmla="*/ 284 w 328"/>
                <a:gd name="T5" fmla="*/ 42 h 86"/>
                <a:gd name="T6" fmla="*/ 284 w 328"/>
                <a:gd name="T7" fmla="*/ 42 h 86"/>
                <a:gd name="T8" fmla="*/ 296 w 328"/>
                <a:gd name="T9" fmla="*/ 28 h 86"/>
                <a:gd name="T10" fmla="*/ 25 w 328"/>
                <a:gd name="T11" fmla="*/ 28 h 86"/>
                <a:gd name="T12" fmla="*/ 25 w 328"/>
                <a:gd name="T13" fmla="*/ 54 h 86"/>
                <a:gd name="T14" fmla="*/ 296 w 328"/>
                <a:gd name="T15" fmla="*/ 54 h 86"/>
                <a:gd name="T16" fmla="*/ 296 w 328"/>
                <a:gd name="T17" fmla="*/ 28 h 86"/>
                <a:gd name="T18" fmla="*/ 308 w 328"/>
                <a:gd name="T19" fmla="*/ 19 h 86"/>
                <a:gd name="T20" fmla="*/ 19 w 328"/>
                <a:gd name="T21" fmla="*/ 19 h 86"/>
                <a:gd name="T22" fmla="*/ 19 w 328"/>
                <a:gd name="T23" fmla="*/ 66 h 86"/>
                <a:gd name="T24" fmla="*/ 308 w 328"/>
                <a:gd name="T25" fmla="*/ 66 h 86"/>
                <a:gd name="T26" fmla="*/ 308 w 328"/>
                <a:gd name="T27" fmla="*/ 19 h 86"/>
                <a:gd name="T28" fmla="*/ 315 w 328"/>
                <a:gd name="T29" fmla="*/ 12 h 86"/>
                <a:gd name="T30" fmla="*/ 11 w 328"/>
                <a:gd name="T31" fmla="*/ 12 h 86"/>
                <a:gd name="T32" fmla="*/ 11 w 328"/>
                <a:gd name="T33" fmla="*/ 73 h 86"/>
                <a:gd name="T34" fmla="*/ 315 w 328"/>
                <a:gd name="T35" fmla="*/ 73 h 86"/>
                <a:gd name="T36" fmla="*/ 315 w 328"/>
                <a:gd name="T37" fmla="*/ 12 h 86"/>
                <a:gd name="T38" fmla="*/ 327 w 328"/>
                <a:gd name="T39" fmla="*/ 0 h 86"/>
                <a:gd name="T40" fmla="*/ 0 w 328"/>
                <a:gd name="T41" fmla="*/ 0 h 86"/>
                <a:gd name="T42" fmla="*/ 0 w 328"/>
                <a:gd name="T43" fmla="*/ 85 h 86"/>
                <a:gd name="T44" fmla="*/ 327 w 328"/>
                <a:gd name="T45" fmla="*/ 85 h 86"/>
                <a:gd name="T46" fmla="*/ 327 w 328"/>
                <a:gd name="T4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8" h="86">
                  <a:moveTo>
                    <a:pt x="42" y="42"/>
                  </a:moveTo>
                  <a:lnTo>
                    <a:pt x="42" y="42"/>
                  </a:lnTo>
                  <a:lnTo>
                    <a:pt x="284" y="42"/>
                  </a:lnTo>
                  <a:lnTo>
                    <a:pt x="284" y="42"/>
                  </a:lnTo>
                  <a:lnTo>
                    <a:pt x="296" y="28"/>
                  </a:lnTo>
                  <a:lnTo>
                    <a:pt x="25" y="28"/>
                  </a:lnTo>
                  <a:lnTo>
                    <a:pt x="25" y="54"/>
                  </a:lnTo>
                  <a:lnTo>
                    <a:pt x="296" y="54"/>
                  </a:lnTo>
                  <a:lnTo>
                    <a:pt x="296" y="28"/>
                  </a:lnTo>
                  <a:lnTo>
                    <a:pt x="308" y="19"/>
                  </a:lnTo>
                  <a:lnTo>
                    <a:pt x="19" y="19"/>
                  </a:lnTo>
                  <a:lnTo>
                    <a:pt x="19" y="66"/>
                  </a:lnTo>
                  <a:lnTo>
                    <a:pt x="308" y="66"/>
                  </a:lnTo>
                  <a:lnTo>
                    <a:pt x="308" y="19"/>
                  </a:lnTo>
                  <a:lnTo>
                    <a:pt x="315" y="12"/>
                  </a:lnTo>
                  <a:lnTo>
                    <a:pt x="11" y="12"/>
                  </a:lnTo>
                  <a:lnTo>
                    <a:pt x="11" y="73"/>
                  </a:lnTo>
                  <a:lnTo>
                    <a:pt x="315" y="73"/>
                  </a:lnTo>
                  <a:lnTo>
                    <a:pt x="315" y="12"/>
                  </a:lnTo>
                  <a:lnTo>
                    <a:pt x="327" y="0"/>
                  </a:lnTo>
                  <a:lnTo>
                    <a:pt x="0" y="0"/>
                  </a:lnTo>
                  <a:lnTo>
                    <a:pt x="0" y="85"/>
                  </a:lnTo>
                  <a:lnTo>
                    <a:pt x="327" y="85"/>
                  </a:lnTo>
                  <a:lnTo>
                    <a:pt x="32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22" name="Freeform 526">
              <a:extLst>
                <a:ext uri="{FF2B5EF4-FFF2-40B4-BE49-F238E27FC236}">
                  <a16:creationId xmlns:a16="http://schemas.microsoft.com/office/drawing/2014/main" id="{D8B4C086-F29F-4E0D-8243-64D5E8DDED2E}"/>
                </a:ext>
              </a:extLst>
            </p:cNvPr>
            <p:cNvSpPr>
              <a:spLocks noChangeArrowheads="1"/>
            </p:cNvSpPr>
            <p:nvPr/>
          </p:nvSpPr>
          <p:spPr bwMode="auto">
            <a:xfrm>
              <a:off x="2085" y="2195"/>
              <a:ext cx="46" cy="21"/>
            </a:xfrm>
            <a:custGeom>
              <a:avLst/>
              <a:gdLst>
                <a:gd name="T0" fmla="*/ 161 w 205"/>
                <a:gd name="T1" fmla="*/ 43 h 91"/>
                <a:gd name="T2" fmla="*/ 41 w 205"/>
                <a:gd name="T3" fmla="*/ 43 h 91"/>
                <a:gd name="T4" fmla="*/ 41 w 205"/>
                <a:gd name="T5" fmla="*/ 47 h 91"/>
                <a:gd name="T6" fmla="*/ 161 w 205"/>
                <a:gd name="T7" fmla="*/ 47 h 91"/>
                <a:gd name="T8" fmla="*/ 161 w 205"/>
                <a:gd name="T9" fmla="*/ 43 h 91"/>
                <a:gd name="T10" fmla="*/ 176 w 205"/>
                <a:gd name="T11" fmla="*/ 31 h 91"/>
                <a:gd name="T12" fmla="*/ 25 w 205"/>
                <a:gd name="T13" fmla="*/ 31 h 91"/>
                <a:gd name="T14" fmla="*/ 25 w 205"/>
                <a:gd name="T15" fmla="*/ 58 h 91"/>
                <a:gd name="T16" fmla="*/ 176 w 205"/>
                <a:gd name="T17" fmla="*/ 58 h 91"/>
                <a:gd name="T18" fmla="*/ 176 w 205"/>
                <a:gd name="T19" fmla="*/ 31 h 91"/>
                <a:gd name="T20" fmla="*/ 185 w 205"/>
                <a:gd name="T21" fmla="*/ 23 h 91"/>
                <a:gd name="T22" fmla="*/ 19 w 205"/>
                <a:gd name="T23" fmla="*/ 23 h 91"/>
                <a:gd name="T24" fmla="*/ 19 w 205"/>
                <a:gd name="T25" fmla="*/ 66 h 91"/>
                <a:gd name="T26" fmla="*/ 185 w 205"/>
                <a:gd name="T27" fmla="*/ 66 h 91"/>
                <a:gd name="T28" fmla="*/ 185 w 205"/>
                <a:gd name="T29" fmla="*/ 23 h 91"/>
                <a:gd name="T30" fmla="*/ 193 w 205"/>
                <a:gd name="T31" fmla="*/ 15 h 91"/>
                <a:gd name="T32" fmla="*/ 11 w 205"/>
                <a:gd name="T33" fmla="*/ 15 h 91"/>
                <a:gd name="T34" fmla="*/ 11 w 205"/>
                <a:gd name="T35" fmla="*/ 73 h 91"/>
                <a:gd name="T36" fmla="*/ 193 w 205"/>
                <a:gd name="T37" fmla="*/ 73 h 91"/>
                <a:gd name="T38" fmla="*/ 193 w 205"/>
                <a:gd name="T39" fmla="*/ 15 h 91"/>
                <a:gd name="T40" fmla="*/ 204 w 205"/>
                <a:gd name="T41" fmla="*/ 0 h 91"/>
                <a:gd name="T42" fmla="*/ 0 w 205"/>
                <a:gd name="T43" fmla="*/ 0 h 91"/>
                <a:gd name="T44" fmla="*/ 0 w 205"/>
                <a:gd name="T45" fmla="*/ 90 h 91"/>
                <a:gd name="T46" fmla="*/ 204 w 205"/>
                <a:gd name="T47" fmla="*/ 9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5" h="91">
                  <a:moveTo>
                    <a:pt x="161" y="43"/>
                  </a:moveTo>
                  <a:lnTo>
                    <a:pt x="41" y="43"/>
                  </a:lnTo>
                  <a:lnTo>
                    <a:pt x="41" y="47"/>
                  </a:lnTo>
                  <a:lnTo>
                    <a:pt x="161" y="47"/>
                  </a:lnTo>
                  <a:lnTo>
                    <a:pt x="161" y="43"/>
                  </a:lnTo>
                  <a:lnTo>
                    <a:pt x="176" y="31"/>
                  </a:lnTo>
                  <a:lnTo>
                    <a:pt x="25" y="31"/>
                  </a:lnTo>
                  <a:lnTo>
                    <a:pt x="25" y="58"/>
                  </a:lnTo>
                  <a:lnTo>
                    <a:pt x="176" y="58"/>
                  </a:lnTo>
                  <a:lnTo>
                    <a:pt x="176" y="31"/>
                  </a:lnTo>
                  <a:lnTo>
                    <a:pt x="185" y="23"/>
                  </a:lnTo>
                  <a:lnTo>
                    <a:pt x="19" y="23"/>
                  </a:lnTo>
                  <a:lnTo>
                    <a:pt x="19" y="66"/>
                  </a:lnTo>
                  <a:lnTo>
                    <a:pt x="185" y="66"/>
                  </a:lnTo>
                  <a:lnTo>
                    <a:pt x="185" y="23"/>
                  </a:lnTo>
                  <a:lnTo>
                    <a:pt x="193" y="15"/>
                  </a:lnTo>
                  <a:lnTo>
                    <a:pt x="11" y="15"/>
                  </a:lnTo>
                  <a:lnTo>
                    <a:pt x="11" y="73"/>
                  </a:lnTo>
                  <a:lnTo>
                    <a:pt x="193" y="73"/>
                  </a:lnTo>
                  <a:lnTo>
                    <a:pt x="193" y="15"/>
                  </a:lnTo>
                  <a:lnTo>
                    <a:pt x="204" y="0"/>
                  </a:lnTo>
                  <a:lnTo>
                    <a:pt x="0" y="0"/>
                  </a:lnTo>
                  <a:lnTo>
                    <a:pt x="0" y="90"/>
                  </a:lnTo>
                  <a:lnTo>
                    <a:pt x="204" y="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23" name="Line 527">
              <a:extLst>
                <a:ext uri="{FF2B5EF4-FFF2-40B4-BE49-F238E27FC236}">
                  <a16:creationId xmlns:a16="http://schemas.microsoft.com/office/drawing/2014/main" id="{1DE7331E-6399-4C0C-8659-C7D480C97510}"/>
                </a:ext>
              </a:extLst>
            </p:cNvPr>
            <p:cNvSpPr>
              <a:spLocks noChangeShapeType="1"/>
            </p:cNvSpPr>
            <p:nvPr/>
          </p:nvSpPr>
          <p:spPr bwMode="auto">
            <a:xfrm flipV="1">
              <a:off x="2131" y="2194"/>
              <a:ext cx="1" cy="2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24" name="Freeform 528">
              <a:extLst>
                <a:ext uri="{FF2B5EF4-FFF2-40B4-BE49-F238E27FC236}">
                  <a16:creationId xmlns:a16="http://schemas.microsoft.com/office/drawing/2014/main" id="{D0C00592-DBDA-4704-9582-89EEA1F6AD08}"/>
                </a:ext>
              </a:extLst>
            </p:cNvPr>
            <p:cNvSpPr>
              <a:spLocks noChangeArrowheads="1"/>
            </p:cNvSpPr>
            <p:nvPr/>
          </p:nvSpPr>
          <p:spPr bwMode="auto">
            <a:xfrm>
              <a:off x="2303" y="2101"/>
              <a:ext cx="144" cy="133"/>
            </a:xfrm>
            <a:custGeom>
              <a:avLst/>
              <a:gdLst>
                <a:gd name="T0" fmla="*/ 0 w 633"/>
                <a:gd name="T1" fmla="*/ 0 h 585"/>
                <a:gd name="T2" fmla="*/ 632 w 633"/>
                <a:gd name="T3" fmla="*/ 0 h 585"/>
                <a:gd name="T4" fmla="*/ 632 w 633"/>
                <a:gd name="T5" fmla="*/ 584 h 585"/>
                <a:gd name="T6" fmla="*/ 0 w 633"/>
                <a:gd name="T7" fmla="*/ 584 h 585"/>
                <a:gd name="T8" fmla="*/ 0 w 633"/>
                <a:gd name="T9" fmla="*/ 0 h 585"/>
              </a:gdLst>
              <a:ahLst/>
              <a:cxnLst>
                <a:cxn ang="0">
                  <a:pos x="T0" y="T1"/>
                </a:cxn>
                <a:cxn ang="0">
                  <a:pos x="T2" y="T3"/>
                </a:cxn>
                <a:cxn ang="0">
                  <a:pos x="T4" y="T5"/>
                </a:cxn>
                <a:cxn ang="0">
                  <a:pos x="T6" y="T7"/>
                </a:cxn>
                <a:cxn ang="0">
                  <a:pos x="T8" y="T9"/>
                </a:cxn>
              </a:cxnLst>
              <a:rect l="0" t="0" r="r" b="b"/>
              <a:pathLst>
                <a:path w="633" h="585">
                  <a:moveTo>
                    <a:pt x="0" y="0"/>
                  </a:moveTo>
                  <a:lnTo>
                    <a:pt x="632" y="0"/>
                  </a:lnTo>
                  <a:lnTo>
                    <a:pt x="632" y="584"/>
                  </a:lnTo>
                  <a:lnTo>
                    <a:pt x="0" y="584"/>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0225" name="Line 529">
              <a:extLst>
                <a:ext uri="{FF2B5EF4-FFF2-40B4-BE49-F238E27FC236}">
                  <a16:creationId xmlns:a16="http://schemas.microsoft.com/office/drawing/2014/main" id="{E4BBC994-F6A7-4CD9-9B28-8F0B181124A5}"/>
                </a:ext>
              </a:extLst>
            </p:cNvPr>
            <p:cNvSpPr>
              <a:spLocks noChangeShapeType="1"/>
            </p:cNvSpPr>
            <p:nvPr/>
          </p:nvSpPr>
          <p:spPr bwMode="auto">
            <a:xfrm>
              <a:off x="2323" y="2158"/>
              <a:ext cx="1" cy="1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26" name="Line 530">
              <a:extLst>
                <a:ext uri="{FF2B5EF4-FFF2-40B4-BE49-F238E27FC236}">
                  <a16:creationId xmlns:a16="http://schemas.microsoft.com/office/drawing/2014/main" id="{45EA60E6-1469-419E-902C-13E173F4F229}"/>
                </a:ext>
              </a:extLst>
            </p:cNvPr>
            <p:cNvSpPr>
              <a:spLocks noChangeShapeType="1"/>
            </p:cNvSpPr>
            <p:nvPr/>
          </p:nvSpPr>
          <p:spPr bwMode="auto">
            <a:xfrm>
              <a:off x="2323" y="2158"/>
              <a:ext cx="1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27" name="Freeform 531">
              <a:extLst>
                <a:ext uri="{FF2B5EF4-FFF2-40B4-BE49-F238E27FC236}">
                  <a16:creationId xmlns:a16="http://schemas.microsoft.com/office/drawing/2014/main" id="{D2CE9AEA-AD81-41A7-98C3-9803B4488E8F}"/>
                </a:ext>
              </a:extLst>
            </p:cNvPr>
            <p:cNvSpPr>
              <a:spLocks noChangeArrowheads="1"/>
            </p:cNvSpPr>
            <p:nvPr/>
          </p:nvSpPr>
          <p:spPr bwMode="auto">
            <a:xfrm>
              <a:off x="2333" y="2158"/>
              <a:ext cx="14" cy="20"/>
            </a:xfrm>
            <a:custGeom>
              <a:avLst/>
              <a:gdLst>
                <a:gd name="T0" fmla="*/ 0 w 63"/>
                <a:gd name="T1" fmla="*/ 85 h 86"/>
                <a:gd name="T2" fmla="*/ 22 w 63"/>
                <a:gd name="T3" fmla="*/ 81 h 86"/>
                <a:gd name="T4" fmla="*/ 43 w 63"/>
                <a:gd name="T5" fmla="*/ 74 h 86"/>
                <a:gd name="T6" fmla="*/ 53 w 63"/>
                <a:gd name="T7" fmla="*/ 58 h 86"/>
                <a:gd name="T8" fmla="*/ 62 w 63"/>
                <a:gd name="T9" fmla="*/ 42 h 86"/>
                <a:gd name="T10" fmla="*/ 53 w 63"/>
                <a:gd name="T11" fmla="*/ 26 h 86"/>
                <a:gd name="T12" fmla="*/ 43 w 63"/>
                <a:gd name="T13" fmla="*/ 14 h 86"/>
                <a:gd name="T14" fmla="*/ 22 w 63"/>
                <a:gd name="T15" fmla="*/ 3 h 86"/>
                <a:gd name="T16" fmla="*/ 0 w 63"/>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6">
                  <a:moveTo>
                    <a:pt x="0" y="85"/>
                  </a:moveTo>
                  <a:lnTo>
                    <a:pt x="22" y="81"/>
                  </a:lnTo>
                  <a:lnTo>
                    <a:pt x="43" y="74"/>
                  </a:lnTo>
                  <a:lnTo>
                    <a:pt x="53" y="58"/>
                  </a:lnTo>
                  <a:lnTo>
                    <a:pt x="62" y="42"/>
                  </a:lnTo>
                  <a:lnTo>
                    <a:pt x="53" y="26"/>
                  </a:lnTo>
                  <a:lnTo>
                    <a:pt x="43" y="14"/>
                  </a:lnTo>
                  <a:lnTo>
                    <a:pt x="22"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28" name="Freeform 532">
              <a:extLst>
                <a:ext uri="{FF2B5EF4-FFF2-40B4-BE49-F238E27FC236}">
                  <a16:creationId xmlns:a16="http://schemas.microsoft.com/office/drawing/2014/main" id="{9D327BD0-404D-440F-A1A7-D20703E91E5E}"/>
                </a:ext>
              </a:extLst>
            </p:cNvPr>
            <p:cNvSpPr>
              <a:spLocks noChangeArrowheads="1"/>
            </p:cNvSpPr>
            <p:nvPr/>
          </p:nvSpPr>
          <p:spPr bwMode="auto">
            <a:xfrm>
              <a:off x="2323" y="2160"/>
              <a:ext cx="14" cy="17"/>
            </a:xfrm>
            <a:custGeom>
              <a:avLst/>
              <a:gdLst>
                <a:gd name="T0" fmla="*/ 61 w 62"/>
                <a:gd name="T1" fmla="*/ 73 h 74"/>
                <a:gd name="T2" fmla="*/ 0 w 62"/>
                <a:gd name="T3" fmla="*/ 73 h 74"/>
                <a:gd name="T4" fmla="*/ 14 w 62"/>
                <a:gd name="T5" fmla="*/ 62 h 74"/>
                <a:gd name="T6" fmla="*/ 61 w 62"/>
                <a:gd name="T7" fmla="*/ 62 h 74"/>
                <a:gd name="T8" fmla="*/ 14 w 62"/>
                <a:gd name="T9" fmla="*/ 62 h 74"/>
                <a:gd name="T10" fmla="*/ 14 w 62"/>
                <a:gd name="T11" fmla="*/ 0 h 74"/>
                <a:gd name="T12" fmla="*/ 61 w 62"/>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62" h="74">
                  <a:moveTo>
                    <a:pt x="61" y="73"/>
                  </a:moveTo>
                  <a:lnTo>
                    <a:pt x="0" y="73"/>
                  </a:lnTo>
                  <a:lnTo>
                    <a:pt x="14" y="62"/>
                  </a:lnTo>
                  <a:lnTo>
                    <a:pt x="61" y="62"/>
                  </a:lnTo>
                  <a:lnTo>
                    <a:pt x="14" y="62"/>
                  </a:lnTo>
                  <a:lnTo>
                    <a:pt x="14" y="0"/>
                  </a:lnTo>
                  <a:lnTo>
                    <a:pt x="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29" name="Freeform 533">
              <a:extLst>
                <a:ext uri="{FF2B5EF4-FFF2-40B4-BE49-F238E27FC236}">
                  <a16:creationId xmlns:a16="http://schemas.microsoft.com/office/drawing/2014/main" id="{C97A140A-4705-4F8D-B476-C781F94D46AB}"/>
                </a:ext>
              </a:extLst>
            </p:cNvPr>
            <p:cNvSpPr>
              <a:spLocks noChangeArrowheads="1"/>
            </p:cNvSpPr>
            <p:nvPr/>
          </p:nvSpPr>
          <p:spPr bwMode="auto">
            <a:xfrm>
              <a:off x="2333" y="2160"/>
              <a:ext cx="14" cy="14"/>
            </a:xfrm>
            <a:custGeom>
              <a:avLst/>
              <a:gdLst>
                <a:gd name="T0" fmla="*/ 0 w 63"/>
                <a:gd name="T1" fmla="*/ 62 h 63"/>
                <a:gd name="T2" fmla="*/ 14 w 63"/>
                <a:gd name="T3" fmla="*/ 62 h 63"/>
                <a:gd name="T4" fmla="*/ 31 w 63"/>
                <a:gd name="T5" fmla="*/ 54 h 63"/>
                <a:gd name="T6" fmla="*/ 53 w 63"/>
                <a:gd name="T7" fmla="*/ 46 h 63"/>
                <a:gd name="T8" fmla="*/ 62 w 63"/>
                <a:gd name="T9" fmla="*/ 30 h 63"/>
                <a:gd name="T10" fmla="*/ 53 w 63"/>
                <a:gd name="T11" fmla="*/ 19 h 63"/>
                <a:gd name="T12" fmla="*/ 31 w 63"/>
                <a:gd name="T13" fmla="*/ 7 h 63"/>
                <a:gd name="T14" fmla="*/ 14 w 63"/>
                <a:gd name="T15" fmla="*/ 3 h 63"/>
                <a:gd name="T16" fmla="*/ 0 w 63"/>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3">
                  <a:moveTo>
                    <a:pt x="0" y="62"/>
                  </a:moveTo>
                  <a:lnTo>
                    <a:pt x="14" y="62"/>
                  </a:lnTo>
                  <a:lnTo>
                    <a:pt x="31" y="54"/>
                  </a:lnTo>
                  <a:lnTo>
                    <a:pt x="53" y="46"/>
                  </a:lnTo>
                  <a:lnTo>
                    <a:pt x="62" y="30"/>
                  </a:lnTo>
                  <a:lnTo>
                    <a:pt x="53" y="19"/>
                  </a:lnTo>
                  <a:lnTo>
                    <a:pt x="31" y="7"/>
                  </a:lnTo>
                  <a:lnTo>
                    <a:pt x="14"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30" name="Freeform 534">
              <a:extLst>
                <a:ext uri="{FF2B5EF4-FFF2-40B4-BE49-F238E27FC236}">
                  <a16:creationId xmlns:a16="http://schemas.microsoft.com/office/drawing/2014/main" id="{5853B10B-EB2D-4B01-AD0B-760DF3EBC3BB}"/>
                </a:ext>
              </a:extLst>
            </p:cNvPr>
            <p:cNvSpPr>
              <a:spLocks noChangeArrowheads="1"/>
            </p:cNvSpPr>
            <p:nvPr/>
          </p:nvSpPr>
          <p:spPr bwMode="auto">
            <a:xfrm>
              <a:off x="2327" y="2163"/>
              <a:ext cx="14" cy="14"/>
            </a:xfrm>
            <a:custGeom>
              <a:avLst/>
              <a:gdLst>
                <a:gd name="T0" fmla="*/ 38 w 62"/>
                <a:gd name="T1" fmla="*/ 62 h 63"/>
                <a:gd name="T2" fmla="*/ 0 w 62"/>
                <a:gd name="T3" fmla="*/ 62 h 63"/>
                <a:gd name="T4" fmla="*/ 0 w 62"/>
                <a:gd name="T5" fmla="*/ 0 h 63"/>
                <a:gd name="T6" fmla="*/ 38 w 62"/>
                <a:gd name="T7" fmla="*/ 0 h 63"/>
                <a:gd name="T8" fmla="*/ 38 w 62"/>
                <a:gd name="T9" fmla="*/ 62 h 63"/>
                <a:gd name="T10" fmla="*/ 50 w 62"/>
                <a:gd name="T11" fmla="*/ 54 h 63"/>
                <a:gd name="T12" fmla="*/ 61 w 62"/>
                <a:gd name="T13" fmla="*/ 43 h 63"/>
                <a:gd name="T14" fmla="*/ 61 w 62"/>
                <a:gd name="T15" fmla="*/ 27 h 63"/>
                <a:gd name="T16" fmla="*/ 61 w 62"/>
                <a:gd name="T17" fmla="*/ 7 h 63"/>
                <a:gd name="T18" fmla="*/ 50 w 62"/>
                <a:gd name="T19" fmla="*/ 0 h 63"/>
                <a:gd name="T20" fmla="*/ 38 w 62"/>
                <a:gd name="T21" fmla="*/ 0 h 63"/>
                <a:gd name="T22" fmla="*/ 38 w 62"/>
                <a:gd name="T23" fmla="*/ 51 h 63"/>
                <a:gd name="T24" fmla="*/ 15 w 62"/>
                <a:gd name="T25" fmla="*/ 51 h 63"/>
                <a:gd name="T26" fmla="*/ 15 w 62"/>
                <a:gd name="T27" fmla="*/ 7 h 63"/>
                <a:gd name="T28" fmla="*/ 38 w 62"/>
                <a:gd name="T29" fmla="*/ 7 h 63"/>
                <a:gd name="T30" fmla="*/ 38 w 62"/>
                <a:gd name="T31" fmla="*/ 51 h 63"/>
                <a:gd name="T32" fmla="*/ 42 w 62"/>
                <a:gd name="T33" fmla="*/ 38 h 63"/>
                <a:gd name="T34" fmla="*/ 50 w 62"/>
                <a:gd name="T35" fmla="*/ 27 h 63"/>
                <a:gd name="T36" fmla="*/ 42 w 62"/>
                <a:gd name="T37" fmla="*/ 15 h 63"/>
                <a:gd name="T38" fmla="*/ 38 w 62"/>
                <a:gd name="T3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63">
                  <a:moveTo>
                    <a:pt x="38" y="62"/>
                  </a:moveTo>
                  <a:lnTo>
                    <a:pt x="0" y="62"/>
                  </a:lnTo>
                  <a:lnTo>
                    <a:pt x="0" y="0"/>
                  </a:lnTo>
                  <a:lnTo>
                    <a:pt x="38" y="0"/>
                  </a:lnTo>
                  <a:lnTo>
                    <a:pt x="38" y="62"/>
                  </a:lnTo>
                  <a:lnTo>
                    <a:pt x="50" y="54"/>
                  </a:lnTo>
                  <a:lnTo>
                    <a:pt x="61" y="43"/>
                  </a:lnTo>
                  <a:lnTo>
                    <a:pt x="61" y="27"/>
                  </a:lnTo>
                  <a:lnTo>
                    <a:pt x="61" y="7"/>
                  </a:lnTo>
                  <a:lnTo>
                    <a:pt x="50" y="0"/>
                  </a:lnTo>
                  <a:lnTo>
                    <a:pt x="38" y="0"/>
                  </a:lnTo>
                  <a:lnTo>
                    <a:pt x="38" y="51"/>
                  </a:lnTo>
                  <a:lnTo>
                    <a:pt x="15" y="51"/>
                  </a:lnTo>
                  <a:lnTo>
                    <a:pt x="15" y="7"/>
                  </a:lnTo>
                  <a:lnTo>
                    <a:pt x="38" y="7"/>
                  </a:lnTo>
                  <a:lnTo>
                    <a:pt x="38" y="51"/>
                  </a:lnTo>
                  <a:lnTo>
                    <a:pt x="42" y="38"/>
                  </a:lnTo>
                  <a:lnTo>
                    <a:pt x="50" y="27"/>
                  </a:lnTo>
                  <a:lnTo>
                    <a:pt x="42" y="15"/>
                  </a:lnTo>
                  <a:lnTo>
                    <a:pt x="38" y="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31" name="Line 535">
              <a:extLst>
                <a:ext uri="{FF2B5EF4-FFF2-40B4-BE49-F238E27FC236}">
                  <a16:creationId xmlns:a16="http://schemas.microsoft.com/office/drawing/2014/main" id="{0307C3D9-38EF-4646-8856-576350467C88}"/>
                </a:ext>
              </a:extLst>
            </p:cNvPr>
            <p:cNvSpPr>
              <a:spLocks noChangeShapeType="1"/>
            </p:cNvSpPr>
            <p:nvPr/>
          </p:nvSpPr>
          <p:spPr bwMode="auto">
            <a:xfrm>
              <a:off x="2361" y="2130"/>
              <a:ext cx="5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32" name="Freeform 536">
              <a:extLst>
                <a:ext uri="{FF2B5EF4-FFF2-40B4-BE49-F238E27FC236}">
                  <a16:creationId xmlns:a16="http://schemas.microsoft.com/office/drawing/2014/main" id="{456006B4-A60B-4767-B385-F9ABE5831F1E}"/>
                </a:ext>
              </a:extLst>
            </p:cNvPr>
            <p:cNvSpPr>
              <a:spLocks noChangeArrowheads="1"/>
            </p:cNvSpPr>
            <p:nvPr/>
          </p:nvSpPr>
          <p:spPr bwMode="auto">
            <a:xfrm>
              <a:off x="2353" y="2120"/>
              <a:ext cx="73" cy="20"/>
            </a:xfrm>
            <a:custGeom>
              <a:avLst/>
              <a:gdLst>
                <a:gd name="T0" fmla="*/ 38 w 324"/>
                <a:gd name="T1" fmla="*/ 42 h 86"/>
                <a:gd name="T2" fmla="*/ 38 w 324"/>
                <a:gd name="T3" fmla="*/ 42 h 86"/>
                <a:gd name="T4" fmla="*/ 289 w 324"/>
                <a:gd name="T5" fmla="*/ 42 h 86"/>
                <a:gd name="T6" fmla="*/ 289 w 324"/>
                <a:gd name="T7" fmla="*/ 42 h 86"/>
                <a:gd name="T8" fmla="*/ 296 w 324"/>
                <a:gd name="T9" fmla="*/ 28 h 86"/>
                <a:gd name="T10" fmla="*/ 30 w 324"/>
                <a:gd name="T11" fmla="*/ 28 h 86"/>
                <a:gd name="T12" fmla="*/ 30 w 324"/>
                <a:gd name="T13" fmla="*/ 54 h 86"/>
                <a:gd name="T14" fmla="*/ 296 w 324"/>
                <a:gd name="T15" fmla="*/ 54 h 86"/>
                <a:gd name="T16" fmla="*/ 296 w 324"/>
                <a:gd name="T17" fmla="*/ 28 h 86"/>
                <a:gd name="T18" fmla="*/ 308 w 324"/>
                <a:gd name="T19" fmla="*/ 19 h 86"/>
                <a:gd name="T20" fmla="*/ 19 w 324"/>
                <a:gd name="T21" fmla="*/ 19 h 86"/>
                <a:gd name="T22" fmla="*/ 19 w 324"/>
                <a:gd name="T23" fmla="*/ 66 h 86"/>
                <a:gd name="T24" fmla="*/ 308 w 324"/>
                <a:gd name="T25" fmla="*/ 66 h 86"/>
                <a:gd name="T26" fmla="*/ 308 w 324"/>
                <a:gd name="T27" fmla="*/ 19 h 86"/>
                <a:gd name="T28" fmla="*/ 320 w 324"/>
                <a:gd name="T29" fmla="*/ 12 h 86"/>
                <a:gd name="T30" fmla="*/ 11 w 324"/>
                <a:gd name="T31" fmla="*/ 12 h 86"/>
                <a:gd name="T32" fmla="*/ 11 w 324"/>
                <a:gd name="T33" fmla="*/ 73 h 86"/>
                <a:gd name="T34" fmla="*/ 320 w 324"/>
                <a:gd name="T35" fmla="*/ 73 h 86"/>
                <a:gd name="T36" fmla="*/ 320 w 324"/>
                <a:gd name="T37" fmla="*/ 12 h 86"/>
                <a:gd name="T38" fmla="*/ 323 w 324"/>
                <a:gd name="T39" fmla="*/ 0 h 86"/>
                <a:gd name="T40" fmla="*/ 0 w 324"/>
                <a:gd name="T41" fmla="*/ 0 h 86"/>
                <a:gd name="T42" fmla="*/ 0 w 324"/>
                <a:gd name="T43" fmla="*/ 85 h 86"/>
                <a:gd name="T44" fmla="*/ 323 w 324"/>
                <a:gd name="T45" fmla="*/ 85 h 86"/>
                <a:gd name="T46" fmla="*/ 323 w 324"/>
                <a:gd name="T4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4" h="86">
                  <a:moveTo>
                    <a:pt x="38" y="42"/>
                  </a:moveTo>
                  <a:lnTo>
                    <a:pt x="38" y="42"/>
                  </a:lnTo>
                  <a:lnTo>
                    <a:pt x="289" y="42"/>
                  </a:lnTo>
                  <a:lnTo>
                    <a:pt x="289" y="42"/>
                  </a:lnTo>
                  <a:lnTo>
                    <a:pt x="296" y="28"/>
                  </a:lnTo>
                  <a:lnTo>
                    <a:pt x="30" y="28"/>
                  </a:lnTo>
                  <a:lnTo>
                    <a:pt x="30" y="54"/>
                  </a:lnTo>
                  <a:lnTo>
                    <a:pt x="296" y="54"/>
                  </a:lnTo>
                  <a:lnTo>
                    <a:pt x="296" y="28"/>
                  </a:lnTo>
                  <a:lnTo>
                    <a:pt x="308" y="19"/>
                  </a:lnTo>
                  <a:lnTo>
                    <a:pt x="19" y="19"/>
                  </a:lnTo>
                  <a:lnTo>
                    <a:pt x="19" y="66"/>
                  </a:lnTo>
                  <a:lnTo>
                    <a:pt x="308" y="66"/>
                  </a:lnTo>
                  <a:lnTo>
                    <a:pt x="308" y="19"/>
                  </a:lnTo>
                  <a:lnTo>
                    <a:pt x="320" y="12"/>
                  </a:lnTo>
                  <a:lnTo>
                    <a:pt x="11" y="12"/>
                  </a:lnTo>
                  <a:lnTo>
                    <a:pt x="11" y="73"/>
                  </a:lnTo>
                  <a:lnTo>
                    <a:pt x="320" y="73"/>
                  </a:lnTo>
                  <a:lnTo>
                    <a:pt x="320" y="12"/>
                  </a:lnTo>
                  <a:lnTo>
                    <a:pt x="323" y="0"/>
                  </a:lnTo>
                  <a:lnTo>
                    <a:pt x="0" y="0"/>
                  </a:lnTo>
                  <a:lnTo>
                    <a:pt x="0" y="85"/>
                  </a:lnTo>
                  <a:lnTo>
                    <a:pt x="323" y="85"/>
                  </a:lnTo>
                  <a:lnTo>
                    <a:pt x="32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33" name="Freeform 537">
              <a:extLst>
                <a:ext uri="{FF2B5EF4-FFF2-40B4-BE49-F238E27FC236}">
                  <a16:creationId xmlns:a16="http://schemas.microsoft.com/office/drawing/2014/main" id="{0D74CC87-A752-4878-86A3-2578CA1997F7}"/>
                </a:ext>
              </a:extLst>
            </p:cNvPr>
            <p:cNvSpPr>
              <a:spLocks noChangeArrowheads="1"/>
            </p:cNvSpPr>
            <p:nvPr/>
          </p:nvSpPr>
          <p:spPr bwMode="auto">
            <a:xfrm>
              <a:off x="2367" y="2195"/>
              <a:ext cx="46" cy="21"/>
            </a:xfrm>
            <a:custGeom>
              <a:avLst/>
              <a:gdLst>
                <a:gd name="T0" fmla="*/ 165 w 205"/>
                <a:gd name="T1" fmla="*/ 43 h 91"/>
                <a:gd name="T2" fmla="*/ 38 w 205"/>
                <a:gd name="T3" fmla="*/ 43 h 91"/>
                <a:gd name="T4" fmla="*/ 38 w 205"/>
                <a:gd name="T5" fmla="*/ 47 h 91"/>
                <a:gd name="T6" fmla="*/ 165 w 205"/>
                <a:gd name="T7" fmla="*/ 47 h 91"/>
                <a:gd name="T8" fmla="*/ 165 w 205"/>
                <a:gd name="T9" fmla="*/ 43 h 91"/>
                <a:gd name="T10" fmla="*/ 176 w 205"/>
                <a:gd name="T11" fmla="*/ 31 h 91"/>
                <a:gd name="T12" fmla="*/ 30 w 205"/>
                <a:gd name="T13" fmla="*/ 31 h 91"/>
                <a:gd name="T14" fmla="*/ 30 w 205"/>
                <a:gd name="T15" fmla="*/ 58 h 91"/>
                <a:gd name="T16" fmla="*/ 176 w 205"/>
                <a:gd name="T17" fmla="*/ 58 h 91"/>
                <a:gd name="T18" fmla="*/ 176 w 205"/>
                <a:gd name="T19" fmla="*/ 31 h 91"/>
                <a:gd name="T20" fmla="*/ 185 w 205"/>
                <a:gd name="T21" fmla="*/ 23 h 91"/>
                <a:gd name="T22" fmla="*/ 19 w 205"/>
                <a:gd name="T23" fmla="*/ 23 h 91"/>
                <a:gd name="T24" fmla="*/ 19 w 205"/>
                <a:gd name="T25" fmla="*/ 66 h 91"/>
                <a:gd name="T26" fmla="*/ 185 w 205"/>
                <a:gd name="T27" fmla="*/ 66 h 91"/>
                <a:gd name="T28" fmla="*/ 185 w 205"/>
                <a:gd name="T29" fmla="*/ 23 h 91"/>
                <a:gd name="T30" fmla="*/ 195 w 205"/>
                <a:gd name="T31" fmla="*/ 15 h 91"/>
                <a:gd name="T32" fmla="*/ 11 w 205"/>
                <a:gd name="T33" fmla="*/ 15 h 91"/>
                <a:gd name="T34" fmla="*/ 11 w 205"/>
                <a:gd name="T35" fmla="*/ 73 h 91"/>
                <a:gd name="T36" fmla="*/ 195 w 205"/>
                <a:gd name="T37" fmla="*/ 73 h 91"/>
                <a:gd name="T38" fmla="*/ 195 w 205"/>
                <a:gd name="T39" fmla="*/ 15 h 91"/>
                <a:gd name="T40" fmla="*/ 204 w 205"/>
                <a:gd name="T41" fmla="*/ 0 h 91"/>
                <a:gd name="T42" fmla="*/ 0 w 205"/>
                <a:gd name="T43" fmla="*/ 0 h 91"/>
                <a:gd name="T44" fmla="*/ 0 w 205"/>
                <a:gd name="T45" fmla="*/ 90 h 91"/>
                <a:gd name="T46" fmla="*/ 204 w 205"/>
                <a:gd name="T47" fmla="*/ 90 h 91"/>
                <a:gd name="T48" fmla="*/ 204 w 205"/>
                <a:gd name="T4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5" h="91">
                  <a:moveTo>
                    <a:pt x="165" y="43"/>
                  </a:moveTo>
                  <a:lnTo>
                    <a:pt x="38" y="43"/>
                  </a:lnTo>
                  <a:lnTo>
                    <a:pt x="38" y="47"/>
                  </a:lnTo>
                  <a:lnTo>
                    <a:pt x="165" y="47"/>
                  </a:lnTo>
                  <a:lnTo>
                    <a:pt x="165" y="43"/>
                  </a:lnTo>
                  <a:lnTo>
                    <a:pt x="176" y="31"/>
                  </a:lnTo>
                  <a:lnTo>
                    <a:pt x="30" y="31"/>
                  </a:lnTo>
                  <a:lnTo>
                    <a:pt x="30" y="58"/>
                  </a:lnTo>
                  <a:lnTo>
                    <a:pt x="176" y="58"/>
                  </a:lnTo>
                  <a:lnTo>
                    <a:pt x="176" y="31"/>
                  </a:lnTo>
                  <a:lnTo>
                    <a:pt x="185" y="23"/>
                  </a:lnTo>
                  <a:lnTo>
                    <a:pt x="19" y="23"/>
                  </a:lnTo>
                  <a:lnTo>
                    <a:pt x="19" y="66"/>
                  </a:lnTo>
                  <a:lnTo>
                    <a:pt x="185" y="66"/>
                  </a:lnTo>
                  <a:lnTo>
                    <a:pt x="185" y="23"/>
                  </a:lnTo>
                  <a:lnTo>
                    <a:pt x="195" y="15"/>
                  </a:lnTo>
                  <a:lnTo>
                    <a:pt x="11" y="15"/>
                  </a:lnTo>
                  <a:lnTo>
                    <a:pt x="11" y="73"/>
                  </a:lnTo>
                  <a:lnTo>
                    <a:pt x="195" y="73"/>
                  </a:lnTo>
                  <a:lnTo>
                    <a:pt x="195" y="15"/>
                  </a:lnTo>
                  <a:lnTo>
                    <a:pt x="204" y="0"/>
                  </a:lnTo>
                  <a:lnTo>
                    <a:pt x="0" y="0"/>
                  </a:lnTo>
                  <a:lnTo>
                    <a:pt x="0" y="90"/>
                  </a:lnTo>
                  <a:lnTo>
                    <a:pt x="204" y="90"/>
                  </a:lnTo>
                  <a:lnTo>
                    <a:pt x="20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34" name="Freeform 538">
              <a:extLst>
                <a:ext uri="{FF2B5EF4-FFF2-40B4-BE49-F238E27FC236}">
                  <a16:creationId xmlns:a16="http://schemas.microsoft.com/office/drawing/2014/main" id="{E538B348-6B04-4F38-AEF6-862C6A887730}"/>
                </a:ext>
              </a:extLst>
            </p:cNvPr>
            <p:cNvSpPr>
              <a:spLocks noChangeArrowheads="1"/>
            </p:cNvSpPr>
            <p:nvPr/>
          </p:nvSpPr>
          <p:spPr bwMode="auto">
            <a:xfrm>
              <a:off x="2585" y="2101"/>
              <a:ext cx="143" cy="133"/>
            </a:xfrm>
            <a:custGeom>
              <a:avLst/>
              <a:gdLst>
                <a:gd name="T0" fmla="*/ 0 w 629"/>
                <a:gd name="T1" fmla="*/ 0 h 585"/>
                <a:gd name="T2" fmla="*/ 628 w 629"/>
                <a:gd name="T3" fmla="*/ 0 h 585"/>
                <a:gd name="T4" fmla="*/ 628 w 629"/>
                <a:gd name="T5" fmla="*/ 584 h 585"/>
                <a:gd name="T6" fmla="*/ 0 w 629"/>
                <a:gd name="T7" fmla="*/ 584 h 585"/>
                <a:gd name="T8" fmla="*/ 0 w 629"/>
                <a:gd name="T9" fmla="*/ 0 h 585"/>
              </a:gdLst>
              <a:ahLst/>
              <a:cxnLst>
                <a:cxn ang="0">
                  <a:pos x="T0" y="T1"/>
                </a:cxn>
                <a:cxn ang="0">
                  <a:pos x="T2" y="T3"/>
                </a:cxn>
                <a:cxn ang="0">
                  <a:pos x="T4" y="T5"/>
                </a:cxn>
                <a:cxn ang="0">
                  <a:pos x="T6" y="T7"/>
                </a:cxn>
                <a:cxn ang="0">
                  <a:pos x="T8" y="T9"/>
                </a:cxn>
              </a:cxnLst>
              <a:rect l="0" t="0" r="r" b="b"/>
              <a:pathLst>
                <a:path w="629" h="585">
                  <a:moveTo>
                    <a:pt x="0" y="0"/>
                  </a:moveTo>
                  <a:lnTo>
                    <a:pt x="628" y="0"/>
                  </a:lnTo>
                  <a:lnTo>
                    <a:pt x="628" y="584"/>
                  </a:lnTo>
                  <a:lnTo>
                    <a:pt x="0" y="584"/>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0235" name="Line 539">
              <a:extLst>
                <a:ext uri="{FF2B5EF4-FFF2-40B4-BE49-F238E27FC236}">
                  <a16:creationId xmlns:a16="http://schemas.microsoft.com/office/drawing/2014/main" id="{7D855F4C-2B90-44A2-A803-F588C5F274CC}"/>
                </a:ext>
              </a:extLst>
            </p:cNvPr>
            <p:cNvSpPr>
              <a:spLocks noChangeShapeType="1"/>
            </p:cNvSpPr>
            <p:nvPr/>
          </p:nvSpPr>
          <p:spPr bwMode="auto">
            <a:xfrm>
              <a:off x="2605" y="2158"/>
              <a:ext cx="1" cy="1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36" name="Line 540">
              <a:extLst>
                <a:ext uri="{FF2B5EF4-FFF2-40B4-BE49-F238E27FC236}">
                  <a16:creationId xmlns:a16="http://schemas.microsoft.com/office/drawing/2014/main" id="{2339C036-D501-4085-8E76-0D3FF4E1B78B}"/>
                </a:ext>
              </a:extLst>
            </p:cNvPr>
            <p:cNvSpPr>
              <a:spLocks noChangeShapeType="1"/>
            </p:cNvSpPr>
            <p:nvPr/>
          </p:nvSpPr>
          <p:spPr bwMode="auto">
            <a:xfrm>
              <a:off x="2605" y="2158"/>
              <a:ext cx="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37" name="Freeform 541">
              <a:extLst>
                <a:ext uri="{FF2B5EF4-FFF2-40B4-BE49-F238E27FC236}">
                  <a16:creationId xmlns:a16="http://schemas.microsoft.com/office/drawing/2014/main" id="{ED059CDB-1E12-49E3-9A39-7018A3939B06}"/>
                </a:ext>
              </a:extLst>
            </p:cNvPr>
            <p:cNvSpPr>
              <a:spLocks noChangeArrowheads="1"/>
            </p:cNvSpPr>
            <p:nvPr/>
          </p:nvSpPr>
          <p:spPr bwMode="auto">
            <a:xfrm>
              <a:off x="2614" y="2158"/>
              <a:ext cx="14" cy="20"/>
            </a:xfrm>
            <a:custGeom>
              <a:avLst/>
              <a:gdLst>
                <a:gd name="T0" fmla="*/ 0 w 63"/>
                <a:gd name="T1" fmla="*/ 85 h 86"/>
                <a:gd name="T2" fmla="*/ 19 w 63"/>
                <a:gd name="T3" fmla="*/ 81 h 86"/>
                <a:gd name="T4" fmla="*/ 43 w 63"/>
                <a:gd name="T5" fmla="*/ 74 h 86"/>
                <a:gd name="T6" fmla="*/ 62 w 63"/>
                <a:gd name="T7" fmla="*/ 58 h 86"/>
                <a:gd name="T8" fmla="*/ 62 w 63"/>
                <a:gd name="T9" fmla="*/ 42 h 86"/>
                <a:gd name="T10" fmla="*/ 62 w 63"/>
                <a:gd name="T11" fmla="*/ 26 h 86"/>
                <a:gd name="T12" fmla="*/ 43 w 63"/>
                <a:gd name="T13" fmla="*/ 14 h 86"/>
                <a:gd name="T14" fmla="*/ 19 w 63"/>
                <a:gd name="T15" fmla="*/ 3 h 86"/>
                <a:gd name="T16" fmla="*/ 0 w 63"/>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6">
                  <a:moveTo>
                    <a:pt x="0" y="85"/>
                  </a:moveTo>
                  <a:lnTo>
                    <a:pt x="19" y="81"/>
                  </a:lnTo>
                  <a:lnTo>
                    <a:pt x="43" y="74"/>
                  </a:lnTo>
                  <a:lnTo>
                    <a:pt x="62" y="58"/>
                  </a:lnTo>
                  <a:lnTo>
                    <a:pt x="62" y="42"/>
                  </a:lnTo>
                  <a:lnTo>
                    <a:pt x="62" y="26"/>
                  </a:lnTo>
                  <a:lnTo>
                    <a:pt x="43" y="14"/>
                  </a:lnTo>
                  <a:lnTo>
                    <a:pt x="19"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38" name="Freeform 542">
              <a:extLst>
                <a:ext uri="{FF2B5EF4-FFF2-40B4-BE49-F238E27FC236}">
                  <a16:creationId xmlns:a16="http://schemas.microsoft.com/office/drawing/2014/main" id="{BC7029EE-1E59-4342-810F-92F554FB9F2F}"/>
                </a:ext>
              </a:extLst>
            </p:cNvPr>
            <p:cNvSpPr>
              <a:spLocks noChangeArrowheads="1"/>
            </p:cNvSpPr>
            <p:nvPr/>
          </p:nvSpPr>
          <p:spPr bwMode="auto">
            <a:xfrm>
              <a:off x="2605" y="2160"/>
              <a:ext cx="14" cy="17"/>
            </a:xfrm>
            <a:custGeom>
              <a:avLst/>
              <a:gdLst>
                <a:gd name="T0" fmla="*/ 62 w 63"/>
                <a:gd name="T1" fmla="*/ 73 h 74"/>
                <a:gd name="T2" fmla="*/ 0 w 63"/>
                <a:gd name="T3" fmla="*/ 73 h 74"/>
                <a:gd name="T4" fmla="*/ 11 w 63"/>
                <a:gd name="T5" fmla="*/ 62 h 74"/>
                <a:gd name="T6" fmla="*/ 62 w 63"/>
                <a:gd name="T7" fmla="*/ 62 h 74"/>
                <a:gd name="T8" fmla="*/ 11 w 63"/>
                <a:gd name="T9" fmla="*/ 62 h 74"/>
                <a:gd name="T10" fmla="*/ 11 w 63"/>
                <a:gd name="T11" fmla="*/ 0 h 74"/>
                <a:gd name="T12" fmla="*/ 62 w 63"/>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63" h="74">
                  <a:moveTo>
                    <a:pt x="62" y="73"/>
                  </a:moveTo>
                  <a:lnTo>
                    <a:pt x="0" y="73"/>
                  </a:lnTo>
                  <a:lnTo>
                    <a:pt x="11" y="62"/>
                  </a:lnTo>
                  <a:lnTo>
                    <a:pt x="62" y="62"/>
                  </a:lnTo>
                  <a:lnTo>
                    <a:pt x="11" y="62"/>
                  </a:lnTo>
                  <a:lnTo>
                    <a:pt x="11"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39" name="Freeform 543">
              <a:extLst>
                <a:ext uri="{FF2B5EF4-FFF2-40B4-BE49-F238E27FC236}">
                  <a16:creationId xmlns:a16="http://schemas.microsoft.com/office/drawing/2014/main" id="{5767A466-A1FD-48EE-861C-3A3E350A7369}"/>
                </a:ext>
              </a:extLst>
            </p:cNvPr>
            <p:cNvSpPr>
              <a:spLocks noChangeArrowheads="1"/>
            </p:cNvSpPr>
            <p:nvPr/>
          </p:nvSpPr>
          <p:spPr bwMode="auto">
            <a:xfrm>
              <a:off x="2614" y="2160"/>
              <a:ext cx="14" cy="14"/>
            </a:xfrm>
            <a:custGeom>
              <a:avLst/>
              <a:gdLst>
                <a:gd name="T0" fmla="*/ 0 w 63"/>
                <a:gd name="T1" fmla="*/ 62 h 63"/>
                <a:gd name="T2" fmla="*/ 23 w 63"/>
                <a:gd name="T3" fmla="*/ 62 h 63"/>
                <a:gd name="T4" fmla="*/ 55 w 63"/>
                <a:gd name="T5" fmla="*/ 54 h 63"/>
                <a:gd name="T6" fmla="*/ 62 w 63"/>
                <a:gd name="T7" fmla="*/ 46 h 63"/>
                <a:gd name="T8" fmla="*/ 62 w 63"/>
                <a:gd name="T9" fmla="*/ 30 h 63"/>
                <a:gd name="T10" fmla="*/ 62 w 63"/>
                <a:gd name="T11" fmla="*/ 19 h 63"/>
                <a:gd name="T12" fmla="*/ 55 w 63"/>
                <a:gd name="T13" fmla="*/ 7 h 63"/>
                <a:gd name="T14" fmla="*/ 23 w 63"/>
                <a:gd name="T15" fmla="*/ 3 h 63"/>
                <a:gd name="T16" fmla="*/ 0 w 63"/>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3">
                  <a:moveTo>
                    <a:pt x="0" y="62"/>
                  </a:moveTo>
                  <a:lnTo>
                    <a:pt x="23" y="62"/>
                  </a:lnTo>
                  <a:lnTo>
                    <a:pt x="55" y="54"/>
                  </a:lnTo>
                  <a:lnTo>
                    <a:pt x="62" y="46"/>
                  </a:lnTo>
                  <a:lnTo>
                    <a:pt x="62" y="30"/>
                  </a:lnTo>
                  <a:lnTo>
                    <a:pt x="62" y="19"/>
                  </a:lnTo>
                  <a:lnTo>
                    <a:pt x="55" y="7"/>
                  </a:lnTo>
                  <a:lnTo>
                    <a:pt x="23"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40" name="Freeform 544">
              <a:extLst>
                <a:ext uri="{FF2B5EF4-FFF2-40B4-BE49-F238E27FC236}">
                  <a16:creationId xmlns:a16="http://schemas.microsoft.com/office/drawing/2014/main" id="{66E2452C-95F6-4784-9549-38BE4A2349C6}"/>
                </a:ext>
              </a:extLst>
            </p:cNvPr>
            <p:cNvSpPr>
              <a:spLocks noChangeArrowheads="1"/>
            </p:cNvSpPr>
            <p:nvPr/>
          </p:nvSpPr>
          <p:spPr bwMode="auto">
            <a:xfrm>
              <a:off x="2609" y="2163"/>
              <a:ext cx="14" cy="14"/>
            </a:xfrm>
            <a:custGeom>
              <a:avLst/>
              <a:gdLst>
                <a:gd name="T0" fmla="*/ 27 w 63"/>
                <a:gd name="T1" fmla="*/ 62 h 63"/>
                <a:gd name="T2" fmla="*/ 0 w 63"/>
                <a:gd name="T3" fmla="*/ 62 h 63"/>
                <a:gd name="T4" fmla="*/ 0 w 63"/>
                <a:gd name="T5" fmla="*/ 0 h 63"/>
                <a:gd name="T6" fmla="*/ 27 w 63"/>
                <a:gd name="T7" fmla="*/ 0 h 63"/>
                <a:gd name="T8" fmla="*/ 27 w 63"/>
                <a:gd name="T9" fmla="*/ 62 h 63"/>
                <a:gd name="T10" fmla="*/ 43 w 63"/>
                <a:gd name="T11" fmla="*/ 54 h 63"/>
                <a:gd name="T12" fmla="*/ 55 w 63"/>
                <a:gd name="T13" fmla="*/ 43 h 63"/>
                <a:gd name="T14" fmla="*/ 62 w 63"/>
                <a:gd name="T15" fmla="*/ 27 h 63"/>
                <a:gd name="T16" fmla="*/ 55 w 63"/>
                <a:gd name="T17" fmla="*/ 7 h 63"/>
                <a:gd name="T18" fmla="*/ 43 w 63"/>
                <a:gd name="T19" fmla="*/ 0 h 63"/>
                <a:gd name="T20" fmla="*/ 27 w 63"/>
                <a:gd name="T21" fmla="*/ 0 h 63"/>
                <a:gd name="T22" fmla="*/ 27 w 63"/>
                <a:gd name="T23" fmla="*/ 51 h 63"/>
                <a:gd name="T24" fmla="*/ 7 w 63"/>
                <a:gd name="T25" fmla="*/ 51 h 63"/>
                <a:gd name="T26" fmla="*/ 7 w 63"/>
                <a:gd name="T27" fmla="*/ 7 h 63"/>
                <a:gd name="T28" fmla="*/ 27 w 63"/>
                <a:gd name="T29" fmla="*/ 7 h 63"/>
                <a:gd name="T30" fmla="*/ 27 w 63"/>
                <a:gd name="T31" fmla="*/ 51 h 63"/>
                <a:gd name="T32" fmla="*/ 43 w 63"/>
                <a:gd name="T33" fmla="*/ 38 h 63"/>
                <a:gd name="T34" fmla="*/ 43 w 63"/>
                <a:gd name="T35" fmla="*/ 27 h 63"/>
                <a:gd name="T36" fmla="*/ 43 w 63"/>
                <a:gd name="T37" fmla="*/ 15 h 63"/>
                <a:gd name="T38" fmla="*/ 27 w 63"/>
                <a:gd name="T3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63">
                  <a:moveTo>
                    <a:pt x="27" y="62"/>
                  </a:moveTo>
                  <a:lnTo>
                    <a:pt x="0" y="62"/>
                  </a:lnTo>
                  <a:lnTo>
                    <a:pt x="0" y="0"/>
                  </a:lnTo>
                  <a:lnTo>
                    <a:pt x="27" y="0"/>
                  </a:lnTo>
                  <a:lnTo>
                    <a:pt x="27" y="62"/>
                  </a:lnTo>
                  <a:lnTo>
                    <a:pt x="43" y="54"/>
                  </a:lnTo>
                  <a:lnTo>
                    <a:pt x="55" y="43"/>
                  </a:lnTo>
                  <a:lnTo>
                    <a:pt x="62" y="27"/>
                  </a:lnTo>
                  <a:lnTo>
                    <a:pt x="55" y="7"/>
                  </a:lnTo>
                  <a:lnTo>
                    <a:pt x="43" y="0"/>
                  </a:lnTo>
                  <a:lnTo>
                    <a:pt x="27" y="0"/>
                  </a:lnTo>
                  <a:lnTo>
                    <a:pt x="27" y="51"/>
                  </a:lnTo>
                  <a:lnTo>
                    <a:pt x="7" y="51"/>
                  </a:lnTo>
                  <a:lnTo>
                    <a:pt x="7" y="7"/>
                  </a:lnTo>
                  <a:lnTo>
                    <a:pt x="27" y="7"/>
                  </a:lnTo>
                  <a:lnTo>
                    <a:pt x="27" y="51"/>
                  </a:lnTo>
                  <a:lnTo>
                    <a:pt x="43" y="38"/>
                  </a:lnTo>
                  <a:lnTo>
                    <a:pt x="43" y="27"/>
                  </a:lnTo>
                  <a:lnTo>
                    <a:pt x="43" y="15"/>
                  </a:lnTo>
                  <a:lnTo>
                    <a:pt x="27" y="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41" name="Line 545">
              <a:extLst>
                <a:ext uri="{FF2B5EF4-FFF2-40B4-BE49-F238E27FC236}">
                  <a16:creationId xmlns:a16="http://schemas.microsoft.com/office/drawing/2014/main" id="{34A99339-B2B0-489F-A039-D65B383CD0D4}"/>
                </a:ext>
              </a:extLst>
            </p:cNvPr>
            <p:cNvSpPr>
              <a:spLocks noChangeShapeType="1"/>
            </p:cNvSpPr>
            <p:nvPr/>
          </p:nvSpPr>
          <p:spPr bwMode="auto">
            <a:xfrm>
              <a:off x="2643" y="2130"/>
              <a:ext cx="5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42" name="Freeform 546">
              <a:extLst>
                <a:ext uri="{FF2B5EF4-FFF2-40B4-BE49-F238E27FC236}">
                  <a16:creationId xmlns:a16="http://schemas.microsoft.com/office/drawing/2014/main" id="{7EACFEA2-03B1-44FC-8451-C56191A4A318}"/>
                </a:ext>
              </a:extLst>
            </p:cNvPr>
            <p:cNvSpPr>
              <a:spLocks noChangeArrowheads="1"/>
            </p:cNvSpPr>
            <p:nvPr/>
          </p:nvSpPr>
          <p:spPr bwMode="auto">
            <a:xfrm>
              <a:off x="2635" y="2120"/>
              <a:ext cx="74" cy="20"/>
            </a:xfrm>
            <a:custGeom>
              <a:avLst/>
              <a:gdLst>
                <a:gd name="T0" fmla="*/ 39 w 325"/>
                <a:gd name="T1" fmla="*/ 42 h 86"/>
                <a:gd name="T2" fmla="*/ 39 w 325"/>
                <a:gd name="T3" fmla="*/ 42 h 86"/>
                <a:gd name="T4" fmla="*/ 286 w 325"/>
                <a:gd name="T5" fmla="*/ 42 h 86"/>
                <a:gd name="T6" fmla="*/ 286 w 325"/>
                <a:gd name="T7" fmla="*/ 42 h 86"/>
                <a:gd name="T8" fmla="*/ 297 w 325"/>
                <a:gd name="T9" fmla="*/ 28 h 86"/>
                <a:gd name="T10" fmla="*/ 26 w 325"/>
                <a:gd name="T11" fmla="*/ 28 h 86"/>
                <a:gd name="T12" fmla="*/ 26 w 325"/>
                <a:gd name="T13" fmla="*/ 54 h 86"/>
                <a:gd name="T14" fmla="*/ 297 w 325"/>
                <a:gd name="T15" fmla="*/ 54 h 86"/>
                <a:gd name="T16" fmla="*/ 297 w 325"/>
                <a:gd name="T17" fmla="*/ 28 h 86"/>
                <a:gd name="T18" fmla="*/ 305 w 325"/>
                <a:gd name="T19" fmla="*/ 19 h 86"/>
                <a:gd name="T20" fmla="*/ 19 w 325"/>
                <a:gd name="T21" fmla="*/ 19 h 86"/>
                <a:gd name="T22" fmla="*/ 19 w 325"/>
                <a:gd name="T23" fmla="*/ 66 h 86"/>
                <a:gd name="T24" fmla="*/ 305 w 325"/>
                <a:gd name="T25" fmla="*/ 66 h 86"/>
                <a:gd name="T26" fmla="*/ 305 w 325"/>
                <a:gd name="T27" fmla="*/ 19 h 86"/>
                <a:gd name="T28" fmla="*/ 316 w 325"/>
                <a:gd name="T29" fmla="*/ 12 h 86"/>
                <a:gd name="T30" fmla="*/ 7 w 325"/>
                <a:gd name="T31" fmla="*/ 12 h 86"/>
                <a:gd name="T32" fmla="*/ 7 w 325"/>
                <a:gd name="T33" fmla="*/ 73 h 86"/>
                <a:gd name="T34" fmla="*/ 316 w 325"/>
                <a:gd name="T35" fmla="*/ 73 h 86"/>
                <a:gd name="T36" fmla="*/ 316 w 325"/>
                <a:gd name="T37" fmla="*/ 12 h 86"/>
                <a:gd name="T38" fmla="*/ 324 w 325"/>
                <a:gd name="T39" fmla="*/ 0 h 86"/>
                <a:gd name="T40" fmla="*/ 0 w 325"/>
                <a:gd name="T41" fmla="*/ 0 h 86"/>
                <a:gd name="T42" fmla="*/ 0 w 325"/>
                <a:gd name="T43" fmla="*/ 85 h 86"/>
                <a:gd name="T44" fmla="*/ 324 w 325"/>
                <a:gd name="T45" fmla="*/ 85 h 86"/>
                <a:gd name="T46" fmla="*/ 324 w 325"/>
                <a:gd name="T4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5" h="86">
                  <a:moveTo>
                    <a:pt x="39" y="42"/>
                  </a:moveTo>
                  <a:lnTo>
                    <a:pt x="39" y="42"/>
                  </a:lnTo>
                  <a:lnTo>
                    <a:pt x="286" y="42"/>
                  </a:lnTo>
                  <a:lnTo>
                    <a:pt x="286" y="42"/>
                  </a:lnTo>
                  <a:lnTo>
                    <a:pt x="297" y="28"/>
                  </a:lnTo>
                  <a:lnTo>
                    <a:pt x="26" y="28"/>
                  </a:lnTo>
                  <a:lnTo>
                    <a:pt x="26" y="54"/>
                  </a:lnTo>
                  <a:lnTo>
                    <a:pt x="297" y="54"/>
                  </a:lnTo>
                  <a:lnTo>
                    <a:pt x="297" y="28"/>
                  </a:lnTo>
                  <a:lnTo>
                    <a:pt x="305" y="19"/>
                  </a:lnTo>
                  <a:lnTo>
                    <a:pt x="19" y="19"/>
                  </a:lnTo>
                  <a:lnTo>
                    <a:pt x="19" y="66"/>
                  </a:lnTo>
                  <a:lnTo>
                    <a:pt x="305" y="66"/>
                  </a:lnTo>
                  <a:lnTo>
                    <a:pt x="305" y="19"/>
                  </a:lnTo>
                  <a:lnTo>
                    <a:pt x="316" y="12"/>
                  </a:lnTo>
                  <a:lnTo>
                    <a:pt x="7" y="12"/>
                  </a:lnTo>
                  <a:lnTo>
                    <a:pt x="7" y="73"/>
                  </a:lnTo>
                  <a:lnTo>
                    <a:pt x="316" y="73"/>
                  </a:lnTo>
                  <a:lnTo>
                    <a:pt x="316" y="12"/>
                  </a:lnTo>
                  <a:lnTo>
                    <a:pt x="324" y="0"/>
                  </a:lnTo>
                  <a:lnTo>
                    <a:pt x="0" y="0"/>
                  </a:lnTo>
                  <a:lnTo>
                    <a:pt x="0" y="85"/>
                  </a:lnTo>
                  <a:lnTo>
                    <a:pt x="324" y="85"/>
                  </a:lnTo>
                  <a:lnTo>
                    <a:pt x="32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43" name="Freeform 547">
              <a:extLst>
                <a:ext uri="{FF2B5EF4-FFF2-40B4-BE49-F238E27FC236}">
                  <a16:creationId xmlns:a16="http://schemas.microsoft.com/office/drawing/2014/main" id="{C7D1F555-BDF9-4A2A-8966-3D20D456FB48}"/>
                </a:ext>
              </a:extLst>
            </p:cNvPr>
            <p:cNvSpPr>
              <a:spLocks noChangeArrowheads="1"/>
            </p:cNvSpPr>
            <p:nvPr/>
          </p:nvSpPr>
          <p:spPr bwMode="auto">
            <a:xfrm>
              <a:off x="2648" y="2195"/>
              <a:ext cx="47" cy="21"/>
            </a:xfrm>
            <a:custGeom>
              <a:avLst/>
              <a:gdLst>
                <a:gd name="T0" fmla="*/ 165 w 209"/>
                <a:gd name="T1" fmla="*/ 43 h 91"/>
                <a:gd name="T2" fmla="*/ 41 w 209"/>
                <a:gd name="T3" fmla="*/ 43 h 91"/>
                <a:gd name="T4" fmla="*/ 41 w 209"/>
                <a:gd name="T5" fmla="*/ 47 h 91"/>
                <a:gd name="T6" fmla="*/ 165 w 209"/>
                <a:gd name="T7" fmla="*/ 47 h 91"/>
                <a:gd name="T8" fmla="*/ 165 w 209"/>
                <a:gd name="T9" fmla="*/ 43 h 91"/>
                <a:gd name="T10" fmla="*/ 177 w 209"/>
                <a:gd name="T11" fmla="*/ 31 h 91"/>
                <a:gd name="T12" fmla="*/ 30 w 209"/>
                <a:gd name="T13" fmla="*/ 31 h 91"/>
                <a:gd name="T14" fmla="*/ 30 w 209"/>
                <a:gd name="T15" fmla="*/ 58 h 91"/>
                <a:gd name="T16" fmla="*/ 177 w 209"/>
                <a:gd name="T17" fmla="*/ 58 h 91"/>
                <a:gd name="T18" fmla="*/ 177 w 209"/>
                <a:gd name="T19" fmla="*/ 31 h 91"/>
                <a:gd name="T20" fmla="*/ 185 w 209"/>
                <a:gd name="T21" fmla="*/ 23 h 91"/>
                <a:gd name="T22" fmla="*/ 22 w 209"/>
                <a:gd name="T23" fmla="*/ 23 h 91"/>
                <a:gd name="T24" fmla="*/ 22 w 209"/>
                <a:gd name="T25" fmla="*/ 66 h 91"/>
                <a:gd name="T26" fmla="*/ 185 w 209"/>
                <a:gd name="T27" fmla="*/ 66 h 91"/>
                <a:gd name="T28" fmla="*/ 185 w 209"/>
                <a:gd name="T29" fmla="*/ 23 h 91"/>
                <a:gd name="T30" fmla="*/ 197 w 209"/>
                <a:gd name="T31" fmla="*/ 15 h 91"/>
                <a:gd name="T32" fmla="*/ 11 w 209"/>
                <a:gd name="T33" fmla="*/ 15 h 91"/>
                <a:gd name="T34" fmla="*/ 11 w 209"/>
                <a:gd name="T35" fmla="*/ 73 h 91"/>
                <a:gd name="T36" fmla="*/ 197 w 209"/>
                <a:gd name="T37" fmla="*/ 73 h 91"/>
                <a:gd name="T38" fmla="*/ 197 w 209"/>
                <a:gd name="T39" fmla="*/ 15 h 91"/>
                <a:gd name="T40" fmla="*/ 208 w 209"/>
                <a:gd name="T41" fmla="*/ 0 h 91"/>
                <a:gd name="T42" fmla="*/ 0 w 209"/>
                <a:gd name="T43" fmla="*/ 0 h 91"/>
                <a:gd name="T44" fmla="*/ 0 w 209"/>
                <a:gd name="T45" fmla="*/ 90 h 91"/>
                <a:gd name="T46" fmla="*/ 208 w 209"/>
                <a:gd name="T47" fmla="*/ 90 h 91"/>
                <a:gd name="T48" fmla="*/ 208 w 209"/>
                <a:gd name="T4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9" h="91">
                  <a:moveTo>
                    <a:pt x="165" y="43"/>
                  </a:moveTo>
                  <a:lnTo>
                    <a:pt x="41" y="43"/>
                  </a:lnTo>
                  <a:lnTo>
                    <a:pt x="41" y="47"/>
                  </a:lnTo>
                  <a:lnTo>
                    <a:pt x="165" y="47"/>
                  </a:lnTo>
                  <a:lnTo>
                    <a:pt x="165" y="43"/>
                  </a:lnTo>
                  <a:lnTo>
                    <a:pt x="177" y="31"/>
                  </a:lnTo>
                  <a:lnTo>
                    <a:pt x="30" y="31"/>
                  </a:lnTo>
                  <a:lnTo>
                    <a:pt x="30" y="58"/>
                  </a:lnTo>
                  <a:lnTo>
                    <a:pt x="177" y="58"/>
                  </a:lnTo>
                  <a:lnTo>
                    <a:pt x="177" y="31"/>
                  </a:lnTo>
                  <a:lnTo>
                    <a:pt x="185" y="23"/>
                  </a:lnTo>
                  <a:lnTo>
                    <a:pt x="22" y="23"/>
                  </a:lnTo>
                  <a:lnTo>
                    <a:pt x="22" y="66"/>
                  </a:lnTo>
                  <a:lnTo>
                    <a:pt x="185" y="66"/>
                  </a:lnTo>
                  <a:lnTo>
                    <a:pt x="185" y="23"/>
                  </a:lnTo>
                  <a:lnTo>
                    <a:pt x="197" y="15"/>
                  </a:lnTo>
                  <a:lnTo>
                    <a:pt x="11" y="15"/>
                  </a:lnTo>
                  <a:lnTo>
                    <a:pt x="11" y="73"/>
                  </a:lnTo>
                  <a:lnTo>
                    <a:pt x="197" y="73"/>
                  </a:lnTo>
                  <a:lnTo>
                    <a:pt x="197" y="15"/>
                  </a:lnTo>
                  <a:lnTo>
                    <a:pt x="208" y="0"/>
                  </a:lnTo>
                  <a:lnTo>
                    <a:pt x="0" y="0"/>
                  </a:lnTo>
                  <a:lnTo>
                    <a:pt x="0" y="90"/>
                  </a:lnTo>
                  <a:lnTo>
                    <a:pt x="208" y="90"/>
                  </a:lnTo>
                  <a:lnTo>
                    <a:pt x="20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44" name="Freeform 548">
              <a:extLst>
                <a:ext uri="{FF2B5EF4-FFF2-40B4-BE49-F238E27FC236}">
                  <a16:creationId xmlns:a16="http://schemas.microsoft.com/office/drawing/2014/main" id="{4B53A937-C691-42A0-BE71-735845E3787A}"/>
                </a:ext>
              </a:extLst>
            </p:cNvPr>
            <p:cNvSpPr>
              <a:spLocks noChangeArrowheads="1"/>
            </p:cNvSpPr>
            <p:nvPr/>
          </p:nvSpPr>
          <p:spPr bwMode="auto">
            <a:xfrm>
              <a:off x="2865" y="2101"/>
              <a:ext cx="144" cy="133"/>
            </a:xfrm>
            <a:custGeom>
              <a:avLst/>
              <a:gdLst>
                <a:gd name="T0" fmla="*/ 0 w 634"/>
                <a:gd name="T1" fmla="*/ 0 h 585"/>
                <a:gd name="T2" fmla="*/ 633 w 634"/>
                <a:gd name="T3" fmla="*/ 0 h 585"/>
                <a:gd name="T4" fmla="*/ 633 w 634"/>
                <a:gd name="T5" fmla="*/ 584 h 585"/>
                <a:gd name="T6" fmla="*/ 0 w 634"/>
                <a:gd name="T7" fmla="*/ 584 h 585"/>
                <a:gd name="T8" fmla="*/ 0 w 634"/>
                <a:gd name="T9" fmla="*/ 0 h 585"/>
              </a:gdLst>
              <a:ahLst/>
              <a:cxnLst>
                <a:cxn ang="0">
                  <a:pos x="T0" y="T1"/>
                </a:cxn>
                <a:cxn ang="0">
                  <a:pos x="T2" y="T3"/>
                </a:cxn>
                <a:cxn ang="0">
                  <a:pos x="T4" y="T5"/>
                </a:cxn>
                <a:cxn ang="0">
                  <a:pos x="T6" y="T7"/>
                </a:cxn>
                <a:cxn ang="0">
                  <a:pos x="T8" y="T9"/>
                </a:cxn>
              </a:cxnLst>
              <a:rect l="0" t="0" r="r" b="b"/>
              <a:pathLst>
                <a:path w="634" h="585">
                  <a:moveTo>
                    <a:pt x="0" y="0"/>
                  </a:moveTo>
                  <a:lnTo>
                    <a:pt x="633" y="0"/>
                  </a:lnTo>
                  <a:lnTo>
                    <a:pt x="633" y="584"/>
                  </a:lnTo>
                  <a:lnTo>
                    <a:pt x="0" y="584"/>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0245" name="Line 549">
              <a:extLst>
                <a:ext uri="{FF2B5EF4-FFF2-40B4-BE49-F238E27FC236}">
                  <a16:creationId xmlns:a16="http://schemas.microsoft.com/office/drawing/2014/main" id="{3087A165-BEF7-4A3C-A94F-35D13CB60D73}"/>
                </a:ext>
              </a:extLst>
            </p:cNvPr>
            <p:cNvSpPr>
              <a:spLocks noChangeShapeType="1"/>
            </p:cNvSpPr>
            <p:nvPr/>
          </p:nvSpPr>
          <p:spPr bwMode="auto">
            <a:xfrm>
              <a:off x="2886" y="2158"/>
              <a:ext cx="1" cy="1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46" name="Line 550">
              <a:extLst>
                <a:ext uri="{FF2B5EF4-FFF2-40B4-BE49-F238E27FC236}">
                  <a16:creationId xmlns:a16="http://schemas.microsoft.com/office/drawing/2014/main" id="{E98D29C5-684C-45FD-9EAD-4F677E709E27}"/>
                </a:ext>
              </a:extLst>
            </p:cNvPr>
            <p:cNvSpPr>
              <a:spLocks noChangeShapeType="1"/>
            </p:cNvSpPr>
            <p:nvPr/>
          </p:nvSpPr>
          <p:spPr bwMode="auto">
            <a:xfrm>
              <a:off x="2886" y="2158"/>
              <a:ext cx="1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47" name="Freeform 551">
              <a:extLst>
                <a:ext uri="{FF2B5EF4-FFF2-40B4-BE49-F238E27FC236}">
                  <a16:creationId xmlns:a16="http://schemas.microsoft.com/office/drawing/2014/main" id="{42E2278F-506B-4A74-BA6E-69F4B1CEB09E}"/>
                </a:ext>
              </a:extLst>
            </p:cNvPr>
            <p:cNvSpPr>
              <a:spLocks noChangeArrowheads="1"/>
            </p:cNvSpPr>
            <p:nvPr/>
          </p:nvSpPr>
          <p:spPr bwMode="auto">
            <a:xfrm>
              <a:off x="2896" y="2158"/>
              <a:ext cx="14" cy="20"/>
            </a:xfrm>
            <a:custGeom>
              <a:avLst/>
              <a:gdLst>
                <a:gd name="T0" fmla="*/ 0 w 63"/>
                <a:gd name="T1" fmla="*/ 85 h 86"/>
                <a:gd name="T2" fmla="*/ 22 w 63"/>
                <a:gd name="T3" fmla="*/ 81 h 86"/>
                <a:gd name="T4" fmla="*/ 43 w 63"/>
                <a:gd name="T5" fmla="*/ 74 h 86"/>
                <a:gd name="T6" fmla="*/ 54 w 63"/>
                <a:gd name="T7" fmla="*/ 58 h 86"/>
                <a:gd name="T8" fmla="*/ 62 w 63"/>
                <a:gd name="T9" fmla="*/ 42 h 86"/>
                <a:gd name="T10" fmla="*/ 54 w 63"/>
                <a:gd name="T11" fmla="*/ 26 h 86"/>
                <a:gd name="T12" fmla="*/ 43 w 63"/>
                <a:gd name="T13" fmla="*/ 14 h 86"/>
                <a:gd name="T14" fmla="*/ 22 w 63"/>
                <a:gd name="T15" fmla="*/ 3 h 86"/>
                <a:gd name="T16" fmla="*/ 0 w 63"/>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6">
                  <a:moveTo>
                    <a:pt x="0" y="85"/>
                  </a:moveTo>
                  <a:lnTo>
                    <a:pt x="22" y="81"/>
                  </a:lnTo>
                  <a:lnTo>
                    <a:pt x="43" y="74"/>
                  </a:lnTo>
                  <a:lnTo>
                    <a:pt x="54" y="58"/>
                  </a:lnTo>
                  <a:lnTo>
                    <a:pt x="62" y="42"/>
                  </a:lnTo>
                  <a:lnTo>
                    <a:pt x="54" y="26"/>
                  </a:lnTo>
                  <a:lnTo>
                    <a:pt x="43" y="14"/>
                  </a:lnTo>
                  <a:lnTo>
                    <a:pt x="22"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48" name="Freeform 552">
              <a:extLst>
                <a:ext uri="{FF2B5EF4-FFF2-40B4-BE49-F238E27FC236}">
                  <a16:creationId xmlns:a16="http://schemas.microsoft.com/office/drawing/2014/main" id="{AB4AF966-CFB2-47E0-A5EF-2B33D0DB4E30}"/>
                </a:ext>
              </a:extLst>
            </p:cNvPr>
            <p:cNvSpPr>
              <a:spLocks noChangeArrowheads="1"/>
            </p:cNvSpPr>
            <p:nvPr/>
          </p:nvSpPr>
          <p:spPr bwMode="auto">
            <a:xfrm>
              <a:off x="2886" y="2160"/>
              <a:ext cx="14" cy="17"/>
            </a:xfrm>
            <a:custGeom>
              <a:avLst/>
              <a:gdLst>
                <a:gd name="T0" fmla="*/ 62 w 63"/>
                <a:gd name="T1" fmla="*/ 73 h 74"/>
                <a:gd name="T2" fmla="*/ 0 w 63"/>
                <a:gd name="T3" fmla="*/ 73 h 74"/>
                <a:gd name="T4" fmla="*/ 15 w 63"/>
                <a:gd name="T5" fmla="*/ 62 h 74"/>
                <a:gd name="T6" fmla="*/ 62 w 63"/>
                <a:gd name="T7" fmla="*/ 62 h 74"/>
                <a:gd name="T8" fmla="*/ 15 w 63"/>
                <a:gd name="T9" fmla="*/ 62 h 74"/>
                <a:gd name="T10" fmla="*/ 15 w 63"/>
                <a:gd name="T11" fmla="*/ 0 h 74"/>
                <a:gd name="T12" fmla="*/ 62 w 63"/>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63" h="74">
                  <a:moveTo>
                    <a:pt x="62" y="73"/>
                  </a:moveTo>
                  <a:lnTo>
                    <a:pt x="0" y="73"/>
                  </a:lnTo>
                  <a:lnTo>
                    <a:pt x="15" y="62"/>
                  </a:lnTo>
                  <a:lnTo>
                    <a:pt x="62" y="62"/>
                  </a:lnTo>
                  <a:lnTo>
                    <a:pt x="15" y="62"/>
                  </a:lnTo>
                  <a:lnTo>
                    <a:pt x="15"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49" name="Freeform 553">
              <a:extLst>
                <a:ext uri="{FF2B5EF4-FFF2-40B4-BE49-F238E27FC236}">
                  <a16:creationId xmlns:a16="http://schemas.microsoft.com/office/drawing/2014/main" id="{727A1BFD-337A-4E5C-B4A5-9AC5B4604C1F}"/>
                </a:ext>
              </a:extLst>
            </p:cNvPr>
            <p:cNvSpPr>
              <a:spLocks noChangeArrowheads="1"/>
            </p:cNvSpPr>
            <p:nvPr/>
          </p:nvSpPr>
          <p:spPr bwMode="auto">
            <a:xfrm>
              <a:off x="2896" y="2160"/>
              <a:ext cx="14" cy="14"/>
            </a:xfrm>
            <a:custGeom>
              <a:avLst/>
              <a:gdLst>
                <a:gd name="T0" fmla="*/ 0 w 63"/>
                <a:gd name="T1" fmla="*/ 62 h 63"/>
                <a:gd name="T2" fmla="*/ 22 w 63"/>
                <a:gd name="T3" fmla="*/ 62 h 63"/>
                <a:gd name="T4" fmla="*/ 38 w 63"/>
                <a:gd name="T5" fmla="*/ 54 h 63"/>
                <a:gd name="T6" fmla="*/ 54 w 63"/>
                <a:gd name="T7" fmla="*/ 46 h 63"/>
                <a:gd name="T8" fmla="*/ 62 w 63"/>
                <a:gd name="T9" fmla="*/ 30 h 63"/>
                <a:gd name="T10" fmla="*/ 54 w 63"/>
                <a:gd name="T11" fmla="*/ 19 h 63"/>
                <a:gd name="T12" fmla="*/ 38 w 63"/>
                <a:gd name="T13" fmla="*/ 7 h 63"/>
                <a:gd name="T14" fmla="*/ 22 w 63"/>
                <a:gd name="T15" fmla="*/ 3 h 63"/>
                <a:gd name="T16" fmla="*/ 0 w 63"/>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3">
                  <a:moveTo>
                    <a:pt x="0" y="62"/>
                  </a:moveTo>
                  <a:lnTo>
                    <a:pt x="22" y="62"/>
                  </a:lnTo>
                  <a:lnTo>
                    <a:pt x="38" y="54"/>
                  </a:lnTo>
                  <a:lnTo>
                    <a:pt x="54" y="46"/>
                  </a:lnTo>
                  <a:lnTo>
                    <a:pt x="62" y="30"/>
                  </a:lnTo>
                  <a:lnTo>
                    <a:pt x="54" y="19"/>
                  </a:lnTo>
                  <a:lnTo>
                    <a:pt x="38" y="7"/>
                  </a:lnTo>
                  <a:lnTo>
                    <a:pt x="22"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50" name="Freeform 554">
              <a:extLst>
                <a:ext uri="{FF2B5EF4-FFF2-40B4-BE49-F238E27FC236}">
                  <a16:creationId xmlns:a16="http://schemas.microsoft.com/office/drawing/2014/main" id="{24F61839-01B4-4B92-938E-56D5BAB60133}"/>
                </a:ext>
              </a:extLst>
            </p:cNvPr>
            <p:cNvSpPr>
              <a:spLocks noChangeArrowheads="1"/>
            </p:cNvSpPr>
            <p:nvPr/>
          </p:nvSpPr>
          <p:spPr bwMode="auto">
            <a:xfrm>
              <a:off x="2890" y="2163"/>
              <a:ext cx="14" cy="14"/>
            </a:xfrm>
            <a:custGeom>
              <a:avLst/>
              <a:gdLst>
                <a:gd name="T0" fmla="*/ 35 w 62"/>
                <a:gd name="T1" fmla="*/ 62 h 63"/>
                <a:gd name="T2" fmla="*/ 0 w 62"/>
                <a:gd name="T3" fmla="*/ 62 h 63"/>
                <a:gd name="T4" fmla="*/ 0 w 62"/>
                <a:gd name="T5" fmla="*/ 0 h 63"/>
                <a:gd name="T6" fmla="*/ 35 w 62"/>
                <a:gd name="T7" fmla="*/ 0 h 63"/>
                <a:gd name="T8" fmla="*/ 35 w 62"/>
                <a:gd name="T9" fmla="*/ 62 h 63"/>
                <a:gd name="T10" fmla="*/ 46 w 62"/>
                <a:gd name="T11" fmla="*/ 54 h 63"/>
                <a:gd name="T12" fmla="*/ 54 w 62"/>
                <a:gd name="T13" fmla="*/ 43 h 63"/>
                <a:gd name="T14" fmla="*/ 61 w 62"/>
                <a:gd name="T15" fmla="*/ 27 h 63"/>
                <a:gd name="T16" fmla="*/ 54 w 62"/>
                <a:gd name="T17" fmla="*/ 7 h 63"/>
                <a:gd name="T18" fmla="*/ 46 w 62"/>
                <a:gd name="T19" fmla="*/ 0 h 63"/>
                <a:gd name="T20" fmla="*/ 35 w 62"/>
                <a:gd name="T21" fmla="*/ 0 h 63"/>
                <a:gd name="T22" fmla="*/ 35 w 62"/>
                <a:gd name="T23" fmla="*/ 51 h 63"/>
                <a:gd name="T24" fmla="*/ 15 w 62"/>
                <a:gd name="T25" fmla="*/ 51 h 63"/>
                <a:gd name="T26" fmla="*/ 15 w 62"/>
                <a:gd name="T27" fmla="*/ 7 h 63"/>
                <a:gd name="T28" fmla="*/ 35 w 62"/>
                <a:gd name="T29" fmla="*/ 7 h 63"/>
                <a:gd name="T30" fmla="*/ 35 w 62"/>
                <a:gd name="T31" fmla="*/ 51 h 63"/>
                <a:gd name="T32" fmla="*/ 46 w 62"/>
                <a:gd name="T33" fmla="*/ 38 h 63"/>
                <a:gd name="T34" fmla="*/ 50 w 62"/>
                <a:gd name="T35" fmla="*/ 27 h 63"/>
                <a:gd name="T36" fmla="*/ 46 w 62"/>
                <a:gd name="T37" fmla="*/ 15 h 63"/>
                <a:gd name="T38" fmla="*/ 35 w 62"/>
                <a:gd name="T3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63">
                  <a:moveTo>
                    <a:pt x="35" y="62"/>
                  </a:moveTo>
                  <a:lnTo>
                    <a:pt x="0" y="62"/>
                  </a:lnTo>
                  <a:lnTo>
                    <a:pt x="0" y="0"/>
                  </a:lnTo>
                  <a:lnTo>
                    <a:pt x="35" y="0"/>
                  </a:lnTo>
                  <a:lnTo>
                    <a:pt x="35" y="62"/>
                  </a:lnTo>
                  <a:lnTo>
                    <a:pt x="46" y="54"/>
                  </a:lnTo>
                  <a:lnTo>
                    <a:pt x="54" y="43"/>
                  </a:lnTo>
                  <a:lnTo>
                    <a:pt x="61" y="27"/>
                  </a:lnTo>
                  <a:lnTo>
                    <a:pt x="54" y="7"/>
                  </a:lnTo>
                  <a:lnTo>
                    <a:pt x="46" y="0"/>
                  </a:lnTo>
                  <a:lnTo>
                    <a:pt x="35" y="0"/>
                  </a:lnTo>
                  <a:lnTo>
                    <a:pt x="35" y="51"/>
                  </a:lnTo>
                  <a:lnTo>
                    <a:pt x="15" y="51"/>
                  </a:lnTo>
                  <a:lnTo>
                    <a:pt x="15" y="7"/>
                  </a:lnTo>
                  <a:lnTo>
                    <a:pt x="35" y="7"/>
                  </a:lnTo>
                  <a:lnTo>
                    <a:pt x="35" y="51"/>
                  </a:lnTo>
                  <a:lnTo>
                    <a:pt x="46" y="38"/>
                  </a:lnTo>
                  <a:lnTo>
                    <a:pt x="50" y="27"/>
                  </a:lnTo>
                  <a:lnTo>
                    <a:pt x="46" y="15"/>
                  </a:lnTo>
                  <a:lnTo>
                    <a:pt x="35" y="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51" name="Line 555">
              <a:extLst>
                <a:ext uri="{FF2B5EF4-FFF2-40B4-BE49-F238E27FC236}">
                  <a16:creationId xmlns:a16="http://schemas.microsoft.com/office/drawing/2014/main" id="{B114EEC0-6E19-4461-A399-86AA1C07C4A0}"/>
                </a:ext>
              </a:extLst>
            </p:cNvPr>
            <p:cNvSpPr>
              <a:spLocks noChangeShapeType="1"/>
            </p:cNvSpPr>
            <p:nvPr/>
          </p:nvSpPr>
          <p:spPr bwMode="auto">
            <a:xfrm>
              <a:off x="2925" y="2130"/>
              <a:ext cx="5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52" name="Freeform 556">
              <a:extLst>
                <a:ext uri="{FF2B5EF4-FFF2-40B4-BE49-F238E27FC236}">
                  <a16:creationId xmlns:a16="http://schemas.microsoft.com/office/drawing/2014/main" id="{76687EEF-8162-4AA2-9AD3-717D64EC0356}"/>
                </a:ext>
              </a:extLst>
            </p:cNvPr>
            <p:cNvSpPr>
              <a:spLocks noChangeArrowheads="1"/>
            </p:cNvSpPr>
            <p:nvPr/>
          </p:nvSpPr>
          <p:spPr bwMode="auto">
            <a:xfrm>
              <a:off x="2916" y="2120"/>
              <a:ext cx="74" cy="20"/>
            </a:xfrm>
            <a:custGeom>
              <a:avLst/>
              <a:gdLst>
                <a:gd name="T0" fmla="*/ 39 w 325"/>
                <a:gd name="T1" fmla="*/ 42 h 86"/>
                <a:gd name="T2" fmla="*/ 39 w 325"/>
                <a:gd name="T3" fmla="*/ 42 h 86"/>
                <a:gd name="T4" fmla="*/ 286 w 325"/>
                <a:gd name="T5" fmla="*/ 42 h 86"/>
                <a:gd name="T6" fmla="*/ 286 w 325"/>
                <a:gd name="T7" fmla="*/ 42 h 86"/>
                <a:gd name="T8" fmla="*/ 297 w 325"/>
                <a:gd name="T9" fmla="*/ 28 h 86"/>
                <a:gd name="T10" fmla="*/ 26 w 325"/>
                <a:gd name="T11" fmla="*/ 28 h 86"/>
                <a:gd name="T12" fmla="*/ 26 w 325"/>
                <a:gd name="T13" fmla="*/ 54 h 86"/>
                <a:gd name="T14" fmla="*/ 297 w 325"/>
                <a:gd name="T15" fmla="*/ 54 h 86"/>
                <a:gd name="T16" fmla="*/ 297 w 325"/>
                <a:gd name="T17" fmla="*/ 28 h 86"/>
                <a:gd name="T18" fmla="*/ 305 w 325"/>
                <a:gd name="T19" fmla="*/ 19 h 86"/>
                <a:gd name="T20" fmla="*/ 20 w 325"/>
                <a:gd name="T21" fmla="*/ 19 h 86"/>
                <a:gd name="T22" fmla="*/ 20 w 325"/>
                <a:gd name="T23" fmla="*/ 66 h 86"/>
                <a:gd name="T24" fmla="*/ 305 w 325"/>
                <a:gd name="T25" fmla="*/ 66 h 86"/>
                <a:gd name="T26" fmla="*/ 305 w 325"/>
                <a:gd name="T27" fmla="*/ 19 h 86"/>
                <a:gd name="T28" fmla="*/ 316 w 325"/>
                <a:gd name="T29" fmla="*/ 12 h 86"/>
                <a:gd name="T30" fmla="*/ 7 w 325"/>
                <a:gd name="T31" fmla="*/ 12 h 86"/>
                <a:gd name="T32" fmla="*/ 7 w 325"/>
                <a:gd name="T33" fmla="*/ 73 h 86"/>
                <a:gd name="T34" fmla="*/ 316 w 325"/>
                <a:gd name="T35" fmla="*/ 73 h 86"/>
                <a:gd name="T36" fmla="*/ 316 w 325"/>
                <a:gd name="T37" fmla="*/ 12 h 86"/>
                <a:gd name="T38" fmla="*/ 324 w 325"/>
                <a:gd name="T39" fmla="*/ 0 h 86"/>
                <a:gd name="T40" fmla="*/ 0 w 325"/>
                <a:gd name="T41" fmla="*/ 0 h 86"/>
                <a:gd name="T42" fmla="*/ 0 w 325"/>
                <a:gd name="T43" fmla="*/ 85 h 86"/>
                <a:gd name="T44" fmla="*/ 324 w 325"/>
                <a:gd name="T45" fmla="*/ 85 h 86"/>
                <a:gd name="T46" fmla="*/ 324 w 325"/>
                <a:gd name="T4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5" h="86">
                  <a:moveTo>
                    <a:pt x="39" y="42"/>
                  </a:moveTo>
                  <a:lnTo>
                    <a:pt x="39" y="42"/>
                  </a:lnTo>
                  <a:lnTo>
                    <a:pt x="286" y="42"/>
                  </a:lnTo>
                  <a:lnTo>
                    <a:pt x="286" y="42"/>
                  </a:lnTo>
                  <a:lnTo>
                    <a:pt x="297" y="28"/>
                  </a:lnTo>
                  <a:lnTo>
                    <a:pt x="26" y="28"/>
                  </a:lnTo>
                  <a:lnTo>
                    <a:pt x="26" y="54"/>
                  </a:lnTo>
                  <a:lnTo>
                    <a:pt x="297" y="54"/>
                  </a:lnTo>
                  <a:lnTo>
                    <a:pt x="297" y="28"/>
                  </a:lnTo>
                  <a:lnTo>
                    <a:pt x="305" y="19"/>
                  </a:lnTo>
                  <a:lnTo>
                    <a:pt x="20" y="19"/>
                  </a:lnTo>
                  <a:lnTo>
                    <a:pt x="20" y="66"/>
                  </a:lnTo>
                  <a:lnTo>
                    <a:pt x="305" y="66"/>
                  </a:lnTo>
                  <a:lnTo>
                    <a:pt x="305" y="19"/>
                  </a:lnTo>
                  <a:lnTo>
                    <a:pt x="316" y="12"/>
                  </a:lnTo>
                  <a:lnTo>
                    <a:pt x="7" y="12"/>
                  </a:lnTo>
                  <a:lnTo>
                    <a:pt x="7" y="73"/>
                  </a:lnTo>
                  <a:lnTo>
                    <a:pt x="316" y="73"/>
                  </a:lnTo>
                  <a:lnTo>
                    <a:pt x="316" y="12"/>
                  </a:lnTo>
                  <a:lnTo>
                    <a:pt x="324" y="0"/>
                  </a:lnTo>
                  <a:lnTo>
                    <a:pt x="0" y="0"/>
                  </a:lnTo>
                  <a:lnTo>
                    <a:pt x="0" y="85"/>
                  </a:lnTo>
                  <a:lnTo>
                    <a:pt x="324" y="85"/>
                  </a:lnTo>
                  <a:lnTo>
                    <a:pt x="32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53" name="Freeform 557">
              <a:extLst>
                <a:ext uri="{FF2B5EF4-FFF2-40B4-BE49-F238E27FC236}">
                  <a16:creationId xmlns:a16="http://schemas.microsoft.com/office/drawing/2014/main" id="{4255EE10-A3DF-4365-AD10-32E663218FC3}"/>
                </a:ext>
              </a:extLst>
            </p:cNvPr>
            <p:cNvSpPr>
              <a:spLocks noChangeArrowheads="1"/>
            </p:cNvSpPr>
            <p:nvPr/>
          </p:nvSpPr>
          <p:spPr bwMode="auto">
            <a:xfrm>
              <a:off x="2930" y="2195"/>
              <a:ext cx="46" cy="21"/>
            </a:xfrm>
            <a:custGeom>
              <a:avLst/>
              <a:gdLst>
                <a:gd name="T0" fmla="*/ 161 w 201"/>
                <a:gd name="T1" fmla="*/ 43 h 91"/>
                <a:gd name="T2" fmla="*/ 38 w 201"/>
                <a:gd name="T3" fmla="*/ 43 h 91"/>
                <a:gd name="T4" fmla="*/ 38 w 201"/>
                <a:gd name="T5" fmla="*/ 47 h 91"/>
                <a:gd name="T6" fmla="*/ 161 w 201"/>
                <a:gd name="T7" fmla="*/ 47 h 91"/>
                <a:gd name="T8" fmla="*/ 161 w 201"/>
                <a:gd name="T9" fmla="*/ 43 h 91"/>
                <a:gd name="T10" fmla="*/ 173 w 201"/>
                <a:gd name="T11" fmla="*/ 31 h 91"/>
                <a:gd name="T12" fmla="*/ 26 w 201"/>
                <a:gd name="T13" fmla="*/ 31 h 91"/>
                <a:gd name="T14" fmla="*/ 26 w 201"/>
                <a:gd name="T15" fmla="*/ 58 h 91"/>
                <a:gd name="T16" fmla="*/ 173 w 201"/>
                <a:gd name="T17" fmla="*/ 58 h 91"/>
                <a:gd name="T18" fmla="*/ 173 w 201"/>
                <a:gd name="T19" fmla="*/ 31 h 91"/>
                <a:gd name="T20" fmla="*/ 184 w 201"/>
                <a:gd name="T21" fmla="*/ 23 h 91"/>
                <a:gd name="T22" fmla="*/ 19 w 201"/>
                <a:gd name="T23" fmla="*/ 23 h 91"/>
                <a:gd name="T24" fmla="*/ 19 w 201"/>
                <a:gd name="T25" fmla="*/ 66 h 91"/>
                <a:gd name="T26" fmla="*/ 184 w 201"/>
                <a:gd name="T27" fmla="*/ 66 h 91"/>
                <a:gd name="T28" fmla="*/ 184 w 201"/>
                <a:gd name="T29" fmla="*/ 23 h 91"/>
                <a:gd name="T30" fmla="*/ 193 w 201"/>
                <a:gd name="T31" fmla="*/ 15 h 91"/>
                <a:gd name="T32" fmla="*/ 7 w 201"/>
                <a:gd name="T33" fmla="*/ 15 h 91"/>
                <a:gd name="T34" fmla="*/ 7 w 201"/>
                <a:gd name="T35" fmla="*/ 73 h 91"/>
                <a:gd name="T36" fmla="*/ 193 w 201"/>
                <a:gd name="T37" fmla="*/ 73 h 91"/>
                <a:gd name="T38" fmla="*/ 193 w 201"/>
                <a:gd name="T39" fmla="*/ 15 h 91"/>
                <a:gd name="T40" fmla="*/ 200 w 201"/>
                <a:gd name="T41" fmla="*/ 0 h 91"/>
                <a:gd name="T42" fmla="*/ 0 w 201"/>
                <a:gd name="T43" fmla="*/ 0 h 91"/>
                <a:gd name="T44" fmla="*/ 0 w 201"/>
                <a:gd name="T45" fmla="*/ 90 h 91"/>
                <a:gd name="T46" fmla="*/ 200 w 201"/>
                <a:gd name="T47" fmla="*/ 90 h 91"/>
                <a:gd name="T48" fmla="*/ 200 w 201"/>
                <a:gd name="T4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1" h="91">
                  <a:moveTo>
                    <a:pt x="161" y="43"/>
                  </a:moveTo>
                  <a:lnTo>
                    <a:pt x="38" y="43"/>
                  </a:lnTo>
                  <a:lnTo>
                    <a:pt x="38" y="47"/>
                  </a:lnTo>
                  <a:lnTo>
                    <a:pt x="161" y="47"/>
                  </a:lnTo>
                  <a:lnTo>
                    <a:pt x="161" y="43"/>
                  </a:lnTo>
                  <a:lnTo>
                    <a:pt x="173" y="31"/>
                  </a:lnTo>
                  <a:lnTo>
                    <a:pt x="26" y="31"/>
                  </a:lnTo>
                  <a:lnTo>
                    <a:pt x="26" y="58"/>
                  </a:lnTo>
                  <a:lnTo>
                    <a:pt x="173" y="58"/>
                  </a:lnTo>
                  <a:lnTo>
                    <a:pt x="173" y="31"/>
                  </a:lnTo>
                  <a:lnTo>
                    <a:pt x="184" y="23"/>
                  </a:lnTo>
                  <a:lnTo>
                    <a:pt x="19" y="23"/>
                  </a:lnTo>
                  <a:lnTo>
                    <a:pt x="19" y="66"/>
                  </a:lnTo>
                  <a:lnTo>
                    <a:pt x="184" y="66"/>
                  </a:lnTo>
                  <a:lnTo>
                    <a:pt x="184" y="23"/>
                  </a:lnTo>
                  <a:lnTo>
                    <a:pt x="193" y="15"/>
                  </a:lnTo>
                  <a:lnTo>
                    <a:pt x="7" y="15"/>
                  </a:lnTo>
                  <a:lnTo>
                    <a:pt x="7" y="73"/>
                  </a:lnTo>
                  <a:lnTo>
                    <a:pt x="193" y="73"/>
                  </a:lnTo>
                  <a:lnTo>
                    <a:pt x="193" y="15"/>
                  </a:lnTo>
                  <a:lnTo>
                    <a:pt x="200" y="0"/>
                  </a:lnTo>
                  <a:lnTo>
                    <a:pt x="0" y="0"/>
                  </a:lnTo>
                  <a:lnTo>
                    <a:pt x="0" y="90"/>
                  </a:lnTo>
                  <a:lnTo>
                    <a:pt x="200" y="90"/>
                  </a:lnTo>
                  <a:lnTo>
                    <a:pt x="20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54" name="Freeform 558">
              <a:extLst>
                <a:ext uri="{FF2B5EF4-FFF2-40B4-BE49-F238E27FC236}">
                  <a16:creationId xmlns:a16="http://schemas.microsoft.com/office/drawing/2014/main" id="{ED932285-1A67-403E-B53F-DE76598E7C91}"/>
                </a:ext>
              </a:extLst>
            </p:cNvPr>
            <p:cNvSpPr>
              <a:spLocks noChangeArrowheads="1"/>
            </p:cNvSpPr>
            <p:nvPr/>
          </p:nvSpPr>
          <p:spPr bwMode="auto">
            <a:xfrm>
              <a:off x="3147" y="2101"/>
              <a:ext cx="143" cy="133"/>
            </a:xfrm>
            <a:custGeom>
              <a:avLst/>
              <a:gdLst>
                <a:gd name="T0" fmla="*/ 0 w 629"/>
                <a:gd name="T1" fmla="*/ 0 h 585"/>
                <a:gd name="T2" fmla="*/ 628 w 629"/>
                <a:gd name="T3" fmla="*/ 0 h 585"/>
                <a:gd name="T4" fmla="*/ 628 w 629"/>
                <a:gd name="T5" fmla="*/ 584 h 585"/>
                <a:gd name="T6" fmla="*/ 0 w 629"/>
                <a:gd name="T7" fmla="*/ 584 h 585"/>
                <a:gd name="T8" fmla="*/ 0 w 629"/>
                <a:gd name="T9" fmla="*/ 0 h 585"/>
              </a:gdLst>
              <a:ahLst/>
              <a:cxnLst>
                <a:cxn ang="0">
                  <a:pos x="T0" y="T1"/>
                </a:cxn>
                <a:cxn ang="0">
                  <a:pos x="T2" y="T3"/>
                </a:cxn>
                <a:cxn ang="0">
                  <a:pos x="T4" y="T5"/>
                </a:cxn>
                <a:cxn ang="0">
                  <a:pos x="T6" y="T7"/>
                </a:cxn>
                <a:cxn ang="0">
                  <a:pos x="T8" y="T9"/>
                </a:cxn>
              </a:cxnLst>
              <a:rect l="0" t="0" r="r" b="b"/>
              <a:pathLst>
                <a:path w="629" h="585">
                  <a:moveTo>
                    <a:pt x="0" y="0"/>
                  </a:moveTo>
                  <a:lnTo>
                    <a:pt x="628" y="0"/>
                  </a:lnTo>
                  <a:lnTo>
                    <a:pt x="628" y="584"/>
                  </a:lnTo>
                  <a:lnTo>
                    <a:pt x="0" y="584"/>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0255" name="Line 559">
              <a:extLst>
                <a:ext uri="{FF2B5EF4-FFF2-40B4-BE49-F238E27FC236}">
                  <a16:creationId xmlns:a16="http://schemas.microsoft.com/office/drawing/2014/main" id="{430EF0CB-CFEE-42FE-942B-7C708F02C120}"/>
                </a:ext>
              </a:extLst>
            </p:cNvPr>
            <p:cNvSpPr>
              <a:spLocks noChangeShapeType="1"/>
            </p:cNvSpPr>
            <p:nvPr/>
          </p:nvSpPr>
          <p:spPr bwMode="auto">
            <a:xfrm>
              <a:off x="3167" y="2158"/>
              <a:ext cx="1" cy="1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56" name="Line 560">
              <a:extLst>
                <a:ext uri="{FF2B5EF4-FFF2-40B4-BE49-F238E27FC236}">
                  <a16:creationId xmlns:a16="http://schemas.microsoft.com/office/drawing/2014/main" id="{B3D9A12E-EE98-4162-B07E-17C154DAA50B}"/>
                </a:ext>
              </a:extLst>
            </p:cNvPr>
            <p:cNvSpPr>
              <a:spLocks noChangeShapeType="1"/>
            </p:cNvSpPr>
            <p:nvPr/>
          </p:nvSpPr>
          <p:spPr bwMode="auto">
            <a:xfrm>
              <a:off x="3167" y="2158"/>
              <a:ext cx="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57" name="Freeform 561">
              <a:extLst>
                <a:ext uri="{FF2B5EF4-FFF2-40B4-BE49-F238E27FC236}">
                  <a16:creationId xmlns:a16="http://schemas.microsoft.com/office/drawing/2014/main" id="{3DB53466-64F9-4AE4-84EB-FE4F993F8F5D}"/>
                </a:ext>
              </a:extLst>
            </p:cNvPr>
            <p:cNvSpPr>
              <a:spLocks noChangeArrowheads="1"/>
            </p:cNvSpPr>
            <p:nvPr/>
          </p:nvSpPr>
          <p:spPr bwMode="auto">
            <a:xfrm>
              <a:off x="3176" y="2158"/>
              <a:ext cx="14" cy="20"/>
            </a:xfrm>
            <a:custGeom>
              <a:avLst/>
              <a:gdLst>
                <a:gd name="T0" fmla="*/ 0 w 63"/>
                <a:gd name="T1" fmla="*/ 85 h 86"/>
                <a:gd name="T2" fmla="*/ 23 w 63"/>
                <a:gd name="T3" fmla="*/ 81 h 86"/>
                <a:gd name="T4" fmla="*/ 39 w 63"/>
                <a:gd name="T5" fmla="*/ 74 h 86"/>
                <a:gd name="T6" fmla="*/ 55 w 63"/>
                <a:gd name="T7" fmla="*/ 58 h 86"/>
                <a:gd name="T8" fmla="*/ 62 w 63"/>
                <a:gd name="T9" fmla="*/ 42 h 86"/>
                <a:gd name="T10" fmla="*/ 55 w 63"/>
                <a:gd name="T11" fmla="*/ 26 h 86"/>
                <a:gd name="T12" fmla="*/ 39 w 63"/>
                <a:gd name="T13" fmla="*/ 14 h 86"/>
                <a:gd name="T14" fmla="*/ 23 w 63"/>
                <a:gd name="T15" fmla="*/ 3 h 86"/>
                <a:gd name="T16" fmla="*/ 0 w 63"/>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6">
                  <a:moveTo>
                    <a:pt x="0" y="85"/>
                  </a:moveTo>
                  <a:lnTo>
                    <a:pt x="23" y="81"/>
                  </a:lnTo>
                  <a:lnTo>
                    <a:pt x="39" y="74"/>
                  </a:lnTo>
                  <a:lnTo>
                    <a:pt x="55" y="58"/>
                  </a:lnTo>
                  <a:lnTo>
                    <a:pt x="62" y="42"/>
                  </a:lnTo>
                  <a:lnTo>
                    <a:pt x="55" y="26"/>
                  </a:lnTo>
                  <a:lnTo>
                    <a:pt x="39" y="14"/>
                  </a:lnTo>
                  <a:lnTo>
                    <a:pt x="23"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58" name="Freeform 562">
              <a:extLst>
                <a:ext uri="{FF2B5EF4-FFF2-40B4-BE49-F238E27FC236}">
                  <a16:creationId xmlns:a16="http://schemas.microsoft.com/office/drawing/2014/main" id="{26DDA7EA-8E26-4F25-A11F-769B90C3717F}"/>
                </a:ext>
              </a:extLst>
            </p:cNvPr>
            <p:cNvSpPr>
              <a:spLocks noChangeArrowheads="1"/>
            </p:cNvSpPr>
            <p:nvPr/>
          </p:nvSpPr>
          <p:spPr bwMode="auto">
            <a:xfrm>
              <a:off x="3167" y="2160"/>
              <a:ext cx="14" cy="17"/>
            </a:xfrm>
            <a:custGeom>
              <a:avLst/>
              <a:gdLst>
                <a:gd name="T0" fmla="*/ 62 w 63"/>
                <a:gd name="T1" fmla="*/ 73 h 74"/>
                <a:gd name="T2" fmla="*/ 0 w 63"/>
                <a:gd name="T3" fmla="*/ 73 h 74"/>
                <a:gd name="T4" fmla="*/ 12 w 63"/>
                <a:gd name="T5" fmla="*/ 62 h 74"/>
                <a:gd name="T6" fmla="*/ 62 w 63"/>
                <a:gd name="T7" fmla="*/ 62 h 74"/>
                <a:gd name="T8" fmla="*/ 12 w 63"/>
                <a:gd name="T9" fmla="*/ 62 h 74"/>
                <a:gd name="T10" fmla="*/ 12 w 63"/>
                <a:gd name="T11" fmla="*/ 0 h 74"/>
                <a:gd name="T12" fmla="*/ 62 w 63"/>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63" h="74">
                  <a:moveTo>
                    <a:pt x="62" y="73"/>
                  </a:moveTo>
                  <a:lnTo>
                    <a:pt x="0" y="73"/>
                  </a:lnTo>
                  <a:lnTo>
                    <a:pt x="12" y="62"/>
                  </a:lnTo>
                  <a:lnTo>
                    <a:pt x="62" y="62"/>
                  </a:lnTo>
                  <a:lnTo>
                    <a:pt x="12" y="62"/>
                  </a:lnTo>
                  <a:lnTo>
                    <a:pt x="12"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59" name="Freeform 563">
              <a:extLst>
                <a:ext uri="{FF2B5EF4-FFF2-40B4-BE49-F238E27FC236}">
                  <a16:creationId xmlns:a16="http://schemas.microsoft.com/office/drawing/2014/main" id="{F31A09AF-F7CF-4B35-8B32-7BC13C6C75F1}"/>
                </a:ext>
              </a:extLst>
            </p:cNvPr>
            <p:cNvSpPr>
              <a:spLocks noChangeArrowheads="1"/>
            </p:cNvSpPr>
            <p:nvPr/>
          </p:nvSpPr>
          <p:spPr bwMode="auto">
            <a:xfrm>
              <a:off x="3176" y="2160"/>
              <a:ext cx="14" cy="14"/>
            </a:xfrm>
            <a:custGeom>
              <a:avLst/>
              <a:gdLst>
                <a:gd name="T0" fmla="*/ 0 w 63"/>
                <a:gd name="T1" fmla="*/ 62 h 63"/>
                <a:gd name="T2" fmla="*/ 28 w 63"/>
                <a:gd name="T3" fmla="*/ 62 h 63"/>
                <a:gd name="T4" fmla="*/ 47 w 63"/>
                <a:gd name="T5" fmla="*/ 54 h 63"/>
                <a:gd name="T6" fmla="*/ 55 w 63"/>
                <a:gd name="T7" fmla="*/ 46 h 63"/>
                <a:gd name="T8" fmla="*/ 62 w 63"/>
                <a:gd name="T9" fmla="*/ 30 h 63"/>
                <a:gd name="T10" fmla="*/ 55 w 63"/>
                <a:gd name="T11" fmla="*/ 19 h 63"/>
                <a:gd name="T12" fmla="*/ 47 w 63"/>
                <a:gd name="T13" fmla="*/ 7 h 63"/>
                <a:gd name="T14" fmla="*/ 28 w 63"/>
                <a:gd name="T15" fmla="*/ 3 h 63"/>
                <a:gd name="T16" fmla="*/ 0 w 63"/>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3">
                  <a:moveTo>
                    <a:pt x="0" y="62"/>
                  </a:moveTo>
                  <a:lnTo>
                    <a:pt x="28" y="62"/>
                  </a:lnTo>
                  <a:lnTo>
                    <a:pt x="47" y="54"/>
                  </a:lnTo>
                  <a:lnTo>
                    <a:pt x="55" y="46"/>
                  </a:lnTo>
                  <a:lnTo>
                    <a:pt x="62" y="30"/>
                  </a:lnTo>
                  <a:lnTo>
                    <a:pt x="55" y="19"/>
                  </a:lnTo>
                  <a:lnTo>
                    <a:pt x="47" y="7"/>
                  </a:lnTo>
                  <a:lnTo>
                    <a:pt x="28"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60" name="Freeform 564">
              <a:extLst>
                <a:ext uri="{FF2B5EF4-FFF2-40B4-BE49-F238E27FC236}">
                  <a16:creationId xmlns:a16="http://schemas.microsoft.com/office/drawing/2014/main" id="{C45D3897-D586-4108-A2B2-1D980FD9F758}"/>
                </a:ext>
              </a:extLst>
            </p:cNvPr>
            <p:cNvSpPr>
              <a:spLocks noChangeArrowheads="1"/>
            </p:cNvSpPr>
            <p:nvPr/>
          </p:nvSpPr>
          <p:spPr bwMode="auto">
            <a:xfrm>
              <a:off x="3173" y="2163"/>
              <a:ext cx="15" cy="14"/>
            </a:xfrm>
            <a:custGeom>
              <a:avLst/>
              <a:gdLst>
                <a:gd name="T0" fmla="*/ 20 w 64"/>
                <a:gd name="T1" fmla="*/ 62 h 63"/>
                <a:gd name="T2" fmla="*/ 0 w 64"/>
                <a:gd name="T3" fmla="*/ 62 h 63"/>
                <a:gd name="T4" fmla="*/ 0 w 64"/>
                <a:gd name="T5" fmla="*/ 0 h 63"/>
                <a:gd name="T6" fmla="*/ 20 w 64"/>
                <a:gd name="T7" fmla="*/ 0 h 63"/>
                <a:gd name="T8" fmla="*/ 20 w 64"/>
                <a:gd name="T9" fmla="*/ 62 h 63"/>
                <a:gd name="T10" fmla="*/ 43 w 64"/>
                <a:gd name="T11" fmla="*/ 54 h 63"/>
                <a:gd name="T12" fmla="*/ 54 w 64"/>
                <a:gd name="T13" fmla="*/ 43 h 63"/>
                <a:gd name="T14" fmla="*/ 63 w 64"/>
                <a:gd name="T15" fmla="*/ 27 h 63"/>
                <a:gd name="T16" fmla="*/ 54 w 64"/>
                <a:gd name="T17" fmla="*/ 7 h 63"/>
                <a:gd name="T18" fmla="*/ 43 w 64"/>
                <a:gd name="T19" fmla="*/ 0 h 63"/>
                <a:gd name="T20" fmla="*/ 20 w 64"/>
                <a:gd name="T21" fmla="*/ 0 h 63"/>
                <a:gd name="T22" fmla="*/ 20 w 64"/>
                <a:gd name="T23" fmla="*/ 51 h 63"/>
                <a:gd name="T24" fmla="*/ 4 w 64"/>
                <a:gd name="T25" fmla="*/ 51 h 63"/>
                <a:gd name="T26" fmla="*/ 4 w 64"/>
                <a:gd name="T27" fmla="*/ 7 h 63"/>
                <a:gd name="T28" fmla="*/ 20 w 64"/>
                <a:gd name="T29" fmla="*/ 7 h 63"/>
                <a:gd name="T30" fmla="*/ 20 w 64"/>
                <a:gd name="T31" fmla="*/ 51 h 63"/>
                <a:gd name="T32" fmla="*/ 39 w 64"/>
                <a:gd name="T33" fmla="*/ 38 h 63"/>
                <a:gd name="T34" fmla="*/ 43 w 64"/>
                <a:gd name="T35" fmla="*/ 27 h 63"/>
                <a:gd name="T36" fmla="*/ 39 w 64"/>
                <a:gd name="T37" fmla="*/ 15 h 63"/>
                <a:gd name="T38" fmla="*/ 20 w 64"/>
                <a:gd name="T3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3">
                  <a:moveTo>
                    <a:pt x="20" y="62"/>
                  </a:moveTo>
                  <a:lnTo>
                    <a:pt x="0" y="62"/>
                  </a:lnTo>
                  <a:lnTo>
                    <a:pt x="0" y="0"/>
                  </a:lnTo>
                  <a:lnTo>
                    <a:pt x="20" y="0"/>
                  </a:lnTo>
                  <a:lnTo>
                    <a:pt x="20" y="62"/>
                  </a:lnTo>
                  <a:lnTo>
                    <a:pt x="43" y="54"/>
                  </a:lnTo>
                  <a:lnTo>
                    <a:pt x="54" y="43"/>
                  </a:lnTo>
                  <a:lnTo>
                    <a:pt x="63" y="27"/>
                  </a:lnTo>
                  <a:lnTo>
                    <a:pt x="54" y="7"/>
                  </a:lnTo>
                  <a:lnTo>
                    <a:pt x="43" y="0"/>
                  </a:lnTo>
                  <a:lnTo>
                    <a:pt x="20" y="0"/>
                  </a:lnTo>
                  <a:lnTo>
                    <a:pt x="20" y="51"/>
                  </a:lnTo>
                  <a:lnTo>
                    <a:pt x="4" y="51"/>
                  </a:lnTo>
                  <a:lnTo>
                    <a:pt x="4" y="7"/>
                  </a:lnTo>
                  <a:lnTo>
                    <a:pt x="20" y="7"/>
                  </a:lnTo>
                  <a:lnTo>
                    <a:pt x="20" y="51"/>
                  </a:lnTo>
                  <a:lnTo>
                    <a:pt x="39" y="38"/>
                  </a:lnTo>
                  <a:lnTo>
                    <a:pt x="43" y="27"/>
                  </a:lnTo>
                  <a:lnTo>
                    <a:pt x="39" y="15"/>
                  </a:lnTo>
                  <a:lnTo>
                    <a:pt x="20" y="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61" name="Line 565">
              <a:extLst>
                <a:ext uri="{FF2B5EF4-FFF2-40B4-BE49-F238E27FC236}">
                  <a16:creationId xmlns:a16="http://schemas.microsoft.com/office/drawing/2014/main" id="{BB3C8DE0-7679-4E53-BEEF-B69D407A7CD4}"/>
                </a:ext>
              </a:extLst>
            </p:cNvPr>
            <p:cNvSpPr>
              <a:spLocks noChangeShapeType="1"/>
            </p:cNvSpPr>
            <p:nvPr/>
          </p:nvSpPr>
          <p:spPr bwMode="auto">
            <a:xfrm>
              <a:off x="3206" y="2130"/>
              <a:ext cx="5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62" name="Freeform 566">
              <a:extLst>
                <a:ext uri="{FF2B5EF4-FFF2-40B4-BE49-F238E27FC236}">
                  <a16:creationId xmlns:a16="http://schemas.microsoft.com/office/drawing/2014/main" id="{DA03B49E-B16D-42D0-B12B-61C22BA0EC65}"/>
                </a:ext>
              </a:extLst>
            </p:cNvPr>
            <p:cNvSpPr>
              <a:spLocks noChangeArrowheads="1"/>
            </p:cNvSpPr>
            <p:nvPr/>
          </p:nvSpPr>
          <p:spPr bwMode="auto">
            <a:xfrm>
              <a:off x="3197" y="2120"/>
              <a:ext cx="75" cy="20"/>
            </a:xfrm>
            <a:custGeom>
              <a:avLst/>
              <a:gdLst>
                <a:gd name="T0" fmla="*/ 39 w 329"/>
                <a:gd name="T1" fmla="*/ 42 h 86"/>
                <a:gd name="T2" fmla="*/ 39 w 329"/>
                <a:gd name="T3" fmla="*/ 42 h 86"/>
                <a:gd name="T4" fmla="*/ 289 w 329"/>
                <a:gd name="T5" fmla="*/ 42 h 86"/>
                <a:gd name="T6" fmla="*/ 289 w 329"/>
                <a:gd name="T7" fmla="*/ 42 h 86"/>
                <a:gd name="T8" fmla="*/ 297 w 329"/>
                <a:gd name="T9" fmla="*/ 28 h 86"/>
                <a:gd name="T10" fmla="*/ 31 w 329"/>
                <a:gd name="T11" fmla="*/ 28 h 86"/>
                <a:gd name="T12" fmla="*/ 31 w 329"/>
                <a:gd name="T13" fmla="*/ 54 h 86"/>
                <a:gd name="T14" fmla="*/ 297 w 329"/>
                <a:gd name="T15" fmla="*/ 54 h 86"/>
                <a:gd name="T16" fmla="*/ 297 w 329"/>
                <a:gd name="T17" fmla="*/ 28 h 86"/>
                <a:gd name="T18" fmla="*/ 309 w 329"/>
                <a:gd name="T19" fmla="*/ 19 h 86"/>
                <a:gd name="T20" fmla="*/ 20 w 329"/>
                <a:gd name="T21" fmla="*/ 19 h 86"/>
                <a:gd name="T22" fmla="*/ 20 w 329"/>
                <a:gd name="T23" fmla="*/ 66 h 86"/>
                <a:gd name="T24" fmla="*/ 309 w 329"/>
                <a:gd name="T25" fmla="*/ 66 h 86"/>
                <a:gd name="T26" fmla="*/ 309 w 329"/>
                <a:gd name="T27" fmla="*/ 19 h 86"/>
                <a:gd name="T28" fmla="*/ 320 w 329"/>
                <a:gd name="T29" fmla="*/ 12 h 86"/>
                <a:gd name="T30" fmla="*/ 11 w 329"/>
                <a:gd name="T31" fmla="*/ 12 h 86"/>
                <a:gd name="T32" fmla="*/ 11 w 329"/>
                <a:gd name="T33" fmla="*/ 73 h 86"/>
                <a:gd name="T34" fmla="*/ 320 w 329"/>
                <a:gd name="T35" fmla="*/ 73 h 86"/>
                <a:gd name="T36" fmla="*/ 320 w 329"/>
                <a:gd name="T37" fmla="*/ 12 h 86"/>
                <a:gd name="T38" fmla="*/ 328 w 329"/>
                <a:gd name="T39" fmla="*/ 0 h 86"/>
                <a:gd name="T40" fmla="*/ 0 w 329"/>
                <a:gd name="T41" fmla="*/ 0 h 86"/>
                <a:gd name="T42" fmla="*/ 0 w 329"/>
                <a:gd name="T43" fmla="*/ 85 h 86"/>
                <a:gd name="T44" fmla="*/ 328 w 329"/>
                <a:gd name="T45" fmla="*/ 85 h 86"/>
                <a:gd name="T46" fmla="*/ 328 w 329"/>
                <a:gd name="T4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9" h="86">
                  <a:moveTo>
                    <a:pt x="39" y="42"/>
                  </a:moveTo>
                  <a:lnTo>
                    <a:pt x="39" y="42"/>
                  </a:lnTo>
                  <a:lnTo>
                    <a:pt x="289" y="42"/>
                  </a:lnTo>
                  <a:lnTo>
                    <a:pt x="289" y="42"/>
                  </a:lnTo>
                  <a:lnTo>
                    <a:pt x="297" y="28"/>
                  </a:lnTo>
                  <a:lnTo>
                    <a:pt x="31" y="28"/>
                  </a:lnTo>
                  <a:lnTo>
                    <a:pt x="31" y="54"/>
                  </a:lnTo>
                  <a:lnTo>
                    <a:pt x="297" y="54"/>
                  </a:lnTo>
                  <a:lnTo>
                    <a:pt x="297" y="28"/>
                  </a:lnTo>
                  <a:lnTo>
                    <a:pt x="309" y="19"/>
                  </a:lnTo>
                  <a:lnTo>
                    <a:pt x="20" y="19"/>
                  </a:lnTo>
                  <a:lnTo>
                    <a:pt x="20" y="66"/>
                  </a:lnTo>
                  <a:lnTo>
                    <a:pt x="309" y="66"/>
                  </a:lnTo>
                  <a:lnTo>
                    <a:pt x="309" y="19"/>
                  </a:lnTo>
                  <a:lnTo>
                    <a:pt x="320" y="12"/>
                  </a:lnTo>
                  <a:lnTo>
                    <a:pt x="11" y="12"/>
                  </a:lnTo>
                  <a:lnTo>
                    <a:pt x="11" y="73"/>
                  </a:lnTo>
                  <a:lnTo>
                    <a:pt x="320" y="73"/>
                  </a:lnTo>
                  <a:lnTo>
                    <a:pt x="320" y="12"/>
                  </a:lnTo>
                  <a:lnTo>
                    <a:pt x="328" y="0"/>
                  </a:lnTo>
                  <a:lnTo>
                    <a:pt x="0" y="0"/>
                  </a:lnTo>
                  <a:lnTo>
                    <a:pt x="0" y="85"/>
                  </a:lnTo>
                  <a:lnTo>
                    <a:pt x="328" y="85"/>
                  </a:lnTo>
                  <a:lnTo>
                    <a:pt x="32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63" name="Freeform 567">
              <a:extLst>
                <a:ext uri="{FF2B5EF4-FFF2-40B4-BE49-F238E27FC236}">
                  <a16:creationId xmlns:a16="http://schemas.microsoft.com/office/drawing/2014/main" id="{FD509EB1-5A65-4246-B95D-BF66BBEAC3F8}"/>
                </a:ext>
              </a:extLst>
            </p:cNvPr>
            <p:cNvSpPr>
              <a:spLocks noChangeArrowheads="1"/>
            </p:cNvSpPr>
            <p:nvPr/>
          </p:nvSpPr>
          <p:spPr bwMode="auto">
            <a:xfrm>
              <a:off x="3211" y="2195"/>
              <a:ext cx="46" cy="21"/>
            </a:xfrm>
            <a:custGeom>
              <a:avLst/>
              <a:gdLst>
                <a:gd name="T0" fmla="*/ 166 w 205"/>
                <a:gd name="T1" fmla="*/ 43 h 91"/>
                <a:gd name="T2" fmla="*/ 38 w 205"/>
                <a:gd name="T3" fmla="*/ 43 h 91"/>
                <a:gd name="T4" fmla="*/ 38 w 205"/>
                <a:gd name="T5" fmla="*/ 47 h 91"/>
                <a:gd name="T6" fmla="*/ 166 w 205"/>
                <a:gd name="T7" fmla="*/ 47 h 91"/>
                <a:gd name="T8" fmla="*/ 166 w 205"/>
                <a:gd name="T9" fmla="*/ 43 h 91"/>
                <a:gd name="T10" fmla="*/ 174 w 205"/>
                <a:gd name="T11" fmla="*/ 31 h 91"/>
                <a:gd name="T12" fmla="*/ 26 w 205"/>
                <a:gd name="T13" fmla="*/ 31 h 91"/>
                <a:gd name="T14" fmla="*/ 26 w 205"/>
                <a:gd name="T15" fmla="*/ 58 h 91"/>
                <a:gd name="T16" fmla="*/ 174 w 205"/>
                <a:gd name="T17" fmla="*/ 58 h 91"/>
                <a:gd name="T18" fmla="*/ 174 w 205"/>
                <a:gd name="T19" fmla="*/ 31 h 91"/>
                <a:gd name="T20" fmla="*/ 185 w 205"/>
                <a:gd name="T21" fmla="*/ 23 h 91"/>
                <a:gd name="T22" fmla="*/ 19 w 205"/>
                <a:gd name="T23" fmla="*/ 23 h 91"/>
                <a:gd name="T24" fmla="*/ 19 w 205"/>
                <a:gd name="T25" fmla="*/ 66 h 91"/>
                <a:gd name="T26" fmla="*/ 185 w 205"/>
                <a:gd name="T27" fmla="*/ 66 h 91"/>
                <a:gd name="T28" fmla="*/ 185 w 205"/>
                <a:gd name="T29" fmla="*/ 23 h 91"/>
                <a:gd name="T30" fmla="*/ 196 w 205"/>
                <a:gd name="T31" fmla="*/ 15 h 91"/>
                <a:gd name="T32" fmla="*/ 12 w 205"/>
                <a:gd name="T33" fmla="*/ 15 h 91"/>
                <a:gd name="T34" fmla="*/ 12 w 205"/>
                <a:gd name="T35" fmla="*/ 73 h 91"/>
                <a:gd name="T36" fmla="*/ 196 w 205"/>
                <a:gd name="T37" fmla="*/ 73 h 91"/>
                <a:gd name="T38" fmla="*/ 196 w 205"/>
                <a:gd name="T39" fmla="*/ 15 h 91"/>
                <a:gd name="T40" fmla="*/ 204 w 205"/>
                <a:gd name="T41" fmla="*/ 0 h 91"/>
                <a:gd name="T42" fmla="*/ 0 w 205"/>
                <a:gd name="T43" fmla="*/ 0 h 91"/>
                <a:gd name="T44" fmla="*/ 0 w 205"/>
                <a:gd name="T45" fmla="*/ 90 h 91"/>
                <a:gd name="T46" fmla="*/ 204 w 205"/>
                <a:gd name="T47" fmla="*/ 90 h 91"/>
                <a:gd name="T48" fmla="*/ 204 w 205"/>
                <a:gd name="T4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5" h="91">
                  <a:moveTo>
                    <a:pt x="166" y="43"/>
                  </a:moveTo>
                  <a:lnTo>
                    <a:pt x="38" y="43"/>
                  </a:lnTo>
                  <a:lnTo>
                    <a:pt x="38" y="47"/>
                  </a:lnTo>
                  <a:lnTo>
                    <a:pt x="166" y="47"/>
                  </a:lnTo>
                  <a:lnTo>
                    <a:pt x="166" y="43"/>
                  </a:lnTo>
                  <a:lnTo>
                    <a:pt x="174" y="31"/>
                  </a:lnTo>
                  <a:lnTo>
                    <a:pt x="26" y="31"/>
                  </a:lnTo>
                  <a:lnTo>
                    <a:pt x="26" y="58"/>
                  </a:lnTo>
                  <a:lnTo>
                    <a:pt x="174" y="58"/>
                  </a:lnTo>
                  <a:lnTo>
                    <a:pt x="174" y="31"/>
                  </a:lnTo>
                  <a:lnTo>
                    <a:pt x="185" y="23"/>
                  </a:lnTo>
                  <a:lnTo>
                    <a:pt x="19" y="23"/>
                  </a:lnTo>
                  <a:lnTo>
                    <a:pt x="19" y="66"/>
                  </a:lnTo>
                  <a:lnTo>
                    <a:pt x="185" y="66"/>
                  </a:lnTo>
                  <a:lnTo>
                    <a:pt x="185" y="23"/>
                  </a:lnTo>
                  <a:lnTo>
                    <a:pt x="196" y="15"/>
                  </a:lnTo>
                  <a:lnTo>
                    <a:pt x="12" y="15"/>
                  </a:lnTo>
                  <a:lnTo>
                    <a:pt x="12" y="73"/>
                  </a:lnTo>
                  <a:lnTo>
                    <a:pt x="196" y="73"/>
                  </a:lnTo>
                  <a:lnTo>
                    <a:pt x="196" y="15"/>
                  </a:lnTo>
                  <a:lnTo>
                    <a:pt x="204" y="0"/>
                  </a:lnTo>
                  <a:lnTo>
                    <a:pt x="0" y="0"/>
                  </a:lnTo>
                  <a:lnTo>
                    <a:pt x="0" y="90"/>
                  </a:lnTo>
                  <a:lnTo>
                    <a:pt x="204" y="90"/>
                  </a:lnTo>
                  <a:lnTo>
                    <a:pt x="20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64" name="Freeform 568">
              <a:extLst>
                <a:ext uri="{FF2B5EF4-FFF2-40B4-BE49-F238E27FC236}">
                  <a16:creationId xmlns:a16="http://schemas.microsoft.com/office/drawing/2014/main" id="{1114DEA6-D0E3-487D-916E-88E3A8010306}"/>
                </a:ext>
              </a:extLst>
            </p:cNvPr>
            <p:cNvSpPr>
              <a:spLocks noChangeArrowheads="1"/>
            </p:cNvSpPr>
            <p:nvPr/>
          </p:nvSpPr>
          <p:spPr bwMode="auto">
            <a:xfrm>
              <a:off x="3493" y="2195"/>
              <a:ext cx="46" cy="21"/>
            </a:xfrm>
            <a:custGeom>
              <a:avLst/>
              <a:gdLst>
                <a:gd name="T0" fmla="*/ 204 w 205"/>
                <a:gd name="T1" fmla="*/ 0 h 91"/>
                <a:gd name="T2" fmla="*/ 204 w 205"/>
                <a:gd name="T3" fmla="*/ 90 h 91"/>
                <a:gd name="T4" fmla="*/ 0 w 205"/>
                <a:gd name="T5" fmla="*/ 90 h 91"/>
                <a:gd name="T6" fmla="*/ 0 w 205"/>
                <a:gd name="T7" fmla="*/ 0 h 91"/>
                <a:gd name="T8" fmla="*/ 204 w 205"/>
                <a:gd name="T9" fmla="*/ 0 h 91"/>
                <a:gd name="T10" fmla="*/ 193 w 205"/>
                <a:gd name="T11" fmla="*/ 15 h 91"/>
                <a:gd name="T12" fmla="*/ 193 w 205"/>
                <a:gd name="T13" fmla="*/ 73 h 91"/>
                <a:gd name="T14" fmla="*/ 7 w 205"/>
                <a:gd name="T15" fmla="*/ 73 h 91"/>
                <a:gd name="T16" fmla="*/ 7 w 205"/>
                <a:gd name="T17" fmla="*/ 15 h 91"/>
                <a:gd name="T18" fmla="*/ 193 w 205"/>
                <a:gd name="T19" fmla="*/ 15 h 91"/>
                <a:gd name="T20" fmla="*/ 185 w 205"/>
                <a:gd name="T21" fmla="*/ 23 h 91"/>
                <a:gd name="T22" fmla="*/ 185 w 205"/>
                <a:gd name="T23" fmla="*/ 66 h 91"/>
                <a:gd name="T24" fmla="*/ 22 w 205"/>
                <a:gd name="T25" fmla="*/ 66 h 91"/>
                <a:gd name="T26" fmla="*/ 22 w 205"/>
                <a:gd name="T27" fmla="*/ 23 h 91"/>
                <a:gd name="T28" fmla="*/ 185 w 205"/>
                <a:gd name="T29" fmla="*/ 23 h 91"/>
                <a:gd name="T30" fmla="*/ 173 w 205"/>
                <a:gd name="T31" fmla="*/ 31 h 91"/>
                <a:gd name="T32" fmla="*/ 173 w 205"/>
                <a:gd name="T33" fmla="*/ 58 h 91"/>
                <a:gd name="T34" fmla="*/ 31 w 205"/>
                <a:gd name="T35" fmla="*/ 58 h 91"/>
                <a:gd name="T36" fmla="*/ 31 w 205"/>
                <a:gd name="T37" fmla="*/ 31 h 91"/>
                <a:gd name="T38" fmla="*/ 173 w 205"/>
                <a:gd name="T39" fmla="*/ 31 h 91"/>
                <a:gd name="T40" fmla="*/ 166 w 205"/>
                <a:gd name="T41" fmla="*/ 43 h 91"/>
                <a:gd name="T42" fmla="*/ 166 w 205"/>
                <a:gd name="T43" fmla="*/ 47 h 91"/>
                <a:gd name="T44" fmla="*/ 38 w 205"/>
                <a:gd name="T45" fmla="*/ 47 h 91"/>
                <a:gd name="T46" fmla="*/ 38 w 205"/>
                <a:gd name="T47" fmla="*/ 43 h 91"/>
                <a:gd name="T48" fmla="*/ 166 w 205"/>
                <a:gd name="T49" fmla="*/ 4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5" h="91">
                  <a:moveTo>
                    <a:pt x="204" y="0"/>
                  </a:moveTo>
                  <a:lnTo>
                    <a:pt x="204" y="90"/>
                  </a:lnTo>
                  <a:lnTo>
                    <a:pt x="0" y="90"/>
                  </a:lnTo>
                  <a:lnTo>
                    <a:pt x="0" y="0"/>
                  </a:lnTo>
                  <a:lnTo>
                    <a:pt x="204" y="0"/>
                  </a:lnTo>
                  <a:lnTo>
                    <a:pt x="193" y="15"/>
                  </a:lnTo>
                  <a:lnTo>
                    <a:pt x="193" y="73"/>
                  </a:lnTo>
                  <a:lnTo>
                    <a:pt x="7" y="73"/>
                  </a:lnTo>
                  <a:lnTo>
                    <a:pt x="7" y="15"/>
                  </a:lnTo>
                  <a:lnTo>
                    <a:pt x="193" y="15"/>
                  </a:lnTo>
                  <a:lnTo>
                    <a:pt x="185" y="23"/>
                  </a:lnTo>
                  <a:lnTo>
                    <a:pt x="185" y="66"/>
                  </a:lnTo>
                  <a:lnTo>
                    <a:pt x="22" y="66"/>
                  </a:lnTo>
                  <a:lnTo>
                    <a:pt x="22" y="23"/>
                  </a:lnTo>
                  <a:lnTo>
                    <a:pt x="185" y="23"/>
                  </a:lnTo>
                  <a:lnTo>
                    <a:pt x="173" y="31"/>
                  </a:lnTo>
                  <a:lnTo>
                    <a:pt x="173" y="58"/>
                  </a:lnTo>
                  <a:lnTo>
                    <a:pt x="31" y="58"/>
                  </a:lnTo>
                  <a:lnTo>
                    <a:pt x="31" y="31"/>
                  </a:lnTo>
                  <a:lnTo>
                    <a:pt x="173" y="31"/>
                  </a:lnTo>
                  <a:lnTo>
                    <a:pt x="166" y="43"/>
                  </a:lnTo>
                  <a:lnTo>
                    <a:pt x="166" y="47"/>
                  </a:lnTo>
                  <a:lnTo>
                    <a:pt x="38" y="47"/>
                  </a:lnTo>
                  <a:lnTo>
                    <a:pt x="38" y="43"/>
                  </a:lnTo>
                  <a:lnTo>
                    <a:pt x="166" y="4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65" name="Line 569">
              <a:extLst>
                <a:ext uri="{FF2B5EF4-FFF2-40B4-BE49-F238E27FC236}">
                  <a16:creationId xmlns:a16="http://schemas.microsoft.com/office/drawing/2014/main" id="{45DD62DC-7753-4DA4-9616-83C0B52B243B}"/>
                </a:ext>
              </a:extLst>
            </p:cNvPr>
            <p:cNvSpPr>
              <a:spLocks noChangeShapeType="1"/>
            </p:cNvSpPr>
            <p:nvPr/>
          </p:nvSpPr>
          <p:spPr bwMode="auto">
            <a:xfrm flipV="1">
              <a:off x="3553" y="2119"/>
              <a:ext cx="1" cy="2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66" name="Freeform 570">
              <a:extLst>
                <a:ext uri="{FF2B5EF4-FFF2-40B4-BE49-F238E27FC236}">
                  <a16:creationId xmlns:a16="http://schemas.microsoft.com/office/drawing/2014/main" id="{CEBCA0C9-8C18-4EB7-937D-FFFE90774D00}"/>
                </a:ext>
              </a:extLst>
            </p:cNvPr>
            <p:cNvSpPr>
              <a:spLocks noChangeArrowheads="1"/>
            </p:cNvSpPr>
            <p:nvPr/>
          </p:nvSpPr>
          <p:spPr bwMode="auto">
            <a:xfrm>
              <a:off x="3479" y="2120"/>
              <a:ext cx="74" cy="20"/>
            </a:xfrm>
            <a:custGeom>
              <a:avLst/>
              <a:gdLst>
                <a:gd name="T0" fmla="*/ 325 w 326"/>
                <a:gd name="T1" fmla="*/ 85 h 86"/>
                <a:gd name="T2" fmla="*/ 0 w 326"/>
                <a:gd name="T3" fmla="*/ 85 h 86"/>
                <a:gd name="T4" fmla="*/ 0 w 326"/>
                <a:gd name="T5" fmla="*/ 0 h 86"/>
                <a:gd name="T6" fmla="*/ 325 w 326"/>
                <a:gd name="T7" fmla="*/ 0 h 86"/>
                <a:gd name="T8" fmla="*/ 313 w 326"/>
                <a:gd name="T9" fmla="*/ 12 h 86"/>
                <a:gd name="T10" fmla="*/ 313 w 326"/>
                <a:gd name="T11" fmla="*/ 73 h 86"/>
                <a:gd name="T12" fmla="*/ 7 w 326"/>
                <a:gd name="T13" fmla="*/ 73 h 86"/>
                <a:gd name="T14" fmla="*/ 7 w 326"/>
                <a:gd name="T15" fmla="*/ 12 h 86"/>
                <a:gd name="T16" fmla="*/ 313 w 326"/>
                <a:gd name="T17" fmla="*/ 12 h 86"/>
                <a:gd name="T18" fmla="*/ 306 w 326"/>
                <a:gd name="T19" fmla="*/ 19 h 86"/>
                <a:gd name="T20" fmla="*/ 306 w 326"/>
                <a:gd name="T21" fmla="*/ 66 h 86"/>
                <a:gd name="T22" fmla="*/ 19 w 326"/>
                <a:gd name="T23" fmla="*/ 66 h 86"/>
                <a:gd name="T24" fmla="*/ 19 w 326"/>
                <a:gd name="T25" fmla="*/ 19 h 86"/>
                <a:gd name="T26" fmla="*/ 306 w 326"/>
                <a:gd name="T27" fmla="*/ 19 h 86"/>
                <a:gd name="T28" fmla="*/ 294 w 326"/>
                <a:gd name="T29" fmla="*/ 28 h 86"/>
                <a:gd name="T30" fmla="*/ 294 w 326"/>
                <a:gd name="T31" fmla="*/ 54 h 86"/>
                <a:gd name="T32" fmla="*/ 27 w 326"/>
                <a:gd name="T33" fmla="*/ 54 h 86"/>
                <a:gd name="T34" fmla="*/ 27 w 326"/>
                <a:gd name="T35" fmla="*/ 28 h 86"/>
                <a:gd name="T36" fmla="*/ 294 w 326"/>
                <a:gd name="T37" fmla="*/ 28 h 86"/>
                <a:gd name="T38" fmla="*/ 286 w 326"/>
                <a:gd name="T39" fmla="*/ 42 h 86"/>
                <a:gd name="T40" fmla="*/ 286 w 326"/>
                <a:gd name="T41" fmla="*/ 42 h 86"/>
                <a:gd name="T42" fmla="*/ 35 w 326"/>
                <a:gd name="T43" fmla="*/ 42 h 86"/>
                <a:gd name="T44" fmla="*/ 35 w 326"/>
                <a:gd name="T45" fmla="*/ 42 h 86"/>
                <a:gd name="T46" fmla="*/ 286 w 326"/>
                <a:gd name="T47" fmla="*/ 4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6" h="86">
                  <a:moveTo>
                    <a:pt x="325" y="85"/>
                  </a:moveTo>
                  <a:lnTo>
                    <a:pt x="0" y="85"/>
                  </a:lnTo>
                  <a:lnTo>
                    <a:pt x="0" y="0"/>
                  </a:lnTo>
                  <a:lnTo>
                    <a:pt x="325" y="0"/>
                  </a:lnTo>
                  <a:lnTo>
                    <a:pt x="313" y="12"/>
                  </a:lnTo>
                  <a:lnTo>
                    <a:pt x="313" y="73"/>
                  </a:lnTo>
                  <a:lnTo>
                    <a:pt x="7" y="73"/>
                  </a:lnTo>
                  <a:lnTo>
                    <a:pt x="7" y="12"/>
                  </a:lnTo>
                  <a:lnTo>
                    <a:pt x="313" y="12"/>
                  </a:lnTo>
                  <a:lnTo>
                    <a:pt x="306" y="19"/>
                  </a:lnTo>
                  <a:lnTo>
                    <a:pt x="306" y="66"/>
                  </a:lnTo>
                  <a:lnTo>
                    <a:pt x="19" y="66"/>
                  </a:lnTo>
                  <a:lnTo>
                    <a:pt x="19" y="19"/>
                  </a:lnTo>
                  <a:lnTo>
                    <a:pt x="306" y="19"/>
                  </a:lnTo>
                  <a:lnTo>
                    <a:pt x="294" y="28"/>
                  </a:lnTo>
                  <a:lnTo>
                    <a:pt x="294" y="54"/>
                  </a:lnTo>
                  <a:lnTo>
                    <a:pt x="27" y="54"/>
                  </a:lnTo>
                  <a:lnTo>
                    <a:pt x="27" y="28"/>
                  </a:lnTo>
                  <a:lnTo>
                    <a:pt x="294" y="28"/>
                  </a:lnTo>
                  <a:lnTo>
                    <a:pt x="286" y="42"/>
                  </a:lnTo>
                  <a:lnTo>
                    <a:pt x="286" y="42"/>
                  </a:lnTo>
                  <a:lnTo>
                    <a:pt x="35" y="42"/>
                  </a:lnTo>
                  <a:lnTo>
                    <a:pt x="35" y="42"/>
                  </a:lnTo>
                  <a:lnTo>
                    <a:pt x="286" y="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67" name="Freeform 571">
              <a:extLst>
                <a:ext uri="{FF2B5EF4-FFF2-40B4-BE49-F238E27FC236}">
                  <a16:creationId xmlns:a16="http://schemas.microsoft.com/office/drawing/2014/main" id="{CC7B66F6-212D-4AAF-A8C7-5E325818F0CE}"/>
                </a:ext>
              </a:extLst>
            </p:cNvPr>
            <p:cNvSpPr>
              <a:spLocks noChangeArrowheads="1"/>
            </p:cNvSpPr>
            <p:nvPr/>
          </p:nvSpPr>
          <p:spPr bwMode="auto">
            <a:xfrm>
              <a:off x="3451" y="2160"/>
              <a:ext cx="14" cy="14"/>
            </a:xfrm>
            <a:custGeom>
              <a:avLst/>
              <a:gdLst>
                <a:gd name="T0" fmla="*/ 38 w 63"/>
                <a:gd name="T1" fmla="*/ 38 h 63"/>
                <a:gd name="T2" fmla="*/ 30 w 63"/>
                <a:gd name="T3" fmla="*/ 46 h 63"/>
                <a:gd name="T4" fmla="*/ 38 w 63"/>
                <a:gd name="T5" fmla="*/ 38 h 63"/>
                <a:gd name="T6" fmla="*/ 43 w 63"/>
                <a:gd name="T7" fmla="*/ 30 h 63"/>
                <a:gd name="T8" fmla="*/ 38 w 63"/>
                <a:gd name="T9" fmla="*/ 22 h 63"/>
                <a:gd name="T10" fmla="*/ 30 w 63"/>
                <a:gd name="T11" fmla="*/ 19 h 63"/>
                <a:gd name="T12" fmla="*/ 19 w 63"/>
                <a:gd name="T13" fmla="*/ 19 h 63"/>
                <a:gd name="T14" fmla="*/ 19 w 63"/>
                <a:gd name="T15" fmla="*/ 46 h 63"/>
                <a:gd name="T16" fmla="*/ 30 w 63"/>
                <a:gd name="T17" fmla="*/ 46 h 63"/>
                <a:gd name="T18" fmla="*/ 30 w 63"/>
                <a:gd name="T19" fmla="*/ 54 h 63"/>
                <a:gd name="T20" fmla="*/ 43 w 63"/>
                <a:gd name="T21" fmla="*/ 50 h 63"/>
                <a:gd name="T22" fmla="*/ 50 w 63"/>
                <a:gd name="T23" fmla="*/ 43 h 63"/>
                <a:gd name="T24" fmla="*/ 50 w 63"/>
                <a:gd name="T25" fmla="*/ 30 h 63"/>
                <a:gd name="T26" fmla="*/ 50 w 63"/>
                <a:gd name="T27" fmla="*/ 19 h 63"/>
                <a:gd name="T28" fmla="*/ 43 w 63"/>
                <a:gd name="T29" fmla="*/ 11 h 63"/>
                <a:gd name="T30" fmla="*/ 30 w 63"/>
                <a:gd name="T31" fmla="*/ 11 h 63"/>
                <a:gd name="T32" fmla="*/ 6 w 63"/>
                <a:gd name="T33" fmla="*/ 11 h 63"/>
                <a:gd name="T34" fmla="*/ 6 w 63"/>
                <a:gd name="T35" fmla="*/ 54 h 63"/>
                <a:gd name="T36" fmla="*/ 30 w 63"/>
                <a:gd name="T37" fmla="*/ 54 h 63"/>
                <a:gd name="T38" fmla="*/ 30 w 63"/>
                <a:gd name="T39" fmla="*/ 62 h 63"/>
                <a:gd name="T40" fmla="*/ 43 w 63"/>
                <a:gd name="T41" fmla="*/ 62 h 63"/>
                <a:gd name="T42" fmla="*/ 50 w 63"/>
                <a:gd name="T43" fmla="*/ 54 h 63"/>
                <a:gd name="T44" fmla="*/ 62 w 63"/>
                <a:gd name="T45" fmla="*/ 46 h 63"/>
                <a:gd name="T46" fmla="*/ 62 w 63"/>
                <a:gd name="T47" fmla="*/ 30 h 63"/>
                <a:gd name="T48" fmla="*/ 62 w 63"/>
                <a:gd name="T49" fmla="*/ 19 h 63"/>
                <a:gd name="T50" fmla="*/ 50 w 63"/>
                <a:gd name="T51" fmla="*/ 7 h 63"/>
                <a:gd name="T52" fmla="*/ 43 w 63"/>
                <a:gd name="T53" fmla="*/ 3 h 63"/>
                <a:gd name="T54" fmla="*/ 30 w 63"/>
                <a:gd name="T55" fmla="*/ 0 h 63"/>
                <a:gd name="T56" fmla="*/ 0 w 63"/>
                <a:gd name="T57" fmla="*/ 0 h 63"/>
                <a:gd name="T58" fmla="*/ 0 w 63"/>
                <a:gd name="T59" fmla="*/ 62 h 63"/>
                <a:gd name="T60" fmla="*/ 30 w 63"/>
                <a:gd name="T61" fmla="*/ 6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3" h="63">
                  <a:moveTo>
                    <a:pt x="38" y="38"/>
                  </a:moveTo>
                  <a:lnTo>
                    <a:pt x="30" y="46"/>
                  </a:lnTo>
                  <a:lnTo>
                    <a:pt x="38" y="38"/>
                  </a:lnTo>
                  <a:lnTo>
                    <a:pt x="43" y="30"/>
                  </a:lnTo>
                  <a:lnTo>
                    <a:pt x="38" y="22"/>
                  </a:lnTo>
                  <a:lnTo>
                    <a:pt x="30" y="19"/>
                  </a:lnTo>
                  <a:lnTo>
                    <a:pt x="19" y="19"/>
                  </a:lnTo>
                  <a:lnTo>
                    <a:pt x="19" y="46"/>
                  </a:lnTo>
                  <a:lnTo>
                    <a:pt x="30" y="46"/>
                  </a:lnTo>
                  <a:lnTo>
                    <a:pt x="30" y="54"/>
                  </a:lnTo>
                  <a:lnTo>
                    <a:pt x="43" y="50"/>
                  </a:lnTo>
                  <a:lnTo>
                    <a:pt x="50" y="43"/>
                  </a:lnTo>
                  <a:lnTo>
                    <a:pt x="50" y="30"/>
                  </a:lnTo>
                  <a:lnTo>
                    <a:pt x="50" y="19"/>
                  </a:lnTo>
                  <a:lnTo>
                    <a:pt x="43" y="11"/>
                  </a:lnTo>
                  <a:lnTo>
                    <a:pt x="30" y="11"/>
                  </a:lnTo>
                  <a:lnTo>
                    <a:pt x="6" y="11"/>
                  </a:lnTo>
                  <a:lnTo>
                    <a:pt x="6" y="54"/>
                  </a:lnTo>
                  <a:lnTo>
                    <a:pt x="30" y="54"/>
                  </a:lnTo>
                  <a:lnTo>
                    <a:pt x="30" y="62"/>
                  </a:lnTo>
                  <a:lnTo>
                    <a:pt x="43" y="62"/>
                  </a:lnTo>
                  <a:lnTo>
                    <a:pt x="50" y="54"/>
                  </a:lnTo>
                  <a:lnTo>
                    <a:pt x="62" y="46"/>
                  </a:lnTo>
                  <a:lnTo>
                    <a:pt x="62" y="30"/>
                  </a:lnTo>
                  <a:lnTo>
                    <a:pt x="62" y="19"/>
                  </a:lnTo>
                  <a:lnTo>
                    <a:pt x="50" y="7"/>
                  </a:lnTo>
                  <a:lnTo>
                    <a:pt x="43" y="3"/>
                  </a:lnTo>
                  <a:lnTo>
                    <a:pt x="30" y="0"/>
                  </a:lnTo>
                  <a:lnTo>
                    <a:pt x="0" y="0"/>
                  </a:lnTo>
                  <a:lnTo>
                    <a:pt x="0" y="62"/>
                  </a:lnTo>
                  <a:lnTo>
                    <a:pt x="30"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68" name="Freeform 572">
              <a:extLst>
                <a:ext uri="{FF2B5EF4-FFF2-40B4-BE49-F238E27FC236}">
                  <a16:creationId xmlns:a16="http://schemas.microsoft.com/office/drawing/2014/main" id="{AE15F849-06D2-4E08-81F5-3283CA5B2C75}"/>
                </a:ext>
              </a:extLst>
            </p:cNvPr>
            <p:cNvSpPr>
              <a:spLocks noChangeArrowheads="1"/>
            </p:cNvSpPr>
            <p:nvPr/>
          </p:nvSpPr>
          <p:spPr bwMode="auto">
            <a:xfrm>
              <a:off x="3449" y="2158"/>
              <a:ext cx="14" cy="20"/>
            </a:xfrm>
            <a:custGeom>
              <a:avLst/>
              <a:gdLst>
                <a:gd name="T0" fmla="*/ 0 w 63"/>
                <a:gd name="T1" fmla="*/ 85 h 86"/>
                <a:gd name="T2" fmla="*/ 0 w 63"/>
                <a:gd name="T3" fmla="*/ 0 h 86"/>
                <a:gd name="T4" fmla="*/ 62 w 63"/>
                <a:gd name="T5" fmla="*/ 0 h 86"/>
              </a:gdLst>
              <a:ahLst/>
              <a:cxnLst>
                <a:cxn ang="0">
                  <a:pos x="T0" y="T1"/>
                </a:cxn>
                <a:cxn ang="0">
                  <a:pos x="T2" y="T3"/>
                </a:cxn>
                <a:cxn ang="0">
                  <a:pos x="T4" y="T5"/>
                </a:cxn>
              </a:cxnLst>
              <a:rect l="0" t="0" r="r" b="b"/>
              <a:pathLst>
                <a:path w="63" h="86">
                  <a:moveTo>
                    <a:pt x="0" y="85"/>
                  </a:moveTo>
                  <a:lnTo>
                    <a:pt x="0"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69" name="Freeform 573">
              <a:extLst>
                <a:ext uri="{FF2B5EF4-FFF2-40B4-BE49-F238E27FC236}">
                  <a16:creationId xmlns:a16="http://schemas.microsoft.com/office/drawing/2014/main" id="{A32F5C26-9EEF-4FA4-9E0C-3E2AD0133990}"/>
                </a:ext>
              </a:extLst>
            </p:cNvPr>
            <p:cNvSpPr>
              <a:spLocks noChangeArrowheads="1"/>
            </p:cNvSpPr>
            <p:nvPr/>
          </p:nvSpPr>
          <p:spPr bwMode="auto">
            <a:xfrm>
              <a:off x="3458" y="2158"/>
              <a:ext cx="14" cy="20"/>
            </a:xfrm>
            <a:custGeom>
              <a:avLst/>
              <a:gdLst>
                <a:gd name="T0" fmla="*/ 0 w 63"/>
                <a:gd name="T1" fmla="*/ 85 h 86"/>
                <a:gd name="T2" fmla="*/ 19 w 63"/>
                <a:gd name="T3" fmla="*/ 81 h 86"/>
                <a:gd name="T4" fmla="*/ 43 w 63"/>
                <a:gd name="T5" fmla="*/ 74 h 86"/>
                <a:gd name="T6" fmla="*/ 54 w 63"/>
                <a:gd name="T7" fmla="*/ 58 h 86"/>
                <a:gd name="T8" fmla="*/ 62 w 63"/>
                <a:gd name="T9" fmla="*/ 42 h 86"/>
                <a:gd name="T10" fmla="*/ 54 w 63"/>
                <a:gd name="T11" fmla="*/ 26 h 86"/>
                <a:gd name="T12" fmla="*/ 43 w 63"/>
                <a:gd name="T13" fmla="*/ 14 h 86"/>
                <a:gd name="T14" fmla="*/ 19 w 63"/>
                <a:gd name="T15" fmla="*/ 3 h 86"/>
                <a:gd name="T16" fmla="*/ 0 w 63"/>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6">
                  <a:moveTo>
                    <a:pt x="0" y="85"/>
                  </a:moveTo>
                  <a:lnTo>
                    <a:pt x="19" y="81"/>
                  </a:lnTo>
                  <a:lnTo>
                    <a:pt x="43" y="74"/>
                  </a:lnTo>
                  <a:lnTo>
                    <a:pt x="54" y="58"/>
                  </a:lnTo>
                  <a:lnTo>
                    <a:pt x="62" y="42"/>
                  </a:lnTo>
                  <a:lnTo>
                    <a:pt x="54" y="26"/>
                  </a:lnTo>
                  <a:lnTo>
                    <a:pt x="43" y="14"/>
                  </a:lnTo>
                  <a:lnTo>
                    <a:pt x="19"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70" name="Line 574">
              <a:extLst>
                <a:ext uri="{FF2B5EF4-FFF2-40B4-BE49-F238E27FC236}">
                  <a16:creationId xmlns:a16="http://schemas.microsoft.com/office/drawing/2014/main" id="{127AA6D2-3950-4984-92DB-932241BB7888}"/>
                </a:ext>
              </a:extLst>
            </p:cNvPr>
            <p:cNvSpPr>
              <a:spLocks noChangeShapeType="1"/>
            </p:cNvSpPr>
            <p:nvPr/>
          </p:nvSpPr>
          <p:spPr bwMode="auto">
            <a:xfrm flipH="1">
              <a:off x="3447" y="2177"/>
              <a:ext cx="1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71" name="Freeform 575">
              <a:extLst>
                <a:ext uri="{FF2B5EF4-FFF2-40B4-BE49-F238E27FC236}">
                  <a16:creationId xmlns:a16="http://schemas.microsoft.com/office/drawing/2014/main" id="{2956A8F0-4F46-4123-8ADC-BA58EC21C1CB}"/>
                </a:ext>
              </a:extLst>
            </p:cNvPr>
            <p:cNvSpPr>
              <a:spLocks noChangeArrowheads="1"/>
            </p:cNvSpPr>
            <p:nvPr/>
          </p:nvSpPr>
          <p:spPr bwMode="auto">
            <a:xfrm>
              <a:off x="3710" y="2101"/>
              <a:ext cx="143" cy="133"/>
            </a:xfrm>
            <a:custGeom>
              <a:avLst/>
              <a:gdLst>
                <a:gd name="T0" fmla="*/ 0 w 632"/>
                <a:gd name="T1" fmla="*/ 0 h 585"/>
                <a:gd name="T2" fmla="*/ 631 w 632"/>
                <a:gd name="T3" fmla="*/ 0 h 585"/>
                <a:gd name="T4" fmla="*/ 631 w 632"/>
                <a:gd name="T5" fmla="*/ 584 h 585"/>
                <a:gd name="T6" fmla="*/ 0 w 632"/>
                <a:gd name="T7" fmla="*/ 584 h 585"/>
                <a:gd name="T8" fmla="*/ 0 w 632"/>
                <a:gd name="T9" fmla="*/ 0 h 585"/>
              </a:gdLst>
              <a:ahLst/>
              <a:cxnLst>
                <a:cxn ang="0">
                  <a:pos x="T0" y="T1"/>
                </a:cxn>
                <a:cxn ang="0">
                  <a:pos x="T2" y="T3"/>
                </a:cxn>
                <a:cxn ang="0">
                  <a:pos x="T4" y="T5"/>
                </a:cxn>
                <a:cxn ang="0">
                  <a:pos x="T6" y="T7"/>
                </a:cxn>
                <a:cxn ang="0">
                  <a:pos x="T8" y="T9"/>
                </a:cxn>
              </a:cxnLst>
              <a:rect l="0" t="0" r="r" b="b"/>
              <a:pathLst>
                <a:path w="632" h="585">
                  <a:moveTo>
                    <a:pt x="0" y="0"/>
                  </a:moveTo>
                  <a:lnTo>
                    <a:pt x="631" y="0"/>
                  </a:lnTo>
                  <a:lnTo>
                    <a:pt x="631" y="584"/>
                  </a:lnTo>
                  <a:lnTo>
                    <a:pt x="0" y="584"/>
                  </a:lnTo>
                  <a:lnTo>
                    <a:pt x="0" y="0"/>
                  </a:lnTo>
                </a:path>
              </a:pathLst>
            </a:custGeom>
            <a:solidFill>
              <a:srgbClr val="000000"/>
            </a:solidFill>
            <a:ln w="12600">
              <a:solidFill>
                <a:srgbClr val="333333"/>
              </a:solidFill>
              <a:round/>
              <a:headEnd/>
              <a:tailEnd/>
            </a:ln>
          </p:spPr>
          <p:txBody>
            <a:bodyPr wrap="none" anchor="ctr"/>
            <a:lstStyle/>
            <a:p>
              <a:endParaRPr lang="en-US"/>
            </a:p>
          </p:txBody>
        </p:sp>
        <p:sp>
          <p:nvSpPr>
            <p:cNvPr id="30272" name="Line 576">
              <a:extLst>
                <a:ext uri="{FF2B5EF4-FFF2-40B4-BE49-F238E27FC236}">
                  <a16:creationId xmlns:a16="http://schemas.microsoft.com/office/drawing/2014/main" id="{33B42EFB-2349-4B0B-9617-16B44117E072}"/>
                </a:ext>
              </a:extLst>
            </p:cNvPr>
            <p:cNvSpPr>
              <a:spLocks noChangeShapeType="1"/>
            </p:cNvSpPr>
            <p:nvPr/>
          </p:nvSpPr>
          <p:spPr bwMode="auto">
            <a:xfrm>
              <a:off x="3731" y="2158"/>
              <a:ext cx="1" cy="1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73" name="Line 577">
              <a:extLst>
                <a:ext uri="{FF2B5EF4-FFF2-40B4-BE49-F238E27FC236}">
                  <a16:creationId xmlns:a16="http://schemas.microsoft.com/office/drawing/2014/main" id="{A1F53BB3-220E-46AD-9862-14DA55474033}"/>
                </a:ext>
              </a:extLst>
            </p:cNvPr>
            <p:cNvSpPr>
              <a:spLocks noChangeShapeType="1"/>
            </p:cNvSpPr>
            <p:nvPr/>
          </p:nvSpPr>
          <p:spPr bwMode="auto">
            <a:xfrm>
              <a:off x="3731" y="2158"/>
              <a:ext cx="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74" name="Freeform 578">
              <a:extLst>
                <a:ext uri="{FF2B5EF4-FFF2-40B4-BE49-F238E27FC236}">
                  <a16:creationId xmlns:a16="http://schemas.microsoft.com/office/drawing/2014/main" id="{1B97AEBB-7012-4FD7-B542-34E5AE9C5A1F}"/>
                </a:ext>
              </a:extLst>
            </p:cNvPr>
            <p:cNvSpPr>
              <a:spLocks noChangeArrowheads="1"/>
            </p:cNvSpPr>
            <p:nvPr/>
          </p:nvSpPr>
          <p:spPr bwMode="auto">
            <a:xfrm>
              <a:off x="3740" y="2158"/>
              <a:ext cx="14" cy="20"/>
            </a:xfrm>
            <a:custGeom>
              <a:avLst/>
              <a:gdLst>
                <a:gd name="T0" fmla="*/ 0 w 63"/>
                <a:gd name="T1" fmla="*/ 85 h 86"/>
                <a:gd name="T2" fmla="*/ 19 w 63"/>
                <a:gd name="T3" fmla="*/ 81 h 86"/>
                <a:gd name="T4" fmla="*/ 43 w 63"/>
                <a:gd name="T5" fmla="*/ 74 h 86"/>
                <a:gd name="T6" fmla="*/ 54 w 63"/>
                <a:gd name="T7" fmla="*/ 58 h 86"/>
                <a:gd name="T8" fmla="*/ 62 w 63"/>
                <a:gd name="T9" fmla="*/ 42 h 86"/>
                <a:gd name="T10" fmla="*/ 54 w 63"/>
                <a:gd name="T11" fmla="*/ 26 h 86"/>
                <a:gd name="T12" fmla="*/ 43 w 63"/>
                <a:gd name="T13" fmla="*/ 14 h 86"/>
                <a:gd name="T14" fmla="*/ 19 w 63"/>
                <a:gd name="T15" fmla="*/ 3 h 86"/>
                <a:gd name="T16" fmla="*/ 0 w 63"/>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6">
                  <a:moveTo>
                    <a:pt x="0" y="85"/>
                  </a:moveTo>
                  <a:lnTo>
                    <a:pt x="19" y="81"/>
                  </a:lnTo>
                  <a:lnTo>
                    <a:pt x="43" y="74"/>
                  </a:lnTo>
                  <a:lnTo>
                    <a:pt x="54" y="58"/>
                  </a:lnTo>
                  <a:lnTo>
                    <a:pt x="62" y="42"/>
                  </a:lnTo>
                  <a:lnTo>
                    <a:pt x="54" y="26"/>
                  </a:lnTo>
                  <a:lnTo>
                    <a:pt x="43" y="14"/>
                  </a:lnTo>
                  <a:lnTo>
                    <a:pt x="19"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75" name="Freeform 579">
              <a:extLst>
                <a:ext uri="{FF2B5EF4-FFF2-40B4-BE49-F238E27FC236}">
                  <a16:creationId xmlns:a16="http://schemas.microsoft.com/office/drawing/2014/main" id="{43906539-3F6F-4773-8AAF-9D57A94D99AE}"/>
                </a:ext>
              </a:extLst>
            </p:cNvPr>
            <p:cNvSpPr>
              <a:spLocks noChangeArrowheads="1"/>
            </p:cNvSpPr>
            <p:nvPr/>
          </p:nvSpPr>
          <p:spPr bwMode="auto">
            <a:xfrm>
              <a:off x="3731" y="2160"/>
              <a:ext cx="15" cy="17"/>
            </a:xfrm>
            <a:custGeom>
              <a:avLst/>
              <a:gdLst>
                <a:gd name="T0" fmla="*/ 63 w 64"/>
                <a:gd name="T1" fmla="*/ 73 h 74"/>
                <a:gd name="T2" fmla="*/ 0 w 64"/>
                <a:gd name="T3" fmla="*/ 73 h 74"/>
                <a:gd name="T4" fmla="*/ 12 w 64"/>
                <a:gd name="T5" fmla="*/ 62 h 74"/>
                <a:gd name="T6" fmla="*/ 63 w 64"/>
                <a:gd name="T7" fmla="*/ 62 h 74"/>
                <a:gd name="T8" fmla="*/ 12 w 64"/>
                <a:gd name="T9" fmla="*/ 62 h 74"/>
                <a:gd name="T10" fmla="*/ 12 w 64"/>
                <a:gd name="T11" fmla="*/ 0 h 74"/>
                <a:gd name="T12" fmla="*/ 63 w 6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64" h="74">
                  <a:moveTo>
                    <a:pt x="63" y="73"/>
                  </a:moveTo>
                  <a:lnTo>
                    <a:pt x="0" y="73"/>
                  </a:lnTo>
                  <a:lnTo>
                    <a:pt x="12" y="62"/>
                  </a:lnTo>
                  <a:lnTo>
                    <a:pt x="63" y="62"/>
                  </a:lnTo>
                  <a:lnTo>
                    <a:pt x="12" y="62"/>
                  </a:lnTo>
                  <a:lnTo>
                    <a:pt x="12" y="0"/>
                  </a:lnTo>
                  <a:lnTo>
                    <a:pt x="6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76" name="Freeform 580">
              <a:extLst>
                <a:ext uri="{FF2B5EF4-FFF2-40B4-BE49-F238E27FC236}">
                  <a16:creationId xmlns:a16="http://schemas.microsoft.com/office/drawing/2014/main" id="{1E41D413-DAA2-4897-8021-DFD3879931FB}"/>
                </a:ext>
              </a:extLst>
            </p:cNvPr>
            <p:cNvSpPr>
              <a:spLocks noChangeArrowheads="1"/>
            </p:cNvSpPr>
            <p:nvPr/>
          </p:nvSpPr>
          <p:spPr bwMode="auto">
            <a:xfrm>
              <a:off x="3740" y="2160"/>
              <a:ext cx="14" cy="14"/>
            </a:xfrm>
            <a:custGeom>
              <a:avLst/>
              <a:gdLst>
                <a:gd name="T0" fmla="*/ 0 w 63"/>
                <a:gd name="T1" fmla="*/ 62 h 63"/>
                <a:gd name="T2" fmla="*/ 31 w 63"/>
                <a:gd name="T3" fmla="*/ 62 h 63"/>
                <a:gd name="T4" fmla="*/ 46 w 63"/>
                <a:gd name="T5" fmla="*/ 54 h 63"/>
                <a:gd name="T6" fmla="*/ 62 w 63"/>
                <a:gd name="T7" fmla="*/ 46 h 63"/>
                <a:gd name="T8" fmla="*/ 62 w 63"/>
                <a:gd name="T9" fmla="*/ 30 h 63"/>
                <a:gd name="T10" fmla="*/ 62 w 63"/>
                <a:gd name="T11" fmla="*/ 19 h 63"/>
                <a:gd name="T12" fmla="*/ 46 w 63"/>
                <a:gd name="T13" fmla="*/ 7 h 63"/>
                <a:gd name="T14" fmla="*/ 31 w 63"/>
                <a:gd name="T15" fmla="*/ 3 h 63"/>
                <a:gd name="T16" fmla="*/ 0 w 63"/>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3">
                  <a:moveTo>
                    <a:pt x="0" y="62"/>
                  </a:moveTo>
                  <a:lnTo>
                    <a:pt x="31" y="62"/>
                  </a:lnTo>
                  <a:lnTo>
                    <a:pt x="46" y="54"/>
                  </a:lnTo>
                  <a:lnTo>
                    <a:pt x="62" y="46"/>
                  </a:lnTo>
                  <a:lnTo>
                    <a:pt x="62" y="30"/>
                  </a:lnTo>
                  <a:lnTo>
                    <a:pt x="62" y="19"/>
                  </a:lnTo>
                  <a:lnTo>
                    <a:pt x="46" y="7"/>
                  </a:lnTo>
                  <a:lnTo>
                    <a:pt x="31"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77" name="Freeform 581">
              <a:extLst>
                <a:ext uri="{FF2B5EF4-FFF2-40B4-BE49-F238E27FC236}">
                  <a16:creationId xmlns:a16="http://schemas.microsoft.com/office/drawing/2014/main" id="{CCBF5FF0-AEBC-4D7C-9FF6-A6741FD4D42F}"/>
                </a:ext>
              </a:extLst>
            </p:cNvPr>
            <p:cNvSpPr>
              <a:spLocks noChangeArrowheads="1"/>
            </p:cNvSpPr>
            <p:nvPr/>
          </p:nvSpPr>
          <p:spPr bwMode="auto">
            <a:xfrm>
              <a:off x="3735" y="2163"/>
              <a:ext cx="15" cy="14"/>
            </a:xfrm>
            <a:custGeom>
              <a:avLst/>
              <a:gdLst>
                <a:gd name="T0" fmla="*/ 28 w 64"/>
                <a:gd name="T1" fmla="*/ 62 h 63"/>
                <a:gd name="T2" fmla="*/ 0 w 64"/>
                <a:gd name="T3" fmla="*/ 62 h 63"/>
                <a:gd name="T4" fmla="*/ 0 w 64"/>
                <a:gd name="T5" fmla="*/ 0 h 63"/>
                <a:gd name="T6" fmla="*/ 28 w 64"/>
                <a:gd name="T7" fmla="*/ 0 h 63"/>
                <a:gd name="T8" fmla="*/ 28 w 64"/>
                <a:gd name="T9" fmla="*/ 62 h 63"/>
                <a:gd name="T10" fmla="*/ 52 w 64"/>
                <a:gd name="T11" fmla="*/ 54 h 63"/>
                <a:gd name="T12" fmla="*/ 54 w 64"/>
                <a:gd name="T13" fmla="*/ 43 h 63"/>
                <a:gd name="T14" fmla="*/ 63 w 64"/>
                <a:gd name="T15" fmla="*/ 27 h 63"/>
                <a:gd name="T16" fmla="*/ 54 w 64"/>
                <a:gd name="T17" fmla="*/ 7 h 63"/>
                <a:gd name="T18" fmla="*/ 52 w 64"/>
                <a:gd name="T19" fmla="*/ 0 h 63"/>
                <a:gd name="T20" fmla="*/ 28 w 64"/>
                <a:gd name="T21" fmla="*/ 0 h 63"/>
                <a:gd name="T22" fmla="*/ 28 w 64"/>
                <a:gd name="T23" fmla="*/ 51 h 63"/>
                <a:gd name="T24" fmla="*/ 8 w 64"/>
                <a:gd name="T25" fmla="*/ 51 h 63"/>
                <a:gd name="T26" fmla="*/ 8 w 64"/>
                <a:gd name="T27" fmla="*/ 7 h 63"/>
                <a:gd name="T28" fmla="*/ 28 w 64"/>
                <a:gd name="T29" fmla="*/ 7 h 63"/>
                <a:gd name="T30" fmla="*/ 28 w 64"/>
                <a:gd name="T31" fmla="*/ 51 h 63"/>
                <a:gd name="T32" fmla="*/ 43 w 64"/>
                <a:gd name="T33" fmla="*/ 38 h 63"/>
                <a:gd name="T34" fmla="*/ 52 w 64"/>
                <a:gd name="T35" fmla="*/ 27 h 63"/>
                <a:gd name="T36" fmla="*/ 43 w 64"/>
                <a:gd name="T37" fmla="*/ 15 h 63"/>
                <a:gd name="T38" fmla="*/ 28 w 64"/>
                <a:gd name="T3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3">
                  <a:moveTo>
                    <a:pt x="28" y="62"/>
                  </a:moveTo>
                  <a:lnTo>
                    <a:pt x="0" y="62"/>
                  </a:lnTo>
                  <a:lnTo>
                    <a:pt x="0" y="0"/>
                  </a:lnTo>
                  <a:lnTo>
                    <a:pt x="28" y="0"/>
                  </a:lnTo>
                  <a:lnTo>
                    <a:pt x="28" y="62"/>
                  </a:lnTo>
                  <a:lnTo>
                    <a:pt x="52" y="54"/>
                  </a:lnTo>
                  <a:lnTo>
                    <a:pt x="54" y="43"/>
                  </a:lnTo>
                  <a:lnTo>
                    <a:pt x="63" y="27"/>
                  </a:lnTo>
                  <a:lnTo>
                    <a:pt x="54" y="7"/>
                  </a:lnTo>
                  <a:lnTo>
                    <a:pt x="52" y="0"/>
                  </a:lnTo>
                  <a:lnTo>
                    <a:pt x="28" y="0"/>
                  </a:lnTo>
                  <a:lnTo>
                    <a:pt x="28" y="51"/>
                  </a:lnTo>
                  <a:lnTo>
                    <a:pt x="8" y="51"/>
                  </a:lnTo>
                  <a:lnTo>
                    <a:pt x="8" y="7"/>
                  </a:lnTo>
                  <a:lnTo>
                    <a:pt x="28" y="7"/>
                  </a:lnTo>
                  <a:lnTo>
                    <a:pt x="28" y="51"/>
                  </a:lnTo>
                  <a:lnTo>
                    <a:pt x="43" y="38"/>
                  </a:lnTo>
                  <a:lnTo>
                    <a:pt x="52" y="27"/>
                  </a:lnTo>
                  <a:lnTo>
                    <a:pt x="43" y="15"/>
                  </a:lnTo>
                  <a:lnTo>
                    <a:pt x="28" y="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78" name="Line 582">
              <a:extLst>
                <a:ext uri="{FF2B5EF4-FFF2-40B4-BE49-F238E27FC236}">
                  <a16:creationId xmlns:a16="http://schemas.microsoft.com/office/drawing/2014/main" id="{4A6D8737-3729-4153-8AF6-1A19200B0E01}"/>
                </a:ext>
              </a:extLst>
            </p:cNvPr>
            <p:cNvSpPr>
              <a:spLocks noChangeShapeType="1"/>
            </p:cNvSpPr>
            <p:nvPr/>
          </p:nvSpPr>
          <p:spPr bwMode="auto">
            <a:xfrm>
              <a:off x="3769" y="2130"/>
              <a:ext cx="5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79" name="Freeform 583">
              <a:extLst>
                <a:ext uri="{FF2B5EF4-FFF2-40B4-BE49-F238E27FC236}">
                  <a16:creationId xmlns:a16="http://schemas.microsoft.com/office/drawing/2014/main" id="{7DA51A13-0513-4BCE-9C5D-43A0F0BF4AFF}"/>
                </a:ext>
              </a:extLst>
            </p:cNvPr>
            <p:cNvSpPr>
              <a:spLocks noChangeArrowheads="1"/>
            </p:cNvSpPr>
            <p:nvPr/>
          </p:nvSpPr>
          <p:spPr bwMode="auto">
            <a:xfrm>
              <a:off x="3760" y="2120"/>
              <a:ext cx="75" cy="20"/>
            </a:xfrm>
            <a:custGeom>
              <a:avLst/>
              <a:gdLst>
                <a:gd name="T0" fmla="*/ 42 w 329"/>
                <a:gd name="T1" fmla="*/ 42 h 86"/>
                <a:gd name="T2" fmla="*/ 42 w 329"/>
                <a:gd name="T3" fmla="*/ 42 h 86"/>
                <a:gd name="T4" fmla="*/ 293 w 329"/>
                <a:gd name="T5" fmla="*/ 42 h 86"/>
                <a:gd name="T6" fmla="*/ 293 w 329"/>
                <a:gd name="T7" fmla="*/ 42 h 86"/>
                <a:gd name="T8" fmla="*/ 300 w 329"/>
                <a:gd name="T9" fmla="*/ 28 h 86"/>
                <a:gd name="T10" fmla="*/ 31 w 329"/>
                <a:gd name="T11" fmla="*/ 28 h 86"/>
                <a:gd name="T12" fmla="*/ 31 w 329"/>
                <a:gd name="T13" fmla="*/ 54 h 86"/>
                <a:gd name="T14" fmla="*/ 300 w 329"/>
                <a:gd name="T15" fmla="*/ 54 h 86"/>
                <a:gd name="T16" fmla="*/ 300 w 329"/>
                <a:gd name="T17" fmla="*/ 28 h 86"/>
                <a:gd name="T18" fmla="*/ 309 w 329"/>
                <a:gd name="T19" fmla="*/ 19 h 86"/>
                <a:gd name="T20" fmla="*/ 20 w 329"/>
                <a:gd name="T21" fmla="*/ 19 h 86"/>
                <a:gd name="T22" fmla="*/ 20 w 329"/>
                <a:gd name="T23" fmla="*/ 66 h 86"/>
                <a:gd name="T24" fmla="*/ 309 w 329"/>
                <a:gd name="T25" fmla="*/ 66 h 86"/>
                <a:gd name="T26" fmla="*/ 309 w 329"/>
                <a:gd name="T27" fmla="*/ 19 h 86"/>
                <a:gd name="T28" fmla="*/ 320 w 329"/>
                <a:gd name="T29" fmla="*/ 12 h 86"/>
                <a:gd name="T30" fmla="*/ 15 w 329"/>
                <a:gd name="T31" fmla="*/ 12 h 86"/>
                <a:gd name="T32" fmla="*/ 15 w 329"/>
                <a:gd name="T33" fmla="*/ 73 h 86"/>
                <a:gd name="T34" fmla="*/ 320 w 329"/>
                <a:gd name="T35" fmla="*/ 73 h 86"/>
                <a:gd name="T36" fmla="*/ 320 w 329"/>
                <a:gd name="T37" fmla="*/ 12 h 86"/>
                <a:gd name="T38" fmla="*/ 328 w 329"/>
                <a:gd name="T39" fmla="*/ 0 h 86"/>
                <a:gd name="T40" fmla="*/ 0 w 329"/>
                <a:gd name="T41" fmla="*/ 0 h 86"/>
                <a:gd name="T42" fmla="*/ 0 w 329"/>
                <a:gd name="T43" fmla="*/ 85 h 86"/>
                <a:gd name="T44" fmla="*/ 328 w 329"/>
                <a:gd name="T45" fmla="*/ 85 h 86"/>
                <a:gd name="T46" fmla="*/ 328 w 329"/>
                <a:gd name="T4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9" h="86">
                  <a:moveTo>
                    <a:pt x="42" y="42"/>
                  </a:moveTo>
                  <a:lnTo>
                    <a:pt x="42" y="42"/>
                  </a:lnTo>
                  <a:lnTo>
                    <a:pt x="293" y="42"/>
                  </a:lnTo>
                  <a:lnTo>
                    <a:pt x="293" y="42"/>
                  </a:lnTo>
                  <a:lnTo>
                    <a:pt x="300" y="28"/>
                  </a:lnTo>
                  <a:lnTo>
                    <a:pt x="31" y="28"/>
                  </a:lnTo>
                  <a:lnTo>
                    <a:pt x="31" y="54"/>
                  </a:lnTo>
                  <a:lnTo>
                    <a:pt x="300" y="54"/>
                  </a:lnTo>
                  <a:lnTo>
                    <a:pt x="300" y="28"/>
                  </a:lnTo>
                  <a:lnTo>
                    <a:pt x="309" y="19"/>
                  </a:lnTo>
                  <a:lnTo>
                    <a:pt x="20" y="19"/>
                  </a:lnTo>
                  <a:lnTo>
                    <a:pt x="20" y="66"/>
                  </a:lnTo>
                  <a:lnTo>
                    <a:pt x="309" y="66"/>
                  </a:lnTo>
                  <a:lnTo>
                    <a:pt x="309" y="19"/>
                  </a:lnTo>
                  <a:lnTo>
                    <a:pt x="320" y="12"/>
                  </a:lnTo>
                  <a:lnTo>
                    <a:pt x="15" y="12"/>
                  </a:lnTo>
                  <a:lnTo>
                    <a:pt x="15" y="73"/>
                  </a:lnTo>
                  <a:lnTo>
                    <a:pt x="320" y="73"/>
                  </a:lnTo>
                  <a:lnTo>
                    <a:pt x="320" y="12"/>
                  </a:lnTo>
                  <a:lnTo>
                    <a:pt x="328" y="0"/>
                  </a:lnTo>
                  <a:lnTo>
                    <a:pt x="0" y="0"/>
                  </a:lnTo>
                  <a:lnTo>
                    <a:pt x="0" y="85"/>
                  </a:lnTo>
                  <a:lnTo>
                    <a:pt x="328" y="85"/>
                  </a:lnTo>
                  <a:lnTo>
                    <a:pt x="32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80" name="Freeform 584">
              <a:extLst>
                <a:ext uri="{FF2B5EF4-FFF2-40B4-BE49-F238E27FC236}">
                  <a16:creationId xmlns:a16="http://schemas.microsoft.com/office/drawing/2014/main" id="{6410977C-6CC0-4AC5-A5D6-FB9E647CCC5E}"/>
                </a:ext>
              </a:extLst>
            </p:cNvPr>
            <p:cNvSpPr>
              <a:spLocks noChangeArrowheads="1"/>
            </p:cNvSpPr>
            <p:nvPr/>
          </p:nvSpPr>
          <p:spPr bwMode="auto">
            <a:xfrm>
              <a:off x="3774" y="2195"/>
              <a:ext cx="47" cy="21"/>
            </a:xfrm>
            <a:custGeom>
              <a:avLst/>
              <a:gdLst>
                <a:gd name="T0" fmla="*/ 170 w 206"/>
                <a:gd name="T1" fmla="*/ 43 h 91"/>
                <a:gd name="T2" fmla="*/ 42 w 206"/>
                <a:gd name="T3" fmla="*/ 43 h 91"/>
                <a:gd name="T4" fmla="*/ 42 w 206"/>
                <a:gd name="T5" fmla="*/ 47 h 91"/>
                <a:gd name="T6" fmla="*/ 170 w 206"/>
                <a:gd name="T7" fmla="*/ 47 h 91"/>
                <a:gd name="T8" fmla="*/ 170 w 206"/>
                <a:gd name="T9" fmla="*/ 43 h 91"/>
                <a:gd name="T10" fmla="*/ 177 w 206"/>
                <a:gd name="T11" fmla="*/ 31 h 91"/>
                <a:gd name="T12" fmla="*/ 31 w 206"/>
                <a:gd name="T13" fmla="*/ 31 h 91"/>
                <a:gd name="T14" fmla="*/ 31 w 206"/>
                <a:gd name="T15" fmla="*/ 58 h 91"/>
                <a:gd name="T16" fmla="*/ 177 w 206"/>
                <a:gd name="T17" fmla="*/ 58 h 91"/>
                <a:gd name="T18" fmla="*/ 177 w 206"/>
                <a:gd name="T19" fmla="*/ 31 h 91"/>
                <a:gd name="T20" fmla="*/ 185 w 206"/>
                <a:gd name="T21" fmla="*/ 23 h 91"/>
                <a:gd name="T22" fmla="*/ 19 w 206"/>
                <a:gd name="T23" fmla="*/ 23 h 91"/>
                <a:gd name="T24" fmla="*/ 19 w 206"/>
                <a:gd name="T25" fmla="*/ 66 h 91"/>
                <a:gd name="T26" fmla="*/ 185 w 206"/>
                <a:gd name="T27" fmla="*/ 66 h 91"/>
                <a:gd name="T28" fmla="*/ 185 w 206"/>
                <a:gd name="T29" fmla="*/ 23 h 91"/>
                <a:gd name="T30" fmla="*/ 201 w 206"/>
                <a:gd name="T31" fmla="*/ 15 h 91"/>
                <a:gd name="T32" fmla="*/ 12 w 206"/>
                <a:gd name="T33" fmla="*/ 15 h 91"/>
                <a:gd name="T34" fmla="*/ 12 w 206"/>
                <a:gd name="T35" fmla="*/ 73 h 91"/>
                <a:gd name="T36" fmla="*/ 201 w 206"/>
                <a:gd name="T37" fmla="*/ 73 h 91"/>
                <a:gd name="T38" fmla="*/ 201 w 206"/>
                <a:gd name="T39" fmla="*/ 15 h 91"/>
                <a:gd name="T40" fmla="*/ 205 w 206"/>
                <a:gd name="T41" fmla="*/ 0 h 91"/>
                <a:gd name="T42" fmla="*/ 0 w 206"/>
                <a:gd name="T43" fmla="*/ 0 h 91"/>
                <a:gd name="T44" fmla="*/ 0 w 206"/>
                <a:gd name="T45" fmla="*/ 90 h 91"/>
                <a:gd name="T46" fmla="*/ 205 w 206"/>
                <a:gd name="T47" fmla="*/ 90 h 91"/>
                <a:gd name="T48" fmla="*/ 205 w 206"/>
                <a:gd name="T4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91">
                  <a:moveTo>
                    <a:pt x="170" y="43"/>
                  </a:moveTo>
                  <a:lnTo>
                    <a:pt x="42" y="43"/>
                  </a:lnTo>
                  <a:lnTo>
                    <a:pt x="42" y="47"/>
                  </a:lnTo>
                  <a:lnTo>
                    <a:pt x="170" y="47"/>
                  </a:lnTo>
                  <a:lnTo>
                    <a:pt x="170" y="43"/>
                  </a:lnTo>
                  <a:lnTo>
                    <a:pt x="177" y="31"/>
                  </a:lnTo>
                  <a:lnTo>
                    <a:pt x="31" y="31"/>
                  </a:lnTo>
                  <a:lnTo>
                    <a:pt x="31" y="58"/>
                  </a:lnTo>
                  <a:lnTo>
                    <a:pt x="177" y="58"/>
                  </a:lnTo>
                  <a:lnTo>
                    <a:pt x="177" y="31"/>
                  </a:lnTo>
                  <a:lnTo>
                    <a:pt x="185" y="23"/>
                  </a:lnTo>
                  <a:lnTo>
                    <a:pt x="19" y="23"/>
                  </a:lnTo>
                  <a:lnTo>
                    <a:pt x="19" y="66"/>
                  </a:lnTo>
                  <a:lnTo>
                    <a:pt x="185" y="66"/>
                  </a:lnTo>
                  <a:lnTo>
                    <a:pt x="185" y="23"/>
                  </a:lnTo>
                  <a:lnTo>
                    <a:pt x="201" y="15"/>
                  </a:lnTo>
                  <a:lnTo>
                    <a:pt x="12" y="15"/>
                  </a:lnTo>
                  <a:lnTo>
                    <a:pt x="12" y="73"/>
                  </a:lnTo>
                  <a:lnTo>
                    <a:pt x="201" y="73"/>
                  </a:lnTo>
                  <a:lnTo>
                    <a:pt x="201" y="15"/>
                  </a:lnTo>
                  <a:lnTo>
                    <a:pt x="205" y="0"/>
                  </a:lnTo>
                  <a:lnTo>
                    <a:pt x="0" y="0"/>
                  </a:lnTo>
                  <a:lnTo>
                    <a:pt x="0" y="90"/>
                  </a:lnTo>
                  <a:lnTo>
                    <a:pt x="205" y="90"/>
                  </a:lnTo>
                  <a:lnTo>
                    <a:pt x="20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81" name="Line 585">
              <a:extLst>
                <a:ext uri="{FF2B5EF4-FFF2-40B4-BE49-F238E27FC236}">
                  <a16:creationId xmlns:a16="http://schemas.microsoft.com/office/drawing/2014/main" id="{125C0D54-1889-424D-91DB-D87A324136F5}"/>
                </a:ext>
              </a:extLst>
            </p:cNvPr>
            <p:cNvSpPr>
              <a:spLocks noChangeShapeType="1"/>
            </p:cNvSpPr>
            <p:nvPr/>
          </p:nvSpPr>
          <p:spPr bwMode="auto">
            <a:xfrm flipH="1">
              <a:off x="1828" y="2510"/>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82" name="Line 586">
              <a:extLst>
                <a:ext uri="{FF2B5EF4-FFF2-40B4-BE49-F238E27FC236}">
                  <a16:creationId xmlns:a16="http://schemas.microsoft.com/office/drawing/2014/main" id="{83561FF2-F6A8-45A7-967A-2EFB9F4689D2}"/>
                </a:ext>
              </a:extLst>
            </p:cNvPr>
            <p:cNvSpPr>
              <a:spLocks noChangeShapeType="1"/>
            </p:cNvSpPr>
            <p:nvPr/>
          </p:nvSpPr>
          <p:spPr bwMode="auto">
            <a:xfrm>
              <a:off x="1932" y="2510"/>
              <a:ext cx="17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83" name="Line 587">
              <a:extLst>
                <a:ext uri="{FF2B5EF4-FFF2-40B4-BE49-F238E27FC236}">
                  <a16:creationId xmlns:a16="http://schemas.microsoft.com/office/drawing/2014/main" id="{C097502B-785A-412B-9B26-3D17DE5D5828}"/>
                </a:ext>
              </a:extLst>
            </p:cNvPr>
            <p:cNvSpPr>
              <a:spLocks noChangeShapeType="1"/>
            </p:cNvSpPr>
            <p:nvPr/>
          </p:nvSpPr>
          <p:spPr bwMode="auto">
            <a:xfrm flipH="1">
              <a:off x="1931" y="2448"/>
              <a:ext cx="27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84" name="Line 588">
              <a:extLst>
                <a:ext uri="{FF2B5EF4-FFF2-40B4-BE49-F238E27FC236}">
                  <a16:creationId xmlns:a16="http://schemas.microsoft.com/office/drawing/2014/main" id="{EE45D555-CB88-4ADA-8058-E249B8AB2011}"/>
                </a:ext>
              </a:extLst>
            </p:cNvPr>
            <p:cNvSpPr>
              <a:spLocks noChangeShapeType="1"/>
            </p:cNvSpPr>
            <p:nvPr/>
          </p:nvSpPr>
          <p:spPr bwMode="auto">
            <a:xfrm flipH="1">
              <a:off x="1882" y="2487"/>
              <a:ext cx="3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85" name="Line 589">
              <a:extLst>
                <a:ext uri="{FF2B5EF4-FFF2-40B4-BE49-F238E27FC236}">
                  <a16:creationId xmlns:a16="http://schemas.microsoft.com/office/drawing/2014/main" id="{75AA35B9-7C24-4B31-AB8B-60D6A3A5308C}"/>
                </a:ext>
              </a:extLst>
            </p:cNvPr>
            <p:cNvSpPr>
              <a:spLocks noChangeShapeType="1"/>
            </p:cNvSpPr>
            <p:nvPr/>
          </p:nvSpPr>
          <p:spPr bwMode="auto">
            <a:xfrm>
              <a:off x="1884" y="2470"/>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86" name="Line 590">
              <a:extLst>
                <a:ext uri="{FF2B5EF4-FFF2-40B4-BE49-F238E27FC236}">
                  <a16:creationId xmlns:a16="http://schemas.microsoft.com/office/drawing/2014/main" id="{CBADCCA1-7F15-4F12-B29D-AD5B71D815D7}"/>
                </a:ext>
              </a:extLst>
            </p:cNvPr>
            <p:cNvSpPr>
              <a:spLocks noChangeShapeType="1"/>
            </p:cNvSpPr>
            <p:nvPr/>
          </p:nvSpPr>
          <p:spPr bwMode="auto">
            <a:xfrm flipH="1">
              <a:off x="1882" y="2505"/>
              <a:ext cx="3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87" name="Line 591">
              <a:extLst>
                <a:ext uri="{FF2B5EF4-FFF2-40B4-BE49-F238E27FC236}">
                  <a16:creationId xmlns:a16="http://schemas.microsoft.com/office/drawing/2014/main" id="{9D18E495-DA22-4D0F-B81F-DE5B3A6922B1}"/>
                </a:ext>
              </a:extLst>
            </p:cNvPr>
            <p:cNvSpPr>
              <a:spLocks noChangeShapeType="1"/>
            </p:cNvSpPr>
            <p:nvPr/>
          </p:nvSpPr>
          <p:spPr bwMode="auto">
            <a:xfrm>
              <a:off x="1884" y="2451"/>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88" name="Freeform 592">
              <a:extLst>
                <a:ext uri="{FF2B5EF4-FFF2-40B4-BE49-F238E27FC236}">
                  <a16:creationId xmlns:a16="http://schemas.microsoft.com/office/drawing/2014/main" id="{BAC90BD8-0A5D-4A93-AC94-4783ECAE8023}"/>
                </a:ext>
              </a:extLst>
            </p:cNvPr>
            <p:cNvSpPr>
              <a:spLocks noChangeArrowheads="1"/>
            </p:cNvSpPr>
            <p:nvPr/>
          </p:nvSpPr>
          <p:spPr bwMode="auto">
            <a:xfrm>
              <a:off x="1877" y="2386"/>
              <a:ext cx="52" cy="52"/>
            </a:xfrm>
            <a:custGeom>
              <a:avLst/>
              <a:gdLst>
                <a:gd name="T0" fmla="*/ 227 w 228"/>
                <a:gd name="T1" fmla="*/ 111 h 228"/>
                <a:gd name="T2" fmla="*/ 224 w 228"/>
                <a:gd name="T3" fmla="*/ 87 h 228"/>
                <a:gd name="T4" fmla="*/ 216 w 228"/>
                <a:gd name="T5" fmla="*/ 65 h 228"/>
                <a:gd name="T6" fmla="*/ 200 w 228"/>
                <a:gd name="T7" fmla="*/ 42 h 228"/>
                <a:gd name="T8" fmla="*/ 186 w 228"/>
                <a:gd name="T9" fmla="*/ 22 h 228"/>
                <a:gd name="T10" fmla="*/ 162 w 228"/>
                <a:gd name="T11" fmla="*/ 11 h 228"/>
                <a:gd name="T12" fmla="*/ 139 w 228"/>
                <a:gd name="T13" fmla="*/ 3 h 228"/>
                <a:gd name="T14" fmla="*/ 111 w 228"/>
                <a:gd name="T15" fmla="*/ 0 h 228"/>
                <a:gd name="T16" fmla="*/ 89 w 228"/>
                <a:gd name="T17" fmla="*/ 3 h 228"/>
                <a:gd name="T18" fmla="*/ 61 w 228"/>
                <a:gd name="T19" fmla="*/ 11 h 228"/>
                <a:gd name="T20" fmla="*/ 42 w 228"/>
                <a:gd name="T21" fmla="*/ 22 h 228"/>
                <a:gd name="T22" fmla="*/ 23 w 228"/>
                <a:gd name="T23" fmla="*/ 42 h 228"/>
                <a:gd name="T24" fmla="*/ 7 w 228"/>
                <a:gd name="T25" fmla="*/ 65 h 228"/>
                <a:gd name="T26" fmla="*/ 0 w 228"/>
                <a:gd name="T27" fmla="*/ 87 h 228"/>
                <a:gd name="T28" fmla="*/ 0 w 228"/>
                <a:gd name="T29" fmla="*/ 111 h 228"/>
                <a:gd name="T30" fmla="*/ 0 w 228"/>
                <a:gd name="T31" fmla="*/ 139 h 228"/>
                <a:gd name="T32" fmla="*/ 7 w 228"/>
                <a:gd name="T33" fmla="*/ 161 h 228"/>
                <a:gd name="T34" fmla="*/ 23 w 228"/>
                <a:gd name="T35" fmla="*/ 184 h 228"/>
                <a:gd name="T36" fmla="*/ 42 w 228"/>
                <a:gd name="T37" fmla="*/ 200 h 228"/>
                <a:gd name="T38" fmla="*/ 61 w 228"/>
                <a:gd name="T39" fmla="*/ 216 h 228"/>
                <a:gd name="T40" fmla="*/ 89 w 228"/>
                <a:gd name="T41" fmla="*/ 224 h 228"/>
                <a:gd name="T42" fmla="*/ 111 w 228"/>
                <a:gd name="T43" fmla="*/ 227 h 228"/>
                <a:gd name="T44" fmla="*/ 139 w 228"/>
                <a:gd name="T45" fmla="*/ 224 h 228"/>
                <a:gd name="T46" fmla="*/ 162 w 228"/>
                <a:gd name="T47" fmla="*/ 216 h 228"/>
                <a:gd name="T48" fmla="*/ 186 w 228"/>
                <a:gd name="T49" fmla="*/ 200 h 228"/>
                <a:gd name="T50" fmla="*/ 200 w 228"/>
                <a:gd name="T51" fmla="*/ 184 h 228"/>
                <a:gd name="T52" fmla="*/ 216 w 228"/>
                <a:gd name="T53" fmla="*/ 161 h 228"/>
                <a:gd name="T54" fmla="*/ 224 w 228"/>
                <a:gd name="T55" fmla="*/ 139 h 228"/>
                <a:gd name="T56" fmla="*/ 227 w 228"/>
                <a:gd name="T57" fmla="*/ 11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 h="228">
                  <a:moveTo>
                    <a:pt x="227" y="111"/>
                  </a:moveTo>
                  <a:lnTo>
                    <a:pt x="224" y="87"/>
                  </a:lnTo>
                  <a:lnTo>
                    <a:pt x="216" y="65"/>
                  </a:lnTo>
                  <a:lnTo>
                    <a:pt x="200" y="42"/>
                  </a:lnTo>
                  <a:lnTo>
                    <a:pt x="186" y="22"/>
                  </a:lnTo>
                  <a:lnTo>
                    <a:pt x="162" y="11"/>
                  </a:lnTo>
                  <a:lnTo>
                    <a:pt x="139" y="3"/>
                  </a:lnTo>
                  <a:lnTo>
                    <a:pt x="111" y="0"/>
                  </a:lnTo>
                  <a:lnTo>
                    <a:pt x="89" y="3"/>
                  </a:lnTo>
                  <a:lnTo>
                    <a:pt x="61" y="11"/>
                  </a:lnTo>
                  <a:lnTo>
                    <a:pt x="42" y="22"/>
                  </a:lnTo>
                  <a:lnTo>
                    <a:pt x="23" y="42"/>
                  </a:lnTo>
                  <a:lnTo>
                    <a:pt x="7" y="65"/>
                  </a:lnTo>
                  <a:lnTo>
                    <a:pt x="0" y="87"/>
                  </a:lnTo>
                  <a:lnTo>
                    <a:pt x="0" y="111"/>
                  </a:lnTo>
                  <a:lnTo>
                    <a:pt x="0" y="139"/>
                  </a:lnTo>
                  <a:lnTo>
                    <a:pt x="7" y="161"/>
                  </a:lnTo>
                  <a:lnTo>
                    <a:pt x="23" y="184"/>
                  </a:lnTo>
                  <a:lnTo>
                    <a:pt x="42" y="200"/>
                  </a:lnTo>
                  <a:lnTo>
                    <a:pt x="61" y="216"/>
                  </a:lnTo>
                  <a:lnTo>
                    <a:pt x="89" y="224"/>
                  </a:lnTo>
                  <a:lnTo>
                    <a:pt x="111" y="227"/>
                  </a:lnTo>
                  <a:lnTo>
                    <a:pt x="139" y="224"/>
                  </a:lnTo>
                  <a:lnTo>
                    <a:pt x="162" y="216"/>
                  </a:lnTo>
                  <a:lnTo>
                    <a:pt x="186" y="200"/>
                  </a:lnTo>
                  <a:lnTo>
                    <a:pt x="200" y="184"/>
                  </a:lnTo>
                  <a:lnTo>
                    <a:pt x="216" y="161"/>
                  </a:lnTo>
                  <a:lnTo>
                    <a:pt x="224" y="139"/>
                  </a:lnTo>
                  <a:lnTo>
                    <a:pt x="227" y="11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89" name="Line 593">
              <a:extLst>
                <a:ext uri="{FF2B5EF4-FFF2-40B4-BE49-F238E27FC236}">
                  <a16:creationId xmlns:a16="http://schemas.microsoft.com/office/drawing/2014/main" id="{8D52F83D-8BFD-4451-8D84-AF578F925B8C}"/>
                </a:ext>
              </a:extLst>
            </p:cNvPr>
            <p:cNvSpPr>
              <a:spLocks noChangeShapeType="1"/>
            </p:cNvSpPr>
            <p:nvPr/>
          </p:nvSpPr>
          <p:spPr bwMode="auto">
            <a:xfrm flipH="1">
              <a:off x="1882" y="2394"/>
              <a:ext cx="40"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90" name="Line 594">
              <a:extLst>
                <a:ext uri="{FF2B5EF4-FFF2-40B4-BE49-F238E27FC236}">
                  <a16:creationId xmlns:a16="http://schemas.microsoft.com/office/drawing/2014/main" id="{A1659F5C-9937-4E4C-B286-C1F33D8506C9}"/>
                </a:ext>
              </a:extLst>
            </p:cNvPr>
            <p:cNvSpPr>
              <a:spLocks noChangeShapeType="1"/>
            </p:cNvSpPr>
            <p:nvPr/>
          </p:nvSpPr>
          <p:spPr bwMode="auto">
            <a:xfrm>
              <a:off x="1870" y="2437"/>
              <a:ext cx="1" cy="1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91" name="Freeform 595">
              <a:extLst>
                <a:ext uri="{FF2B5EF4-FFF2-40B4-BE49-F238E27FC236}">
                  <a16:creationId xmlns:a16="http://schemas.microsoft.com/office/drawing/2014/main" id="{986BF144-4F77-4D5B-AAD7-471A95E059E9}"/>
                </a:ext>
              </a:extLst>
            </p:cNvPr>
            <p:cNvSpPr>
              <a:spLocks noChangeArrowheads="1"/>
            </p:cNvSpPr>
            <p:nvPr/>
          </p:nvSpPr>
          <p:spPr bwMode="auto">
            <a:xfrm>
              <a:off x="1870" y="2437"/>
              <a:ext cx="62" cy="83"/>
            </a:xfrm>
            <a:custGeom>
              <a:avLst/>
              <a:gdLst>
                <a:gd name="T0" fmla="*/ 0 w 275"/>
                <a:gd name="T1" fmla="*/ 0 h 368"/>
                <a:gd name="T2" fmla="*/ 274 w 275"/>
                <a:gd name="T3" fmla="*/ 0 h 368"/>
                <a:gd name="T4" fmla="*/ 274 w 275"/>
                <a:gd name="T5" fmla="*/ 367 h 368"/>
                <a:gd name="T6" fmla="*/ 0 w 275"/>
                <a:gd name="T7" fmla="*/ 367 h 368"/>
                <a:gd name="T8" fmla="*/ 0 w 275"/>
                <a:gd name="T9" fmla="*/ 321 h 368"/>
              </a:gdLst>
              <a:ahLst/>
              <a:cxnLst>
                <a:cxn ang="0">
                  <a:pos x="T0" y="T1"/>
                </a:cxn>
                <a:cxn ang="0">
                  <a:pos x="T2" y="T3"/>
                </a:cxn>
                <a:cxn ang="0">
                  <a:pos x="T4" y="T5"/>
                </a:cxn>
                <a:cxn ang="0">
                  <a:pos x="T6" y="T7"/>
                </a:cxn>
                <a:cxn ang="0">
                  <a:pos x="T8" y="T9"/>
                </a:cxn>
              </a:cxnLst>
              <a:rect l="0" t="0" r="r" b="b"/>
              <a:pathLst>
                <a:path w="275" h="368">
                  <a:moveTo>
                    <a:pt x="0" y="0"/>
                  </a:moveTo>
                  <a:lnTo>
                    <a:pt x="274" y="0"/>
                  </a:lnTo>
                  <a:lnTo>
                    <a:pt x="274" y="367"/>
                  </a:lnTo>
                  <a:lnTo>
                    <a:pt x="0" y="367"/>
                  </a:lnTo>
                  <a:lnTo>
                    <a:pt x="0" y="32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92" name="Line 596">
              <a:extLst>
                <a:ext uri="{FF2B5EF4-FFF2-40B4-BE49-F238E27FC236}">
                  <a16:creationId xmlns:a16="http://schemas.microsoft.com/office/drawing/2014/main" id="{D20FEA00-99FF-44D4-B94D-0F765CC61BE2}"/>
                </a:ext>
              </a:extLst>
            </p:cNvPr>
            <p:cNvSpPr>
              <a:spLocks noChangeShapeType="1"/>
            </p:cNvSpPr>
            <p:nvPr/>
          </p:nvSpPr>
          <p:spPr bwMode="auto">
            <a:xfrm>
              <a:off x="2265" y="2510"/>
              <a:ext cx="48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93" name="Line 597">
              <a:extLst>
                <a:ext uri="{FF2B5EF4-FFF2-40B4-BE49-F238E27FC236}">
                  <a16:creationId xmlns:a16="http://schemas.microsoft.com/office/drawing/2014/main" id="{0EB9A15B-1146-42DD-B278-A4E11D1EC175}"/>
                </a:ext>
              </a:extLst>
            </p:cNvPr>
            <p:cNvSpPr>
              <a:spLocks noChangeShapeType="1"/>
            </p:cNvSpPr>
            <p:nvPr/>
          </p:nvSpPr>
          <p:spPr bwMode="auto">
            <a:xfrm>
              <a:off x="2906" y="2510"/>
              <a:ext cx="41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94" name="Line 598">
              <a:extLst>
                <a:ext uri="{FF2B5EF4-FFF2-40B4-BE49-F238E27FC236}">
                  <a16:creationId xmlns:a16="http://schemas.microsoft.com/office/drawing/2014/main" id="{C60BEEA6-B8F3-4FDF-8318-EBD941444D71}"/>
                </a:ext>
              </a:extLst>
            </p:cNvPr>
            <p:cNvSpPr>
              <a:spLocks noChangeShapeType="1"/>
            </p:cNvSpPr>
            <p:nvPr/>
          </p:nvSpPr>
          <p:spPr bwMode="auto">
            <a:xfrm flipH="1">
              <a:off x="2905" y="2448"/>
              <a:ext cx="51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95" name="Line 599">
              <a:extLst>
                <a:ext uri="{FF2B5EF4-FFF2-40B4-BE49-F238E27FC236}">
                  <a16:creationId xmlns:a16="http://schemas.microsoft.com/office/drawing/2014/main" id="{C07D5C33-BA7F-41E0-B9D6-3DC8DED179EE}"/>
                </a:ext>
              </a:extLst>
            </p:cNvPr>
            <p:cNvSpPr>
              <a:spLocks noChangeShapeType="1"/>
            </p:cNvSpPr>
            <p:nvPr/>
          </p:nvSpPr>
          <p:spPr bwMode="auto">
            <a:xfrm flipH="1">
              <a:off x="2263" y="2448"/>
              <a:ext cx="58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96" name="Line 600">
              <a:extLst>
                <a:ext uri="{FF2B5EF4-FFF2-40B4-BE49-F238E27FC236}">
                  <a16:creationId xmlns:a16="http://schemas.microsoft.com/office/drawing/2014/main" id="{3F12238F-E1BA-4787-8A5E-E6B0EEAF2E8A}"/>
                </a:ext>
              </a:extLst>
            </p:cNvPr>
            <p:cNvSpPr>
              <a:spLocks noChangeShapeType="1"/>
            </p:cNvSpPr>
            <p:nvPr/>
          </p:nvSpPr>
          <p:spPr bwMode="auto">
            <a:xfrm flipH="1">
              <a:off x="2085" y="2647"/>
              <a:ext cx="34"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97" name="Line 601">
              <a:extLst>
                <a:ext uri="{FF2B5EF4-FFF2-40B4-BE49-F238E27FC236}">
                  <a16:creationId xmlns:a16="http://schemas.microsoft.com/office/drawing/2014/main" id="{1EE4E3BD-4408-43DE-9764-7D77E4F6DC96}"/>
                </a:ext>
              </a:extLst>
            </p:cNvPr>
            <p:cNvSpPr>
              <a:spLocks noChangeShapeType="1"/>
            </p:cNvSpPr>
            <p:nvPr/>
          </p:nvSpPr>
          <p:spPr bwMode="auto">
            <a:xfrm flipV="1">
              <a:off x="2089" y="2612"/>
              <a:ext cx="35" cy="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98" name="Line 602">
              <a:extLst>
                <a:ext uri="{FF2B5EF4-FFF2-40B4-BE49-F238E27FC236}">
                  <a16:creationId xmlns:a16="http://schemas.microsoft.com/office/drawing/2014/main" id="{9DD31BB7-7B29-41DC-A30A-F086B95E7414}"/>
                </a:ext>
              </a:extLst>
            </p:cNvPr>
            <p:cNvSpPr>
              <a:spLocks noChangeShapeType="1"/>
            </p:cNvSpPr>
            <p:nvPr/>
          </p:nvSpPr>
          <p:spPr bwMode="auto">
            <a:xfrm flipV="1">
              <a:off x="2091" y="2574"/>
              <a:ext cx="39"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299" name="Line 603">
              <a:extLst>
                <a:ext uri="{FF2B5EF4-FFF2-40B4-BE49-F238E27FC236}">
                  <a16:creationId xmlns:a16="http://schemas.microsoft.com/office/drawing/2014/main" id="{399759D0-2FAA-44ED-A687-DB70C381483F}"/>
                </a:ext>
              </a:extLst>
            </p:cNvPr>
            <p:cNvSpPr>
              <a:spLocks noChangeShapeType="1"/>
            </p:cNvSpPr>
            <p:nvPr/>
          </p:nvSpPr>
          <p:spPr bwMode="auto">
            <a:xfrm flipV="1">
              <a:off x="2196" y="2504"/>
              <a:ext cx="5"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0" name="Line 604">
              <a:extLst>
                <a:ext uri="{FF2B5EF4-FFF2-40B4-BE49-F238E27FC236}">
                  <a16:creationId xmlns:a16="http://schemas.microsoft.com/office/drawing/2014/main" id="{9ED5D094-A55B-4177-A5DF-E4D5564799AB}"/>
                </a:ext>
              </a:extLst>
            </p:cNvPr>
            <p:cNvSpPr>
              <a:spLocks noChangeShapeType="1"/>
            </p:cNvSpPr>
            <p:nvPr/>
          </p:nvSpPr>
          <p:spPr bwMode="auto">
            <a:xfrm flipH="1">
              <a:off x="2093" y="2476"/>
              <a:ext cx="109" cy="10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1" name="Line 605">
              <a:extLst>
                <a:ext uri="{FF2B5EF4-FFF2-40B4-BE49-F238E27FC236}">
                  <a16:creationId xmlns:a16="http://schemas.microsoft.com/office/drawing/2014/main" id="{8011D20D-29B6-4013-AF9F-877DF96C5ACE}"/>
                </a:ext>
              </a:extLst>
            </p:cNvPr>
            <p:cNvSpPr>
              <a:spLocks noChangeShapeType="1"/>
            </p:cNvSpPr>
            <p:nvPr/>
          </p:nvSpPr>
          <p:spPr bwMode="auto">
            <a:xfrm flipV="1">
              <a:off x="2098" y="2448"/>
              <a:ext cx="102" cy="10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2" name="Line 606">
              <a:extLst>
                <a:ext uri="{FF2B5EF4-FFF2-40B4-BE49-F238E27FC236}">
                  <a16:creationId xmlns:a16="http://schemas.microsoft.com/office/drawing/2014/main" id="{59E4F183-8F54-45DC-A16A-2E86CBEC6A58}"/>
                </a:ext>
              </a:extLst>
            </p:cNvPr>
            <p:cNvSpPr>
              <a:spLocks noChangeShapeType="1"/>
            </p:cNvSpPr>
            <p:nvPr/>
          </p:nvSpPr>
          <p:spPr bwMode="auto">
            <a:xfrm flipH="1">
              <a:off x="2107" y="2455"/>
              <a:ext cx="58"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3" name="Line 607">
              <a:extLst>
                <a:ext uri="{FF2B5EF4-FFF2-40B4-BE49-F238E27FC236}">
                  <a16:creationId xmlns:a16="http://schemas.microsoft.com/office/drawing/2014/main" id="{195A8A0E-56A9-4B3E-8742-CD240CE7387A}"/>
                </a:ext>
              </a:extLst>
            </p:cNvPr>
            <p:cNvSpPr>
              <a:spLocks noChangeShapeType="1"/>
            </p:cNvSpPr>
            <p:nvPr/>
          </p:nvSpPr>
          <p:spPr bwMode="auto">
            <a:xfrm flipH="1">
              <a:off x="2083" y="2681"/>
              <a:ext cx="30"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4" name="Line 608">
              <a:extLst>
                <a:ext uri="{FF2B5EF4-FFF2-40B4-BE49-F238E27FC236}">
                  <a16:creationId xmlns:a16="http://schemas.microsoft.com/office/drawing/2014/main" id="{4919BFBA-0171-49D5-82A3-7B9E43BAC811}"/>
                </a:ext>
              </a:extLst>
            </p:cNvPr>
            <p:cNvSpPr>
              <a:spLocks noChangeShapeType="1"/>
            </p:cNvSpPr>
            <p:nvPr/>
          </p:nvSpPr>
          <p:spPr bwMode="auto">
            <a:xfrm flipH="1">
              <a:off x="2080" y="2716"/>
              <a:ext cx="28"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5" name="Line 609">
              <a:extLst>
                <a:ext uri="{FF2B5EF4-FFF2-40B4-BE49-F238E27FC236}">
                  <a16:creationId xmlns:a16="http://schemas.microsoft.com/office/drawing/2014/main" id="{2A04901D-211D-4184-B53E-CFCDB19737E1}"/>
                </a:ext>
              </a:extLst>
            </p:cNvPr>
            <p:cNvSpPr>
              <a:spLocks noChangeShapeType="1"/>
            </p:cNvSpPr>
            <p:nvPr/>
          </p:nvSpPr>
          <p:spPr bwMode="auto">
            <a:xfrm flipH="1">
              <a:off x="2079" y="2751"/>
              <a:ext cx="24" cy="2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6" name="Line 610">
              <a:extLst>
                <a:ext uri="{FF2B5EF4-FFF2-40B4-BE49-F238E27FC236}">
                  <a16:creationId xmlns:a16="http://schemas.microsoft.com/office/drawing/2014/main" id="{E739F2A6-B480-4E70-82FA-6C9F8F506998}"/>
                </a:ext>
              </a:extLst>
            </p:cNvPr>
            <p:cNvSpPr>
              <a:spLocks noChangeShapeType="1"/>
            </p:cNvSpPr>
            <p:nvPr/>
          </p:nvSpPr>
          <p:spPr bwMode="auto">
            <a:xfrm flipH="1">
              <a:off x="2077" y="2786"/>
              <a:ext cx="19"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7" name="Line 611">
              <a:extLst>
                <a:ext uri="{FF2B5EF4-FFF2-40B4-BE49-F238E27FC236}">
                  <a16:creationId xmlns:a16="http://schemas.microsoft.com/office/drawing/2014/main" id="{D414736C-D5B0-499F-A7F2-DC5FDB8409FD}"/>
                </a:ext>
              </a:extLst>
            </p:cNvPr>
            <p:cNvSpPr>
              <a:spLocks noChangeShapeType="1"/>
            </p:cNvSpPr>
            <p:nvPr/>
          </p:nvSpPr>
          <p:spPr bwMode="auto">
            <a:xfrm flipV="1">
              <a:off x="2084" y="2819"/>
              <a:ext cx="6"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8" name="Line 612">
              <a:extLst>
                <a:ext uri="{FF2B5EF4-FFF2-40B4-BE49-F238E27FC236}">
                  <a16:creationId xmlns:a16="http://schemas.microsoft.com/office/drawing/2014/main" id="{E9B05C88-FA52-4F24-A9E8-D8FFA15E93DC}"/>
                </a:ext>
              </a:extLst>
            </p:cNvPr>
            <p:cNvSpPr>
              <a:spLocks noChangeShapeType="1"/>
            </p:cNvSpPr>
            <p:nvPr/>
          </p:nvSpPr>
          <p:spPr bwMode="auto">
            <a:xfrm>
              <a:off x="2094" y="2593"/>
              <a:ext cx="28" cy="2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09" name="Line 613">
              <a:extLst>
                <a:ext uri="{FF2B5EF4-FFF2-40B4-BE49-F238E27FC236}">
                  <a16:creationId xmlns:a16="http://schemas.microsoft.com/office/drawing/2014/main" id="{EA20C719-09C1-4BF4-945F-ED5523599C94}"/>
                </a:ext>
              </a:extLst>
            </p:cNvPr>
            <p:cNvSpPr>
              <a:spLocks noChangeShapeType="1"/>
            </p:cNvSpPr>
            <p:nvPr/>
          </p:nvSpPr>
          <p:spPr bwMode="auto">
            <a:xfrm flipH="1" flipV="1">
              <a:off x="2090" y="2618"/>
              <a:ext cx="29"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0" name="Line 614">
              <a:extLst>
                <a:ext uri="{FF2B5EF4-FFF2-40B4-BE49-F238E27FC236}">
                  <a16:creationId xmlns:a16="http://schemas.microsoft.com/office/drawing/2014/main" id="{E40473AF-4359-4D52-B84F-F6791CFA693A}"/>
                </a:ext>
              </a:extLst>
            </p:cNvPr>
            <p:cNvSpPr>
              <a:spLocks noChangeShapeType="1"/>
            </p:cNvSpPr>
            <p:nvPr/>
          </p:nvSpPr>
          <p:spPr bwMode="auto">
            <a:xfrm>
              <a:off x="2089" y="2647"/>
              <a:ext cx="25" cy="2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1" name="Line 615">
              <a:extLst>
                <a:ext uri="{FF2B5EF4-FFF2-40B4-BE49-F238E27FC236}">
                  <a16:creationId xmlns:a16="http://schemas.microsoft.com/office/drawing/2014/main" id="{F99EDEA7-1EBB-4BAF-951F-81C791BE37F1}"/>
                </a:ext>
              </a:extLst>
            </p:cNvPr>
            <p:cNvSpPr>
              <a:spLocks noChangeShapeType="1"/>
            </p:cNvSpPr>
            <p:nvPr/>
          </p:nvSpPr>
          <p:spPr bwMode="auto">
            <a:xfrm flipH="1" flipV="1">
              <a:off x="2085" y="2674"/>
              <a:ext cx="26" cy="2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2" name="Line 616">
              <a:extLst>
                <a:ext uri="{FF2B5EF4-FFF2-40B4-BE49-F238E27FC236}">
                  <a16:creationId xmlns:a16="http://schemas.microsoft.com/office/drawing/2014/main" id="{C407195A-1C06-4480-9A27-02A081110D51}"/>
                </a:ext>
              </a:extLst>
            </p:cNvPr>
            <p:cNvSpPr>
              <a:spLocks noChangeShapeType="1"/>
            </p:cNvSpPr>
            <p:nvPr/>
          </p:nvSpPr>
          <p:spPr bwMode="auto">
            <a:xfrm>
              <a:off x="2084" y="2701"/>
              <a:ext cx="22" cy="2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3" name="Line 617">
              <a:extLst>
                <a:ext uri="{FF2B5EF4-FFF2-40B4-BE49-F238E27FC236}">
                  <a16:creationId xmlns:a16="http://schemas.microsoft.com/office/drawing/2014/main" id="{F8086F5A-8C97-4985-B5F6-16BED9319D60}"/>
                </a:ext>
              </a:extLst>
            </p:cNvPr>
            <p:cNvSpPr>
              <a:spLocks noChangeShapeType="1"/>
            </p:cNvSpPr>
            <p:nvPr/>
          </p:nvSpPr>
          <p:spPr bwMode="auto">
            <a:xfrm flipH="1" flipV="1">
              <a:off x="2082" y="2727"/>
              <a:ext cx="22" cy="2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4" name="Line 618">
              <a:extLst>
                <a:ext uri="{FF2B5EF4-FFF2-40B4-BE49-F238E27FC236}">
                  <a16:creationId xmlns:a16="http://schemas.microsoft.com/office/drawing/2014/main" id="{520D2851-7543-4541-A3AC-AAA3A541E46D}"/>
                </a:ext>
              </a:extLst>
            </p:cNvPr>
            <p:cNvSpPr>
              <a:spLocks noChangeShapeType="1"/>
            </p:cNvSpPr>
            <p:nvPr/>
          </p:nvSpPr>
          <p:spPr bwMode="auto">
            <a:xfrm>
              <a:off x="2081" y="2755"/>
              <a:ext cx="17"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5" name="Line 619">
              <a:extLst>
                <a:ext uri="{FF2B5EF4-FFF2-40B4-BE49-F238E27FC236}">
                  <a16:creationId xmlns:a16="http://schemas.microsoft.com/office/drawing/2014/main" id="{F7B446D9-637C-404B-84A1-E868CD51FA9B}"/>
                </a:ext>
              </a:extLst>
            </p:cNvPr>
            <p:cNvSpPr>
              <a:spLocks noChangeShapeType="1"/>
            </p:cNvSpPr>
            <p:nvPr/>
          </p:nvSpPr>
          <p:spPr bwMode="auto">
            <a:xfrm flipH="1" flipV="1">
              <a:off x="2077" y="2782"/>
              <a:ext cx="18"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6" name="Line 620">
              <a:extLst>
                <a:ext uri="{FF2B5EF4-FFF2-40B4-BE49-F238E27FC236}">
                  <a16:creationId xmlns:a16="http://schemas.microsoft.com/office/drawing/2014/main" id="{58DB0C39-A284-4780-AD1B-6DB58A671BFE}"/>
                </a:ext>
              </a:extLst>
            </p:cNvPr>
            <p:cNvSpPr>
              <a:spLocks noChangeShapeType="1"/>
            </p:cNvSpPr>
            <p:nvPr/>
          </p:nvSpPr>
          <p:spPr bwMode="auto">
            <a:xfrm>
              <a:off x="2079" y="2813"/>
              <a:ext cx="11"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7" name="Line 621">
              <a:extLst>
                <a:ext uri="{FF2B5EF4-FFF2-40B4-BE49-F238E27FC236}">
                  <a16:creationId xmlns:a16="http://schemas.microsoft.com/office/drawing/2014/main" id="{8024D99B-AE47-4944-8769-81E7F8CDF165}"/>
                </a:ext>
              </a:extLst>
            </p:cNvPr>
            <p:cNvSpPr>
              <a:spLocks noChangeShapeType="1"/>
            </p:cNvSpPr>
            <p:nvPr/>
          </p:nvSpPr>
          <p:spPr bwMode="auto">
            <a:xfrm>
              <a:off x="2097" y="2567"/>
              <a:ext cx="30"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8" name="Line 622">
              <a:extLst>
                <a:ext uri="{FF2B5EF4-FFF2-40B4-BE49-F238E27FC236}">
                  <a16:creationId xmlns:a16="http://schemas.microsoft.com/office/drawing/2014/main" id="{8393F488-26B3-42D7-ACDC-012449AD3F61}"/>
                </a:ext>
              </a:extLst>
            </p:cNvPr>
            <p:cNvSpPr>
              <a:spLocks noChangeShapeType="1"/>
            </p:cNvSpPr>
            <p:nvPr/>
          </p:nvSpPr>
          <p:spPr bwMode="auto">
            <a:xfrm flipH="1" flipV="1">
              <a:off x="2099" y="2540"/>
              <a:ext cx="34"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19" name="Line 623">
              <a:extLst>
                <a:ext uri="{FF2B5EF4-FFF2-40B4-BE49-F238E27FC236}">
                  <a16:creationId xmlns:a16="http://schemas.microsoft.com/office/drawing/2014/main" id="{1437AB82-B4C6-4BA8-A7C6-C4F359369E24}"/>
                </a:ext>
              </a:extLst>
            </p:cNvPr>
            <p:cNvSpPr>
              <a:spLocks noChangeShapeType="1"/>
            </p:cNvSpPr>
            <p:nvPr/>
          </p:nvSpPr>
          <p:spPr bwMode="auto">
            <a:xfrm>
              <a:off x="2105" y="2517"/>
              <a:ext cx="33"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20" name="Line 624">
              <a:extLst>
                <a:ext uri="{FF2B5EF4-FFF2-40B4-BE49-F238E27FC236}">
                  <a16:creationId xmlns:a16="http://schemas.microsoft.com/office/drawing/2014/main" id="{ED7672AE-B1ED-4618-ADFF-FAB9E37B3C29}"/>
                </a:ext>
              </a:extLst>
            </p:cNvPr>
            <p:cNvSpPr>
              <a:spLocks noChangeShapeType="1"/>
            </p:cNvSpPr>
            <p:nvPr/>
          </p:nvSpPr>
          <p:spPr bwMode="auto">
            <a:xfrm flipH="1" flipV="1">
              <a:off x="2112" y="2495"/>
              <a:ext cx="38"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21" name="Line 625">
              <a:extLst>
                <a:ext uri="{FF2B5EF4-FFF2-40B4-BE49-F238E27FC236}">
                  <a16:creationId xmlns:a16="http://schemas.microsoft.com/office/drawing/2014/main" id="{60102840-41BE-411D-9B63-910EA9A49728}"/>
                </a:ext>
              </a:extLst>
            </p:cNvPr>
            <p:cNvSpPr>
              <a:spLocks noChangeShapeType="1"/>
            </p:cNvSpPr>
            <p:nvPr/>
          </p:nvSpPr>
          <p:spPr bwMode="auto">
            <a:xfrm>
              <a:off x="2125" y="2477"/>
              <a:ext cx="4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22" name="Line 626">
              <a:extLst>
                <a:ext uri="{FF2B5EF4-FFF2-40B4-BE49-F238E27FC236}">
                  <a16:creationId xmlns:a16="http://schemas.microsoft.com/office/drawing/2014/main" id="{B9D9E734-3B5E-4836-B871-289B009DF2EB}"/>
                </a:ext>
              </a:extLst>
            </p:cNvPr>
            <p:cNvSpPr>
              <a:spLocks noChangeShapeType="1"/>
            </p:cNvSpPr>
            <p:nvPr/>
          </p:nvSpPr>
          <p:spPr bwMode="auto">
            <a:xfrm flipH="1" flipV="1">
              <a:off x="2140" y="2464"/>
              <a:ext cx="49"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23" name="Line 627">
              <a:extLst>
                <a:ext uri="{FF2B5EF4-FFF2-40B4-BE49-F238E27FC236}">
                  <a16:creationId xmlns:a16="http://schemas.microsoft.com/office/drawing/2014/main" id="{5A988891-E6B4-4C3C-9CB1-A232B876F396}"/>
                </a:ext>
              </a:extLst>
            </p:cNvPr>
            <p:cNvSpPr>
              <a:spLocks noChangeShapeType="1"/>
            </p:cNvSpPr>
            <p:nvPr/>
          </p:nvSpPr>
          <p:spPr bwMode="auto">
            <a:xfrm>
              <a:off x="2160" y="2455"/>
              <a:ext cx="4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24" name="Line 628">
              <a:extLst>
                <a:ext uri="{FF2B5EF4-FFF2-40B4-BE49-F238E27FC236}">
                  <a16:creationId xmlns:a16="http://schemas.microsoft.com/office/drawing/2014/main" id="{E26A41B6-6358-4F72-99BB-BB85534734AE}"/>
                </a:ext>
              </a:extLst>
            </p:cNvPr>
            <p:cNvSpPr>
              <a:spLocks noChangeShapeType="1"/>
            </p:cNvSpPr>
            <p:nvPr/>
          </p:nvSpPr>
          <p:spPr bwMode="auto">
            <a:xfrm flipH="1" flipV="1">
              <a:off x="2183" y="2450"/>
              <a:ext cx="19" cy="1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25" name="Freeform 629">
              <a:extLst>
                <a:ext uri="{FF2B5EF4-FFF2-40B4-BE49-F238E27FC236}">
                  <a16:creationId xmlns:a16="http://schemas.microsoft.com/office/drawing/2014/main" id="{181E69F4-6C98-4E16-B33E-10F0ECF6F2B9}"/>
                </a:ext>
              </a:extLst>
            </p:cNvPr>
            <p:cNvSpPr>
              <a:spLocks noChangeArrowheads="1"/>
            </p:cNvSpPr>
            <p:nvPr/>
          </p:nvSpPr>
          <p:spPr bwMode="auto">
            <a:xfrm>
              <a:off x="2201" y="2437"/>
              <a:ext cx="63" cy="83"/>
            </a:xfrm>
            <a:custGeom>
              <a:avLst/>
              <a:gdLst>
                <a:gd name="T0" fmla="*/ 0 w 280"/>
                <a:gd name="T1" fmla="*/ 47 h 368"/>
                <a:gd name="T2" fmla="*/ 0 w 280"/>
                <a:gd name="T3" fmla="*/ 0 h 368"/>
                <a:gd name="T4" fmla="*/ 279 w 280"/>
                <a:gd name="T5" fmla="*/ 0 h 368"/>
                <a:gd name="T6" fmla="*/ 279 w 280"/>
                <a:gd name="T7" fmla="*/ 367 h 368"/>
                <a:gd name="T8" fmla="*/ 0 w 280"/>
                <a:gd name="T9" fmla="*/ 367 h 368"/>
              </a:gdLst>
              <a:ahLst/>
              <a:cxnLst>
                <a:cxn ang="0">
                  <a:pos x="T0" y="T1"/>
                </a:cxn>
                <a:cxn ang="0">
                  <a:pos x="T2" y="T3"/>
                </a:cxn>
                <a:cxn ang="0">
                  <a:pos x="T4" y="T5"/>
                </a:cxn>
                <a:cxn ang="0">
                  <a:pos x="T6" y="T7"/>
                </a:cxn>
                <a:cxn ang="0">
                  <a:pos x="T8" y="T9"/>
                </a:cxn>
              </a:cxnLst>
              <a:rect l="0" t="0" r="r" b="b"/>
              <a:pathLst>
                <a:path w="280" h="368">
                  <a:moveTo>
                    <a:pt x="0" y="47"/>
                  </a:moveTo>
                  <a:lnTo>
                    <a:pt x="0" y="0"/>
                  </a:lnTo>
                  <a:lnTo>
                    <a:pt x="279" y="0"/>
                  </a:lnTo>
                  <a:lnTo>
                    <a:pt x="279" y="367"/>
                  </a:lnTo>
                  <a:lnTo>
                    <a:pt x="0" y="36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26" name="Freeform 630">
              <a:extLst>
                <a:ext uri="{FF2B5EF4-FFF2-40B4-BE49-F238E27FC236}">
                  <a16:creationId xmlns:a16="http://schemas.microsoft.com/office/drawing/2014/main" id="{2EE7187C-1BB9-4845-B73E-6C55A99A2EA1}"/>
                </a:ext>
              </a:extLst>
            </p:cNvPr>
            <p:cNvSpPr>
              <a:spLocks noChangeArrowheads="1"/>
            </p:cNvSpPr>
            <p:nvPr/>
          </p:nvSpPr>
          <p:spPr bwMode="auto">
            <a:xfrm>
              <a:off x="2201" y="2448"/>
              <a:ext cx="1" cy="73"/>
            </a:xfrm>
            <a:custGeom>
              <a:avLst/>
              <a:gdLst>
                <a:gd name="T0" fmla="*/ 0 w 1"/>
                <a:gd name="T1" fmla="*/ 0 h 321"/>
                <a:gd name="T2" fmla="*/ 0 w 1"/>
                <a:gd name="T3" fmla="*/ 274 h 321"/>
                <a:gd name="T4" fmla="*/ 0 w 1"/>
                <a:gd name="T5" fmla="*/ 320 h 321"/>
              </a:gdLst>
              <a:ahLst/>
              <a:cxnLst>
                <a:cxn ang="0">
                  <a:pos x="T0" y="T1"/>
                </a:cxn>
                <a:cxn ang="0">
                  <a:pos x="T2" y="T3"/>
                </a:cxn>
                <a:cxn ang="0">
                  <a:pos x="T4" y="T5"/>
                </a:cxn>
              </a:cxnLst>
              <a:rect l="0" t="0" r="r" b="b"/>
              <a:pathLst>
                <a:path w="1" h="321">
                  <a:moveTo>
                    <a:pt x="0" y="0"/>
                  </a:moveTo>
                  <a:lnTo>
                    <a:pt x="0" y="274"/>
                  </a:lnTo>
                  <a:lnTo>
                    <a:pt x="0" y="3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27" name="Freeform 631">
              <a:extLst>
                <a:ext uri="{FF2B5EF4-FFF2-40B4-BE49-F238E27FC236}">
                  <a16:creationId xmlns:a16="http://schemas.microsoft.com/office/drawing/2014/main" id="{B5F135D6-115F-453A-9FAE-E4BBE1B8878D}"/>
                </a:ext>
              </a:extLst>
            </p:cNvPr>
            <p:cNvSpPr>
              <a:spLocks noChangeArrowheads="1"/>
            </p:cNvSpPr>
            <p:nvPr/>
          </p:nvSpPr>
          <p:spPr bwMode="auto">
            <a:xfrm>
              <a:off x="2079" y="2448"/>
              <a:ext cx="122" cy="381"/>
            </a:xfrm>
            <a:custGeom>
              <a:avLst/>
              <a:gdLst>
                <a:gd name="T0" fmla="*/ 481 w 540"/>
                <a:gd name="T1" fmla="*/ 11 h 1680"/>
                <a:gd name="T2" fmla="*/ 389 w 540"/>
                <a:gd name="T3" fmla="*/ 26 h 1680"/>
                <a:gd name="T4" fmla="*/ 331 w 540"/>
                <a:gd name="T5" fmla="*/ 45 h 1680"/>
                <a:gd name="T6" fmla="*/ 297 w 540"/>
                <a:gd name="T7" fmla="*/ 61 h 1680"/>
                <a:gd name="T8" fmla="*/ 266 w 540"/>
                <a:gd name="T9" fmla="*/ 77 h 1680"/>
                <a:gd name="T10" fmla="*/ 239 w 540"/>
                <a:gd name="T11" fmla="*/ 91 h 1680"/>
                <a:gd name="T12" fmla="*/ 216 w 540"/>
                <a:gd name="T13" fmla="*/ 115 h 1680"/>
                <a:gd name="T14" fmla="*/ 189 w 540"/>
                <a:gd name="T15" fmla="*/ 142 h 1680"/>
                <a:gd name="T16" fmla="*/ 170 w 540"/>
                <a:gd name="T17" fmla="*/ 169 h 1680"/>
                <a:gd name="T18" fmla="*/ 150 w 540"/>
                <a:gd name="T19" fmla="*/ 211 h 1680"/>
                <a:gd name="T20" fmla="*/ 130 w 540"/>
                <a:gd name="T21" fmla="*/ 254 h 1680"/>
                <a:gd name="T22" fmla="*/ 116 w 540"/>
                <a:gd name="T23" fmla="*/ 304 h 1680"/>
                <a:gd name="T24" fmla="*/ 100 w 540"/>
                <a:gd name="T25" fmla="*/ 366 h 1680"/>
                <a:gd name="T26" fmla="*/ 88 w 540"/>
                <a:gd name="T27" fmla="*/ 438 h 1680"/>
                <a:gd name="T28" fmla="*/ 81 w 540"/>
                <a:gd name="T29" fmla="*/ 519 h 1680"/>
                <a:gd name="T30" fmla="*/ 69 w 540"/>
                <a:gd name="T31" fmla="*/ 615 h 1680"/>
                <a:gd name="T32" fmla="*/ 53 w 540"/>
                <a:gd name="T33" fmla="*/ 727 h 1680"/>
                <a:gd name="T34" fmla="*/ 46 w 540"/>
                <a:gd name="T35" fmla="*/ 847 h 1680"/>
                <a:gd name="T36" fmla="*/ 34 w 540"/>
                <a:gd name="T37" fmla="*/ 982 h 1680"/>
                <a:gd name="T38" fmla="*/ 23 w 540"/>
                <a:gd name="T39" fmla="*/ 1117 h 1680"/>
                <a:gd name="T40" fmla="*/ 15 w 540"/>
                <a:gd name="T41" fmla="*/ 1244 h 1680"/>
                <a:gd name="T42" fmla="*/ 8 w 540"/>
                <a:gd name="T43" fmla="*/ 1363 h 1680"/>
                <a:gd name="T44" fmla="*/ 0 w 540"/>
                <a:gd name="T45" fmla="*/ 1463 h 1680"/>
                <a:gd name="T46" fmla="*/ 0 w 540"/>
                <a:gd name="T47" fmla="*/ 1552 h 1680"/>
                <a:gd name="T48" fmla="*/ 4 w 540"/>
                <a:gd name="T49" fmla="*/ 1610 h 1680"/>
                <a:gd name="T50" fmla="*/ 8 w 540"/>
                <a:gd name="T51" fmla="*/ 1649 h 1680"/>
                <a:gd name="T52" fmla="*/ 20 w 540"/>
                <a:gd name="T53" fmla="*/ 1668 h 1680"/>
                <a:gd name="T54" fmla="*/ 31 w 540"/>
                <a:gd name="T55" fmla="*/ 1675 h 1680"/>
                <a:gd name="T56" fmla="*/ 39 w 540"/>
                <a:gd name="T57" fmla="*/ 1679 h 1680"/>
                <a:gd name="T58" fmla="*/ 42 w 540"/>
                <a:gd name="T59" fmla="*/ 1675 h 1680"/>
                <a:gd name="T60" fmla="*/ 46 w 540"/>
                <a:gd name="T61" fmla="*/ 1660 h 1680"/>
                <a:gd name="T62" fmla="*/ 53 w 540"/>
                <a:gd name="T63" fmla="*/ 1630 h 1680"/>
                <a:gd name="T64" fmla="*/ 62 w 540"/>
                <a:gd name="T65" fmla="*/ 1567 h 1680"/>
                <a:gd name="T66" fmla="*/ 77 w 540"/>
                <a:gd name="T67" fmla="*/ 1479 h 1680"/>
                <a:gd name="T68" fmla="*/ 96 w 540"/>
                <a:gd name="T69" fmla="*/ 1371 h 1680"/>
                <a:gd name="T70" fmla="*/ 116 w 540"/>
                <a:gd name="T71" fmla="*/ 1240 h 1680"/>
                <a:gd name="T72" fmla="*/ 138 w 540"/>
                <a:gd name="T73" fmla="*/ 1101 h 1680"/>
                <a:gd name="T74" fmla="*/ 158 w 540"/>
                <a:gd name="T75" fmla="*/ 947 h 1680"/>
                <a:gd name="T76" fmla="*/ 184 w 540"/>
                <a:gd name="T77" fmla="*/ 800 h 1680"/>
                <a:gd name="T78" fmla="*/ 204 w 540"/>
                <a:gd name="T79" fmla="*/ 666 h 1680"/>
                <a:gd name="T80" fmla="*/ 227 w 540"/>
                <a:gd name="T81" fmla="*/ 558 h 1680"/>
                <a:gd name="T82" fmla="*/ 250 w 540"/>
                <a:gd name="T83" fmla="*/ 485 h 1680"/>
                <a:gd name="T84" fmla="*/ 269 w 540"/>
                <a:gd name="T85" fmla="*/ 427 h 1680"/>
                <a:gd name="T86" fmla="*/ 293 w 540"/>
                <a:gd name="T87" fmla="*/ 389 h 1680"/>
                <a:gd name="T88" fmla="*/ 316 w 540"/>
                <a:gd name="T89" fmla="*/ 353 h 1680"/>
                <a:gd name="T90" fmla="*/ 354 w 540"/>
                <a:gd name="T91" fmla="*/ 323 h 1680"/>
                <a:gd name="T92" fmla="*/ 405 w 540"/>
                <a:gd name="T93" fmla="*/ 300 h 1680"/>
                <a:gd name="T94" fmla="*/ 485 w 540"/>
                <a:gd name="T95" fmla="*/ 281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0" h="1680">
                  <a:moveTo>
                    <a:pt x="539" y="0"/>
                  </a:moveTo>
                  <a:lnTo>
                    <a:pt x="481" y="11"/>
                  </a:lnTo>
                  <a:lnTo>
                    <a:pt x="432" y="15"/>
                  </a:lnTo>
                  <a:lnTo>
                    <a:pt x="389" y="26"/>
                  </a:lnTo>
                  <a:lnTo>
                    <a:pt x="359" y="34"/>
                  </a:lnTo>
                  <a:lnTo>
                    <a:pt x="331" y="45"/>
                  </a:lnTo>
                  <a:lnTo>
                    <a:pt x="312" y="53"/>
                  </a:lnTo>
                  <a:lnTo>
                    <a:pt x="297" y="61"/>
                  </a:lnTo>
                  <a:lnTo>
                    <a:pt x="281" y="69"/>
                  </a:lnTo>
                  <a:lnTo>
                    <a:pt x="266" y="77"/>
                  </a:lnTo>
                  <a:lnTo>
                    <a:pt x="250" y="84"/>
                  </a:lnTo>
                  <a:lnTo>
                    <a:pt x="239" y="91"/>
                  </a:lnTo>
                  <a:lnTo>
                    <a:pt x="227" y="107"/>
                  </a:lnTo>
                  <a:lnTo>
                    <a:pt x="216" y="115"/>
                  </a:lnTo>
                  <a:lnTo>
                    <a:pt x="204" y="126"/>
                  </a:lnTo>
                  <a:lnTo>
                    <a:pt x="189" y="142"/>
                  </a:lnTo>
                  <a:lnTo>
                    <a:pt x="181" y="154"/>
                  </a:lnTo>
                  <a:lnTo>
                    <a:pt x="170" y="169"/>
                  </a:lnTo>
                  <a:lnTo>
                    <a:pt x="158" y="188"/>
                  </a:lnTo>
                  <a:lnTo>
                    <a:pt x="150" y="211"/>
                  </a:lnTo>
                  <a:lnTo>
                    <a:pt x="138" y="230"/>
                  </a:lnTo>
                  <a:lnTo>
                    <a:pt x="130" y="254"/>
                  </a:lnTo>
                  <a:lnTo>
                    <a:pt x="124" y="276"/>
                  </a:lnTo>
                  <a:lnTo>
                    <a:pt x="116" y="304"/>
                  </a:lnTo>
                  <a:lnTo>
                    <a:pt x="107" y="334"/>
                  </a:lnTo>
                  <a:lnTo>
                    <a:pt x="100" y="366"/>
                  </a:lnTo>
                  <a:lnTo>
                    <a:pt x="96" y="400"/>
                  </a:lnTo>
                  <a:lnTo>
                    <a:pt x="88" y="438"/>
                  </a:lnTo>
                  <a:lnTo>
                    <a:pt x="85" y="473"/>
                  </a:lnTo>
                  <a:lnTo>
                    <a:pt x="81" y="519"/>
                  </a:lnTo>
                  <a:lnTo>
                    <a:pt x="69" y="562"/>
                  </a:lnTo>
                  <a:lnTo>
                    <a:pt x="69" y="615"/>
                  </a:lnTo>
                  <a:lnTo>
                    <a:pt x="62" y="666"/>
                  </a:lnTo>
                  <a:lnTo>
                    <a:pt x="53" y="727"/>
                  </a:lnTo>
                  <a:lnTo>
                    <a:pt x="53" y="786"/>
                  </a:lnTo>
                  <a:lnTo>
                    <a:pt x="46" y="847"/>
                  </a:lnTo>
                  <a:lnTo>
                    <a:pt x="39" y="916"/>
                  </a:lnTo>
                  <a:lnTo>
                    <a:pt x="34" y="982"/>
                  </a:lnTo>
                  <a:lnTo>
                    <a:pt x="31" y="1051"/>
                  </a:lnTo>
                  <a:lnTo>
                    <a:pt x="23" y="1117"/>
                  </a:lnTo>
                  <a:lnTo>
                    <a:pt x="20" y="1179"/>
                  </a:lnTo>
                  <a:lnTo>
                    <a:pt x="15" y="1244"/>
                  </a:lnTo>
                  <a:lnTo>
                    <a:pt x="8" y="1305"/>
                  </a:lnTo>
                  <a:lnTo>
                    <a:pt x="8" y="1363"/>
                  </a:lnTo>
                  <a:lnTo>
                    <a:pt x="4" y="1417"/>
                  </a:lnTo>
                  <a:lnTo>
                    <a:pt x="0" y="1463"/>
                  </a:lnTo>
                  <a:lnTo>
                    <a:pt x="0" y="1510"/>
                  </a:lnTo>
                  <a:lnTo>
                    <a:pt x="0" y="1552"/>
                  </a:lnTo>
                  <a:lnTo>
                    <a:pt x="0" y="1587"/>
                  </a:lnTo>
                  <a:lnTo>
                    <a:pt x="4" y="1610"/>
                  </a:lnTo>
                  <a:lnTo>
                    <a:pt x="8" y="1632"/>
                  </a:lnTo>
                  <a:lnTo>
                    <a:pt x="8" y="1649"/>
                  </a:lnTo>
                  <a:lnTo>
                    <a:pt x="15" y="1660"/>
                  </a:lnTo>
                  <a:lnTo>
                    <a:pt x="20" y="1668"/>
                  </a:lnTo>
                  <a:lnTo>
                    <a:pt x="23" y="1675"/>
                  </a:lnTo>
                  <a:lnTo>
                    <a:pt x="31" y="1675"/>
                  </a:lnTo>
                  <a:lnTo>
                    <a:pt x="34" y="1679"/>
                  </a:lnTo>
                  <a:lnTo>
                    <a:pt x="39" y="1679"/>
                  </a:lnTo>
                  <a:lnTo>
                    <a:pt x="39" y="1679"/>
                  </a:lnTo>
                  <a:lnTo>
                    <a:pt x="42" y="1675"/>
                  </a:lnTo>
                  <a:lnTo>
                    <a:pt x="42" y="1675"/>
                  </a:lnTo>
                  <a:lnTo>
                    <a:pt x="46" y="1660"/>
                  </a:lnTo>
                  <a:lnTo>
                    <a:pt x="50" y="1649"/>
                  </a:lnTo>
                  <a:lnTo>
                    <a:pt x="53" y="1630"/>
                  </a:lnTo>
                  <a:lnTo>
                    <a:pt x="53" y="1602"/>
                  </a:lnTo>
                  <a:lnTo>
                    <a:pt x="62" y="1567"/>
                  </a:lnTo>
                  <a:lnTo>
                    <a:pt x="69" y="1525"/>
                  </a:lnTo>
                  <a:lnTo>
                    <a:pt x="77" y="1479"/>
                  </a:lnTo>
                  <a:lnTo>
                    <a:pt x="85" y="1428"/>
                  </a:lnTo>
                  <a:lnTo>
                    <a:pt x="96" y="1371"/>
                  </a:lnTo>
                  <a:lnTo>
                    <a:pt x="105" y="1313"/>
                  </a:lnTo>
                  <a:lnTo>
                    <a:pt x="116" y="1240"/>
                  </a:lnTo>
                  <a:lnTo>
                    <a:pt x="127" y="1174"/>
                  </a:lnTo>
                  <a:lnTo>
                    <a:pt x="138" y="1101"/>
                  </a:lnTo>
                  <a:lnTo>
                    <a:pt x="146" y="1024"/>
                  </a:lnTo>
                  <a:lnTo>
                    <a:pt x="158" y="947"/>
                  </a:lnTo>
                  <a:lnTo>
                    <a:pt x="173" y="874"/>
                  </a:lnTo>
                  <a:lnTo>
                    <a:pt x="184" y="800"/>
                  </a:lnTo>
                  <a:lnTo>
                    <a:pt x="196" y="732"/>
                  </a:lnTo>
                  <a:lnTo>
                    <a:pt x="204" y="666"/>
                  </a:lnTo>
                  <a:lnTo>
                    <a:pt x="220" y="612"/>
                  </a:lnTo>
                  <a:lnTo>
                    <a:pt x="227" y="558"/>
                  </a:lnTo>
                  <a:lnTo>
                    <a:pt x="239" y="519"/>
                  </a:lnTo>
                  <a:lnTo>
                    <a:pt x="250" y="485"/>
                  </a:lnTo>
                  <a:lnTo>
                    <a:pt x="262" y="454"/>
                  </a:lnTo>
                  <a:lnTo>
                    <a:pt x="269" y="427"/>
                  </a:lnTo>
                  <a:lnTo>
                    <a:pt x="281" y="408"/>
                  </a:lnTo>
                  <a:lnTo>
                    <a:pt x="293" y="389"/>
                  </a:lnTo>
                  <a:lnTo>
                    <a:pt x="304" y="369"/>
                  </a:lnTo>
                  <a:lnTo>
                    <a:pt x="316" y="353"/>
                  </a:lnTo>
                  <a:lnTo>
                    <a:pt x="331" y="338"/>
                  </a:lnTo>
                  <a:lnTo>
                    <a:pt x="354" y="323"/>
                  </a:lnTo>
                  <a:lnTo>
                    <a:pt x="373" y="312"/>
                  </a:lnTo>
                  <a:lnTo>
                    <a:pt x="405" y="300"/>
                  </a:lnTo>
                  <a:lnTo>
                    <a:pt x="443" y="288"/>
                  </a:lnTo>
                  <a:lnTo>
                    <a:pt x="485" y="281"/>
                  </a:lnTo>
                  <a:lnTo>
                    <a:pt x="539" y="27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28" name="Freeform 632">
              <a:extLst>
                <a:ext uri="{FF2B5EF4-FFF2-40B4-BE49-F238E27FC236}">
                  <a16:creationId xmlns:a16="http://schemas.microsoft.com/office/drawing/2014/main" id="{30C81B18-B18D-4780-BACD-E64A92D06B81}"/>
                </a:ext>
              </a:extLst>
            </p:cNvPr>
            <p:cNvSpPr>
              <a:spLocks noChangeArrowheads="1"/>
            </p:cNvSpPr>
            <p:nvPr/>
          </p:nvSpPr>
          <p:spPr bwMode="auto">
            <a:xfrm>
              <a:off x="2207" y="2386"/>
              <a:ext cx="52" cy="52"/>
            </a:xfrm>
            <a:custGeom>
              <a:avLst/>
              <a:gdLst>
                <a:gd name="T0" fmla="*/ 225 w 230"/>
                <a:gd name="T1" fmla="*/ 87 h 228"/>
                <a:gd name="T2" fmla="*/ 229 w 230"/>
                <a:gd name="T3" fmla="*/ 111 h 228"/>
                <a:gd name="T4" fmla="*/ 225 w 230"/>
                <a:gd name="T5" fmla="*/ 87 h 228"/>
                <a:gd name="T6" fmla="*/ 221 w 230"/>
                <a:gd name="T7" fmla="*/ 65 h 228"/>
                <a:gd name="T8" fmla="*/ 205 w 230"/>
                <a:gd name="T9" fmla="*/ 42 h 228"/>
                <a:gd name="T10" fmla="*/ 186 w 230"/>
                <a:gd name="T11" fmla="*/ 22 h 228"/>
                <a:gd name="T12" fmla="*/ 163 w 230"/>
                <a:gd name="T13" fmla="*/ 11 h 228"/>
                <a:gd name="T14" fmla="*/ 140 w 230"/>
                <a:gd name="T15" fmla="*/ 3 h 228"/>
                <a:gd name="T16" fmla="*/ 113 w 230"/>
                <a:gd name="T17" fmla="*/ 0 h 228"/>
                <a:gd name="T18" fmla="*/ 88 w 230"/>
                <a:gd name="T19" fmla="*/ 3 h 228"/>
                <a:gd name="T20" fmla="*/ 65 w 230"/>
                <a:gd name="T21" fmla="*/ 11 h 228"/>
                <a:gd name="T22" fmla="*/ 43 w 230"/>
                <a:gd name="T23" fmla="*/ 22 h 228"/>
                <a:gd name="T24" fmla="*/ 23 w 230"/>
                <a:gd name="T25" fmla="*/ 42 h 228"/>
                <a:gd name="T26" fmla="*/ 11 w 230"/>
                <a:gd name="T27" fmla="*/ 65 h 228"/>
                <a:gd name="T28" fmla="*/ 4 w 230"/>
                <a:gd name="T29" fmla="*/ 87 h 228"/>
                <a:gd name="T30" fmla="*/ 0 w 230"/>
                <a:gd name="T31" fmla="*/ 111 h 228"/>
                <a:gd name="T32" fmla="*/ 4 w 230"/>
                <a:gd name="T33" fmla="*/ 139 h 228"/>
                <a:gd name="T34" fmla="*/ 11 w 230"/>
                <a:gd name="T35" fmla="*/ 161 h 228"/>
                <a:gd name="T36" fmla="*/ 23 w 230"/>
                <a:gd name="T37" fmla="*/ 184 h 228"/>
                <a:gd name="T38" fmla="*/ 43 w 230"/>
                <a:gd name="T39" fmla="*/ 200 h 228"/>
                <a:gd name="T40" fmla="*/ 65 w 230"/>
                <a:gd name="T41" fmla="*/ 216 h 228"/>
                <a:gd name="T42" fmla="*/ 88 w 230"/>
                <a:gd name="T43" fmla="*/ 224 h 228"/>
                <a:gd name="T44" fmla="*/ 113 w 230"/>
                <a:gd name="T45" fmla="*/ 227 h 228"/>
                <a:gd name="T46" fmla="*/ 140 w 230"/>
                <a:gd name="T47" fmla="*/ 224 h 228"/>
                <a:gd name="T48" fmla="*/ 163 w 230"/>
                <a:gd name="T49" fmla="*/ 216 h 228"/>
                <a:gd name="T50" fmla="*/ 186 w 230"/>
                <a:gd name="T51" fmla="*/ 200 h 228"/>
                <a:gd name="T52" fmla="*/ 205 w 230"/>
                <a:gd name="T53" fmla="*/ 184 h 228"/>
                <a:gd name="T54" fmla="*/ 221 w 230"/>
                <a:gd name="T55" fmla="*/ 161 h 228"/>
                <a:gd name="T56" fmla="*/ 225 w 230"/>
                <a:gd name="T57" fmla="*/ 139 h 228"/>
                <a:gd name="T58" fmla="*/ 229 w 230"/>
                <a:gd name="T59" fmla="*/ 11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0" h="228">
                  <a:moveTo>
                    <a:pt x="225" y="87"/>
                  </a:moveTo>
                  <a:lnTo>
                    <a:pt x="229" y="111"/>
                  </a:lnTo>
                  <a:lnTo>
                    <a:pt x="225" y="87"/>
                  </a:lnTo>
                  <a:lnTo>
                    <a:pt x="221" y="65"/>
                  </a:lnTo>
                  <a:lnTo>
                    <a:pt x="205" y="42"/>
                  </a:lnTo>
                  <a:lnTo>
                    <a:pt x="186" y="22"/>
                  </a:lnTo>
                  <a:lnTo>
                    <a:pt x="163" y="11"/>
                  </a:lnTo>
                  <a:lnTo>
                    <a:pt x="140" y="3"/>
                  </a:lnTo>
                  <a:lnTo>
                    <a:pt x="113" y="0"/>
                  </a:lnTo>
                  <a:lnTo>
                    <a:pt x="88" y="3"/>
                  </a:lnTo>
                  <a:lnTo>
                    <a:pt x="65" y="11"/>
                  </a:lnTo>
                  <a:lnTo>
                    <a:pt x="43" y="22"/>
                  </a:lnTo>
                  <a:lnTo>
                    <a:pt x="23" y="42"/>
                  </a:lnTo>
                  <a:lnTo>
                    <a:pt x="11" y="65"/>
                  </a:lnTo>
                  <a:lnTo>
                    <a:pt x="4" y="87"/>
                  </a:lnTo>
                  <a:lnTo>
                    <a:pt x="0" y="111"/>
                  </a:lnTo>
                  <a:lnTo>
                    <a:pt x="4" y="139"/>
                  </a:lnTo>
                  <a:lnTo>
                    <a:pt x="11" y="161"/>
                  </a:lnTo>
                  <a:lnTo>
                    <a:pt x="23" y="184"/>
                  </a:lnTo>
                  <a:lnTo>
                    <a:pt x="43" y="200"/>
                  </a:lnTo>
                  <a:lnTo>
                    <a:pt x="65" y="216"/>
                  </a:lnTo>
                  <a:lnTo>
                    <a:pt x="88" y="224"/>
                  </a:lnTo>
                  <a:lnTo>
                    <a:pt x="113" y="227"/>
                  </a:lnTo>
                  <a:lnTo>
                    <a:pt x="140" y="224"/>
                  </a:lnTo>
                  <a:lnTo>
                    <a:pt x="163" y="216"/>
                  </a:lnTo>
                  <a:lnTo>
                    <a:pt x="186" y="200"/>
                  </a:lnTo>
                  <a:lnTo>
                    <a:pt x="205" y="184"/>
                  </a:lnTo>
                  <a:lnTo>
                    <a:pt x="221" y="161"/>
                  </a:lnTo>
                  <a:lnTo>
                    <a:pt x="225" y="139"/>
                  </a:lnTo>
                  <a:lnTo>
                    <a:pt x="229" y="11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29" name="Line 633">
              <a:extLst>
                <a:ext uri="{FF2B5EF4-FFF2-40B4-BE49-F238E27FC236}">
                  <a16:creationId xmlns:a16="http://schemas.microsoft.com/office/drawing/2014/main" id="{D06D7C02-676A-4633-B907-E2B9749C9D61}"/>
                </a:ext>
              </a:extLst>
            </p:cNvPr>
            <p:cNvSpPr>
              <a:spLocks noChangeShapeType="1"/>
            </p:cNvSpPr>
            <p:nvPr/>
          </p:nvSpPr>
          <p:spPr bwMode="auto">
            <a:xfrm flipV="1">
              <a:off x="2214" y="2392"/>
              <a:ext cx="38"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0" name="Line 634">
              <a:extLst>
                <a:ext uri="{FF2B5EF4-FFF2-40B4-BE49-F238E27FC236}">
                  <a16:creationId xmlns:a16="http://schemas.microsoft.com/office/drawing/2014/main" id="{7C01F39F-D39E-4561-B94A-367F2ADC48EA}"/>
                </a:ext>
              </a:extLst>
            </p:cNvPr>
            <p:cNvSpPr>
              <a:spLocks noChangeShapeType="1"/>
            </p:cNvSpPr>
            <p:nvPr/>
          </p:nvSpPr>
          <p:spPr bwMode="auto">
            <a:xfrm flipH="1">
              <a:off x="2214" y="2451"/>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1" name="Line 635">
              <a:extLst>
                <a:ext uri="{FF2B5EF4-FFF2-40B4-BE49-F238E27FC236}">
                  <a16:creationId xmlns:a16="http://schemas.microsoft.com/office/drawing/2014/main" id="{32D7C574-2DD4-4D63-8383-A7BA05190085}"/>
                </a:ext>
              </a:extLst>
            </p:cNvPr>
            <p:cNvSpPr>
              <a:spLocks noChangeShapeType="1"/>
            </p:cNvSpPr>
            <p:nvPr/>
          </p:nvSpPr>
          <p:spPr bwMode="auto">
            <a:xfrm>
              <a:off x="2215" y="2505"/>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2" name="Line 636">
              <a:extLst>
                <a:ext uri="{FF2B5EF4-FFF2-40B4-BE49-F238E27FC236}">
                  <a16:creationId xmlns:a16="http://schemas.microsoft.com/office/drawing/2014/main" id="{F40824B5-783C-499A-9AE9-B69978A6E748}"/>
                </a:ext>
              </a:extLst>
            </p:cNvPr>
            <p:cNvSpPr>
              <a:spLocks noChangeShapeType="1"/>
            </p:cNvSpPr>
            <p:nvPr/>
          </p:nvSpPr>
          <p:spPr bwMode="auto">
            <a:xfrm flipH="1">
              <a:off x="2214" y="2470"/>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3" name="Line 637">
              <a:extLst>
                <a:ext uri="{FF2B5EF4-FFF2-40B4-BE49-F238E27FC236}">
                  <a16:creationId xmlns:a16="http://schemas.microsoft.com/office/drawing/2014/main" id="{0DBC445E-AFF7-458C-9429-73A3E3FEC81F}"/>
                </a:ext>
              </a:extLst>
            </p:cNvPr>
            <p:cNvSpPr>
              <a:spLocks noChangeShapeType="1"/>
            </p:cNvSpPr>
            <p:nvPr/>
          </p:nvSpPr>
          <p:spPr bwMode="auto">
            <a:xfrm>
              <a:off x="2215" y="2487"/>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4" name="Line 638">
              <a:extLst>
                <a:ext uri="{FF2B5EF4-FFF2-40B4-BE49-F238E27FC236}">
                  <a16:creationId xmlns:a16="http://schemas.microsoft.com/office/drawing/2014/main" id="{4D6F3DF4-3B57-4575-93EA-70BF7CD87FD5}"/>
                </a:ext>
              </a:extLst>
            </p:cNvPr>
            <p:cNvSpPr>
              <a:spLocks noChangeShapeType="1"/>
            </p:cNvSpPr>
            <p:nvPr/>
          </p:nvSpPr>
          <p:spPr bwMode="auto">
            <a:xfrm flipH="1">
              <a:off x="2726" y="2647"/>
              <a:ext cx="34"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5" name="Line 639">
              <a:extLst>
                <a:ext uri="{FF2B5EF4-FFF2-40B4-BE49-F238E27FC236}">
                  <a16:creationId xmlns:a16="http://schemas.microsoft.com/office/drawing/2014/main" id="{6E23DA37-A3F6-4D4A-BBEC-DE97C365C122}"/>
                </a:ext>
              </a:extLst>
            </p:cNvPr>
            <p:cNvSpPr>
              <a:spLocks noChangeShapeType="1"/>
            </p:cNvSpPr>
            <p:nvPr/>
          </p:nvSpPr>
          <p:spPr bwMode="auto">
            <a:xfrm flipV="1">
              <a:off x="2731" y="2612"/>
              <a:ext cx="35" cy="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6" name="Line 640">
              <a:extLst>
                <a:ext uri="{FF2B5EF4-FFF2-40B4-BE49-F238E27FC236}">
                  <a16:creationId xmlns:a16="http://schemas.microsoft.com/office/drawing/2014/main" id="{5DF6B602-2276-4CEA-89F4-70D9E60AF30D}"/>
                </a:ext>
              </a:extLst>
            </p:cNvPr>
            <p:cNvSpPr>
              <a:spLocks noChangeShapeType="1"/>
            </p:cNvSpPr>
            <p:nvPr/>
          </p:nvSpPr>
          <p:spPr bwMode="auto">
            <a:xfrm flipV="1">
              <a:off x="2734" y="2574"/>
              <a:ext cx="38"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7" name="Line 641">
              <a:extLst>
                <a:ext uri="{FF2B5EF4-FFF2-40B4-BE49-F238E27FC236}">
                  <a16:creationId xmlns:a16="http://schemas.microsoft.com/office/drawing/2014/main" id="{8D9EA9A9-4F30-46DD-A00B-3806A4D33188}"/>
                </a:ext>
              </a:extLst>
            </p:cNvPr>
            <p:cNvSpPr>
              <a:spLocks noChangeShapeType="1"/>
            </p:cNvSpPr>
            <p:nvPr/>
          </p:nvSpPr>
          <p:spPr bwMode="auto">
            <a:xfrm flipV="1">
              <a:off x="2838" y="2504"/>
              <a:ext cx="6"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8" name="Line 642">
              <a:extLst>
                <a:ext uri="{FF2B5EF4-FFF2-40B4-BE49-F238E27FC236}">
                  <a16:creationId xmlns:a16="http://schemas.microsoft.com/office/drawing/2014/main" id="{03292545-584C-47C1-BF3D-41538F2EA2F7}"/>
                </a:ext>
              </a:extLst>
            </p:cNvPr>
            <p:cNvSpPr>
              <a:spLocks noChangeShapeType="1"/>
            </p:cNvSpPr>
            <p:nvPr/>
          </p:nvSpPr>
          <p:spPr bwMode="auto">
            <a:xfrm flipH="1">
              <a:off x="2735" y="2476"/>
              <a:ext cx="110" cy="10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39" name="Line 643">
              <a:extLst>
                <a:ext uri="{FF2B5EF4-FFF2-40B4-BE49-F238E27FC236}">
                  <a16:creationId xmlns:a16="http://schemas.microsoft.com/office/drawing/2014/main" id="{01EDA757-D95F-4C2E-B92D-7959E01BD871}"/>
                </a:ext>
              </a:extLst>
            </p:cNvPr>
            <p:cNvSpPr>
              <a:spLocks noChangeShapeType="1"/>
            </p:cNvSpPr>
            <p:nvPr/>
          </p:nvSpPr>
          <p:spPr bwMode="auto">
            <a:xfrm flipV="1">
              <a:off x="2741" y="2448"/>
              <a:ext cx="101" cy="10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0" name="Line 644">
              <a:extLst>
                <a:ext uri="{FF2B5EF4-FFF2-40B4-BE49-F238E27FC236}">
                  <a16:creationId xmlns:a16="http://schemas.microsoft.com/office/drawing/2014/main" id="{8D4C9CEA-A83F-45E7-9C69-F79A1371B770}"/>
                </a:ext>
              </a:extLst>
            </p:cNvPr>
            <p:cNvSpPr>
              <a:spLocks noChangeShapeType="1"/>
            </p:cNvSpPr>
            <p:nvPr/>
          </p:nvSpPr>
          <p:spPr bwMode="auto">
            <a:xfrm flipH="1">
              <a:off x="2748" y="2455"/>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1" name="Line 645">
              <a:extLst>
                <a:ext uri="{FF2B5EF4-FFF2-40B4-BE49-F238E27FC236}">
                  <a16:creationId xmlns:a16="http://schemas.microsoft.com/office/drawing/2014/main" id="{B26E47CB-5E07-4B62-8920-98D9978E9EAC}"/>
                </a:ext>
              </a:extLst>
            </p:cNvPr>
            <p:cNvSpPr>
              <a:spLocks noChangeShapeType="1"/>
            </p:cNvSpPr>
            <p:nvPr/>
          </p:nvSpPr>
          <p:spPr bwMode="auto">
            <a:xfrm flipH="1">
              <a:off x="2725" y="2681"/>
              <a:ext cx="30"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2" name="Line 646">
              <a:extLst>
                <a:ext uri="{FF2B5EF4-FFF2-40B4-BE49-F238E27FC236}">
                  <a16:creationId xmlns:a16="http://schemas.microsoft.com/office/drawing/2014/main" id="{DF4D2703-4DAE-4309-A8EE-48C2686D9C51}"/>
                </a:ext>
              </a:extLst>
            </p:cNvPr>
            <p:cNvSpPr>
              <a:spLocks noChangeShapeType="1"/>
            </p:cNvSpPr>
            <p:nvPr/>
          </p:nvSpPr>
          <p:spPr bwMode="auto">
            <a:xfrm flipH="1">
              <a:off x="2723" y="2716"/>
              <a:ext cx="27"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3" name="Line 647">
              <a:extLst>
                <a:ext uri="{FF2B5EF4-FFF2-40B4-BE49-F238E27FC236}">
                  <a16:creationId xmlns:a16="http://schemas.microsoft.com/office/drawing/2014/main" id="{5D0E6E61-0906-44FC-88A2-3E1CB990E6D9}"/>
                </a:ext>
              </a:extLst>
            </p:cNvPr>
            <p:cNvSpPr>
              <a:spLocks noChangeShapeType="1"/>
            </p:cNvSpPr>
            <p:nvPr/>
          </p:nvSpPr>
          <p:spPr bwMode="auto">
            <a:xfrm flipH="1">
              <a:off x="2720" y="2751"/>
              <a:ext cx="25" cy="2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4" name="Line 648">
              <a:extLst>
                <a:ext uri="{FF2B5EF4-FFF2-40B4-BE49-F238E27FC236}">
                  <a16:creationId xmlns:a16="http://schemas.microsoft.com/office/drawing/2014/main" id="{5AB970F5-CF74-4E39-9011-25D656D80B71}"/>
                </a:ext>
              </a:extLst>
            </p:cNvPr>
            <p:cNvSpPr>
              <a:spLocks noChangeShapeType="1"/>
            </p:cNvSpPr>
            <p:nvPr/>
          </p:nvSpPr>
          <p:spPr bwMode="auto">
            <a:xfrm flipH="1">
              <a:off x="2719" y="2786"/>
              <a:ext cx="20"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5" name="Line 649">
              <a:extLst>
                <a:ext uri="{FF2B5EF4-FFF2-40B4-BE49-F238E27FC236}">
                  <a16:creationId xmlns:a16="http://schemas.microsoft.com/office/drawing/2014/main" id="{ED1B3078-1892-4FF2-AFC2-3D65CF8B5CF8}"/>
                </a:ext>
              </a:extLst>
            </p:cNvPr>
            <p:cNvSpPr>
              <a:spLocks noChangeShapeType="1"/>
            </p:cNvSpPr>
            <p:nvPr/>
          </p:nvSpPr>
          <p:spPr bwMode="auto">
            <a:xfrm flipV="1">
              <a:off x="2726" y="2819"/>
              <a:ext cx="6"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6" name="Line 650">
              <a:extLst>
                <a:ext uri="{FF2B5EF4-FFF2-40B4-BE49-F238E27FC236}">
                  <a16:creationId xmlns:a16="http://schemas.microsoft.com/office/drawing/2014/main" id="{D88981CC-2C9B-44DE-B49F-012B2B8A837A}"/>
                </a:ext>
              </a:extLst>
            </p:cNvPr>
            <p:cNvSpPr>
              <a:spLocks noChangeShapeType="1"/>
            </p:cNvSpPr>
            <p:nvPr/>
          </p:nvSpPr>
          <p:spPr bwMode="auto">
            <a:xfrm>
              <a:off x="2736" y="2593"/>
              <a:ext cx="29" cy="2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7" name="Line 651">
              <a:extLst>
                <a:ext uri="{FF2B5EF4-FFF2-40B4-BE49-F238E27FC236}">
                  <a16:creationId xmlns:a16="http://schemas.microsoft.com/office/drawing/2014/main" id="{210B8887-35A0-41C3-BBB0-23441B8D781D}"/>
                </a:ext>
              </a:extLst>
            </p:cNvPr>
            <p:cNvSpPr>
              <a:spLocks noChangeShapeType="1"/>
            </p:cNvSpPr>
            <p:nvPr/>
          </p:nvSpPr>
          <p:spPr bwMode="auto">
            <a:xfrm flipH="1" flipV="1">
              <a:off x="2733" y="2618"/>
              <a:ext cx="28"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8" name="Line 652">
              <a:extLst>
                <a:ext uri="{FF2B5EF4-FFF2-40B4-BE49-F238E27FC236}">
                  <a16:creationId xmlns:a16="http://schemas.microsoft.com/office/drawing/2014/main" id="{F4C9FCA3-D405-489D-9D2A-22067E6079CC}"/>
                </a:ext>
              </a:extLst>
            </p:cNvPr>
            <p:cNvSpPr>
              <a:spLocks noChangeShapeType="1"/>
            </p:cNvSpPr>
            <p:nvPr/>
          </p:nvSpPr>
          <p:spPr bwMode="auto">
            <a:xfrm>
              <a:off x="2731" y="2647"/>
              <a:ext cx="25" cy="2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49" name="Line 653">
              <a:extLst>
                <a:ext uri="{FF2B5EF4-FFF2-40B4-BE49-F238E27FC236}">
                  <a16:creationId xmlns:a16="http://schemas.microsoft.com/office/drawing/2014/main" id="{5B0CBD9C-4A4F-423B-A78C-8B199EAF689E}"/>
                </a:ext>
              </a:extLst>
            </p:cNvPr>
            <p:cNvSpPr>
              <a:spLocks noChangeShapeType="1"/>
            </p:cNvSpPr>
            <p:nvPr/>
          </p:nvSpPr>
          <p:spPr bwMode="auto">
            <a:xfrm flipH="1" flipV="1">
              <a:off x="2728" y="2674"/>
              <a:ext cx="26" cy="2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0" name="Line 654">
              <a:extLst>
                <a:ext uri="{FF2B5EF4-FFF2-40B4-BE49-F238E27FC236}">
                  <a16:creationId xmlns:a16="http://schemas.microsoft.com/office/drawing/2014/main" id="{B775A7B2-1A25-41D3-9935-8A64046E62B0}"/>
                </a:ext>
              </a:extLst>
            </p:cNvPr>
            <p:cNvSpPr>
              <a:spLocks noChangeShapeType="1"/>
            </p:cNvSpPr>
            <p:nvPr/>
          </p:nvSpPr>
          <p:spPr bwMode="auto">
            <a:xfrm>
              <a:off x="2727" y="2701"/>
              <a:ext cx="21" cy="2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1" name="Line 655">
              <a:extLst>
                <a:ext uri="{FF2B5EF4-FFF2-40B4-BE49-F238E27FC236}">
                  <a16:creationId xmlns:a16="http://schemas.microsoft.com/office/drawing/2014/main" id="{C9FAE7CD-F5F7-48E4-A2DD-F3CAB25D88FD}"/>
                </a:ext>
              </a:extLst>
            </p:cNvPr>
            <p:cNvSpPr>
              <a:spLocks noChangeShapeType="1"/>
            </p:cNvSpPr>
            <p:nvPr/>
          </p:nvSpPr>
          <p:spPr bwMode="auto">
            <a:xfrm flipH="1" flipV="1">
              <a:off x="2723" y="2727"/>
              <a:ext cx="22" cy="2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2" name="Line 656">
              <a:extLst>
                <a:ext uri="{FF2B5EF4-FFF2-40B4-BE49-F238E27FC236}">
                  <a16:creationId xmlns:a16="http://schemas.microsoft.com/office/drawing/2014/main" id="{2441C75A-E5A9-431A-9456-A58918EBECD1}"/>
                </a:ext>
              </a:extLst>
            </p:cNvPr>
            <p:cNvSpPr>
              <a:spLocks noChangeShapeType="1"/>
            </p:cNvSpPr>
            <p:nvPr/>
          </p:nvSpPr>
          <p:spPr bwMode="auto">
            <a:xfrm>
              <a:off x="2723" y="2755"/>
              <a:ext cx="17"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3" name="Line 657">
              <a:extLst>
                <a:ext uri="{FF2B5EF4-FFF2-40B4-BE49-F238E27FC236}">
                  <a16:creationId xmlns:a16="http://schemas.microsoft.com/office/drawing/2014/main" id="{4AD2F573-D188-4CBE-900F-09236D7EDE80}"/>
                </a:ext>
              </a:extLst>
            </p:cNvPr>
            <p:cNvSpPr>
              <a:spLocks noChangeShapeType="1"/>
            </p:cNvSpPr>
            <p:nvPr/>
          </p:nvSpPr>
          <p:spPr bwMode="auto">
            <a:xfrm flipH="1" flipV="1">
              <a:off x="2720" y="2782"/>
              <a:ext cx="17"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4" name="Line 658">
              <a:extLst>
                <a:ext uri="{FF2B5EF4-FFF2-40B4-BE49-F238E27FC236}">
                  <a16:creationId xmlns:a16="http://schemas.microsoft.com/office/drawing/2014/main" id="{943F3D56-29CC-4400-811C-0B5F8DE8055F}"/>
                </a:ext>
              </a:extLst>
            </p:cNvPr>
            <p:cNvSpPr>
              <a:spLocks noChangeShapeType="1"/>
            </p:cNvSpPr>
            <p:nvPr/>
          </p:nvSpPr>
          <p:spPr bwMode="auto">
            <a:xfrm>
              <a:off x="2721" y="2813"/>
              <a:ext cx="10"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5" name="Line 659">
              <a:extLst>
                <a:ext uri="{FF2B5EF4-FFF2-40B4-BE49-F238E27FC236}">
                  <a16:creationId xmlns:a16="http://schemas.microsoft.com/office/drawing/2014/main" id="{F2BD76AC-E05C-491A-A232-4AC27069F068}"/>
                </a:ext>
              </a:extLst>
            </p:cNvPr>
            <p:cNvSpPr>
              <a:spLocks noChangeShapeType="1"/>
            </p:cNvSpPr>
            <p:nvPr/>
          </p:nvSpPr>
          <p:spPr bwMode="auto">
            <a:xfrm>
              <a:off x="2738" y="2567"/>
              <a:ext cx="30"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6" name="Line 660">
              <a:extLst>
                <a:ext uri="{FF2B5EF4-FFF2-40B4-BE49-F238E27FC236}">
                  <a16:creationId xmlns:a16="http://schemas.microsoft.com/office/drawing/2014/main" id="{F2BF7E33-005A-4FB3-B1F9-34F6CA006F6F}"/>
                </a:ext>
              </a:extLst>
            </p:cNvPr>
            <p:cNvSpPr>
              <a:spLocks noChangeShapeType="1"/>
            </p:cNvSpPr>
            <p:nvPr/>
          </p:nvSpPr>
          <p:spPr bwMode="auto">
            <a:xfrm flipH="1" flipV="1">
              <a:off x="2741" y="2540"/>
              <a:ext cx="33"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7" name="Line 661">
              <a:extLst>
                <a:ext uri="{FF2B5EF4-FFF2-40B4-BE49-F238E27FC236}">
                  <a16:creationId xmlns:a16="http://schemas.microsoft.com/office/drawing/2014/main" id="{680E98B2-A4D1-4975-929F-5BF8B6A87A1E}"/>
                </a:ext>
              </a:extLst>
            </p:cNvPr>
            <p:cNvSpPr>
              <a:spLocks noChangeShapeType="1"/>
            </p:cNvSpPr>
            <p:nvPr/>
          </p:nvSpPr>
          <p:spPr bwMode="auto">
            <a:xfrm>
              <a:off x="2747" y="2517"/>
              <a:ext cx="33"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8" name="Line 662">
              <a:extLst>
                <a:ext uri="{FF2B5EF4-FFF2-40B4-BE49-F238E27FC236}">
                  <a16:creationId xmlns:a16="http://schemas.microsoft.com/office/drawing/2014/main" id="{BEF1FE2C-FCFA-4957-87DD-E30E07BECCCB}"/>
                </a:ext>
              </a:extLst>
            </p:cNvPr>
            <p:cNvSpPr>
              <a:spLocks noChangeShapeType="1"/>
            </p:cNvSpPr>
            <p:nvPr/>
          </p:nvSpPr>
          <p:spPr bwMode="auto">
            <a:xfrm flipH="1" flipV="1">
              <a:off x="2754" y="2495"/>
              <a:ext cx="38"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59" name="Line 663">
              <a:extLst>
                <a:ext uri="{FF2B5EF4-FFF2-40B4-BE49-F238E27FC236}">
                  <a16:creationId xmlns:a16="http://schemas.microsoft.com/office/drawing/2014/main" id="{3B90FABE-3FF7-42E2-AB91-73CD2F2B7836}"/>
                </a:ext>
              </a:extLst>
            </p:cNvPr>
            <p:cNvSpPr>
              <a:spLocks noChangeShapeType="1"/>
            </p:cNvSpPr>
            <p:nvPr/>
          </p:nvSpPr>
          <p:spPr bwMode="auto">
            <a:xfrm>
              <a:off x="2767" y="2477"/>
              <a:ext cx="40"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60" name="Line 664">
              <a:extLst>
                <a:ext uri="{FF2B5EF4-FFF2-40B4-BE49-F238E27FC236}">
                  <a16:creationId xmlns:a16="http://schemas.microsoft.com/office/drawing/2014/main" id="{F29408B9-BF6A-4C53-B8EB-8D2B11AC0AC7}"/>
                </a:ext>
              </a:extLst>
            </p:cNvPr>
            <p:cNvSpPr>
              <a:spLocks noChangeShapeType="1"/>
            </p:cNvSpPr>
            <p:nvPr/>
          </p:nvSpPr>
          <p:spPr bwMode="auto">
            <a:xfrm flipH="1" flipV="1">
              <a:off x="2781" y="2464"/>
              <a:ext cx="50"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61" name="Line 665">
              <a:extLst>
                <a:ext uri="{FF2B5EF4-FFF2-40B4-BE49-F238E27FC236}">
                  <a16:creationId xmlns:a16="http://schemas.microsoft.com/office/drawing/2014/main" id="{CB3996FC-1ACB-45BF-8788-1A05B33A5CC5}"/>
                </a:ext>
              </a:extLst>
            </p:cNvPr>
            <p:cNvSpPr>
              <a:spLocks noChangeShapeType="1"/>
            </p:cNvSpPr>
            <p:nvPr/>
          </p:nvSpPr>
          <p:spPr bwMode="auto">
            <a:xfrm>
              <a:off x="2803" y="2455"/>
              <a:ext cx="4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62" name="Line 666">
              <a:extLst>
                <a:ext uri="{FF2B5EF4-FFF2-40B4-BE49-F238E27FC236}">
                  <a16:creationId xmlns:a16="http://schemas.microsoft.com/office/drawing/2014/main" id="{D70923F1-F6FC-46D9-A5DA-2DD372462443}"/>
                </a:ext>
              </a:extLst>
            </p:cNvPr>
            <p:cNvSpPr>
              <a:spLocks noChangeShapeType="1"/>
            </p:cNvSpPr>
            <p:nvPr/>
          </p:nvSpPr>
          <p:spPr bwMode="auto">
            <a:xfrm flipH="1" flipV="1">
              <a:off x="2825" y="2450"/>
              <a:ext cx="20" cy="1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63" name="Freeform 667">
              <a:extLst>
                <a:ext uri="{FF2B5EF4-FFF2-40B4-BE49-F238E27FC236}">
                  <a16:creationId xmlns:a16="http://schemas.microsoft.com/office/drawing/2014/main" id="{1DA803F4-4650-463C-8AB5-DE3024FD5386}"/>
                </a:ext>
              </a:extLst>
            </p:cNvPr>
            <p:cNvSpPr>
              <a:spLocks noChangeArrowheads="1"/>
            </p:cNvSpPr>
            <p:nvPr/>
          </p:nvSpPr>
          <p:spPr bwMode="auto">
            <a:xfrm>
              <a:off x="2844" y="2437"/>
              <a:ext cx="62" cy="83"/>
            </a:xfrm>
            <a:custGeom>
              <a:avLst/>
              <a:gdLst>
                <a:gd name="T0" fmla="*/ 0 w 274"/>
                <a:gd name="T1" fmla="*/ 47 h 368"/>
                <a:gd name="T2" fmla="*/ 0 w 274"/>
                <a:gd name="T3" fmla="*/ 0 h 368"/>
                <a:gd name="T4" fmla="*/ 273 w 274"/>
                <a:gd name="T5" fmla="*/ 0 h 368"/>
                <a:gd name="T6" fmla="*/ 273 w 274"/>
                <a:gd name="T7" fmla="*/ 367 h 368"/>
                <a:gd name="T8" fmla="*/ 0 w 274"/>
                <a:gd name="T9" fmla="*/ 367 h 368"/>
              </a:gdLst>
              <a:ahLst/>
              <a:cxnLst>
                <a:cxn ang="0">
                  <a:pos x="T0" y="T1"/>
                </a:cxn>
                <a:cxn ang="0">
                  <a:pos x="T2" y="T3"/>
                </a:cxn>
                <a:cxn ang="0">
                  <a:pos x="T4" y="T5"/>
                </a:cxn>
                <a:cxn ang="0">
                  <a:pos x="T6" y="T7"/>
                </a:cxn>
                <a:cxn ang="0">
                  <a:pos x="T8" y="T9"/>
                </a:cxn>
              </a:cxnLst>
              <a:rect l="0" t="0" r="r" b="b"/>
              <a:pathLst>
                <a:path w="274" h="368">
                  <a:moveTo>
                    <a:pt x="0" y="47"/>
                  </a:moveTo>
                  <a:lnTo>
                    <a:pt x="0" y="0"/>
                  </a:lnTo>
                  <a:lnTo>
                    <a:pt x="273" y="0"/>
                  </a:lnTo>
                  <a:lnTo>
                    <a:pt x="273" y="367"/>
                  </a:lnTo>
                  <a:lnTo>
                    <a:pt x="0" y="36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64" name="Freeform 668">
              <a:extLst>
                <a:ext uri="{FF2B5EF4-FFF2-40B4-BE49-F238E27FC236}">
                  <a16:creationId xmlns:a16="http://schemas.microsoft.com/office/drawing/2014/main" id="{9B80A75F-1764-4AC6-8A5F-3EF3E0C7B585}"/>
                </a:ext>
              </a:extLst>
            </p:cNvPr>
            <p:cNvSpPr>
              <a:spLocks noChangeArrowheads="1"/>
            </p:cNvSpPr>
            <p:nvPr/>
          </p:nvSpPr>
          <p:spPr bwMode="auto">
            <a:xfrm>
              <a:off x="2844" y="2448"/>
              <a:ext cx="1" cy="73"/>
            </a:xfrm>
            <a:custGeom>
              <a:avLst/>
              <a:gdLst>
                <a:gd name="T0" fmla="*/ 0 w 1"/>
                <a:gd name="T1" fmla="*/ 0 h 321"/>
                <a:gd name="T2" fmla="*/ 0 w 1"/>
                <a:gd name="T3" fmla="*/ 274 h 321"/>
                <a:gd name="T4" fmla="*/ 0 w 1"/>
                <a:gd name="T5" fmla="*/ 320 h 321"/>
              </a:gdLst>
              <a:ahLst/>
              <a:cxnLst>
                <a:cxn ang="0">
                  <a:pos x="T0" y="T1"/>
                </a:cxn>
                <a:cxn ang="0">
                  <a:pos x="T2" y="T3"/>
                </a:cxn>
                <a:cxn ang="0">
                  <a:pos x="T4" y="T5"/>
                </a:cxn>
              </a:cxnLst>
              <a:rect l="0" t="0" r="r" b="b"/>
              <a:pathLst>
                <a:path w="1" h="321">
                  <a:moveTo>
                    <a:pt x="0" y="0"/>
                  </a:moveTo>
                  <a:lnTo>
                    <a:pt x="0" y="274"/>
                  </a:lnTo>
                  <a:lnTo>
                    <a:pt x="0" y="3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65" name="Freeform 669">
              <a:extLst>
                <a:ext uri="{FF2B5EF4-FFF2-40B4-BE49-F238E27FC236}">
                  <a16:creationId xmlns:a16="http://schemas.microsoft.com/office/drawing/2014/main" id="{F276C887-61C9-43FA-91A6-B5206424A3EC}"/>
                </a:ext>
              </a:extLst>
            </p:cNvPr>
            <p:cNvSpPr>
              <a:spLocks noChangeArrowheads="1"/>
            </p:cNvSpPr>
            <p:nvPr/>
          </p:nvSpPr>
          <p:spPr bwMode="auto">
            <a:xfrm>
              <a:off x="2720" y="2448"/>
              <a:ext cx="124" cy="381"/>
            </a:xfrm>
            <a:custGeom>
              <a:avLst/>
              <a:gdLst>
                <a:gd name="T0" fmla="*/ 486 w 549"/>
                <a:gd name="T1" fmla="*/ 11 h 1680"/>
                <a:gd name="T2" fmla="*/ 398 w 549"/>
                <a:gd name="T3" fmla="*/ 26 h 1680"/>
                <a:gd name="T4" fmla="*/ 336 w 549"/>
                <a:gd name="T5" fmla="*/ 45 h 1680"/>
                <a:gd name="T6" fmla="*/ 301 w 549"/>
                <a:gd name="T7" fmla="*/ 61 h 1680"/>
                <a:gd name="T8" fmla="*/ 273 w 549"/>
                <a:gd name="T9" fmla="*/ 77 h 1680"/>
                <a:gd name="T10" fmla="*/ 243 w 549"/>
                <a:gd name="T11" fmla="*/ 91 h 1680"/>
                <a:gd name="T12" fmla="*/ 220 w 549"/>
                <a:gd name="T13" fmla="*/ 115 h 1680"/>
                <a:gd name="T14" fmla="*/ 197 w 549"/>
                <a:gd name="T15" fmla="*/ 142 h 1680"/>
                <a:gd name="T16" fmla="*/ 173 w 549"/>
                <a:gd name="T17" fmla="*/ 169 h 1680"/>
                <a:gd name="T18" fmla="*/ 154 w 549"/>
                <a:gd name="T19" fmla="*/ 211 h 1680"/>
                <a:gd name="T20" fmla="*/ 134 w 549"/>
                <a:gd name="T21" fmla="*/ 254 h 1680"/>
                <a:gd name="T22" fmla="*/ 120 w 549"/>
                <a:gd name="T23" fmla="*/ 304 h 1680"/>
                <a:gd name="T24" fmla="*/ 104 w 549"/>
                <a:gd name="T25" fmla="*/ 366 h 1680"/>
                <a:gd name="T26" fmla="*/ 92 w 549"/>
                <a:gd name="T27" fmla="*/ 438 h 1680"/>
                <a:gd name="T28" fmla="*/ 81 w 549"/>
                <a:gd name="T29" fmla="*/ 519 h 1680"/>
                <a:gd name="T30" fmla="*/ 70 w 549"/>
                <a:gd name="T31" fmla="*/ 615 h 1680"/>
                <a:gd name="T32" fmla="*/ 61 w 549"/>
                <a:gd name="T33" fmla="*/ 727 h 1680"/>
                <a:gd name="T34" fmla="*/ 50 w 549"/>
                <a:gd name="T35" fmla="*/ 847 h 1680"/>
                <a:gd name="T36" fmla="*/ 38 w 549"/>
                <a:gd name="T37" fmla="*/ 982 h 1680"/>
                <a:gd name="T38" fmla="*/ 31 w 549"/>
                <a:gd name="T39" fmla="*/ 1117 h 1680"/>
                <a:gd name="T40" fmla="*/ 15 w 549"/>
                <a:gd name="T41" fmla="*/ 1244 h 1680"/>
                <a:gd name="T42" fmla="*/ 12 w 549"/>
                <a:gd name="T43" fmla="*/ 1363 h 1680"/>
                <a:gd name="T44" fmla="*/ 4 w 549"/>
                <a:gd name="T45" fmla="*/ 1463 h 1680"/>
                <a:gd name="T46" fmla="*/ 0 w 549"/>
                <a:gd name="T47" fmla="*/ 1552 h 1680"/>
                <a:gd name="T48" fmla="*/ 4 w 549"/>
                <a:gd name="T49" fmla="*/ 1610 h 1680"/>
                <a:gd name="T50" fmla="*/ 15 w 549"/>
                <a:gd name="T51" fmla="*/ 1649 h 1680"/>
                <a:gd name="T52" fmla="*/ 23 w 549"/>
                <a:gd name="T53" fmla="*/ 1668 h 1680"/>
                <a:gd name="T54" fmla="*/ 31 w 549"/>
                <a:gd name="T55" fmla="*/ 1675 h 1680"/>
                <a:gd name="T56" fmla="*/ 42 w 549"/>
                <a:gd name="T57" fmla="*/ 1679 h 1680"/>
                <a:gd name="T58" fmla="*/ 47 w 549"/>
                <a:gd name="T59" fmla="*/ 1675 h 1680"/>
                <a:gd name="T60" fmla="*/ 53 w 549"/>
                <a:gd name="T61" fmla="*/ 1649 h 1680"/>
                <a:gd name="T62" fmla="*/ 61 w 549"/>
                <a:gd name="T63" fmla="*/ 1602 h 1680"/>
                <a:gd name="T64" fmla="*/ 72 w 549"/>
                <a:gd name="T65" fmla="*/ 1525 h 1680"/>
                <a:gd name="T66" fmla="*/ 89 w 549"/>
                <a:gd name="T67" fmla="*/ 1428 h 1680"/>
                <a:gd name="T68" fmla="*/ 108 w 549"/>
                <a:gd name="T69" fmla="*/ 1313 h 1680"/>
                <a:gd name="T70" fmla="*/ 131 w 549"/>
                <a:gd name="T71" fmla="*/ 1174 h 1680"/>
                <a:gd name="T72" fmla="*/ 150 w 549"/>
                <a:gd name="T73" fmla="*/ 1024 h 1680"/>
                <a:gd name="T74" fmla="*/ 177 w 549"/>
                <a:gd name="T75" fmla="*/ 874 h 1680"/>
                <a:gd name="T76" fmla="*/ 197 w 549"/>
                <a:gd name="T77" fmla="*/ 732 h 1680"/>
                <a:gd name="T78" fmla="*/ 224 w 549"/>
                <a:gd name="T79" fmla="*/ 612 h 1680"/>
                <a:gd name="T80" fmla="*/ 243 w 549"/>
                <a:gd name="T81" fmla="*/ 519 h 1680"/>
                <a:gd name="T82" fmla="*/ 263 w 549"/>
                <a:gd name="T83" fmla="*/ 454 h 1680"/>
                <a:gd name="T84" fmla="*/ 285 w 549"/>
                <a:gd name="T85" fmla="*/ 408 h 1680"/>
                <a:gd name="T86" fmla="*/ 308 w 549"/>
                <a:gd name="T87" fmla="*/ 369 h 1680"/>
                <a:gd name="T88" fmla="*/ 336 w 549"/>
                <a:gd name="T89" fmla="*/ 338 h 1680"/>
                <a:gd name="T90" fmla="*/ 381 w 549"/>
                <a:gd name="T91" fmla="*/ 312 h 1680"/>
                <a:gd name="T92" fmla="*/ 444 w 549"/>
                <a:gd name="T93" fmla="*/ 288 h 1680"/>
                <a:gd name="T94" fmla="*/ 548 w 549"/>
                <a:gd name="T95" fmla="*/ 273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9" h="1680">
                  <a:moveTo>
                    <a:pt x="548" y="0"/>
                  </a:moveTo>
                  <a:lnTo>
                    <a:pt x="486" y="11"/>
                  </a:lnTo>
                  <a:lnTo>
                    <a:pt x="436" y="15"/>
                  </a:lnTo>
                  <a:lnTo>
                    <a:pt x="398" y="26"/>
                  </a:lnTo>
                  <a:lnTo>
                    <a:pt x="362" y="34"/>
                  </a:lnTo>
                  <a:lnTo>
                    <a:pt x="336" y="45"/>
                  </a:lnTo>
                  <a:lnTo>
                    <a:pt x="316" y="53"/>
                  </a:lnTo>
                  <a:lnTo>
                    <a:pt x="301" y="61"/>
                  </a:lnTo>
                  <a:lnTo>
                    <a:pt x="285" y="69"/>
                  </a:lnTo>
                  <a:lnTo>
                    <a:pt x="273" y="77"/>
                  </a:lnTo>
                  <a:lnTo>
                    <a:pt x="259" y="84"/>
                  </a:lnTo>
                  <a:lnTo>
                    <a:pt x="243" y="91"/>
                  </a:lnTo>
                  <a:lnTo>
                    <a:pt x="231" y="107"/>
                  </a:lnTo>
                  <a:lnTo>
                    <a:pt x="220" y="115"/>
                  </a:lnTo>
                  <a:lnTo>
                    <a:pt x="208" y="126"/>
                  </a:lnTo>
                  <a:lnTo>
                    <a:pt x="197" y="142"/>
                  </a:lnTo>
                  <a:lnTo>
                    <a:pt x="181" y="154"/>
                  </a:lnTo>
                  <a:lnTo>
                    <a:pt x="173" y="169"/>
                  </a:lnTo>
                  <a:lnTo>
                    <a:pt x="162" y="188"/>
                  </a:lnTo>
                  <a:lnTo>
                    <a:pt x="154" y="211"/>
                  </a:lnTo>
                  <a:lnTo>
                    <a:pt x="143" y="230"/>
                  </a:lnTo>
                  <a:lnTo>
                    <a:pt x="134" y="254"/>
                  </a:lnTo>
                  <a:lnTo>
                    <a:pt x="127" y="276"/>
                  </a:lnTo>
                  <a:lnTo>
                    <a:pt x="120" y="304"/>
                  </a:lnTo>
                  <a:lnTo>
                    <a:pt x="112" y="334"/>
                  </a:lnTo>
                  <a:lnTo>
                    <a:pt x="104" y="366"/>
                  </a:lnTo>
                  <a:lnTo>
                    <a:pt x="96" y="400"/>
                  </a:lnTo>
                  <a:lnTo>
                    <a:pt x="92" y="438"/>
                  </a:lnTo>
                  <a:lnTo>
                    <a:pt x="89" y="473"/>
                  </a:lnTo>
                  <a:lnTo>
                    <a:pt x="81" y="519"/>
                  </a:lnTo>
                  <a:lnTo>
                    <a:pt x="72" y="562"/>
                  </a:lnTo>
                  <a:lnTo>
                    <a:pt x="70" y="615"/>
                  </a:lnTo>
                  <a:lnTo>
                    <a:pt x="66" y="666"/>
                  </a:lnTo>
                  <a:lnTo>
                    <a:pt x="61" y="727"/>
                  </a:lnTo>
                  <a:lnTo>
                    <a:pt x="53" y="786"/>
                  </a:lnTo>
                  <a:lnTo>
                    <a:pt x="50" y="847"/>
                  </a:lnTo>
                  <a:lnTo>
                    <a:pt x="47" y="916"/>
                  </a:lnTo>
                  <a:lnTo>
                    <a:pt x="38" y="982"/>
                  </a:lnTo>
                  <a:lnTo>
                    <a:pt x="31" y="1051"/>
                  </a:lnTo>
                  <a:lnTo>
                    <a:pt x="31" y="1117"/>
                  </a:lnTo>
                  <a:lnTo>
                    <a:pt x="23" y="1179"/>
                  </a:lnTo>
                  <a:lnTo>
                    <a:pt x="15" y="1244"/>
                  </a:lnTo>
                  <a:lnTo>
                    <a:pt x="15" y="1305"/>
                  </a:lnTo>
                  <a:lnTo>
                    <a:pt x="12" y="1363"/>
                  </a:lnTo>
                  <a:lnTo>
                    <a:pt x="4" y="1417"/>
                  </a:lnTo>
                  <a:lnTo>
                    <a:pt x="4" y="1463"/>
                  </a:lnTo>
                  <a:lnTo>
                    <a:pt x="0" y="1510"/>
                  </a:lnTo>
                  <a:lnTo>
                    <a:pt x="0" y="1552"/>
                  </a:lnTo>
                  <a:lnTo>
                    <a:pt x="0" y="1587"/>
                  </a:lnTo>
                  <a:lnTo>
                    <a:pt x="4" y="1610"/>
                  </a:lnTo>
                  <a:lnTo>
                    <a:pt x="12" y="1632"/>
                  </a:lnTo>
                  <a:lnTo>
                    <a:pt x="15" y="1649"/>
                  </a:lnTo>
                  <a:lnTo>
                    <a:pt x="15" y="1660"/>
                  </a:lnTo>
                  <a:lnTo>
                    <a:pt x="23" y="1668"/>
                  </a:lnTo>
                  <a:lnTo>
                    <a:pt x="31" y="1675"/>
                  </a:lnTo>
                  <a:lnTo>
                    <a:pt x="31" y="1675"/>
                  </a:lnTo>
                  <a:lnTo>
                    <a:pt x="38" y="1679"/>
                  </a:lnTo>
                  <a:lnTo>
                    <a:pt x="42" y="1679"/>
                  </a:lnTo>
                  <a:lnTo>
                    <a:pt x="47" y="1675"/>
                  </a:lnTo>
                  <a:lnTo>
                    <a:pt x="47" y="1675"/>
                  </a:lnTo>
                  <a:lnTo>
                    <a:pt x="50" y="1660"/>
                  </a:lnTo>
                  <a:lnTo>
                    <a:pt x="53" y="1649"/>
                  </a:lnTo>
                  <a:lnTo>
                    <a:pt x="58" y="1630"/>
                  </a:lnTo>
                  <a:lnTo>
                    <a:pt x="61" y="1602"/>
                  </a:lnTo>
                  <a:lnTo>
                    <a:pt x="66" y="1567"/>
                  </a:lnTo>
                  <a:lnTo>
                    <a:pt x="72" y="1525"/>
                  </a:lnTo>
                  <a:lnTo>
                    <a:pt x="81" y="1479"/>
                  </a:lnTo>
                  <a:lnTo>
                    <a:pt x="89" y="1428"/>
                  </a:lnTo>
                  <a:lnTo>
                    <a:pt x="96" y="1371"/>
                  </a:lnTo>
                  <a:lnTo>
                    <a:pt x="108" y="1313"/>
                  </a:lnTo>
                  <a:lnTo>
                    <a:pt x="120" y="1240"/>
                  </a:lnTo>
                  <a:lnTo>
                    <a:pt x="131" y="1174"/>
                  </a:lnTo>
                  <a:lnTo>
                    <a:pt x="143" y="1101"/>
                  </a:lnTo>
                  <a:lnTo>
                    <a:pt x="150" y="1024"/>
                  </a:lnTo>
                  <a:lnTo>
                    <a:pt x="166" y="947"/>
                  </a:lnTo>
                  <a:lnTo>
                    <a:pt x="177" y="874"/>
                  </a:lnTo>
                  <a:lnTo>
                    <a:pt x="186" y="800"/>
                  </a:lnTo>
                  <a:lnTo>
                    <a:pt x="197" y="732"/>
                  </a:lnTo>
                  <a:lnTo>
                    <a:pt x="212" y="666"/>
                  </a:lnTo>
                  <a:lnTo>
                    <a:pt x="224" y="612"/>
                  </a:lnTo>
                  <a:lnTo>
                    <a:pt x="231" y="558"/>
                  </a:lnTo>
                  <a:lnTo>
                    <a:pt x="243" y="519"/>
                  </a:lnTo>
                  <a:lnTo>
                    <a:pt x="254" y="485"/>
                  </a:lnTo>
                  <a:lnTo>
                    <a:pt x="263" y="454"/>
                  </a:lnTo>
                  <a:lnTo>
                    <a:pt x="273" y="427"/>
                  </a:lnTo>
                  <a:lnTo>
                    <a:pt x="285" y="408"/>
                  </a:lnTo>
                  <a:lnTo>
                    <a:pt x="297" y="389"/>
                  </a:lnTo>
                  <a:lnTo>
                    <a:pt x="308" y="369"/>
                  </a:lnTo>
                  <a:lnTo>
                    <a:pt x="320" y="353"/>
                  </a:lnTo>
                  <a:lnTo>
                    <a:pt x="336" y="338"/>
                  </a:lnTo>
                  <a:lnTo>
                    <a:pt x="355" y="323"/>
                  </a:lnTo>
                  <a:lnTo>
                    <a:pt x="381" y="312"/>
                  </a:lnTo>
                  <a:lnTo>
                    <a:pt x="409" y="300"/>
                  </a:lnTo>
                  <a:lnTo>
                    <a:pt x="444" y="288"/>
                  </a:lnTo>
                  <a:lnTo>
                    <a:pt x="490" y="281"/>
                  </a:lnTo>
                  <a:lnTo>
                    <a:pt x="548" y="27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66" name="Freeform 670">
              <a:extLst>
                <a:ext uri="{FF2B5EF4-FFF2-40B4-BE49-F238E27FC236}">
                  <a16:creationId xmlns:a16="http://schemas.microsoft.com/office/drawing/2014/main" id="{076B8CB6-84D7-468C-9686-595CC3F8F02A}"/>
                </a:ext>
              </a:extLst>
            </p:cNvPr>
            <p:cNvSpPr>
              <a:spLocks noChangeArrowheads="1"/>
            </p:cNvSpPr>
            <p:nvPr/>
          </p:nvSpPr>
          <p:spPr bwMode="auto">
            <a:xfrm>
              <a:off x="2849" y="2386"/>
              <a:ext cx="53" cy="52"/>
            </a:xfrm>
            <a:custGeom>
              <a:avLst/>
              <a:gdLst>
                <a:gd name="T0" fmla="*/ 228 w 232"/>
                <a:gd name="T1" fmla="*/ 87 h 228"/>
                <a:gd name="T2" fmla="*/ 231 w 232"/>
                <a:gd name="T3" fmla="*/ 111 h 228"/>
                <a:gd name="T4" fmla="*/ 228 w 232"/>
                <a:gd name="T5" fmla="*/ 87 h 228"/>
                <a:gd name="T6" fmla="*/ 220 w 232"/>
                <a:gd name="T7" fmla="*/ 65 h 228"/>
                <a:gd name="T8" fmla="*/ 209 w 232"/>
                <a:gd name="T9" fmla="*/ 42 h 228"/>
                <a:gd name="T10" fmla="*/ 188 w 232"/>
                <a:gd name="T11" fmla="*/ 22 h 228"/>
                <a:gd name="T12" fmla="*/ 166 w 232"/>
                <a:gd name="T13" fmla="*/ 11 h 228"/>
                <a:gd name="T14" fmla="*/ 143 w 232"/>
                <a:gd name="T15" fmla="*/ 3 h 228"/>
                <a:gd name="T16" fmla="*/ 120 w 232"/>
                <a:gd name="T17" fmla="*/ 0 h 228"/>
                <a:gd name="T18" fmla="*/ 88 w 232"/>
                <a:gd name="T19" fmla="*/ 3 h 228"/>
                <a:gd name="T20" fmla="*/ 66 w 232"/>
                <a:gd name="T21" fmla="*/ 11 h 228"/>
                <a:gd name="T22" fmla="*/ 47 w 232"/>
                <a:gd name="T23" fmla="*/ 22 h 228"/>
                <a:gd name="T24" fmla="*/ 27 w 232"/>
                <a:gd name="T25" fmla="*/ 42 h 228"/>
                <a:gd name="T26" fmla="*/ 11 w 232"/>
                <a:gd name="T27" fmla="*/ 65 h 228"/>
                <a:gd name="T28" fmla="*/ 7 w 232"/>
                <a:gd name="T29" fmla="*/ 87 h 228"/>
                <a:gd name="T30" fmla="*/ 0 w 232"/>
                <a:gd name="T31" fmla="*/ 111 h 228"/>
                <a:gd name="T32" fmla="*/ 7 w 232"/>
                <a:gd name="T33" fmla="*/ 139 h 228"/>
                <a:gd name="T34" fmla="*/ 11 w 232"/>
                <a:gd name="T35" fmla="*/ 161 h 228"/>
                <a:gd name="T36" fmla="*/ 27 w 232"/>
                <a:gd name="T37" fmla="*/ 184 h 228"/>
                <a:gd name="T38" fmla="*/ 47 w 232"/>
                <a:gd name="T39" fmla="*/ 200 h 228"/>
                <a:gd name="T40" fmla="*/ 66 w 232"/>
                <a:gd name="T41" fmla="*/ 216 h 228"/>
                <a:gd name="T42" fmla="*/ 88 w 232"/>
                <a:gd name="T43" fmla="*/ 224 h 228"/>
                <a:gd name="T44" fmla="*/ 120 w 232"/>
                <a:gd name="T45" fmla="*/ 227 h 228"/>
                <a:gd name="T46" fmla="*/ 143 w 232"/>
                <a:gd name="T47" fmla="*/ 224 h 228"/>
                <a:gd name="T48" fmla="*/ 166 w 232"/>
                <a:gd name="T49" fmla="*/ 216 h 228"/>
                <a:gd name="T50" fmla="*/ 188 w 232"/>
                <a:gd name="T51" fmla="*/ 200 h 228"/>
                <a:gd name="T52" fmla="*/ 209 w 232"/>
                <a:gd name="T53" fmla="*/ 184 h 228"/>
                <a:gd name="T54" fmla="*/ 220 w 232"/>
                <a:gd name="T55" fmla="*/ 161 h 228"/>
                <a:gd name="T56" fmla="*/ 228 w 232"/>
                <a:gd name="T57" fmla="*/ 139 h 228"/>
                <a:gd name="T58" fmla="*/ 231 w 232"/>
                <a:gd name="T59" fmla="*/ 11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2" h="228">
                  <a:moveTo>
                    <a:pt x="228" y="87"/>
                  </a:moveTo>
                  <a:lnTo>
                    <a:pt x="231" y="111"/>
                  </a:lnTo>
                  <a:lnTo>
                    <a:pt x="228" y="87"/>
                  </a:lnTo>
                  <a:lnTo>
                    <a:pt x="220" y="65"/>
                  </a:lnTo>
                  <a:lnTo>
                    <a:pt x="209" y="42"/>
                  </a:lnTo>
                  <a:lnTo>
                    <a:pt x="188" y="22"/>
                  </a:lnTo>
                  <a:lnTo>
                    <a:pt x="166" y="11"/>
                  </a:lnTo>
                  <a:lnTo>
                    <a:pt x="143" y="3"/>
                  </a:lnTo>
                  <a:lnTo>
                    <a:pt x="120" y="0"/>
                  </a:lnTo>
                  <a:lnTo>
                    <a:pt x="88" y="3"/>
                  </a:lnTo>
                  <a:lnTo>
                    <a:pt x="66" y="11"/>
                  </a:lnTo>
                  <a:lnTo>
                    <a:pt x="47" y="22"/>
                  </a:lnTo>
                  <a:lnTo>
                    <a:pt x="27" y="42"/>
                  </a:lnTo>
                  <a:lnTo>
                    <a:pt x="11" y="65"/>
                  </a:lnTo>
                  <a:lnTo>
                    <a:pt x="7" y="87"/>
                  </a:lnTo>
                  <a:lnTo>
                    <a:pt x="0" y="111"/>
                  </a:lnTo>
                  <a:lnTo>
                    <a:pt x="7" y="139"/>
                  </a:lnTo>
                  <a:lnTo>
                    <a:pt x="11" y="161"/>
                  </a:lnTo>
                  <a:lnTo>
                    <a:pt x="27" y="184"/>
                  </a:lnTo>
                  <a:lnTo>
                    <a:pt x="47" y="200"/>
                  </a:lnTo>
                  <a:lnTo>
                    <a:pt x="66" y="216"/>
                  </a:lnTo>
                  <a:lnTo>
                    <a:pt x="88" y="224"/>
                  </a:lnTo>
                  <a:lnTo>
                    <a:pt x="120" y="227"/>
                  </a:lnTo>
                  <a:lnTo>
                    <a:pt x="143" y="224"/>
                  </a:lnTo>
                  <a:lnTo>
                    <a:pt x="166" y="216"/>
                  </a:lnTo>
                  <a:lnTo>
                    <a:pt x="188" y="200"/>
                  </a:lnTo>
                  <a:lnTo>
                    <a:pt x="209" y="184"/>
                  </a:lnTo>
                  <a:lnTo>
                    <a:pt x="220" y="161"/>
                  </a:lnTo>
                  <a:lnTo>
                    <a:pt x="228" y="139"/>
                  </a:lnTo>
                  <a:lnTo>
                    <a:pt x="231" y="11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67" name="Line 671">
              <a:extLst>
                <a:ext uri="{FF2B5EF4-FFF2-40B4-BE49-F238E27FC236}">
                  <a16:creationId xmlns:a16="http://schemas.microsoft.com/office/drawing/2014/main" id="{F08033AF-899A-405E-AC9A-6E902D35296C}"/>
                </a:ext>
              </a:extLst>
            </p:cNvPr>
            <p:cNvSpPr>
              <a:spLocks noChangeShapeType="1"/>
            </p:cNvSpPr>
            <p:nvPr/>
          </p:nvSpPr>
          <p:spPr bwMode="auto">
            <a:xfrm flipV="1">
              <a:off x="2856" y="2392"/>
              <a:ext cx="38"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68" name="Line 672">
              <a:extLst>
                <a:ext uri="{FF2B5EF4-FFF2-40B4-BE49-F238E27FC236}">
                  <a16:creationId xmlns:a16="http://schemas.microsoft.com/office/drawing/2014/main" id="{BA50D153-9BDE-4BA9-871C-A9FD4AD927A2}"/>
                </a:ext>
              </a:extLst>
            </p:cNvPr>
            <p:cNvSpPr>
              <a:spLocks noChangeShapeType="1"/>
            </p:cNvSpPr>
            <p:nvPr/>
          </p:nvSpPr>
          <p:spPr bwMode="auto">
            <a:xfrm flipH="1">
              <a:off x="2856" y="2451"/>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69" name="Line 673">
              <a:extLst>
                <a:ext uri="{FF2B5EF4-FFF2-40B4-BE49-F238E27FC236}">
                  <a16:creationId xmlns:a16="http://schemas.microsoft.com/office/drawing/2014/main" id="{4D5CC851-83EF-473C-B740-940214E9BC13}"/>
                </a:ext>
              </a:extLst>
            </p:cNvPr>
            <p:cNvSpPr>
              <a:spLocks noChangeShapeType="1"/>
            </p:cNvSpPr>
            <p:nvPr/>
          </p:nvSpPr>
          <p:spPr bwMode="auto">
            <a:xfrm>
              <a:off x="2857" y="2505"/>
              <a:ext cx="3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0" name="Line 674">
              <a:extLst>
                <a:ext uri="{FF2B5EF4-FFF2-40B4-BE49-F238E27FC236}">
                  <a16:creationId xmlns:a16="http://schemas.microsoft.com/office/drawing/2014/main" id="{43FBB839-DAD7-4896-81C6-BFDDA48C4C3D}"/>
                </a:ext>
              </a:extLst>
            </p:cNvPr>
            <p:cNvSpPr>
              <a:spLocks noChangeShapeType="1"/>
            </p:cNvSpPr>
            <p:nvPr/>
          </p:nvSpPr>
          <p:spPr bwMode="auto">
            <a:xfrm flipH="1">
              <a:off x="2856" y="2470"/>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1" name="Line 675">
              <a:extLst>
                <a:ext uri="{FF2B5EF4-FFF2-40B4-BE49-F238E27FC236}">
                  <a16:creationId xmlns:a16="http://schemas.microsoft.com/office/drawing/2014/main" id="{180F424B-1264-430E-A52B-498A5E858D1C}"/>
                </a:ext>
              </a:extLst>
            </p:cNvPr>
            <p:cNvSpPr>
              <a:spLocks noChangeShapeType="1"/>
            </p:cNvSpPr>
            <p:nvPr/>
          </p:nvSpPr>
          <p:spPr bwMode="auto">
            <a:xfrm>
              <a:off x="2857" y="2487"/>
              <a:ext cx="3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2" name="Line 676">
              <a:extLst>
                <a:ext uri="{FF2B5EF4-FFF2-40B4-BE49-F238E27FC236}">
                  <a16:creationId xmlns:a16="http://schemas.microsoft.com/office/drawing/2014/main" id="{DEF4277D-CB1F-475E-A60E-33FA0FB1E6C2}"/>
                </a:ext>
              </a:extLst>
            </p:cNvPr>
            <p:cNvSpPr>
              <a:spLocks noChangeShapeType="1"/>
            </p:cNvSpPr>
            <p:nvPr/>
          </p:nvSpPr>
          <p:spPr bwMode="auto">
            <a:xfrm>
              <a:off x="3923" y="2451"/>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3" name="Line 677">
              <a:extLst>
                <a:ext uri="{FF2B5EF4-FFF2-40B4-BE49-F238E27FC236}">
                  <a16:creationId xmlns:a16="http://schemas.microsoft.com/office/drawing/2014/main" id="{EDA80A1E-6ABF-4ED1-9EDB-FBCFD1789E89}"/>
                </a:ext>
              </a:extLst>
            </p:cNvPr>
            <p:cNvSpPr>
              <a:spLocks noChangeShapeType="1"/>
            </p:cNvSpPr>
            <p:nvPr/>
          </p:nvSpPr>
          <p:spPr bwMode="auto">
            <a:xfrm flipH="1">
              <a:off x="3921" y="2505"/>
              <a:ext cx="3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4" name="Line 678">
              <a:extLst>
                <a:ext uri="{FF2B5EF4-FFF2-40B4-BE49-F238E27FC236}">
                  <a16:creationId xmlns:a16="http://schemas.microsoft.com/office/drawing/2014/main" id="{D4624402-6ECD-4FC0-86EE-AB1FE2E9F0D2}"/>
                </a:ext>
              </a:extLst>
            </p:cNvPr>
            <p:cNvSpPr>
              <a:spLocks noChangeShapeType="1"/>
            </p:cNvSpPr>
            <p:nvPr/>
          </p:nvSpPr>
          <p:spPr bwMode="auto">
            <a:xfrm>
              <a:off x="3923" y="2470"/>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5" name="Line 679">
              <a:extLst>
                <a:ext uri="{FF2B5EF4-FFF2-40B4-BE49-F238E27FC236}">
                  <a16:creationId xmlns:a16="http://schemas.microsoft.com/office/drawing/2014/main" id="{664E4193-0E4F-4A11-BFBE-5518A17E0E43}"/>
                </a:ext>
              </a:extLst>
            </p:cNvPr>
            <p:cNvSpPr>
              <a:spLocks noChangeShapeType="1"/>
            </p:cNvSpPr>
            <p:nvPr/>
          </p:nvSpPr>
          <p:spPr bwMode="auto">
            <a:xfrm flipH="1">
              <a:off x="3921" y="2487"/>
              <a:ext cx="3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6" name="Line 680">
              <a:extLst>
                <a:ext uri="{FF2B5EF4-FFF2-40B4-BE49-F238E27FC236}">
                  <a16:creationId xmlns:a16="http://schemas.microsoft.com/office/drawing/2014/main" id="{1F68AE04-5B8D-4AB3-BC16-60070A1A856F}"/>
                </a:ext>
              </a:extLst>
            </p:cNvPr>
            <p:cNvSpPr>
              <a:spLocks noChangeShapeType="1"/>
            </p:cNvSpPr>
            <p:nvPr/>
          </p:nvSpPr>
          <p:spPr bwMode="auto">
            <a:xfrm>
              <a:off x="3476" y="2510"/>
              <a:ext cx="3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7" name="Line 681">
              <a:extLst>
                <a:ext uri="{FF2B5EF4-FFF2-40B4-BE49-F238E27FC236}">
                  <a16:creationId xmlns:a16="http://schemas.microsoft.com/office/drawing/2014/main" id="{B45F624C-8D22-4291-BEC7-923AC352E77C}"/>
                </a:ext>
              </a:extLst>
            </p:cNvPr>
            <p:cNvSpPr>
              <a:spLocks noChangeShapeType="1"/>
            </p:cNvSpPr>
            <p:nvPr/>
          </p:nvSpPr>
          <p:spPr bwMode="auto">
            <a:xfrm flipH="1">
              <a:off x="3475" y="2448"/>
              <a:ext cx="4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8" name="Line 682">
              <a:extLst>
                <a:ext uri="{FF2B5EF4-FFF2-40B4-BE49-F238E27FC236}">
                  <a16:creationId xmlns:a16="http://schemas.microsoft.com/office/drawing/2014/main" id="{F2C91264-D5AA-4BF2-9D4D-77003A9A9ABE}"/>
                </a:ext>
              </a:extLst>
            </p:cNvPr>
            <p:cNvSpPr>
              <a:spLocks noChangeShapeType="1"/>
            </p:cNvSpPr>
            <p:nvPr/>
          </p:nvSpPr>
          <p:spPr bwMode="auto">
            <a:xfrm flipH="1">
              <a:off x="3426" y="2487"/>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79" name="Line 683">
              <a:extLst>
                <a:ext uri="{FF2B5EF4-FFF2-40B4-BE49-F238E27FC236}">
                  <a16:creationId xmlns:a16="http://schemas.microsoft.com/office/drawing/2014/main" id="{8B1BFABD-E8C3-4976-B72F-850FB2F59204}"/>
                </a:ext>
              </a:extLst>
            </p:cNvPr>
            <p:cNvSpPr>
              <a:spLocks noChangeShapeType="1"/>
            </p:cNvSpPr>
            <p:nvPr/>
          </p:nvSpPr>
          <p:spPr bwMode="auto">
            <a:xfrm>
              <a:off x="3427" y="2470"/>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80" name="Line 684">
              <a:extLst>
                <a:ext uri="{FF2B5EF4-FFF2-40B4-BE49-F238E27FC236}">
                  <a16:creationId xmlns:a16="http://schemas.microsoft.com/office/drawing/2014/main" id="{12D61F25-4A7E-41BD-8400-9955149EBC40}"/>
                </a:ext>
              </a:extLst>
            </p:cNvPr>
            <p:cNvSpPr>
              <a:spLocks noChangeShapeType="1"/>
            </p:cNvSpPr>
            <p:nvPr/>
          </p:nvSpPr>
          <p:spPr bwMode="auto">
            <a:xfrm flipH="1">
              <a:off x="3426" y="2505"/>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81" name="Line 685">
              <a:extLst>
                <a:ext uri="{FF2B5EF4-FFF2-40B4-BE49-F238E27FC236}">
                  <a16:creationId xmlns:a16="http://schemas.microsoft.com/office/drawing/2014/main" id="{175E2D3D-E046-481C-89CB-414AD8D8D09A}"/>
                </a:ext>
              </a:extLst>
            </p:cNvPr>
            <p:cNvSpPr>
              <a:spLocks noChangeShapeType="1"/>
            </p:cNvSpPr>
            <p:nvPr/>
          </p:nvSpPr>
          <p:spPr bwMode="auto">
            <a:xfrm>
              <a:off x="3427" y="2451"/>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82" name="Freeform 686">
              <a:extLst>
                <a:ext uri="{FF2B5EF4-FFF2-40B4-BE49-F238E27FC236}">
                  <a16:creationId xmlns:a16="http://schemas.microsoft.com/office/drawing/2014/main" id="{FDAE3A12-FE3E-4E6F-B44A-053E90037CBA}"/>
                </a:ext>
              </a:extLst>
            </p:cNvPr>
            <p:cNvSpPr>
              <a:spLocks noChangeArrowheads="1"/>
            </p:cNvSpPr>
            <p:nvPr/>
          </p:nvSpPr>
          <p:spPr bwMode="auto">
            <a:xfrm>
              <a:off x="3418" y="2386"/>
              <a:ext cx="53" cy="52"/>
            </a:xfrm>
            <a:custGeom>
              <a:avLst/>
              <a:gdLst>
                <a:gd name="T0" fmla="*/ 232 w 233"/>
                <a:gd name="T1" fmla="*/ 111 h 228"/>
                <a:gd name="T2" fmla="*/ 229 w 233"/>
                <a:gd name="T3" fmla="*/ 87 h 228"/>
                <a:gd name="T4" fmla="*/ 221 w 233"/>
                <a:gd name="T5" fmla="*/ 65 h 228"/>
                <a:gd name="T6" fmla="*/ 210 w 233"/>
                <a:gd name="T7" fmla="*/ 42 h 228"/>
                <a:gd name="T8" fmla="*/ 186 w 233"/>
                <a:gd name="T9" fmla="*/ 22 h 228"/>
                <a:gd name="T10" fmla="*/ 167 w 233"/>
                <a:gd name="T11" fmla="*/ 11 h 228"/>
                <a:gd name="T12" fmla="*/ 143 w 233"/>
                <a:gd name="T13" fmla="*/ 3 h 228"/>
                <a:gd name="T14" fmla="*/ 115 w 233"/>
                <a:gd name="T15" fmla="*/ 0 h 228"/>
                <a:gd name="T16" fmla="*/ 89 w 233"/>
                <a:gd name="T17" fmla="*/ 3 h 228"/>
                <a:gd name="T18" fmla="*/ 66 w 233"/>
                <a:gd name="T19" fmla="*/ 11 h 228"/>
                <a:gd name="T20" fmla="*/ 47 w 233"/>
                <a:gd name="T21" fmla="*/ 22 h 228"/>
                <a:gd name="T22" fmla="*/ 27 w 233"/>
                <a:gd name="T23" fmla="*/ 42 h 228"/>
                <a:gd name="T24" fmla="*/ 16 w 233"/>
                <a:gd name="T25" fmla="*/ 65 h 228"/>
                <a:gd name="T26" fmla="*/ 4 w 233"/>
                <a:gd name="T27" fmla="*/ 87 h 228"/>
                <a:gd name="T28" fmla="*/ 0 w 233"/>
                <a:gd name="T29" fmla="*/ 111 h 228"/>
                <a:gd name="T30" fmla="*/ 4 w 233"/>
                <a:gd name="T31" fmla="*/ 139 h 228"/>
                <a:gd name="T32" fmla="*/ 16 w 233"/>
                <a:gd name="T33" fmla="*/ 161 h 228"/>
                <a:gd name="T34" fmla="*/ 27 w 233"/>
                <a:gd name="T35" fmla="*/ 184 h 228"/>
                <a:gd name="T36" fmla="*/ 47 w 233"/>
                <a:gd name="T37" fmla="*/ 200 h 228"/>
                <a:gd name="T38" fmla="*/ 66 w 233"/>
                <a:gd name="T39" fmla="*/ 216 h 228"/>
                <a:gd name="T40" fmla="*/ 89 w 233"/>
                <a:gd name="T41" fmla="*/ 224 h 228"/>
                <a:gd name="T42" fmla="*/ 115 w 233"/>
                <a:gd name="T43" fmla="*/ 227 h 228"/>
                <a:gd name="T44" fmla="*/ 143 w 233"/>
                <a:gd name="T45" fmla="*/ 224 h 228"/>
                <a:gd name="T46" fmla="*/ 167 w 233"/>
                <a:gd name="T47" fmla="*/ 216 h 228"/>
                <a:gd name="T48" fmla="*/ 186 w 233"/>
                <a:gd name="T49" fmla="*/ 200 h 228"/>
                <a:gd name="T50" fmla="*/ 210 w 233"/>
                <a:gd name="T51" fmla="*/ 184 h 228"/>
                <a:gd name="T52" fmla="*/ 221 w 233"/>
                <a:gd name="T53" fmla="*/ 161 h 228"/>
                <a:gd name="T54" fmla="*/ 229 w 233"/>
                <a:gd name="T55" fmla="*/ 139 h 228"/>
                <a:gd name="T56" fmla="*/ 232 w 233"/>
                <a:gd name="T57" fmla="*/ 11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3" h="228">
                  <a:moveTo>
                    <a:pt x="232" y="111"/>
                  </a:moveTo>
                  <a:lnTo>
                    <a:pt x="229" y="87"/>
                  </a:lnTo>
                  <a:lnTo>
                    <a:pt x="221" y="65"/>
                  </a:lnTo>
                  <a:lnTo>
                    <a:pt x="210" y="42"/>
                  </a:lnTo>
                  <a:lnTo>
                    <a:pt x="186" y="22"/>
                  </a:lnTo>
                  <a:lnTo>
                    <a:pt x="167" y="11"/>
                  </a:lnTo>
                  <a:lnTo>
                    <a:pt x="143" y="3"/>
                  </a:lnTo>
                  <a:lnTo>
                    <a:pt x="115" y="0"/>
                  </a:lnTo>
                  <a:lnTo>
                    <a:pt x="89" y="3"/>
                  </a:lnTo>
                  <a:lnTo>
                    <a:pt x="66" y="11"/>
                  </a:lnTo>
                  <a:lnTo>
                    <a:pt x="47" y="22"/>
                  </a:lnTo>
                  <a:lnTo>
                    <a:pt x="27" y="42"/>
                  </a:lnTo>
                  <a:lnTo>
                    <a:pt x="16" y="65"/>
                  </a:lnTo>
                  <a:lnTo>
                    <a:pt x="4" y="87"/>
                  </a:lnTo>
                  <a:lnTo>
                    <a:pt x="0" y="111"/>
                  </a:lnTo>
                  <a:lnTo>
                    <a:pt x="4" y="139"/>
                  </a:lnTo>
                  <a:lnTo>
                    <a:pt x="16" y="161"/>
                  </a:lnTo>
                  <a:lnTo>
                    <a:pt x="27" y="184"/>
                  </a:lnTo>
                  <a:lnTo>
                    <a:pt x="47" y="200"/>
                  </a:lnTo>
                  <a:lnTo>
                    <a:pt x="66" y="216"/>
                  </a:lnTo>
                  <a:lnTo>
                    <a:pt x="89" y="224"/>
                  </a:lnTo>
                  <a:lnTo>
                    <a:pt x="115" y="227"/>
                  </a:lnTo>
                  <a:lnTo>
                    <a:pt x="143" y="224"/>
                  </a:lnTo>
                  <a:lnTo>
                    <a:pt x="167" y="216"/>
                  </a:lnTo>
                  <a:lnTo>
                    <a:pt x="186" y="200"/>
                  </a:lnTo>
                  <a:lnTo>
                    <a:pt x="210" y="184"/>
                  </a:lnTo>
                  <a:lnTo>
                    <a:pt x="221" y="161"/>
                  </a:lnTo>
                  <a:lnTo>
                    <a:pt x="229" y="139"/>
                  </a:lnTo>
                  <a:lnTo>
                    <a:pt x="232" y="11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83" name="Line 687">
              <a:extLst>
                <a:ext uri="{FF2B5EF4-FFF2-40B4-BE49-F238E27FC236}">
                  <a16:creationId xmlns:a16="http://schemas.microsoft.com/office/drawing/2014/main" id="{87A8FB86-DF36-404C-A5F7-A55414BF3F78}"/>
                </a:ext>
              </a:extLst>
            </p:cNvPr>
            <p:cNvSpPr>
              <a:spLocks noChangeShapeType="1"/>
            </p:cNvSpPr>
            <p:nvPr/>
          </p:nvSpPr>
          <p:spPr bwMode="auto">
            <a:xfrm flipH="1">
              <a:off x="3425" y="2394"/>
              <a:ext cx="39"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84" name="Freeform 688">
              <a:extLst>
                <a:ext uri="{FF2B5EF4-FFF2-40B4-BE49-F238E27FC236}">
                  <a16:creationId xmlns:a16="http://schemas.microsoft.com/office/drawing/2014/main" id="{A0AD143C-25CA-488F-9312-E7702A36AB0C}"/>
                </a:ext>
              </a:extLst>
            </p:cNvPr>
            <p:cNvSpPr>
              <a:spLocks noChangeArrowheads="1"/>
            </p:cNvSpPr>
            <p:nvPr/>
          </p:nvSpPr>
          <p:spPr bwMode="auto">
            <a:xfrm>
              <a:off x="3290" y="2448"/>
              <a:ext cx="124" cy="381"/>
            </a:xfrm>
            <a:custGeom>
              <a:avLst/>
              <a:gdLst>
                <a:gd name="T0" fmla="*/ 486 w 548"/>
                <a:gd name="T1" fmla="*/ 11 h 1680"/>
                <a:gd name="T2" fmla="*/ 393 w 548"/>
                <a:gd name="T3" fmla="*/ 26 h 1680"/>
                <a:gd name="T4" fmla="*/ 335 w 548"/>
                <a:gd name="T5" fmla="*/ 45 h 1680"/>
                <a:gd name="T6" fmla="*/ 296 w 548"/>
                <a:gd name="T7" fmla="*/ 61 h 1680"/>
                <a:gd name="T8" fmla="*/ 270 w 548"/>
                <a:gd name="T9" fmla="*/ 77 h 1680"/>
                <a:gd name="T10" fmla="*/ 242 w 548"/>
                <a:gd name="T11" fmla="*/ 91 h 1680"/>
                <a:gd name="T12" fmla="*/ 216 w 548"/>
                <a:gd name="T13" fmla="*/ 115 h 1680"/>
                <a:gd name="T14" fmla="*/ 193 w 548"/>
                <a:gd name="T15" fmla="*/ 142 h 1680"/>
                <a:gd name="T16" fmla="*/ 174 w 548"/>
                <a:gd name="T17" fmla="*/ 169 h 1680"/>
                <a:gd name="T18" fmla="*/ 155 w 548"/>
                <a:gd name="T19" fmla="*/ 211 h 1680"/>
                <a:gd name="T20" fmla="*/ 136 w 548"/>
                <a:gd name="T21" fmla="*/ 254 h 1680"/>
                <a:gd name="T22" fmla="*/ 118 w 548"/>
                <a:gd name="T23" fmla="*/ 304 h 1680"/>
                <a:gd name="T24" fmla="*/ 107 w 548"/>
                <a:gd name="T25" fmla="*/ 366 h 1680"/>
                <a:gd name="T26" fmla="*/ 92 w 548"/>
                <a:gd name="T27" fmla="*/ 438 h 1680"/>
                <a:gd name="T28" fmla="*/ 80 w 548"/>
                <a:gd name="T29" fmla="*/ 519 h 1680"/>
                <a:gd name="T30" fmla="*/ 69 w 548"/>
                <a:gd name="T31" fmla="*/ 615 h 1680"/>
                <a:gd name="T32" fmla="*/ 61 w 548"/>
                <a:gd name="T33" fmla="*/ 727 h 1680"/>
                <a:gd name="T34" fmla="*/ 45 w 548"/>
                <a:gd name="T35" fmla="*/ 847 h 1680"/>
                <a:gd name="T36" fmla="*/ 34 w 548"/>
                <a:gd name="T37" fmla="*/ 982 h 1680"/>
                <a:gd name="T38" fmla="*/ 26 w 548"/>
                <a:gd name="T39" fmla="*/ 1117 h 1680"/>
                <a:gd name="T40" fmla="*/ 15 w 548"/>
                <a:gd name="T41" fmla="*/ 1244 h 1680"/>
                <a:gd name="T42" fmla="*/ 7 w 548"/>
                <a:gd name="T43" fmla="*/ 1363 h 1680"/>
                <a:gd name="T44" fmla="*/ 0 w 548"/>
                <a:gd name="T45" fmla="*/ 1463 h 1680"/>
                <a:gd name="T46" fmla="*/ 0 w 548"/>
                <a:gd name="T47" fmla="*/ 1552 h 1680"/>
                <a:gd name="T48" fmla="*/ 3 w 548"/>
                <a:gd name="T49" fmla="*/ 1610 h 1680"/>
                <a:gd name="T50" fmla="*/ 15 w 548"/>
                <a:gd name="T51" fmla="*/ 1649 h 1680"/>
                <a:gd name="T52" fmla="*/ 19 w 548"/>
                <a:gd name="T53" fmla="*/ 1668 h 1680"/>
                <a:gd name="T54" fmla="*/ 30 w 548"/>
                <a:gd name="T55" fmla="*/ 1675 h 1680"/>
                <a:gd name="T56" fmla="*/ 39 w 548"/>
                <a:gd name="T57" fmla="*/ 1679 h 1680"/>
                <a:gd name="T58" fmla="*/ 45 w 548"/>
                <a:gd name="T59" fmla="*/ 1675 h 1680"/>
                <a:gd name="T60" fmla="*/ 45 w 548"/>
                <a:gd name="T61" fmla="*/ 1660 h 1680"/>
                <a:gd name="T62" fmla="*/ 53 w 548"/>
                <a:gd name="T63" fmla="*/ 1630 h 1680"/>
                <a:gd name="T64" fmla="*/ 65 w 548"/>
                <a:gd name="T65" fmla="*/ 1567 h 1680"/>
                <a:gd name="T66" fmla="*/ 77 w 548"/>
                <a:gd name="T67" fmla="*/ 1479 h 1680"/>
                <a:gd name="T68" fmla="*/ 96 w 548"/>
                <a:gd name="T69" fmla="*/ 1371 h 1680"/>
                <a:gd name="T70" fmla="*/ 118 w 548"/>
                <a:gd name="T71" fmla="*/ 1240 h 1680"/>
                <a:gd name="T72" fmla="*/ 138 w 548"/>
                <a:gd name="T73" fmla="*/ 1101 h 1680"/>
                <a:gd name="T74" fmla="*/ 166 w 548"/>
                <a:gd name="T75" fmla="*/ 947 h 1680"/>
                <a:gd name="T76" fmla="*/ 185 w 548"/>
                <a:gd name="T77" fmla="*/ 800 h 1680"/>
                <a:gd name="T78" fmla="*/ 212 w 548"/>
                <a:gd name="T79" fmla="*/ 666 h 1680"/>
                <a:gd name="T80" fmla="*/ 232 w 548"/>
                <a:gd name="T81" fmla="*/ 558 h 1680"/>
                <a:gd name="T82" fmla="*/ 251 w 548"/>
                <a:gd name="T83" fmla="*/ 485 h 1680"/>
                <a:gd name="T84" fmla="*/ 274 w 548"/>
                <a:gd name="T85" fmla="*/ 427 h 1680"/>
                <a:gd name="T86" fmla="*/ 293 w 548"/>
                <a:gd name="T87" fmla="*/ 389 h 1680"/>
                <a:gd name="T88" fmla="*/ 320 w 548"/>
                <a:gd name="T89" fmla="*/ 353 h 1680"/>
                <a:gd name="T90" fmla="*/ 354 w 548"/>
                <a:gd name="T91" fmla="*/ 323 h 1680"/>
                <a:gd name="T92" fmla="*/ 409 w 548"/>
                <a:gd name="T93" fmla="*/ 300 h 1680"/>
                <a:gd name="T94" fmla="*/ 489 w 548"/>
                <a:gd name="T95" fmla="*/ 281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8" h="1680">
                  <a:moveTo>
                    <a:pt x="547" y="0"/>
                  </a:moveTo>
                  <a:lnTo>
                    <a:pt x="486" y="11"/>
                  </a:lnTo>
                  <a:lnTo>
                    <a:pt x="432" y="15"/>
                  </a:lnTo>
                  <a:lnTo>
                    <a:pt x="393" y="26"/>
                  </a:lnTo>
                  <a:lnTo>
                    <a:pt x="362" y="34"/>
                  </a:lnTo>
                  <a:lnTo>
                    <a:pt x="335" y="45"/>
                  </a:lnTo>
                  <a:lnTo>
                    <a:pt x="316" y="53"/>
                  </a:lnTo>
                  <a:lnTo>
                    <a:pt x="296" y="61"/>
                  </a:lnTo>
                  <a:lnTo>
                    <a:pt x="282" y="69"/>
                  </a:lnTo>
                  <a:lnTo>
                    <a:pt x="270" y="77"/>
                  </a:lnTo>
                  <a:lnTo>
                    <a:pt x="254" y="84"/>
                  </a:lnTo>
                  <a:lnTo>
                    <a:pt x="242" y="91"/>
                  </a:lnTo>
                  <a:lnTo>
                    <a:pt x="232" y="107"/>
                  </a:lnTo>
                  <a:lnTo>
                    <a:pt x="216" y="115"/>
                  </a:lnTo>
                  <a:lnTo>
                    <a:pt x="204" y="126"/>
                  </a:lnTo>
                  <a:lnTo>
                    <a:pt x="193" y="142"/>
                  </a:lnTo>
                  <a:lnTo>
                    <a:pt x="185" y="154"/>
                  </a:lnTo>
                  <a:lnTo>
                    <a:pt x="174" y="169"/>
                  </a:lnTo>
                  <a:lnTo>
                    <a:pt x="162" y="188"/>
                  </a:lnTo>
                  <a:lnTo>
                    <a:pt x="155" y="211"/>
                  </a:lnTo>
                  <a:lnTo>
                    <a:pt x="143" y="230"/>
                  </a:lnTo>
                  <a:lnTo>
                    <a:pt x="136" y="254"/>
                  </a:lnTo>
                  <a:lnTo>
                    <a:pt x="123" y="276"/>
                  </a:lnTo>
                  <a:lnTo>
                    <a:pt x="118" y="304"/>
                  </a:lnTo>
                  <a:lnTo>
                    <a:pt x="111" y="334"/>
                  </a:lnTo>
                  <a:lnTo>
                    <a:pt x="107" y="366"/>
                  </a:lnTo>
                  <a:lnTo>
                    <a:pt x="96" y="400"/>
                  </a:lnTo>
                  <a:lnTo>
                    <a:pt x="92" y="438"/>
                  </a:lnTo>
                  <a:lnTo>
                    <a:pt x="84" y="473"/>
                  </a:lnTo>
                  <a:lnTo>
                    <a:pt x="80" y="519"/>
                  </a:lnTo>
                  <a:lnTo>
                    <a:pt x="77" y="562"/>
                  </a:lnTo>
                  <a:lnTo>
                    <a:pt x="69" y="615"/>
                  </a:lnTo>
                  <a:lnTo>
                    <a:pt x="65" y="666"/>
                  </a:lnTo>
                  <a:lnTo>
                    <a:pt x="61" y="727"/>
                  </a:lnTo>
                  <a:lnTo>
                    <a:pt x="53" y="786"/>
                  </a:lnTo>
                  <a:lnTo>
                    <a:pt x="45" y="847"/>
                  </a:lnTo>
                  <a:lnTo>
                    <a:pt x="41" y="916"/>
                  </a:lnTo>
                  <a:lnTo>
                    <a:pt x="34" y="982"/>
                  </a:lnTo>
                  <a:lnTo>
                    <a:pt x="30" y="1051"/>
                  </a:lnTo>
                  <a:lnTo>
                    <a:pt x="26" y="1117"/>
                  </a:lnTo>
                  <a:lnTo>
                    <a:pt x="19" y="1179"/>
                  </a:lnTo>
                  <a:lnTo>
                    <a:pt x="15" y="1244"/>
                  </a:lnTo>
                  <a:lnTo>
                    <a:pt x="15" y="1305"/>
                  </a:lnTo>
                  <a:lnTo>
                    <a:pt x="7" y="1363"/>
                  </a:lnTo>
                  <a:lnTo>
                    <a:pt x="3" y="1417"/>
                  </a:lnTo>
                  <a:lnTo>
                    <a:pt x="0" y="1463"/>
                  </a:lnTo>
                  <a:lnTo>
                    <a:pt x="0" y="1510"/>
                  </a:lnTo>
                  <a:lnTo>
                    <a:pt x="0" y="1552"/>
                  </a:lnTo>
                  <a:lnTo>
                    <a:pt x="0" y="1587"/>
                  </a:lnTo>
                  <a:lnTo>
                    <a:pt x="3" y="1610"/>
                  </a:lnTo>
                  <a:lnTo>
                    <a:pt x="7" y="1632"/>
                  </a:lnTo>
                  <a:lnTo>
                    <a:pt x="15" y="1649"/>
                  </a:lnTo>
                  <a:lnTo>
                    <a:pt x="15" y="1660"/>
                  </a:lnTo>
                  <a:lnTo>
                    <a:pt x="19" y="1668"/>
                  </a:lnTo>
                  <a:lnTo>
                    <a:pt x="26" y="1675"/>
                  </a:lnTo>
                  <a:lnTo>
                    <a:pt x="30" y="1675"/>
                  </a:lnTo>
                  <a:lnTo>
                    <a:pt x="34" y="1679"/>
                  </a:lnTo>
                  <a:lnTo>
                    <a:pt x="39" y="1679"/>
                  </a:lnTo>
                  <a:lnTo>
                    <a:pt x="41" y="1679"/>
                  </a:lnTo>
                  <a:lnTo>
                    <a:pt x="45" y="1675"/>
                  </a:lnTo>
                  <a:lnTo>
                    <a:pt x="45" y="1675"/>
                  </a:lnTo>
                  <a:lnTo>
                    <a:pt x="45" y="1660"/>
                  </a:lnTo>
                  <a:lnTo>
                    <a:pt x="50" y="1649"/>
                  </a:lnTo>
                  <a:lnTo>
                    <a:pt x="53" y="1630"/>
                  </a:lnTo>
                  <a:lnTo>
                    <a:pt x="61" y="1602"/>
                  </a:lnTo>
                  <a:lnTo>
                    <a:pt x="65" y="1567"/>
                  </a:lnTo>
                  <a:lnTo>
                    <a:pt x="72" y="1525"/>
                  </a:lnTo>
                  <a:lnTo>
                    <a:pt x="77" y="1479"/>
                  </a:lnTo>
                  <a:lnTo>
                    <a:pt x="88" y="1428"/>
                  </a:lnTo>
                  <a:lnTo>
                    <a:pt x="96" y="1371"/>
                  </a:lnTo>
                  <a:lnTo>
                    <a:pt x="107" y="1313"/>
                  </a:lnTo>
                  <a:lnTo>
                    <a:pt x="118" y="1240"/>
                  </a:lnTo>
                  <a:lnTo>
                    <a:pt x="132" y="1174"/>
                  </a:lnTo>
                  <a:lnTo>
                    <a:pt x="138" y="1101"/>
                  </a:lnTo>
                  <a:lnTo>
                    <a:pt x="155" y="1024"/>
                  </a:lnTo>
                  <a:lnTo>
                    <a:pt x="166" y="947"/>
                  </a:lnTo>
                  <a:lnTo>
                    <a:pt x="174" y="874"/>
                  </a:lnTo>
                  <a:lnTo>
                    <a:pt x="185" y="800"/>
                  </a:lnTo>
                  <a:lnTo>
                    <a:pt x="200" y="732"/>
                  </a:lnTo>
                  <a:lnTo>
                    <a:pt x="212" y="666"/>
                  </a:lnTo>
                  <a:lnTo>
                    <a:pt x="220" y="612"/>
                  </a:lnTo>
                  <a:lnTo>
                    <a:pt x="232" y="558"/>
                  </a:lnTo>
                  <a:lnTo>
                    <a:pt x="242" y="519"/>
                  </a:lnTo>
                  <a:lnTo>
                    <a:pt x="251" y="485"/>
                  </a:lnTo>
                  <a:lnTo>
                    <a:pt x="263" y="454"/>
                  </a:lnTo>
                  <a:lnTo>
                    <a:pt x="274" y="427"/>
                  </a:lnTo>
                  <a:lnTo>
                    <a:pt x="285" y="408"/>
                  </a:lnTo>
                  <a:lnTo>
                    <a:pt x="293" y="389"/>
                  </a:lnTo>
                  <a:lnTo>
                    <a:pt x="305" y="369"/>
                  </a:lnTo>
                  <a:lnTo>
                    <a:pt x="320" y="353"/>
                  </a:lnTo>
                  <a:lnTo>
                    <a:pt x="335" y="338"/>
                  </a:lnTo>
                  <a:lnTo>
                    <a:pt x="354" y="323"/>
                  </a:lnTo>
                  <a:lnTo>
                    <a:pt x="381" y="312"/>
                  </a:lnTo>
                  <a:lnTo>
                    <a:pt x="409" y="300"/>
                  </a:lnTo>
                  <a:lnTo>
                    <a:pt x="444" y="288"/>
                  </a:lnTo>
                  <a:lnTo>
                    <a:pt x="489" y="281"/>
                  </a:lnTo>
                  <a:lnTo>
                    <a:pt x="547" y="27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85" name="Freeform 689">
              <a:extLst>
                <a:ext uri="{FF2B5EF4-FFF2-40B4-BE49-F238E27FC236}">
                  <a16:creationId xmlns:a16="http://schemas.microsoft.com/office/drawing/2014/main" id="{75227D42-B0F6-42F0-ADF1-16A9CB457C44}"/>
                </a:ext>
              </a:extLst>
            </p:cNvPr>
            <p:cNvSpPr>
              <a:spLocks noChangeArrowheads="1"/>
            </p:cNvSpPr>
            <p:nvPr/>
          </p:nvSpPr>
          <p:spPr bwMode="auto">
            <a:xfrm>
              <a:off x="3414" y="2437"/>
              <a:ext cx="62" cy="83"/>
            </a:xfrm>
            <a:custGeom>
              <a:avLst/>
              <a:gdLst>
                <a:gd name="T0" fmla="*/ 0 w 274"/>
                <a:gd name="T1" fmla="*/ 47 h 368"/>
                <a:gd name="T2" fmla="*/ 0 w 274"/>
                <a:gd name="T3" fmla="*/ 0 h 368"/>
                <a:gd name="T4" fmla="*/ 273 w 274"/>
                <a:gd name="T5" fmla="*/ 0 h 368"/>
                <a:gd name="T6" fmla="*/ 273 w 274"/>
                <a:gd name="T7" fmla="*/ 367 h 368"/>
                <a:gd name="T8" fmla="*/ 0 w 274"/>
                <a:gd name="T9" fmla="*/ 367 h 368"/>
                <a:gd name="T10" fmla="*/ 0 w 274"/>
                <a:gd name="T11" fmla="*/ 321 h 368"/>
                <a:gd name="T12" fmla="*/ 0 w 274"/>
                <a:gd name="T13" fmla="*/ 47 h 368"/>
              </a:gdLst>
              <a:ahLst/>
              <a:cxnLst>
                <a:cxn ang="0">
                  <a:pos x="T0" y="T1"/>
                </a:cxn>
                <a:cxn ang="0">
                  <a:pos x="T2" y="T3"/>
                </a:cxn>
                <a:cxn ang="0">
                  <a:pos x="T4" y="T5"/>
                </a:cxn>
                <a:cxn ang="0">
                  <a:pos x="T6" y="T7"/>
                </a:cxn>
                <a:cxn ang="0">
                  <a:pos x="T8" y="T9"/>
                </a:cxn>
                <a:cxn ang="0">
                  <a:pos x="T10" y="T11"/>
                </a:cxn>
                <a:cxn ang="0">
                  <a:pos x="T12" y="T13"/>
                </a:cxn>
              </a:cxnLst>
              <a:rect l="0" t="0" r="r" b="b"/>
              <a:pathLst>
                <a:path w="274" h="368">
                  <a:moveTo>
                    <a:pt x="0" y="47"/>
                  </a:moveTo>
                  <a:lnTo>
                    <a:pt x="0" y="0"/>
                  </a:lnTo>
                  <a:lnTo>
                    <a:pt x="273" y="0"/>
                  </a:lnTo>
                  <a:lnTo>
                    <a:pt x="273" y="367"/>
                  </a:lnTo>
                  <a:lnTo>
                    <a:pt x="0" y="367"/>
                  </a:lnTo>
                  <a:lnTo>
                    <a:pt x="0" y="321"/>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386" name="Line 690">
              <a:extLst>
                <a:ext uri="{FF2B5EF4-FFF2-40B4-BE49-F238E27FC236}">
                  <a16:creationId xmlns:a16="http://schemas.microsoft.com/office/drawing/2014/main" id="{36BBB285-95B0-4131-84D2-45BE65D63780}"/>
                </a:ext>
              </a:extLst>
            </p:cNvPr>
            <p:cNvSpPr>
              <a:spLocks noChangeShapeType="1"/>
            </p:cNvSpPr>
            <p:nvPr/>
          </p:nvSpPr>
          <p:spPr bwMode="auto">
            <a:xfrm flipH="1">
              <a:off x="3296" y="2647"/>
              <a:ext cx="34"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87" name="Line 691">
              <a:extLst>
                <a:ext uri="{FF2B5EF4-FFF2-40B4-BE49-F238E27FC236}">
                  <a16:creationId xmlns:a16="http://schemas.microsoft.com/office/drawing/2014/main" id="{871C0858-BAEB-4118-B476-95800CC3B329}"/>
                </a:ext>
              </a:extLst>
            </p:cNvPr>
            <p:cNvSpPr>
              <a:spLocks noChangeShapeType="1"/>
            </p:cNvSpPr>
            <p:nvPr/>
          </p:nvSpPr>
          <p:spPr bwMode="auto">
            <a:xfrm flipV="1">
              <a:off x="3300" y="2612"/>
              <a:ext cx="35" cy="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88" name="Line 692">
              <a:extLst>
                <a:ext uri="{FF2B5EF4-FFF2-40B4-BE49-F238E27FC236}">
                  <a16:creationId xmlns:a16="http://schemas.microsoft.com/office/drawing/2014/main" id="{900503D3-18D5-41C4-9354-69ECF31D861B}"/>
                </a:ext>
              </a:extLst>
            </p:cNvPr>
            <p:cNvSpPr>
              <a:spLocks noChangeShapeType="1"/>
            </p:cNvSpPr>
            <p:nvPr/>
          </p:nvSpPr>
          <p:spPr bwMode="auto">
            <a:xfrm flipV="1">
              <a:off x="3303" y="2574"/>
              <a:ext cx="39"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89" name="Line 693">
              <a:extLst>
                <a:ext uri="{FF2B5EF4-FFF2-40B4-BE49-F238E27FC236}">
                  <a16:creationId xmlns:a16="http://schemas.microsoft.com/office/drawing/2014/main" id="{698296BE-681A-4DF5-9C1A-9D2CFC530D90}"/>
                </a:ext>
              </a:extLst>
            </p:cNvPr>
            <p:cNvSpPr>
              <a:spLocks noChangeShapeType="1"/>
            </p:cNvSpPr>
            <p:nvPr/>
          </p:nvSpPr>
          <p:spPr bwMode="auto">
            <a:xfrm flipV="1">
              <a:off x="3408" y="2504"/>
              <a:ext cx="6"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0" name="Line 694">
              <a:extLst>
                <a:ext uri="{FF2B5EF4-FFF2-40B4-BE49-F238E27FC236}">
                  <a16:creationId xmlns:a16="http://schemas.microsoft.com/office/drawing/2014/main" id="{A40BC27C-24FE-4DEB-9285-9844465E1985}"/>
                </a:ext>
              </a:extLst>
            </p:cNvPr>
            <p:cNvSpPr>
              <a:spLocks noChangeShapeType="1"/>
            </p:cNvSpPr>
            <p:nvPr/>
          </p:nvSpPr>
          <p:spPr bwMode="auto">
            <a:xfrm flipH="1">
              <a:off x="3305" y="2476"/>
              <a:ext cx="110" cy="10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1" name="Line 695">
              <a:extLst>
                <a:ext uri="{FF2B5EF4-FFF2-40B4-BE49-F238E27FC236}">
                  <a16:creationId xmlns:a16="http://schemas.microsoft.com/office/drawing/2014/main" id="{5E831D4C-AB30-42CE-B453-16AAB00B6B70}"/>
                </a:ext>
              </a:extLst>
            </p:cNvPr>
            <p:cNvSpPr>
              <a:spLocks noChangeShapeType="1"/>
            </p:cNvSpPr>
            <p:nvPr/>
          </p:nvSpPr>
          <p:spPr bwMode="auto">
            <a:xfrm flipV="1">
              <a:off x="3311" y="2448"/>
              <a:ext cx="101" cy="10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2" name="Line 696">
              <a:extLst>
                <a:ext uri="{FF2B5EF4-FFF2-40B4-BE49-F238E27FC236}">
                  <a16:creationId xmlns:a16="http://schemas.microsoft.com/office/drawing/2014/main" id="{B54BCA87-9DD0-4209-8075-3B47FBD84B4F}"/>
                </a:ext>
              </a:extLst>
            </p:cNvPr>
            <p:cNvSpPr>
              <a:spLocks noChangeShapeType="1"/>
            </p:cNvSpPr>
            <p:nvPr/>
          </p:nvSpPr>
          <p:spPr bwMode="auto">
            <a:xfrm flipH="1">
              <a:off x="3316" y="2455"/>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3" name="Line 697">
              <a:extLst>
                <a:ext uri="{FF2B5EF4-FFF2-40B4-BE49-F238E27FC236}">
                  <a16:creationId xmlns:a16="http://schemas.microsoft.com/office/drawing/2014/main" id="{AFC2820D-3868-4460-8C53-21D457CFB88F}"/>
                </a:ext>
              </a:extLst>
            </p:cNvPr>
            <p:cNvSpPr>
              <a:spLocks noChangeShapeType="1"/>
            </p:cNvSpPr>
            <p:nvPr/>
          </p:nvSpPr>
          <p:spPr bwMode="auto">
            <a:xfrm flipH="1">
              <a:off x="3294" y="2681"/>
              <a:ext cx="31"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4" name="Line 698">
              <a:extLst>
                <a:ext uri="{FF2B5EF4-FFF2-40B4-BE49-F238E27FC236}">
                  <a16:creationId xmlns:a16="http://schemas.microsoft.com/office/drawing/2014/main" id="{286D5C81-8940-4AF3-9F73-8F1AF41EA491}"/>
                </a:ext>
              </a:extLst>
            </p:cNvPr>
            <p:cNvSpPr>
              <a:spLocks noChangeShapeType="1"/>
            </p:cNvSpPr>
            <p:nvPr/>
          </p:nvSpPr>
          <p:spPr bwMode="auto">
            <a:xfrm flipH="1">
              <a:off x="3292" y="2716"/>
              <a:ext cx="27"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5" name="Line 699">
              <a:extLst>
                <a:ext uri="{FF2B5EF4-FFF2-40B4-BE49-F238E27FC236}">
                  <a16:creationId xmlns:a16="http://schemas.microsoft.com/office/drawing/2014/main" id="{24B6AD37-D5BE-4E53-9BE6-A97C47F247E0}"/>
                </a:ext>
              </a:extLst>
            </p:cNvPr>
            <p:cNvSpPr>
              <a:spLocks noChangeShapeType="1"/>
            </p:cNvSpPr>
            <p:nvPr/>
          </p:nvSpPr>
          <p:spPr bwMode="auto">
            <a:xfrm flipH="1">
              <a:off x="3289" y="2751"/>
              <a:ext cx="25" cy="2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6" name="Line 700">
              <a:extLst>
                <a:ext uri="{FF2B5EF4-FFF2-40B4-BE49-F238E27FC236}">
                  <a16:creationId xmlns:a16="http://schemas.microsoft.com/office/drawing/2014/main" id="{2E4D1267-EDA3-4A91-A397-53F47B59A6E7}"/>
                </a:ext>
              </a:extLst>
            </p:cNvPr>
            <p:cNvSpPr>
              <a:spLocks noChangeShapeType="1"/>
            </p:cNvSpPr>
            <p:nvPr/>
          </p:nvSpPr>
          <p:spPr bwMode="auto">
            <a:xfrm flipH="1">
              <a:off x="3289" y="2786"/>
              <a:ext cx="19"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7" name="Line 701">
              <a:extLst>
                <a:ext uri="{FF2B5EF4-FFF2-40B4-BE49-F238E27FC236}">
                  <a16:creationId xmlns:a16="http://schemas.microsoft.com/office/drawing/2014/main" id="{4ED427C1-1A07-4F79-8847-246C8F5C8AC3}"/>
                </a:ext>
              </a:extLst>
            </p:cNvPr>
            <p:cNvSpPr>
              <a:spLocks noChangeShapeType="1"/>
            </p:cNvSpPr>
            <p:nvPr/>
          </p:nvSpPr>
          <p:spPr bwMode="auto">
            <a:xfrm flipV="1">
              <a:off x="3295" y="2819"/>
              <a:ext cx="7"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8" name="Line 702">
              <a:extLst>
                <a:ext uri="{FF2B5EF4-FFF2-40B4-BE49-F238E27FC236}">
                  <a16:creationId xmlns:a16="http://schemas.microsoft.com/office/drawing/2014/main" id="{7909E105-6B05-444A-8088-8618E592E43F}"/>
                </a:ext>
              </a:extLst>
            </p:cNvPr>
            <p:cNvSpPr>
              <a:spLocks noChangeShapeType="1"/>
            </p:cNvSpPr>
            <p:nvPr/>
          </p:nvSpPr>
          <p:spPr bwMode="auto">
            <a:xfrm flipH="1" flipV="1">
              <a:off x="3304" y="2591"/>
              <a:ext cx="30"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399" name="Line 703">
              <a:extLst>
                <a:ext uri="{FF2B5EF4-FFF2-40B4-BE49-F238E27FC236}">
                  <a16:creationId xmlns:a16="http://schemas.microsoft.com/office/drawing/2014/main" id="{EAC763DF-9882-4FF6-8A61-11F405ADB5B7}"/>
                </a:ext>
              </a:extLst>
            </p:cNvPr>
            <p:cNvSpPr>
              <a:spLocks noChangeShapeType="1"/>
            </p:cNvSpPr>
            <p:nvPr/>
          </p:nvSpPr>
          <p:spPr bwMode="auto">
            <a:xfrm>
              <a:off x="3303" y="2619"/>
              <a:ext cx="26" cy="2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0" name="Line 704">
              <a:extLst>
                <a:ext uri="{FF2B5EF4-FFF2-40B4-BE49-F238E27FC236}">
                  <a16:creationId xmlns:a16="http://schemas.microsoft.com/office/drawing/2014/main" id="{94206D1B-CABA-49D9-B457-7B8C2101112E}"/>
                </a:ext>
              </a:extLst>
            </p:cNvPr>
            <p:cNvSpPr>
              <a:spLocks noChangeShapeType="1"/>
            </p:cNvSpPr>
            <p:nvPr/>
          </p:nvSpPr>
          <p:spPr bwMode="auto">
            <a:xfrm flipH="1" flipV="1">
              <a:off x="3299" y="2646"/>
              <a:ext cx="27"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1" name="Line 705">
              <a:extLst>
                <a:ext uri="{FF2B5EF4-FFF2-40B4-BE49-F238E27FC236}">
                  <a16:creationId xmlns:a16="http://schemas.microsoft.com/office/drawing/2014/main" id="{11B115F2-0870-4D7B-8890-33299B392721}"/>
                </a:ext>
              </a:extLst>
            </p:cNvPr>
            <p:cNvSpPr>
              <a:spLocks noChangeShapeType="1"/>
            </p:cNvSpPr>
            <p:nvPr/>
          </p:nvSpPr>
          <p:spPr bwMode="auto">
            <a:xfrm>
              <a:off x="3297" y="2674"/>
              <a:ext cx="24" cy="2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2" name="Line 706">
              <a:extLst>
                <a:ext uri="{FF2B5EF4-FFF2-40B4-BE49-F238E27FC236}">
                  <a16:creationId xmlns:a16="http://schemas.microsoft.com/office/drawing/2014/main" id="{ED02CB4F-47A4-45A7-AB20-C40FEBD72767}"/>
                </a:ext>
              </a:extLst>
            </p:cNvPr>
            <p:cNvSpPr>
              <a:spLocks noChangeShapeType="1"/>
            </p:cNvSpPr>
            <p:nvPr/>
          </p:nvSpPr>
          <p:spPr bwMode="auto">
            <a:xfrm>
              <a:off x="3296" y="2701"/>
              <a:ext cx="22" cy="2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3" name="Line 707">
              <a:extLst>
                <a:ext uri="{FF2B5EF4-FFF2-40B4-BE49-F238E27FC236}">
                  <a16:creationId xmlns:a16="http://schemas.microsoft.com/office/drawing/2014/main" id="{C02367D8-FEB2-4D5B-A8C5-05BE732F4764}"/>
                </a:ext>
              </a:extLst>
            </p:cNvPr>
            <p:cNvSpPr>
              <a:spLocks noChangeShapeType="1"/>
            </p:cNvSpPr>
            <p:nvPr/>
          </p:nvSpPr>
          <p:spPr bwMode="auto">
            <a:xfrm>
              <a:off x="3293" y="2728"/>
              <a:ext cx="21" cy="2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4" name="Line 708">
              <a:extLst>
                <a:ext uri="{FF2B5EF4-FFF2-40B4-BE49-F238E27FC236}">
                  <a16:creationId xmlns:a16="http://schemas.microsoft.com/office/drawing/2014/main" id="{CBC7601F-A81E-462E-B564-7CDA4D3A38B3}"/>
                </a:ext>
              </a:extLst>
            </p:cNvPr>
            <p:cNvSpPr>
              <a:spLocks noChangeShapeType="1"/>
            </p:cNvSpPr>
            <p:nvPr/>
          </p:nvSpPr>
          <p:spPr bwMode="auto">
            <a:xfrm flipH="1" flipV="1">
              <a:off x="3291" y="2755"/>
              <a:ext cx="20" cy="1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5" name="Line 709">
              <a:extLst>
                <a:ext uri="{FF2B5EF4-FFF2-40B4-BE49-F238E27FC236}">
                  <a16:creationId xmlns:a16="http://schemas.microsoft.com/office/drawing/2014/main" id="{88CE632A-D0EA-4387-8EB1-365F9D0B4729}"/>
                </a:ext>
              </a:extLst>
            </p:cNvPr>
            <p:cNvSpPr>
              <a:spLocks noChangeShapeType="1"/>
            </p:cNvSpPr>
            <p:nvPr/>
          </p:nvSpPr>
          <p:spPr bwMode="auto">
            <a:xfrm>
              <a:off x="3290" y="2783"/>
              <a:ext cx="16" cy="1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6" name="Line 710">
              <a:extLst>
                <a:ext uri="{FF2B5EF4-FFF2-40B4-BE49-F238E27FC236}">
                  <a16:creationId xmlns:a16="http://schemas.microsoft.com/office/drawing/2014/main" id="{94169D46-14CD-4143-A4A4-539BBA9A2E74}"/>
                </a:ext>
              </a:extLst>
            </p:cNvPr>
            <p:cNvSpPr>
              <a:spLocks noChangeShapeType="1"/>
            </p:cNvSpPr>
            <p:nvPr/>
          </p:nvSpPr>
          <p:spPr bwMode="auto">
            <a:xfrm flipH="1" flipV="1">
              <a:off x="3289" y="2811"/>
              <a:ext cx="13" cy="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7" name="Line 711">
              <a:extLst>
                <a:ext uri="{FF2B5EF4-FFF2-40B4-BE49-F238E27FC236}">
                  <a16:creationId xmlns:a16="http://schemas.microsoft.com/office/drawing/2014/main" id="{B5DA521C-4B27-48AA-B02E-3DDB69C985DC}"/>
                </a:ext>
              </a:extLst>
            </p:cNvPr>
            <p:cNvSpPr>
              <a:spLocks noChangeShapeType="1"/>
            </p:cNvSpPr>
            <p:nvPr/>
          </p:nvSpPr>
          <p:spPr bwMode="auto">
            <a:xfrm flipH="1" flipV="1">
              <a:off x="3307" y="2565"/>
              <a:ext cx="32"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8" name="Line 712">
              <a:extLst>
                <a:ext uri="{FF2B5EF4-FFF2-40B4-BE49-F238E27FC236}">
                  <a16:creationId xmlns:a16="http://schemas.microsoft.com/office/drawing/2014/main" id="{9B520858-29DB-46A6-AB62-723AD2624137}"/>
                </a:ext>
              </a:extLst>
            </p:cNvPr>
            <p:cNvSpPr>
              <a:spLocks noChangeShapeType="1"/>
            </p:cNvSpPr>
            <p:nvPr/>
          </p:nvSpPr>
          <p:spPr bwMode="auto">
            <a:xfrm>
              <a:off x="3312" y="2541"/>
              <a:ext cx="32"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09" name="Line 713">
              <a:extLst>
                <a:ext uri="{FF2B5EF4-FFF2-40B4-BE49-F238E27FC236}">
                  <a16:creationId xmlns:a16="http://schemas.microsoft.com/office/drawing/2014/main" id="{CFF8418D-2520-4CF7-B7BA-CCDEE5BA30E3}"/>
                </a:ext>
              </a:extLst>
            </p:cNvPr>
            <p:cNvSpPr>
              <a:spLocks noChangeShapeType="1"/>
            </p:cNvSpPr>
            <p:nvPr/>
          </p:nvSpPr>
          <p:spPr bwMode="auto">
            <a:xfrm flipH="1" flipV="1">
              <a:off x="3316" y="2516"/>
              <a:ext cx="34"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0" name="Line 714">
              <a:extLst>
                <a:ext uri="{FF2B5EF4-FFF2-40B4-BE49-F238E27FC236}">
                  <a16:creationId xmlns:a16="http://schemas.microsoft.com/office/drawing/2014/main" id="{09F80876-9B99-45FA-8229-EED9A3AABFB9}"/>
                </a:ext>
              </a:extLst>
            </p:cNvPr>
            <p:cNvSpPr>
              <a:spLocks noChangeShapeType="1"/>
            </p:cNvSpPr>
            <p:nvPr/>
          </p:nvSpPr>
          <p:spPr bwMode="auto">
            <a:xfrm>
              <a:off x="3325" y="2496"/>
              <a:ext cx="35"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1" name="Line 715">
              <a:extLst>
                <a:ext uri="{FF2B5EF4-FFF2-40B4-BE49-F238E27FC236}">
                  <a16:creationId xmlns:a16="http://schemas.microsoft.com/office/drawing/2014/main" id="{EC3D80B3-2585-4D86-9CEF-296140085F4C}"/>
                </a:ext>
              </a:extLst>
            </p:cNvPr>
            <p:cNvSpPr>
              <a:spLocks noChangeShapeType="1"/>
            </p:cNvSpPr>
            <p:nvPr/>
          </p:nvSpPr>
          <p:spPr bwMode="auto">
            <a:xfrm flipH="1" flipV="1">
              <a:off x="3334" y="2477"/>
              <a:ext cx="43"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2" name="Line 716">
              <a:extLst>
                <a:ext uri="{FF2B5EF4-FFF2-40B4-BE49-F238E27FC236}">
                  <a16:creationId xmlns:a16="http://schemas.microsoft.com/office/drawing/2014/main" id="{BFA1119D-B7CC-431A-9FB2-FDD880C2D5FE}"/>
                </a:ext>
              </a:extLst>
            </p:cNvPr>
            <p:cNvSpPr>
              <a:spLocks noChangeShapeType="1"/>
            </p:cNvSpPr>
            <p:nvPr/>
          </p:nvSpPr>
          <p:spPr bwMode="auto">
            <a:xfrm>
              <a:off x="3353" y="2465"/>
              <a:ext cx="47" cy="4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3" name="Line 717">
              <a:extLst>
                <a:ext uri="{FF2B5EF4-FFF2-40B4-BE49-F238E27FC236}">
                  <a16:creationId xmlns:a16="http://schemas.microsoft.com/office/drawing/2014/main" id="{7271A0BA-BAA6-4711-82EB-545270F270F1}"/>
                </a:ext>
              </a:extLst>
            </p:cNvPr>
            <p:cNvSpPr>
              <a:spLocks noChangeShapeType="1"/>
            </p:cNvSpPr>
            <p:nvPr/>
          </p:nvSpPr>
          <p:spPr bwMode="auto">
            <a:xfrm flipH="1" flipV="1">
              <a:off x="3372" y="2454"/>
              <a:ext cx="43"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4" name="Line 718">
              <a:extLst>
                <a:ext uri="{FF2B5EF4-FFF2-40B4-BE49-F238E27FC236}">
                  <a16:creationId xmlns:a16="http://schemas.microsoft.com/office/drawing/2014/main" id="{9171592E-CC22-4A45-9B9B-641AC79A7809}"/>
                </a:ext>
              </a:extLst>
            </p:cNvPr>
            <p:cNvSpPr>
              <a:spLocks noChangeShapeType="1"/>
            </p:cNvSpPr>
            <p:nvPr/>
          </p:nvSpPr>
          <p:spPr bwMode="auto">
            <a:xfrm>
              <a:off x="3397" y="2450"/>
              <a:ext cx="17" cy="1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5" name="Line 719">
              <a:extLst>
                <a:ext uri="{FF2B5EF4-FFF2-40B4-BE49-F238E27FC236}">
                  <a16:creationId xmlns:a16="http://schemas.microsoft.com/office/drawing/2014/main" id="{E9F95021-2E3F-486D-83C0-F34AA4644247}"/>
                </a:ext>
              </a:extLst>
            </p:cNvPr>
            <p:cNvSpPr>
              <a:spLocks noChangeShapeType="1"/>
            </p:cNvSpPr>
            <p:nvPr/>
          </p:nvSpPr>
          <p:spPr bwMode="auto">
            <a:xfrm flipH="1">
              <a:off x="3793" y="2647"/>
              <a:ext cx="34"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6" name="Line 720">
              <a:extLst>
                <a:ext uri="{FF2B5EF4-FFF2-40B4-BE49-F238E27FC236}">
                  <a16:creationId xmlns:a16="http://schemas.microsoft.com/office/drawing/2014/main" id="{D24BFEF3-6A37-4BE1-9657-64CF1078F487}"/>
                </a:ext>
              </a:extLst>
            </p:cNvPr>
            <p:cNvSpPr>
              <a:spLocks noChangeShapeType="1"/>
            </p:cNvSpPr>
            <p:nvPr/>
          </p:nvSpPr>
          <p:spPr bwMode="auto">
            <a:xfrm flipV="1">
              <a:off x="3797" y="2612"/>
              <a:ext cx="35" cy="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7" name="Line 721">
              <a:extLst>
                <a:ext uri="{FF2B5EF4-FFF2-40B4-BE49-F238E27FC236}">
                  <a16:creationId xmlns:a16="http://schemas.microsoft.com/office/drawing/2014/main" id="{BD86B84B-6DBD-4EC6-BE7A-3CE09C03FBD2}"/>
                </a:ext>
              </a:extLst>
            </p:cNvPr>
            <p:cNvSpPr>
              <a:spLocks noChangeShapeType="1"/>
            </p:cNvSpPr>
            <p:nvPr/>
          </p:nvSpPr>
          <p:spPr bwMode="auto">
            <a:xfrm flipV="1">
              <a:off x="3800" y="2574"/>
              <a:ext cx="39"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8" name="Line 722">
              <a:extLst>
                <a:ext uri="{FF2B5EF4-FFF2-40B4-BE49-F238E27FC236}">
                  <a16:creationId xmlns:a16="http://schemas.microsoft.com/office/drawing/2014/main" id="{A7EA9D36-38AB-4AE0-AFE6-7ECC208131CB}"/>
                </a:ext>
              </a:extLst>
            </p:cNvPr>
            <p:cNvSpPr>
              <a:spLocks noChangeShapeType="1"/>
            </p:cNvSpPr>
            <p:nvPr/>
          </p:nvSpPr>
          <p:spPr bwMode="auto">
            <a:xfrm flipV="1">
              <a:off x="3905" y="2504"/>
              <a:ext cx="6"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19" name="Line 723">
              <a:extLst>
                <a:ext uri="{FF2B5EF4-FFF2-40B4-BE49-F238E27FC236}">
                  <a16:creationId xmlns:a16="http://schemas.microsoft.com/office/drawing/2014/main" id="{EE9E2ACF-FE82-4030-8EC9-0BFE0EB4A6C8}"/>
                </a:ext>
              </a:extLst>
            </p:cNvPr>
            <p:cNvSpPr>
              <a:spLocks noChangeShapeType="1"/>
            </p:cNvSpPr>
            <p:nvPr/>
          </p:nvSpPr>
          <p:spPr bwMode="auto">
            <a:xfrm flipH="1">
              <a:off x="3803" y="2476"/>
              <a:ext cx="109" cy="10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0" name="Line 724">
              <a:extLst>
                <a:ext uri="{FF2B5EF4-FFF2-40B4-BE49-F238E27FC236}">
                  <a16:creationId xmlns:a16="http://schemas.microsoft.com/office/drawing/2014/main" id="{20E59A51-4590-4549-86E2-5EA1317CF0CB}"/>
                </a:ext>
              </a:extLst>
            </p:cNvPr>
            <p:cNvSpPr>
              <a:spLocks noChangeShapeType="1"/>
            </p:cNvSpPr>
            <p:nvPr/>
          </p:nvSpPr>
          <p:spPr bwMode="auto">
            <a:xfrm flipV="1">
              <a:off x="3808" y="2448"/>
              <a:ext cx="100" cy="10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1" name="Line 725">
              <a:extLst>
                <a:ext uri="{FF2B5EF4-FFF2-40B4-BE49-F238E27FC236}">
                  <a16:creationId xmlns:a16="http://schemas.microsoft.com/office/drawing/2014/main" id="{E11310E2-5A5B-4E37-B1BD-05C7AD24FB90}"/>
                </a:ext>
              </a:extLst>
            </p:cNvPr>
            <p:cNvSpPr>
              <a:spLocks noChangeShapeType="1"/>
            </p:cNvSpPr>
            <p:nvPr/>
          </p:nvSpPr>
          <p:spPr bwMode="auto">
            <a:xfrm flipH="1">
              <a:off x="3814" y="2455"/>
              <a:ext cx="59"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2" name="Line 726">
              <a:extLst>
                <a:ext uri="{FF2B5EF4-FFF2-40B4-BE49-F238E27FC236}">
                  <a16:creationId xmlns:a16="http://schemas.microsoft.com/office/drawing/2014/main" id="{56A7BD98-F741-4523-BA1A-B2308EB4C537}"/>
                </a:ext>
              </a:extLst>
            </p:cNvPr>
            <p:cNvSpPr>
              <a:spLocks noChangeShapeType="1"/>
            </p:cNvSpPr>
            <p:nvPr/>
          </p:nvSpPr>
          <p:spPr bwMode="auto">
            <a:xfrm flipH="1">
              <a:off x="3791" y="2681"/>
              <a:ext cx="32"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3" name="Line 727">
              <a:extLst>
                <a:ext uri="{FF2B5EF4-FFF2-40B4-BE49-F238E27FC236}">
                  <a16:creationId xmlns:a16="http://schemas.microsoft.com/office/drawing/2014/main" id="{E26E3174-E62D-4BE2-A51A-90E36841E3B8}"/>
                </a:ext>
              </a:extLst>
            </p:cNvPr>
            <p:cNvSpPr>
              <a:spLocks noChangeShapeType="1"/>
            </p:cNvSpPr>
            <p:nvPr/>
          </p:nvSpPr>
          <p:spPr bwMode="auto">
            <a:xfrm flipH="1">
              <a:off x="3789" y="2716"/>
              <a:ext cx="27"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4" name="Line 728">
              <a:extLst>
                <a:ext uri="{FF2B5EF4-FFF2-40B4-BE49-F238E27FC236}">
                  <a16:creationId xmlns:a16="http://schemas.microsoft.com/office/drawing/2014/main" id="{6627BB10-3F1B-4524-9579-36D4BD6D21C9}"/>
                </a:ext>
              </a:extLst>
            </p:cNvPr>
            <p:cNvSpPr>
              <a:spLocks noChangeShapeType="1"/>
            </p:cNvSpPr>
            <p:nvPr/>
          </p:nvSpPr>
          <p:spPr bwMode="auto">
            <a:xfrm flipH="1">
              <a:off x="3786" y="2751"/>
              <a:ext cx="25" cy="2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5" name="Line 729">
              <a:extLst>
                <a:ext uri="{FF2B5EF4-FFF2-40B4-BE49-F238E27FC236}">
                  <a16:creationId xmlns:a16="http://schemas.microsoft.com/office/drawing/2014/main" id="{6E838558-F6C3-4B94-A2E1-244E17F50163}"/>
                </a:ext>
              </a:extLst>
            </p:cNvPr>
            <p:cNvSpPr>
              <a:spLocks noChangeShapeType="1"/>
            </p:cNvSpPr>
            <p:nvPr/>
          </p:nvSpPr>
          <p:spPr bwMode="auto">
            <a:xfrm flipH="1">
              <a:off x="3787" y="2786"/>
              <a:ext cx="19"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6" name="Line 730">
              <a:extLst>
                <a:ext uri="{FF2B5EF4-FFF2-40B4-BE49-F238E27FC236}">
                  <a16:creationId xmlns:a16="http://schemas.microsoft.com/office/drawing/2014/main" id="{2FBE309E-F1BE-4BF0-9D9F-AF2E9D56A283}"/>
                </a:ext>
              </a:extLst>
            </p:cNvPr>
            <p:cNvSpPr>
              <a:spLocks noChangeShapeType="1"/>
            </p:cNvSpPr>
            <p:nvPr/>
          </p:nvSpPr>
          <p:spPr bwMode="auto">
            <a:xfrm flipV="1">
              <a:off x="3792" y="2819"/>
              <a:ext cx="6"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7" name="Line 731">
              <a:extLst>
                <a:ext uri="{FF2B5EF4-FFF2-40B4-BE49-F238E27FC236}">
                  <a16:creationId xmlns:a16="http://schemas.microsoft.com/office/drawing/2014/main" id="{AE39EFE2-4263-462A-A48E-8832C6D4BDA8}"/>
                </a:ext>
              </a:extLst>
            </p:cNvPr>
            <p:cNvSpPr>
              <a:spLocks noChangeShapeType="1"/>
            </p:cNvSpPr>
            <p:nvPr/>
          </p:nvSpPr>
          <p:spPr bwMode="auto">
            <a:xfrm>
              <a:off x="3802" y="2593"/>
              <a:ext cx="29" cy="2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8" name="Line 732">
              <a:extLst>
                <a:ext uri="{FF2B5EF4-FFF2-40B4-BE49-F238E27FC236}">
                  <a16:creationId xmlns:a16="http://schemas.microsoft.com/office/drawing/2014/main" id="{D8C7BAF9-0893-4C5A-BDC5-47A1A555C6BB}"/>
                </a:ext>
              </a:extLst>
            </p:cNvPr>
            <p:cNvSpPr>
              <a:spLocks noChangeShapeType="1"/>
            </p:cNvSpPr>
            <p:nvPr/>
          </p:nvSpPr>
          <p:spPr bwMode="auto">
            <a:xfrm flipH="1" flipV="1">
              <a:off x="3799" y="2618"/>
              <a:ext cx="28"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29" name="Line 733">
              <a:extLst>
                <a:ext uri="{FF2B5EF4-FFF2-40B4-BE49-F238E27FC236}">
                  <a16:creationId xmlns:a16="http://schemas.microsoft.com/office/drawing/2014/main" id="{7A58FF18-1CCF-4F27-9014-F5793D268D7F}"/>
                </a:ext>
              </a:extLst>
            </p:cNvPr>
            <p:cNvSpPr>
              <a:spLocks noChangeShapeType="1"/>
            </p:cNvSpPr>
            <p:nvPr/>
          </p:nvSpPr>
          <p:spPr bwMode="auto">
            <a:xfrm>
              <a:off x="3797" y="2647"/>
              <a:ext cx="25" cy="2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0" name="Line 734">
              <a:extLst>
                <a:ext uri="{FF2B5EF4-FFF2-40B4-BE49-F238E27FC236}">
                  <a16:creationId xmlns:a16="http://schemas.microsoft.com/office/drawing/2014/main" id="{89AEB2EF-448F-4212-AE06-CE0AB267108A}"/>
                </a:ext>
              </a:extLst>
            </p:cNvPr>
            <p:cNvSpPr>
              <a:spLocks noChangeShapeType="1"/>
            </p:cNvSpPr>
            <p:nvPr/>
          </p:nvSpPr>
          <p:spPr bwMode="auto">
            <a:xfrm flipH="1" flipV="1">
              <a:off x="3794" y="2674"/>
              <a:ext cx="26" cy="2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1" name="Line 735">
              <a:extLst>
                <a:ext uri="{FF2B5EF4-FFF2-40B4-BE49-F238E27FC236}">
                  <a16:creationId xmlns:a16="http://schemas.microsoft.com/office/drawing/2014/main" id="{27473624-9B3F-4266-B592-C470D0BB2572}"/>
                </a:ext>
              </a:extLst>
            </p:cNvPr>
            <p:cNvSpPr>
              <a:spLocks noChangeShapeType="1"/>
            </p:cNvSpPr>
            <p:nvPr/>
          </p:nvSpPr>
          <p:spPr bwMode="auto">
            <a:xfrm>
              <a:off x="3793" y="2701"/>
              <a:ext cx="22" cy="2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2" name="Line 736">
              <a:extLst>
                <a:ext uri="{FF2B5EF4-FFF2-40B4-BE49-F238E27FC236}">
                  <a16:creationId xmlns:a16="http://schemas.microsoft.com/office/drawing/2014/main" id="{5FE39099-3711-4D10-885D-2816BA903A31}"/>
                </a:ext>
              </a:extLst>
            </p:cNvPr>
            <p:cNvSpPr>
              <a:spLocks noChangeShapeType="1"/>
            </p:cNvSpPr>
            <p:nvPr/>
          </p:nvSpPr>
          <p:spPr bwMode="auto">
            <a:xfrm flipH="1" flipV="1">
              <a:off x="3790" y="2727"/>
              <a:ext cx="22" cy="2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3" name="Line 737">
              <a:extLst>
                <a:ext uri="{FF2B5EF4-FFF2-40B4-BE49-F238E27FC236}">
                  <a16:creationId xmlns:a16="http://schemas.microsoft.com/office/drawing/2014/main" id="{54B64AD1-F6FD-4701-ABE3-3B8187AA4770}"/>
                </a:ext>
              </a:extLst>
            </p:cNvPr>
            <p:cNvSpPr>
              <a:spLocks noChangeShapeType="1"/>
            </p:cNvSpPr>
            <p:nvPr/>
          </p:nvSpPr>
          <p:spPr bwMode="auto">
            <a:xfrm>
              <a:off x="3788" y="2755"/>
              <a:ext cx="18"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4" name="Line 738">
              <a:extLst>
                <a:ext uri="{FF2B5EF4-FFF2-40B4-BE49-F238E27FC236}">
                  <a16:creationId xmlns:a16="http://schemas.microsoft.com/office/drawing/2014/main" id="{D42D93D2-5234-4E0C-A7C9-E594AB495EBE}"/>
                </a:ext>
              </a:extLst>
            </p:cNvPr>
            <p:cNvSpPr>
              <a:spLocks noChangeShapeType="1"/>
            </p:cNvSpPr>
            <p:nvPr/>
          </p:nvSpPr>
          <p:spPr bwMode="auto">
            <a:xfrm flipH="1" flipV="1">
              <a:off x="3786" y="2782"/>
              <a:ext cx="17" cy="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5" name="Line 739">
              <a:extLst>
                <a:ext uri="{FF2B5EF4-FFF2-40B4-BE49-F238E27FC236}">
                  <a16:creationId xmlns:a16="http://schemas.microsoft.com/office/drawing/2014/main" id="{26B56025-BB32-4A96-91D5-604F95F9CB64}"/>
                </a:ext>
              </a:extLst>
            </p:cNvPr>
            <p:cNvSpPr>
              <a:spLocks noChangeShapeType="1"/>
            </p:cNvSpPr>
            <p:nvPr/>
          </p:nvSpPr>
          <p:spPr bwMode="auto">
            <a:xfrm>
              <a:off x="3788" y="2813"/>
              <a:ext cx="11"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6" name="Line 740">
              <a:extLst>
                <a:ext uri="{FF2B5EF4-FFF2-40B4-BE49-F238E27FC236}">
                  <a16:creationId xmlns:a16="http://schemas.microsoft.com/office/drawing/2014/main" id="{55EB9E88-8781-4AC8-A4A7-17DC987A40FC}"/>
                </a:ext>
              </a:extLst>
            </p:cNvPr>
            <p:cNvSpPr>
              <a:spLocks noChangeShapeType="1"/>
            </p:cNvSpPr>
            <p:nvPr/>
          </p:nvSpPr>
          <p:spPr bwMode="auto">
            <a:xfrm>
              <a:off x="3805" y="2567"/>
              <a:ext cx="30"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7" name="Line 741">
              <a:extLst>
                <a:ext uri="{FF2B5EF4-FFF2-40B4-BE49-F238E27FC236}">
                  <a16:creationId xmlns:a16="http://schemas.microsoft.com/office/drawing/2014/main" id="{679FD156-BC30-4A9E-B41E-203416E37351}"/>
                </a:ext>
              </a:extLst>
            </p:cNvPr>
            <p:cNvSpPr>
              <a:spLocks noChangeShapeType="1"/>
            </p:cNvSpPr>
            <p:nvPr/>
          </p:nvSpPr>
          <p:spPr bwMode="auto">
            <a:xfrm flipH="1" flipV="1">
              <a:off x="3808" y="2540"/>
              <a:ext cx="33"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8" name="Line 742">
              <a:extLst>
                <a:ext uri="{FF2B5EF4-FFF2-40B4-BE49-F238E27FC236}">
                  <a16:creationId xmlns:a16="http://schemas.microsoft.com/office/drawing/2014/main" id="{F7622BF4-7777-4FA2-8C3A-0809DFC599A8}"/>
                </a:ext>
              </a:extLst>
            </p:cNvPr>
            <p:cNvSpPr>
              <a:spLocks noChangeShapeType="1"/>
            </p:cNvSpPr>
            <p:nvPr/>
          </p:nvSpPr>
          <p:spPr bwMode="auto">
            <a:xfrm>
              <a:off x="3814" y="2517"/>
              <a:ext cx="33"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39" name="Line 743">
              <a:extLst>
                <a:ext uri="{FF2B5EF4-FFF2-40B4-BE49-F238E27FC236}">
                  <a16:creationId xmlns:a16="http://schemas.microsoft.com/office/drawing/2014/main" id="{02FEDC96-9BBD-4611-A33E-631DF344967C}"/>
                </a:ext>
              </a:extLst>
            </p:cNvPr>
            <p:cNvSpPr>
              <a:spLocks noChangeShapeType="1"/>
            </p:cNvSpPr>
            <p:nvPr/>
          </p:nvSpPr>
          <p:spPr bwMode="auto">
            <a:xfrm flipH="1" flipV="1">
              <a:off x="3820" y="2495"/>
              <a:ext cx="37"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40" name="Line 744">
              <a:extLst>
                <a:ext uri="{FF2B5EF4-FFF2-40B4-BE49-F238E27FC236}">
                  <a16:creationId xmlns:a16="http://schemas.microsoft.com/office/drawing/2014/main" id="{EA8A68F2-4D60-4474-A174-C19D6533F91A}"/>
                </a:ext>
              </a:extLst>
            </p:cNvPr>
            <p:cNvSpPr>
              <a:spLocks noChangeShapeType="1"/>
            </p:cNvSpPr>
            <p:nvPr/>
          </p:nvSpPr>
          <p:spPr bwMode="auto">
            <a:xfrm>
              <a:off x="3833" y="2477"/>
              <a:ext cx="4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41" name="Line 745">
              <a:extLst>
                <a:ext uri="{FF2B5EF4-FFF2-40B4-BE49-F238E27FC236}">
                  <a16:creationId xmlns:a16="http://schemas.microsoft.com/office/drawing/2014/main" id="{CD46DB42-5C3A-4A4E-9362-7533E3FA8307}"/>
                </a:ext>
              </a:extLst>
            </p:cNvPr>
            <p:cNvSpPr>
              <a:spLocks noChangeShapeType="1"/>
            </p:cNvSpPr>
            <p:nvPr/>
          </p:nvSpPr>
          <p:spPr bwMode="auto">
            <a:xfrm flipH="1" flipV="1">
              <a:off x="3849" y="2464"/>
              <a:ext cx="48"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42" name="Line 746">
              <a:extLst>
                <a:ext uri="{FF2B5EF4-FFF2-40B4-BE49-F238E27FC236}">
                  <a16:creationId xmlns:a16="http://schemas.microsoft.com/office/drawing/2014/main" id="{BEC3FDBA-862D-4DEA-A406-427FDF34EE4F}"/>
                </a:ext>
              </a:extLst>
            </p:cNvPr>
            <p:cNvSpPr>
              <a:spLocks noChangeShapeType="1"/>
            </p:cNvSpPr>
            <p:nvPr/>
          </p:nvSpPr>
          <p:spPr bwMode="auto">
            <a:xfrm>
              <a:off x="3870" y="2455"/>
              <a:ext cx="4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43" name="Line 747">
              <a:extLst>
                <a:ext uri="{FF2B5EF4-FFF2-40B4-BE49-F238E27FC236}">
                  <a16:creationId xmlns:a16="http://schemas.microsoft.com/office/drawing/2014/main" id="{D534E50B-F6F1-4255-9BBE-EFD664532D77}"/>
                </a:ext>
              </a:extLst>
            </p:cNvPr>
            <p:cNvSpPr>
              <a:spLocks noChangeShapeType="1"/>
            </p:cNvSpPr>
            <p:nvPr/>
          </p:nvSpPr>
          <p:spPr bwMode="auto">
            <a:xfrm flipH="1" flipV="1">
              <a:off x="3893" y="2450"/>
              <a:ext cx="19" cy="1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44" name="Freeform 748">
              <a:extLst>
                <a:ext uri="{FF2B5EF4-FFF2-40B4-BE49-F238E27FC236}">
                  <a16:creationId xmlns:a16="http://schemas.microsoft.com/office/drawing/2014/main" id="{A18B4EC2-B3D7-479D-8C1B-31ECFABF5F00}"/>
                </a:ext>
              </a:extLst>
            </p:cNvPr>
            <p:cNvSpPr>
              <a:spLocks noChangeArrowheads="1"/>
            </p:cNvSpPr>
            <p:nvPr/>
          </p:nvSpPr>
          <p:spPr bwMode="auto">
            <a:xfrm>
              <a:off x="3911" y="2437"/>
              <a:ext cx="62" cy="83"/>
            </a:xfrm>
            <a:custGeom>
              <a:avLst/>
              <a:gdLst>
                <a:gd name="T0" fmla="*/ 0 w 275"/>
                <a:gd name="T1" fmla="*/ 47 h 368"/>
                <a:gd name="T2" fmla="*/ 0 w 275"/>
                <a:gd name="T3" fmla="*/ 0 h 368"/>
                <a:gd name="T4" fmla="*/ 274 w 275"/>
                <a:gd name="T5" fmla="*/ 0 h 368"/>
                <a:gd name="T6" fmla="*/ 274 w 275"/>
                <a:gd name="T7" fmla="*/ 367 h 368"/>
                <a:gd name="T8" fmla="*/ 0 w 275"/>
                <a:gd name="T9" fmla="*/ 367 h 368"/>
              </a:gdLst>
              <a:ahLst/>
              <a:cxnLst>
                <a:cxn ang="0">
                  <a:pos x="T0" y="T1"/>
                </a:cxn>
                <a:cxn ang="0">
                  <a:pos x="T2" y="T3"/>
                </a:cxn>
                <a:cxn ang="0">
                  <a:pos x="T4" y="T5"/>
                </a:cxn>
                <a:cxn ang="0">
                  <a:pos x="T6" y="T7"/>
                </a:cxn>
                <a:cxn ang="0">
                  <a:pos x="T8" y="T9"/>
                </a:cxn>
              </a:cxnLst>
              <a:rect l="0" t="0" r="r" b="b"/>
              <a:pathLst>
                <a:path w="275" h="368">
                  <a:moveTo>
                    <a:pt x="0" y="47"/>
                  </a:moveTo>
                  <a:lnTo>
                    <a:pt x="0" y="0"/>
                  </a:lnTo>
                  <a:lnTo>
                    <a:pt x="274" y="0"/>
                  </a:lnTo>
                  <a:lnTo>
                    <a:pt x="274" y="367"/>
                  </a:lnTo>
                  <a:lnTo>
                    <a:pt x="0" y="36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45" name="Freeform 749">
              <a:extLst>
                <a:ext uri="{FF2B5EF4-FFF2-40B4-BE49-F238E27FC236}">
                  <a16:creationId xmlns:a16="http://schemas.microsoft.com/office/drawing/2014/main" id="{6E18B4A6-2833-4625-B229-8A0265086187}"/>
                </a:ext>
              </a:extLst>
            </p:cNvPr>
            <p:cNvSpPr>
              <a:spLocks noChangeArrowheads="1"/>
            </p:cNvSpPr>
            <p:nvPr/>
          </p:nvSpPr>
          <p:spPr bwMode="auto">
            <a:xfrm>
              <a:off x="3911" y="2448"/>
              <a:ext cx="1" cy="73"/>
            </a:xfrm>
            <a:custGeom>
              <a:avLst/>
              <a:gdLst>
                <a:gd name="T0" fmla="*/ 0 w 1"/>
                <a:gd name="T1" fmla="*/ 0 h 321"/>
                <a:gd name="T2" fmla="*/ 0 w 1"/>
                <a:gd name="T3" fmla="*/ 274 h 321"/>
                <a:gd name="T4" fmla="*/ 0 w 1"/>
                <a:gd name="T5" fmla="*/ 320 h 321"/>
              </a:gdLst>
              <a:ahLst/>
              <a:cxnLst>
                <a:cxn ang="0">
                  <a:pos x="T0" y="T1"/>
                </a:cxn>
                <a:cxn ang="0">
                  <a:pos x="T2" y="T3"/>
                </a:cxn>
                <a:cxn ang="0">
                  <a:pos x="T4" y="T5"/>
                </a:cxn>
              </a:cxnLst>
              <a:rect l="0" t="0" r="r" b="b"/>
              <a:pathLst>
                <a:path w="1" h="321">
                  <a:moveTo>
                    <a:pt x="0" y="0"/>
                  </a:moveTo>
                  <a:lnTo>
                    <a:pt x="0" y="274"/>
                  </a:lnTo>
                  <a:lnTo>
                    <a:pt x="0" y="3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46" name="Freeform 750">
              <a:extLst>
                <a:ext uri="{FF2B5EF4-FFF2-40B4-BE49-F238E27FC236}">
                  <a16:creationId xmlns:a16="http://schemas.microsoft.com/office/drawing/2014/main" id="{F197D503-291F-44F9-BE75-A7DE2C169DA5}"/>
                </a:ext>
              </a:extLst>
            </p:cNvPr>
            <p:cNvSpPr>
              <a:spLocks noChangeArrowheads="1"/>
            </p:cNvSpPr>
            <p:nvPr/>
          </p:nvSpPr>
          <p:spPr bwMode="auto">
            <a:xfrm>
              <a:off x="3788" y="2448"/>
              <a:ext cx="123" cy="381"/>
            </a:xfrm>
            <a:custGeom>
              <a:avLst/>
              <a:gdLst>
                <a:gd name="T0" fmla="*/ 481 w 544"/>
                <a:gd name="T1" fmla="*/ 11 h 1680"/>
                <a:gd name="T2" fmla="*/ 389 w 544"/>
                <a:gd name="T3" fmla="*/ 26 h 1680"/>
                <a:gd name="T4" fmla="*/ 331 w 544"/>
                <a:gd name="T5" fmla="*/ 45 h 1680"/>
                <a:gd name="T6" fmla="*/ 293 w 544"/>
                <a:gd name="T7" fmla="*/ 61 h 1680"/>
                <a:gd name="T8" fmla="*/ 262 w 544"/>
                <a:gd name="T9" fmla="*/ 77 h 1680"/>
                <a:gd name="T10" fmla="*/ 239 w 544"/>
                <a:gd name="T11" fmla="*/ 91 h 1680"/>
                <a:gd name="T12" fmla="*/ 211 w 544"/>
                <a:gd name="T13" fmla="*/ 115 h 1680"/>
                <a:gd name="T14" fmla="*/ 189 w 544"/>
                <a:gd name="T15" fmla="*/ 142 h 1680"/>
                <a:gd name="T16" fmla="*/ 170 w 544"/>
                <a:gd name="T17" fmla="*/ 169 h 1680"/>
                <a:gd name="T18" fmla="*/ 151 w 544"/>
                <a:gd name="T19" fmla="*/ 211 h 1680"/>
                <a:gd name="T20" fmla="*/ 132 w 544"/>
                <a:gd name="T21" fmla="*/ 254 h 1680"/>
                <a:gd name="T22" fmla="*/ 115 w 544"/>
                <a:gd name="T23" fmla="*/ 304 h 1680"/>
                <a:gd name="T24" fmla="*/ 100 w 544"/>
                <a:gd name="T25" fmla="*/ 366 h 1680"/>
                <a:gd name="T26" fmla="*/ 89 w 544"/>
                <a:gd name="T27" fmla="*/ 438 h 1680"/>
                <a:gd name="T28" fmla="*/ 77 w 544"/>
                <a:gd name="T29" fmla="*/ 519 h 1680"/>
                <a:gd name="T30" fmla="*/ 66 w 544"/>
                <a:gd name="T31" fmla="*/ 615 h 1680"/>
                <a:gd name="T32" fmla="*/ 54 w 544"/>
                <a:gd name="T33" fmla="*/ 727 h 1680"/>
                <a:gd name="T34" fmla="*/ 46 w 544"/>
                <a:gd name="T35" fmla="*/ 847 h 1680"/>
                <a:gd name="T36" fmla="*/ 35 w 544"/>
                <a:gd name="T37" fmla="*/ 982 h 1680"/>
                <a:gd name="T38" fmla="*/ 23 w 544"/>
                <a:gd name="T39" fmla="*/ 1117 h 1680"/>
                <a:gd name="T40" fmla="*/ 15 w 544"/>
                <a:gd name="T41" fmla="*/ 1244 h 1680"/>
                <a:gd name="T42" fmla="*/ 4 w 544"/>
                <a:gd name="T43" fmla="*/ 1363 h 1680"/>
                <a:gd name="T44" fmla="*/ 0 w 544"/>
                <a:gd name="T45" fmla="*/ 1463 h 1680"/>
                <a:gd name="T46" fmla="*/ 0 w 544"/>
                <a:gd name="T47" fmla="*/ 1552 h 1680"/>
                <a:gd name="T48" fmla="*/ 0 w 544"/>
                <a:gd name="T49" fmla="*/ 1610 h 1680"/>
                <a:gd name="T50" fmla="*/ 7 w 544"/>
                <a:gd name="T51" fmla="*/ 1649 h 1680"/>
                <a:gd name="T52" fmla="*/ 19 w 544"/>
                <a:gd name="T53" fmla="*/ 1668 h 1680"/>
                <a:gd name="T54" fmla="*/ 26 w 544"/>
                <a:gd name="T55" fmla="*/ 1675 h 1680"/>
                <a:gd name="T56" fmla="*/ 35 w 544"/>
                <a:gd name="T57" fmla="*/ 1679 h 1680"/>
                <a:gd name="T58" fmla="*/ 42 w 544"/>
                <a:gd name="T59" fmla="*/ 1675 h 1680"/>
                <a:gd name="T60" fmla="*/ 46 w 544"/>
                <a:gd name="T61" fmla="*/ 1660 h 1680"/>
                <a:gd name="T62" fmla="*/ 50 w 544"/>
                <a:gd name="T63" fmla="*/ 1630 h 1680"/>
                <a:gd name="T64" fmla="*/ 61 w 544"/>
                <a:gd name="T65" fmla="*/ 1567 h 1680"/>
                <a:gd name="T66" fmla="*/ 77 w 544"/>
                <a:gd name="T67" fmla="*/ 1479 h 1680"/>
                <a:gd name="T68" fmla="*/ 92 w 544"/>
                <a:gd name="T69" fmla="*/ 1371 h 1680"/>
                <a:gd name="T70" fmla="*/ 115 w 544"/>
                <a:gd name="T71" fmla="*/ 1240 h 1680"/>
                <a:gd name="T72" fmla="*/ 138 w 544"/>
                <a:gd name="T73" fmla="*/ 1101 h 1680"/>
                <a:gd name="T74" fmla="*/ 158 w 544"/>
                <a:gd name="T75" fmla="*/ 947 h 1680"/>
                <a:gd name="T76" fmla="*/ 181 w 544"/>
                <a:gd name="T77" fmla="*/ 800 h 1680"/>
                <a:gd name="T78" fmla="*/ 205 w 544"/>
                <a:gd name="T79" fmla="*/ 666 h 1680"/>
                <a:gd name="T80" fmla="*/ 228 w 544"/>
                <a:gd name="T81" fmla="*/ 558 h 1680"/>
                <a:gd name="T82" fmla="*/ 247 w 544"/>
                <a:gd name="T83" fmla="*/ 485 h 1680"/>
                <a:gd name="T84" fmla="*/ 270 w 544"/>
                <a:gd name="T85" fmla="*/ 427 h 1680"/>
                <a:gd name="T86" fmla="*/ 289 w 544"/>
                <a:gd name="T87" fmla="*/ 389 h 1680"/>
                <a:gd name="T88" fmla="*/ 316 w 544"/>
                <a:gd name="T89" fmla="*/ 353 h 1680"/>
                <a:gd name="T90" fmla="*/ 350 w 544"/>
                <a:gd name="T91" fmla="*/ 323 h 1680"/>
                <a:gd name="T92" fmla="*/ 404 w 544"/>
                <a:gd name="T93" fmla="*/ 300 h 1680"/>
                <a:gd name="T94" fmla="*/ 486 w 544"/>
                <a:gd name="T95" fmla="*/ 281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1680">
                  <a:moveTo>
                    <a:pt x="543" y="0"/>
                  </a:moveTo>
                  <a:lnTo>
                    <a:pt x="481" y="11"/>
                  </a:lnTo>
                  <a:lnTo>
                    <a:pt x="428" y="15"/>
                  </a:lnTo>
                  <a:lnTo>
                    <a:pt x="389" y="26"/>
                  </a:lnTo>
                  <a:lnTo>
                    <a:pt x="358" y="34"/>
                  </a:lnTo>
                  <a:lnTo>
                    <a:pt x="331" y="45"/>
                  </a:lnTo>
                  <a:lnTo>
                    <a:pt x="312" y="53"/>
                  </a:lnTo>
                  <a:lnTo>
                    <a:pt x="293" y="61"/>
                  </a:lnTo>
                  <a:lnTo>
                    <a:pt x="282" y="69"/>
                  </a:lnTo>
                  <a:lnTo>
                    <a:pt x="262" y="77"/>
                  </a:lnTo>
                  <a:lnTo>
                    <a:pt x="254" y="84"/>
                  </a:lnTo>
                  <a:lnTo>
                    <a:pt x="239" y="91"/>
                  </a:lnTo>
                  <a:lnTo>
                    <a:pt x="228" y="107"/>
                  </a:lnTo>
                  <a:lnTo>
                    <a:pt x="211" y="115"/>
                  </a:lnTo>
                  <a:lnTo>
                    <a:pt x="200" y="126"/>
                  </a:lnTo>
                  <a:lnTo>
                    <a:pt x="189" y="142"/>
                  </a:lnTo>
                  <a:lnTo>
                    <a:pt x="181" y="154"/>
                  </a:lnTo>
                  <a:lnTo>
                    <a:pt x="170" y="169"/>
                  </a:lnTo>
                  <a:lnTo>
                    <a:pt x="158" y="188"/>
                  </a:lnTo>
                  <a:lnTo>
                    <a:pt x="151" y="211"/>
                  </a:lnTo>
                  <a:lnTo>
                    <a:pt x="138" y="230"/>
                  </a:lnTo>
                  <a:lnTo>
                    <a:pt x="132" y="254"/>
                  </a:lnTo>
                  <a:lnTo>
                    <a:pt x="123" y="276"/>
                  </a:lnTo>
                  <a:lnTo>
                    <a:pt x="115" y="304"/>
                  </a:lnTo>
                  <a:lnTo>
                    <a:pt x="108" y="334"/>
                  </a:lnTo>
                  <a:lnTo>
                    <a:pt x="100" y="366"/>
                  </a:lnTo>
                  <a:lnTo>
                    <a:pt x="92" y="400"/>
                  </a:lnTo>
                  <a:lnTo>
                    <a:pt x="89" y="438"/>
                  </a:lnTo>
                  <a:lnTo>
                    <a:pt x="85" y="473"/>
                  </a:lnTo>
                  <a:lnTo>
                    <a:pt x="77" y="519"/>
                  </a:lnTo>
                  <a:lnTo>
                    <a:pt x="73" y="562"/>
                  </a:lnTo>
                  <a:lnTo>
                    <a:pt x="66" y="615"/>
                  </a:lnTo>
                  <a:lnTo>
                    <a:pt x="61" y="666"/>
                  </a:lnTo>
                  <a:lnTo>
                    <a:pt x="54" y="727"/>
                  </a:lnTo>
                  <a:lnTo>
                    <a:pt x="50" y="786"/>
                  </a:lnTo>
                  <a:lnTo>
                    <a:pt x="46" y="847"/>
                  </a:lnTo>
                  <a:lnTo>
                    <a:pt x="38" y="916"/>
                  </a:lnTo>
                  <a:lnTo>
                    <a:pt x="35" y="982"/>
                  </a:lnTo>
                  <a:lnTo>
                    <a:pt x="31" y="1051"/>
                  </a:lnTo>
                  <a:lnTo>
                    <a:pt x="23" y="1117"/>
                  </a:lnTo>
                  <a:lnTo>
                    <a:pt x="19" y="1179"/>
                  </a:lnTo>
                  <a:lnTo>
                    <a:pt x="15" y="1244"/>
                  </a:lnTo>
                  <a:lnTo>
                    <a:pt x="7" y="1305"/>
                  </a:lnTo>
                  <a:lnTo>
                    <a:pt x="4" y="1363"/>
                  </a:lnTo>
                  <a:lnTo>
                    <a:pt x="0" y="1417"/>
                  </a:lnTo>
                  <a:lnTo>
                    <a:pt x="0" y="1463"/>
                  </a:lnTo>
                  <a:lnTo>
                    <a:pt x="0" y="1510"/>
                  </a:lnTo>
                  <a:lnTo>
                    <a:pt x="0" y="1552"/>
                  </a:lnTo>
                  <a:lnTo>
                    <a:pt x="0" y="1587"/>
                  </a:lnTo>
                  <a:lnTo>
                    <a:pt x="0" y="1610"/>
                  </a:lnTo>
                  <a:lnTo>
                    <a:pt x="4" y="1632"/>
                  </a:lnTo>
                  <a:lnTo>
                    <a:pt x="7" y="1649"/>
                  </a:lnTo>
                  <a:lnTo>
                    <a:pt x="15" y="1660"/>
                  </a:lnTo>
                  <a:lnTo>
                    <a:pt x="19" y="1668"/>
                  </a:lnTo>
                  <a:lnTo>
                    <a:pt x="23" y="1675"/>
                  </a:lnTo>
                  <a:lnTo>
                    <a:pt x="26" y="1675"/>
                  </a:lnTo>
                  <a:lnTo>
                    <a:pt x="31" y="1679"/>
                  </a:lnTo>
                  <a:lnTo>
                    <a:pt x="35" y="1679"/>
                  </a:lnTo>
                  <a:lnTo>
                    <a:pt x="38" y="1679"/>
                  </a:lnTo>
                  <a:lnTo>
                    <a:pt x="42" y="1675"/>
                  </a:lnTo>
                  <a:lnTo>
                    <a:pt x="42" y="1675"/>
                  </a:lnTo>
                  <a:lnTo>
                    <a:pt x="46" y="1660"/>
                  </a:lnTo>
                  <a:lnTo>
                    <a:pt x="46" y="1649"/>
                  </a:lnTo>
                  <a:lnTo>
                    <a:pt x="50" y="1630"/>
                  </a:lnTo>
                  <a:lnTo>
                    <a:pt x="54" y="1602"/>
                  </a:lnTo>
                  <a:lnTo>
                    <a:pt x="61" y="1567"/>
                  </a:lnTo>
                  <a:lnTo>
                    <a:pt x="66" y="1525"/>
                  </a:lnTo>
                  <a:lnTo>
                    <a:pt x="77" y="1479"/>
                  </a:lnTo>
                  <a:lnTo>
                    <a:pt x="85" y="1428"/>
                  </a:lnTo>
                  <a:lnTo>
                    <a:pt x="92" y="1371"/>
                  </a:lnTo>
                  <a:lnTo>
                    <a:pt x="104" y="1313"/>
                  </a:lnTo>
                  <a:lnTo>
                    <a:pt x="115" y="1240"/>
                  </a:lnTo>
                  <a:lnTo>
                    <a:pt x="123" y="1174"/>
                  </a:lnTo>
                  <a:lnTo>
                    <a:pt x="138" y="1101"/>
                  </a:lnTo>
                  <a:lnTo>
                    <a:pt x="151" y="1024"/>
                  </a:lnTo>
                  <a:lnTo>
                    <a:pt x="158" y="947"/>
                  </a:lnTo>
                  <a:lnTo>
                    <a:pt x="170" y="874"/>
                  </a:lnTo>
                  <a:lnTo>
                    <a:pt x="181" y="800"/>
                  </a:lnTo>
                  <a:lnTo>
                    <a:pt x="197" y="732"/>
                  </a:lnTo>
                  <a:lnTo>
                    <a:pt x="205" y="666"/>
                  </a:lnTo>
                  <a:lnTo>
                    <a:pt x="216" y="612"/>
                  </a:lnTo>
                  <a:lnTo>
                    <a:pt x="228" y="558"/>
                  </a:lnTo>
                  <a:lnTo>
                    <a:pt x="239" y="519"/>
                  </a:lnTo>
                  <a:lnTo>
                    <a:pt x="247" y="485"/>
                  </a:lnTo>
                  <a:lnTo>
                    <a:pt x="258" y="454"/>
                  </a:lnTo>
                  <a:lnTo>
                    <a:pt x="270" y="427"/>
                  </a:lnTo>
                  <a:lnTo>
                    <a:pt x="282" y="408"/>
                  </a:lnTo>
                  <a:lnTo>
                    <a:pt x="289" y="389"/>
                  </a:lnTo>
                  <a:lnTo>
                    <a:pt x="304" y="369"/>
                  </a:lnTo>
                  <a:lnTo>
                    <a:pt x="316" y="353"/>
                  </a:lnTo>
                  <a:lnTo>
                    <a:pt x="336" y="338"/>
                  </a:lnTo>
                  <a:lnTo>
                    <a:pt x="350" y="323"/>
                  </a:lnTo>
                  <a:lnTo>
                    <a:pt x="374" y="312"/>
                  </a:lnTo>
                  <a:lnTo>
                    <a:pt x="404" y="300"/>
                  </a:lnTo>
                  <a:lnTo>
                    <a:pt x="443" y="288"/>
                  </a:lnTo>
                  <a:lnTo>
                    <a:pt x="486" y="281"/>
                  </a:lnTo>
                  <a:lnTo>
                    <a:pt x="543" y="27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47" name="Line 751">
              <a:extLst>
                <a:ext uri="{FF2B5EF4-FFF2-40B4-BE49-F238E27FC236}">
                  <a16:creationId xmlns:a16="http://schemas.microsoft.com/office/drawing/2014/main" id="{F6E1FB43-E40E-4448-A2AA-E2806FE19A2F}"/>
                </a:ext>
              </a:extLst>
            </p:cNvPr>
            <p:cNvSpPr>
              <a:spLocks noChangeShapeType="1"/>
            </p:cNvSpPr>
            <p:nvPr/>
          </p:nvSpPr>
          <p:spPr bwMode="auto">
            <a:xfrm flipV="1">
              <a:off x="3922" y="2392"/>
              <a:ext cx="39"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48" name="Freeform 752">
              <a:extLst>
                <a:ext uri="{FF2B5EF4-FFF2-40B4-BE49-F238E27FC236}">
                  <a16:creationId xmlns:a16="http://schemas.microsoft.com/office/drawing/2014/main" id="{F3BC5913-7EB8-448E-AD99-406E546F6B23}"/>
                </a:ext>
              </a:extLst>
            </p:cNvPr>
            <p:cNvSpPr>
              <a:spLocks noChangeArrowheads="1"/>
            </p:cNvSpPr>
            <p:nvPr/>
          </p:nvSpPr>
          <p:spPr bwMode="auto">
            <a:xfrm>
              <a:off x="3915" y="2386"/>
              <a:ext cx="53" cy="52"/>
            </a:xfrm>
            <a:custGeom>
              <a:avLst/>
              <a:gdLst>
                <a:gd name="T0" fmla="*/ 229 w 233"/>
                <a:gd name="T1" fmla="*/ 87 h 228"/>
                <a:gd name="T2" fmla="*/ 232 w 233"/>
                <a:gd name="T3" fmla="*/ 111 h 228"/>
                <a:gd name="T4" fmla="*/ 229 w 233"/>
                <a:gd name="T5" fmla="*/ 87 h 228"/>
                <a:gd name="T6" fmla="*/ 221 w 233"/>
                <a:gd name="T7" fmla="*/ 65 h 228"/>
                <a:gd name="T8" fmla="*/ 205 w 233"/>
                <a:gd name="T9" fmla="*/ 42 h 228"/>
                <a:gd name="T10" fmla="*/ 186 w 233"/>
                <a:gd name="T11" fmla="*/ 22 h 228"/>
                <a:gd name="T12" fmla="*/ 167 w 233"/>
                <a:gd name="T13" fmla="*/ 11 h 228"/>
                <a:gd name="T14" fmla="*/ 139 w 233"/>
                <a:gd name="T15" fmla="*/ 3 h 228"/>
                <a:gd name="T16" fmla="*/ 116 w 233"/>
                <a:gd name="T17" fmla="*/ 0 h 228"/>
                <a:gd name="T18" fmla="*/ 94 w 233"/>
                <a:gd name="T19" fmla="*/ 3 h 228"/>
                <a:gd name="T20" fmla="*/ 66 w 233"/>
                <a:gd name="T21" fmla="*/ 11 h 228"/>
                <a:gd name="T22" fmla="*/ 47 w 233"/>
                <a:gd name="T23" fmla="*/ 22 h 228"/>
                <a:gd name="T24" fmla="*/ 27 w 233"/>
                <a:gd name="T25" fmla="*/ 42 h 228"/>
                <a:gd name="T26" fmla="*/ 16 w 233"/>
                <a:gd name="T27" fmla="*/ 65 h 228"/>
                <a:gd name="T28" fmla="*/ 4 w 233"/>
                <a:gd name="T29" fmla="*/ 87 h 228"/>
                <a:gd name="T30" fmla="*/ 0 w 233"/>
                <a:gd name="T31" fmla="*/ 111 h 228"/>
                <a:gd name="T32" fmla="*/ 4 w 233"/>
                <a:gd name="T33" fmla="*/ 139 h 228"/>
                <a:gd name="T34" fmla="*/ 16 w 233"/>
                <a:gd name="T35" fmla="*/ 161 h 228"/>
                <a:gd name="T36" fmla="*/ 27 w 233"/>
                <a:gd name="T37" fmla="*/ 184 h 228"/>
                <a:gd name="T38" fmla="*/ 47 w 233"/>
                <a:gd name="T39" fmla="*/ 200 h 228"/>
                <a:gd name="T40" fmla="*/ 66 w 233"/>
                <a:gd name="T41" fmla="*/ 216 h 228"/>
                <a:gd name="T42" fmla="*/ 94 w 233"/>
                <a:gd name="T43" fmla="*/ 224 h 228"/>
                <a:gd name="T44" fmla="*/ 116 w 233"/>
                <a:gd name="T45" fmla="*/ 227 h 228"/>
                <a:gd name="T46" fmla="*/ 139 w 233"/>
                <a:gd name="T47" fmla="*/ 224 h 228"/>
                <a:gd name="T48" fmla="*/ 167 w 233"/>
                <a:gd name="T49" fmla="*/ 216 h 228"/>
                <a:gd name="T50" fmla="*/ 186 w 233"/>
                <a:gd name="T51" fmla="*/ 200 h 228"/>
                <a:gd name="T52" fmla="*/ 205 w 233"/>
                <a:gd name="T53" fmla="*/ 184 h 228"/>
                <a:gd name="T54" fmla="*/ 221 w 233"/>
                <a:gd name="T55" fmla="*/ 161 h 228"/>
                <a:gd name="T56" fmla="*/ 229 w 233"/>
                <a:gd name="T57" fmla="*/ 139 h 228"/>
                <a:gd name="T58" fmla="*/ 232 w 233"/>
                <a:gd name="T59" fmla="*/ 11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3" h="228">
                  <a:moveTo>
                    <a:pt x="229" y="87"/>
                  </a:moveTo>
                  <a:lnTo>
                    <a:pt x="232" y="111"/>
                  </a:lnTo>
                  <a:lnTo>
                    <a:pt x="229" y="87"/>
                  </a:lnTo>
                  <a:lnTo>
                    <a:pt x="221" y="65"/>
                  </a:lnTo>
                  <a:lnTo>
                    <a:pt x="205" y="42"/>
                  </a:lnTo>
                  <a:lnTo>
                    <a:pt x="186" y="22"/>
                  </a:lnTo>
                  <a:lnTo>
                    <a:pt x="167" y="11"/>
                  </a:lnTo>
                  <a:lnTo>
                    <a:pt x="139" y="3"/>
                  </a:lnTo>
                  <a:lnTo>
                    <a:pt x="116" y="0"/>
                  </a:lnTo>
                  <a:lnTo>
                    <a:pt x="94" y="3"/>
                  </a:lnTo>
                  <a:lnTo>
                    <a:pt x="66" y="11"/>
                  </a:lnTo>
                  <a:lnTo>
                    <a:pt x="47" y="22"/>
                  </a:lnTo>
                  <a:lnTo>
                    <a:pt x="27" y="42"/>
                  </a:lnTo>
                  <a:lnTo>
                    <a:pt x="16" y="65"/>
                  </a:lnTo>
                  <a:lnTo>
                    <a:pt x="4" y="87"/>
                  </a:lnTo>
                  <a:lnTo>
                    <a:pt x="0" y="111"/>
                  </a:lnTo>
                  <a:lnTo>
                    <a:pt x="4" y="139"/>
                  </a:lnTo>
                  <a:lnTo>
                    <a:pt x="16" y="161"/>
                  </a:lnTo>
                  <a:lnTo>
                    <a:pt x="27" y="184"/>
                  </a:lnTo>
                  <a:lnTo>
                    <a:pt x="47" y="200"/>
                  </a:lnTo>
                  <a:lnTo>
                    <a:pt x="66" y="216"/>
                  </a:lnTo>
                  <a:lnTo>
                    <a:pt x="94" y="224"/>
                  </a:lnTo>
                  <a:lnTo>
                    <a:pt x="116" y="227"/>
                  </a:lnTo>
                  <a:lnTo>
                    <a:pt x="139" y="224"/>
                  </a:lnTo>
                  <a:lnTo>
                    <a:pt x="167" y="216"/>
                  </a:lnTo>
                  <a:lnTo>
                    <a:pt x="186" y="200"/>
                  </a:lnTo>
                  <a:lnTo>
                    <a:pt x="205" y="184"/>
                  </a:lnTo>
                  <a:lnTo>
                    <a:pt x="221" y="161"/>
                  </a:lnTo>
                  <a:lnTo>
                    <a:pt x="229" y="139"/>
                  </a:lnTo>
                  <a:lnTo>
                    <a:pt x="232" y="11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49" name="Freeform 753">
              <a:extLst>
                <a:ext uri="{FF2B5EF4-FFF2-40B4-BE49-F238E27FC236}">
                  <a16:creationId xmlns:a16="http://schemas.microsoft.com/office/drawing/2014/main" id="{E2C5360C-081E-426A-B498-3AF877EBEC95}"/>
                </a:ext>
              </a:extLst>
            </p:cNvPr>
            <p:cNvSpPr>
              <a:spLocks noChangeArrowheads="1"/>
            </p:cNvSpPr>
            <p:nvPr/>
          </p:nvSpPr>
          <p:spPr bwMode="auto">
            <a:xfrm>
              <a:off x="3973" y="2448"/>
              <a:ext cx="73" cy="62"/>
            </a:xfrm>
            <a:custGeom>
              <a:avLst/>
              <a:gdLst>
                <a:gd name="T0" fmla="*/ 0 w 321"/>
                <a:gd name="T1" fmla="*/ 0 h 275"/>
                <a:gd name="T2" fmla="*/ 320 w 321"/>
                <a:gd name="T3" fmla="*/ 0 h 275"/>
                <a:gd name="T4" fmla="*/ 320 w 321"/>
                <a:gd name="T5" fmla="*/ 274 h 275"/>
                <a:gd name="T6" fmla="*/ 0 w 321"/>
                <a:gd name="T7" fmla="*/ 274 h 275"/>
                <a:gd name="T8" fmla="*/ 0 w 321"/>
                <a:gd name="T9" fmla="*/ 0 h 275"/>
              </a:gdLst>
              <a:ahLst/>
              <a:cxnLst>
                <a:cxn ang="0">
                  <a:pos x="T0" y="T1"/>
                </a:cxn>
                <a:cxn ang="0">
                  <a:pos x="T2" y="T3"/>
                </a:cxn>
                <a:cxn ang="0">
                  <a:pos x="T4" y="T5"/>
                </a:cxn>
                <a:cxn ang="0">
                  <a:pos x="T6" y="T7"/>
                </a:cxn>
                <a:cxn ang="0">
                  <a:pos x="T8" y="T9"/>
                </a:cxn>
              </a:cxnLst>
              <a:rect l="0" t="0" r="r" b="b"/>
              <a:pathLst>
                <a:path w="321" h="275">
                  <a:moveTo>
                    <a:pt x="0" y="0"/>
                  </a:moveTo>
                  <a:lnTo>
                    <a:pt x="320" y="0"/>
                  </a:lnTo>
                  <a:lnTo>
                    <a:pt x="320" y="274"/>
                  </a:lnTo>
                  <a:lnTo>
                    <a:pt x="0" y="274"/>
                  </a:lnTo>
                  <a:lnTo>
                    <a:pt x="0" y="0"/>
                  </a:lnTo>
                </a:path>
              </a:pathLst>
            </a:custGeom>
            <a:solidFill>
              <a:srgbClr val="996633"/>
            </a:solidFill>
            <a:ln w="12600">
              <a:solidFill>
                <a:srgbClr val="333333"/>
              </a:solidFill>
              <a:round/>
              <a:headEnd/>
              <a:tailEnd/>
            </a:ln>
          </p:spPr>
          <p:txBody>
            <a:bodyPr wrap="none" anchor="ctr"/>
            <a:lstStyle/>
            <a:p>
              <a:endParaRPr lang="en-US"/>
            </a:p>
          </p:txBody>
        </p:sp>
        <p:sp>
          <p:nvSpPr>
            <p:cNvPr id="30450" name="Freeform 754">
              <a:extLst>
                <a:ext uri="{FF2B5EF4-FFF2-40B4-BE49-F238E27FC236}">
                  <a16:creationId xmlns:a16="http://schemas.microsoft.com/office/drawing/2014/main" id="{B20E9990-825B-45F4-BF12-B43BEC516653}"/>
                </a:ext>
              </a:extLst>
            </p:cNvPr>
            <p:cNvSpPr>
              <a:spLocks noChangeArrowheads="1"/>
            </p:cNvSpPr>
            <p:nvPr/>
          </p:nvSpPr>
          <p:spPr bwMode="auto">
            <a:xfrm>
              <a:off x="3767" y="2968"/>
              <a:ext cx="31" cy="47"/>
            </a:xfrm>
            <a:custGeom>
              <a:avLst/>
              <a:gdLst>
                <a:gd name="T0" fmla="*/ 135 w 136"/>
                <a:gd name="T1" fmla="*/ 31 h 206"/>
                <a:gd name="T2" fmla="*/ 116 w 136"/>
                <a:gd name="T3" fmla="*/ 8 h 206"/>
                <a:gd name="T4" fmla="*/ 89 w 136"/>
                <a:gd name="T5" fmla="*/ 0 h 206"/>
                <a:gd name="T6" fmla="*/ 46 w 136"/>
                <a:gd name="T7" fmla="*/ 0 h 206"/>
                <a:gd name="T8" fmla="*/ 19 w 136"/>
                <a:gd name="T9" fmla="*/ 8 h 206"/>
                <a:gd name="T10" fmla="*/ 0 w 136"/>
                <a:gd name="T11" fmla="*/ 31 h 206"/>
                <a:gd name="T12" fmla="*/ 0 w 136"/>
                <a:gd name="T13" fmla="*/ 47 h 206"/>
                <a:gd name="T14" fmla="*/ 7 w 136"/>
                <a:gd name="T15" fmla="*/ 70 h 206"/>
                <a:gd name="T16" fmla="*/ 19 w 136"/>
                <a:gd name="T17" fmla="*/ 74 h 206"/>
                <a:gd name="T18" fmla="*/ 38 w 136"/>
                <a:gd name="T19" fmla="*/ 89 h 206"/>
                <a:gd name="T20" fmla="*/ 92 w 136"/>
                <a:gd name="T21" fmla="*/ 105 h 206"/>
                <a:gd name="T22" fmla="*/ 116 w 136"/>
                <a:gd name="T23" fmla="*/ 116 h 206"/>
                <a:gd name="T24" fmla="*/ 124 w 136"/>
                <a:gd name="T25" fmla="*/ 124 h 206"/>
                <a:gd name="T26" fmla="*/ 135 w 136"/>
                <a:gd name="T27" fmla="*/ 148 h 206"/>
                <a:gd name="T28" fmla="*/ 135 w 136"/>
                <a:gd name="T29" fmla="*/ 174 h 206"/>
                <a:gd name="T30" fmla="*/ 116 w 136"/>
                <a:gd name="T31" fmla="*/ 193 h 206"/>
                <a:gd name="T32" fmla="*/ 89 w 136"/>
                <a:gd name="T33" fmla="*/ 205 h 206"/>
                <a:gd name="T34" fmla="*/ 46 w 136"/>
                <a:gd name="T35" fmla="*/ 205 h 206"/>
                <a:gd name="T36" fmla="*/ 19 w 136"/>
                <a:gd name="T37" fmla="*/ 193 h 206"/>
                <a:gd name="T38" fmla="*/ 0 w 136"/>
                <a:gd name="T39" fmla="*/ 17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6" h="206">
                  <a:moveTo>
                    <a:pt x="135" y="31"/>
                  </a:moveTo>
                  <a:lnTo>
                    <a:pt x="116" y="8"/>
                  </a:lnTo>
                  <a:lnTo>
                    <a:pt x="89" y="0"/>
                  </a:lnTo>
                  <a:lnTo>
                    <a:pt x="46" y="0"/>
                  </a:lnTo>
                  <a:lnTo>
                    <a:pt x="19" y="8"/>
                  </a:lnTo>
                  <a:lnTo>
                    <a:pt x="0" y="31"/>
                  </a:lnTo>
                  <a:lnTo>
                    <a:pt x="0" y="47"/>
                  </a:lnTo>
                  <a:lnTo>
                    <a:pt x="7" y="70"/>
                  </a:lnTo>
                  <a:lnTo>
                    <a:pt x="19" y="74"/>
                  </a:lnTo>
                  <a:lnTo>
                    <a:pt x="38" y="89"/>
                  </a:lnTo>
                  <a:lnTo>
                    <a:pt x="92" y="105"/>
                  </a:lnTo>
                  <a:lnTo>
                    <a:pt x="116" y="116"/>
                  </a:lnTo>
                  <a:lnTo>
                    <a:pt x="124" y="124"/>
                  </a:lnTo>
                  <a:lnTo>
                    <a:pt x="135" y="148"/>
                  </a:lnTo>
                  <a:lnTo>
                    <a:pt x="135" y="174"/>
                  </a:lnTo>
                  <a:lnTo>
                    <a:pt x="116" y="193"/>
                  </a:lnTo>
                  <a:lnTo>
                    <a:pt x="89" y="205"/>
                  </a:lnTo>
                  <a:lnTo>
                    <a:pt x="46" y="205"/>
                  </a:lnTo>
                  <a:lnTo>
                    <a:pt x="19" y="193"/>
                  </a:lnTo>
                  <a:lnTo>
                    <a:pt x="0" y="17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51" name="Line 755">
              <a:extLst>
                <a:ext uri="{FF2B5EF4-FFF2-40B4-BE49-F238E27FC236}">
                  <a16:creationId xmlns:a16="http://schemas.microsoft.com/office/drawing/2014/main" id="{CD3D1AAE-3B25-4B7D-8068-554F04CCDB03}"/>
                </a:ext>
              </a:extLst>
            </p:cNvPr>
            <p:cNvSpPr>
              <a:spLocks noChangeShapeType="1"/>
            </p:cNvSpPr>
            <p:nvPr/>
          </p:nvSpPr>
          <p:spPr bwMode="auto">
            <a:xfrm flipH="1" flipV="1">
              <a:off x="3809" y="2983"/>
              <a:ext cx="11"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52" name="Line 756">
              <a:extLst>
                <a:ext uri="{FF2B5EF4-FFF2-40B4-BE49-F238E27FC236}">
                  <a16:creationId xmlns:a16="http://schemas.microsoft.com/office/drawing/2014/main" id="{E267C0E2-2397-4820-A320-1BAB5392CD7A}"/>
                </a:ext>
              </a:extLst>
            </p:cNvPr>
            <p:cNvSpPr>
              <a:spLocks noChangeShapeType="1"/>
            </p:cNvSpPr>
            <p:nvPr/>
          </p:nvSpPr>
          <p:spPr bwMode="auto">
            <a:xfrm flipH="1">
              <a:off x="3818" y="2984"/>
              <a:ext cx="12"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53" name="Line 757">
              <a:extLst>
                <a:ext uri="{FF2B5EF4-FFF2-40B4-BE49-F238E27FC236}">
                  <a16:creationId xmlns:a16="http://schemas.microsoft.com/office/drawing/2014/main" id="{AC2979CD-F279-4F22-83E2-BDCEC53B6F24}"/>
                </a:ext>
              </a:extLst>
            </p:cNvPr>
            <p:cNvSpPr>
              <a:spLocks noChangeShapeType="1"/>
            </p:cNvSpPr>
            <p:nvPr/>
          </p:nvSpPr>
          <p:spPr bwMode="auto">
            <a:xfrm flipH="1" flipV="1">
              <a:off x="3828" y="2983"/>
              <a:ext cx="10"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54" name="Line 758">
              <a:extLst>
                <a:ext uri="{FF2B5EF4-FFF2-40B4-BE49-F238E27FC236}">
                  <a16:creationId xmlns:a16="http://schemas.microsoft.com/office/drawing/2014/main" id="{EA69EF9D-6F8C-4BB1-9730-4094964E0FC4}"/>
                </a:ext>
              </a:extLst>
            </p:cNvPr>
            <p:cNvSpPr>
              <a:spLocks noChangeShapeType="1"/>
            </p:cNvSpPr>
            <p:nvPr/>
          </p:nvSpPr>
          <p:spPr bwMode="auto">
            <a:xfrm flipH="1">
              <a:off x="3835" y="2984"/>
              <a:ext cx="12"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55" name="Freeform 759">
              <a:extLst>
                <a:ext uri="{FF2B5EF4-FFF2-40B4-BE49-F238E27FC236}">
                  <a16:creationId xmlns:a16="http://schemas.microsoft.com/office/drawing/2014/main" id="{1117A7F4-9C80-4C4A-AAD6-1932D9E76E96}"/>
                </a:ext>
              </a:extLst>
            </p:cNvPr>
            <p:cNvSpPr>
              <a:spLocks noChangeArrowheads="1"/>
            </p:cNvSpPr>
            <p:nvPr/>
          </p:nvSpPr>
          <p:spPr bwMode="auto">
            <a:xfrm>
              <a:off x="3859" y="2968"/>
              <a:ext cx="15" cy="15"/>
            </a:xfrm>
            <a:custGeom>
              <a:avLst/>
              <a:gdLst>
                <a:gd name="T0" fmla="*/ 0 w 64"/>
                <a:gd name="T1" fmla="*/ 23 h 64"/>
                <a:gd name="T2" fmla="*/ 23 w 64"/>
                <a:gd name="T3" fmla="*/ 63 h 64"/>
                <a:gd name="T4" fmla="*/ 63 w 64"/>
                <a:gd name="T5" fmla="*/ 23 h 64"/>
                <a:gd name="T6" fmla="*/ 23 w 64"/>
                <a:gd name="T7" fmla="*/ 0 h 64"/>
                <a:gd name="T8" fmla="*/ 0 w 64"/>
                <a:gd name="T9" fmla="*/ 23 h 64"/>
              </a:gdLst>
              <a:ahLst/>
              <a:cxnLst>
                <a:cxn ang="0">
                  <a:pos x="T0" y="T1"/>
                </a:cxn>
                <a:cxn ang="0">
                  <a:pos x="T2" y="T3"/>
                </a:cxn>
                <a:cxn ang="0">
                  <a:pos x="T4" y="T5"/>
                </a:cxn>
                <a:cxn ang="0">
                  <a:pos x="T6" y="T7"/>
                </a:cxn>
                <a:cxn ang="0">
                  <a:pos x="T8" y="T9"/>
                </a:cxn>
              </a:cxnLst>
              <a:rect l="0" t="0" r="r" b="b"/>
              <a:pathLst>
                <a:path w="64" h="64">
                  <a:moveTo>
                    <a:pt x="0" y="23"/>
                  </a:moveTo>
                  <a:lnTo>
                    <a:pt x="23" y="63"/>
                  </a:lnTo>
                  <a:lnTo>
                    <a:pt x="63" y="23"/>
                  </a:lnTo>
                  <a:lnTo>
                    <a:pt x="23" y="0"/>
                  </a:lnTo>
                  <a:lnTo>
                    <a:pt x="0" y="2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56" name="Line 760">
              <a:extLst>
                <a:ext uri="{FF2B5EF4-FFF2-40B4-BE49-F238E27FC236}">
                  <a16:creationId xmlns:a16="http://schemas.microsoft.com/office/drawing/2014/main" id="{DBD5E73B-C383-4422-BC20-B1B1090A7708}"/>
                </a:ext>
              </a:extLst>
            </p:cNvPr>
            <p:cNvSpPr>
              <a:spLocks noChangeShapeType="1"/>
            </p:cNvSpPr>
            <p:nvPr/>
          </p:nvSpPr>
          <p:spPr bwMode="auto">
            <a:xfrm>
              <a:off x="3861" y="2984"/>
              <a:ext cx="1"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57" name="Line 761">
              <a:extLst>
                <a:ext uri="{FF2B5EF4-FFF2-40B4-BE49-F238E27FC236}">
                  <a16:creationId xmlns:a16="http://schemas.microsoft.com/office/drawing/2014/main" id="{AD41FDFF-C2B0-4358-A4E3-BFF759532FA1}"/>
                </a:ext>
              </a:extLst>
            </p:cNvPr>
            <p:cNvSpPr>
              <a:spLocks noChangeShapeType="1"/>
            </p:cNvSpPr>
            <p:nvPr/>
          </p:nvSpPr>
          <p:spPr bwMode="auto">
            <a:xfrm flipV="1">
              <a:off x="3883" y="2967"/>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58" name="Freeform 762">
              <a:extLst>
                <a:ext uri="{FF2B5EF4-FFF2-40B4-BE49-F238E27FC236}">
                  <a16:creationId xmlns:a16="http://schemas.microsoft.com/office/drawing/2014/main" id="{F48D9D69-1374-4E35-922B-3BE997F3EEB9}"/>
                </a:ext>
              </a:extLst>
            </p:cNvPr>
            <p:cNvSpPr>
              <a:spLocks noChangeArrowheads="1"/>
            </p:cNvSpPr>
            <p:nvPr/>
          </p:nvSpPr>
          <p:spPr bwMode="auto">
            <a:xfrm>
              <a:off x="3883" y="3006"/>
              <a:ext cx="15" cy="14"/>
            </a:xfrm>
            <a:custGeom>
              <a:avLst/>
              <a:gdLst>
                <a:gd name="T0" fmla="*/ 0 w 64"/>
                <a:gd name="T1" fmla="*/ 0 h 63"/>
                <a:gd name="T2" fmla="*/ 8 w 64"/>
                <a:gd name="T3" fmla="*/ 43 h 63"/>
                <a:gd name="T4" fmla="*/ 31 w 64"/>
                <a:gd name="T5" fmla="*/ 62 h 63"/>
                <a:gd name="T6" fmla="*/ 63 w 64"/>
                <a:gd name="T7" fmla="*/ 62 h 63"/>
              </a:gdLst>
              <a:ahLst/>
              <a:cxnLst>
                <a:cxn ang="0">
                  <a:pos x="T0" y="T1"/>
                </a:cxn>
                <a:cxn ang="0">
                  <a:pos x="T2" y="T3"/>
                </a:cxn>
                <a:cxn ang="0">
                  <a:pos x="T4" y="T5"/>
                </a:cxn>
                <a:cxn ang="0">
                  <a:pos x="T6" y="T7"/>
                </a:cxn>
              </a:cxnLst>
              <a:rect l="0" t="0" r="r" b="b"/>
              <a:pathLst>
                <a:path w="64" h="63">
                  <a:moveTo>
                    <a:pt x="0" y="0"/>
                  </a:moveTo>
                  <a:lnTo>
                    <a:pt x="8" y="43"/>
                  </a:lnTo>
                  <a:lnTo>
                    <a:pt x="31" y="62"/>
                  </a:lnTo>
                  <a:lnTo>
                    <a:pt x="63"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59" name="Line 763">
              <a:extLst>
                <a:ext uri="{FF2B5EF4-FFF2-40B4-BE49-F238E27FC236}">
                  <a16:creationId xmlns:a16="http://schemas.microsoft.com/office/drawing/2014/main" id="{8F201B52-D26B-4B98-A81D-6EF415E71CA7}"/>
                </a:ext>
              </a:extLst>
            </p:cNvPr>
            <p:cNvSpPr>
              <a:spLocks noChangeShapeType="1"/>
            </p:cNvSpPr>
            <p:nvPr/>
          </p:nvSpPr>
          <p:spPr bwMode="auto">
            <a:xfrm flipH="1">
              <a:off x="3875" y="2984"/>
              <a:ext cx="1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60" name="Freeform 764">
              <a:extLst>
                <a:ext uri="{FF2B5EF4-FFF2-40B4-BE49-F238E27FC236}">
                  <a16:creationId xmlns:a16="http://schemas.microsoft.com/office/drawing/2014/main" id="{8AAA909D-E110-4942-AC30-54ED4AC5F604}"/>
                </a:ext>
              </a:extLst>
            </p:cNvPr>
            <p:cNvSpPr>
              <a:spLocks noChangeArrowheads="1"/>
            </p:cNvSpPr>
            <p:nvPr/>
          </p:nvSpPr>
          <p:spPr bwMode="auto">
            <a:xfrm>
              <a:off x="3908" y="2984"/>
              <a:ext cx="26" cy="31"/>
            </a:xfrm>
            <a:custGeom>
              <a:avLst/>
              <a:gdLst>
                <a:gd name="T0" fmla="*/ 93 w 116"/>
                <a:gd name="T1" fmla="*/ 4 h 136"/>
                <a:gd name="T2" fmla="*/ 115 w 116"/>
                <a:gd name="T3" fmla="*/ 26 h 136"/>
                <a:gd name="T4" fmla="*/ 93 w 116"/>
                <a:gd name="T5" fmla="*/ 4 h 136"/>
                <a:gd name="T6" fmla="*/ 77 w 116"/>
                <a:gd name="T7" fmla="*/ 0 h 136"/>
                <a:gd name="T8" fmla="*/ 46 w 116"/>
                <a:gd name="T9" fmla="*/ 0 h 136"/>
                <a:gd name="T10" fmla="*/ 27 w 116"/>
                <a:gd name="T11" fmla="*/ 4 h 136"/>
                <a:gd name="T12" fmla="*/ 7 w 116"/>
                <a:gd name="T13" fmla="*/ 26 h 136"/>
                <a:gd name="T14" fmla="*/ 0 w 116"/>
                <a:gd name="T15" fmla="*/ 54 h 136"/>
                <a:gd name="T16" fmla="*/ 0 w 116"/>
                <a:gd name="T17" fmla="*/ 77 h 136"/>
                <a:gd name="T18" fmla="*/ 7 w 116"/>
                <a:gd name="T19" fmla="*/ 104 h 136"/>
                <a:gd name="T20" fmla="*/ 27 w 116"/>
                <a:gd name="T21" fmla="*/ 123 h 136"/>
                <a:gd name="T22" fmla="*/ 46 w 116"/>
                <a:gd name="T23" fmla="*/ 135 h 136"/>
                <a:gd name="T24" fmla="*/ 77 w 116"/>
                <a:gd name="T25" fmla="*/ 135 h 136"/>
                <a:gd name="T26" fmla="*/ 93 w 116"/>
                <a:gd name="T27" fmla="*/ 123 h 136"/>
                <a:gd name="T28" fmla="*/ 115 w 116"/>
                <a:gd name="T29" fmla="*/ 10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36">
                  <a:moveTo>
                    <a:pt x="93" y="4"/>
                  </a:moveTo>
                  <a:lnTo>
                    <a:pt x="115" y="26"/>
                  </a:lnTo>
                  <a:lnTo>
                    <a:pt x="93" y="4"/>
                  </a:lnTo>
                  <a:lnTo>
                    <a:pt x="77" y="0"/>
                  </a:lnTo>
                  <a:lnTo>
                    <a:pt x="46" y="0"/>
                  </a:lnTo>
                  <a:lnTo>
                    <a:pt x="27" y="4"/>
                  </a:lnTo>
                  <a:lnTo>
                    <a:pt x="7" y="26"/>
                  </a:lnTo>
                  <a:lnTo>
                    <a:pt x="0" y="54"/>
                  </a:lnTo>
                  <a:lnTo>
                    <a:pt x="0" y="77"/>
                  </a:lnTo>
                  <a:lnTo>
                    <a:pt x="7" y="104"/>
                  </a:lnTo>
                  <a:lnTo>
                    <a:pt x="27" y="123"/>
                  </a:lnTo>
                  <a:lnTo>
                    <a:pt x="46" y="135"/>
                  </a:lnTo>
                  <a:lnTo>
                    <a:pt x="77" y="135"/>
                  </a:lnTo>
                  <a:lnTo>
                    <a:pt x="93" y="123"/>
                  </a:lnTo>
                  <a:lnTo>
                    <a:pt x="115" y="10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61" name="Line 765">
              <a:extLst>
                <a:ext uri="{FF2B5EF4-FFF2-40B4-BE49-F238E27FC236}">
                  <a16:creationId xmlns:a16="http://schemas.microsoft.com/office/drawing/2014/main" id="{5F350594-CFFB-40DD-B29D-EA473D0755E0}"/>
                </a:ext>
              </a:extLst>
            </p:cNvPr>
            <p:cNvSpPr>
              <a:spLocks noChangeShapeType="1"/>
            </p:cNvSpPr>
            <p:nvPr/>
          </p:nvSpPr>
          <p:spPr bwMode="auto">
            <a:xfrm flipV="1">
              <a:off x="3947" y="2967"/>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62" name="Line 766">
              <a:extLst>
                <a:ext uri="{FF2B5EF4-FFF2-40B4-BE49-F238E27FC236}">
                  <a16:creationId xmlns:a16="http://schemas.microsoft.com/office/drawing/2014/main" id="{272142C1-28E9-4228-8958-F0F7C9D648F0}"/>
                </a:ext>
              </a:extLst>
            </p:cNvPr>
            <p:cNvSpPr>
              <a:spLocks noChangeShapeType="1"/>
            </p:cNvSpPr>
            <p:nvPr/>
          </p:nvSpPr>
          <p:spPr bwMode="auto">
            <a:xfrm flipH="1">
              <a:off x="3947" y="2985"/>
              <a:ext cx="8"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63" name="Freeform 767">
              <a:extLst>
                <a:ext uri="{FF2B5EF4-FFF2-40B4-BE49-F238E27FC236}">
                  <a16:creationId xmlns:a16="http://schemas.microsoft.com/office/drawing/2014/main" id="{D464B0A9-31C2-47E9-9D8A-1E171A52B9DD}"/>
                </a:ext>
              </a:extLst>
            </p:cNvPr>
            <p:cNvSpPr>
              <a:spLocks noChangeArrowheads="1"/>
            </p:cNvSpPr>
            <p:nvPr/>
          </p:nvSpPr>
          <p:spPr bwMode="auto">
            <a:xfrm>
              <a:off x="3954" y="2984"/>
              <a:ext cx="19" cy="31"/>
            </a:xfrm>
            <a:custGeom>
              <a:avLst/>
              <a:gdLst>
                <a:gd name="T0" fmla="*/ 0 w 82"/>
                <a:gd name="T1" fmla="*/ 4 h 136"/>
                <a:gd name="T2" fmla="*/ 22 w 82"/>
                <a:gd name="T3" fmla="*/ 0 h 136"/>
                <a:gd name="T4" fmla="*/ 50 w 82"/>
                <a:gd name="T5" fmla="*/ 0 h 136"/>
                <a:gd name="T6" fmla="*/ 74 w 82"/>
                <a:gd name="T7" fmla="*/ 4 h 136"/>
                <a:gd name="T8" fmla="*/ 81 w 82"/>
                <a:gd name="T9" fmla="*/ 35 h 136"/>
                <a:gd name="T10" fmla="*/ 81 w 82"/>
                <a:gd name="T11" fmla="*/ 135 h 136"/>
              </a:gdLst>
              <a:ahLst/>
              <a:cxnLst>
                <a:cxn ang="0">
                  <a:pos x="T0" y="T1"/>
                </a:cxn>
                <a:cxn ang="0">
                  <a:pos x="T2" y="T3"/>
                </a:cxn>
                <a:cxn ang="0">
                  <a:pos x="T4" y="T5"/>
                </a:cxn>
                <a:cxn ang="0">
                  <a:pos x="T6" y="T7"/>
                </a:cxn>
                <a:cxn ang="0">
                  <a:pos x="T8" y="T9"/>
                </a:cxn>
                <a:cxn ang="0">
                  <a:pos x="T10" y="T11"/>
                </a:cxn>
              </a:cxnLst>
              <a:rect l="0" t="0" r="r" b="b"/>
              <a:pathLst>
                <a:path w="82" h="136">
                  <a:moveTo>
                    <a:pt x="0" y="4"/>
                  </a:moveTo>
                  <a:lnTo>
                    <a:pt x="22" y="0"/>
                  </a:lnTo>
                  <a:lnTo>
                    <a:pt x="50" y="0"/>
                  </a:lnTo>
                  <a:lnTo>
                    <a:pt x="74" y="4"/>
                  </a:lnTo>
                  <a:lnTo>
                    <a:pt x="81" y="35"/>
                  </a:lnTo>
                  <a:lnTo>
                    <a:pt x="81"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64" name="Freeform 768">
              <a:extLst>
                <a:ext uri="{FF2B5EF4-FFF2-40B4-BE49-F238E27FC236}">
                  <a16:creationId xmlns:a16="http://schemas.microsoft.com/office/drawing/2014/main" id="{686C44E5-E158-4A6B-8CA7-6B5EAE27E320}"/>
                </a:ext>
              </a:extLst>
            </p:cNvPr>
            <p:cNvSpPr>
              <a:spLocks noChangeArrowheads="1"/>
            </p:cNvSpPr>
            <p:nvPr/>
          </p:nvSpPr>
          <p:spPr bwMode="auto">
            <a:xfrm>
              <a:off x="3734" y="2879"/>
              <a:ext cx="35" cy="47"/>
            </a:xfrm>
            <a:custGeom>
              <a:avLst/>
              <a:gdLst>
                <a:gd name="T0" fmla="*/ 0 w 156"/>
                <a:gd name="T1" fmla="*/ 208 h 209"/>
                <a:gd name="T2" fmla="*/ 77 w 156"/>
                <a:gd name="T3" fmla="*/ 0 h 209"/>
                <a:gd name="T4" fmla="*/ 155 w 156"/>
                <a:gd name="T5" fmla="*/ 208 h 209"/>
              </a:gdLst>
              <a:ahLst/>
              <a:cxnLst>
                <a:cxn ang="0">
                  <a:pos x="T0" y="T1"/>
                </a:cxn>
                <a:cxn ang="0">
                  <a:pos x="T2" y="T3"/>
                </a:cxn>
                <a:cxn ang="0">
                  <a:pos x="T4" y="T5"/>
                </a:cxn>
              </a:cxnLst>
              <a:rect l="0" t="0" r="r" b="b"/>
              <a:pathLst>
                <a:path w="156" h="209">
                  <a:moveTo>
                    <a:pt x="0" y="208"/>
                  </a:moveTo>
                  <a:lnTo>
                    <a:pt x="77" y="0"/>
                  </a:lnTo>
                  <a:lnTo>
                    <a:pt x="155" y="20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65" name="Line 769">
              <a:extLst>
                <a:ext uri="{FF2B5EF4-FFF2-40B4-BE49-F238E27FC236}">
                  <a16:creationId xmlns:a16="http://schemas.microsoft.com/office/drawing/2014/main" id="{2A5654BA-62B1-4E85-B052-441BB67F3C84}"/>
                </a:ext>
              </a:extLst>
            </p:cNvPr>
            <p:cNvSpPr>
              <a:spLocks noChangeShapeType="1"/>
            </p:cNvSpPr>
            <p:nvPr/>
          </p:nvSpPr>
          <p:spPr bwMode="auto">
            <a:xfrm flipH="1">
              <a:off x="3738" y="2911"/>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66" name="Line 770">
              <a:extLst>
                <a:ext uri="{FF2B5EF4-FFF2-40B4-BE49-F238E27FC236}">
                  <a16:creationId xmlns:a16="http://schemas.microsoft.com/office/drawing/2014/main" id="{A46E21E7-ED29-4E03-9563-931F70E0DFBF}"/>
                </a:ext>
              </a:extLst>
            </p:cNvPr>
            <p:cNvSpPr>
              <a:spLocks noChangeShapeType="1"/>
            </p:cNvSpPr>
            <p:nvPr/>
          </p:nvSpPr>
          <p:spPr bwMode="auto">
            <a:xfrm>
              <a:off x="3781" y="2896"/>
              <a:ext cx="1"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67" name="Freeform 771">
              <a:extLst>
                <a:ext uri="{FF2B5EF4-FFF2-40B4-BE49-F238E27FC236}">
                  <a16:creationId xmlns:a16="http://schemas.microsoft.com/office/drawing/2014/main" id="{B2993D20-A651-4B7E-898B-593770FAC675}"/>
                </a:ext>
              </a:extLst>
            </p:cNvPr>
            <p:cNvSpPr>
              <a:spLocks noChangeArrowheads="1"/>
            </p:cNvSpPr>
            <p:nvPr/>
          </p:nvSpPr>
          <p:spPr bwMode="auto">
            <a:xfrm>
              <a:off x="3781" y="2896"/>
              <a:ext cx="25" cy="31"/>
            </a:xfrm>
            <a:custGeom>
              <a:avLst/>
              <a:gdLst>
                <a:gd name="T0" fmla="*/ 0 w 109"/>
                <a:gd name="T1" fmla="*/ 39 h 136"/>
                <a:gd name="T2" fmla="*/ 27 w 109"/>
                <a:gd name="T3" fmla="*/ 7 h 136"/>
                <a:gd name="T4" fmla="*/ 50 w 109"/>
                <a:gd name="T5" fmla="*/ 0 h 136"/>
                <a:gd name="T6" fmla="*/ 77 w 109"/>
                <a:gd name="T7" fmla="*/ 0 h 136"/>
                <a:gd name="T8" fmla="*/ 101 w 109"/>
                <a:gd name="T9" fmla="*/ 7 h 136"/>
                <a:gd name="T10" fmla="*/ 108 w 109"/>
                <a:gd name="T11" fmla="*/ 39 h 136"/>
                <a:gd name="T12" fmla="*/ 108 w 109"/>
                <a:gd name="T13" fmla="*/ 135 h 136"/>
              </a:gdLst>
              <a:ahLst/>
              <a:cxnLst>
                <a:cxn ang="0">
                  <a:pos x="T0" y="T1"/>
                </a:cxn>
                <a:cxn ang="0">
                  <a:pos x="T2" y="T3"/>
                </a:cxn>
                <a:cxn ang="0">
                  <a:pos x="T4" y="T5"/>
                </a:cxn>
                <a:cxn ang="0">
                  <a:pos x="T6" y="T7"/>
                </a:cxn>
                <a:cxn ang="0">
                  <a:pos x="T8" y="T9"/>
                </a:cxn>
                <a:cxn ang="0">
                  <a:pos x="T10" y="T11"/>
                </a:cxn>
                <a:cxn ang="0">
                  <a:pos x="T12" y="T13"/>
                </a:cxn>
              </a:cxnLst>
              <a:rect l="0" t="0" r="r" b="b"/>
              <a:pathLst>
                <a:path w="109" h="136">
                  <a:moveTo>
                    <a:pt x="0" y="39"/>
                  </a:moveTo>
                  <a:lnTo>
                    <a:pt x="27" y="7"/>
                  </a:lnTo>
                  <a:lnTo>
                    <a:pt x="50" y="0"/>
                  </a:lnTo>
                  <a:lnTo>
                    <a:pt x="77" y="0"/>
                  </a:lnTo>
                  <a:lnTo>
                    <a:pt x="101" y="7"/>
                  </a:lnTo>
                  <a:lnTo>
                    <a:pt x="108" y="39"/>
                  </a:lnTo>
                  <a:lnTo>
                    <a:pt x="108"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68" name="Line 772">
              <a:extLst>
                <a:ext uri="{FF2B5EF4-FFF2-40B4-BE49-F238E27FC236}">
                  <a16:creationId xmlns:a16="http://schemas.microsoft.com/office/drawing/2014/main" id="{855B668E-85EA-4124-8541-6E369DBF294A}"/>
                </a:ext>
              </a:extLst>
            </p:cNvPr>
            <p:cNvSpPr>
              <a:spLocks noChangeShapeType="1"/>
            </p:cNvSpPr>
            <p:nvPr/>
          </p:nvSpPr>
          <p:spPr bwMode="auto">
            <a:xfrm flipV="1">
              <a:off x="3830" y="2879"/>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69" name="Freeform 773">
              <a:extLst>
                <a:ext uri="{FF2B5EF4-FFF2-40B4-BE49-F238E27FC236}">
                  <a16:creationId xmlns:a16="http://schemas.microsoft.com/office/drawing/2014/main" id="{162C6643-1DD6-4D17-AA09-F085985BC860}"/>
                </a:ext>
              </a:extLst>
            </p:cNvPr>
            <p:cNvSpPr>
              <a:spLocks noChangeArrowheads="1"/>
            </p:cNvSpPr>
            <p:nvPr/>
          </p:nvSpPr>
          <p:spPr bwMode="auto">
            <a:xfrm>
              <a:off x="3830" y="2917"/>
              <a:ext cx="14" cy="14"/>
            </a:xfrm>
            <a:custGeom>
              <a:avLst/>
              <a:gdLst>
                <a:gd name="T0" fmla="*/ 0 w 62"/>
                <a:gd name="T1" fmla="*/ 0 h 63"/>
                <a:gd name="T2" fmla="*/ 7 w 62"/>
                <a:gd name="T3" fmla="*/ 43 h 63"/>
                <a:gd name="T4" fmla="*/ 35 w 62"/>
                <a:gd name="T5" fmla="*/ 62 h 63"/>
                <a:gd name="T6" fmla="*/ 61 w 62"/>
                <a:gd name="T7" fmla="*/ 62 h 63"/>
              </a:gdLst>
              <a:ahLst/>
              <a:cxnLst>
                <a:cxn ang="0">
                  <a:pos x="T0" y="T1"/>
                </a:cxn>
                <a:cxn ang="0">
                  <a:pos x="T2" y="T3"/>
                </a:cxn>
                <a:cxn ang="0">
                  <a:pos x="T4" y="T5"/>
                </a:cxn>
                <a:cxn ang="0">
                  <a:pos x="T6" y="T7"/>
                </a:cxn>
              </a:cxnLst>
              <a:rect l="0" t="0" r="r" b="b"/>
              <a:pathLst>
                <a:path w="62" h="63">
                  <a:moveTo>
                    <a:pt x="0" y="0"/>
                  </a:moveTo>
                  <a:lnTo>
                    <a:pt x="7" y="43"/>
                  </a:lnTo>
                  <a:lnTo>
                    <a:pt x="35" y="62"/>
                  </a:lnTo>
                  <a:lnTo>
                    <a:pt x="61" y="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70" name="Line 774">
              <a:extLst>
                <a:ext uri="{FF2B5EF4-FFF2-40B4-BE49-F238E27FC236}">
                  <a16:creationId xmlns:a16="http://schemas.microsoft.com/office/drawing/2014/main" id="{A86CBFFB-380C-4458-947C-85FE743E8D98}"/>
                </a:ext>
              </a:extLst>
            </p:cNvPr>
            <p:cNvSpPr>
              <a:spLocks noChangeShapeType="1"/>
            </p:cNvSpPr>
            <p:nvPr/>
          </p:nvSpPr>
          <p:spPr bwMode="auto">
            <a:xfrm flipH="1">
              <a:off x="3822" y="2896"/>
              <a:ext cx="1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71" name="Freeform 775">
              <a:extLst>
                <a:ext uri="{FF2B5EF4-FFF2-40B4-BE49-F238E27FC236}">
                  <a16:creationId xmlns:a16="http://schemas.microsoft.com/office/drawing/2014/main" id="{DBCAD042-26DA-43CF-AA6E-63B96D95A920}"/>
                </a:ext>
              </a:extLst>
            </p:cNvPr>
            <p:cNvSpPr>
              <a:spLocks noChangeArrowheads="1"/>
            </p:cNvSpPr>
            <p:nvPr/>
          </p:nvSpPr>
          <p:spPr bwMode="auto">
            <a:xfrm>
              <a:off x="3855" y="2896"/>
              <a:ext cx="26" cy="31"/>
            </a:xfrm>
            <a:custGeom>
              <a:avLst/>
              <a:gdLst>
                <a:gd name="T0" fmla="*/ 0 w 116"/>
                <a:gd name="T1" fmla="*/ 58 h 136"/>
                <a:gd name="T2" fmla="*/ 115 w 116"/>
                <a:gd name="T3" fmla="*/ 58 h 136"/>
                <a:gd name="T4" fmla="*/ 115 w 116"/>
                <a:gd name="T5" fmla="*/ 39 h 136"/>
                <a:gd name="T6" fmla="*/ 104 w 116"/>
                <a:gd name="T7" fmla="*/ 19 h 136"/>
                <a:gd name="T8" fmla="*/ 96 w 116"/>
                <a:gd name="T9" fmla="*/ 7 h 136"/>
                <a:gd name="T10" fmla="*/ 77 w 116"/>
                <a:gd name="T11" fmla="*/ 0 h 136"/>
                <a:gd name="T12" fmla="*/ 50 w 116"/>
                <a:gd name="T13" fmla="*/ 0 h 136"/>
                <a:gd name="T14" fmla="*/ 27 w 116"/>
                <a:gd name="T15" fmla="*/ 7 h 136"/>
                <a:gd name="T16" fmla="*/ 7 w 116"/>
                <a:gd name="T17" fmla="*/ 26 h 136"/>
                <a:gd name="T18" fmla="*/ 0 w 116"/>
                <a:gd name="T19" fmla="*/ 58 h 136"/>
                <a:gd name="T20" fmla="*/ 0 w 116"/>
                <a:gd name="T21" fmla="*/ 77 h 136"/>
                <a:gd name="T22" fmla="*/ 7 w 116"/>
                <a:gd name="T23" fmla="*/ 107 h 136"/>
                <a:gd name="T24" fmla="*/ 27 w 116"/>
                <a:gd name="T25" fmla="*/ 123 h 136"/>
                <a:gd name="T26" fmla="*/ 50 w 116"/>
                <a:gd name="T27" fmla="*/ 135 h 136"/>
                <a:gd name="T28" fmla="*/ 77 w 116"/>
                <a:gd name="T29" fmla="*/ 135 h 136"/>
                <a:gd name="T30" fmla="*/ 96 w 116"/>
                <a:gd name="T31" fmla="*/ 123 h 136"/>
                <a:gd name="T32" fmla="*/ 115 w 116"/>
                <a:gd name="T33" fmla="*/ 10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 h="136">
                  <a:moveTo>
                    <a:pt x="0" y="58"/>
                  </a:moveTo>
                  <a:lnTo>
                    <a:pt x="115" y="58"/>
                  </a:lnTo>
                  <a:lnTo>
                    <a:pt x="115" y="39"/>
                  </a:lnTo>
                  <a:lnTo>
                    <a:pt x="104" y="19"/>
                  </a:lnTo>
                  <a:lnTo>
                    <a:pt x="96" y="7"/>
                  </a:lnTo>
                  <a:lnTo>
                    <a:pt x="77" y="0"/>
                  </a:lnTo>
                  <a:lnTo>
                    <a:pt x="50" y="0"/>
                  </a:lnTo>
                  <a:lnTo>
                    <a:pt x="27" y="7"/>
                  </a:lnTo>
                  <a:lnTo>
                    <a:pt x="7" y="26"/>
                  </a:lnTo>
                  <a:lnTo>
                    <a:pt x="0" y="58"/>
                  </a:lnTo>
                  <a:lnTo>
                    <a:pt x="0" y="77"/>
                  </a:lnTo>
                  <a:lnTo>
                    <a:pt x="7" y="107"/>
                  </a:lnTo>
                  <a:lnTo>
                    <a:pt x="27" y="123"/>
                  </a:lnTo>
                  <a:lnTo>
                    <a:pt x="50" y="135"/>
                  </a:lnTo>
                  <a:lnTo>
                    <a:pt x="77" y="135"/>
                  </a:lnTo>
                  <a:lnTo>
                    <a:pt x="96" y="123"/>
                  </a:lnTo>
                  <a:lnTo>
                    <a:pt x="115" y="10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72" name="Freeform 776">
              <a:extLst>
                <a:ext uri="{FF2B5EF4-FFF2-40B4-BE49-F238E27FC236}">
                  <a16:creationId xmlns:a16="http://schemas.microsoft.com/office/drawing/2014/main" id="{AFBA70C0-DF35-44AB-ADC7-96FA8BBB3E87}"/>
                </a:ext>
              </a:extLst>
            </p:cNvPr>
            <p:cNvSpPr>
              <a:spLocks noChangeArrowheads="1"/>
            </p:cNvSpPr>
            <p:nvPr/>
          </p:nvSpPr>
          <p:spPr bwMode="auto">
            <a:xfrm>
              <a:off x="3895" y="2896"/>
              <a:ext cx="14" cy="31"/>
            </a:xfrm>
            <a:custGeom>
              <a:avLst/>
              <a:gdLst>
                <a:gd name="T0" fmla="*/ 0 w 62"/>
                <a:gd name="T1" fmla="*/ 135 h 136"/>
                <a:gd name="T2" fmla="*/ 0 w 62"/>
                <a:gd name="T3" fmla="*/ 0 h 136"/>
                <a:gd name="T4" fmla="*/ 61 w 62"/>
                <a:gd name="T5" fmla="*/ 7 h 136"/>
                <a:gd name="T6" fmla="*/ 0 w 62"/>
                <a:gd name="T7" fmla="*/ 39 h 136"/>
              </a:gdLst>
              <a:ahLst/>
              <a:cxnLst>
                <a:cxn ang="0">
                  <a:pos x="T0" y="T1"/>
                </a:cxn>
                <a:cxn ang="0">
                  <a:pos x="T2" y="T3"/>
                </a:cxn>
                <a:cxn ang="0">
                  <a:pos x="T4" y="T5"/>
                </a:cxn>
                <a:cxn ang="0">
                  <a:pos x="T6" y="T7"/>
                </a:cxn>
              </a:cxnLst>
              <a:rect l="0" t="0" r="r" b="b"/>
              <a:pathLst>
                <a:path w="62" h="136">
                  <a:moveTo>
                    <a:pt x="0" y="135"/>
                  </a:moveTo>
                  <a:lnTo>
                    <a:pt x="0" y="0"/>
                  </a:lnTo>
                  <a:lnTo>
                    <a:pt x="61" y="7"/>
                  </a:lnTo>
                  <a:lnTo>
                    <a:pt x="0" y="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73" name="Freeform 777">
              <a:extLst>
                <a:ext uri="{FF2B5EF4-FFF2-40B4-BE49-F238E27FC236}">
                  <a16:creationId xmlns:a16="http://schemas.microsoft.com/office/drawing/2014/main" id="{9A201C09-D87A-4266-8AD5-AB0F4451C7A2}"/>
                </a:ext>
              </a:extLst>
            </p:cNvPr>
            <p:cNvSpPr>
              <a:spLocks noChangeArrowheads="1"/>
            </p:cNvSpPr>
            <p:nvPr/>
          </p:nvSpPr>
          <p:spPr bwMode="auto">
            <a:xfrm>
              <a:off x="3901" y="2896"/>
              <a:ext cx="18" cy="31"/>
            </a:xfrm>
            <a:custGeom>
              <a:avLst/>
              <a:gdLst>
                <a:gd name="T0" fmla="*/ 0 w 78"/>
                <a:gd name="T1" fmla="*/ 7 h 136"/>
                <a:gd name="T2" fmla="*/ 15 w 78"/>
                <a:gd name="T3" fmla="*/ 0 h 136"/>
                <a:gd name="T4" fmla="*/ 46 w 78"/>
                <a:gd name="T5" fmla="*/ 0 h 136"/>
                <a:gd name="T6" fmla="*/ 66 w 78"/>
                <a:gd name="T7" fmla="*/ 7 h 136"/>
                <a:gd name="T8" fmla="*/ 77 w 78"/>
                <a:gd name="T9" fmla="*/ 39 h 136"/>
                <a:gd name="T10" fmla="*/ 77 w 78"/>
                <a:gd name="T11" fmla="*/ 135 h 136"/>
              </a:gdLst>
              <a:ahLst/>
              <a:cxnLst>
                <a:cxn ang="0">
                  <a:pos x="T0" y="T1"/>
                </a:cxn>
                <a:cxn ang="0">
                  <a:pos x="T2" y="T3"/>
                </a:cxn>
                <a:cxn ang="0">
                  <a:pos x="T4" y="T5"/>
                </a:cxn>
                <a:cxn ang="0">
                  <a:pos x="T6" y="T7"/>
                </a:cxn>
                <a:cxn ang="0">
                  <a:pos x="T8" y="T9"/>
                </a:cxn>
                <a:cxn ang="0">
                  <a:pos x="T10" y="T11"/>
                </a:cxn>
              </a:cxnLst>
              <a:rect l="0" t="0" r="r" b="b"/>
              <a:pathLst>
                <a:path w="78" h="136">
                  <a:moveTo>
                    <a:pt x="0" y="7"/>
                  </a:moveTo>
                  <a:lnTo>
                    <a:pt x="15" y="0"/>
                  </a:lnTo>
                  <a:lnTo>
                    <a:pt x="46" y="0"/>
                  </a:lnTo>
                  <a:lnTo>
                    <a:pt x="66" y="7"/>
                  </a:lnTo>
                  <a:lnTo>
                    <a:pt x="77" y="39"/>
                  </a:lnTo>
                  <a:lnTo>
                    <a:pt x="77"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74" name="Freeform 778">
              <a:extLst>
                <a:ext uri="{FF2B5EF4-FFF2-40B4-BE49-F238E27FC236}">
                  <a16:creationId xmlns:a16="http://schemas.microsoft.com/office/drawing/2014/main" id="{E6A3702D-989E-4233-8750-2481543AE7C5}"/>
                </a:ext>
              </a:extLst>
            </p:cNvPr>
            <p:cNvSpPr>
              <a:spLocks noChangeArrowheads="1"/>
            </p:cNvSpPr>
            <p:nvPr/>
          </p:nvSpPr>
          <p:spPr bwMode="auto">
            <a:xfrm>
              <a:off x="3936" y="2896"/>
              <a:ext cx="14" cy="31"/>
            </a:xfrm>
            <a:custGeom>
              <a:avLst/>
              <a:gdLst>
                <a:gd name="T0" fmla="*/ 0 w 62"/>
                <a:gd name="T1" fmla="*/ 135 h 136"/>
                <a:gd name="T2" fmla="*/ 0 w 62"/>
                <a:gd name="T3" fmla="*/ 0 h 136"/>
                <a:gd name="T4" fmla="*/ 61 w 62"/>
                <a:gd name="T5" fmla="*/ 7 h 136"/>
                <a:gd name="T6" fmla="*/ 0 w 62"/>
                <a:gd name="T7" fmla="*/ 39 h 136"/>
              </a:gdLst>
              <a:ahLst/>
              <a:cxnLst>
                <a:cxn ang="0">
                  <a:pos x="T0" y="T1"/>
                </a:cxn>
                <a:cxn ang="0">
                  <a:pos x="T2" y="T3"/>
                </a:cxn>
                <a:cxn ang="0">
                  <a:pos x="T4" y="T5"/>
                </a:cxn>
                <a:cxn ang="0">
                  <a:pos x="T6" y="T7"/>
                </a:cxn>
              </a:cxnLst>
              <a:rect l="0" t="0" r="r" b="b"/>
              <a:pathLst>
                <a:path w="62" h="136">
                  <a:moveTo>
                    <a:pt x="0" y="135"/>
                  </a:moveTo>
                  <a:lnTo>
                    <a:pt x="0" y="0"/>
                  </a:lnTo>
                  <a:lnTo>
                    <a:pt x="61" y="7"/>
                  </a:lnTo>
                  <a:lnTo>
                    <a:pt x="0" y="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75" name="Freeform 779">
              <a:extLst>
                <a:ext uri="{FF2B5EF4-FFF2-40B4-BE49-F238E27FC236}">
                  <a16:creationId xmlns:a16="http://schemas.microsoft.com/office/drawing/2014/main" id="{50563935-4F7C-4BB3-A960-F6B4430081A5}"/>
                </a:ext>
              </a:extLst>
            </p:cNvPr>
            <p:cNvSpPr>
              <a:spLocks noChangeArrowheads="1"/>
            </p:cNvSpPr>
            <p:nvPr/>
          </p:nvSpPr>
          <p:spPr bwMode="auto">
            <a:xfrm>
              <a:off x="3943" y="2896"/>
              <a:ext cx="18" cy="31"/>
            </a:xfrm>
            <a:custGeom>
              <a:avLst/>
              <a:gdLst>
                <a:gd name="T0" fmla="*/ 0 w 79"/>
                <a:gd name="T1" fmla="*/ 7 h 136"/>
                <a:gd name="T2" fmla="*/ 19 w 79"/>
                <a:gd name="T3" fmla="*/ 0 h 136"/>
                <a:gd name="T4" fmla="*/ 46 w 79"/>
                <a:gd name="T5" fmla="*/ 0 h 136"/>
                <a:gd name="T6" fmla="*/ 69 w 79"/>
                <a:gd name="T7" fmla="*/ 7 h 136"/>
                <a:gd name="T8" fmla="*/ 78 w 79"/>
                <a:gd name="T9" fmla="*/ 39 h 136"/>
                <a:gd name="T10" fmla="*/ 78 w 79"/>
                <a:gd name="T11" fmla="*/ 135 h 136"/>
              </a:gdLst>
              <a:ahLst/>
              <a:cxnLst>
                <a:cxn ang="0">
                  <a:pos x="T0" y="T1"/>
                </a:cxn>
                <a:cxn ang="0">
                  <a:pos x="T2" y="T3"/>
                </a:cxn>
                <a:cxn ang="0">
                  <a:pos x="T4" y="T5"/>
                </a:cxn>
                <a:cxn ang="0">
                  <a:pos x="T6" y="T7"/>
                </a:cxn>
                <a:cxn ang="0">
                  <a:pos x="T8" y="T9"/>
                </a:cxn>
                <a:cxn ang="0">
                  <a:pos x="T10" y="T11"/>
                </a:cxn>
              </a:cxnLst>
              <a:rect l="0" t="0" r="r" b="b"/>
              <a:pathLst>
                <a:path w="79" h="136">
                  <a:moveTo>
                    <a:pt x="0" y="7"/>
                  </a:moveTo>
                  <a:lnTo>
                    <a:pt x="19" y="0"/>
                  </a:lnTo>
                  <a:lnTo>
                    <a:pt x="46" y="0"/>
                  </a:lnTo>
                  <a:lnTo>
                    <a:pt x="69" y="7"/>
                  </a:lnTo>
                  <a:lnTo>
                    <a:pt x="78" y="39"/>
                  </a:lnTo>
                  <a:lnTo>
                    <a:pt x="78"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76" name="Freeform 780">
              <a:extLst>
                <a:ext uri="{FF2B5EF4-FFF2-40B4-BE49-F238E27FC236}">
                  <a16:creationId xmlns:a16="http://schemas.microsoft.com/office/drawing/2014/main" id="{7CEAE4DF-E06B-48E3-A92F-E76A5FB3537B}"/>
                </a:ext>
              </a:extLst>
            </p:cNvPr>
            <p:cNvSpPr>
              <a:spLocks noChangeArrowheads="1"/>
            </p:cNvSpPr>
            <p:nvPr/>
          </p:nvSpPr>
          <p:spPr bwMode="auto">
            <a:xfrm>
              <a:off x="3978" y="2896"/>
              <a:ext cx="28" cy="31"/>
            </a:xfrm>
            <a:custGeom>
              <a:avLst/>
              <a:gdLst>
                <a:gd name="T0" fmla="*/ 121 w 122"/>
                <a:gd name="T1" fmla="*/ 135 h 136"/>
                <a:gd name="T2" fmla="*/ 121 w 122"/>
                <a:gd name="T3" fmla="*/ 0 h 136"/>
                <a:gd name="T4" fmla="*/ 121 w 122"/>
                <a:gd name="T5" fmla="*/ 26 h 136"/>
                <a:gd name="T6" fmla="*/ 102 w 122"/>
                <a:gd name="T7" fmla="*/ 7 h 136"/>
                <a:gd name="T8" fmla="*/ 82 w 122"/>
                <a:gd name="T9" fmla="*/ 0 h 136"/>
                <a:gd name="T10" fmla="*/ 51 w 122"/>
                <a:gd name="T11" fmla="*/ 0 h 136"/>
                <a:gd name="T12" fmla="*/ 31 w 122"/>
                <a:gd name="T13" fmla="*/ 7 h 136"/>
                <a:gd name="T14" fmla="*/ 11 w 122"/>
                <a:gd name="T15" fmla="*/ 26 h 136"/>
                <a:gd name="T16" fmla="*/ 0 w 122"/>
                <a:gd name="T17" fmla="*/ 58 h 136"/>
                <a:gd name="T18" fmla="*/ 0 w 122"/>
                <a:gd name="T19" fmla="*/ 77 h 136"/>
                <a:gd name="T20" fmla="*/ 11 w 122"/>
                <a:gd name="T21" fmla="*/ 107 h 136"/>
                <a:gd name="T22" fmla="*/ 31 w 122"/>
                <a:gd name="T23" fmla="*/ 123 h 136"/>
                <a:gd name="T24" fmla="*/ 51 w 122"/>
                <a:gd name="T25" fmla="*/ 135 h 136"/>
                <a:gd name="T26" fmla="*/ 82 w 122"/>
                <a:gd name="T27" fmla="*/ 135 h 136"/>
                <a:gd name="T28" fmla="*/ 102 w 122"/>
                <a:gd name="T29" fmla="*/ 123 h 136"/>
                <a:gd name="T30" fmla="*/ 121 w 122"/>
                <a:gd name="T31" fmla="*/ 10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36">
                  <a:moveTo>
                    <a:pt x="121" y="135"/>
                  </a:moveTo>
                  <a:lnTo>
                    <a:pt x="121" y="0"/>
                  </a:lnTo>
                  <a:lnTo>
                    <a:pt x="121" y="26"/>
                  </a:lnTo>
                  <a:lnTo>
                    <a:pt x="102" y="7"/>
                  </a:lnTo>
                  <a:lnTo>
                    <a:pt x="82" y="0"/>
                  </a:lnTo>
                  <a:lnTo>
                    <a:pt x="51" y="0"/>
                  </a:lnTo>
                  <a:lnTo>
                    <a:pt x="31" y="7"/>
                  </a:lnTo>
                  <a:lnTo>
                    <a:pt x="11" y="26"/>
                  </a:lnTo>
                  <a:lnTo>
                    <a:pt x="0" y="58"/>
                  </a:lnTo>
                  <a:lnTo>
                    <a:pt x="0" y="77"/>
                  </a:lnTo>
                  <a:lnTo>
                    <a:pt x="11" y="107"/>
                  </a:lnTo>
                  <a:lnTo>
                    <a:pt x="31" y="123"/>
                  </a:lnTo>
                  <a:lnTo>
                    <a:pt x="51" y="135"/>
                  </a:lnTo>
                  <a:lnTo>
                    <a:pt x="82" y="135"/>
                  </a:lnTo>
                  <a:lnTo>
                    <a:pt x="102" y="123"/>
                  </a:lnTo>
                  <a:lnTo>
                    <a:pt x="121" y="10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77" name="Line 781">
              <a:extLst>
                <a:ext uri="{FF2B5EF4-FFF2-40B4-BE49-F238E27FC236}">
                  <a16:creationId xmlns:a16="http://schemas.microsoft.com/office/drawing/2014/main" id="{7E39C9ED-E162-49F3-A05C-B4337D4704D9}"/>
                </a:ext>
              </a:extLst>
            </p:cNvPr>
            <p:cNvSpPr>
              <a:spLocks noChangeShapeType="1"/>
            </p:cNvSpPr>
            <p:nvPr/>
          </p:nvSpPr>
          <p:spPr bwMode="auto">
            <a:xfrm flipH="1">
              <a:off x="3671" y="2820"/>
              <a:ext cx="39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78" name="Line 782">
              <a:extLst>
                <a:ext uri="{FF2B5EF4-FFF2-40B4-BE49-F238E27FC236}">
                  <a16:creationId xmlns:a16="http://schemas.microsoft.com/office/drawing/2014/main" id="{C62381F1-84BB-44F9-9325-71586645CB01}"/>
                </a:ext>
              </a:extLst>
            </p:cNvPr>
            <p:cNvSpPr>
              <a:spLocks noChangeShapeType="1"/>
            </p:cNvSpPr>
            <p:nvPr/>
          </p:nvSpPr>
          <p:spPr bwMode="auto">
            <a:xfrm flipH="1">
              <a:off x="3187" y="2832"/>
              <a:ext cx="37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79" name="Freeform 783">
              <a:extLst>
                <a:ext uri="{FF2B5EF4-FFF2-40B4-BE49-F238E27FC236}">
                  <a16:creationId xmlns:a16="http://schemas.microsoft.com/office/drawing/2014/main" id="{567E794E-284D-487B-ABCA-BC895A877B79}"/>
                </a:ext>
              </a:extLst>
            </p:cNvPr>
            <p:cNvSpPr>
              <a:spLocks noChangeArrowheads="1"/>
            </p:cNvSpPr>
            <p:nvPr/>
          </p:nvSpPr>
          <p:spPr bwMode="auto">
            <a:xfrm>
              <a:off x="3175" y="2820"/>
              <a:ext cx="394" cy="268"/>
            </a:xfrm>
            <a:custGeom>
              <a:avLst/>
              <a:gdLst>
                <a:gd name="T0" fmla="*/ 1680 w 1739"/>
                <a:gd name="T1" fmla="*/ 53 h 1184"/>
                <a:gd name="T2" fmla="*/ 1680 w 1739"/>
                <a:gd name="T3" fmla="*/ 1125 h 1184"/>
                <a:gd name="T4" fmla="*/ 58 w 1739"/>
                <a:gd name="T5" fmla="*/ 1125 h 1184"/>
                <a:gd name="T6" fmla="*/ 58 w 1739"/>
                <a:gd name="T7" fmla="*/ 53 h 1184"/>
                <a:gd name="T8" fmla="*/ 42 w 1739"/>
                <a:gd name="T9" fmla="*/ 42 h 1184"/>
                <a:gd name="T10" fmla="*/ 1696 w 1739"/>
                <a:gd name="T11" fmla="*/ 42 h 1184"/>
                <a:gd name="T12" fmla="*/ 1696 w 1739"/>
                <a:gd name="T13" fmla="*/ 1141 h 1184"/>
                <a:gd name="T14" fmla="*/ 42 w 1739"/>
                <a:gd name="T15" fmla="*/ 1141 h 1184"/>
                <a:gd name="T16" fmla="*/ 42 w 1739"/>
                <a:gd name="T17" fmla="*/ 42 h 1184"/>
                <a:gd name="T18" fmla="*/ 31 w 1739"/>
                <a:gd name="T19" fmla="*/ 26 h 1184"/>
                <a:gd name="T20" fmla="*/ 1708 w 1739"/>
                <a:gd name="T21" fmla="*/ 26 h 1184"/>
                <a:gd name="T22" fmla="*/ 1708 w 1739"/>
                <a:gd name="T23" fmla="*/ 1153 h 1184"/>
                <a:gd name="T24" fmla="*/ 31 w 1739"/>
                <a:gd name="T25" fmla="*/ 1153 h 1184"/>
                <a:gd name="T26" fmla="*/ 31 w 1739"/>
                <a:gd name="T27" fmla="*/ 26 h 1184"/>
                <a:gd name="T28" fmla="*/ 15 w 1739"/>
                <a:gd name="T29" fmla="*/ 11 h 1184"/>
                <a:gd name="T30" fmla="*/ 1722 w 1739"/>
                <a:gd name="T31" fmla="*/ 11 h 1184"/>
                <a:gd name="T32" fmla="*/ 1722 w 1739"/>
                <a:gd name="T33" fmla="*/ 1167 h 1184"/>
                <a:gd name="T34" fmla="*/ 15 w 1739"/>
                <a:gd name="T35" fmla="*/ 1167 h 1184"/>
                <a:gd name="T36" fmla="*/ 15 w 1739"/>
                <a:gd name="T37" fmla="*/ 11 h 1184"/>
                <a:gd name="T38" fmla="*/ 0 w 1739"/>
                <a:gd name="T39" fmla="*/ 0 h 1184"/>
                <a:gd name="T40" fmla="*/ 1738 w 1739"/>
                <a:gd name="T41" fmla="*/ 0 h 1184"/>
                <a:gd name="T42" fmla="*/ 1738 w 1739"/>
                <a:gd name="T43" fmla="*/ 1183 h 1184"/>
                <a:gd name="T44" fmla="*/ 0 w 1739"/>
                <a:gd name="T45" fmla="*/ 1183 h 1184"/>
                <a:gd name="T46" fmla="*/ 0 w 1739"/>
                <a:gd name="T47" fmla="*/ 0 h 1184"/>
                <a:gd name="T48" fmla="*/ 1680 w 1739"/>
                <a:gd name="T49" fmla="*/ 53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39" h="1184">
                  <a:moveTo>
                    <a:pt x="1680" y="53"/>
                  </a:moveTo>
                  <a:lnTo>
                    <a:pt x="1680" y="1125"/>
                  </a:lnTo>
                  <a:lnTo>
                    <a:pt x="58" y="1125"/>
                  </a:lnTo>
                  <a:lnTo>
                    <a:pt x="58" y="53"/>
                  </a:lnTo>
                  <a:lnTo>
                    <a:pt x="42" y="42"/>
                  </a:lnTo>
                  <a:lnTo>
                    <a:pt x="1696" y="42"/>
                  </a:lnTo>
                  <a:lnTo>
                    <a:pt x="1696" y="1141"/>
                  </a:lnTo>
                  <a:lnTo>
                    <a:pt x="42" y="1141"/>
                  </a:lnTo>
                  <a:lnTo>
                    <a:pt x="42" y="42"/>
                  </a:lnTo>
                  <a:lnTo>
                    <a:pt x="31" y="26"/>
                  </a:lnTo>
                  <a:lnTo>
                    <a:pt x="1708" y="26"/>
                  </a:lnTo>
                  <a:lnTo>
                    <a:pt x="1708" y="1153"/>
                  </a:lnTo>
                  <a:lnTo>
                    <a:pt x="31" y="1153"/>
                  </a:lnTo>
                  <a:lnTo>
                    <a:pt x="31" y="26"/>
                  </a:lnTo>
                  <a:lnTo>
                    <a:pt x="15" y="11"/>
                  </a:lnTo>
                  <a:lnTo>
                    <a:pt x="1722" y="11"/>
                  </a:lnTo>
                  <a:lnTo>
                    <a:pt x="1722" y="1167"/>
                  </a:lnTo>
                  <a:lnTo>
                    <a:pt x="15" y="1167"/>
                  </a:lnTo>
                  <a:lnTo>
                    <a:pt x="15" y="11"/>
                  </a:lnTo>
                  <a:lnTo>
                    <a:pt x="0" y="0"/>
                  </a:lnTo>
                  <a:lnTo>
                    <a:pt x="1738" y="0"/>
                  </a:lnTo>
                  <a:lnTo>
                    <a:pt x="1738" y="1183"/>
                  </a:lnTo>
                  <a:lnTo>
                    <a:pt x="0" y="1183"/>
                  </a:lnTo>
                  <a:lnTo>
                    <a:pt x="0" y="0"/>
                  </a:lnTo>
                  <a:lnTo>
                    <a:pt x="1680" y="53"/>
                  </a:lnTo>
                </a:path>
              </a:pathLst>
            </a:custGeom>
            <a:solidFill>
              <a:srgbClr val="FF9900"/>
            </a:solidFill>
            <a:ln w="12600">
              <a:solidFill>
                <a:srgbClr val="333333"/>
              </a:solidFill>
              <a:round/>
              <a:headEnd/>
              <a:tailEnd/>
            </a:ln>
          </p:spPr>
          <p:txBody>
            <a:bodyPr wrap="none" anchor="ctr"/>
            <a:lstStyle/>
            <a:p>
              <a:endParaRPr lang="en-US"/>
            </a:p>
          </p:txBody>
        </p:sp>
        <p:sp>
          <p:nvSpPr>
            <p:cNvPr id="30480" name="Line 784">
              <a:extLst>
                <a:ext uri="{FF2B5EF4-FFF2-40B4-BE49-F238E27FC236}">
                  <a16:creationId xmlns:a16="http://schemas.microsoft.com/office/drawing/2014/main" id="{8D54ECB7-FE16-476D-886C-210ACAE44A0A}"/>
                </a:ext>
              </a:extLst>
            </p:cNvPr>
            <p:cNvSpPr>
              <a:spLocks noChangeShapeType="1"/>
            </p:cNvSpPr>
            <p:nvPr/>
          </p:nvSpPr>
          <p:spPr bwMode="auto">
            <a:xfrm>
              <a:off x="3283" y="2923"/>
              <a:ext cx="1"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81" name="Line 785">
              <a:extLst>
                <a:ext uri="{FF2B5EF4-FFF2-40B4-BE49-F238E27FC236}">
                  <a16:creationId xmlns:a16="http://schemas.microsoft.com/office/drawing/2014/main" id="{FEF17162-0D5A-4472-A6B2-486BBCE734CC}"/>
                </a:ext>
              </a:extLst>
            </p:cNvPr>
            <p:cNvSpPr>
              <a:spLocks noChangeShapeType="1"/>
            </p:cNvSpPr>
            <p:nvPr/>
          </p:nvSpPr>
          <p:spPr bwMode="auto">
            <a:xfrm flipV="1">
              <a:off x="3283" y="2921"/>
              <a:ext cx="32"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82" name="Line 786">
              <a:extLst>
                <a:ext uri="{FF2B5EF4-FFF2-40B4-BE49-F238E27FC236}">
                  <a16:creationId xmlns:a16="http://schemas.microsoft.com/office/drawing/2014/main" id="{9DEB99DA-F1F9-4F3E-A0D0-6BA72445B15E}"/>
                </a:ext>
              </a:extLst>
            </p:cNvPr>
            <p:cNvSpPr>
              <a:spLocks noChangeShapeType="1"/>
            </p:cNvSpPr>
            <p:nvPr/>
          </p:nvSpPr>
          <p:spPr bwMode="auto">
            <a:xfrm>
              <a:off x="3293" y="2943"/>
              <a:ext cx="21"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83" name="Freeform 787">
              <a:extLst>
                <a:ext uri="{FF2B5EF4-FFF2-40B4-BE49-F238E27FC236}">
                  <a16:creationId xmlns:a16="http://schemas.microsoft.com/office/drawing/2014/main" id="{0F752432-A31E-43B6-80D8-F3722E0521E5}"/>
                </a:ext>
              </a:extLst>
            </p:cNvPr>
            <p:cNvSpPr>
              <a:spLocks noChangeArrowheads="1"/>
            </p:cNvSpPr>
            <p:nvPr/>
          </p:nvSpPr>
          <p:spPr bwMode="auto">
            <a:xfrm>
              <a:off x="3329" y="2938"/>
              <a:ext cx="27" cy="32"/>
            </a:xfrm>
            <a:custGeom>
              <a:avLst/>
              <a:gdLst>
                <a:gd name="T0" fmla="*/ 0 w 120"/>
                <a:gd name="T1" fmla="*/ 61 h 140"/>
                <a:gd name="T2" fmla="*/ 119 w 120"/>
                <a:gd name="T3" fmla="*/ 61 h 140"/>
                <a:gd name="T4" fmla="*/ 119 w 120"/>
                <a:gd name="T5" fmla="*/ 42 h 140"/>
                <a:gd name="T6" fmla="*/ 103 w 120"/>
                <a:gd name="T7" fmla="*/ 23 h 140"/>
                <a:gd name="T8" fmla="*/ 96 w 120"/>
                <a:gd name="T9" fmla="*/ 15 h 140"/>
                <a:gd name="T10" fmla="*/ 77 w 120"/>
                <a:gd name="T11" fmla="*/ 0 h 140"/>
                <a:gd name="T12" fmla="*/ 49 w 120"/>
                <a:gd name="T13" fmla="*/ 0 h 140"/>
                <a:gd name="T14" fmla="*/ 26 w 120"/>
                <a:gd name="T15" fmla="*/ 15 h 140"/>
                <a:gd name="T16" fmla="*/ 11 w 120"/>
                <a:gd name="T17" fmla="*/ 31 h 140"/>
                <a:gd name="T18" fmla="*/ 0 w 120"/>
                <a:gd name="T19" fmla="*/ 61 h 140"/>
                <a:gd name="T20" fmla="*/ 0 w 120"/>
                <a:gd name="T21" fmla="*/ 81 h 140"/>
                <a:gd name="T22" fmla="*/ 11 w 120"/>
                <a:gd name="T23" fmla="*/ 112 h 140"/>
                <a:gd name="T24" fmla="*/ 26 w 120"/>
                <a:gd name="T25" fmla="*/ 131 h 140"/>
                <a:gd name="T26" fmla="*/ 49 w 120"/>
                <a:gd name="T27" fmla="*/ 139 h 140"/>
                <a:gd name="T28" fmla="*/ 77 w 120"/>
                <a:gd name="T29" fmla="*/ 139 h 140"/>
                <a:gd name="T30" fmla="*/ 96 w 120"/>
                <a:gd name="T31" fmla="*/ 131 h 140"/>
                <a:gd name="T32" fmla="*/ 119 w 120"/>
                <a:gd name="T33" fmla="*/ 11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40">
                  <a:moveTo>
                    <a:pt x="0" y="61"/>
                  </a:moveTo>
                  <a:lnTo>
                    <a:pt x="119" y="61"/>
                  </a:lnTo>
                  <a:lnTo>
                    <a:pt x="119" y="42"/>
                  </a:lnTo>
                  <a:lnTo>
                    <a:pt x="103" y="23"/>
                  </a:lnTo>
                  <a:lnTo>
                    <a:pt x="96" y="15"/>
                  </a:lnTo>
                  <a:lnTo>
                    <a:pt x="77" y="0"/>
                  </a:lnTo>
                  <a:lnTo>
                    <a:pt x="49" y="0"/>
                  </a:lnTo>
                  <a:lnTo>
                    <a:pt x="26" y="15"/>
                  </a:lnTo>
                  <a:lnTo>
                    <a:pt x="11" y="31"/>
                  </a:lnTo>
                  <a:lnTo>
                    <a:pt x="0" y="61"/>
                  </a:lnTo>
                  <a:lnTo>
                    <a:pt x="0" y="81"/>
                  </a:lnTo>
                  <a:lnTo>
                    <a:pt x="11" y="112"/>
                  </a:lnTo>
                  <a:lnTo>
                    <a:pt x="26" y="131"/>
                  </a:lnTo>
                  <a:lnTo>
                    <a:pt x="49" y="139"/>
                  </a:lnTo>
                  <a:lnTo>
                    <a:pt x="77" y="139"/>
                  </a:lnTo>
                  <a:lnTo>
                    <a:pt x="96" y="131"/>
                  </a:lnTo>
                  <a:lnTo>
                    <a:pt x="119" y="1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84" name="Line 788">
              <a:extLst>
                <a:ext uri="{FF2B5EF4-FFF2-40B4-BE49-F238E27FC236}">
                  <a16:creationId xmlns:a16="http://schemas.microsoft.com/office/drawing/2014/main" id="{A500395C-5136-4021-A3E1-7962B9B1296A}"/>
                </a:ext>
              </a:extLst>
            </p:cNvPr>
            <p:cNvSpPr>
              <a:spLocks noChangeShapeType="1"/>
            </p:cNvSpPr>
            <p:nvPr/>
          </p:nvSpPr>
          <p:spPr bwMode="auto">
            <a:xfrm flipH="1" flipV="1">
              <a:off x="3370" y="2936"/>
              <a:ext cx="15" cy="3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85" name="Freeform 789">
              <a:extLst>
                <a:ext uri="{FF2B5EF4-FFF2-40B4-BE49-F238E27FC236}">
                  <a16:creationId xmlns:a16="http://schemas.microsoft.com/office/drawing/2014/main" id="{15F69BF7-99B4-4695-A960-2A8055552CBC}"/>
                </a:ext>
              </a:extLst>
            </p:cNvPr>
            <p:cNvSpPr>
              <a:spLocks noChangeArrowheads="1"/>
            </p:cNvSpPr>
            <p:nvPr/>
          </p:nvSpPr>
          <p:spPr bwMode="auto">
            <a:xfrm>
              <a:off x="3369" y="2938"/>
              <a:ext cx="28" cy="48"/>
            </a:xfrm>
            <a:custGeom>
              <a:avLst/>
              <a:gdLst>
                <a:gd name="T0" fmla="*/ 124 w 125"/>
                <a:gd name="T1" fmla="*/ 0 h 210"/>
                <a:gd name="T2" fmla="*/ 66 w 125"/>
                <a:gd name="T3" fmla="*/ 139 h 210"/>
                <a:gd name="T4" fmla="*/ 47 w 125"/>
                <a:gd name="T5" fmla="*/ 182 h 210"/>
                <a:gd name="T6" fmla="*/ 27 w 125"/>
                <a:gd name="T7" fmla="*/ 198 h 210"/>
                <a:gd name="T8" fmla="*/ 8 w 125"/>
                <a:gd name="T9" fmla="*/ 209 h 210"/>
                <a:gd name="T10" fmla="*/ 0 w 125"/>
                <a:gd name="T11" fmla="*/ 209 h 210"/>
              </a:gdLst>
              <a:ahLst/>
              <a:cxnLst>
                <a:cxn ang="0">
                  <a:pos x="T0" y="T1"/>
                </a:cxn>
                <a:cxn ang="0">
                  <a:pos x="T2" y="T3"/>
                </a:cxn>
                <a:cxn ang="0">
                  <a:pos x="T4" y="T5"/>
                </a:cxn>
                <a:cxn ang="0">
                  <a:pos x="T6" y="T7"/>
                </a:cxn>
                <a:cxn ang="0">
                  <a:pos x="T8" y="T9"/>
                </a:cxn>
                <a:cxn ang="0">
                  <a:pos x="T10" y="T11"/>
                </a:cxn>
              </a:cxnLst>
              <a:rect l="0" t="0" r="r" b="b"/>
              <a:pathLst>
                <a:path w="125" h="210">
                  <a:moveTo>
                    <a:pt x="124" y="0"/>
                  </a:moveTo>
                  <a:lnTo>
                    <a:pt x="66" y="139"/>
                  </a:lnTo>
                  <a:lnTo>
                    <a:pt x="47" y="182"/>
                  </a:lnTo>
                  <a:lnTo>
                    <a:pt x="27" y="198"/>
                  </a:lnTo>
                  <a:lnTo>
                    <a:pt x="8" y="209"/>
                  </a:lnTo>
                  <a:lnTo>
                    <a:pt x="0" y="20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86" name="Freeform 790">
              <a:extLst>
                <a:ext uri="{FF2B5EF4-FFF2-40B4-BE49-F238E27FC236}">
                  <a16:creationId xmlns:a16="http://schemas.microsoft.com/office/drawing/2014/main" id="{188FD76F-444F-4599-AC56-8216C5F7932A}"/>
                </a:ext>
              </a:extLst>
            </p:cNvPr>
            <p:cNvSpPr>
              <a:spLocks noChangeArrowheads="1"/>
            </p:cNvSpPr>
            <p:nvPr/>
          </p:nvSpPr>
          <p:spPr bwMode="auto">
            <a:xfrm>
              <a:off x="3404" y="2938"/>
              <a:ext cx="27" cy="32"/>
            </a:xfrm>
            <a:custGeom>
              <a:avLst/>
              <a:gdLst>
                <a:gd name="T0" fmla="*/ 0 w 117"/>
                <a:gd name="T1" fmla="*/ 61 h 140"/>
                <a:gd name="T2" fmla="*/ 116 w 117"/>
                <a:gd name="T3" fmla="*/ 61 h 140"/>
                <a:gd name="T4" fmla="*/ 116 w 117"/>
                <a:gd name="T5" fmla="*/ 42 h 140"/>
                <a:gd name="T6" fmla="*/ 108 w 117"/>
                <a:gd name="T7" fmla="*/ 23 h 140"/>
                <a:gd name="T8" fmla="*/ 97 w 117"/>
                <a:gd name="T9" fmla="*/ 15 h 140"/>
                <a:gd name="T10" fmla="*/ 78 w 117"/>
                <a:gd name="T11" fmla="*/ 0 h 140"/>
                <a:gd name="T12" fmla="*/ 46 w 117"/>
                <a:gd name="T13" fmla="*/ 0 h 140"/>
                <a:gd name="T14" fmla="*/ 30 w 117"/>
                <a:gd name="T15" fmla="*/ 15 h 140"/>
                <a:gd name="T16" fmla="*/ 11 w 117"/>
                <a:gd name="T17" fmla="*/ 31 h 140"/>
                <a:gd name="T18" fmla="*/ 0 w 117"/>
                <a:gd name="T19" fmla="*/ 61 h 140"/>
                <a:gd name="T20" fmla="*/ 0 w 117"/>
                <a:gd name="T21" fmla="*/ 81 h 140"/>
                <a:gd name="T22" fmla="*/ 11 w 117"/>
                <a:gd name="T23" fmla="*/ 112 h 140"/>
                <a:gd name="T24" fmla="*/ 30 w 117"/>
                <a:gd name="T25" fmla="*/ 131 h 140"/>
                <a:gd name="T26" fmla="*/ 46 w 117"/>
                <a:gd name="T27" fmla="*/ 139 h 140"/>
                <a:gd name="T28" fmla="*/ 78 w 117"/>
                <a:gd name="T29" fmla="*/ 139 h 140"/>
                <a:gd name="T30" fmla="*/ 97 w 117"/>
                <a:gd name="T31" fmla="*/ 131 h 140"/>
                <a:gd name="T32" fmla="*/ 116 w 117"/>
                <a:gd name="T33" fmla="*/ 11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40">
                  <a:moveTo>
                    <a:pt x="0" y="61"/>
                  </a:moveTo>
                  <a:lnTo>
                    <a:pt x="116" y="61"/>
                  </a:lnTo>
                  <a:lnTo>
                    <a:pt x="116" y="42"/>
                  </a:lnTo>
                  <a:lnTo>
                    <a:pt x="108" y="23"/>
                  </a:lnTo>
                  <a:lnTo>
                    <a:pt x="97" y="15"/>
                  </a:lnTo>
                  <a:lnTo>
                    <a:pt x="78" y="0"/>
                  </a:lnTo>
                  <a:lnTo>
                    <a:pt x="46" y="0"/>
                  </a:lnTo>
                  <a:lnTo>
                    <a:pt x="30" y="15"/>
                  </a:lnTo>
                  <a:lnTo>
                    <a:pt x="11" y="31"/>
                  </a:lnTo>
                  <a:lnTo>
                    <a:pt x="0" y="61"/>
                  </a:lnTo>
                  <a:lnTo>
                    <a:pt x="0" y="81"/>
                  </a:lnTo>
                  <a:lnTo>
                    <a:pt x="11" y="112"/>
                  </a:lnTo>
                  <a:lnTo>
                    <a:pt x="30" y="131"/>
                  </a:lnTo>
                  <a:lnTo>
                    <a:pt x="46" y="139"/>
                  </a:lnTo>
                  <a:lnTo>
                    <a:pt x="78" y="139"/>
                  </a:lnTo>
                  <a:lnTo>
                    <a:pt x="97" y="131"/>
                  </a:lnTo>
                  <a:lnTo>
                    <a:pt x="116" y="1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87" name="Freeform 791">
              <a:extLst>
                <a:ext uri="{FF2B5EF4-FFF2-40B4-BE49-F238E27FC236}">
                  <a16:creationId xmlns:a16="http://schemas.microsoft.com/office/drawing/2014/main" id="{642F296C-503A-4623-B548-AB09B6518377}"/>
                </a:ext>
              </a:extLst>
            </p:cNvPr>
            <p:cNvSpPr>
              <a:spLocks noChangeArrowheads="1"/>
            </p:cNvSpPr>
            <p:nvPr/>
          </p:nvSpPr>
          <p:spPr bwMode="auto">
            <a:xfrm>
              <a:off x="3444" y="2938"/>
              <a:ext cx="18" cy="32"/>
            </a:xfrm>
            <a:custGeom>
              <a:avLst/>
              <a:gdLst>
                <a:gd name="T0" fmla="*/ 0 w 79"/>
                <a:gd name="T1" fmla="*/ 139 h 140"/>
                <a:gd name="T2" fmla="*/ 0 w 79"/>
                <a:gd name="T3" fmla="*/ 0 h 140"/>
                <a:gd name="T4" fmla="*/ 4 w 79"/>
                <a:gd name="T5" fmla="*/ 31 h 140"/>
                <a:gd name="T6" fmla="*/ 0 w 79"/>
                <a:gd name="T7" fmla="*/ 61 h 140"/>
                <a:gd name="T8" fmla="*/ 4 w 79"/>
                <a:gd name="T9" fmla="*/ 31 h 140"/>
                <a:gd name="T10" fmla="*/ 28 w 79"/>
                <a:gd name="T11" fmla="*/ 15 h 140"/>
                <a:gd name="T12" fmla="*/ 52 w 79"/>
                <a:gd name="T13" fmla="*/ 0 h 140"/>
                <a:gd name="T14" fmla="*/ 78 w 79"/>
                <a:gd name="T15" fmla="*/ 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140">
                  <a:moveTo>
                    <a:pt x="0" y="139"/>
                  </a:moveTo>
                  <a:lnTo>
                    <a:pt x="0" y="0"/>
                  </a:lnTo>
                  <a:lnTo>
                    <a:pt x="4" y="31"/>
                  </a:lnTo>
                  <a:lnTo>
                    <a:pt x="0" y="61"/>
                  </a:lnTo>
                  <a:lnTo>
                    <a:pt x="4" y="31"/>
                  </a:lnTo>
                  <a:lnTo>
                    <a:pt x="28" y="15"/>
                  </a:lnTo>
                  <a:lnTo>
                    <a:pt x="52" y="0"/>
                  </a:lnTo>
                  <a:lnTo>
                    <a:pt x="7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88" name="Line 792">
              <a:extLst>
                <a:ext uri="{FF2B5EF4-FFF2-40B4-BE49-F238E27FC236}">
                  <a16:creationId xmlns:a16="http://schemas.microsoft.com/office/drawing/2014/main" id="{D0B644A7-C0C6-4493-8C4A-015E9305E412}"/>
                </a:ext>
              </a:extLst>
            </p:cNvPr>
            <p:cNvSpPr>
              <a:spLocks noChangeShapeType="1"/>
            </p:cNvSpPr>
            <p:nvPr/>
          </p:nvSpPr>
          <p:spPr bwMode="auto">
            <a:xfrm>
              <a:off x="2622" y="2931"/>
              <a:ext cx="1"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89" name="Line 793">
              <a:extLst>
                <a:ext uri="{FF2B5EF4-FFF2-40B4-BE49-F238E27FC236}">
                  <a16:creationId xmlns:a16="http://schemas.microsoft.com/office/drawing/2014/main" id="{C658D9AC-203A-4197-AFA4-B616D6111BCE}"/>
                </a:ext>
              </a:extLst>
            </p:cNvPr>
            <p:cNvSpPr>
              <a:spLocks noChangeShapeType="1"/>
            </p:cNvSpPr>
            <p:nvPr/>
          </p:nvSpPr>
          <p:spPr bwMode="auto">
            <a:xfrm>
              <a:off x="2606" y="2931"/>
              <a:ext cx="3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90" name="Line 794">
              <a:extLst>
                <a:ext uri="{FF2B5EF4-FFF2-40B4-BE49-F238E27FC236}">
                  <a16:creationId xmlns:a16="http://schemas.microsoft.com/office/drawing/2014/main" id="{51F88A03-EB4C-4708-9416-D34826A90DAF}"/>
                </a:ext>
              </a:extLst>
            </p:cNvPr>
            <p:cNvSpPr>
              <a:spLocks noChangeShapeType="1"/>
            </p:cNvSpPr>
            <p:nvPr/>
          </p:nvSpPr>
          <p:spPr bwMode="auto">
            <a:xfrm>
              <a:off x="2646" y="2946"/>
              <a:ext cx="1"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91" name="Freeform 795">
              <a:extLst>
                <a:ext uri="{FF2B5EF4-FFF2-40B4-BE49-F238E27FC236}">
                  <a16:creationId xmlns:a16="http://schemas.microsoft.com/office/drawing/2014/main" id="{3E5FD126-6E02-4CF7-84FC-D319D3A19A89}"/>
                </a:ext>
              </a:extLst>
            </p:cNvPr>
            <p:cNvSpPr>
              <a:spLocks noChangeArrowheads="1"/>
            </p:cNvSpPr>
            <p:nvPr/>
          </p:nvSpPr>
          <p:spPr bwMode="auto">
            <a:xfrm>
              <a:off x="2646" y="2946"/>
              <a:ext cx="17" cy="15"/>
            </a:xfrm>
            <a:custGeom>
              <a:avLst/>
              <a:gdLst>
                <a:gd name="T0" fmla="*/ 0 w 77"/>
                <a:gd name="T1" fmla="*/ 63 h 64"/>
                <a:gd name="T2" fmla="*/ 7 w 77"/>
                <a:gd name="T3" fmla="*/ 32 h 64"/>
                <a:gd name="T4" fmla="*/ 27 w 77"/>
                <a:gd name="T5" fmla="*/ 8 h 64"/>
                <a:gd name="T6" fmla="*/ 49 w 77"/>
                <a:gd name="T7" fmla="*/ 0 h 64"/>
                <a:gd name="T8" fmla="*/ 76 w 77"/>
                <a:gd name="T9" fmla="*/ 0 h 64"/>
              </a:gdLst>
              <a:ahLst/>
              <a:cxnLst>
                <a:cxn ang="0">
                  <a:pos x="T0" y="T1"/>
                </a:cxn>
                <a:cxn ang="0">
                  <a:pos x="T2" y="T3"/>
                </a:cxn>
                <a:cxn ang="0">
                  <a:pos x="T4" y="T5"/>
                </a:cxn>
                <a:cxn ang="0">
                  <a:pos x="T6" y="T7"/>
                </a:cxn>
                <a:cxn ang="0">
                  <a:pos x="T8" y="T9"/>
                </a:cxn>
              </a:cxnLst>
              <a:rect l="0" t="0" r="r" b="b"/>
              <a:pathLst>
                <a:path w="77" h="64">
                  <a:moveTo>
                    <a:pt x="0" y="63"/>
                  </a:moveTo>
                  <a:lnTo>
                    <a:pt x="7" y="32"/>
                  </a:lnTo>
                  <a:lnTo>
                    <a:pt x="27" y="8"/>
                  </a:lnTo>
                  <a:lnTo>
                    <a:pt x="49" y="0"/>
                  </a:lnTo>
                  <a:lnTo>
                    <a:pt x="7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92" name="Line 796">
              <a:extLst>
                <a:ext uri="{FF2B5EF4-FFF2-40B4-BE49-F238E27FC236}">
                  <a16:creationId xmlns:a16="http://schemas.microsoft.com/office/drawing/2014/main" id="{F7626561-2AB8-4B8F-8DF3-42CAFF3472A5}"/>
                </a:ext>
              </a:extLst>
            </p:cNvPr>
            <p:cNvSpPr>
              <a:spLocks noChangeShapeType="1"/>
            </p:cNvSpPr>
            <p:nvPr/>
          </p:nvSpPr>
          <p:spPr bwMode="auto">
            <a:xfrm>
              <a:off x="2701" y="2946"/>
              <a:ext cx="1"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493" name="Freeform 797">
              <a:extLst>
                <a:ext uri="{FF2B5EF4-FFF2-40B4-BE49-F238E27FC236}">
                  <a16:creationId xmlns:a16="http://schemas.microsoft.com/office/drawing/2014/main" id="{6723F11D-50E0-410A-9EB7-134CD8B05EF3}"/>
                </a:ext>
              </a:extLst>
            </p:cNvPr>
            <p:cNvSpPr>
              <a:spLocks noChangeArrowheads="1"/>
            </p:cNvSpPr>
            <p:nvPr/>
          </p:nvSpPr>
          <p:spPr bwMode="auto">
            <a:xfrm>
              <a:off x="2675" y="2946"/>
              <a:ext cx="27" cy="31"/>
            </a:xfrm>
            <a:custGeom>
              <a:avLst/>
              <a:gdLst>
                <a:gd name="T0" fmla="*/ 116 w 117"/>
                <a:gd name="T1" fmla="*/ 28 h 137"/>
                <a:gd name="T2" fmla="*/ 97 w 117"/>
                <a:gd name="T3" fmla="*/ 8 h 137"/>
                <a:gd name="T4" fmla="*/ 78 w 117"/>
                <a:gd name="T5" fmla="*/ 0 h 137"/>
                <a:gd name="T6" fmla="*/ 46 w 117"/>
                <a:gd name="T7" fmla="*/ 0 h 137"/>
                <a:gd name="T8" fmla="*/ 31 w 117"/>
                <a:gd name="T9" fmla="*/ 8 h 137"/>
                <a:gd name="T10" fmla="*/ 7 w 117"/>
                <a:gd name="T11" fmla="*/ 28 h 137"/>
                <a:gd name="T12" fmla="*/ 0 w 117"/>
                <a:gd name="T13" fmla="*/ 54 h 137"/>
                <a:gd name="T14" fmla="*/ 0 w 117"/>
                <a:gd name="T15" fmla="*/ 77 h 137"/>
                <a:gd name="T16" fmla="*/ 7 w 117"/>
                <a:gd name="T17" fmla="*/ 106 h 137"/>
                <a:gd name="T18" fmla="*/ 31 w 117"/>
                <a:gd name="T19" fmla="*/ 128 h 137"/>
                <a:gd name="T20" fmla="*/ 46 w 117"/>
                <a:gd name="T21" fmla="*/ 136 h 137"/>
                <a:gd name="T22" fmla="*/ 78 w 117"/>
                <a:gd name="T23" fmla="*/ 136 h 137"/>
                <a:gd name="T24" fmla="*/ 97 w 117"/>
                <a:gd name="T25" fmla="*/ 128 h 137"/>
                <a:gd name="T26" fmla="*/ 116 w 117"/>
                <a:gd name="T27" fmla="*/ 10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37">
                  <a:moveTo>
                    <a:pt x="116" y="28"/>
                  </a:moveTo>
                  <a:lnTo>
                    <a:pt x="97" y="8"/>
                  </a:lnTo>
                  <a:lnTo>
                    <a:pt x="78" y="0"/>
                  </a:lnTo>
                  <a:lnTo>
                    <a:pt x="46" y="0"/>
                  </a:lnTo>
                  <a:lnTo>
                    <a:pt x="31" y="8"/>
                  </a:lnTo>
                  <a:lnTo>
                    <a:pt x="7" y="28"/>
                  </a:lnTo>
                  <a:lnTo>
                    <a:pt x="0" y="54"/>
                  </a:lnTo>
                  <a:lnTo>
                    <a:pt x="0" y="77"/>
                  </a:lnTo>
                  <a:lnTo>
                    <a:pt x="7" y="106"/>
                  </a:lnTo>
                  <a:lnTo>
                    <a:pt x="31" y="128"/>
                  </a:lnTo>
                  <a:lnTo>
                    <a:pt x="46" y="136"/>
                  </a:lnTo>
                  <a:lnTo>
                    <a:pt x="78" y="136"/>
                  </a:lnTo>
                  <a:lnTo>
                    <a:pt x="97" y="128"/>
                  </a:lnTo>
                  <a:lnTo>
                    <a:pt x="116"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94" name="Freeform 798">
              <a:extLst>
                <a:ext uri="{FF2B5EF4-FFF2-40B4-BE49-F238E27FC236}">
                  <a16:creationId xmlns:a16="http://schemas.microsoft.com/office/drawing/2014/main" id="{4AD6527B-5053-4389-A1EA-2113F939A4E6}"/>
                </a:ext>
              </a:extLst>
            </p:cNvPr>
            <p:cNvSpPr>
              <a:spLocks noChangeArrowheads="1"/>
            </p:cNvSpPr>
            <p:nvPr/>
          </p:nvSpPr>
          <p:spPr bwMode="auto">
            <a:xfrm>
              <a:off x="2717" y="2946"/>
              <a:ext cx="24" cy="31"/>
            </a:xfrm>
            <a:custGeom>
              <a:avLst/>
              <a:gdLst>
                <a:gd name="T0" fmla="*/ 0 w 106"/>
                <a:gd name="T1" fmla="*/ 136 h 137"/>
                <a:gd name="T2" fmla="*/ 0 w 106"/>
                <a:gd name="T3" fmla="*/ 0 h 137"/>
                <a:gd name="T4" fmla="*/ 0 w 106"/>
                <a:gd name="T5" fmla="*/ 35 h 137"/>
                <a:gd name="T6" fmla="*/ 31 w 106"/>
                <a:gd name="T7" fmla="*/ 8 h 137"/>
                <a:gd name="T8" fmla="*/ 47 w 106"/>
                <a:gd name="T9" fmla="*/ 0 h 137"/>
                <a:gd name="T10" fmla="*/ 77 w 106"/>
                <a:gd name="T11" fmla="*/ 0 h 137"/>
                <a:gd name="T12" fmla="*/ 96 w 106"/>
                <a:gd name="T13" fmla="*/ 8 h 137"/>
                <a:gd name="T14" fmla="*/ 105 w 106"/>
                <a:gd name="T15" fmla="*/ 35 h 137"/>
                <a:gd name="T16" fmla="*/ 105 w 106"/>
                <a:gd name="T17" fmla="*/ 13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37">
                  <a:moveTo>
                    <a:pt x="0" y="136"/>
                  </a:moveTo>
                  <a:lnTo>
                    <a:pt x="0" y="0"/>
                  </a:lnTo>
                  <a:lnTo>
                    <a:pt x="0" y="35"/>
                  </a:lnTo>
                  <a:lnTo>
                    <a:pt x="31" y="8"/>
                  </a:lnTo>
                  <a:lnTo>
                    <a:pt x="47" y="0"/>
                  </a:lnTo>
                  <a:lnTo>
                    <a:pt x="77" y="0"/>
                  </a:lnTo>
                  <a:lnTo>
                    <a:pt x="96" y="8"/>
                  </a:lnTo>
                  <a:lnTo>
                    <a:pt x="105" y="35"/>
                  </a:lnTo>
                  <a:lnTo>
                    <a:pt x="105"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95" name="Freeform 799">
              <a:extLst>
                <a:ext uri="{FF2B5EF4-FFF2-40B4-BE49-F238E27FC236}">
                  <a16:creationId xmlns:a16="http://schemas.microsoft.com/office/drawing/2014/main" id="{7383D03D-4E5D-48EE-846C-13913685D71A}"/>
                </a:ext>
              </a:extLst>
            </p:cNvPr>
            <p:cNvSpPr>
              <a:spLocks noChangeArrowheads="1"/>
            </p:cNvSpPr>
            <p:nvPr/>
          </p:nvSpPr>
          <p:spPr bwMode="auto">
            <a:xfrm>
              <a:off x="2758" y="2946"/>
              <a:ext cx="24" cy="31"/>
            </a:xfrm>
            <a:custGeom>
              <a:avLst/>
              <a:gdLst>
                <a:gd name="T0" fmla="*/ 105 w 106"/>
                <a:gd name="T1" fmla="*/ 28 h 137"/>
                <a:gd name="T2" fmla="*/ 97 w 106"/>
                <a:gd name="T3" fmla="*/ 8 h 137"/>
                <a:gd name="T4" fmla="*/ 71 w 106"/>
                <a:gd name="T5" fmla="*/ 0 h 137"/>
                <a:gd name="T6" fmla="*/ 39 w 106"/>
                <a:gd name="T7" fmla="*/ 0 h 137"/>
                <a:gd name="T8" fmla="*/ 8 w 106"/>
                <a:gd name="T9" fmla="*/ 8 h 137"/>
                <a:gd name="T10" fmla="*/ 0 w 106"/>
                <a:gd name="T11" fmla="*/ 28 h 137"/>
                <a:gd name="T12" fmla="*/ 8 w 106"/>
                <a:gd name="T13" fmla="*/ 51 h 137"/>
                <a:gd name="T14" fmla="*/ 28 w 106"/>
                <a:gd name="T15" fmla="*/ 54 h 137"/>
                <a:gd name="T16" fmla="*/ 78 w 106"/>
                <a:gd name="T17" fmla="*/ 66 h 137"/>
                <a:gd name="T18" fmla="*/ 97 w 106"/>
                <a:gd name="T19" fmla="*/ 77 h 137"/>
                <a:gd name="T20" fmla="*/ 105 w 106"/>
                <a:gd name="T21" fmla="*/ 97 h 137"/>
                <a:gd name="T22" fmla="*/ 105 w 106"/>
                <a:gd name="T23" fmla="*/ 106 h 137"/>
                <a:gd name="T24" fmla="*/ 97 w 106"/>
                <a:gd name="T25" fmla="*/ 128 h 137"/>
                <a:gd name="T26" fmla="*/ 71 w 106"/>
                <a:gd name="T27" fmla="*/ 136 h 137"/>
                <a:gd name="T28" fmla="*/ 39 w 106"/>
                <a:gd name="T29" fmla="*/ 136 h 137"/>
                <a:gd name="T30" fmla="*/ 8 w 106"/>
                <a:gd name="T31" fmla="*/ 128 h 137"/>
                <a:gd name="T32" fmla="*/ 0 w 106"/>
                <a:gd name="T33" fmla="*/ 10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137">
                  <a:moveTo>
                    <a:pt x="105" y="28"/>
                  </a:moveTo>
                  <a:lnTo>
                    <a:pt x="97" y="8"/>
                  </a:lnTo>
                  <a:lnTo>
                    <a:pt x="71" y="0"/>
                  </a:lnTo>
                  <a:lnTo>
                    <a:pt x="39" y="0"/>
                  </a:lnTo>
                  <a:lnTo>
                    <a:pt x="8" y="8"/>
                  </a:lnTo>
                  <a:lnTo>
                    <a:pt x="0" y="28"/>
                  </a:lnTo>
                  <a:lnTo>
                    <a:pt x="8" y="51"/>
                  </a:lnTo>
                  <a:lnTo>
                    <a:pt x="28" y="54"/>
                  </a:lnTo>
                  <a:lnTo>
                    <a:pt x="78" y="66"/>
                  </a:lnTo>
                  <a:lnTo>
                    <a:pt x="97" y="77"/>
                  </a:lnTo>
                  <a:lnTo>
                    <a:pt x="105" y="97"/>
                  </a:lnTo>
                  <a:lnTo>
                    <a:pt x="105" y="106"/>
                  </a:lnTo>
                  <a:lnTo>
                    <a:pt x="97" y="128"/>
                  </a:lnTo>
                  <a:lnTo>
                    <a:pt x="71" y="136"/>
                  </a:lnTo>
                  <a:lnTo>
                    <a:pt x="39" y="136"/>
                  </a:lnTo>
                  <a:lnTo>
                    <a:pt x="8" y="128"/>
                  </a:lnTo>
                  <a:lnTo>
                    <a:pt x="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96" name="Freeform 800">
              <a:extLst>
                <a:ext uri="{FF2B5EF4-FFF2-40B4-BE49-F238E27FC236}">
                  <a16:creationId xmlns:a16="http://schemas.microsoft.com/office/drawing/2014/main" id="{228D4085-0489-4AA2-831F-627787EBD6AD}"/>
                </a:ext>
              </a:extLst>
            </p:cNvPr>
            <p:cNvSpPr>
              <a:spLocks noChangeArrowheads="1"/>
            </p:cNvSpPr>
            <p:nvPr/>
          </p:nvSpPr>
          <p:spPr bwMode="auto">
            <a:xfrm>
              <a:off x="2796" y="2946"/>
              <a:ext cx="14" cy="31"/>
            </a:xfrm>
            <a:custGeom>
              <a:avLst/>
              <a:gdLst>
                <a:gd name="T0" fmla="*/ 0 w 63"/>
                <a:gd name="T1" fmla="*/ 136 h 137"/>
                <a:gd name="T2" fmla="*/ 0 w 63"/>
                <a:gd name="T3" fmla="*/ 0 h 137"/>
                <a:gd name="T4" fmla="*/ 62 w 63"/>
                <a:gd name="T5" fmla="*/ 8 h 137"/>
                <a:gd name="T6" fmla="*/ 0 w 63"/>
                <a:gd name="T7" fmla="*/ 35 h 137"/>
              </a:gdLst>
              <a:ahLst/>
              <a:cxnLst>
                <a:cxn ang="0">
                  <a:pos x="T0" y="T1"/>
                </a:cxn>
                <a:cxn ang="0">
                  <a:pos x="T2" y="T3"/>
                </a:cxn>
                <a:cxn ang="0">
                  <a:pos x="T4" y="T5"/>
                </a:cxn>
                <a:cxn ang="0">
                  <a:pos x="T6" y="T7"/>
                </a:cxn>
              </a:cxnLst>
              <a:rect l="0" t="0" r="r" b="b"/>
              <a:pathLst>
                <a:path w="63" h="137">
                  <a:moveTo>
                    <a:pt x="0" y="136"/>
                  </a:moveTo>
                  <a:lnTo>
                    <a:pt x="0" y="0"/>
                  </a:lnTo>
                  <a:lnTo>
                    <a:pt x="62" y="8"/>
                  </a:lnTo>
                  <a:lnTo>
                    <a:pt x="0" y="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97" name="Freeform 801">
              <a:extLst>
                <a:ext uri="{FF2B5EF4-FFF2-40B4-BE49-F238E27FC236}">
                  <a16:creationId xmlns:a16="http://schemas.microsoft.com/office/drawing/2014/main" id="{6A2E3FDB-4121-460B-AE89-B58653E8BD47}"/>
                </a:ext>
              </a:extLst>
            </p:cNvPr>
            <p:cNvSpPr>
              <a:spLocks noChangeArrowheads="1"/>
            </p:cNvSpPr>
            <p:nvPr/>
          </p:nvSpPr>
          <p:spPr bwMode="auto">
            <a:xfrm>
              <a:off x="2803" y="2946"/>
              <a:ext cx="17" cy="31"/>
            </a:xfrm>
            <a:custGeom>
              <a:avLst/>
              <a:gdLst>
                <a:gd name="T0" fmla="*/ 0 w 75"/>
                <a:gd name="T1" fmla="*/ 8 h 137"/>
                <a:gd name="T2" fmla="*/ 15 w 75"/>
                <a:gd name="T3" fmla="*/ 0 h 137"/>
                <a:gd name="T4" fmla="*/ 43 w 75"/>
                <a:gd name="T5" fmla="*/ 0 h 137"/>
                <a:gd name="T6" fmla="*/ 67 w 75"/>
                <a:gd name="T7" fmla="*/ 8 h 137"/>
                <a:gd name="T8" fmla="*/ 74 w 75"/>
                <a:gd name="T9" fmla="*/ 35 h 137"/>
                <a:gd name="T10" fmla="*/ 74 w 75"/>
                <a:gd name="T11" fmla="*/ 136 h 137"/>
              </a:gdLst>
              <a:ahLst/>
              <a:cxnLst>
                <a:cxn ang="0">
                  <a:pos x="T0" y="T1"/>
                </a:cxn>
                <a:cxn ang="0">
                  <a:pos x="T2" y="T3"/>
                </a:cxn>
                <a:cxn ang="0">
                  <a:pos x="T4" y="T5"/>
                </a:cxn>
                <a:cxn ang="0">
                  <a:pos x="T6" y="T7"/>
                </a:cxn>
                <a:cxn ang="0">
                  <a:pos x="T8" y="T9"/>
                </a:cxn>
                <a:cxn ang="0">
                  <a:pos x="T10" y="T11"/>
                </a:cxn>
              </a:cxnLst>
              <a:rect l="0" t="0" r="r" b="b"/>
              <a:pathLst>
                <a:path w="75" h="137">
                  <a:moveTo>
                    <a:pt x="0" y="8"/>
                  </a:moveTo>
                  <a:lnTo>
                    <a:pt x="15" y="0"/>
                  </a:lnTo>
                  <a:lnTo>
                    <a:pt x="43" y="0"/>
                  </a:lnTo>
                  <a:lnTo>
                    <a:pt x="67" y="8"/>
                  </a:lnTo>
                  <a:lnTo>
                    <a:pt x="74" y="35"/>
                  </a:lnTo>
                  <a:lnTo>
                    <a:pt x="74"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98" name="Freeform 802">
              <a:extLst>
                <a:ext uri="{FF2B5EF4-FFF2-40B4-BE49-F238E27FC236}">
                  <a16:creationId xmlns:a16="http://schemas.microsoft.com/office/drawing/2014/main" id="{7FC59C41-942D-4832-99A3-1450AA0DC79F}"/>
                </a:ext>
              </a:extLst>
            </p:cNvPr>
            <p:cNvSpPr>
              <a:spLocks noChangeArrowheads="1"/>
            </p:cNvSpPr>
            <p:nvPr/>
          </p:nvSpPr>
          <p:spPr bwMode="auto">
            <a:xfrm>
              <a:off x="2820" y="2946"/>
              <a:ext cx="25" cy="31"/>
            </a:xfrm>
            <a:custGeom>
              <a:avLst/>
              <a:gdLst>
                <a:gd name="T0" fmla="*/ 0 w 109"/>
                <a:gd name="T1" fmla="*/ 35 h 137"/>
                <a:gd name="T2" fmla="*/ 30 w 109"/>
                <a:gd name="T3" fmla="*/ 8 h 137"/>
                <a:gd name="T4" fmla="*/ 49 w 109"/>
                <a:gd name="T5" fmla="*/ 0 h 137"/>
                <a:gd name="T6" fmla="*/ 80 w 109"/>
                <a:gd name="T7" fmla="*/ 0 h 137"/>
                <a:gd name="T8" fmla="*/ 100 w 109"/>
                <a:gd name="T9" fmla="*/ 8 h 137"/>
                <a:gd name="T10" fmla="*/ 108 w 109"/>
                <a:gd name="T11" fmla="*/ 35 h 137"/>
                <a:gd name="T12" fmla="*/ 108 w 109"/>
                <a:gd name="T13" fmla="*/ 136 h 137"/>
              </a:gdLst>
              <a:ahLst/>
              <a:cxnLst>
                <a:cxn ang="0">
                  <a:pos x="T0" y="T1"/>
                </a:cxn>
                <a:cxn ang="0">
                  <a:pos x="T2" y="T3"/>
                </a:cxn>
                <a:cxn ang="0">
                  <a:pos x="T4" y="T5"/>
                </a:cxn>
                <a:cxn ang="0">
                  <a:pos x="T6" y="T7"/>
                </a:cxn>
                <a:cxn ang="0">
                  <a:pos x="T8" y="T9"/>
                </a:cxn>
                <a:cxn ang="0">
                  <a:pos x="T10" y="T11"/>
                </a:cxn>
                <a:cxn ang="0">
                  <a:pos x="T12" y="T13"/>
                </a:cxn>
              </a:cxnLst>
              <a:rect l="0" t="0" r="r" b="b"/>
              <a:pathLst>
                <a:path w="109" h="137">
                  <a:moveTo>
                    <a:pt x="0" y="35"/>
                  </a:moveTo>
                  <a:lnTo>
                    <a:pt x="30" y="8"/>
                  </a:lnTo>
                  <a:lnTo>
                    <a:pt x="49" y="0"/>
                  </a:lnTo>
                  <a:lnTo>
                    <a:pt x="80" y="0"/>
                  </a:lnTo>
                  <a:lnTo>
                    <a:pt x="100" y="8"/>
                  </a:lnTo>
                  <a:lnTo>
                    <a:pt x="108" y="35"/>
                  </a:lnTo>
                  <a:lnTo>
                    <a:pt x="108"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499" name="Freeform 803">
              <a:extLst>
                <a:ext uri="{FF2B5EF4-FFF2-40B4-BE49-F238E27FC236}">
                  <a16:creationId xmlns:a16="http://schemas.microsoft.com/office/drawing/2014/main" id="{95764AC7-7D3F-45B0-AC16-4C628C1F9D2C}"/>
                </a:ext>
              </a:extLst>
            </p:cNvPr>
            <p:cNvSpPr>
              <a:spLocks noChangeArrowheads="1"/>
            </p:cNvSpPr>
            <p:nvPr/>
          </p:nvSpPr>
          <p:spPr bwMode="auto">
            <a:xfrm>
              <a:off x="2862" y="2946"/>
              <a:ext cx="27" cy="31"/>
            </a:xfrm>
            <a:custGeom>
              <a:avLst/>
              <a:gdLst>
                <a:gd name="T0" fmla="*/ 119 w 120"/>
                <a:gd name="T1" fmla="*/ 136 h 137"/>
                <a:gd name="T2" fmla="*/ 119 w 120"/>
                <a:gd name="T3" fmla="*/ 0 h 137"/>
                <a:gd name="T4" fmla="*/ 100 w 120"/>
                <a:gd name="T5" fmla="*/ 8 h 137"/>
                <a:gd name="T6" fmla="*/ 119 w 120"/>
                <a:gd name="T7" fmla="*/ 28 h 137"/>
                <a:gd name="T8" fmla="*/ 100 w 120"/>
                <a:gd name="T9" fmla="*/ 8 h 137"/>
                <a:gd name="T10" fmla="*/ 81 w 120"/>
                <a:gd name="T11" fmla="*/ 0 h 137"/>
                <a:gd name="T12" fmla="*/ 49 w 120"/>
                <a:gd name="T13" fmla="*/ 0 h 137"/>
                <a:gd name="T14" fmla="*/ 30 w 120"/>
                <a:gd name="T15" fmla="*/ 8 h 137"/>
                <a:gd name="T16" fmla="*/ 14 w 120"/>
                <a:gd name="T17" fmla="*/ 28 h 137"/>
                <a:gd name="T18" fmla="*/ 0 w 120"/>
                <a:gd name="T19" fmla="*/ 54 h 137"/>
                <a:gd name="T20" fmla="*/ 0 w 120"/>
                <a:gd name="T21" fmla="*/ 77 h 137"/>
                <a:gd name="T22" fmla="*/ 14 w 120"/>
                <a:gd name="T23" fmla="*/ 106 h 137"/>
                <a:gd name="T24" fmla="*/ 30 w 120"/>
                <a:gd name="T25" fmla="*/ 128 h 137"/>
                <a:gd name="T26" fmla="*/ 49 w 120"/>
                <a:gd name="T27" fmla="*/ 136 h 137"/>
                <a:gd name="T28" fmla="*/ 81 w 120"/>
                <a:gd name="T29" fmla="*/ 136 h 137"/>
                <a:gd name="T30" fmla="*/ 100 w 120"/>
                <a:gd name="T31" fmla="*/ 128 h 137"/>
                <a:gd name="T32" fmla="*/ 119 w 120"/>
                <a:gd name="T33" fmla="*/ 10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37">
                  <a:moveTo>
                    <a:pt x="119" y="136"/>
                  </a:moveTo>
                  <a:lnTo>
                    <a:pt x="119" y="0"/>
                  </a:lnTo>
                  <a:lnTo>
                    <a:pt x="100" y="8"/>
                  </a:lnTo>
                  <a:lnTo>
                    <a:pt x="119" y="28"/>
                  </a:lnTo>
                  <a:lnTo>
                    <a:pt x="100" y="8"/>
                  </a:lnTo>
                  <a:lnTo>
                    <a:pt x="81" y="0"/>
                  </a:lnTo>
                  <a:lnTo>
                    <a:pt x="49" y="0"/>
                  </a:lnTo>
                  <a:lnTo>
                    <a:pt x="30" y="8"/>
                  </a:lnTo>
                  <a:lnTo>
                    <a:pt x="14" y="28"/>
                  </a:lnTo>
                  <a:lnTo>
                    <a:pt x="0" y="54"/>
                  </a:lnTo>
                  <a:lnTo>
                    <a:pt x="0" y="77"/>
                  </a:lnTo>
                  <a:lnTo>
                    <a:pt x="14" y="106"/>
                  </a:lnTo>
                  <a:lnTo>
                    <a:pt x="30" y="128"/>
                  </a:lnTo>
                  <a:lnTo>
                    <a:pt x="49" y="136"/>
                  </a:lnTo>
                  <a:lnTo>
                    <a:pt x="81" y="136"/>
                  </a:lnTo>
                  <a:lnTo>
                    <a:pt x="100" y="128"/>
                  </a:lnTo>
                  <a:lnTo>
                    <a:pt x="119"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00" name="Line 804">
              <a:extLst>
                <a:ext uri="{FF2B5EF4-FFF2-40B4-BE49-F238E27FC236}">
                  <a16:creationId xmlns:a16="http://schemas.microsoft.com/office/drawing/2014/main" id="{99B2EC94-DDD5-49DE-8E0B-91C7BE0D0086}"/>
                </a:ext>
              </a:extLst>
            </p:cNvPr>
            <p:cNvSpPr>
              <a:spLocks noChangeShapeType="1"/>
            </p:cNvSpPr>
            <p:nvPr/>
          </p:nvSpPr>
          <p:spPr bwMode="auto">
            <a:xfrm flipV="1">
              <a:off x="2911" y="2930"/>
              <a:ext cx="1" cy="3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01" name="Freeform 805">
              <a:extLst>
                <a:ext uri="{FF2B5EF4-FFF2-40B4-BE49-F238E27FC236}">
                  <a16:creationId xmlns:a16="http://schemas.microsoft.com/office/drawing/2014/main" id="{48C270E8-1DBC-4DD2-88E1-AC3B7769B89D}"/>
                </a:ext>
              </a:extLst>
            </p:cNvPr>
            <p:cNvSpPr>
              <a:spLocks noChangeArrowheads="1"/>
            </p:cNvSpPr>
            <p:nvPr/>
          </p:nvSpPr>
          <p:spPr bwMode="auto">
            <a:xfrm>
              <a:off x="2911" y="2968"/>
              <a:ext cx="15" cy="15"/>
            </a:xfrm>
            <a:custGeom>
              <a:avLst/>
              <a:gdLst>
                <a:gd name="T0" fmla="*/ 0 w 64"/>
                <a:gd name="T1" fmla="*/ 0 h 64"/>
                <a:gd name="T2" fmla="*/ 11 w 64"/>
                <a:gd name="T3" fmla="*/ 47 h 64"/>
                <a:gd name="T4" fmla="*/ 35 w 64"/>
                <a:gd name="T5" fmla="*/ 63 h 64"/>
                <a:gd name="T6" fmla="*/ 63 w 64"/>
                <a:gd name="T7" fmla="*/ 63 h 64"/>
              </a:gdLst>
              <a:ahLst/>
              <a:cxnLst>
                <a:cxn ang="0">
                  <a:pos x="T0" y="T1"/>
                </a:cxn>
                <a:cxn ang="0">
                  <a:pos x="T2" y="T3"/>
                </a:cxn>
                <a:cxn ang="0">
                  <a:pos x="T4" y="T5"/>
                </a:cxn>
                <a:cxn ang="0">
                  <a:pos x="T6" y="T7"/>
                </a:cxn>
              </a:cxnLst>
              <a:rect l="0" t="0" r="r" b="b"/>
              <a:pathLst>
                <a:path w="64" h="64">
                  <a:moveTo>
                    <a:pt x="0" y="0"/>
                  </a:moveTo>
                  <a:lnTo>
                    <a:pt x="11" y="47"/>
                  </a:lnTo>
                  <a:lnTo>
                    <a:pt x="35" y="63"/>
                  </a:lnTo>
                  <a:lnTo>
                    <a:pt x="63" y="6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02" name="Line 806">
              <a:extLst>
                <a:ext uri="{FF2B5EF4-FFF2-40B4-BE49-F238E27FC236}">
                  <a16:creationId xmlns:a16="http://schemas.microsoft.com/office/drawing/2014/main" id="{B8D64E15-6038-4F21-870C-CEAE493675E9}"/>
                </a:ext>
              </a:extLst>
            </p:cNvPr>
            <p:cNvSpPr>
              <a:spLocks noChangeShapeType="1"/>
            </p:cNvSpPr>
            <p:nvPr/>
          </p:nvSpPr>
          <p:spPr bwMode="auto">
            <a:xfrm flipH="1">
              <a:off x="2902" y="2946"/>
              <a:ext cx="1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03" name="Freeform 807">
              <a:extLst>
                <a:ext uri="{FF2B5EF4-FFF2-40B4-BE49-F238E27FC236}">
                  <a16:creationId xmlns:a16="http://schemas.microsoft.com/office/drawing/2014/main" id="{53F10215-6010-4AC9-B363-125A944AF837}"/>
                </a:ext>
              </a:extLst>
            </p:cNvPr>
            <p:cNvSpPr>
              <a:spLocks noChangeArrowheads="1"/>
            </p:cNvSpPr>
            <p:nvPr/>
          </p:nvSpPr>
          <p:spPr bwMode="auto">
            <a:xfrm>
              <a:off x="2935" y="2946"/>
              <a:ext cx="27" cy="31"/>
            </a:xfrm>
            <a:custGeom>
              <a:avLst/>
              <a:gdLst>
                <a:gd name="T0" fmla="*/ 96 w 121"/>
                <a:gd name="T1" fmla="*/ 8 h 137"/>
                <a:gd name="T2" fmla="*/ 120 w 121"/>
                <a:gd name="T3" fmla="*/ 28 h 137"/>
                <a:gd name="T4" fmla="*/ 96 w 121"/>
                <a:gd name="T5" fmla="*/ 8 h 137"/>
                <a:gd name="T6" fmla="*/ 77 w 121"/>
                <a:gd name="T7" fmla="*/ 0 h 137"/>
                <a:gd name="T8" fmla="*/ 51 w 121"/>
                <a:gd name="T9" fmla="*/ 0 h 137"/>
                <a:gd name="T10" fmla="*/ 28 w 121"/>
                <a:gd name="T11" fmla="*/ 8 h 137"/>
                <a:gd name="T12" fmla="*/ 12 w 121"/>
                <a:gd name="T13" fmla="*/ 28 h 137"/>
                <a:gd name="T14" fmla="*/ 0 w 121"/>
                <a:gd name="T15" fmla="*/ 54 h 137"/>
                <a:gd name="T16" fmla="*/ 0 w 121"/>
                <a:gd name="T17" fmla="*/ 77 h 137"/>
                <a:gd name="T18" fmla="*/ 12 w 121"/>
                <a:gd name="T19" fmla="*/ 106 h 137"/>
                <a:gd name="T20" fmla="*/ 28 w 121"/>
                <a:gd name="T21" fmla="*/ 128 h 137"/>
                <a:gd name="T22" fmla="*/ 51 w 121"/>
                <a:gd name="T23" fmla="*/ 136 h 137"/>
                <a:gd name="T24" fmla="*/ 77 w 121"/>
                <a:gd name="T25" fmla="*/ 136 h 137"/>
                <a:gd name="T26" fmla="*/ 96 w 121"/>
                <a:gd name="T27" fmla="*/ 128 h 137"/>
                <a:gd name="T28" fmla="*/ 120 w 121"/>
                <a:gd name="T29" fmla="*/ 10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 h="137">
                  <a:moveTo>
                    <a:pt x="96" y="8"/>
                  </a:moveTo>
                  <a:lnTo>
                    <a:pt x="120" y="28"/>
                  </a:lnTo>
                  <a:lnTo>
                    <a:pt x="96" y="8"/>
                  </a:lnTo>
                  <a:lnTo>
                    <a:pt x="77" y="0"/>
                  </a:lnTo>
                  <a:lnTo>
                    <a:pt x="51" y="0"/>
                  </a:lnTo>
                  <a:lnTo>
                    <a:pt x="28" y="8"/>
                  </a:lnTo>
                  <a:lnTo>
                    <a:pt x="12" y="28"/>
                  </a:lnTo>
                  <a:lnTo>
                    <a:pt x="0" y="54"/>
                  </a:lnTo>
                  <a:lnTo>
                    <a:pt x="0" y="77"/>
                  </a:lnTo>
                  <a:lnTo>
                    <a:pt x="12" y="106"/>
                  </a:lnTo>
                  <a:lnTo>
                    <a:pt x="28" y="128"/>
                  </a:lnTo>
                  <a:lnTo>
                    <a:pt x="51" y="136"/>
                  </a:lnTo>
                  <a:lnTo>
                    <a:pt x="77" y="136"/>
                  </a:lnTo>
                  <a:lnTo>
                    <a:pt x="96" y="128"/>
                  </a:lnTo>
                  <a:lnTo>
                    <a:pt x="12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04" name="Line 808">
              <a:extLst>
                <a:ext uri="{FF2B5EF4-FFF2-40B4-BE49-F238E27FC236}">
                  <a16:creationId xmlns:a16="http://schemas.microsoft.com/office/drawing/2014/main" id="{E09C5713-D96C-4823-BADC-F0D5AE707822}"/>
                </a:ext>
              </a:extLst>
            </p:cNvPr>
            <p:cNvSpPr>
              <a:spLocks noChangeShapeType="1"/>
            </p:cNvSpPr>
            <p:nvPr/>
          </p:nvSpPr>
          <p:spPr bwMode="auto">
            <a:xfrm flipV="1">
              <a:off x="2975" y="2930"/>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05" name="Freeform 809">
              <a:extLst>
                <a:ext uri="{FF2B5EF4-FFF2-40B4-BE49-F238E27FC236}">
                  <a16:creationId xmlns:a16="http://schemas.microsoft.com/office/drawing/2014/main" id="{81362A4A-BD23-48E1-BBBD-E0C2BF7FEED6}"/>
                </a:ext>
              </a:extLst>
            </p:cNvPr>
            <p:cNvSpPr>
              <a:spLocks noChangeArrowheads="1"/>
            </p:cNvSpPr>
            <p:nvPr/>
          </p:nvSpPr>
          <p:spPr bwMode="auto">
            <a:xfrm>
              <a:off x="2975" y="2946"/>
              <a:ext cx="25" cy="31"/>
            </a:xfrm>
            <a:custGeom>
              <a:avLst/>
              <a:gdLst>
                <a:gd name="T0" fmla="*/ 0 w 110"/>
                <a:gd name="T1" fmla="*/ 35 h 137"/>
                <a:gd name="T2" fmla="*/ 27 w 110"/>
                <a:gd name="T3" fmla="*/ 8 h 137"/>
                <a:gd name="T4" fmla="*/ 47 w 110"/>
                <a:gd name="T5" fmla="*/ 0 h 137"/>
                <a:gd name="T6" fmla="*/ 77 w 110"/>
                <a:gd name="T7" fmla="*/ 0 h 137"/>
                <a:gd name="T8" fmla="*/ 92 w 110"/>
                <a:gd name="T9" fmla="*/ 8 h 137"/>
                <a:gd name="T10" fmla="*/ 109 w 110"/>
                <a:gd name="T11" fmla="*/ 35 h 137"/>
                <a:gd name="T12" fmla="*/ 109 w 110"/>
                <a:gd name="T13" fmla="*/ 136 h 137"/>
              </a:gdLst>
              <a:ahLst/>
              <a:cxnLst>
                <a:cxn ang="0">
                  <a:pos x="T0" y="T1"/>
                </a:cxn>
                <a:cxn ang="0">
                  <a:pos x="T2" y="T3"/>
                </a:cxn>
                <a:cxn ang="0">
                  <a:pos x="T4" y="T5"/>
                </a:cxn>
                <a:cxn ang="0">
                  <a:pos x="T6" y="T7"/>
                </a:cxn>
                <a:cxn ang="0">
                  <a:pos x="T8" y="T9"/>
                </a:cxn>
                <a:cxn ang="0">
                  <a:pos x="T10" y="T11"/>
                </a:cxn>
                <a:cxn ang="0">
                  <a:pos x="T12" y="T13"/>
                </a:cxn>
              </a:cxnLst>
              <a:rect l="0" t="0" r="r" b="b"/>
              <a:pathLst>
                <a:path w="110" h="137">
                  <a:moveTo>
                    <a:pt x="0" y="35"/>
                  </a:moveTo>
                  <a:lnTo>
                    <a:pt x="27" y="8"/>
                  </a:lnTo>
                  <a:lnTo>
                    <a:pt x="47" y="0"/>
                  </a:lnTo>
                  <a:lnTo>
                    <a:pt x="77" y="0"/>
                  </a:lnTo>
                  <a:lnTo>
                    <a:pt x="92" y="8"/>
                  </a:lnTo>
                  <a:lnTo>
                    <a:pt x="109" y="35"/>
                  </a:lnTo>
                  <a:lnTo>
                    <a:pt x="109"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06" name="Line 810">
              <a:extLst>
                <a:ext uri="{FF2B5EF4-FFF2-40B4-BE49-F238E27FC236}">
                  <a16:creationId xmlns:a16="http://schemas.microsoft.com/office/drawing/2014/main" id="{853897A8-E3A0-4872-B24A-F23CA6A6B911}"/>
                </a:ext>
              </a:extLst>
            </p:cNvPr>
            <p:cNvSpPr>
              <a:spLocks noChangeShapeType="1"/>
            </p:cNvSpPr>
            <p:nvPr/>
          </p:nvSpPr>
          <p:spPr bwMode="auto">
            <a:xfrm flipH="1">
              <a:off x="2532" y="2820"/>
              <a:ext cx="54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07" name="Line 811">
              <a:extLst>
                <a:ext uri="{FF2B5EF4-FFF2-40B4-BE49-F238E27FC236}">
                  <a16:creationId xmlns:a16="http://schemas.microsoft.com/office/drawing/2014/main" id="{DC40279A-6C68-4D7B-B0AD-6531692ED003}"/>
                </a:ext>
              </a:extLst>
            </p:cNvPr>
            <p:cNvSpPr>
              <a:spLocks noChangeShapeType="1"/>
            </p:cNvSpPr>
            <p:nvPr/>
          </p:nvSpPr>
          <p:spPr bwMode="auto">
            <a:xfrm flipH="1">
              <a:off x="1903" y="2832"/>
              <a:ext cx="51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08" name="Freeform 812">
              <a:extLst>
                <a:ext uri="{FF2B5EF4-FFF2-40B4-BE49-F238E27FC236}">
                  <a16:creationId xmlns:a16="http://schemas.microsoft.com/office/drawing/2014/main" id="{FFFF8754-E624-451F-8589-F5F8615FEB83}"/>
                </a:ext>
              </a:extLst>
            </p:cNvPr>
            <p:cNvSpPr>
              <a:spLocks noChangeArrowheads="1"/>
            </p:cNvSpPr>
            <p:nvPr/>
          </p:nvSpPr>
          <p:spPr bwMode="auto">
            <a:xfrm>
              <a:off x="1892" y="2820"/>
              <a:ext cx="538" cy="268"/>
            </a:xfrm>
            <a:custGeom>
              <a:avLst/>
              <a:gdLst>
                <a:gd name="T0" fmla="*/ 2314 w 2373"/>
                <a:gd name="T1" fmla="*/ 53 h 1184"/>
                <a:gd name="T2" fmla="*/ 2314 w 2373"/>
                <a:gd name="T3" fmla="*/ 1125 h 1184"/>
                <a:gd name="T4" fmla="*/ 57 w 2373"/>
                <a:gd name="T5" fmla="*/ 1125 h 1184"/>
                <a:gd name="T6" fmla="*/ 57 w 2373"/>
                <a:gd name="T7" fmla="*/ 53 h 1184"/>
                <a:gd name="T8" fmla="*/ 42 w 2373"/>
                <a:gd name="T9" fmla="*/ 42 h 1184"/>
                <a:gd name="T10" fmla="*/ 2330 w 2373"/>
                <a:gd name="T11" fmla="*/ 42 h 1184"/>
                <a:gd name="T12" fmla="*/ 2330 w 2373"/>
                <a:gd name="T13" fmla="*/ 1141 h 1184"/>
                <a:gd name="T14" fmla="*/ 42 w 2373"/>
                <a:gd name="T15" fmla="*/ 1141 h 1184"/>
                <a:gd name="T16" fmla="*/ 42 w 2373"/>
                <a:gd name="T17" fmla="*/ 42 h 1184"/>
                <a:gd name="T18" fmla="*/ 25 w 2373"/>
                <a:gd name="T19" fmla="*/ 26 h 1184"/>
                <a:gd name="T20" fmla="*/ 2345 w 2373"/>
                <a:gd name="T21" fmla="*/ 26 h 1184"/>
                <a:gd name="T22" fmla="*/ 2345 w 2373"/>
                <a:gd name="T23" fmla="*/ 1153 h 1184"/>
                <a:gd name="T24" fmla="*/ 25 w 2373"/>
                <a:gd name="T25" fmla="*/ 1153 h 1184"/>
                <a:gd name="T26" fmla="*/ 25 w 2373"/>
                <a:gd name="T27" fmla="*/ 26 h 1184"/>
                <a:gd name="T28" fmla="*/ 14 w 2373"/>
                <a:gd name="T29" fmla="*/ 11 h 1184"/>
                <a:gd name="T30" fmla="*/ 2356 w 2373"/>
                <a:gd name="T31" fmla="*/ 11 h 1184"/>
                <a:gd name="T32" fmla="*/ 2356 w 2373"/>
                <a:gd name="T33" fmla="*/ 1167 h 1184"/>
                <a:gd name="T34" fmla="*/ 14 w 2373"/>
                <a:gd name="T35" fmla="*/ 1167 h 1184"/>
                <a:gd name="T36" fmla="*/ 14 w 2373"/>
                <a:gd name="T37" fmla="*/ 11 h 1184"/>
                <a:gd name="T38" fmla="*/ 0 w 2373"/>
                <a:gd name="T39" fmla="*/ 0 h 1184"/>
                <a:gd name="T40" fmla="*/ 2372 w 2373"/>
                <a:gd name="T41" fmla="*/ 0 h 1184"/>
                <a:gd name="T42" fmla="*/ 2372 w 2373"/>
                <a:gd name="T43" fmla="*/ 1183 h 1184"/>
                <a:gd name="T44" fmla="*/ 0 w 2373"/>
                <a:gd name="T45" fmla="*/ 1183 h 1184"/>
                <a:gd name="T46" fmla="*/ 0 w 2373"/>
                <a:gd name="T47" fmla="*/ 0 h 1184"/>
                <a:gd name="T48" fmla="*/ 2314 w 2373"/>
                <a:gd name="T49" fmla="*/ 53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73" h="1184">
                  <a:moveTo>
                    <a:pt x="2314" y="53"/>
                  </a:moveTo>
                  <a:lnTo>
                    <a:pt x="2314" y="1125"/>
                  </a:lnTo>
                  <a:lnTo>
                    <a:pt x="57" y="1125"/>
                  </a:lnTo>
                  <a:lnTo>
                    <a:pt x="57" y="53"/>
                  </a:lnTo>
                  <a:lnTo>
                    <a:pt x="42" y="42"/>
                  </a:lnTo>
                  <a:lnTo>
                    <a:pt x="2330" y="42"/>
                  </a:lnTo>
                  <a:lnTo>
                    <a:pt x="2330" y="1141"/>
                  </a:lnTo>
                  <a:lnTo>
                    <a:pt x="42" y="1141"/>
                  </a:lnTo>
                  <a:lnTo>
                    <a:pt x="42" y="42"/>
                  </a:lnTo>
                  <a:lnTo>
                    <a:pt x="25" y="26"/>
                  </a:lnTo>
                  <a:lnTo>
                    <a:pt x="2345" y="26"/>
                  </a:lnTo>
                  <a:lnTo>
                    <a:pt x="2345" y="1153"/>
                  </a:lnTo>
                  <a:lnTo>
                    <a:pt x="25" y="1153"/>
                  </a:lnTo>
                  <a:lnTo>
                    <a:pt x="25" y="26"/>
                  </a:lnTo>
                  <a:lnTo>
                    <a:pt x="14" y="11"/>
                  </a:lnTo>
                  <a:lnTo>
                    <a:pt x="2356" y="11"/>
                  </a:lnTo>
                  <a:lnTo>
                    <a:pt x="2356" y="1167"/>
                  </a:lnTo>
                  <a:lnTo>
                    <a:pt x="14" y="1167"/>
                  </a:lnTo>
                  <a:lnTo>
                    <a:pt x="14" y="11"/>
                  </a:lnTo>
                  <a:lnTo>
                    <a:pt x="0" y="0"/>
                  </a:lnTo>
                  <a:lnTo>
                    <a:pt x="2372" y="0"/>
                  </a:lnTo>
                  <a:lnTo>
                    <a:pt x="2372" y="1183"/>
                  </a:lnTo>
                  <a:lnTo>
                    <a:pt x="0" y="1183"/>
                  </a:lnTo>
                  <a:lnTo>
                    <a:pt x="0" y="0"/>
                  </a:lnTo>
                  <a:lnTo>
                    <a:pt x="2314" y="53"/>
                  </a:lnTo>
                </a:path>
              </a:pathLst>
            </a:custGeom>
            <a:solidFill>
              <a:srgbClr val="FF9900"/>
            </a:solidFill>
            <a:ln w="12600">
              <a:solidFill>
                <a:srgbClr val="333333"/>
              </a:solidFill>
              <a:round/>
              <a:headEnd/>
              <a:tailEnd/>
            </a:ln>
          </p:spPr>
          <p:txBody>
            <a:bodyPr wrap="none" anchor="ctr"/>
            <a:lstStyle/>
            <a:p>
              <a:endParaRPr lang="en-US"/>
            </a:p>
          </p:txBody>
        </p:sp>
        <p:sp>
          <p:nvSpPr>
            <p:cNvPr id="30509" name="Line 813">
              <a:extLst>
                <a:ext uri="{FF2B5EF4-FFF2-40B4-BE49-F238E27FC236}">
                  <a16:creationId xmlns:a16="http://schemas.microsoft.com/office/drawing/2014/main" id="{CA2A9AD6-D676-40EA-AD36-2324063CE9F8}"/>
                </a:ext>
              </a:extLst>
            </p:cNvPr>
            <p:cNvSpPr>
              <a:spLocks noChangeShapeType="1"/>
            </p:cNvSpPr>
            <p:nvPr/>
          </p:nvSpPr>
          <p:spPr bwMode="auto">
            <a:xfrm>
              <a:off x="1987" y="2931"/>
              <a:ext cx="1"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10" name="Line 814">
              <a:extLst>
                <a:ext uri="{FF2B5EF4-FFF2-40B4-BE49-F238E27FC236}">
                  <a16:creationId xmlns:a16="http://schemas.microsoft.com/office/drawing/2014/main" id="{6069E928-ED88-4E9E-8A07-505ADD93CF81}"/>
                </a:ext>
              </a:extLst>
            </p:cNvPr>
            <p:cNvSpPr>
              <a:spLocks noChangeShapeType="1"/>
            </p:cNvSpPr>
            <p:nvPr/>
          </p:nvSpPr>
          <p:spPr bwMode="auto">
            <a:xfrm>
              <a:off x="1971" y="2931"/>
              <a:ext cx="3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11" name="Line 815">
              <a:extLst>
                <a:ext uri="{FF2B5EF4-FFF2-40B4-BE49-F238E27FC236}">
                  <a16:creationId xmlns:a16="http://schemas.microsoft.com/office/drawing/2014/main" id="{C211FB55-E1B7-4CB8-BAE4-D5351EFA84E5}"/>
                </a:ext>
              </a:extLst>
            </p:cNvPr>
            <p:cNvSpPr>
              <a:spLocks noChangeShapeType="1"/>
            </p:cNvSpPr>
            <p:nvPr/>
          </p:nvSpPr>
          <p:spPr bwMode="auto">
            <a:xfrm>
              <a:off x="2010" y="2946"/>
              <a:ext cx="1"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12" name="Freeform 816">
              <a:extLst>
                <a:ext uri="{FF2B5EF4-FFF2-40B4-BE49-F238E27FC236}">
                  <a16:creationId xmlns:a16="http://schemas.microsoft.com/office/drawing/2014/main" id="{96520C99-CD78-495D-888B-67BD11991086}"/>
                </a:ext>
              </a:extLst>
            </p:cNvPr>
            <p:cNvSpPr>
              <a:spLocks noChangeArrowheads="1"/>
            </p:cNvSpPr>
            <p:nvPr/>
          </p:nvSpPr>
          <p:spPr bwMode="auto">
            <a:xfrm>
              <a:off x="2010" y="2946"/>
              <a:ext cx="19" cy="15"/>
            </a:xfrm>
            <a:custGeom>
              <a:avLst/>
              <a:gdLst>
                <a:gd name="T0" fmla="*/ 0 w 82"/>
                <a:gd name="T1" fmla="*/ 63 h 64"/>
                <a:gd name="T2" fmla="*/ 11 w 82"/>
                <a:gd name="T3" fmla="*/ 32 h 64"/>
                <a:gd name="T4" fmla="*/ 30 w 82"/>
                <a:gd name="T5" fmla="*/ 8 h 64"/>
                <a:gd name="T6" fmla="*/ 49 w 82"/>
                <a:gd name="T7" fmla="*/ 0 h 64"/>
                <a:gd name="T8" fmla="*/ 81 w 82"/>
                <a:gd name="T9" fmla="*/ 0 h 64"/>
              </a:gdLst>
              <a:ahLst/>
              <a:cxnLst>
                <a:cxn ang="0">
                  <a:pos x="T0" y="T1"/>
                </a:cxn>
                <a:cxn ang="0">
                  <a:pos x="T2" y="T3"/>
                </a:cxn>
                <a:cxn ang="0">
                  <a:pos x="T4" y="T5"/>
                </a:cxn>
                <a:cxn ang="0">
                  <a:pos x="T6" y="T7"/>
                </a:cxn>
                <a:cxn ang="0">
                  <a:pos x="T8" y="T9"/>
                </a:cxn>
              </a:cxnLst>
              <a:rect l="0" t="0" r="r" b="b"/>
              <a:pathLst>
                <a:path w="82" h="64">
                  <a:moveTo>
                    <a:pt x="0" y="63"/>
                  </a:moveTo>
                  <a:lnTo>
                    <a:pt x="11" y="32"/>
                  </a:lnTo>
                  <a:lnTo>
                    <a:pt x="30" y="8"/>
                  </a:lnTo>
                  <a:lnTo>
                    <a:pt x="49" y="0"/>
                  </a:lnTo>
                  <a:lnTo>
                    <a:pt x="8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13" name="Line 817">
              <a:extLst>
                <a:ext uri="{FF2B5EF4-FFF2-40B4-BE49-F238E27FC236}">
                  <a16:creationId xmlns:a16="http://schemas.microsoft.com/office/drawing/2014/main" id="{06443D91-A9D3-4B9C-96CA-6E8E132EA6F6}"/>
                </a:ext>
              </a:extLst>
            </p:cNvPr>
            <p:cNvSpPr>
              <a:spLocks noChangeShapeType="1"/>
            </p:cNvSpPr>
            <p:nvPr/>
          </p:nvSpPr>
          <p:spPr bwMode="auto">
            <a:xfrm>
              <a:off x="2066" y="2946"/>
              <a:ext cx="1"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14" name="Freeform 818">
              <a:extLst>
                <a:ext uri="{FF2B5EF4-FFF2-40B4-BE49-F238E27FC236}">
                  <a16:creationId xmlns:a16="http://schemas.microsoft.com/office/drawing/2014/main" id="{F823C804-7618-4394-B70F-702350BE9FC8}"/>
                </a:ext>
              </a:extLst>
            </p:cNvPr>
            <p:cNvSpPr>
              <a:spLocks noChangeArrowheads="1"/>
            </p:cNvSpPr>
            <p:nvPr/>
          </p:nvSpPr>
          <p:spPr bwMode="auto">
            <a:xfrm>
              <a:off x="2039" y="2946"/>
              <a:ext cx="27" cy="31"/>
            </a:xfrm>
            <a:custGeom>
              <a:avLst/>
              <a:gdLst>
                <a:gd name="T0" fmla="*/ 120 w 121"/>
                <a:gd name="T1" fmla="*/ 28 h 137"/>
                <a:gd name="T2" fmla="*/ 101 w 121"/>
                <a:gd name="T3" fmla="*/ 8 h 137"/>
                <a:gd name="T4" fmla="*/ 77 w 121"/>
                <a:gd name="T5" fmla="*/ 0 h 137"/>
                <a:gd name="T6" fmla="*/ 50 w 121"/>
                <a:gd name="T7" fmla="*/ 0 h 137"/>
                <a:gd name="T8" fmla="*/ 31 w 121"/>
                <a:gd name="T9" fmla="*/ 8 h 137"/>
                <a:gd name="T10" fmla="*/ 12 w 121"/>
                <a:gd name="T11" fmla="*/ 28 h 137"/>
                <a:gd name="T12" fmla="*/ 0 w 121"/>
                <a:gd name="T13" fmla="*/ 54 h 137"/>
                <a:gd name="T14" fmla="*/ 0 w 121"/>
                <a:gd name="T15" fmla="*/ 77 h 137"/>
                <a:gd name="T16" fmla="*/ 12 w 121"/>
                <a:gd name="T17" fmla="*/ 106 h 137"/>
                <a:gd name="T18" fmla="*/ 31 w 121"/>
                <a:gd name="T19" fmla="*/ 128 h 137"/>
                <a:gd name="T20" fmla="*/ 50 w 121"/>
                <a:gd name="T21" fmla="*/ 136 h 137"/>
                <a:gd name="T22" fmla="*/ 77 w 121"/>
                <a:gd name="T23" fmla="*/ 136 h 137"/>
                <a:gd name="T24" fmla="*/ 101 w 121"/>
                <a:gd name="T25" fmla="*/ 128 h 137"/>
                <a:gd name="T26" fmla="*/ 120 w 121"/>
                <a:gd name="T27" fmla="*/ 10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 h="137">
                  <a:moveTo>
                    <a:pt x="120" y="28"/>
                  </a:moveTo>
                  <a:lnTo>
                    <a:pt x="101" y="8"/>
                  </a:lnTo>
                  <a:lnTo>
                    <a:pt x="77" y="0"/>
                  </a:lnTo>
                  <a:lnTo>
                    <a:pt x="50" y="0"/>
                  </a:lnTo>
                  <a:lnTo>
                    <a:pt x="31" y="8"/>
                  </a:lnTo>
                  <a:lnTo>
                    <a:pt x="12" y="28"/>
                  </a:lnTo>
                  <a:lnTo>
                    <a:pt x="0" y="54"/>
                  </a:lnTo>
                  <a:lnTo>
                    <a:pt x="0" y="77"/>
                  </a:lnTo>
                  <a:lnTo>
                    <a:pt x="12" y="106"/>
                  </a:lnTo>
                  <a:lnTo>
                    <a:pt x="31" y="128"/>
                  </a:lnTo>
                  <a:lnTo>
                    <a:pt x="50" y="136"/>
                  </a:lnTo>
                  <a:lnTo>
                    <a:pt x="77" y="136"/>
                  </a:lnTo>
                  <a:lnTo>
                    <a:pt x="101" y="128"/>
                  </a:lnTo>
                  <a:lnTo>
                    <a:pt x="12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15" name="Freeform 819">
              <a:extLst>
                <a:ext uri="{FF2B5EF4-FFF2-40B4-BE49-F238E27FC236}">
                  <a16:creationId xmlns:a16="http://schemas.microsoft.com/office/drawing/2014/main" id="{C11BF090-A6A9-4D98-9454-7461240B599D}"/>
                </a:ext>
              </a:extLst>
            </p:cNvPr>
            <p:cNvSpPr>
              <a:spLocks noChangeArrowheads="1"/>
            </p:cNvSpPr>
            <p:nvPr/>
          </p:nvSpPr>
          <p:spPr bwMode="auto">
            <a:xfrm>
              <a:off x="2081" y="2946"/>
              <a:ext cx="24" cy="31"/>
            </a:xfrm>
            <a:custGeom>
              <a:avLst/>
              <a:gdLst>
                <a:gd name="T0" fmla="*/ 0 w 108"/>
                <a:gd name="T1" fmla="*/ 136 h 137"/>
                <a:gd name="T2" fmla="*/ 0 w 108"/>
                <a:gd name="T3" fmla="*/ 0 h 137"/>
                <a:gd name="T4" fmla="*/ 0 w 108"/>
                <a:gd name="T5" fmla="*/ 35 h 137"/>
                <a:gd name="T6" fmla="*/ 30 w 108"/>
                <a:gd name="T7" fmla="*/ 8 h 137"/>
                <a:gd name="T8" fmla="*/ 49 w 108"/>
                <a:gd name="T9" fmla="*/ 0 h 137"/>
                <a:gd name="T10" fmla="*/ 76 w 108"/>
                <a:gd name="T11" fmla="*/ 0 h 137"/>
                <a:gd name="T12" fmla="*/ 98 w 108"/>
                <a:gd name="T13" fmla="*/ 8 h 137"/>
                <a:gd name="T14" fmla="*/ 107 w 108"/>
                <a:gd name="T15" fmla="*/ 35 h 137"/>
                <a:gd name="T16" fmla="*/ 107 w 108"/>
                <a:gd name="T17" fmla="*/ 13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137">
                  <a:moveTo>
                    <a:pt x="0" y="136"/>
                  </a:moveTo>
                  <a:lnTo>
                    <a:pt x="0" y="0"/>
                  </a:lnTo>
                  <a:lnTo>
                    <a:pt x="0" y="35"/>
                  </a:lnTo>
                  <a:lnTo>
                    <a:pt x="30" y="8"/>
                  </a:lnTo>
                  <a:lnTo>
                    <a:pt x="49" y="0"/>
                  </a:lnTo>
                  <a:lnTo>
                    <a:pt x="76" y="0"/>
                  </a:lnTo>
                  <a:lnTo>
                    <a:pt x="98" y="8"/>
                  </a:lnTo>
                  <a:lnTo>
                    <a:pt x="107" y="35"/>
                  </a:lnTo>
                  <a:lnTo>
                    <a:pt x="107" y="1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16" name="Freeform 820">
              <a:extLst>
                <a:ext uri="{FF2B5EF4-FFF2-40B4-BE49-F238E27FC236}">
                  <a16:creationId xmlns:a16="http://schemas.microsoft.com/office/drawing/2014/main" id="{30F14DE4-D8B9-4B60-99BD-A9CCE42CB21B}"/>
                </a:ext>
              </a:extLst>
            </p:cNvPr>
            <p:cNvSpPr>
              <a:spLocks noChangeArrowheads="1"/>
            </p:cNvSpPr>
            <p:nvPr/>
          </p:nvSpPr>
          <p:spPr bwMode="auto">
            <a:xfrm>
              <a:off x="2123" y="2946"/>
              <a:ext cx="25" cy="31"/>
            </a:xfrm>
            <a:custGeom>
              <a:avLst/>
              <a:gdLst>
                <a:gd name="T0" fmla="*/ 109 w 110"/>
                <a:gd name="T1" fmla="*/ 28 h 137"/>
                <a:gd name="T2" fmla="*/ 101 w 110"/>
                <a:gd name="T3" fmla="*/ 8 h 137"/>
                <a:gd name="T4" fmla="*/ 70 w 110"/>
                <a:gd name="T5" fmla="*/ 0 h 137"/>
                <a:gd name="T6" fmla="*/ 42 w 110"/>
                <a:gd name="T7" fmla="*/ 0 h 137"/>
                <a:gd name="T8" fmla="*/ 12 w 110"/>
                <a:gd name="T9" fmla="*/ 8 h 137"/>
                <a:gd name="T10" fmla="*/ 0 w 110"/>
                <a:gd name="T11" fmla="*/ 28 h 137"/>
                <a:gd name="T12" fmla="*/ 12 w 110"/>
                <a:gd name="T13" fmla="*/ 51 h 137"/>
                <a:gd name="T14" fmla="*/ 32 w 110"/>
                <a:gd name="T15" fmla="*/ 54 h 137"/>
                <a:gd name="T16" fmla="*/ 82 w 110"/>
                <a:gd name="T17" fmla="*/ 66 h 137"/>
                <a:gd name="T18" fmla="*/ 101 w 110"/>
                <a:gd name="T19" fmla="*/ 77 h 137"/>
                <a:gd name="T20" fmla="*/ 109 w 110"/>
                <a:gd name="T21" fmla="*/ 97 h 137"/>
                <a:gd name="T22" fmla="*/ 109 w 110"/>
                <a:gd name="T23" fmla="*/ 106 h 137"/>
                <a:gd name="T24" fmla="*/ 101 w 110"/>
                <a:gd name="T25" fmla="*/ 128 h 137"/>
                <a:gd name="T26" fmla="*/ 70 w 110"/>
                <a:gd name="T27" fmla="*/ 136 h 137"/>
                <a:gd name="T28" fmla="*/ 42 w 110"/>
                <a:gd name="T29" fmla="*/ 136 h 137"/>
                <a:gd name="T30" fmla="*/ 12 w 110"/>
                <a:gd name="T31" fmla="*/ 128 h 137"/>
                <a:gd name="T32" fmla="*/ 0 w 110"/>
                <a:gd name="T33" fmla="*/ 10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137">
                  <a:moveTo>
                    <a:pt x="109" y="28"/>
                  </a:moveTo>
                  <a:lnTo>
                    <a:pt x="101" y="8"/>
                  </a:lnTo>
                  <a:lnTo>
                    <a:pt x="70" y="0"/>
                  </a:lnTo>
                  <a:lnTo>
                    <a:pt x="42" y="0"/>
                  </a:lnTo>
                  <a:lnTo>
                    <a:pt x="12" y="8"/>
                  </a:lnTo>
                  <a:lnTo>
                    <a:pt x="0" y="28"/>
                  </a:lnTo>
                  <a:lnTo>
                    <a:pt x="12" y="51"/>
                  </a:lnTo>
                  <a:lnTo>
                    <a:pt x="32" y="54"/>
                  </a:lnTo>
                  <a:lnTo>
                    <a:pt x="82" y="66"/>
                  </a:lnTo>
                  <a:lnTo>
                    <a:pt x="101" y="77"/>
                  </a:lnTo>
                  <a:lnTo>
                    <a:pt x="109" y="97"/>
                  </a:lnTo>
                  <a:lnTo>
                    <a:pt x="109" y="106"/>
                  </a:lnTo>
                  <a:lnTo>
                    <a:pt x="101" y="128"/>
                  </a:lnTo>
                  <a:lnTo>
                    <a:pt x="70" y="136"/>
                  </a:lnTo>
                  <a:lnTo>
                    <a:pt x="42" y="136"/>
                  </a:lnTo>
                  <a:lnTo>
                    <a:pt x="12" y="128"/>
                  </a:lnTo>
                  <a:lnTo>
                    <a:pt x="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17" name="Freeform 821">
              <a:extLst>
                <a:ext uri="{FF2B5EF4-FFF2-40B4-BE49-F238E27FC236}">
                  <a16:creationId xmlns:a16="http://schemas.microsoft.com/office/drawing/2014/main" id="{D5FE9D7E-CC61-4B9B-812E-3DEE03D1C0AC}"/>
                </a:ext>
              </a:extLst>
            </p:cNvPr>
            <p:cNvSpPr>
              <a:spLocks noChangeArrowheads="1"/>
            </p:cNvSpPr>
            <p:nvPr/>
          </p:nvSpPr>
          <p:spPr bwMode="auto">
            <a:xfrm>
              <a:off x="2160" y="2946"/>
              <a:ext cx="27" cy="31"/>
            </a:xfrm>
            <a:custGeom>
              <a:avLst/>
              <a:gdLst>
                <a:gd name="T0" fmla="*/ 119 w 120"/>
                <a:gd name="T1" fmla="*/ 28 h 137"/>
                <a:gd name="T2" fmla="*/ 100 w 120"/>
                <a:gd name="T3" fmla="*/ 8 h 137"/>
                <a:gd name="T4" fmla="*/ 77 w 120"/>
                <a:gd name="T5" fmla="*/ 0 h 137"/>
                <a:gd name="T6" fmla="*/ 49 w 120"/>
                <a:gd name="T7" fmla="*/ 0 h 137"/>
                <a:gd name="T8" fmla="*/ 30 w 120"/>
                <a:gd name="T9" fmla="*/ 8 h 137"/>
                <a:gd name="T10" fmla="*/ 11 w 120"/>
                <a:gd name="T11" fmla="*/ 28 h 137"/>
                <a:gd name="T12" fmla="*/ 0 w 120"/>
                <a:gd name="T13" fmla="*/ 54 h 137"/>
                <a:gd name="T14" fmla="*/ 0 w 120"/>
                <a:gd name="T15" fmla="*/ 77 h 137"/>
                <a:gd name="T16" fmla="*/ 11 w 120"/>
                <a:gd name="T17" fmla="*/ 106 h 137"/>
                <a:gd name="T18" fmla="*/ 30 w 120"/>
                <a:gd name="T19" fmla="*/ 128 h 137"/>
                <a:gd name="T20" fmla="*/ 49 w 120"/>
                <a:gd name="T21" fmla="*/ 136 h 137"/>
                <a:gd name="T22" fmla="*/ 77 w 120"/>
                <a:gd name="T23" fmla="*/ 136 h 137"/>
                <a:gd name="T24" fmla="*/ 100 w 120"/>
                <a:gd name="T25" fmla="*/ 128 h 137"/>
                <a:gd name="T26" fmla="*/ 119 w 120"/>
                <a:gd name="T27" fmla="*/ 10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37">
                  <a:moveTo>
                    <a:pt x="119" y="28"/>
                  </a:moveTo>
                  <a:lnTo>
                    <a:pt x="100" y="8"/>
                  </a:lnTo>
                  <a:lnTo>
                    <a:pt x="77" y="0"/>
                  </a:lnTo>
                  <a:lnTo>
                    <a:pt x="49" y="0"/>
                  </a:lnTo>
                  <a:lnTo>
                    <a:pt x="30" y="8"/>
                  </a:lnTo>
                  <a:lnTo>
                    <a:pt x="11" y="28"/>
                  </a:lnTo>
                  <a:lnTo>
                    <a:pt x="0" y="54"/>
                  </a:lnTo>
                  <a:lnTo>
                    <a:pt x="0" y="77"/>
                  </a:lnTo>
                  <a:lnTo>
                    <a:pt x="11" y="106"/>
                  </a:lnTo>
                  <a:lnTo>
                    <a:pt x="30" y="128"/>
                  </a:lnTo>
                  <a:lnTo>
                    <a:pt x="49" y="136"/>
                  </a:lnTo>
                  <a:lnTo>
                    <a:pt x="77" y="136"/>
                  </a:lnTo>
                  <a:lnTo>
                    <a:pt x="100" y="128"/>
                  </a:lnTo>
                  <a:lnTo>
                    <a:pt x="119"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18" name="Freeform 822">
              <a:extLst>
                <a:ext uri="{FF2B5EF4-FFF2-40B4-BE49-F238E27FC236}">
                  <a16:creationId xmlns:a16="http://schemas.microsoft.com/office/drawing/2014/main" id="{EB679EBB-F367-4D96-BB2D-0A2F524B19BC}"/>
                </a:ext>
              </a:extLst>
            </p:cNvPr>
            <p:cNvSpPr>
              <a:spLocks noChangeArrowheads="1"/>
            </p:cNvSpPr>
            <p:nvPr/>
          </p:nvSpPr>
          <p:spPr bwMode="auto">
            <a:xfrm>
              <a:off x="2200" y="2946"/>
              <a:ext cx="27" cy="31"/>
            </a:xfrm>
            <a:custGeom>
              <a:avLst/>
              <a:gdLst>
                <a:gd name="T0" fmla="*/ 0 w 117"/>
                <a:gd name="T1" fmla="*/ 54 h 137"/>
                <a:gd name="T2" fmla="*/ 116 w 117"/>
                <a:gd name="T3" fmla="*/ 54 h 137"/>
                <a:gd name="T4" fmla="*/ 116 w 117"/>
                <a:gd name="T5" fmla="*/ 35 h 137"/>
                <a:gd name="T6" fmla="*/ 108 w 117"/>
                <a:gd name="T7" fmla="*/ 20 h 137"/>
                <a:gd name="T8" fmla="*/ 96 w 117"/>
                <a:gd name="T9" fmla="*/ 8 h 137"/>
                <a:gd name="T10" fmla="*/ 81 w 117"/>
                <a:gd name="T11" fmla="*/ 0 h 137"/>
                <a:gd name="T12" fmla="*/ 51 w 117"/>
                <a:gd name="T13" fmla="*/ 0 h 137"/>
                <a:gd name="T14" fmla="*/ 31 w 117"/>
                <a:gd name="T15" fmla="*/ 8 h 137"/>
                <a:gd name="T16" fmla="*/ 8 w 117"/>
                <a:gd name="T17" fmla="*/ 28 h 137"/>
                <a:gd name="T18" fmla="*/ 0 w 117"/>
                <a:gd name="T19" fmla="*/ 54 h 137"/>
                <a:gd name="T20" fmla="*/ 0 w 117"/>
                <a:gd name="T21" fmla="*/ 77 h 137"/>
                <a:gd name="T22" fmla="*/ 8 w 117"/>
                <a:gd name="T23" fmla="*/ 106 h 137"/>
                <a:gd name="T24" fmla="*/ 31 w 117"/>
                <a:gd name="T25" fmla="*/ 128 h 137"/>
                <a:gd name="T26" fmla="*/ 51 w 117"/>
                <a:gd name="T27" fmla="*/ 136 h 137"/>
                <a:gd name="T28" fmla="*/ 81 w 117"/>
                <a:gd name="T29" fmla="*/ 136 h 137"/>
                <a:gd name="T30" fmla="*/ 96 w 117"/>
                <a:gd name="T31" fmla="*/ 128 h 137"/>
                <a:gd name="T32" fmla="*/ 116 w 117"/>
                <a:gd name="T33" fmla="*/ 10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37">
                  <a:moveTo>
                    <a:pt x="0" y="54"/>
                  </a:moveTo>
                  <a:lnTo>
                    <a:pt x="116" y="54"/>
                  </a:lnTo>
                  <a:lnTo>
                    <a:pt x="116" y="35"/>
                  </a:lnTo>
                  <a:lnTo>
                    <a:pt x="108" y="20"/>
                  </a:lnTo>
                  <a:lnTo>
                    <a:pt x="96" y="8"/>
                  </a:lnTo>
                  <a:lnTo>
                    <a:pt x="81" y="0"/>
                  </a:lnTo>
                  <a:lnTo>
                    <a:pt x="51" y="0"/>
                  </a:lnTo>
                  <a:lnTo>
                    <a:pt x="31" y="8"/>
                  </a:lnTo>
                  <a:lnTo>
                    <a:pt x="8" y="28"/>
                  </a:lnTo>
                  <a:lnTo>
                    <a:pt x="0" y="54"/>
                  </a:lnTo>
                  <a:lnTo>
                    <a:pt x="0" y="77"/>
                  </a:lnTo>
                  <a:lnTo>
                    <a:pt x="8" y="106"/>
                  </a:lnTo>
                  <a:lnTo>
                    <a:pt x="31" y="128"/>
                  </a:lnTo>
                  <a:lnTo>
                    <a:pt x="51" y="136"/>
                  </a:lnTo>
                  <a:lnTo>
                    <a:pt x="81" y="136"/>
                  </a:lnTo>
                  <a:lnTo>
                    <a:pt x="96" y="128"/>
                  </a:lnTo>
                  <a:lnTo>
                    <a:pt x="116"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19" name="Freeform 823">
              <a:extLst>
                <a:ext uri="{FF2B5EF4-FFF2-40B4-BE49-F238E27FC236}">
                  <a16:creationId xmlns:a16="http://schemas.microsoft.com/office/drawing/2014/main" id="{1EEC7D11-0495-4BA2-9F3F-804F8F20C5E8}"/>
                </a:ext>
              </a:extLst>
            </p:cNvPr>
            <p:cNvSpPr>
              <a:spLocks noChangeArrowheads="1"/>
            </p:cNvSpPr>
            <p:nvPr/>
          </p:nvSpPr>
          <p:spPr bwMode="auto">
            <a:xfrm>
              <a:off x="2240" y="2931"/>
              <a:ext cx="14" cy="14"/>
            </a:xfrm>
            <a:custGeom>
              <a:avLst/>
              <a:gdLst>
                <a:gd name="T0" fmla="*/ 0 w 63"/>
                <a:gd name="T1" fmla="*/ 23 h 63"/>
                <a:gd name="T2" fmla="*/ 31 w 63"/>
                <a:gd name="T3" fmla="*/ 62 h 63"/>
                <a:gd name="T4" fmla="*/ 62 w 63"/>
                <a:gd name="T5" fmla="*/ 23 h 63"/>
                <a:gd name="T6" fmla="*/ 31 w 63"/>
                <a:gd name="T7" fmla="*/ 0 h 63"/>
                <a:gd name="T8" fmla="*/ 0 w 63"/>
                <a:gd name="T9" fmla="*/ 23 h 63"/>
              </a:gdLst>
              <a:ahLst/>
              <a:cxnLst>
                <a:cxn ang="0">
                  <a:pos x="T0" y="T1"/>
                </a:cxn>
                <a:cxn ang="0">
                  <a:pos x="T2" y="T3"/>
                </a:cxn>
                <a:cxn ang="0">
                  <a:pos x="T4" y="T5"/>
                </a:cxn>
                <a:cxn ang="0">
                  <a:pos x="T6" y="T7"/>
                </a:cxn>
                <a:cxn ang="0">
                  <a:pos x="T8" y="T9"/>
                </a:cxn>
              </a:cxnLst>
              <a:rect l="0" t="0" r="r" b="b"/>
              <a:pathLst>
                <a:path w="63" h="63">
                  <a:moveTo>
                    <a:pt x="0" y="23"/>
                  </a:moveTo>
                  <a:lnTo>
                    <a:pt x="31" y="62"/>
                  </a:lnTo>
                  <a:lnTo>
                    <a:pt x="62" y="23"/>
                  </a:lnTo>
                  <a:lnTo>
                    <a:pt x="31" y="0"/>
                  </a:lnTo>
                  <a:lnTo>
                    <a:pt x="0" y="2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20" name="Line 824">
              <a:extLst>
                <a:ext uri="{FF2B5EF4-FFF2-40B4-BE49-F238E27FC236}">
                  <a16:creationId xmlns:a16="http://schemas.microsoft.com/office/drawing/2014/main" id="{DA6D5E99-787E-4B7E-BF3A-A642870FF52B}"/>
                </a:ext>
              </a:extLst>
            </p:cNvPr>
            <p:cNvSpPr>
              <a:spLocks noChangeShapeType="1"/>
            </p:cNvSpPr>
            <p:nvPr/>
          </p:nvSpPr>
          <p:spPr bwMode="auto">
            <a:xfrm>
              <a:off x="2243" y="2946"/>
              <a:ext cx="1"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21" name="Line 825">
              <a:extLst>
                <a:ext uri="{FF2B5EF4-FFF2-40B4-BE49-F238E27FC236}">
                  <a16:creationId xmlns:a16="http://schemas.microsoft.com/office/drawing/2014/main" id="{5C61ADBF-E509-4C22-B454-A802CEDB0F89}"/>
                </a:ext>
              </a:extLst>
            </p:cNvPr>
            <p:cNvSpPr>
              <a:spLocks noChangeShapeType="1"/>
            </p:cNvSpPr>
            <p:nvPr/>
          </p:nvSpPr>
          <p:spPr bwMode="auto">
            <a:xfrm flipH="1" flipV="1">
              <a:off x="2256" y="2945"/>
              <a:ext cx="16"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22" name="Line 826">
              <a:extLst>
                <a:ext uri="{FF2B5EF4-FFF2-40B4-BE49-F238E27FC236}">
                  <a16:creationId xmlns:a16="http://schemas.microsoft.com/office/drawing/2014/main" id="{3754BDCC-4E99-4DD7-9D5F-129F85CD1824}"/>
                </a:ext>
              </a:extLst>
            </p:cNvPr>
            <p:cNvSpPr>
              <a:spLocks noChangeShapeType="1"/>
            </p:cNvSpPr>
            <p:nvPr/>
          </p:nvSpPr>
          <p:spPr bwMode="auto">
            <a:xfrm flipH="1">
              <a:off x="2270" y="2946"/>
              <a:ext cx="15" cy="3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523" name="Freeform 827">
              <a:extLst>
                <a:ext uri="{FF2B5EF4-FFF2-40B4-BE49-F238E27FC236}">
                  <a16:creationId xmlns:a16="http://schemas.microsoft.com/office/drawing/2014/main" id="{C3DCB6ED-D5C5-432A-B5B7-5F53455DF786}"/>
                </a:ext>
              </a:extLst>
            </p:cNvPr>
            <p:cNvSpPr>
              <a:spLocks noChangeArrowheads="1"/>
            </p:cNvSpPr>
            <p:nvPr/>
          </p:nvSpPr>
          <p:spPr bwMode="auto">
            <a:xfrm>
              <a:off x="2333" y="2946"/>
              <a:ext cx="18" cy="31"/>
            </a:xfrm>
            <a:custGeom>
              <a:avLst/>
              <a:gdLst>
                <a:gd name="T0" fmla="*/ 0 w 78"/>
                <a:gd name="T1" fmla="*/ 136 h 137"/>
                <a:gd name="T2" fmla="*/ 0 w 78"/>
                <a:gd name="T3" fmla="*/ 0 h 137"/>
                <a:gd name="T4" fmla="*/ 7 w 78"/>
                <a:gd name="T5" fmla="*/ 28 h 137"/>
                <a:gd name="T6" fmla="*/ 0 w 78"/>
                <a:gd name="T7" fmla="*/ 54 h 137"/>
                <a:gd name="T8" fmla="*/ 7 w 78"/>
                <a:gd name="T9" fmla="*/ 28 h 137"/>
                <a:gd name="T10" fmla="*/ 31 w 78"/>
                <a:gd name="T11" fmla="*/ 8 h 137"/>
                <a:gd name="T12" fmla="*/ 46 w 78"/>
                <a:gd name="T13" fmla="*/ 0 h 137"/>
                <a:gd name="T14" fmla="*/ 77 w 78"/>
                <a:gd name="T15" fmla="*/ 0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137">
                  <a:moveTo>
                    <a:pt x="0" y="136"/>
                  </a:moveTo>
                  <a:lnTo>
                    <a:pt x="0" y="0"/>
                  </a:lnTo>
                  <a:lnTo>
                    <a:pt x="7" y="28"/>
                  </a:lnTo>
                  <a:lnTo>
                    <a:pt x="0" y="54"/>
                  </a:lnTo>
                  <a:lnTo>
                    <a:pt x="7" y="28"/>
                  </a:lnTo>
                  <a:lnTo>
                    <a:pt x="31" y="8"/>
                  </a:lnTo>
                  <a:lnTo>
                    <a:pt x="46" y="0"/>
                  </a:lnTo>
                  <a:lnTo>
                    <a:pt x="7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24" name="Freeform 828">
              <a:extLst>
                <a:ext uri="{FF2B5EF4-FFF2-40B4-BE49-F238E27FC236}">
                  <a16:creationId xmlns:a16="http://schemas.microsoft.com/office/drawing/2014/main" id="{2A1B2C33-4BB5-4BA2-A378-4A1C0F53BBFF}"/>
                </a:ext>
              </a:extLst>
            </p:cNvPr>
            <p:cNvSpPr>
              <a:spLocks noChangeArrowheads="1"/>
            </p:cNvSpPr>
            <p:nvPr/>
          </p:nvSpPr>
          <p:spPr bwMode="auto">
            <a:xfrm>
              <a:off x="2293" y="2946"/>
              <a:ext cx="27" cy="31"/>
            </a:xfrm>
            <a:custGeom>
              <a:avLst/>
              <a:gdLst>
                <a:gd name="T0" fmla="*/ 0 w 117"/>
                <a:gd name="T1" fmla="*/ 54 h 137"/>
                <a:gd name="T2" fmla="*/ 116 w 117"/>
                <a:gd name="T3" fmla="*/ 54 h 137"/>
                <a:gd name="T4" fmla="*/ 116 w 117"/>
                <a:gd name="T5" fmla="*/ 35 h 137"/>
                <a:gd name="T6" fmla="*/ 109 w 117"/>
                <a:gd name="T7" fmla="*/ 20 h 137"/>
                <a:gd name="T8" fmla="*/ 101 w 117"/>
                <a:gd name="T9" fmla="*/ 8 h 137"/>
                <a:gd name="T10" fmla="*/ 78 w 117"/>
                <a:gd name="T11" fmla="*/ 0 h 137"/>
                <a:gd name="T12" fmla="*/ 50 w 117"/>
                <a:gd name="T13" fmla="*/ 0 h 137"/>
                <a:gd name="T14" fmla="*/ 28 w 117"/>
                <a:gd name="T15" fmla="*/ 8 h 137"/>
                <a:gd name="T16" fmla="*/ 7 w 117"/>
                <a:gd name="T17" fmla="*/ 28 h 137"/>
                <a:gd name="T18" fmla="*/ 0 w 117"/>
                <a:gd name="T19" fmla="*/ 54 h 137"/>
                <a:gd name="T20" fmla="*/ 0 w 117"/>
                <a:gd name="T21" fmla="*/ 77 h 137"/>
                <a:gd name="T22" fmla="*/ 7 w 117"/>
                <a:gd name="T23" fmla="*/ 106 h 137"/>
                <a:gd name="T24" fmla="*/ 28 w 117"/>
                <a:gd name="T25" fmla="*/ 128 h 137"/>
                <a:gd name="T26" fmla="*/ 50 w 117"/>
                <a:gd name="T27" fmla="*/ 136 h 137"/>
                <a:gd name="T28" fmla="*/ 78 w 117"/>
                <a:gd name="T29" fmla="*/ 136 h 137"/>
                <a:gd name="T30" fmla="*/ 101 w 117"/>
                <a:gd name="T31" fmla="*/ 128 h 137"/>
                <a:gd name="T32" fmla="*/ 116 w 117"/>
                <a:gd name="T33" fmla="*/ 10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37">
                  <a:moveTo>
                    <a:pt x="0" y="54"/>
                  </a:moveTo>
                  <a:lnTo>
                    <a:pt x="116" y="54"/>
                  </a:lnTo>
                  <a:lnTo>
                    <a:pt x="116" y="35"/>
                  </a:lnTo>
                  <a:lnTo>
                    <a:pt x="109" y="20"/>
                  </a:lnTo>
                  <a:lnTo>
                    <a:pt x="101" y="8"/>
                  </a:lnTo>
                  <a:lnTo>
                    <a:pt x="78" y="0"/>
                  </a:lnTo>
                  <a:lnTo>
                    <a:pt x="50" y="0"/>
                  </a:lnTo>
                  <a:lnTo>
                    <a:pt x="28" y="8"/>
                  </a:lnTo>
                  <a:lnTo>
                    <a:pt x="7" y="28"/>
                  </a:lnTo>
                  <a:lnTo>
                    <a:pt x="0" y="54"/>
                  </a:lnTo>
                  <a:lnTo>
                    <a:pt x="0" y="77"/>
                  </a:lnTo>
                  <a:lnTo>
                    <a:pt x="7" y="106"/>
                  </a:lnTo>
                  <a:lnTo>
                    <a:pt x="28" y="128"/>
                  </a:lnTo>
                  <a:lnTo>
                    <a:pt x="50" y="136"/>
                  </a:lnTo>
                  <a:lnTo>
                    <a:pt x="78" y="136"/>
                  </a:lnTo>
                  <a:lnTo>
                    <a:pt x="101" y="128"/>
                  </a:lnTo>
                  <a:lnTo>
                    <a:pt x="116"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525" name="AutoShape 829">
              <a:extLst>
                <a:ext uri="{FF2B5EF4-FFF2-40B4-BE49-F238E27FC236}">
                  <a16:creationId xmlns:a16="http://schemas.microsoft.com/office/drawing/2014/main" id="{E288679A-59DF-4222-B3FA-E742547467D8}"/>
                </a:ext>
              </a:extLst>
            </p:cNvPr>
            <p:cNvSpPr>
              <a:spLocks noChangeArrowheads="1"/>
            </p:cNvSpPr>
            <p:nvPr/>
          </p:nvSpPr>
          <p:spPr bwMode="auto">
            <a:xfrm>
              <a:off x="1337" y="2304"/>
              <a:ext cx="51" cy="70"/>
            </a:xfrm>
            <a:prstGeom prst="roundRect">
              <a:avLst>
                <a:gd name="adj" fmla="val 2000"/>
              </a:avLst>
            </a:prstGeom>
            <a:solidFill>
              <a:srgbClr val="996633"/>
            </a:solidFill>
            <a:ln w="12600">
              <a:solidFill>
                <a:srgbClr val="333333"/>
              </a:solidFill>
              <a:round/>
              <a:headEnd/>
              <a:tailEnd/>
            </a:ln>
            <a:effectLst>
              <a:outerShdw dist="107933" dir="2700000" algn="ctr" rotWithShape="0">
                <a:srgbClr val="000000">
                  <a:alpha val="50000"/>
                </a:srgbClr>
              </a:outerShdw>
            </a:effectLst>
          </p:spPr>
          <p:txBody>
            <a:bodyPr wrap="none" anchor="ctr"/>
            <a:lstStyle/>
            <a:p>
              <a:endParaRPr lang="en-US"/>
            </a:p>
          </p:txBody>
        </p:sp>
      </p:grpSp>
      <p:sp>
        <p:nvSpPr>
          <p:cNvPr id="30526" name="Text Box 830">
            <a:extLst>
              <a:ext uri="{FF2B5EF4-FFF2-40B4-BE49-F238E27FC236}">
                <a16:creationId xmlns:a16="http://schemas.microsoft.com/office/drawing/2014/main" id="{9B8793B1-CFA6-4002-BFA5-3DB1E6EB957F}"/>
              </a:ext>
            </a:extLst>
          </p:cNvPr>
          <p:cNvSpPr txBox="1">
            <a:spLocks noChangeArrowheads="1"/>
          </p:cNvSpPr>
          <p:nvPr/>
        </p:nvSpPr>
        <p:spPr bwMode="auto">
          <a:xfrm>
            <a:off x="842963" y="5738813"/>
            <a:ext cx="75723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For best protection from electrical shock all equipment should be connected to a common ground.</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24A3FF4A-5252-4F68-9407-6E2ED2FA7A41}"/>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Open &amp; Short Circuits</a:t>
            </a:r>
          </a:p>
        </p:txBody>
      </p:sp>
      <p:grpSp>
        <p:nvGrpSpPr>
          <p:cNvPr id="30722" name="Group 2">
            <a:extLst>
              <a:ext uri="{FF2B5EF4-FFF2-40B4-BE49-F238E27FC236}">
                <a16:creationId xmlns:a16="http://schemas.microsoft.com/office/drawing/2014/main" id="{1F35B694-2ADC-4D69-8B8D-1296DFED999F}"/>
              </a:ext>
            </a:extLst>
          </p:cNvPr>
          <p:cNvGrpSpPr>
            <a:grpSpLocks/>
          </p:cNvGrpSpPr>
          <p:nvPr/>
        </p:nvGrpSpPr>
        <p:grpSpPr bwMode="auto">
          <a:xfrm>
            <a:off x="4392613" y="2244725"/>
            <a:ext cx="3989387" cy="1182688"/>
            <a:chOff x="2767" y="1414"/>
            <a:chExt cx="2513" cy="745"/>
          </a:xfrm>
        </p:grpSpPr>
        <p:sp>
          <p:nvSpPr>
            <p:cNvPr id="30723" name="AutoShape 3">
              <a:extLst>
                <a:ext uri="{FF2B5EF4-FFF2-40B4-BE49-F238E27FC236}">
                  <a16:creationId xmlns:a16="http://schemas.microsoft.com/office/drawing/2014/main" id="{5C633CB4-8930-4C9B-A905-824CAF7CAC22}"/>
                </a:ext>
              </a:extLst>
            </p:cNvPr>
            <p:cNvSpPr>
              <a:spLocks noChangeArrowheads="1"/>
            </p:cNvSpPr>
            <p:nvPr/>
          </p:nvSpPr>
          <p:spPr bwMode="auto">
            <a:xfrm>
              <a:off x="2767" y="1664"/>
              <a:ext cx="847" cy="496"/>
            </a:xfrm>
            <a:prstGeom prst="roundRect">
              <a:avLst>
                <a:gd name="adj" fmla="val 199"/>
              </a:avLst>
            </a:prstGeom>
            <a:solidFill>
              <a:srgbClr val="E6E6FF"/>
            </a:solidFill>
            <a:ln w="9525">
              <a:solidFill>
                <a:srgbClr val="000000"/>
              </a:solidFill>
              <a:round/>
              <a:headEnd/>
              <a:tailEnd/>
            </a:ln>
          </p:spPr>
          <p:txBody>
            <a:bodyPr wrap="none" anchor="ctr"/>
            <a:lstStyle/>
            <a:p>
              <a:endParaRPr lang="en-US"/>
            </a:p>
          </p:txBody>
        </p:sp>
        <p:grpSp>
          <p:nvGrpSpPr>
            <p:cNvPr id="30724" name="Group 4">
              <a:extLst>
                <a:ext uri="{FF2B5EF4-FFF2-40B4-BE49-F238E27FC236}">
                  <a16:creationId xmlns:a16="http://schemas.microsoft.com/office/drawing/2014/main" id="{D6F561B1-6389-4F5F-A251-D3B63A3ADF16}"/>
                </a:ext>
              </a:extLst>
            </p:cNvPr>
            <p:cNvGrpSpPr>
              <a:grpSpLocks/>
            </p:cNvGrpSpPr>
            <p:nvPr/>
          </p:nvGrpSpPr>
          <p:grpSpPr bwMode="auto">
            <a:xfrm>
              <a:off x="4558" y="1646"/>
              <a:ext cx="722" cy="261"/>
              <a:chOff x="4558" y="1646"/>
              <a:chExt cx="722" cy="261"/>
            </a:xfrm>
          </p:grpSpPr>
          <p:sp>
            <p:nvSpPr>
              <p:cNvPr id="30725" name="AutoShape 5">
                <a:extLst>
                  <a:ext uri="{FF2B5EF4-FFF2-40B4-BE49-F238E27FC236}">
                    <a16:creationId xmlns:a16="http://schemas.microsoft.com/office/drawing/2014/main" id="{9EA694CA-681B-42CB-B0CC-AE8B1458D45E}"/>
                  </a:ext>
                </a:extLst>
              </p:cNvPr>
              <p:cNvSpPr>
                <a:spLocks noChangeArrowheads="1"/>
              </p:cNvSpPr>
              <p:nvPr/>
            </p:nvSpPr>
            <p:spPr bwMode="auto">
              <a:xfrm>
                <a:off x="4558" y="1646"/>
                <a:ext cx="723" cy="262"/>
              </a:xfrm>
              <a:prstGeom prst="roundRect">
                <a:avLst>
                  <a:gd name="adj" fmla="val 380"/>
                </a:avLst>
              </a:prstGeom>
              <a:solidFill>
                <a:srgbClr val="4C4C4C"/>
              </a:solidFill>
              <a:ln w="9525">
                <a:solidFill>
                  <a:srgbClr val="000000"/>
                </a:solidFill>
                <a:round/>
                <a:headEnd/>
                <a:tailEnd/>
              </a:ln>
            </p:spPr>
            <p:txBody>
              <a:bodyPr wrap="none" anchor="ctr"/>
              <a:lstStyle/>
              <a:p>
                <a:endParaRPr lang="en-US"/>
              </a:p>
            </p:txBody>
          </p:sp>
          <p:sp>
            <p:nvSpPr>
              <p:cNvPr id="30726" name="AutoShape 6">
                <a:extLst>
                  <a:ext uri="{FF2B5EF4-FFF2-40B4-BE49-F238E27FC236}">
                    <a16:creationId xmlns:a16="http://schemas.microsoft.com/office/drawing/2014/main" id="{06DC5336-1B8D-45FF-829F-6E4BC0BAC8EF}"/>
                  </a:ext>
                </a:extLst>
              </p:cNvPr>
              <p:cNvSpPr>
                <a:spLocks noChangeArrowheads="1"/>
              </p:cNvSpPr>
              <p:nvPr/>
            </p:nvSpPr>
            <p:spPr bwMode="auto">
              <a:xfrm>
                <a:off x="4658" y="1715"/>
                <a:ext cx="200" cy="116"/>
              </a:xfrm>
              <a:prstGeom prst="roundRect">
                <a:avLst>
                  <a:gd name="adj" fmla="val 861"/>
                </a:avLst>
              </a:prstGeom>
              <a:solidFill>
                <a:srgbClr val="FFFFCC"/>
              </a:solidFill>
              <a:ln w="9525">
                <a:solidFill>
                  <a:srgbClr val="000000"/>
                </a:solidFill>
                <a:round/>
                <a:headEnd/>
                <a:tailEnd/>
              </a:ln>
            </p:spPr>
            <p:txBody>
              <a:bodyPr wrap="none" anchor="ctr"/>
              <a:lstStyle/>
              <a:p>
                <a:endParaRPr lang="en-US"/>
              </a:p>
            </p:txBody>
          </p:sp>
          <p:sp>
            <p:nvSpPr>
              <p:cNvPr id="30727" name="Oval 7">
                <a:extLst>
                  <a:ext uri="{FF2B5EF4-FFF2-40B4-BE49-F238E27FC236}">
                    <a16:creationId xmlns:a16="http://schemas.microsoft.com/office/drawing/2014/main" id="{59E53423-B56F-4BD0-A612-4AEF66D9CF18}"/>
                  </a:ext>
                </a:extLst>
              </p:cNvPr>
              <p:cNvSpPr>
                <a:spLocks noChangeArrowheads="1"/>
              </p:cNvSpPr>
              <p:nvPr/>
            </p:nvSpPr>
            <p:spPr bwMode="auto">
              <a:xfrm>
                <a:off x="5050" y="1715"/>
                <a:ext cx="131" cy="131"/>
              </a:xfrm>
              <a:prstGeom prst="ellipse">
                <a:avLst/>
              </a:prstGeom>
              <a:solidFill>
                <a:srgbClr val="808080"/>
              </a:solidFill>
              <a:ln w="9525">
                <a:solidFill>
                  <a:srgbClr val="000000"/>
                </a:solidFill>
                <a:round/>
                <a:headEnd/>
                <a:tailEnd/>
              </a:ln>
            </p:spPr>
            <p:txBody>
              <a:bodyPr wrap="none" anchor="ctr"/>
              <a:lstStyle/>
              <a:p>
                <a:endParaRPr lang="en-US"/>
              </a:p>
            </p:txBody>
          </p:sp>
        </p:grpSp>
        <p:sp>
          <p:nvSpPr>
            <p:cNvPr id="30728" name="AutoShape 8">
              <a:extLst>
                <a:ext uri="{FF2B5EF4-FFF2-40B4-BE49-F238E27FC236}">
                  <a16:creationId xmlns:a16="http://schemas.microsoft.com/office/drawing/2014/main" id="{C880F4BD-E55A-42C8-A3F1-01E6F746E3C4}"/>
                </a:ext>
              </a:extLst>
            </p:cNvPr>
            <p:cNvSpPr>
              <a:spLocks noChangeArrowheads="1"/>
            </p:cNvSpPr>
            <p:nvPr/>
          </p:nvSpPr>
          <p:spPr bwMode="auto">
            <a:xfrm>
              <a:off x="2861" y="1566"/>
              <a:ext cx="62" cy="100"/>
            </a:xfrm>
            <a:prstGeom prst="roundRect">
              <a:avLst>
                <a:gd name="adj" fmla="val 1611"/>
              </a:avLst>
            </a:prstGeom>
            <a:solidFill>
              <a:srgbClr val="333333"/>
            </a:solidFill>
            <a:ln w="9525">
              <a:solidFill>
                <a:srgbClr val="000000"/>
              </a:solidFill>
              <a:round/>
              <a:headEnd/>
              <a:tailEnd/>
            </a:ln>
          </p:spPr>
          <p:txBody>
            <a:bodyPr wrap="none" anchor="ctr"/>
            <a:lstStyle/>
            <a:p>
              <a:endParaRPr lang="en-US"/>
            </a:p>
          </p:txBody>
        </p:sp>
        <p:sp>
          <p:nvSpPr>
            <p:cNvPr id="30729" name="AutoShape 9">
              <a:extLst>
                <a:ext uri="{FF2B5EF4-FFF2-40B4-BE49-F238E27FC236}">
                  <a16:creationId xmlns:a16="http://schemas.microsoft.com/office/drawing/2014/main" id="{6EA5050B-EEB2-4CA9-B0DE-D31213D5D4A5}"/>
                </a:ext>
              </a:extLst>
            </p:cNvPr>
            <p:cNvSpPr>
              <a:spLocks noChangeArrowheads="1"/>
            </p:cNvSpPr>
            <p:nvPr/>
          </p:nvSpPr>
          <p:spPr bwMode="auto">
            <a:xfrm>
              <a:off x="3446" y="1566"/>
              <a:ext cx="62" cy="100"/>
            </a:xfrm>
            <a:prstGeom prst="roundRect">
              <a:avLst>
                <a:gd name="adj" fmla="val 1611"/>
              </a:avLst>
            </a:prstGeom>
            <a:solidFill>
              <a:srgbClr val="333333"/>
            </a:solidFill>
            <a:ln w="9525">
              <a:solidFill>
                <a:srgbClr val="000000"/>
              </a:solidFill>
              <a:round/>
              <a:headEnd/>
              <a:tailEnd/>
            </a:ln>
          </p:spPr>
          <p:txBody>
            <a:bodyPr wrap="none" anchor="ctr"/>
            <a:lstStyle/>
            <a:p>
              <a:endParaRPr lang="en-US"/>
            </a:p>
          </p:txBody>
        </p:sp>
        <p:sp>
          <p:nvSpPr>
            <p:cNvPr id="30730" name="Text Box 10">
              <a:extLst>
                <a:ext uri="{FF2B5EF4-FFF2-40B4-BE49-F238E27FC236}">
                  <a16:creationId xmlns:a16="http://schemas.microsoft.com/office/drawing/2014/main" id="{389E3795-8826-47C6-AF8A-3511A9FCD450}"/>
                </a:ext>
              </a:extLst>
            </p:cNvPr>
            <p:cNvSpPr txBox="1">
              <a:spLocks noChangeArrowheads="1"/>
            </p:cNvSpPr>
            <p:nvPr/>
          </p:nvSpPr>
          <p:spPr bwMode="auto">
            <a:xfrm>
              <a:off x="2834" y="1646"/>
              <a:ext cx="1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solidFill>
                    <a:srgbClr val="FF0000"/>
                  </a:solidFill>
                </a:rPr>
                <a:t>+</a:t>
              </a:r>
            </a:p>
          </p:txBody>
        </p:sp>
        <p:sp>
          <p:nvSpPr>
            <p:cNvPr id="30731" name="Text Box 11">
              <a:extLst>
                <a:ext uri="{FF2B5EF4-FFF2-40B4-BE49-F238E27FC236}">
                  <a16:creationId xmlns:a16="http://schemas.microsoft.com/office/drawing/2014/main" id="{B48FC125-F960-422C-AF93-7428F4395192}"/>
                </a:ext>
              </a:extLst>
            </p:cNvPr>
            <p:cNvSpPr txBox="1">
              <a:spLocks noChangeArrowheads="1"/>
            </p:cNvSpPr>
            <p:nvPr/>
          </p:nvSpPr>
          <p:spPr bwMode="auto">
            <a:xfrm>
              <a:off x="3415" y="1646"/>
              <a:ext cx="1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a:t>
              </a:r>
            </a:p>
          </p:txBody>
        </p:sp>
        <p:sp>
          <p:nvSpPr>
            <p:cNvPr id="30732" name="Freeform 12">
              <a:extLst>
                <a:ext uri="{FF2B5EF4-FFF2-40B4-BE49-F238E27FC236}">
                  <a16:creationId xmlns:a16="http://schemas.microsoft.com/office/drawing/2014/main" id="{C4DF8B34-E848-49F2-BF0C-E0870A8A4049}"/>
                </a:ext>
              </a:extLst>
            </p:cNvPr>
            <p:cNvSpPr>
              <a:spLocks noChangeArrowheads="1"/>
            </p:cNvSpPr>
            <p:nvPr/>
          </p:nvSpPr>
          <p:spPr bwMode="auto">
            <a:xfrm>
              <a:off x="2888" y="1409"/>
              <a:ext cx="1862" cy="242"/>
            </a:xfrm>
            <a:custGeom>
              <a:avLst/>
              <a:gdLst>
                <a:gd name="T0" fmla="*/ 0 w 8210"/>
                <a:gd name="T1" fmla="*/ 674 h 1065"/>
                <a:gd name="T2" fmla="*/ 679 w 8210"/>
                <a:gd name="T3" fmla="*/ 233 h 1065"/>
                <a:gd name="T4" fmla="*/ 1273 w 8210"/>
                <a:gd name="T5" fmla="*/ 114 h 1065"/>
                <a:gd name="T6" fmla="*/ 1934 w 8210"/>
                <a:gd name="T7" fmla="*/ 64 h 1065"/>
                <a:gd name="T8" fmla="*/ 2697 w 8210"/>
                <a:gd name="T9" fmla="*/ 30 h 1065"/>
                <a:gd name="T10" fmla="*/ 3342 w 8210"/>
                <a:gd name="T11" fmla="*/ 97 h 1065"/>
                <a:gd name="T12" fmla="*/ 4003 w 8210"/>
                <a:gd name="T13" fmla="*/ 97 h 1065"/>
                <a:gd name="T14" fmla="*/ 4783 w 8210"/>
                <a:gd name="T15" fmla="*/ 97 h 1065"/>
                <a:gd name="T16" fmla="*/ 5564 w 8210"/>
                <a:gd name="T17" fmla="*/ 97 h 1065"/>
                <a:gd name="T18" fmla="*/ 6242 w 8210"/>
                <a:gd name="T19" fmla="*/ 199 h 1065"/>
                <a:gd name="T20" fmla="*/ 6819 w 8210"/>
                <a:gd name="T21" fmla="*/ 386 h 1065"/>
                <a:gd name="T22" fmla="*/ 7480 w 8210"/>
                <a:gd name="T23" fmla="*/ 454 h 1065"/>
                <a:gd name="T24" fmla="*/ 8091 w 8210"/>
                <a:gd name="T25" fmla="*/ 810 h 1065"/>
                <a:gd name="T26" fmla="*/ 8209 w 8210"/>
                <a:gd name="T27" fmla="*/ 1064 h 1065"/>
                <a:gd name="T28" fmla="*/ 8209 w 8210"/>
                <a:gd name="T29" fmla="*/ 1064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210" h="1065">
                  <a:moveTo>
                    <a:pt x="0" y="674"/>
                  </a:moveTo>
                  <a:cubicBezTo>
                    <a:pt x="112" y="375"/>
                    <a:pt x="441" y="354"/>
                    <a:pt x="679" y="233"/>
                  </a:cubicBezTo>
                  <a:cubicBezTo>
                    <a:pt x="862" y="140"/>
                    <a:pt x="1069" y="107"/>
                    <a:pt x="1273" y="114"/>
                  </a:cubicBezTo>
                  <a:cubicBezTo>
                    <a:pt x="1493" y="121"/>
                    <a:pt x="1710" y="70"/>
                    <a:pt x="1934" y="64"/>
                  </a:cubicBezTo>
                  <a:cubicBezTo>
                    <a:pt x="2189" y="58"/>
                    <a:pt x="2443" y="65"/>
                    <a:pt x="2697" y="30"/>
                  </a:cubicBezTo>
                  <a:cubicBezTo>
                    <a:pt x="2914" y="0"/>
                    <a:pt x="3127" y="81"/>
                    <a:pt x="3342" y="97"/>
                  </a:cubicBezTo>
                  <a:cubicBezTo>
                    <a:pt x="3557" y="113"/>
                    <a:pt x="3782" y="97"/>
                    <a:pt x="4003" y="97"/>
                  </a:cubicBezTo>
                  <a:cubicBezTo>
                    <a:pt x="4262" y="97"/>
                    <a:pt x="4523" y="97"/>
                    <a:pt x="4783" y="97"/>
                  </a:cubicBezTo>
                  <a:cubicBezTo>
                    <a:pt x="5043" y="97"/>
                    <a:pt x="5311" y="160"/>
                    <a:pt x="5564" y="97"/>
                  </a:cubicBezTo>
                  <a:cubicBezTo>
                    <a:pt x="5846" y="27"/>
                    <a:pt x="6011" y="109"/>
                    <a:pt x="6242" y="199"/>
                  </a:cubicBezTo>
                  <a:cubicBezTo>
                    <a:pt x="6461" y="284"/>
                    <a:pt x="6625" y="331"/>
                    <a:pt x="6819" y="386"/>
                  </a:cubicBezTo>
                  <a:cubicBezTo>
                    <a:pt x="7033" y="447"/>
                    <a:pt x="7281" y="357"/>
                    <a:pt x="7480" y="454"/>
                  </a:cubicBezTo>
                  <a:cubicBezTo>
                    <a:pt x="7704" y="564"/>
                    <a:pt x="8128" y="425"/>
                    <a:pt x="8091" y="810"/>
                  </a:cubicBezTo>
                  <a:lnTo>
                    <a:pt x="8209" y="1064"/>
                  </a:lnTo>
                  <a:lnTo>
                    <a:pt x="8209" y="1064"/>
                  </a:lnTo>
                </a:path>
              </a:pathLst>
            </a:cu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733" name="Freeform 13">
              <a:extLst>
                <a:ext uri="{FF2B5EF4-FFF2-40B4-BE49-F238E27FC236}">
                  <a16:creationId xmlns:a16="http://schemas.microsoft.com/office/drawing/2014/main" id="{BB9B02D9-C06C-4024-A16F-B06D06229540}"/>
                </a:ext>
              </a:extLst>
            </p:cNvPr>
            <p:cNvSpPr>
              <a:spLocks noChangeArrowheads="1"/>
            </p:cNvSpPr>
            <p:nvPr/>
          </p:nvSpPr>
          <p:spPr bwMode="auto">
            <a:xfrm>
              <a:off x="3477" y="1489"/>
              <a:ext cx="1216" cy="160"/>
            </a:xfrm>
            <a:custGeom>
              <a:avLst/>
              <a:gdLst>
                <a:gd name="T0" fmla="*/ 0 w 5361"/>
                <a:gd name="T1" fmla="*/ 316 h 707"/>
                <a:gd name="T2" fmla="*/ 594 w 5361"/>
                <a:gd name="T3" fmla="*/ 62 h 707"/>
                <a:gd name="T4" fmla="*/ 1306 w 5361"/>
                <a:gd name="T5" fmla="*/ 45 h 707"/>
                <a:gd name="T6" fmla="*/ 1951 w 5361"/>
                <a:gd name="T7" fmla="*/ 96 h 707"/>
                <a:gd name="T8" fmla="*/ 2511 w 5361"/>
                <a:gd name="T9" fmla="*/ 96 h 707"/>
                <a:gd name="T10" fmla="*/ 3104 w 5361"/>
                <a:gd name="T11" fmla="*/ 130 h 707"/>
                <a:gd name="T12" fmla="*/ 3664 w 5361"/>
                <a:gd name="T13" fmla="*/ 163 h 707"/>
                <a:gd name="T14" fmla="*/ 4291 w 5361"/>
                <a:gd name="T15" fmla="*/ 231 h 707"/>
                <a:gd name="T16" fmla="*/ 4936 w 5361"/>
                <a:gd name="T17" fmla="*/ 316 h 707"/>
                <a:gd name="T18" fmla="*/ 5106 w 5361"/>
                <a:gd name="T19" fmla="*/ 401 h 707"/>
                <a:gd name="T20" fmla="*/ 5292 w 5361"/>
                <a:gd name="T21" fmla="*/ 554 h 707"/>
                <a:gd name="T22" fmla="*/ 5360 w 5361"/>
                <a:gd name="T23" fmla="*/ 70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61" h="707">
                  <a:moveTo>
                    <a:pt x="0" y="316"/>
                  </a:moveTo>
                  <a:cubicBezTo>
                    <a:pt x="172" y="187"/>
                    <a:pt x="371" y="75"/>
                    <a:pt x="594" y="62"/>
                  </a:cubicBezTo>
                  <a:cubicBezTo>
                    <a:pt x="831" y="48"/>
                    <a:pt x="1073" y="0"/>
                    <a:pt x="1306" y="45"/>
                  </a:cubicBezTo>
                  <a:cubicBezTo>
                    <a:pt x="1525" y="87"/>
                    <a:pt x="1735" y="90"/>
                    <a:pt x="1951" y="96"/>
                  </a:cubicBezTo>
                  <a:cubicBezTo>
                    <a:pt x="2136" y="101"/>
                    <a:pt x="2325" y="113"/>
                    <a:pt x="2511" y="96"/>
                  </a:cubicBezTo>
                  <a:cubicBezTo>
                    <a:pt x="2714" y="78"/>
                    <a:pt x="2899" y="131"/>
                    <a:pt x="3104" y="130"/>
                  </a:cubicBezTo>
                  <a:cubicBezTo>
                    <a:pt x="3292" y="130"/>
                    <a:pt x="3489" y="92"/>
                    <a:pt x="3664" y="163"/>
                  </a:cubicBezTo>
                  <a:cubicBezTo>
                    <a:pt x="3874" y="248"/>
                    <a:pt x="4082" y="207"/>
                    <a:pt x="4291" y="231"/>
                  </a:cubicBezTo>
                  <a:cubicBezTo>
                    <a:pt x="4506" y="255"/>
                    <a:pt x="4726" y="246"/>
                    <a:pt x="4936" y="316"/>
                  </a:cubicBezTo>
                  <a:lnTo>
                    <a:pt x="5106" y="401"/>
                  </a:lnTo>
                  <a:lnTo>
                    <a:pt x="5292" y="554"/>
                  </a:lnTo>
                  <a:lnTo>
                    <a:pt x="5360" y="706"/>
                  </a:lnTo>
                </a:path>
              </a:pathLst>
            </a:custGeom>
            <a:noFill/>
            <a:ln w="36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0734" name="Text Box 14">
            <a:extLst>
              <a:ext uri="{FF2B5EF4-FFF2-40B4-BE49-F238E27FC236}">
                <a16:creationId xmlns:a16="http://schemas.microsoft.com/office/drawing/2014/main" id="{3314656D-3F77-477F-B49B-F8A487AC2B81}"/>
              </a:ext>
            </a:extLst>
          </p:cNvPr>
          <p:cNvSpPr txBox="1">
            <a:spLocks noChangeArrowheads="1"/>
          </p:cNvSpPr>
          <p:nvPr/>
        </p:nvSpPr>
        <p:spPr bwMode="auto">
          <a:xfrm>
            <a:off x="512763" y="2795588"/>
            <a:ext cx="2698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sz="2600"/>
              <a:t>Normal Circuit</a:t>
            </a:r>
          </a:p>
        </p:txBody>
      </p:sp>
      <p:grpSp>
        <p:nvGrpSpPr>
          <p:cNvPr id="30735" name="Group 15">
            <a:extLst>
              <a:ext uri="{FF2B5EF4-FFF2-40B4-BE49-F238E27FC236}">
                <a16:creationId xmlns:a16="http://schemas.microsoft.com/office/drawing/2014/main" id="{0E6625E6-7ADC-4EC3-91DA-36CE15F4C5EF}"/>
              </a:ext>
            </a:extLst>
          </p:cNvPr>
          <p:cNvGrpSpPr>
            <a:grpSpLocks/>
          </p:cNvGrpSpPr>
          <p:nvPr/>
        </p:nvGrpSpPr>
        <p:grpSpPr bwMode="auto">
          <a:xfrm>
            <a:off x="622300" y="3643313"/>
            <a:ext cx="7759700" cy="1401762"/>
            <a:chOff x="392" y="2295"/>
            <a:chExt cx="4888" cy="883"/>
          </a:xfrm>
        </p:grpSpPr>
        <p:grpSp>
          <p:nvGrpSpPr>
            <p:cNvPr id="30736" name="Group 16">
              <a:extLst>
                <a:ext uri="{FF2B5EF4-FFF2-40B4-BE49-F238E27FC236}">
                  <a16:creationId xmlns:a16="http://schemas.microsoft.com/office/drawing/2014/main" id="{1BC0BE07-03F6-4B71-9C48-985B69DEC974}"/>
                </a:ext>
              </a:extLst>
            </p:cNvPr>
            <p:cNvGrpSpPr>
              <a:grpSpLocks/>
            </p:cNvGrpSpPr>
            <p:nvPr/>
          </p:nvGrpSpPr>
          <p:grpSpPr bwMode="auto">
            <a:xfrm>
              <a:off x="2767" y="2295"/>
              <a:ext cx="2513" cy="826"/>
              <a:chOff x="2767" y="2295"/>
              <a:chExt cx="2513" cy="826"/>
            </a:xfrm>
          </p:grpSpPr>
          <p:sp>
            <p:nvSpPr>
              <p:cNvPr id="30737" name="AutoShape 17">
                <a:extLst>
                  <a:ext uri="{FF2B5EF4-FFF2-40B4-BE49-F238E27FC236}">
                    <a16:creationId xmlns:a16="http://schemas.microsoft.com/office/drawing/2014/main" id="{3642229B-9877-4F90-B1B6-865D8896CEB1}"/>
                  </a:ext>
                </a:extLst>
              </p:cNvPr>
              <p:cNvSpPr>
                <a:spLocks noChangeArrowheads="1"/>
              </p:cNvSpPr>
              <p:nvPr/>
            </p:nvSpPr>
            <p:spPr bwMode="auto">
              <a:xfrm>
                <a:off x="2767" y="2625"/>
                <a:ext cx="847" cy="496"/>
              </a:xfrm>
              <a:prstGeom prst="roundRect">
                <a:avLst>
                  <a:gd name="adj" fmla="val 199"/>
                </a:avLst>
              </a:prstGeom>
              <a:solidFill>
                <a:srgbClr val="E6E6FF"/>
              </a:solidFill>
              <a:ln w="9525">
                <a:solidFill>
                  <a:srgbClr val="000000"/>
                </a:solidFill>
                <a:round/>
                <a:headEnd/>
                <a:tailEnd/>
              </a:ln>
            </p:spPr>
            <p:txBody>
              <a:bodyPr wrap="none" anchor="ctr"/>
              <a:lstStyle/>
              <a:p>
                <a:endParaRPr lang="en-US"/>
              </a:p>
            </p:txBody>
          </p:sp>
          <p:grpSp>
            <p:nvGrpSpPr>
              <p:cNvPr id="30738" name="Group 18">
                <a:extLst>
                  <a:ext uri="{FF2B5EF4-FFF2-40B4-BE49-F238E27FC236}">
                    <a16:creationId xmlns:a16="http://schemas.microsoft.com/office/drawing/2014/main" id="{8F42F29E-6DDD-4B6B-87CF-3110A47F2FB0}"/>
                  </a:ext>
                </a:extLst>
              </p:cNvPr>
              <p:cNvGrpSpPr>
                <a:grpSpLocks/>
              </p:cNvGrpSpPr>
              <p:nvPr/>
            </p:nvGrpSpPr>
            <p:grpSpPr bwMode="auto">
              <a:xfrm>
                <a:off x="4558" y="2608"/>
                <a:ext cx="722" cy="261"/>
                <a:chOff x="4558" y="2608"/>
                <a:chExt cx="722" cy="261"/>
              </a:xfrm>
            </p:grpSpPr>
            <p:sp>
              <p:nvSpPr>
                <p:cNvPr id="30739" name="AutoShape 19">
                  <a:extLst>
                    <a:ext uri="{FF2B5EF4-FFF2-40B4-BE49-F238E27FC236}">
                      <a16:creationId xmlns:a16="http://schemas.microsoft.com/office/drawing/2014/main" id="{988D7C25-C2F9-4086-82DF-1E0DB241ADCF}"/>
                    </a:ext>
                  </a:extLst>
                </p:cNvPr>
                <p:cNvSpPr>
                  <a:spLocks noChangeArrowheads="1"/>
                </p:cNvSpPr>
                <p:nvPr/>
              </p:nvSpPr>
              <p:spPr bwMode="auto">
                <a:xfrm>
                  <a:off x="4558" y="2608"/>
                  <a:ext cx="723" cy="262"/>
                </a:xfrm>
                <a:prstGeom prst="roundRect">
                  <a:avLst>
                    <a:gd name="adj" fmla="val 380"/>
                  </a:avLst>
                </a:prstGeom>
                <a:solidFill>
                  <a:srgbClr val="4C4C4C"/>
                </a:solidFill>
                <a:ln w="9525">
                  <a:solidFill>
                    <a:srgbClr val="000000"/>
                  </a:solidFill>
                  <a:round/>
                  <a:headEnd/>
                  <a:tailEnd/>
                </a:ln>
              </p:spPr>
              <p:txBody>
                <a:bodyPr wrap="none" anchor="ctr"/>
                <a:lstStyle/>
                <a:p>
                  <a:endParaRPr lang="en-US"/>
                </a:p>
              </p:txBody>
            </p:sp>
            <p:sp>
              <p:nvSpPr>
                <p:cNvPr id="30740" name="AutoShape 20">
                  <a:extLst>
                    <a:ext uri="{FF2B5EF4-FFF2-40B4-BE49-F238E27FC236}">
                      <a16:creationId xmlns:a16="http://schemas.microsoft.com/office/drawing/2014/main" id="{1F892834-FA74-45DC-B9E7-4BE63A74D5B0}"/>
                    </a:ext>
                  </a:extLst>
                </p:cNvPr>
                <p:cNvSpPr>
                  <a:spLocks noChangeArrowheads="1"/>
                </p:cNvSpPr>
                <p:nvPr/>
              </p:nvSpPr>
              <p:spPr bwMode="auto">
                <a:xfrm>
                  <a:off x="4658" y="2677"/>
                  <a:ext cx="200" cy="116"/>
                </a:xfrm>
                <a:prstGeom prst="roundRect">
                  <a:avLst>
                    <a:gd name="adj" fmla="val 861"/>
                  </a:avLst>
                </a:prstGeom>
                <a:solidFill>
                  <a:srgbClr val="FFFFCC"/>
                </a:solidFill>
                <a:ln w="9525">
                  <a:solidFill>
                    <a:srgbClr val="000000"/>
                  </a:solidFill>
                  <a:round/>
                  <a:headEnd/>
                  <a:tailEnd/>
                </a:ln>
              </p:spPr>
              <p:txBody>
                <a:bodyPr wrap="none" anchor="ctr"/>
                <a:lstStyle/>
                <a:p>
                  <a:endParaRPr lang="en-US"/>
                </a:p>
              </p:txBody>
            </p:sp>
            <p:sp>
              <p:nvSpPr>
                <p:cNvPr id="30741" name="Oval 21">
                  <a:extLst>
                    <a:ext uri="{FF2B5EF4-FFF2-40B4-BE49-F238E27FC236}">
                      <a16:creationId xmlns:a16="http://schemas.microsoft.com/office/drawing/2014/main" id="{17DB94DD-3490-4166-BDB3-06F0BCD7DFEB}"/>
                    </a:ext>
                  </a:extLst>
                </p:cNvPr>
                <p:cNvSpPr>
                  <a:spLocks noChangeArrowheads="1"/>
                </p:cNvSpPr>
                <p:nvPr/>
              </p:nvSpPr>
              <p:spPr bwMode="auto">
                <a:xfrm>
                  <a:off x="5050" y="2677"/>
                  <a:ext cx="131" cy="131"/>
                </a:xfrm>
                <a:prstGeom prst="ellipse">
                  <a:avLst/>
                </a:prstGeom>
                <a:solidFill>
                  <a:srgbClr val="808080"/>
                </a:solidFill>
                <a:ln w="9525">
                  <a:solidFill>
                    <a:srgbClr val="000000"/>
                  </a:solidFill>
                  <a:round/>
                  <a:headEnd/>
                  <a:tailEnd/>
                </a:ln>
              </p:spPr>
              <p:txBody>
                <a:bodyPr wrap="none" anchor="ctr"/>
                <a:lstStyle/>
                <a:p>
                  <a:endParaRPr lang="en-US"/>
                </a:p>
              </p:txBody>
            </p:sp>
          </p:grpSp>
          <p:sp>
            <p:nvSpPr>
              <p:cNvPr id="30742" name="AutoShape 22">
                <a:extLst>
                  <a:ext uri="{FF2B5EF4-FFF2-40B4-BE49-F238E27FC236}">
                    <a16:creationId xmlns:a16="http://schemas.microsoft.com/office/drawing/2014/main" id="{5407CE44-493E-4207-8926-72B790FCF9F1}"/>
                  </a:ext>
                </a:extLst>
              </p:cNvPr>
              <p:cNvSpPr>
                <a:spLocks noChangeArrowheads="1"/>
              </p:cNvSpPr>
              <p:nvPr/>
            </p:nvSpPr>
            <p:spPr bwMode="auto">
              <a:xfrm>
                <a:off x="2861" y="2527"/>
                <a:ext cx="62" cy="100"/>
              </a:xfrm>
              <a:prstGeom prst="roundRect">
                <a:avLst>
                  <a:gd name="adj" fmla="val 1611"/>
                </a:avLst>
              </a:prstGeom>
              <a:solidFill>
                <a:srgbClr val="333333"/>
              </a:solidFill>
              <a:ln w="9525">
                <a:solidFill>
                  <a:srgbClr val="000000"/>
                </a:solidFill>
                <a:round/>
                <a:headEnd/>
                <a:tailEnd/>
              </a:ln>
            </p:spPr>
            <p:txBody>
              <a:bodyPr wrap="none" anchor="ctr"/>
              <a:lstStyle/>
              <a:p>
                <a:endParaRPr lang="en-US"/>
              </a:p>
            </p:txBody>
          </p:sp>
          <p:sp>
            <p:nvSpPr>
              <p:cNvPr id="30743" name="AutoShape 23">
                <a:extLst>
                  <a:ext uri="{FF2B5EF4-FFF2-40B4-BE49-F238E27FC236}">
                    <a16:creationId xmlns:a16="http://schemas.microsoft.com/office/drawing/2014/main" id="{677D3FF4-4259-4AC5-9F20-2D3B121A2D0F}"/>
                  </a:ext>
                </a:extLst>
              </p:cNvPr>
              <p:cNvSpPr>
                <a:spLocks noChangeArrowheads="1"/>
              </p:cNvSpPr>
              <p:nvPr/>
            </p:nvSpPr>
            <p:spPr bwMode="auto">
              <a:xfrm>
                <a:off x="3446" y="2527"/>
                <a:ext cx="62" cy="100"/>
              </a:xfrm>
              <a:prstGeom prst="roundRect">
                <a:avLst>
                  <a:gd name="adj" fmla="val 1611"/>
                </a:avLst>
              </a:prstGeom>
              <a:solidFill>
                <a:srgbClr val="333333"/>
              </a:solidFill>
              <a:ln w="9525">
                <a:solidFill>
                  <a:srgbClr val="000000"/>
                </a:solidFill>
                <a:round/>
                <a:headEnd/>
                <a:tailEnd/>
              </a:ln>
            </p:spPr>
            <p:txBody>
              <a:bodyPr wrap="none" anchor="ctr"/>
              <a:lstStyle/>
              <a:p>
                <a:endParaRPr lang="en-US"/>
              </a:p>
            </p:txBody>
          </p:sp>
          <p:sp>
            <p:nvSpPr>
              <p:cNvPr id="30744" name="Text Box 24">
                <a:extLst>
                  <a:ext uri="{FF2B5EF4-FFF2-40B4-BE49-F238E27FC236}">
                    <a16:creationId xmlns:a16="http://schemas.microsoft.com/office/drawing/2014/main" id="{B6E64FAD-B501-43CA-8FC6-4C21767813AF}"/>
                  </a:ext>
                </a:extLst>
              </p:cNvPr>
              <p:cNvSpPr txBox="1">
                <a:spLocks noChangeArrowheads="1"/>
              </p:cNvSpPr>
              <p:nvPr/>
            </p:nvSpPr>
            <p:spPr bwMode="auto">
              <a:xfrm>
                <a:off x="2834" y="2608"/>
                <a:ext cx="1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solidFill>
                      <a:srgbClr val="FF0000"/>
                    </a:solidFill>
                  </a:rPr>
                  <a:t>+</a:t>
                </a:r>
              </a:p>
            </p:txBody>
          </p:sp>
          <p:sp>
            <p:nvSpPr>
              <p:cNvPr id="30745" name="Text Box 25">
                <a:extLst>
                  <a:ext uri="{FF2B5EF4-FFF2-40B4-BE49-F238E27FC236}">
                    <a16:creationId xmlns:a16="http://schemas.microsoft.com/office/drawing/2014/main" id="{C30E4359-36F9-401D-9F68-B0C09888D77F}"/>
                  </a:ext>
                </a:extLst>
              </p:cNvPr>
              <p:cNvSpPr txBox="1">
                <a:spLocks noChangeArrowheads="1"/>
              </p:cNvSpPr>
              <p:nvPr/>
            </p:nvSpPr>
            <p:spPr bwMode="auto">
              <a:xfrm>
                <a:off x="3415" y="2608"/>
                <a:ext cx="1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a:t>
                </a:r>
              </a:p>
            </p:txBody>
          </p:sp>
          <p:sp>
            <p:nvSpPr>
              <p:cNvPr id="30746" name="Freeform 26">
                <a:extLst>
                  <a:ext uri="{FF2B5EF4-FFF2-40B4-BE49-F238E27FC236}">
                    <a16:creationId xmlns:a16="http://schemas.microsoft.com/office/drawing/2014/main" id="{33738B44-423D-4C3E-9F24-2662C936D4F8}"/>
                  </a:ext>
                </a:extLst>
              </p:cNvPr>
              <p:cNvSpPr>
                <a:spLocks noChangeArrowheads="1"/>
              </p:cNvSpPr>
              <p:nvPr/>
            </p:nvSpPr>
            <p:spPr bwMode="auto">
              <a:xfrm>
                <a:off x="3477" y="2450"/>
                <a:ext cx="1216" cy="160"/>
              </a:xfrm>
              <a:custGeom>
                <a:avLst/>
                <a:gdLst>
                  <a:gd name="T0" fmla="*/ 0 w 5361"/>
                  <a:gd name="T1" fmla="*/ 316 h 707"/>
                  <a:gd name="T2" fmla="*/ 594 w 5361"/>
                  <a:gd name="T3" fmla="*/ 62 h 707"/>
                  <a:gd name="T4" fmla="*/ 1306 w 5361"/>
                  <a:gd name="T5" fmla="*/ 45 h 707"/>
                  <a:gd name="T6" fmla="*/ 1951 w 5361"/>
                  <a:gd name="T7" fmla="*/ 96 h 707"/>
                  <a:gd name="T8" fmla="*/ 2511 w 5361"/>
                  <a:gd name="T9" fmla="*/ 96 h 707"/>
                  <a:gd name="T10" fmla="*/ 3104 w 5361"/>
                  <a:gd name="T11" fmla="*/ 130 h 707"/>
                  <a:gd name="T12" fmla="*/ 3664 w 5361"/>
                  <a:gd name="T13" fmla="*/ 163 h 707"/>
                  <a:gd name="T14" fmla="*/ 4291 w 5361"/>
                  <a:gd name="T15" fmla="*/ 231 h 707"/>
                  <a:gd name="T16" fmla="*/ 4936 w 5361"/>
                  <a:gd name="T17" fmla="*/ 316 h 707"/>
                  <a:gd name="T18" fmla="*/ 5106 w 5361"/>
                  <a:gd name="T19" fmla="*/ 401 h 707"/>
                  <a:gd name="T20" fmla="*/ 5292 w 5361"/>
                  <a:gd name="T21" fmla="*/ 554 h 707"/>
                  <a:gd name="T22" fmla="*/ 5360 w 5361"/>
                  <a:gd name="T23" fmla="*/ 70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61" h="707">
                    <a:moveTo>
                      <a:pt x="0" y="316"/>
                    </a:moveTo>
                    <a:cubicBezTo>
                      <a:pt x="172" y="187"/>
                      <a:pt x="371" y="75"/>
                      <a:pt x="594" y="62"/>
                    </a:cubicBezTo>
                    <a:cubicBezTo>
                      <a:pt x="831" y="48"/>
                      <a:pt x="1073" y="0"/>
                      <a:pt x="1306" y="45"/>
                    </a:cubicBezTo>
                    <a:cubicBezTo>
                      <a:pt x="1525" y="87"/>
                      <a:pt x="1735" y="90"/>
                      <a:pt x="1951" y="96"/>
                    </a:cubicBezTo>
                    <a:cubicBezTo>
                      <a:pt x="2136" y="101"/>
                      <a:pt x="2325" y="113"/>
                      <a:pt x="2511" y="96"/>
                    </a:cubicBezTo>
                    <a:cubicBezTo>
                      <a:pt x="2714" y="78"/>
                      <a:pt x="2899" y="131"/>
                      <a:pt x="3104" y="130"/>
                    </a:cubicBezTo>
                    <a:cubicBezTo>
                      <a:pt x="3292" y="130"/>
                      <a:pt x="3489" y="92"/>
                      <a:pt x="3664" y="163"/>
                    </a:cubicBezTo>
                    <a:cubicBezTo>
                      <a:pt x="3874" y="248"/>
                      <a:pt x="4082" y="207"/>
                      <a:pt x="4291" y="231"/>
                    </a:cubicBezTo>
                    <a:cubicBezTo>
                      <a:pt x="4506" y="255"/>
                      <a:pt x="4726" y="246"/>
                      <a:pt x="4936" y="316"/>
                    </a:cubicBezTo>
                    <a:lnTo>
                      <a:pt x="5106" y="401"/>
                    </a:lnTo>
                    <a:lnTo>
                      <a:pt x="5292" y="554"/>
                    </a:lnTo>
                    <a:lnTo>
                      <a:pt x="5360" y="706"/>
                    </a:lnTo>
                  </a:path>
                </a:pathLst>
              </a:custGeom>
              <a:noFill/>
              <a:ln w="36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747" name="Freeform 27">
                <a:extLst>
                  <a:ext uri="{FF2B5EF4-FFF2-40B4-BE49-F238E27FC236}">
                    <a16:creationId xmlns:a16="http://schemas.microsoft.com/office/drawing/2014/main" id="{2E4424F8-7E33-4B95-81A4-5CF2E78B9A93}"/>
                  </a:ext>
                </a:extLst>
              </p:cNvPr>
              <p:cNvSpPr>
                <a:spLocks noChangeArrowheads="1"/>
              </p:cNvSpPr>
              <p:nvPr/>
            </p:nvSpPr>
            <p:spPr bwMode="auto">
              <a:xfrm>
                <a:off x="2892" y="2289"/>
                <a:ext cx="1173" cy="237"/>
              </a:xfrm>
              <a:custGeom>
                <a:avLst/>
                <a:gdLst>
                  <a:gd name="T0" fmla="*/ 0 w 5174"/>
                  <a:gd name="T1" fmla="*/ 1045 h 1046"/>
                  <a:gd name="T2" fmla="*/ 594 w 5174"/>
                  <a:gd name="T3" fmla="*/ 757 h 1046"/>
                  <a:gd name="T4" fmla="*/ 1119 w 5174"/>
                  <a:gd name="T5" fmla="*/ 129 h 1046"/>
                  <a:gd name="T6" fmla="*/ 1984 w 5174"/>
                  <a:gd name="T7" fmla="*/ 45 h 1046"/>
                  <a:gd name="T8" fmla="*/ 2697 w 5174"/>
                  <a:gd name="T9" fmla="*/ 265 h 1046"/>
                  <a:gd name="T10" fmla="*/ 3426 w 5174"/>
                  <a:gd name="T11" fmla="*/ 299 h 1046"/>
                  <a:gd name="T12" fmla="*/ 4240 w 5174"/>
                  <a:gd name="T13" fmla="*/ 299 h 1046"/>
                  <a:gd name="T14" fmla="*/ 4868 w 5174"/>
                  <a:gd name="T15" fmla="*/ 316 h 1046"/>
                  <a:gd name="T16" fmla="*/ 5139 w 5174"/>
                  <a:gd name="T17" fmla="*/ 316 h 1046"/>
                  <a:gd name="T18" fmla="*/ 5173 w 5174"/>
                  <a:gd name="T19" fmla="*/ 316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74" h="1046">
                    <a:moveTo>
                      <a:pt x="0" y="1045"/>
                    </a:moveTo>
                    <a:cubicBezTo>
                      <a:pt x="227" y="1031"/>
                      <a:pt x="442" y="921"/>
                      <a:pt x="594" y="757"/>
                    </a:cubicBezTo>
                    <a:cubicBezTo>
                      <a:pt x="778" y="559"/>
                      <a:pt x="784" y="207"/>
                      <a:pt x="1119" y="129"/>
                    </a:cubicBezTo>
                    <a:cubicBezTo>
                      <a:pt x="1406" y="62"/>
                      <a:pt x="1696" y="0"/>
                      <a:pt x="1984" y="45"/>
                    </a:cubicBezTo>
                    <a:cubicBezTo>
                      <a:pt x="2236" y="84"/>
                      <a:pt x="2398" y="302"/>
                      <a:pt x="2697" y="265"/>
                    </a:cubicBezTo>
                    <a:cubicBezTo>
                      <a:pt x="2940" y="235"/>
                      <a:pt x="3182" y="279"/>
                      <a:pt x="3426" y="299"/>
                    </a:cubicBezTo>
                    <a:cubicBezTo>
                      <a:pt x="3696" y="321"/>
                      <a:pt x="3969" y="298"/>
                      <a:pt x="4240" y="299"/>
                    </a:cubicBezTo>
                    <a:cubicBezTo>
                      <a:pt x="4449" y="300"/>
                      <a:pt x="4659" y="287"/>
                      <a:pt x="4868" y="316"/>
                    </a:cubicBezTo>
                    <a:lnTo>
                      <a:pt x="5139" y="316"/>
                    </a:lnTo>
                    <a:lnTo>
                      <a:pt x="5173" y="316"/>
                    </a:lnTo>
                  </a:path>
                </a:pathLst>
              </a:cu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748" name="Freeform 28">
                <a:extLst>
                  <a:ext uri="{FF2B5EF4-FFF2-40B4-BE49-F238E27FC236}">
                    <a16:creationId xmlns:a16="http://schemas.microsoft.com/office/drawing/2014/main" id="{E6D86EEA-BAB6-4CF0-ABA6-780A73AB7F9A}"/>
                  </a:ext>
                </a:extLst>
              </p:cNvPr>
              <p:cNvSpPr>
                <a:spLocks noChangeArrowheads="1"/>
              </p:cNvSpPr>
              <p:nvPr/>
            </p:nvSpPr>
            <p:spPr bwMode="auto">
              <a:xfrm>
                <a:off x="4369" y="2377"/>
                <a:ext cx="381" cy="231"/>
              </a:xfrm>
              <a:custGeom>
                <a:avLst/>
                <a:gdLst>
                  <a:gd name="T0" fmla="*/ 0 w 1680"/>
                  <a:gd name="T1" fmla="*/ 0 h 1018"/>
                  <a:gd name="T2" fmla="*/ 678 w 1680"/>
                  <a:gd name="T3" fmla="*/ 254 h 1018"/>
                  <a:gd name="T4" fmla="*/ 1340 w 1680"/>
                  <a:gd name="T5" fmla="*/ 407 h 1018"/>
                  <a:gd name="T6" fmla="*/ 1679 w 1680"/>
                  <a:gd name="T7" fmla="*/ 933 h 1018"/>
                  <a:gd name="T8" fmla="*/ 1679 w 1680"/>
                  <a:gd name="T9" fmla="*/ 1017 h 1018"/>
                </a:gdLst>
                <a:ahLst/>
                <a:cxnLst>
                  <a:cxn ang="0">
                    <a:pos x="T0" y="T1"/>
                  </a:cxn>
                  <a:cxn ang="0">
                    <a:pos x="T2" y="T3"/>
                  </a:cxn>
                  <a:cxn ang="0">
                    <a:pos x="T4" y="T5"/>
                  </a:cxn>
                  <a:cxn ang="0">
                    <a:pos x="T6" y="T7"/>
                  </a:cxn>
                  <a:cxn ang="0">
                    <a:pos x="T8" y="T9"/>
                  </a:cxn>
                </a:cxnLst>
                <a:rect l="0" t="0" r="r" b="b"/>
                <a:pathLst>
                  <a:path w="1680" h="1018">
                    <a:moveTo>
                      <a:pt x="0" y="0"/>
                    </a:moveTo>
                    <a:cubicBezTo>
                      <a:pt x="237" y="38"/>
                      <a:pt x="448" y="160"/>
                      <a:pt x="678" y="254"/>
                    </a:cubicBezTo>
                    <a:cubicBezTo>
                      <a:pt x="885" y="339"/>
                      <a:pt x="1165" y="251"/>
                      <a:pt x="1340" y="407"/>
                    </a:cubicBezTo>
                    <a:cubicBezTo>
                      <a:pt x="1496" y="546"/>
                      <a:pt x="1567" y="756"/>
                      <a:pt x="1679" y="933"/>
                    </a:cubicBezTo>
                    <a:lnTo>
                      <a:pt x="1679" y="1017"/>
                    </a:lnTo>
                  </a:path>
                </a:pathLst>
              </a:cu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0749" name="Text Box 29">
              <a:extLst>
                <a:ext uri="{FF2B5EF4-FFF2-40B4-BE49-F238E27FC236}">
                  <a16:creationId xmlns:a16="http://schemas.microsoft.com/office/drawing/2014/main" id="{EB6587C2-3CFC-4925-88D4-3DE70D1594E5}"/>
                </a:ext>
              </a:extLst>
            </p:cNvPr>
            <p:cNvSpPr txBox="1">
              <a:spLocks noChangeArrowheads="1"/>
            </p:cNvSpPr>
            <p:nvPr/>
          </p:nvSpPr>
          <p:spPr bwMode="auto">
            <a:xfrm>
              <a:off x="392" y="2623"/>
              <a:ext cx="1700" cy="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sz="2600"/>
                <a:t>Open Circuit</a:t>
              </a:r>
            </a:p>
            <a:p>
              <a:pPr eaLnBrk="1" hangingPunct="1">
                <a:lnSpc>
                  <a:spcPct val="106000"/>
                </a:lnSpc>
                <a:spcBef>
                  <a:spcPts val="725"/>
                </a:spcBef>
                <a:buClr>
                  <a:srgbClr val="FFFFCC"/>
                </a:buClr>
                <a:buSzPct val="100000"/>
                <a:buFont typeface="Times New Roman" panose="02020603050405020304" pitchFamily="18" charset="0"/>
                <a:buNone/>
              </a:pPr>
              <a:r>
                <a:rPr lang="en-GB" altLang="en-US"/>
                <a:t>Draws no current</a:t>
              </a:r>
            </a:p>
          </p:txBody>
        </p:sp>
      </p:grpSp>
      <p:grpSp>
        <p:nvGrpSpPr>
          <p:cNvPr id="30750" name="Group 30">
            <a:extLst>
              <a:ext uri="{FF2B5EF4-FFF2-40B4-BE49-F238E27FC236}">
                <a16:creationId xmlns:a16="http://schemas.microsoft.com/office/drawing/2014/main" id="{0AF4BAB0-E34B-46B9-99F8-1086843F4944}"/>
              </a:ext>
            </a:extLst>
          </p:cNvPr>
          <p:cNvGrpSpPr>
            <a:grpSpLocks/>
          </p:cNvGrpSpPr>
          <p:nvPr/>
        </p:nvGrpSpPr>
        <p:grpSpPr bwMode="auto">
          <a:xfrm>
            <a:off x="746125" y="5246688"/>
            <a:ext cx="7586663" cy="1244600"/>
            <a:chOff x="470" y="3305"/>
            <a:chExt cx="4779" cy="784"/>
          </a:xfrm>
        </p:grpSpPr>
        <p:grpSp>
          <p:nvGrpSpPr>
            <p:cNvPr id="30751" name="Group 31">
              <a:extLst>
                <a:ext uri="{FF2B5EF4-FFF2-40B4-BE49-F238E27FC236}">
                  <a16:creationId xmlns:a16="http://schemas.microsoft.com/office/drawing/2014/main" id="{A31D8EC2-E7D7-407B-A5DD-5BCF3F30B1C7}"/>
                </a:ext>
              </a:extLst>
            </p:cNvPr>
            <p:cNvGrpSpPr>
              <a:grpSpLocks/>
            </p:cNvGrpSpPr>
            <p:nvPr/>
          </p:nvGrpSpPr>
          <p:grpSpPr bwMode="auto">
            <a:xfrm>
              <a:off x="2736" y="3305"/>
              <a:ext cx="2513" cy="784"/>
              <a:chOff x="2736" y="3305"/>
              <a:chExt cx="2513" cy="784"/>
            </a:xfrm>
          </p:grpSpPr>
          <p:sp>
            <p:nvSpPr>
              <p:cNvPr id="30752" name="AutoShape 32">
                <a:extLst>
                  <a:ext uri="{FF2B5EF4-FFF2-40B4-BE49-F238E27FC236}">
                    <a16:creationId xmlns:a16="http://schemas.microsoft.com/office/drawing/2014/main" id="{40A1BDBB-7B5F-497F-94A8-DACA14904B77}"/>
                  </a:ext>
                </a:extLst>
              </p:cNvPr>
              <p:cNvSpPr>
                <a:spLocks noChangeArrowheads="1"/>
              </p:cNvSpPr>
              <p:nvPr/>
            </p:nvSpPr>
            <p:spPr bwMode="auto">
              <a:xfrm>
                <a:off x="2736" y="3594"/>
                <a:ext cx="847" cy="496"/>
              </a:xfrm>
              <a:prstGeom prst="roundRect">
                <a:avLst>
                  <a:gd name="adj" fmla="val 199"/>
                </a:avLst>
              </a:prstGeom>
              <a:solidFill>
                <a:srgbClr val="E6E6FF"/>
              </a:solidFill>
              <a:ln w="9525">
                <a:solidFill>
                  <a:srgbClr val="000000"/>
                </a:solidFill>
                <a:round/>
                <a:headEnd/>
                <a:tailEnd/>
              </a:ln>
            </p:spPr>
            <p:txBody>
              <a:bodyPr wrap="none" anchor="ctr"/>
              <a:lstStyle/>
              <a:p>
                <a:endParaRPr lang="en-US"/>
              </a:p>
            </p:txBody>
          </p:sp>
          <p:grpSp>
            <p:nvGrpSpPr>
              <p:cNvPr id="30753" name="Group 33">
                <a:extLst>
                  <a:ext uri="{FF2B5EF4-FFF2-40B4-BE49-F238E27FC236}">
                    <a16:creationId xmlns:a16="http://schemas.microsoft.com/office/drawing/2014/main" id="{CE23E9B4-718D-42D3-8AA9-16CD459DE2F3}"/>
                  </a:ext>
                </a:extLst>
              </p:cNvPr>
              <p:cNvGrpSpPr>
                <a:grpSpLocks/>
              </p:cNvGrpSpPr>
              <p:nvPr/>
            </p:nvGrpSpPr>
            <p:grpSpPr bwMode="auto">
              <a:xfrm>
                <a:off x="4527" y="3577"/>
                <a:ext cx="722" cy="261"/>
                <a:chOff x="4527" y="3577"/>
                <a:chExt cx="722" cy="261"/>
              </a:xfrm>
            </p:grpSpPr>
            <p:sp>
              <p:nvSpPr>
                <p:cNvPr id="30754" name="AutoShape 34">
                  <a:extLst>
                    <a:ext uri="{FF2B5EF4-FFF2-40B4-BE49-F238E27FC236}">
                      <a16:creationId xmlns:a16="http://schemas.microsoft.com/office/drawing/2014/main" id="{BC700894-8FF0-4266-9B4B-76354F6B5C9E}"/>
                    </a:ext>
                  </a:extLst>
                </p:cNvPr>
                <p:cNvSpPr>
                  <a:spLocks noChangeArrowheads="1"/>
                </p:cNvSpPr>
                <p:nvPr/>
              </p:nvSpPr>
              <p:spPr bwMode="auto">
                <a:xfrm>
                  <a:off x="4527" y="3577"/>
                  <a:ext cx="723" cy="262"/>
                </a:xfrm>
                <a:prstGeom prst="roundRect">
                  <a:avLst>
                    <a:gd name="adj" fmla="val 380"/>
                  </a:avLst>
                </a:prstGeom>
                <a:solidFill>
                  <a:srgbClr val="4C4C4C"/>
                </a:solidFill>
                <a:ln w="9525">
                  <a:solidFill>
                    <a:srgbClr val="000000"/>
                  </a:solidFill>
                  <a:round/>
                  <a:headEnd/>
                  <a:tailEnd/>
                </a:ln>
              </p:spPr>
              <p:txBody>
                <a:bodyPr wrap="none" anchor="ctr"/>
                <a:lstStyle/>
                <a:p>
                  <a:endParaRPr lang="en-US"/>
                </a:p>
              </p:txBody>
            </p:sp>
            <p:sp>
              <p:nvSpPr>
                <p:cNvPr id="30755" name="AutoShape 35">
                  <a:extLst>
                    <a:ext uri="{FF2B5EF4-FFF2-40B4-BE49-F238E27FC236}">
                      <a16:creationId xmlns:a16="http://schemas.microsoft.com/office/drawing/2014/main" id="{C7C5DE4A-6B25-4499-A360-DACFA0DE98E6}"/>
                    </a:ext>
                  </a:extLst>
                </p:cNvPr>
                <p:cNvSpPr>
                  <a:spLocks noChangeArrowheads="1"/>
                </p:cNvSpPr>
                <p:nvPr/>
              </p:nvSpPr>
              <p:spPr bwMode="auto">
                <a:xfrm>
                  <a:off x="4627" y="3646"/>
                  <a:ext cx="200" cy="116"/>
                </a:xfrm>
                <a:prstGeom prst="roundRect">
                  <a:avLst>
                    <a:gd name="adj" fmla="val 861"/>
                  </a:avLst>
                </a:prstGeom>
                <a:solidFill>
                  <a:srgbClr val="FFFFCC"/>
                </a:solidFill>
                <a:ln w="9525">
                  <a:solidFill>
                    <a:srgbClr val="000000"/>
                  </a:solidFill>
                  <a:round/>
                  <a:headEnd/>
                  <a:tailEnd/>
                </a:ln>
              </p:spPr>
              <p:txBody>
                <a:bodyPr wrap="none" anchor="ctr"/>
                <a:lstStyle/>
                <a:p>
                  <a:endParaRPr lang="en-US"/>
                </a:p>
              </p:txBody>
            </p:sp>
            <p:sp>
              <p:nvSpPr>
                <p:cNvPr id="30756" name="Oval 36">
                  <a:extLst>
                    <a:ext uri="{FF2B5EF4-FFF2-40B4-BE49-F238E27FC236}">
                      <a16:creationId xmlns:a16="http://schemas.microsoft.com/office/drawing/2014/main" id="{2B9E8F4D-6903-48FF-A548-39551646BD4F}"/>
                    </a:ext>
                  </a:extLst>
                </p:cNvPr>
                <p:cNvSpPr>
                  <a:spLocks noChangeArrowheads="1"/>
                </p:cNvSpPr>
                <p:nvPr/>
              </p:nvSpPr>
              <p:spPr bwMode="auto">
                <a:xfrm>
                  <a:off x="5019" y="3646"/>
                  <a:ext cx="131" cy="131"/>
                </a:xfrm>
                <a:prstGeom prst="ellipse">
                  <a:avLst/>
                </a:prstGeom>
                <a:solidFill>
                  <a:srgbClr val="808080"/>
                </a:solidFill>
                <a:ln w="9525">
                  <a:solidFill>
                    <a:srgbClr val="000000"/>
                  </a:solidFill>
                  <a:round/>
                  <a:headEnd/>
                  <a:tailEnd/>
                </a:ln>
              </p:spPr>
              <p:txBody>
                <a:bodyPr wrap="none" anchor="ctr"/>
                <a:lstStyle/>
                <a:p>
                  <a:endParaRPr lang="en-US"/>
                </a:p>
              </p:txBody>
            </p:sp>
          </p:grpSp>
          <p:sp>
            <p:nvSpPr>
              <p:cNvPr id="30757" name="AutoShape 37">
                <a:extLst>
                  <a:ext uri="{FF2B5EF4-FFF2-40B4-BE49-F238E27FC236}">
                    <a16:creationId xmlns:a16="http://schemas.microsoft.com/office/drawing/2014/main" id="{5816C345-1DF3-45BA-B17C-75FD83E0816F}"/>
                  </a:ext>
                </a:extLst>
              </p:cNvPr>
              <p:cNvSpPr>
                <a:spLocks noChangeArrowheads="1"/>
              </p:cNvSpPr>
              <p:nvPr/>
            </p:nvSpPr>
            <p:spPr bwMode="auto">
              <a:xfrm>
                <a:off x="2831" y="3496"/>
                <a:ext cx="62" cy="100"/>
              </a:xfrm>
              <a:prstGeom prst="roundRect">
                <a:avLst>
                  <a:gd name="adj" fmla="val 1611"/>
                </a:avLst>
              </a:prstGeom>
              <a:solidFill>
                <a:srgbClr val="333333"/>
              </a:solidFill>
              <a:ln w="9525">
                <a:solidFill>
                  <a:srgbClr val="000000"/>
                </a:solidFill>
                <a:round/>
                <a:headEnd/>
                <a:tailEnd/>
              </a:ln>
            </p:spPr>
            <p:txBody>
              <a:bodyPr wrap="none" anchor="ctr"/>
              <a:lstStyle/>
              <a:p>
                <a:endParaRPr lang="en-US"/>
              </a:p>
            </p:txBody>
          </p:sp>
          <p:sp>
            <p:nvSpPr>
              <p:cNvPr id="30758" name="AutoShape 38">
                <a:extLst>
                  <a:ext uri="{FF2B5EF4-FFF2-40B4-BE49-F238E27FC236}">
                    <a16:creationId xmlns:a16="http://schemas.microsoft.com/office/drawing/2014/main" id="{EBAA799E-6CA2-4DDD-9293-B02DD908C889}"/>
                  </a:ext>
                </a:extLst>
              </p:cNvPr>
              <p:cNvSpPr>
                <a:spLocks noChangeArrowheads="1"/>
              </p:cNvSpPr>
              <p:nvPr/>
            </p:nvSpPr>
            <p:spPr bwMode="auto">
              <a:xfrm>
                <a:off x="3415" y="3497"/>
                <a:ext cx="62" cy="100"/>
              </a:xfrm>
              <a:prstGeom prst="roundRect">
                <a:avLst>
                  <a:gd name="adj" fmla="val 1611"/>
                </a:avLst>
              </a:prstGeom>
              <a:solidFill>
                <a:srgbClr val="333333"/>
              </a:solidFill>
              <a:ln w="9525">
                <a:solidFill>
                  <a:srgbClr val="000000"/>
                </a:solidFill>
                <a:round/>
                <a:headEnd/>
                <a:tailEnd/>
              </a:ln>
            </p:spPr>
            <p:txBody>
              <a:bodyPr wrap="none" anchor="ctr"/>
              <a:lstStyle/>
              <a:p>
                <a:endParaRPr lang="en-US"/>
              </a:p>
            </p:txBody>
          </p:sp>
          <p:sp>
            <p:nvSpPr>
              <p:cNvPr id="30759" name="Text Box 39">
                <a:extLst>
                  <a:ext uri="{FF2B5EF4-FFF2-40B4-BE49-F238E27FC236}">
                    <a16:creationId xmlns:a16="http://schemas.microsoft.com/office/drawing/2014/main" id="{A76A7567-8637-4D59-96F9-BA2F8E7E37FC}"/>
                  </a:ext>
                </a:extLst>
              </p:cNvPr>
              <p:cNvSpPr txBox="1">
                <a:spLocks noChangeArrowheads="1"/>
              </p:cNvSpPr>
              <p:nvPr/>
            </p:nvSpPr>
            <p:spPr bwMode="auto">
              <a:xfrm>
                <a:off x="2804" y="3577"/>
                <a:ext cx="1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solidFill>
                      <a:srgbClr val="FF0000"/>
                    </a:solidFill>
                  </a:rPr>
                  <a:t>+</a:t>
                </a:r>
              </a:p>
            </p:txBody>
          </p:sp>
          <p:sp>
            <p:nvSpPr>
              <p:cNvPr id="30760" name="Text Box 40">
                <a:extLst>
                  <a:ext uri="{FF2B5EF4-FFF2-40B4-BE49-F238E27FC236}">
                    <a16:creationId xmlns:a16="http://schemas.microsoft.com/office/drawing/2014/main" id="{88B47E3B-7C82-4784-8AB0-1DB375D42CD3}"/>
                  </a:ext>
                </a:extLst>
              </p:cNvPr>
              <p:cNvSpPr txBox="1">
                <a:spLocks noChangeArrowheads="1"/>
              </p:cNvSpPr>
              <p:nvPr/>
            </p:nvSpPr>
            <p:spPr bwMode="auto">
              <a:xfrm>
                <a:off x="3384" y="3577"/>
                <a:ext cx="1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a:t>
                </a:r>
              </a:p>
            </p:txBody>
          </p:sp>
          <p:sp>
            <p:nvSpPr>
              <p:cNvPr id="30761" name="Freeform 41">
                <a:extLst>
                  <a:ext uri="{FF2B5EF4-FFF2-40B4-BE49-F238E27FC236}">
                    <a16:creationId xmlns:a16="http://schemas.microsoft.com/office/drawing/2014/main" id="{D8847CC8-8279-49CC-B4A5-2B3E349A0E85}"/>
                  </a:ext>
                </a:extLst>
              </p:cNvPr>
              <p:cNvSpPr>
                <a:spLocks noChangeArrowheads="1"/>
              </p:cNvSpPr>
              <p:nvPr/>
            </p:nvSpPr>
            <p:spPr bwMode="auto">
              <a:xfrm>
                <a:off x="2865" y="3297"/>
                <a:ext cx="1400" cy="196"/>
              </a:xfrm>
              <a:custGeom>
                <a:avLst/>
                <a:gdLst>
                  <a:gd name="T0" fmla="*/ 0 w 6175"/>
                  <a:gd name="T1" fmla="*/ 864 h 865"/>
                  <a:gd name="T2" fmla="*/ 475 w 6175"/>
                  <a:gd name="T3" fmla="*/ 576 h 865"/>
                  <a:gd name="T4" fmla="*/ 1154 w 6175"/>
                  <a:gd name="T5" fmla="*/ 491 h 865"/>
                  <a:gd name="T6" fmla="*/ 1747 w 6175"/>
                  <a:gd name="T7" fmla="*/ 440 h 865"/>
                  <a:gd name="T8" fmla="*/ 2477 w 6175"/>
                  <a:gd name="T9" fmla="*/ 287 h 865"/>
                  <a:gd name="T10" fmla="*/ 3223 w 6175"/>
                  <a:gd name="T11" fmla="*/ 135 h 865"/>
                  <a:gd name="T12" fmla="*/ 4156 w 6175"/>
                  <a:gd name="T13" fmla="*/ 84 h 865"/>
                  <a:gd name="T14" fmla="*/ 4902 w 6175"/>
                  <a:gd name="T15" fmla="*/ 50 h 865"/>
                  <a:gd name="T16" fmla="*/ 5512 w 6175"/>
                  <a:gd name="T17" fmla="*/ 50 h 865"/>
                  <a:gd name="T18" fmla="*/ 6123 w 6175"/>
                  <a:gd name="T19" fmla="*/ 152 h 865"/>
                  <a:gd name="T20" fmla="*/ 6174 w 6175"/>
                  <a:gd name="T21" fmla="*/ 152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75" h="865">
                    <a:moveTo>
                      <a:pt x="0" y="864"/>
                    </a:moveTo>
                    <a:cubicBezTo>
                      <a:pt x="63" y="658"/>
                      <a:pt x="288" y="573"/>
                      <a:pt x="475" y="576"/>
                    </a:cubicBezTo>
                    <a:cubicBezTo>
                      <a:pt x="706" y="580"/>
                      <a:pt x="927" y="507"/>
                      <a:pt x="1154" y="491"/>
                    </a:cubicBezTo>
                    <a:cubicBezTo>
                      <a:pt x="1357" y="477"/>
                      <a:pt x="1547" y="453"/>
                      <a:pt x="1747" y="440"/>
                    </a:cubicBezTo>
                    <a:cubicBezTo>
                      <a:pt x="1995" y="424"/>
                      <a:pt x="2233" y="340"/>
                      <a:pt x="2477" y="287"/>
                    </a:cubicBezTo>
                    <a:cubicBezTo>
                      <a:pt x="2729" y="232"/>
                      <a:pt x="2967" y="257"/>
                      <a:pt x="3223" y="135"/>
                    </a:cubicBezTo>
                    <a:cubicBezTo>
                      <a:pt x="3507" y="0"/>
                      <a:pt x="3844" y="113"/>
                      <a:pt x="4156" y="84"/>
                    </a:cubicBezTo>
                    <a:cubicBezTo>
                      <a:pt x="4403" y="62"/>
                      <a:pt x="4652" y="82"/>
                      <a:pt x="4902" y="50"/>
                    </a:cubicBezTo>
                    <a:cubicBezTo>
                      <a:pt x="5103" y="24"/>
                      <a:pt x="5309" y="61"/>
                      <a:pt x="5512" y="50"/>
                    </a:cubicBezTo>
                    <a:cubicBezTo>
                      <a:pt x="5722" y="38"/>
                      <a:pt x="5928" y="82"/>
                      <a:pt x="6123" y="152"/>
                    </a:cubicBezTo>
                    <a:lnTo>
                      <a:pt x="6174" y="152"/>
                    </a:lnTo>
                  </a:path>
                </a:pathLst>
              </a:cu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762" name="Freeform 42">
                <a:extLst>
                  <a:ext uri="{FF2B5EF4-FFF2-40B4-BE49-F238E27FC236}">
                    <a16:creationId xmlns:a16="http://schemas.microsoft.com/office/drawing/2014/main" id="{40433418-3459-4081-BE8F-77A668803E5C}"/>
                  </a:ext>
                </a:extLst>
              </p:cNvPr>
              <p:cNvSpPr>
                <a:spLocks noChangeArrowheads="1"/>
              </p:cNvSpPr>
              <p:nvPr/>
            </p:nvSpPr>
            <p:spPr bwMode="auto">
              <a:xfrm>
                <a:off x="4261" y="3331"/>
                <a:ext cx="162" cy="54"/>
              </a:xfrm>
              <a:custGeom>
                <a:avLst/>
                <a:gdLst>
                  <a:gd name="T0" fmla="*/ 0 w 713"/>
                  <a:gd name="T1" fmla="*/ 0 h 238"/>
                  <a:gd name="T2" fmla="*/ 560 w 713"/>
                  <a:gd name="T3" fmla="*/ 135 h 238"/>
                  <a:gd name="T4" fmla="*/ 712 w 713"/>
                  <a:gd name="T5" fmla="*/ 237 h 238"/>
                </a:gdLst>
                <a:ahLst/>
                <a:cxnLst>
                  <a:cxn ang="0">
                    <a:pos x="T0" y="T1"/>
                  </a:cxn>
                  <a:cxn ang="0">
                    <a:pos x="T2" y="T3"/>
                  </a:cxn>
                  <a:cxn ang="0">
                    <a:pos x="T4" y="T5"/>
                  </a:cxn>
                </a:cxnLst>
                <a:rect l="0" t="0" r="r" b="b"/>
                <a:pathLst>
                  <a:path w="713" h="238">
                    <a:moveTo>
                      <a:pt x="0" y="0"/>
                    </a:moveTo>
                    <a:cubicBezTo>
                      <a:pt x="199" y="5"/>
                      <a:pt x="354" y="169"/>
                      <a:pt x="560" y="135"/>
                    </a:cubicBezTo>
                    <a:lnTo>
                      <a:pt x="712" y="237"/>
                    </a:lnTo>
                  </a:path>
                </a:pathLst>
              </a:custGeom>
              <a:noFill/>
              <a:ln w="36720">
                <a:solidFill>
                  <a:srgbClr val="FFCC99"/>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763" name="Freeform 43">
                <a:extLst>
                  <a:ext uri="{FF2B5EF4-FFF2-40B4-BE49-F238E27FC236}">
                    <a16:creationId xmlns:a16="http://schemas.microsoft.com/office/drawing/2014/main" id="{D996F96B-B51A-469C-A7E1-76F1B3ED8CE6}"/>
                  </a:ext>
                </a:extLst>
              </p:cNvPr>
              <p:cNvSpPr>
                <a:spLocks noChangeArrowheads="1"/>
              </p:cNvSpPr>
              <p:nvPr/>
            </p:nvSpPr>
            <p:spPr bwMode="auto">
              <a:xfrm>
                <a:off x="4427" y="3389"/>
                <a:ext cx="289" cy="193"/>
              </a:xfrm>
              <a:custGeom>
                <a:avLst/>
                <a:gdLst>
                  <a:gd name="T0" fmla="*/ 0 w 1273"/>
                  <a:gd name="T1" fmla="*/ 0 h 849"/>
                  <a:gd name="T2" fmla="*/ 577 w 1273"/>
                  <a:gd name="T3" fmla="*/ 187 h 849"/>
                  <a:gd name="T4" fmla="*/ 1103 w 1273"/>
                  <a:gd name="T5" fmla="*/ 424 h 849"/>
                  <a:gd name="T6" fmla="*/ 1221 w 1273"/>
                  <a:gd name="T7" fmla="*/ 594 h 849"/>
                  <a:gd name="T8" fmla="*/ 1272 w 1273"/>
                  <a:gd name="T9" fmla="*/ 780 h 849"/>
                  <a:gd name="T10" fmla="*/ 1272 w 1273"/>
                  <a:gd name="T11" fmla="*/ 848 h 849"/>
                </a:gdLst>
                <a:ahLst/>
                <a:cxnLst>
                  <a:cxn ang="0">
                    <a:pos x="T0" y="T1"/>
                  </a:cxn>
                  <a:cxn ang="0">
                    <a:pos x="T2" y="T3"/>
                  </a:cxn>
                  <a:cxn ang="0">
                    <a:pos x="T4" y="T5"/>
                  </a:cxn>
                  <a:cxn ang="0">
                    <a:pos x="T6" y="T7"/>
                  </a:cxn>
                  <a:cxn ang="0">
                    <a:pos x="T8" y="T9"/>
                  </a:cxn>
                  <a:cxn ang="0">
                    <a:pos x="T10" y="T11"/>
                  </a:cxn>
                </a:cxnLst>
                <a:rect l="0" t="0" r="r" b="b"/>
                <a:pathLst>
                  <a:path w="1273" h="849">
                    <a:moveTo>
                      <a:pt x="0" y="0"/>
                    </a:moveTo>
                    <a:cubicBezTo>
                      <a:pt x="165" y="141"/>
                      <a:pt x="408" y="64"/>
                      <a:pt x="577" y="187"/>
                    </a:cubicBezTo>
                    <a:cubicBezTo>
                      <a:pt x="741" y="306"/>
                      <a:pt x="945" y="300"/>
                      <a:pt x="1103" y="424"/>
                    </a:cubicBezTo>
                    <a:lnTo>
                      <a:pt x="1221" y="594"/>
                    </a:lnTo>
                    <a:lnTo>
                      <a:pt x="1272" y="780"/>
                    </a:lnTo>
                    <a:lnTo>
                      <a:pt x="1272" y="848"/>
                    </a:lnTo>
                  </a:path>
                </a:pathLst>
              </a:cu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764" name="Freeform 44">
                <a:extLst>
                  <a:ext uri="{FF2B5EF4-FFF2-40B4-BE49-F238E27FC236}">
                    <a16:creationId xmlns:a16="http://schemas.microsoft.com/office/drawing/2014/main" id="{C68A072D-F5CC-4E8B-9725-CB923BBBB6CE}"/>
                  </a:ext>
                </a:extLst>
              </p:cNvPr>
              <p:cNvSpPr>
                <a:spLocks noChangeArrowheads="1"/>
              </p:cNvSpPr>
              <p:nvPr/>
            </p:nvSpPr>
            <p:spPr bwMode="auto">
              <a:xfrm>
                <a:off x="3450" y="3353"/>
                <a:ext cx="777" cy="142"/>
              </a:xfrm>
              <a:custGeom>
                <a:avLst/>
                <a:gdLst>
                  <a:gd name="T0" fmla="*/ 0 w 3427"/>
                  <a:gd name="T1" fmla="*/ 626 h 627"/>
                  <a:gd name="T2" fmla="*/ 543 w 3427"/>
                  <a:gd name="T3" fmla="*/ 321 h 627"/>
                  <a:gd name="T4" fmla="*/ 1188 w 3427"/>
                  <a:gd name="T5" fmla="*/ 202 h 627"/>
                  <a:gd name="T6" fmla="*/ 1832 w 3427"/>
                  <a:gd name="T7" fmla="*/ 151 h 627"/>
                  <a:gd name="T8" fmla="*/ 2358 w 3427"/>
                  <a:gd name="T9" fmla="*/ 66 h 627"/>
                  <a:gd name="T10" fmla="*/ 2918 w 3427"/>
                  <a:gd name="T11" fmla="*/ 49 h 627"/>
                  <a:gd name="T12" fmla="*/ 3138 w 3427"/>
                  <a:gd name="T13" fmla="*/ 83 h 627"/>
                  <a:gd name="T14" fmla="*/ 3308 w 3427"/>
                  <a:gd name="T15" fmla="*/ 83 h 627"/>
                  <a:gd name="T16" fmla="*/ 3426 w 3427"/>
                  <a:gd name="T17" fmla="*/ 49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27" h="627">
                    <a:moveTo>
                      <a:pt x="0" y="626"/>
                    </a:moveTo>
                    <a:cubicBezTo>
                      <a:pt x="170" y="506"/>
                      <a:pt x="345" y="382"/>
                      <a:pt x="543" y="321"/>
                    </a:cubicBezTo>
                    <a:cubicBezTo>
                      <a:pt x="751" y="257"/>
                      <a:pt x="970" y="222"/>
                      <a:pt x="1188" y="202"/>
                    </a:cubicBezTo>
                    <a:cubicBezTo>
                      <a:pt x="1406" y="182"/>
                      <a:pt x="1613" y="126"/>
                      <a:pt x="1832" y="151"/>
                    </a:cubicBezTo>
                    <a:cubicBezTo>
                      <a:pt x="2014" y="172"/>
                      <a:pt x="2174" y="59"/>
                      <a:pt x="2358" y="66"/>
                    </a:cubicBezTo>
                    <a:cubicBezTo>
                      <a:pt x="2542" y="73"/>
                      <a:pt x="2731" y="0"/>
                      <a:pt x="2918" y="49"/>
                    </a:cubicBezTo>
                    <a:lnTo>
                      <a:pt x="3138" y="83"/>
                    </a:lnTo>
                    <a:lnTo>
                      <a:pt x="3308" y="83"/>
                    </a:lnTo>
                    <a:lnTo>
                      <a:pt x="3426" y="49"/>
                    </a:lnTo>
                  </a:path>
                </a:pathLst>
              </a:custGeom>
              <a:noFill/>
              <a:ln w="36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765" name="Freeform 45">
                <a:extLst>
                  <a:ext uri="{FF2B5EF4-FFF2-40B4-BE49-F238E27FC236}">
                    <a16:creationId xmlns:a16="http://schemas.microsoft.com/office/drawing/2014/main" id="{E5F291A6-6D45-4369-8359-49DBF41A4621}"/>
                  </a:ext>
                </a:extLst>
              </p:cNvPr>
              <p:cNvSpPr>
                <a:spLocks noChangeArrowheads="1"/>
              </p:cNvSpPr>
              <p:nvPr/>
            </p:nvSpPr>
            <p:spPr bwMode="auto">
              <a:xfrm>
                <a:off x="4223" y="3351"/>
                <a:ext cx="193" cy="71"/>
              </a:xfrm>
              <a:custGeom>
                <a:avLst/>
                <a:gdLst>
                  <a:gd name="T0" fmla="*/ 0 w 849"/>
                  <a:gd name="T1" fmla="*/ 58 h 314"/>
                  <a:gd name="T2" fmla="*/ 543 w 849"/>
                  <a:gd name="T3" fmla="*/ 41 h 314"/>
                  <a:gd name="T4" fmla="*/ 713 w 849"/>
                  <a:gd name="T5" fmla="*/ 143 h 314"/>
                  <a:gd name="T6" fmla="*/ 848 w 849"/>
                  <a:gd name="T7" fmla="*/ 313 h 314"/>
                  <a:gd name="T8" fmla="*/ 848 w 849"/>
                  <a:gd name="T9" fmla="*/ 313 h 314"/>
                </a:gdLst>
                <a:ahLst/>
                <a:cxnLst>
                  <a:cxn ang="0">
                    <a:pos x="T0" y="T1"/>
                  </a:cxn>
                  <a:cxn ang="0">
                    <a:pos x="T2" y="T3"/>
                  </a:cxn>
                  <a:cxn ang="0">
                    <a:pos x="T4" y="T5"/>
                  </a:cxn>
                  <a:cxn ang="0">
                    <a:pos x="T6" y="T7"/>
                  </a:cxn>
                  <a:cxn ang="0">
                    <a:pos x="T8" y="T9"/>
                  </a:cxn>
                </a:cxnLst>
                <a:rect l="0" t="0" r="r" b="b"/>
                <a:pathLst>
                  <a:path w="849" h="314">
                    <a:moveTo>
                      <a:pt x="0" y="58"/>
                    </a:moveTo>
                    <a:cubicBezTo>
                      <a:pt x="184" y="127"/>
                      <a:pt x="357" y="0"/>
                      <a:pt x="543" y="41"/>
                    </a:cubicBezTo>
                    <a:lnTo>
                      <a:pt x="713" y="143"/>
                    </a:lnTo>
                    <a:lnTo>
                      <a:pt x="848" y="313"/>
                    </a:lnTo>
                    <a:lnTo>
                      <a:pt x="848" y="313"/>
                    </a:lnTo>
                  </a:path>
                </a:pathLst>
              </a:custGeom>
              <a:noFill/>
              <a:ln w="36720">
                <a:solidFill>
                  <a:srgbClr val="FFCC99"/>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766" name="Freeform 46">
                <a:extLst>
                  <a:ext uri="{FF2B5EF4-FFF2-40B4-BE49-F238E27FC236}">
                    <a16:creationId xmlns:a16="http://schemas.microsoft.com/office/drawing/2014/main" id="{16F121DF-8E71-416D-BFB3-E08C8B5C4DC1}"/>
                  </a:ext>
                </a:extLst>
              </p:cNvPr>
              <p:cNvSpPr>
                <a:spLocks noChangeArrowheads="1"/>
              </p:cNvSpPr>
              <p:nvPr/>
            </p:nvSpPr>
            <p:spPr bwMode="auto">
              <a:xfrm>
                <a:off x="4411" y="3431"/>
                <a:ext cx="223" cy="142"/>
              </a:xfrm>
              <a:custGeom>
                <a:avLst/>
                <a:gdLst>
                  <a:gd name="T0" fmla="*/ 0 w 985"/>
                  <a:gd name="T1" fmla="*/ 0 h 628"/>
                  <a:gd name="T2" fmla="*/ 628 w 985"/>
                  <a:gd name="T3" fmla="*/ 254 h 628"/>
                  <a:gd name="T4" fmla="*/ 798 w 985"/>
                  <a:gd name="T5" fmla="*/ 305 h 628"/>
                  <a:gd name="T6" fmla="*/ 933 w 985"/>
                  <a:gd name="T7" fmla="*/ 475 h 628"/>
                  <a:gd name="T8" fmla="*/ 984 w 985"/>
                  <a:gd name="T9" fmla="*/ 627 h 628"/>
                </a:gdLst>
                <a:ahLst/>
                <a:cxnLst>
                  <a:cxn ang="0">
                    <a:pos x="T0" y="T1"/>
                  </a:cxn>
                  <a:cxn ang="0">
                    <a:pos x="T2" y="T3"/>
                  </a:cxn>
                  <a:cxn ang="0">
                    <a:pos x="T4" y="T5"/>
                  </a:cxn>
                  <a:cxn ang="0">
                    <a:pos x="T6" y="T7"/>
                  </a:cxn>
                  <a:cxn ang="0">
                    <a:pos x="T8" y="T9"/>
                  </a:cxn>
                </a:cxnLst>
                <a:rect l="0" t="0" r="r" b="b"/>
                <a:pathLst>
                  <a:path w="985" h="628">
                    <a:moveTo>
                      <a:pt x="0" y="0"/>
                    </a:moveTo>
                    <a:cubicBezTo>
                      <a:pt x="176" y="159"/>
                      <a:pt x="430" y="137"/>
                      <a:pt x="628" y="254"/>
                    </a:cubicBezTo>
                    <a:lnTo>
                      <a:pt x="798" y="305"/>
                    </a:lnTo>
                    <a:lnTo>
                      <a:pt x="933" y="475"/>
                    </a:lnTo>
                    <a:lnTo>
                      <a:pt x="984" y="627"/>
                    </a:lnTo>
                  </a:path>
                </a:pathLst>
              </a:custGeom>
              <a:noFill/>
              <a:ln w="36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0767" name="Text Box 47">
              <a:extLst>
                <a:ext uri="{FF2B5EF4-FFF2-40B4-BE49-F238E27FC236}">
                  <a16:creationId xmlns:a16="http://schemas.microsoft.com/office/drawing/2014/main" id="{BF196152-8E8B-4EA7-A6C2-48601272E0F4}"/>
                </a:ext>
              </a:extLst>
            </p:cNvPr>
            <p:cNvSpPr txBox="1">
              <a:spLocks noChangeArrowheads="1"/>
            </p:cNvSpPr>
            <p:nvPr/>
          </p:nvSpPr>
          <p:spPr bwMode="auto">
            <a:xfrm>
              <a:off x="470" y="3523"/>
              <a:ext cx="1700" cy="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sz="2600"/>
                <a:t>Short Circuit</a:t>
              </a:r>
            </a:p>
            <a:p>
              <a:pPr eaLnBrk="1" hangingPunct="1">
                <a:lnSpc>
                  <a:spcPct val="106000"/>
                </a:lnSpc>
                <a:spcBef>
                  <a:spcPts val="725"/>
                </a:spcBef>
                <a:buClr>
                  <a:srgbClr val="FFFFCC"/>
                </a:buClr>
                <a:buSzPct val="100000"/>
                <a:buFont typeface="Times New Roman" panose="02020603050405020304" pitchFamily="18" charset="0"/>
                <a:buNone/>
              </a:pPr>
              <a:r>
                <a:rPr lang="en-GB" altLang="en-US"/>
                <a:t>Draws high current</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nodeType="clickEffect">
                                  <p:stCondLst>
                                    <p:cond delay="0"/>
                                  </p:stCondLst>
                                  <p:childTnLst>
                                    <p:set>
                                      <p:cBhvr>
                                        <p:cTn id="6" dur="1" fill="hold">
                                          <p:stCondLst>
                                            <p:cond delay="0"/>
                                          </p:stCondLst>
                                        </p:cTn>
                                        <p:tgtEl>
                                          <p:spTgt spid="30735"/>
                                        </p:tgtEl>
                                        <p:attrNameLst>
                                          <p:attrName>style.visibility</p:attrName>
                                        </p:attrNameLst>
                                      </p:cBhvr>
                                      <p:to>
                                        <p:strVal val="visible"/>
                                      </p:to>
                                    </p:set>
                                    <p:anim calcmode="lin" valueType="num">
                                      <p:cBhvr>
                                        <p:cTn id="7" dur="500" fill="hold"/>
                                        <p:tgtEl>
                                          <p:spTgt spid="30735"/>
                                        </p:tgtEl>
                                        <p:attrNameLst>
                                          <p:attrName>ppt_x</p:attrName>
                                        </p:attrNameLst>
                                      </p:cBhvr>
                                      <p:tavLst>
                                        <p:tav tm="0">
                                          <p:val>
                                            <p:strVal val="#ppt_x"/>
                                          </p:val>
                                        </p:tav>
                                        <p:tav tm="100000">
                                          <p:val>
                                            <p:strVal val="#ppt_x"/>
                                          </p:val>
                                        </p:tav>
                                      </p:tavLst>
                                    </p:anim>
                                    <p:anim calcmode="lin" valueType="num">
                                      <p:cBhvr>
                                        <p:cTn id="8" dur="500" fill="hold"/>
                                        <p:tgtEl>
                                          <p:spTgt spid="30735"/>
                                        </p:tgtEl>
                                        <p:attrNameLst>
                                          <p:attrName>ppt_y</p:attrName>
                                        </p:attrNameLst>
                                      </p:cBhvr>
                                      <p:tavLst>
                                        <p:tav tm="0">
                                          <p:val>
                                            <p:strVal val="#ppt_y+#ppt_h/2"/>
                                          </p:val>
                                        </p:tav>
                                        <p:tav tm="100000">
                                          <p:val>
                                            <p:strVal val="#ppt_y"/>
                                          </p:val>
                                        </p:tav>
                                      </p:tavLst>
                                    </p:anim>
                                    <p:anim calcmode="lin" valueType="num">
                                      <p:cBhvr>
                                        <p:cTn id="9" dur="500" fill="hold"/>
                                        <p:tgtEl>
                                          <p:spTgt spid="30735"/>
                                        </p:tgtEl>
                                        <p:attrNameLst>
                                          <p:attrName>ppt_w</p:attrName>
                                        </p:attrNameLst>
                                      </p:cBhvr>
                                      <p:tavLst>
                                        <p:tav tm="0">
                                          <p:val>
                                            <p:strVal val="#ppt_w"/>
                                          </p:val>
                                        </p:tav>
                                        <p:tav tm="100000">
                                          <p:val>
                                            <p:strVal val="#ppt_w"/>
                                          </p:val>
                                        </p:tav>
                                      </p:tavLst>
                                    </p:anim>
                                    <p:anim calcmode="lin" valueType="num">
                                      <p:cBhvr>
                                        <p:cTn id="10" dur="500" fill="hold"/>
                                        <p:tgtEl>
                                          <p:spTgt spid="30735"/>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4" fill="hold" nodeType="clickEffect">
                                  <p:stCondLst>
                                    <p:cond delay="0"/>
                                  </p:stCondLst>
                                  <p:childTnLst>
                                    <p:set>
                                      <p:cBhvr>
                                        <p:cTn id="14" dur="1" fill="hold">
                                          <p:stCondLst>
                                            <p:cond delay="0"/>
                                          </p:stCondLst>
                                        </p:cTn>
                                        <p:tgtEl>
                                          <p:spTgt spid="30750"/>
                                        </p:tgtEl>
                                        <p:attrNameLst>
                                          <p:attrName>style.visibility</p:attrName>
                                        </p:attrNameLst>
                                      </p:cBhvr>
                                      <p:to>
                                        <p:strVal val="visible"/>
                                      </p:to>
                                    </p:set>
                                    <p:anim calcmode="lin" valueType="num">
                                      <p:cBhvr>
                                        <p:cTn id="15" dur="500" fill="hold"/>
                                        <p:tgtEl>
                                          <p:spTgt spid="30750"/>
                                        </p:tgtEl>
                                        <p:attrNameLst>
                                          <p:attrName>ppt_x</p:attrName>
                                        </p:attrNameLst>
                                      </p:cBhvr>
                                      <p:tavLst>
                                        <p:tav tm="0">
                                          <p:val>
                                            <p:strVal val="#ppt_x"/>
                                          </p:val>
                                        </p:tav>
                                        <p:tav tm="100000">
                                          <p:val>
                                            <p:strVal val="#ppt_x"/>
                                          </p:val>
                                        </p:tav>
                                      </p:tavLst>
                                    </p:anim>
                                    <p:anim calcmode="lin" valueType="num">
                                      <p:cBhvr>
                                        <p:cTn id="16" dur="500" fill="hold"/>
                                        <p:tgtEl>
                                          <p:spTgt spid="30750"/>
                                        </p:tgtEl>
                                        <p:attrNameLst>
                                          <p:attrName>ppt_y</p:attrName>
                                        </p:attrNameLst>
                                      </p:cBhvr>
                                      <p:tavLst>
                                        <p:tav tm="0">
                                          <p:val>
                                            <p:strVal val="#ppt_y+#ppt_h/2"/>
                                          </p:val>
                                        </p:tav>
                                        <p:tav tm="100000">
                                          <p:val>
                                            <p:strVal val="#ppt_y"/>
                                          </p:val>
                                        </p:tav>
                                      </p:tavLst>
                                    </p:anim>
                                    <p:anim calcmode="lin" valueType="num">
                                      <p:cBhvr>
                                        <p:cTn id="17" dur="500" fill="hold"/>
                                        <p:tgtEl>
                                          <p:spTgt spid="30750"/>
                                        </p:tgtEl>
                                        <p:attrNameLst>
                                          <p:attrName>ppt_w</p:attrName>
                                        </p:attrNameLst>
                                      </p:cBhvr>
                                      <p:tavLst>
                                        <p:tav tm="0">
                                          <p:val>
                                            <p:strVal val="#ppt_w"/>
                                          </p:val>
                                        </p:tav>
                                        <p:tav tm="100000">
                                          <p:val>
                                            <p:strVal val="#ppt_w"/>
                                          </p:val>
                                        </p:tav>
                                      </p:tavLst>
                                    </p:anim>
                                    <p:anim calcmode="lin" valueType="num">
                                      <p:cBhvr>
                                        <p:cTn id="18" dur="500" fill="hold"/>
                                        <p:tgtEl>
                                          <p:spTgt spid="307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62EC6E0E-8725-4C33-95E4-048A3D232227}"/>
              </a:ext>
            </a:extLst>
          </p:cNvPr>
          <p:cNvSpPr>
            <a:spLocks noGrp="1" noChangeArrowheads="1"/>
          </p:cNvSpPr>
          <p:nvPr>
            <p:ph type="title" idx="4294967295"/>
          </p:nvPr>
        </p:nvSpPr>
        <p:spPr>
          <a:xfrm>
            <a:off x="246063" y="930275"/>
            <a:ext cx="7772400" cy="1000125"/>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The Fuse</a:t>
            </a:r>
          </a:p>
        </p:txBody>
      </p:sp>
      <p:pic>
        <p:nvPicPr>
          <p:cNvPr id="31746" name="Picture 2">
            <a:extLst>
              <a:ext uri="{FF2B5EF4-FFF2-40B4-BE49-F238E27FC236}">
                <a16:creationId xmlns:a16="http://schemas.microsoft.com/office/drawing/2014/main" id="{4F81E8E0-182A-4154-9426-E8035B94C0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9100" y="1749425"/>
            <a:ext cx="3197225" cy="2270125"/>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31747" name="Text Box 3">
            <a:extLst>
              <a:ext uri="{FF2B5EF4-FFF2-40B4-BE49-F238E27FC236}">
                <a16:creationId xmlns:a16="http://schemas.microsoft.com/office/drawing/2014/main" id="{2118F6B8-EB5B-4FB8-A3FA-C34D6F5CAA4A}"/>
              </a:ext>
            </a:extLst>
          </p:cNvPr>
          <p:cNvSpPr txBox="1">
            <a:spLocks noChangeArrowheads="1"/>
          </p:cNvSpPr>
          <p:nvPr/>
        </p:nvSpPr>
        <p:spPr bwMode="auto">
          <a:xfrm>
            <a:off x="500063" y="2136775"/>
            <a:ext cx="4787900" cy="454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17500" indent="-317500">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1pPr>
            <a:lvl2pPr>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2pPr>
            <a:lvl3pPr>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3pPr>
            <a:lvl4pPr>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4pPr>
            <a:lvl5pPr>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31900" algn="l"/>
                <a:tab pos="2146300" algn="l"/>
                <a:tab pos="3060700" algn="l"/>
                <a:tab pos="3975100" algn="l"/>
                <a:tab pos="4889500" algn="l"/>
                <a:tab pos="5803900" algn="l"/>
                <a:tab pos="6718300" algn="l"/>
                <a:tab pos="7632700" algn="l"/>
                <a:tab pos="8547100" algn="l"/>
                <a:tab pos="9461500" algn="l"/>
                <a:tab pos="103759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96000"/>
              <a:buFont typeface="Times New Roman" panose="02020603050405020304" pitchFamily="18" charset="0"/>
              <a:buBlip>
                <a:blip r:embed="rId4"/>
              </a:buBlip>
            </a:pPr>
            <a:r>
              <a:rPr lang="en-GB" altLang="en-US"/>
              <a:t>A fuse or circuit breaker should always be added in series with home built equipment that is powered from 110 volt AC lines.</a:t>
            </a:r>
          </a:p>
          <a:p>
            <a:pPr eaLnBrk="1" hangingPunct="1">
              <a:lnSpc>
                <a:spcPct val="106000"/>
              </a:lnSpc>
              <a:spcBef>
                <a:spcPts val="725"/>
              </a:spcBef>
              <a:buClr>
                <a:srgbClr val="000000"/>
              </a:buClr>
              <a:buSzPct val="96000"/>
              <a:buFont typeface="Times New Roman" panose="02020603050405020304" pitchFamily="18" charset="0"/>
              <a:buBlip>
                <a:blip r:embed="rId4"/>
              </a:buBlip>
            </a:pPr>
            <a:r>
              <a:rPr lang="en-GB" altLang="en-US"/>
              <a:t>In a 12 volt DC system fuses should be located at the voltage source.</a:t>
            </a:r>
          </a:p>
          <a:p>
            <a:pPr eaLnBrk="1" hangingPunct="1">
              <a:lnSpc>
                <a:spcPct val="106000"/>
              </a:lnSpc>
              <a:spcBef>
                <a:spcPts val="725"/>
              </a:spcBef>
              <a:buClr>
                <a:srgbClr val="000000"/>
              </a:buClr>
              <a:buSzPct val="96000"/>
              <a:buFont typeface="Times New Roman" panose="02020603050405020304" pitchFamily="18" charset="0"/>
              <a:buBlip>
                <a:blip r:embed="rId4"/>
              </a:buBlip>
            </a:pPr>
            <a:r>
              <a:rPr lang="en-GB" altLang="en-US"/>
              <a:t>When a fuse blows an open circuit is created.</a:t>
            </a:r>
          </a:p>
          <a:p>
            <a:pPr eaLnBrk="1" hangingPunct="1">
              <a:lnSpc>
                <a:spcPct val="106000"/>
              </a:lnSpc>
              <a:spcBef>
                <a:spcPts val="725"/>
              </a:spcBef>
              <a:buClr>
                <a:srgbClr val="000000"/>
              </a:buClr>
              <a:buSzPct val="96000"/>
              <a:buFont typeface="Times New Roman" panose="02020603050405020304" pitchFamily="18" charset="0"/>
              <a:buBlip>
                <a:blip r:embed="rId4"/>
              </a:buBlip>
            </a:pPr>
            <a:r>
              <a:rPr lang="en-GB" altLang="en-US"/>
              <a:t>Never replace a blown fuse with a higher amperage rated fuse.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p:tgtEl>
                                          <p:spTgt spid="31747">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31747">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p:tgtEl>
                                          <p:spTgt spid="31747">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31747">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 calcmode="lin" valueType="num">
                                      <p:cBhvr additive="base">
                                        <p:cTn id="19" dur="500"/>
                                        <p:tgtEl>
                                          <p:spTgt spid="31747">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31747">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31747">
                                            <p:txEl>
                                              <p:pRg st="3" end="3"/>
                                            </p:txEl>
                                          </p:spTgt>
                                        </p:tgtEl>
                                        <p:attrNameLst>
                                          <p:attrName>style.visibility</p:attrName>
                                        </p:attrNameLst>
                                      </p:cBhvr>
                                      <p:to>
                                        <p:strVal val="visible"/>
                                      </p:to>
                                    </p:set>
                                    <p:anim calcmode="lin" valueType="num">
                                      <p:cBhvr additive="base">
                                        <p:cTn id="25" dur="500"/>
                                        <p:tgtEl>
                                          <p:spTgt spid="31747">
                                            <p:txEl>
                                              <p:pRg st="3" end="3"/>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31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9" name="Rectangle 1">
            <a:extLst>
              <a:ext uri="{FF2B5EF4-FFF2-40B4-BE49-F238E27FC236}">
                <a16:creationId xmlns:a16="http://schemas.microsoft.com/office/drawing/2014/main" id="{F81728B3-47C4-4F91-97B8-87E1CE6D5EB9}"/>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High Voltage Safety</a:t>
            </a:r>
          </a:p>
        </p:txBody>
      </p:sp>
      <p:sp>
        <p:nvSpPr>
          <p:cNvPr id="32770" name="Rectangle 2">
            <a:extLst>
              <a:ext uri="{FF2B5EF4-FFF2-40B4-BE49-F238E27FC236}">
                <a16:creationId xmlns:a16="http://schemas.microsoft.com/office/drawing/2014/main" id="{DE22AB01-29E9-49A3-A97B-8231A87FD11B}"/>
              </a:ext>
            </a:extLst>
          </p:cNvPr>
          <p:cNvSpPr>
            <a:spLocks noGrp="1" noChangeArrowheads="1"/>
          </p:cNvSpPr>
          <p:nvPr>
            <p:ph type="body" idx="4294967295"/>
          </p:nvPr>
        </p:nvSpPr>
        <p:spPr>
          <a:xfrm>
            <a:off x="771525" y="2122488"/>
            <a:ext cx="7412038" cy="4114800"/>
          </a:xfrm>
          <a:ln/>
        </p:spPr>
        <p:txBody>
          <a:bodyPr lIns="92160" tIns="46080" rIns="92160" bIns="46080"/>
          <a:lstStyle/>
          <a:p>
            <a:pPr>
              <a:lnSpc>
                <a:spcPct val="90000"/>
              </a:lnSpc>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power supply for a transceiver or power amplifier should be controlled by a safety interlock switch.</a:t>
            </a:r>
          </a:p>
          <a:p>
            <a:pPr>
              <a:lnSpc>
                <a:spcPct val="90000"/>
              </a:lnSpc>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Make sure everyone knows where the main power switch is located in case of an emergency.</a:t>
            </a:r>
          </a:p>
          <a:p>
            <a:pPr>
              <a:lnSpc>
                <a:spcPct val="90000"/>
              </a:lnSpc>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Never touch the ungrounded side of a capacitor as they can store a charge for a long time.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 calcmode="lin" valueType="num">
                                      <p:cBhvr additive="base">
                                        <p:cTn id="7" dur="500"/>
                                        <p:tgtEl>
                                          <p:spTgt spid="32770">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3277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2770">
                                            <p:txEl>
                                              <p:pRg st="1" end="1"/>
                                            </p:txEl>
                                          </p:spTgt>
                                        </p:tgtEl>
                                        <p:attrNameLst>
                                          <p:attrName>style.visibility</p:attrName>
                                        </p:attrNameLst>
                                      </p:cBhvr>
                                      <p:to>
                                        <p:strVal val="visible"/>
                                      </p:to>
                                    </p:set>
                                    <p:anim calcmode="lin" valueType="num">
                                      <p:cBhvr additive="base">
                                        <p:cTn id="13" dur="500"/>
                                        <p:tgtEl>
                                          <p:spTgt spid="32770">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3277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32770">
                                            <p:txEl>
                                              <p:pRg st="2" end="2"/>
                                            </p:txEl>
                                          </p:spTgt>
                                        </p:tgtEl>
                                        <p:attrNameLst>
                                          <p:attrName>style.visibility</p:attrName>
                                        </p:attrNameLst>
                                      </p:cBhvr>
                                      <p:to>
                                        <p:strVal val="visible"/>
                                      </p:to>
                                    </p:set>
                                    <p:anim calcmode="lin" valueType="num">
                                      <p:cBhvr additive="base">
                                        <p:cTn id="19" dur="500"/>
                                        <p:tgtEl>
                                          <p:spTgt spid="32770">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3277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3C60EE71-CF28-474C-B1E5-13E59C9416B9}"/>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Three Wire Plug</a:t>
            </a:r>
          </a:p>
        </p:txBody>
      </p:sp>
      <p:grpSp>
        <p:nvGrpSpPr>
          <p:cNvPr id="33794" name="Group 2">
            <a:extLst>
              <a:ext uri="{FF2B5EF4-FFF2-40B4-BE49-F238E27FC236}">
                <a16:creationId xmlns:a16="http://schemas.microsoft.com/office/drawing/2014/main" id="{D83ABC82-BE18-4B30-B80C-6531ECAAA844}"/>
              </a:ext>
            </a:extLst>
          </p:cNvPr>
          <p:cNvGrpSpPr>
            <a:grpSpLocks/>
          </p:cNvGrpSpPr>
          <p:nvPr/>
        </p:nvGrpSpPr>
        <p:grpSpPr bwMode="auto">
          <a:xfrm>
            <a:off x="1911350" y="2533650"/>
            <a:ext cx="5151438" cy="1042988"/>
            <a:chOff x="1204" y="1596"/>
            <a:chExt cx="3245" cy="657"/>
          </a:xfrm>
        </p:grpSpPr>
        <p:sp>
          <p:nvSpPr>
            <p:cNvPr id="33795" name="Freeform 3">
              <a:extLst>
                <a:ext uri="{FF2B5EF4-FFF2-40B4-BE49-F238E27FC236}">
                  <a16:creationId xmlns:a16="http://schemas.microsoft.com/office/drawing/2014/main" id="{23339192-3D01-4603-AC24-50507268557D}"/>
                </a:ext>
              </a:extLst>
            </p:cNvPr>
            <p:cNvSpPr>
              <a:spLocks noChangeArrowheads="1"/>
            </p:cNvSpPr>
            <p:nvPr/>
          </p:nvSpPr>
          <p:spPr bwMode="auto">
            <a:xfrm>
              <a:off x="1869" y="1851"/>
              <a:ext cx="2246" cy="242"/>
            </a:xfrm>
            <a:custGeom>
              <a:avLst/>
              <a:gdLst>
                <a:gd name="T0" fmla="*/ 0 w 9906"/>
                <a:gd name="T1" fmla="*/ 624 h 1066"/>
                <a:gd name="T2" fmla="*/ 1119 w 9906"/>
                <a:gd name="T3" fmla="*/ 523 h 1066"/>
                <a:gd name="T4" fmla="*/ 2171 w 9906"/>
                <a:gd name="T5" fmla="*/ 319 h 1066"/>
                <a:gd name="T6" fmla="*/ 3222 w 9906"/>
                <a:gd name="T7" fmla="*/ 149 h 1066"/>
                <a:gd name="T8" fmla="*/ 4375 w 9906"/>
                <a:gd name="T9" fmla="*/ 14 h 1066"/>
                <a:gd name="T10" fmla="*/ 5732 w 9906"/>
                <a:gd name="T11" fmla="*/ 82 h 1066"/>
                <a:gd name="T12" fmla="*/ 6953 w 9906"/>
                <a:gd name="T13" fmla="*/ 217 h 1066"/>
                <a:gd name="T14" fmla="*/ 8005 w 9906"/>
                <a:gd name="T15" fmla="*/ 726 h 1066"/>
                <a:gd name="T16" fmla="*/ 9056 w 9906"/>
                <a:gd name="T17" fmla="*/ 930 h 1066"/>
                <a:gd name="T18" fmla="*/ 9464 w 9906"/>
                <a:gd name="T19" fmla="*/ 964 h 1066"/>
                <a:gd name="T20" fmla="*/ 9905 w 9906"/>
                <a:gd name="T21" fmla="*/ 1065 h 1066"/>
                <a:gd name="T22" fmla="*/ 9905 w 9906"/>
                <a:gd name="T23" fmla="*/ 1065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06" h="1066">
                  <a:moveTo>
                    <a:pt x="0" y="624"/>
                  </a:moveTo>
                  <a:cubicBezTo>
                    <a:pt x="364" y="529"/>
                    <a:pt x="753" y="603"/>
                    <a:pt x="1119" y="523"/>
                  </a:cubicBezTo>
                  <a:cubicBezTo>
                    <a:pt x="1485" y="443"/>
                    <a:pt x="1813" y="385"/>
                    <a:pt x="2171" y="319"/>
                  </a:cubicBezTo>
                  <a:cubicBezTo>
                    <a:pt x="2522" y="255"/>
                    <a:pt x="2873" y="217"/>
                    <a:pt x="3222" y="149"/>
                  </a:cubicBezTo>
                  <a:cubicBezTo>
                    <a:pt x="3604" y="74"/>
                    <a:pt x="3989" y="26"/>
                    <a:pt x="4375" y="14"/>
                  </a:cubicBezTo>
                  <a:cubicBezTo>
                    <a:pt x="4827" y="0"/>
                    <a:pt x="5278" y="0"/>
                    <a:pt x="5732" y="82"/>
                  </a:cubicBezTo>
                  <a:cubicBezTo>
                    <a:pt x="6134" y="154"/>
                    <a:pt x="6537" y="228"/>
                    <a:pt x="6953" y="217"/>
                  </a:cubicBezTo>
                  <a:cubicBezTo>
                    <a:pt x="7369" y="206"/>
                    <a:pt x="7629" y="624"/>
                    <a:pt x="8005" y="726"/>
                  </a:cubicBezTo>
                  <a:cubicBezTo>
                    <a:pt x="8349" y="819"/>
                    <a:pt x="8719" y="804"/>
                    <a:pt x="9056" y="930"/>
                  </a:cubicBezTo>
                  <a:lnTo>
                    <a:pt x="9464" y="964"/>
                  </a:lnTo>
                  <a:lnTo>
                    <a:pt x="9905" y="1065"/>
                  </a:lnTo>
                  <a:lnTo>
                    <a:pt x="9905" y="1065"/>
                  </a:lnTo>
                </a:path>
              </a:pathLst>
            </a:custGeom>
            <a:noFill/>
            <a:ln w="164520">
              <a:solidFill>
                <a:srgbClr val="6633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796" name="Freeform 4">
              <a:extLst>
                <a:ext uri="{FF2B5EF4-FFF2-40B4-BE49-F238E27FC236}">
                  <a16:creationId xmlns:a16="http://schemas.microsoft.com/office/drawing/2014/main" id="{49E0472B-4B98-4FFA-8F8D-663FFC08807A}"/>
                </a:ext>
              </a:extLst>
            </p:cNvPr>
            <p:cNvSpPr>
              <a:spLocks noChangeArrowheads="1"/>
            </p:cNvSpPr>
            <p:nvPr/>
          </p:nvSpPr>
          <p:spPr bwMode="auto">
            <a:xfrm>
              <a:off x="1469" y="1692"/>
              <a:ext cx="385" cy="262"/>
            </a:xfrm>
            <a:custGeom>
              <a:avLst/>
              <a:gdLst>
                <a:gd name="T0" fmla="*/ 1696 w 1697"/>
                <a:gd name="T1" fmla="*/ 1154 h 1155"/>
                <a:gd name="T2" fmla="*/ 103 w 1697"/>
                <a:gd name="T3" fmla="*/ 128 h 1155"/>
                <a:gd name="T4" fmla="*/ 0 w 1697"/>
                <a:gd name="T5" fmla="*/ 0 h 1155"/>
              </a:gdLst>
              <a:ahLst/>
              <a:cxnLst>
                <a:cxn ang="0">
                  <a:pos x="T0" y="T1"/>
                </a:cxn>
                <a:cxn ang="0">
                  <a:pos x="T2" y="T3"/>
                </a:cxn>
                <a:cxn ang="0">
                  <a:pos x="T4" y="T5"/>
                </a:cxn>
              </a:cxnLst>
              <a:rect l="0" t="0" r="r" b="b"/>
              <a:pathLst>
                <a:path w="1697" h="1155">
                  <a:moveTo>
                    <a:pt x="1696" y="1154"/>
                  </a:moveTo>
                  <a:cubicBezTo>
                    <a:pt x="1046" y="1116"/>
                    <a:pt x="692" y="346"/>
                    <a:pt x="103" y="128"/>
                  </a:cubicBezTo>
                  <a:lnTo>
                    <a:pt x="0" y="0"/>
                  </a:lnTo>
                </a:path>
              </a:pathLst>
            </a:custGeom>
            <a:noFill/>
            <a:ln w="5472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797" name="Freeform 5">
              <a:extLst>
                <a:ext uri="{FF2B5EF4-FFF2-40B4-BE49-F238E27FC236}">
                  <a16:creationId xmlns:a16="http://schemas.microsoft.com/office/drawing/2014/main" id="{BEF5F825-A346-48C6-8F50-1DFED4E19EF2}"/>
                </a:ext>
              </a:extLst>
            </p:cNvPr>
            <p:cNvSpPr>
              <a:spLocks noChangeArrowheads="1"/>
            </p:cNvSpPr>
            <p:nvPr/>
          </p:nvSpPr>
          <p:spPr bwMode="auto">
            <a:xfrm>
              <a:off x="1485" y="2008"/>
              <a:ext cx="385" cy="191"/>
            </a:xfrm>
            <a:custGeom>
              <a:avLst/>
              <a:gdLst>
                <a:gd name="T0" fmla="*/ 1696 w 1697"/>
                <a:gd name="T1" fmla="*/ 74 h 842"/>
                <a:gd name="T2" fmla="*/ 495 w 1697"/>
                <a:gd name="T3" fmla="*/ 624 h 842"/>
                <a:gd name="T4" fmla="*/ 142 w 1697"/>
                <a:gd name="T5" fmla="*/ 734 h 842"/>
                <a:gd name="T6" fmla="*/ 0 w 1697"/>
                <a:gd name="T7" fmla="*/ 841 h 842"/>
              </a:gdLst>
              <a:ahLst/>
              <a:cxnLst>
                <a:cxn ang="0">
                  <a:pos x="T0" y="T1"/>
                </a:cxn>
                <a:cxn ang="0">
                  <a:pos x="T2" y="T3"/>
                </a:cxn>
                <a:cxn ang="0">
                  <a:pos x="T4" y="T5"/>
                </a:cxn>
                <a:cxn ang="0">
                  <a:pos x="T6" y="T7"/>
                </a:cxn>
              </a:cxnLst>
              <a:rect l="0" t="0" r="r" b="b"/>
              <a:pathLst>
                <a:path w="1697" h="842">
                  <a:moveTo>
                    <a:pt x="1696" y="74"/>
                  </a:moveTo>
                  <a:cubicBezTo>
                    <a:pt x="1289" y="0"/>
                    <a:pt x="876" y="178"/>
                    <a:pt x="495" y="624"/>
                  </a:cubicBezTo>
                  <a:lnTo>
                    <a:pt x="142" y="734"/>
                  </a:lnTo>
                  <a:lnTo>
                    <a:pt x="0" y="841"/>
                  </a:lnTo>
                </a:path>
              </a:pathLst>
            </a:custGeom>
            <a:noFill/>
            <a:ln w="5472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798" name="Freeform 6">
              <a:extLst>
                <a:ext uri="{FF2B5EF4-FFF2-40B4-BE49-F238E27FC236}">
                  <a16:creationId xmlns:a16="http://schemas.microsoft.com/office/drawing/2014/main" id="{CE94D653-F1C3-4573-943E-1D364E5766B7}"/>
                </a:ext>
              </a:extLst>
            </p:cNvPr>
            <p:cNvSpPr>
              <a:spLocks noChangeArrowheads="1"/>
            </p:cNvSpPr>
            <p:nvPr/>
          </p:nvSpPr>
          <p:spPr bwMode="auto">
            <a:xfrm>
              <a:off x="1308" y="1915"/>
              <a:ext cx="547" cy="93"/>
            </a:xfrm>
            <a:custGeom>
              <a:avLst/>
              <a:gdLst>
                <a:gd name="T0" fmla="*/ 2409 w 2410"/>
                <a:gd name="T1" fmla="*/ 305 h 411"/>
                <a:gd name="T2" fmla="*/ 631 w 2410"/>
                <a:gd name="T3" fmla="*/ 238 h 411"/>
                <a:gd name="T4" fmla="*/ 57 w 2410"/>
                <a:gd name="T5" fmla="*/ 34 h 411"/>
                <a:gd name="T6" fmla="*/ 0 w 2410"/>
                <a:gd name="T7" fmla="*/ 0 h 411"/>
              </a:gdLst>
              <a:ahLst/>
              <a:cxnLst>
                <a:cxn ang="0">
                  <a:pos x="T0" y="T1"/>
                </a:cxn>
                <a:cxn ang="0">
                  <a:pos x="T2" y="T3"/>
                </a:cxn>
                <a:cxn ang="0">
                  <a:pos x="T4" y="T5"/>
                </a:cxn>
                <a:cxn ang="0">
                  <a:pos x="T6" y="T7"/>
                </a:cxn>
              </a:cxnLst>
              <a:rect l="0" t="0" r="r" b="b"/>
              <a:pathLst>
                <a:path w="2410" h="411">
                  <a:moveTo>
                    <a:pt x="2409" y="305"/>
                  </a:moveTo>
                  <a:cubicBezTo>
                    <a:pt x="1819" y="336"/>
                    <a:pt x="1185" y="410"/>
                    <a:pt x="631" y="238"/>
                  </a:cubicBezTo>
                  <a:lnTo>
                    <a:pt x="57" y="34"/>
                  </a:lnTo>
                  <a:lnTo>
                    <a:pt x="0" y="0"/>
                  </a:lnTo>
                </a:path>
              </a:pathLst>
            </a:custGeom>
            <a:noFill/>
            <a:ln w="54720">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799" name="AutoShape 7">
              <a:extLst>
                <a:ext uri="{FF2B5EF4-FFF2-40B4-BE49-F238E27FC236}">
                  <a16:creationId xmlns:a16="http://schemas.microsoft.com/office/drawing/2014/main" id="{4961045A-AF8B-46EA-962B-1977CC14E817}"/>
                </a:ext>
              </a:extLst>
            </p:cNvPr>
            <p:cNvSpPr>
              <a:spLocks noChangeArrowheads="1"/>
            </p:cNvSpPr>
            <p:nvPr/>
          </p:nvSpPr>
          <p:spPr bwMode="auto">
            <a:xfrm>
              <a:off x="4108" y="1938"/>
              <a:ext cx="177" cy="308"/>
            </a:xfrm>
            <a:prstGeom prst="roundRect">
              <a:avLst>
                <a:gd name="adj" fmla="val 565"/>
              </a:avLst>
            </a:prstGeom>
            <a:solidFill>
              <a:srgbClr val="663300"/>
            </a:solidFill>
            <a:ln w="9525">
              <a:solidFill>
                <a:srgbClr val="000000"/>
              </a:solidFill>
              <a:round/>
              <a:headEnd/>
              <a:tailEnd/>
            </a:ln>
          </p:spPr>
          <p:txBody>
            <a:bodyPr wrap="none" anchor="ctr"/>
            <a:lstStyle/>
            <a:p>
              <a:endParaRPr lang="en-US"/>
            </a:p>
          </p:txBody>
        </p:sp>
        <p:sp>
          <p:nvSpPr>
            <p:cNvPr id="33800" name="AutoShape 8">
              <a:extLst>
                <a:ext uri="{FF2B5EF4-FFF2-40B4-BE49-F238E27FC236}">
                  <a16:creationId xmlns:a16="http://schemas.microsoft.com/office/drawing/2014/main" id="{FCE71A0A-583E-49E6-A998-7C2E08DF2C01}"/>
                </a:ext>
              </a:extLst>
            </p:cNvPr>
            <p:cNvSpPr>
              <a:spLocks noChangeArrowheads="1"/>
            </p:cNvSpPr>
            <p:nvPr/>
          </p:nvSpPr>
          <p:spPr bwMode="auto">
            <a:xfrm>
              <a:off x="4285" y="1992"/>
              <a:ext cx="162" cy="85"/>
            </a:xfrm>
            <a:prstGeom prst="roundRect">
              <a:avLst>
                <a:gd name="adj" fmla="val 1190"/>
              </a:avLst>
            </a:prstGeom>
            <a:solidFill>
              <a:srgbClr val="FFCC99"/>
            </a:solidFill>
            <a:ln w="9525">
              <a:solidFill>
                <a:srgbClr val="000000"/>
              </a:solidFill>
              <a:round/>
              <a:headEnd/>
              <a:tailEnd/>
            </a:ln>
          </p:spPr>
          <p:txBody>
            <a:bodyPr wrap="none" anchor="ctr"/>
            <a:lstStyle/>
            <a:p>
              <a:endParaRPr lang="en-US"/>
            </a:p>
          </p:txBody>
        </p:sp>
        <p:sp>
          <p:nvSpPr>
            <p:cNvPr id="33801" name="AutoShape 9">
              <a:extLst>
                <a:ext uri="{FF2B5EF4-FFF2-40B4-BE49-F238E27FC236}">
                  <a16:creationId xmlns:a16="http://schemas.microsoft.com/office/drawing/2014/main" id="{4DF2BE94-8F89-4843-B3CC-A617C9F99C8A}"/>
                </a:ext>
              </a:extLst>
            </p:cNvPr>
            <p:cNvSpPr>
              <a:spLocks noChangeArrowheads="1"/>
            </p:cNvSpPr>
            <p:nvPr/>
          </p:nvSpPr>
          <p:spPr bwMode="auto">
            <a:xfrm>
              <a:off x="4288" y="2154"/>
              <a:ext cx="162" cy="39"/>
            </a:xfrm>
            <a:prstGeom prst="roundRect">
              <a:avLst>
                <a:gd name="adj" fmla="val 2630"/>
              </a:avLst>
            </a:prstGeom>
            <a:solidFill>
              <a:srgbClr val="FFCC99"/>
            </a:solidFill>
            <a:ln w="9525">
              <a:solidFill>
                <a:srgbClr val="000000"/>
              </a:solidFill>
              <a:round/>
              <a:headEnd/>
              <a:tailEnd/>
            </a:ln>
          </p:spPr>
          <p:txBody>
            <a:bodyPr wrap="none" anchor="ctr"/>
            <a:lstStyle/>
            <a:p>
              <a:endParaRPr lang="en-US"/>
            </a:p>
          </p:txBody>
        </p:sp>
        <p:sp>
          <p:nvSpPr>
            <p:cNvPr id="33802" name="Freeform 10">
              <a:extLst>
                <a:ext uri="{FF2B5EF4-FFF2-40B4-BE49-F238E27FC236}">
                  <a16:creationId xmlns:a16="http://schemas.microsoft.com/office/drawing/2014/main" id="{7190B63D-A0F8-483C-B6AD-8573CD7C65EA}"/>
                </a:ext>
              </a:extLst>
            </p:cNvPr>
            <p:cNvSpPr>
              <a:spLocks noChangeArrowheads="1"/>
            </p:cNvSpPr>
            <p:nvPr/>
          </p:nvSpPr>
          <p:spPr bwMode="auto">
            <a:xfrm>
              <a:off x="1408" y="1596"/>
              <a:ext cx="62" cy="96"/>
            </a:xfrm>
            <a:custGeom>
              <a:avLst/>
              <a:gdLst>
                <a:gd name="T0" fmla="*/ 271 w 272"/>
                <a:gd name="T1" fmla="*/ 424 h 425"/>
                <a:gd name="T2" fmla="*/ 68 w 272"/>
                <a:gd name="T3" fmla="*/ 191 h 425"/>
                <a:gd name="T4" fmla="*/ 0 w 272"/>
                <a:gd name="T5" fmla="*/ 0 h 425"/>
              </a:gdLst>
              <a:ahLst/>
              <a:cxnLst>
                <a:cxn ang="0">
                  <a:pos x="T0" y="T1"/>
                </a:cxn>
                <a:cxn ang="0">
                  <a:pos x="T2" y="T3"/>
                </a:cxn>
                <a:cxn ang="0">
                  <a:pos x="T4" y="T5"/>
                </a:cxn>
              </a:cxnLst>
              <a:rect l="0" t="0" r="r" b="b"/>
              <a:pathLst>
                <a:path w="272" h="425">
                  <a:moveTo>
                    <a:pt x="271" y="424"/>
                  </a:moveTo>
                  <a:lnTo>
                    <a:pt x="68" y="191"/>
                  </a:lnTo>
                  <a:lnTo>
                    <a:pt x="0" y="0"/>
                  </a:lnTo>
                </a:path>
              </a:pathLst>
            </a:custGeom>
            <a:noFill/>
            <a:ln w="36720">
              <a:solidFill>
                <a:srgbClr val="FFCC99"/>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3" name="Freeform 11">
              <a:extLst>
                <a:ext uri="{FF2B5EF4-FFF2-40B4-BE49-F238E27FC236}">
                  <a16:creationId xmlns:a16="http://schemas.microsoft.com/office/drawing/2014/main" id="{305BF11D-36D7-4869-B6ED-9BB52B26EE4D}"/>
                </a:ext>
              </a:extLst>
            </p:cNvPr>
            <p:cNvSpPr>
              <a:spLocks noChangeArrowheads="1"/>
            </p:cNvSpPr>
            <p:nvPr/>
          </p:nvSpPr>
          <p:spPr bwMode="auto">
            <a:xfrm>
              <a:off x="1204" y="1854"/>
              <a:ext cx="100" cy="66"/>
            </a:xfrm>
            <a:custGeom>
              <a:avLst/>
              <a:gdLst>
                <a:gd name="T0" fmla="*/ 441 w 442"/>
                <a:gd name="T1" fmla="*/ 288 h 289"/>
                <a:gd name="T2" fmla="*/ 146 w 442"/>
                <a:gd name="T3" fmla="*/ 96 h 289"/>
                <a:gd name="T4" fmla="*/ 0 w 442"/>
                <a:gd name="T5" fmla="*/ 0 h 289"/>
              </a:gdLst>
              <a:ahLst/>
              <a:cxnLst>
                <a:cxn ang="0">
                  <a:pos x="T0" y="T1"/>
                </a:cxn>
                <a:cxn ang="0">
                  <a:pos x="T2" y="T3"/>
                </a:cxn>
                <a:cxn ang="0">
                  <a:pos x="T4" y="T5"/>
                </a:cxn>
              </a:cxnLst>
              <a:rect l="0" t="0" r="r" b="b"/>
              <a:pathLst>
                <a:path w="442" h="289">
                  <a:moveTo>
                    <a:pt x="441" y="288"/>
                  </a:moveTo>
                  <a:lnTo>
                    <a:pt x="146" y="96"/>
                  </a:lnTo>
                  <a:lnTo>
                    <a:pt x="0" y="0"/>
                  </a:lnTo>
                </a:path>
              </a:pathLst>
            </a:custGeom>
            <a:noFill/>
            <a:ln w="36720">
              <a:solidFill>
                <a:srgbClr val="FFCC99"/>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4" name="Freeform 12">
              <a:extLst>
                <a:ext uri="{FF2B5EF4-FFF2-40B4-BE49-F238E27FC236}">
                  <a16:creationId xmlns:a16="http://schemas.microsoft.com/office/drawing/2014/main" id="{C1756529-B7E9-456F-9848-F999AB53E384}"/>
                </a:ext>
              </a:extLst>
            </p:cNvPr>
            <p:cNvSpPr>
              <a:spLocks noChangeArrowheads="1"/>
            </p:cNvSpPr>
            <p:nvPr/>
          </p:nvSpPr>
          <p:spPr bwMode="auto">
            <a:xfrm>
              <a:off x="1388" y="2200"/>
              <a:ext cx="96" cy="54"/>
            </a:xfrm>
            <a:custGeom>
              <a:avLst/>
              <a:gdLst>
                <a:gd name="T0" fmla="*/ 424 w 425"/>
                <a:gd name="T1" fmla="*/ 0 h 239"/>
                <a:gd name="T2" fmla="*/ 91 w 425"/>
                <a:gd name="T3" fmla="*/ 159 h 239"/>
                <a:gd name="T4" fmla="*/ 0 w 425"/>
                <a:gd name="T5" fmla="*/ 238 h 239"/>
              </a:gdLst>
              <a:ahLst/>
              <a:cxnLst>
                <a:cxn ang="0">
                  <a:pos x="T0" y="T1"/>
                </a:cxn>
                <a:cxn ang="0">
                  <a:pos x="T2" y="T3"/>
                </a:cxn>
                <a:cxn ang="0">
                  <a:pos x="T4" y="T5"/>
                </a:cxn>
              </a:cxnLst>
              <a:rect l="0" t="0" r="r" b="b"/>
              <a:pathLst>
                <a:path w="425" h="239">
                  <a:moveTo>
                    <a:pt x="424" y="0"/>
                  </a:moveTo>
                  <a:lnTo>
                    <a:pt x="91" y="159"/>
                  </a:lnTo>
                  <a:lnTo>
                    <a:pt x="0" y="238"/>
                  </a:lnTo>
                </a:path>
              </a:pathLst>
            </a:custGeom>
            <a:noFill/>
            <a:ln w="36720">
              <a:solidFill>
                <a:srgbClr val="FFCC99"/>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3805" name="Text Box 13">
            <a:extLst>
              <a:ext uri="{FF2B5EF4-FFF2-40B4-BE49-F238E27FC236}">
                <a16:creationId xmlns:a16="http://schemas.microsoft.com/office/drawing/2014/main" id="{D9B847A0-CA55-43CC-B130-053DD40817BD}"/>
              </a:ext>
            </a:extLst>
          </p:cNvPr>
          <p:cNvSpPr txBox="1">
            <a:spLocks noChangeArrowheads="1"/>
          </p:cNvSpPr>
          <p:nvPr/>
        </p:nvSpPr>
        <p:spPr bwMode="auto">
          <a:xfrm>
            <a:off x="1441450" y="4310063"/>
            <a:ext cx="54832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In a three wire AC electrical line:</a:t>
            </a:r>
          </a:p>
          <a:p>
            <a:pPr eaLnBrk="1" hangingPunct="1">
              <a:lnSpc>
                <a:spcPct val="106000"/>
              </a:lnSpc>
              <a:spcBef>
                <a:spcPts val="725"/>
              </a:spcBef>
              <a:buClr>
                <a:srgbClr val="FFFFCC"/>
              </a:buClr>
              <a:buSzPct val="100000"/>
              <a:buFont typeface="Times New Roman" panose="02020603050405020304" pitchFamily="18" charset="0"/>
              <a:buNone/>
            </a:pPr>
            <a:r>
              <a:rPr lang="en-GB" altLang="en-US"/>
              <a:t>	Black is HOT</a:t>
            </a:r>
          </a:p>
          <a:p>
            <a:pPr eaLnBrk="1" hangingPunct="1">
              <a:lnSpc>
                <a:spcPct val="106000"/>
              </a:lnSpc>
              <a:spcBef>
                <a:spcPts val="725"/>
              </a:spcBef>
              <a:buClr>
                <a:srgbClr val="FFFFCC"/>
              </a:buClr>
              <a:buSzPct val="100000"/>
              <a:buFont typeface="Times New Roman" panose="02020603050405020304" pitchFamily="18" charset="0"/>
              <a:buNone/>
            </a:pPr>
            <a:r>
              <a:rPr lang="en-GB" altLang="en-US"/>
              <a:t>	White is NEUTRAL</a:t>
            </a:r>
          </a:p>
          <a:p>
            <a:pPr eaLnBrk="1" hangingPunct="1">
              <a:lnSpc>
                <a:spcPct val="106000"/>
              </a:lnSpc>
              <a:spcBef>
                <a:spcPts val="725"/>
              </a:spcBef>
              <a:buClr>
                <a:srgbClr val="FFFFCC"/>
              </a:buClr>
              <a:buSzPct val="100000"/>
              <a:buFont typeface="Times New Roman" panose="02020603050405020304" pitchFamily="18" charset="0"/>
              <a:buNone/>
            </a:pPr>
            <a:r>
              <a:rPr lang="en-GB" altLang="en-US"/>
              <a:t>	</a:t>
            </a:r>
            <a:r>
              <a:rPr lang="en-GB" altLang="en-US" u="sng"/>
              <a:t>Green is Chasis Ground</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2390AEFD-016D-4512-AF7E-734346C3B94B}"/>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Tower Safety</a:t>
            </a:r>
          </a:p>
        </p:txBody>
      </p:sp>
      <p:sp>
        <p:nvSpPr>
          <p:cNvPr id="34818" name="Rectangle 2">
            <a:extLst>
              <a:ext uri="{FF2B5EF4-FFF2-40B4-BE49-F238E27FC236}">
                <a16:creationId xmlns:a16="http://schemas.microsoft.com/office/drawing/2014/main" id="{644580EA-4C9E-4E99-9537-3862E60A2A86}"/>
              </a:ext>
            </a:extLst>
          </p:cNvPr>
          <p:cNvSpPr>
            <a:spLocks noGrp="1" noChangeArrowheads="1"/>
          </p:cNvSpPr>
          <p:nvPr>
            <p:ph type="body" idx="4294967295"/>
          </p:nvPr>
        </p:nvSpPr>
        <p:spPr>
          <a:xfrm>
            <a:off x="914400" y="2057400"/>
            <a:ext cx="7772400" cy="4114800"/>
          </a:xfrm>
          <a:ln/>
        </p:spPr>
        <p:txBody>
          <a:bodyPr lIns="92160" tIns="46080" rIns="92160" bIns="46080"/>
          <a:lstStyle/>
          <a:p>
            <a:pPr>
              <a:lnSpc>
                <a:spcPct val="90000"/>
              </a:lnSpc>
              <a:spcBef>
                <a:spcPts val="725"/>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Before climbing and working on a tower:</a:t>
            </a:r>
          </a:p>
          <a:p>
            <a:pPr lvl="1">
              <a:spcBef>
                <a:spcPts val="725"/>
              </a:spcBef>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Tell someone you will be up on the tower</a:t>
            </a:r>
          </a:p>
          <a:p>
            <a:pPr lvl="1">
              <a:spcBef>
                <a:spcPts val="725"/>
              </a:spcBef>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Inspect the tower for cracks &amp; loose bolts and obstructions</a:t>
            </a:r>
          </a:p>
          <a:p>
            <a:pPr lvl="1">
              <a:spcBef>
                <a:spcPts val="725"/>
              </a:spcBef>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Inspect the guy wires &amp; guy anchors</a:t>
            </a:r>
          </a:p>
          <a:p>
            <a:pPr lvl="1">
              <a:spcBef>
                <a:spcPts val="725"/>
              </a:spcBef>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Take a variety of tools to minimize trips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anim calcmode="lin" valueType="num">
                                      <p:cBhvr additive="base">
                                        <p:cTn id="7" dur="500"/>
                                        <p:tgtEl>
                                          <p:spTgt spid="34818">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3481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4818">
                                            <p:txEl>
                                              <p:pRg st="1" end="1"/>
                                            </p:txEl>
                                          </p:spTgt>
                                        </p:tgtEl>
                                        <p:attrNameLst>
                                          <p:attrName>style.visibility</p:attrName>
                                        </p:attrNameLst>
                                      </p:cBhvr>
                                      <p:to>
                                        <p:strVal val="visible"/>
                                      </p:to>
                                    </p:set>
                                    <p:anim calcmode="lin" valueType="num">
                                      <p:cBhvr additive="base">
                                        <p:cTn id="13" dur="500"/>
                                        <p:tgtEl>
                                          <p:spTgt spid="34818">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3481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34818">
                                            <p:txEl>
                                              <p:pRg st="2" end="2"/>
                                            </p:txEl>
                                          </p:spTgt>
                                        </p:tgtEl>
                                        <p:attrNameLst>
                                          <p:attrName>style.visibility</p:attrName>
                                        </p:attrNameLst>
                                      </p:cBhvr>
                                      <p:to>
                                        <p:strVal val="visible"/>
                                      </p:to>
                                    </p:set>
                                    <p:anim calcmode="lin" valueType="num">
                                      <p:cBhvr additive="base">
                                        <p:cTn id="19" dur="500"/>
                                        <p:tgtEl>
                                          <p:spTgt spid="34818">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34818">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34818">
                                            <p:txEl>
                                              <p:pRg st="3" end="3"/>
                                            </p:txEl>
                                          </p:spTgt>
                                        </p:tgtEl>
                                        <p:attrNameLst>
                                          <p:attrName>style.visibility</p:attrName>
                                        </p:attrNameLst>
                                      </p:cBhvr>
                                      <p:to>
                                        <p:strVal val="visible"/>
                                      </p:to>
                                    </p:set>
                                    <p:anim calcmode="lin" valueType="num">
                                      <p:cBhvr additive="base">
                                        <p:cTn id="25" dur="500"/>
                                        <p:tgtEl>
                                          <p:spTgt spid="34818">
                                            <p:txEl>
                                              <p:pRg st="3" end="3"/>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34818">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34818">
                                            <p:txEl>
                                              <p:pRg st="4" end="4"/>
                                            </p:txEl>
                                          </p:spTgt>
                                        </p:tgtEl>
                                        <p:attrNameLst>
                                          <p:attrName>style.visibility</p:attrName>
                                        </p:attrNameLst>
                                      </p:cBhvr>
                                      <p:to>
                                        <p:strVal val="visible"/>
                                      </p:to>
                                    </p:set>
                                    <p:anim calcmode="lin" valueType="num">
                                      <p:cBhvr additive="base">
                                        <p:cTn id="31" dur="500"/>
                                        <p:tgtEl>
                                          <p:spTgt spid="34818">
                                            <p:txEl>
                                              <p:pRg st="4" end="4"/>
                                            </p:txEl>
                                          </p:spTgt>
                                        </p:tgtEl>
                                        <p:attrNameLst>
                                          <p:attrName>ppt_y</p:attrName>
                                        </p:attrNameLst>
                                      </p:cBhvr>
                                      <p:tavLst>
                                        <p:tav tm="0">
                                          <p:val>
                                            <p:strVal val="#ppt_y-#ppt_h*1.125000"/>
                                          </p:val>
                                        </p:tav>
                                        <p:tav tm="100000">
                                          <p:val>
                                            <p:strVal val="#ppt_y"/>
                                          </p:val>
                                        </p:tav>
                                      </p:tavLst>
                                    </p:anim>
                                    <p:animEffect transition="in" filter="wipe(down)">
                                      <p:cBhvr>
                                        <p:cTn id="32" dur="500"/>
                                        <p:tgtEl>
                                          <p:spTgt spid="348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bldLvl="2"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1" name="Rectangle 1">
            <a:extLst>
              <a:ext uri="{FF2B5EF4-FFF2-40B4-BE49-F238E27FC236}">
                <a16:creationId xmlns:a16="http://schemas.microsoft.com/office/drawing/2014/main" id="{213BC1D2-8C88-4F82-BCE2-789A9A1D4586}"/>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More Tower Safety</a:t>
            </a:r>
          </a:p>
        </p:txBody>
      </p:sp>
      <p:sp>
        <p:nvSpPr>
          <p:cNvPr id="35842" name="Rectangle 2">
            <a:extLst>
              <a:ext uri="{FF2B5EF4-FFF2-40B4-BE49-F238E27FC236}">
                <a16:creationId xmlns:a16="http://schemas.microsoft.com/office/drawing/2014/main" id="{50D905BB-6C53-4282-BDD8-68BC937AB8F2}"/>
              </a:ext>
            </a:extLst>
          </p:cNvPr>
          <p:cNvSpPr>
            <a:spLocks noGrp="1" noChangeArrowheads="1"/>
          </p:cNvSpPr>
          <p:nvPr>
            <p:ph type="body" idx="4294967295"/>
          </p:nvPr>
        </p:nvSpPr>
        <p:spPr>
          <a:xfrm>
            <a:off x="914400" y="2057400"/>
            <a:ext cx="7772400" cy="4114800"/>
          </a:xfrm>
          <a:ln/>
        </p:spPr>
        <p:txBody>
          <a:bodyPr lIns="92160" tIns="46080" rIns="92160" bIns="46080"/>
          <a:lstStyle/>
          <a:p>
            <a:pPr>
              <a:lnSpc>
                <a:spcPct val="90000"/>
              </a:lnSpc>
              <a:spcBef>
                <a:spcPts val="725"/>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Don’t climb towers without a safety belt and safety glasses.</a:t>
            </a:r>
          </a:p>
          <a:p>
            <a:pPr lvl="1">
              <a:spcBef>
                <a:spcPts val="725"/>
              </a:spcBef>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If using a leather climbing belt keep in mind the leather could be old &amp; brittle and could break unexpectedly</a:t>
            </a:r>
          </a:p>
          <a:p>
            <a:pPr>
              <a:lnSpc>
                <a:spcPct val="90000"/>
              </a:lnSpc>
              <a:spcBef>
                <a:spcPts val="725"/>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Don’t do tower work without a ground crew.</a:t>
            </a:r>
          </a:p>
          <a:p>
            <a:pPr>
              <a:lnSpc>
                <a:spcPct val="90000"/>
              </a:lnSpc>
              <a:spcBef>
                <a:spcPts val="725"/>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If you’re working under the tower, wear a hard hat.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 calcmode="lin" valueType="num">
                                      <p:cBhvr additive="base">
                                        <p:cTn id="7" dur="500"/>
                                        <p:tgtEl>
                                          <p:spTgt spid="35842">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584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5842">
                                            <p:txEl>
                                              <p:pRg st="1" end="1"/>
                                            </p:txEl>
                                          </p:spTgt>
                                        </p:tgtEl>
                                        <p:attrNameLst>
                                          <p:attrName>style.visibility</p:attrName>
                                        </p:attrNameLst>
                                      </p:cBhvr>
                                      <p:to>
                                        <p:strVal val="visible"/>
                                      </p:to>
                                    </p:set>
                                    <p:anim calcmode="lin" valueType="num">
                                      <p:cBhvr additive="base">
                                        <p:cTn id="13" dur="500"/>
                                        <p:tgtEl>
                                          <p:spTgt spid="35842">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584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5842">
                                            <p:txEl>
                                              <p:pRg st="2" end="2"/>
                                            </p:txEl>
                                          </p:spTgt>
                                        </p:tgtEl>
                                        <p:attrNameLst>
                                          <p:attrName>style.visibility</p:attrName>
                                        </p:attrNameLst>
                                      </p:cBhvr>
                                      <p:to>
                                        <p:strVal val="visible"/>
                                      </p:to>
                                    </p:set>
                                    <p:anim calcmode="lin" valueType="num">
                                      <p:cBhvr additive="base">
                                        <p:cTn id="19" dur="500"/>
                                        <p:tgtEl>
                                          <p:spTgt spid="35842">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5842">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35842">
                                            <p:txEl>
                                              <p:pRg st="3" end="3"/>
                                            </p:txEl>
                                          </p:spTgt>
                                        </p:tgtEl>
                                        <p:attrNameLst>
                                          <p:attrName>style.visibility</p:attrName>
                                        </p:attrNameLst>
                                      </p:cBhvr>
                                      <p:to>
                                        <p:strVal val="visible"/>
                                      </p:to>
                                    </p:set>
                                    <p:anim calcmode="lin" valueType="num">
                                      <p:cBhvr additive="base">
                                        <p:cTn id="25" dur="500"/>
                                        <p:tgtEl>
                                          <p:spTgt spid="35842">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358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2"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Rectangle 1">
            <a:extLst>
              <a:ext uri="{FF2B5EF4-FFF2-40B4-BE49-F238E27FC236}">
                <a16:creationId xmlns:a16="http://schemas.microsoft.com/office/drawing/2014/main" id="{85FEF079-98E1-4DB4-804F-8FCE1E7F656C}"/>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Antenna Safety</a:t>
            </a:r>
          </a:p>
        </p:txBody>
      </p:sp>
      <p:sp>
        <p:nvSpPr>
          <p:cNvPr id="36866" name="Rectangle 2">
            <a:extLst>
              <a:ext uri="{FF2B5EF4-FFF2-40B4-BE49-F238E27FC236}">
                <a16:creationId xmlns:a16="http://schemas.microsoft.com/office/drawing/2014/main" id="{D296F0AA-5E91-44CF-9A4B-24B59319FCAB}"/>
              </a:ext>
            </a:extLst>
          </p:cNvPr>
          <p:cNvSpPr>
            <a:spLocks noGrp="1" noChangeArrowheads="1"/>
          </p:cNvSpPr>
          <p:nvPr>
            <p:ph type="body" idx="4294967295"/>
          </p:nvPr>
        </p:nvSpPr>
        <p:spPr>
          <a:xfrm>
            <a:off x="685800" y="2147888"/>
            <a:ext cx="7772400" cy="4329112"/>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Keep your antenna and feedline from overhead power lines.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When using a bow &amp; arrow or slingshot to shoot an antenna support over a tree:</a:t>
            </a:r>
          </a:p>
          <a:p>
            <a:pPr lvl="1">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Ensure the bow &amp; arrow or slingshot are in good condition</a:t>
            </a:r>
          </a:p>
          <a:p>
            <a:pPr lvl="1">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Ensure the flight path is clear in case the line breaks</a:t>
            </a:r>
          </a:p>
          <a:p>
            <a:pPr lvl="1">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Ensure the line is strong enough to handle the shock of the arrow or weight.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 calcmode="lin" valueType="num">
                                      <p:cBhvr>
                                        <p:cTn id="7" dur="500" fill="hold"/>
                                        <p:tgtEl>
                                          <p:spTgt spid="36866">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3686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6866">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3686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36866">
                                            <p:txEl>
                                              <p:pRg st="1" end="1"/>
                                            </p:txEl>
                                          </p:spTgt>
                                        </p:tgtEl>
                                        <p:attrNameLst>
                                          <p:attrName>style.visibility</p:attrName>
                                        </p:attrNameLst>
                                      </p:cBhvr>
                                      <p:to>
                                        <p:strVal val="visible"/>
                                      </p:to>
                                    </p:set>
                                    <p:anim calcmode="lin" valueType="num">
                                      <p:cBhvr>
                                        <p:cTn id="15" dur="500" fill="hold"/>
                                        <p:tgtEl>
                                          <p:spTgt spid="36866">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36866">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36866">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6866">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36866">
                                            <p:txEl>
                                              <p:pRg st="2" end="2"/>
                                            </p:txEl>
                                          </p:spTgt>
                                        </p:tgtEl>
                                        <p:attrNameLst>
                                          <p:attrName>style.visibility</p:attrName>
                                        </p:attrNameLst>
                                      </p:cBhvr>
                                      <p:to>
                                        <p:strVal val="visible"/>
                                      </p:to>
                                    </p:set>
                                    <p:anim calcmode="lin" valueType="num">
                                      <p:cBhvr>
                                        <p:cTn id="23" dur="500" fill="hold"/>
                                        <p:tgtEl>
                                          <p:spTgt spid="36866">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36866">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6866">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6866">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36866">
                                            <p:txEl>
                                              <p:pRg st="3" end="3"/>
                                            </p:txEl>
                                          </p:spTgt>
                                        </p:tgtEl>
                                        <p:attrNameLst>
                                          <p:attrName>style.visibility</p:attrName>
                                        </p:attrNameLst>
                                      </p:cBhvr>
                                      <p:to>
                                        <p:strVal val="visible"/>
                                      </p:to>
                                    </p:set>
                                    <p:anim calcmode="lin" valueType="num">
                                      <p:cBhvr>
                                        <p:cTn id="31" dur="500" fill="hold"/>
                                        <p:tgtEl>
                                          <p:spTgt spid="36866">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36866">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36866">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6866">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2" fill="hold" grpId="0" nodeType="clickEffect">
                                  <p:stCondLst>
                                    <p:cond delay="0"/>
                                  </p:stCondLst>
                                  <p:childTnLst>
                                    <p:set>
                                      <p:cBhvr>
                                        <p:cTn id="38" dur="1" fill="hold">
                                          <p:stCondLst>
                                            <p:cond delay="0"/>
                                          </p:stCondLst>
                                        </p:cTn>
                                        <p:tgtEl>
                                          <p:spTgt spid="36866">
                                            <p:txEl>
                                              <p:pRg st="4" end="4"/>
                                            </p:txEl>
                                          </p:spTgt>
                                        </p:tgtEl>
                                        <p:attrNameLst>
                                          <p:attrName>style.visibility</p:attrName>
                                        </p:attrNameLst>
                                      </p:cBhvr>
                                      <p:to>
                                        <p:strVal val="visible"/>
                                      </p:to>
                                    </p:set>
                                    <p:anim calcmode="lin" valueType="num">
                                      <p:cBhvr>
                                        <p:cTn id="39" dur="500" fill="hold"/>
                                        <p:tgtEl>
                                          <p:spTgt spid="36866">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36866">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36866">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36866">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bldLvl="2"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89" name="Rectangle 1">
            <a:extLst>
              <a:ext uri="{FF2B5EF4-FFF2-40B4-BE49-F238E27FC236}">
                <a16:creationId xmlns:a16="http://schemas.microsoft.com/office/drawing/2014/main" id="{C8904888-DE70-4E6D-9DD8-E2572151B02F}"/>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Lightning</a:t>
            </a:r>
          </a:p>
        </p:txBody>
      </p:sp>
      <p:sp>
        <p:nvSpPr>
          <p:cNvPr id="37890" name="Rectangle 2">
            <a:extLst>
              <a:ext uri="{FF2B5EF4-FFF2-40B4-BE49-F238E27FC236}">
                <a16:creationId xmlns:a16="http://schemas.microsoft.com/office/drawing/2014/main" id="{5E803D29-036E-4874-998E-A2AE901898A4}"/>
              </a:ext>
            </a:extLst>
          </p:cNvPr>
          <p:cNvSpPr>
            <a:spLocks noGrp="1" noChangeArrowheads="1"/>
          </p:cNvSpPr>
          <p:nvPr>
            <p:ph type="body" idx="4294967295"/>
          </p:nvPr>
        </p:nvSpPr>
        <p:spPr>
          <a:xfrm>
            <a:off x="2133600" y="1905000"/>
            <a:ext cx="6248400" cy="4114800"/>
          </a:xfrm>
          <a:ln/>
        </p:spPr>
        <p:txBody>
          <a:bodyPr lIns="92160" tIns="46080" rIns="92160" bIns="46080"/>
          <a:lstStyle/>
          <a:p>
            <a:pPr>
              <a:lnSpc>
                <a:spcPct val="90000"/>
              </a:lnSpc>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To protect antennas from lightning damage ground them when not in use.</a:t>
            </a:r>
          </a:p>
          <a:p>
            <a:pPr>
              <a:lnSpc>
                <a:spcPct val="90000"/>
              </a:lnSpc>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To protect station equipment from lightning disconnect all equipment from AC power lines and antennas.</a:t>
            </a:r>
          </a:p>
          <a:p>
            <a:pPr>
              <a:lnSpc>
                <a:spcPct val="90000"/>
              </a:lnSpc>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GET OFF THE AIR DURING SEVERE STORMS!!</a:t>
            </a:r>
          </a:p>
        </p:txBody>
      </p:sp>
      <p:pic>
        <p:nvPicPr>
          <p:cNvPr id="37891" name="Picture 3">
            <a:extLst>
              <a:ext uri="{FF2B5EF4-FFF2-40B4-BE49-F238E27FC236}">
                <a16:creationId xmlns:a16="http://schemas.microsoft.com/office/drawing/2014/main" id="{784BB127-BE89-41ED-A026-ABD869057D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05000"/>
            <a:ext cx="1301750" cy="3803650"/>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 calcmode="lin" valueType="num">
                                      <p:cBhvr>
                                        <p:cTn id="7" dur="500" fill="hold"/>
                                        <p:tgtEl>
                                          <p:spTgt spid="3789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3789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789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3789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37890">
                                            <p:txEl>
                                              <p:pRg st="1" end="1"/>
                                            </p:txEl>
                                          </p:spTgt>
                                        </p:tgtEl>
                                        <p:attrNameLst>
                                          <p:attrName>style.visibility</p:attrName>
                                        </p:attrNameLst>
                                      </p:cBhvr>
                                      <p:to>
                                        <p:strVal val="visible"/>
                                      </p:to>
                                    </p:set>
                                    <p:anim calcmode="lin" valueType="num">
                                      <p:cBhvr>
                                        <p:cTn id="15" dur="500" fill="hold"/>
                                        <p:tgtEl>
                                          <p:spTgt spid="37890">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37890">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3789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789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37890">
                                            <p:txEl>
                                              <p:pRg st="2" end="2"/>
                                            </p:txEl>
                                          </p:spTgt>
                                        </p:tgtEl>
                                        <p:attrNameLst>
                                          <p:attrName>style.visibility</p:attrName>
                                        </p:attrNameLst>
                                      </p:cBhvr>
                                      <p:to>
                                        <p:strVal val="visible"/>
                                      </p:to>
                                    </p:set>
                                    <p:anim calcmode="lin" valueType="num">
                                      <p:cBhvr>
                                        <p:cTn id="23" dur="500" fill="hold"/>
                                        <p:tgtEl>
                                          <p:spTgt spid="37890">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37890">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7890">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7890">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D0BEDE4A-3875-491C-9B16-6D5B65DF2D93}"/>
              </a:ext>
            </a:extLst>
          </p:cNvPr>
          <p:cNvSpPr>
            <a:spLocks noGrp="1" noChangeArrowheads="1"/>
          </p:cNvSpPr>
          <p:nvPr>
            <p:ph type="title" idx="4294967295"/>
          </p:nvPr>
        </p:nvSpPr>
        <p:spPr>
          <a:xfrm>
            <a:off x="503238" y="2530475"/>
            <a:ext cx="7772400" cy="1143000"/>
          </a:xfrm>
          <a:ln/>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RF Exposure Safety</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1">
            <a:extLst>
              <a:ext uri="{FF2B5EF4-FFF2-40B4-BE49-F238E27FC236}">
                <a16:creationId xmlns:a16="http://schemas.microsoft.com/office/drawing/2014/main" id="{1F306362-DF71-4FB7-8B10-323C91E447AA}"/>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Two Types of Radiation</a:t>
            </a:r>
          </a:p>
        </p:txBody>
      </p:sp>
      <p:sp>
        <p:nvSpPr>
          <p:cNvPr id="39938" name="Rectangle 2">
            <a:extLst>
              <a:ext uri="{FF2B5EF4-FFF2-40B4-BE49-F238E27FC236}">
                <a16:creationId xmlns:a16="http://schemas.microsoft.com/office/drawing/2014/main" id="{ED1D6BBB-D303-478D-AD6C-3562C6BEBCD9}"/>
              </a:ext>
            </a:extLst>
          </p:cNvPr>
          <p:cNvSpPr>
            <a:spLocks noGrp="1" noChangeArrowheads="1"/>
          </p:cNvSpPr>
          <p:nvPr>
            <p:ph type="body" idx="4294967295"/>
          </p:nvPr>
        </p:nvSpPr>
        <p:spPr>
          <a:xfrm>
            <a:off x="930275" y="1952625"/>
            <a:ext cx="7772400" cy="4114800"/>
          </a:xfrm>
          <a:ln/>
        </p:spPr>
        <p:txBody>
          <a:bodyPr lIns="92160" tIns="46080" rIns="92160" bIns="46080"/>
          <a:lstStyle/>
          <a:p>
            <a:pPr>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Ionizing</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Can knock electrons loose from their atoms forming positive &amp; negative ions</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Gamma rays, X-rays, and ultraviolet rays</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Non-ionizing</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Radio frequency waves</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Can cause heating of biological tissue</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sufficient energy is present, can cause burns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 calcmode="lin" valueType="num">
                                      <p:cBhvr>
                                        <p:cTn id="7" dur="500" fill="hold"/>
                                        <p:tgtEl>
                                          <p:spTgt spid="39938">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39938">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9938">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3993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39938">
                                            <p:txEl>
                                              <p:pRg st="1" end="1"/>
                                            </p:txEl>
                                          </p:spTgt>
                                        </p:tgtEl>
                                        <p:attrNameLst>
                                          <p:attrName>style.visibility</p:attrName>
                                        </p:attrNameLst>
                                      </p:cBhvr>
                                      <p:to>
                                        <p:strVal val="visible"/>
                                      </p:to>
                                    </p:set>
                                    <p:anim calcmode="lin" valueType="num">
                                      <p:cBhvr>
                                        <p:cTn id="15" dur="500" fill="hold"/>
                                        <p:tgtEl>
                                          <p:spTgt spid="39938">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39938">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39938">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993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39938">
                                            <p:txEl>
                                              <p:pRg st="2" end="2"/>
                                            </p:txEl>
                                          </p:spTgt>
                                        </p:tgtEl>
                                        <p:attrNameLst>
                                          <p:attrName>style.visibility</p:attrName>
                                        </p:attrNameLst>
                                      </p:cBhvr>
                                      <p:to>
                                        <p:strVal val="visible"/>
                                      </p:to>
                                    </p:set>
                                    <p:anim calcmode="lin" valueType="num">
                                      <p:cBhvr>
                                        <p:cTn id="23" dur="500" fill="hold"/>
                                        <p:tgtEl>
                                          <p:spTgt spid="39938">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39938">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9938">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9938">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39938">
                                            <p:txEl>
                                              <p:pRg st="3" end="3"/>
                                            </p:txEl>
                                          </p:spTgt>
                                        </p:tgtEl>
                                        <p:attrNameLst>
                                          <p:attrName>style.visibility</p:attrName>
                                        </p:attrNameLst>
                                      </p:cBhvr>
                                      <p:to>
                                        <p:strVal val="visible"/>
                                      </p:to>
                                    </p:set>
                                    <p:anim calcmode="lin" valueType="num">
                                      <p:cBhvr>
                                        <p:cTn id="31" dur="500" fill="hold"/>
                                        <p:tgtEl>
                                          <p:spTgt spid="39938">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39938">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39938">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9938">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2" fill="hold" grpId="0" nodeType="clickEffect">
                                  <p:stCondLst>
                                    <p:cond delay="0"/>
                                  </p:stCondLst>
                                  <p:childTnLst>
                                    <p:set>
                                      <p:cBhvr>
                                        <p:cTn id="38" dur="1" fill="hold">
                                          <p:stCondLst>
                                            <p:cond delay="0"/>
                                          </p:stCondLst>
                                        </p:cTn>
                                        <p:tgtEl>
                                          <p:spTgt spid="39938">
                                            <p:txEl>
                                              <p:pRg st="4" end="4"/>
                                            </p:txEl>
                                          </p:spTgt>
                                        </p:tgtEl>
                                        <p:attrNameLst>
                                          <p:attrName>style.visibility</p:attrName>
                                        </p:attrNameLst>
                                      </p:cBhvr>
                                      <p:to>
                                        <p:strVal val="visible"/>
                                      </p:to>
                                    </p:set>
                                    <p:anim calcmode="lin" valueType="num">
                                      <p:cBhvr>
                                        <p:cTn id="39" dur="500" fill="hold"/>
                                        <p:tgtEl>
                                          <p:spTgt spid="39938">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39938">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39938">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39938">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2" fill="hold" grpId="0" nodeType="clickEffect">
                                  <p:stCondLst>
                                    <p:cond delay="0"/>
                                  </p:stCondLst>
                                  <p:childTnLst>
                                    <p:set>
                                      <p:cBhvr>
                                        <p:cTn id="46" dur="1" fill="hold">
                                          <p:stCondLst>
                                            <p:cond delay="0"/>
                                          </p:stCondLst>
                                        </p:cTn>
                                        <p:tgtEl>
                                          <p:spTgt spid="39938">
                                            <p:txEl>
                                              <p:pRg st="5" end="5"/>
                                            </p:txEl>
                                          </p:spTgt>
                                        </p:tgtEl>
                                        <p:attrNameLst>
                                          <p:attrName>style.visibility</p:attrName>
                                        </p:attrNameLst>
                                      </p:cBhvr>
                                      <p:to>
                                        <p:strVal val="visible"/>
                                      </p:to>
                                    </p:set>
                                    <p:anim calcmode="lin" valueType="num">
                                      <p:cBhvr>
                                        <p:cTn id="47" dur="500" fill="hold"/>
                                        <p:tgtEl>
                                          <p:spTgt spid="39938">
                                            <p:txEl>
                                              <p:pRg st="5" end="5"/>
                                            </p:txEl>
                                          </p:spTgt>
                                        </p:tgtEl>
                                        <p:attrNameLst>
                                          <p:attrName>ppt_x</p:attrName>
                                        </p:attrNameLst>
                                      </p:cBhvr>
                                      <p:tavLst>
                                        <p:tav tm="0">
                                          <p:val>
                                            <p:strVal val="#ppt_x+#ppt_w/2"/>
                                          </p:val>
                                        </p:tav>
                                        <p:tav tm="100000">
                                          <p:val>
                                            <p:strVal val="#ppt_x"/>
                                          </p:val>
                                        </p:tav>
                                      </p:tavLst>
                                    </p:anim>
                                    <p:anim calcmode="lin" valueType="num">
                                      <p:cBhvr>
                                        <p:cTn id="48" dur="500" fill="hold"/>
                                        <p:tgtEl>
                                          <p:spTgt spid="39938">
                                            <p:txEl>
                                              <p:pRg st="5" end="5"/>
                                            </p:txEl>
                                          </p:spTgt>
                                        </p:tgtEl>
                                        <p:attrNameLst>
                                          <p:attrName>ppt_y</p:attrName>
                                        </p:attrNameLst>
                                      </p:cBhvr>
                                      <p:tavLst>
                                        <p:tav tm="0">
                                          <p:val>
                                            <p:strVal val="#ppt_y"/>
                                          </p:val>
                                        </p:tav>
                                        <p:tav tm="100000">
                                          <p:val>
                                            <p:strVal val="#ppt_y"/>
                                          </p:val>
                                        </p:tav>
                                      </p:tavLst>
                                    </p:anim>
                                    <p:anim calcmode="lin" valueType="num">
                                      <p:cBhvr>
                                        <p:cTn id="49" dur="500" fill="hold"/>
                                        <p:tgtEl>
                                          <p:spTgt spid="39938">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9938">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7" presetClass="entr" presetSubtype="2" fill="hold" grpId="0" nodeType="clickEffect">
                                  <p:stCondLst>
                                    <p:cond delay="0"/>
                                  </p:stCondLst>
                                  <p:childTnLst>
                                    <p:set>
                                      <p:cBhvr>
                                        <p:cTn id="54" dur="1" fill="hold">
                                          <p:stCondLst>
                                            <p:cond delay="0"/>
                                          </p:stCondLst>
                                        </p:cTn>
                                        <p:tgtEl>
                                          <p:spTgt spid="39938">
                                            <p:txEl>
                                              <p:pRg st="6" end="6"/>
                                            </p:txEl>
                                          </p:spTgt>
                                        </p:tgtEl>
                                        <p:attrNameLst>
                                          <p:attrName>style.visibility</p:attrName>
                                        </p:attrNameLst>
                                      </p:cBhvr>
                                      <p:to>
                                        <p:strVal val="visible"/>
                                      </p:to>
                                    </p:set>
                                    <p:anim calcmode="lin" valueType="num">
                                      <p:cBhvr>
                                        <p:cTn id="55" dur="500" fill="hold"/>
                                        <p:tgtEl>
                                          <p:spTgt spid="39938">
                                            <p:txEl>
                                              <p:pRg st="6" end="6"/>
                                            </p:txEl>
                                          </p:spTgt>
                                        </p:tgtEl>
                                        <p:attrNameLst>
                                          <p:attrName>ppt_x</p:attrName>
                                        </p:attrNameLst>
                                      </p:cBhvr>
                                      <p:tavLst>
                                        <p:tav tm="0">
                                          <p:val>
                                            <p:strVal val="#ppt_x+#ppt_w/2"/>
                                          </p:val>
                                        </p:tav>
                                        <p:tav tm="100000">
                                          <p:val>
                                            <p:strVal val="#ppt_x"/>
                                          </p:val>
                                        </p:tav>
                                      </p:tavLst>
                                    </p:anim>
                                    <p:anim calcmode="lin" valueType="num">
                                      <p:cBhvr>
                                        <p:cTn id="56" dur="500" fill="hold"/>
                                        <p:tgtEl>
                                          <p:spTgt spid="39938">
                                            <p:txEl>
                                              <p:pRg st="6" end="6"/>
                                            </p:txEl>
                                          </p:spTgt>
                                        </p:tgtEl>
                                        <p:attrNameLst>
                                          <p:attrName>ppt_y</p:attrName>
                                        </p:attrNameLst>
                                      </p:cBhvr>
                                      <p:tavLst>
                                        <p:tav tm="0">
                                          <p:val>
                                            <p:strVal val="#ppt_y"/>
                                          </p:val>
                                        </p:tav>
                                        <p:tav tm="100000">
                                          <p:val>
                                            <p:strVal val="#ppt_y"/>
                                          </p:val>
                                        </p:tav>
                                      </p:tavLst>
                                    </p:anim>
                                    <p:anim calcmode="lin" valueType="num">
                                      <p:cBhvr>
                                        <p:cTn id="57" dur="500" fill="hold"/>
                                        <p:tgtEl>
                                          <p:spTgt spid="39938">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39938">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bldLvl="2"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Rectangle 1">
            <a:extLst>
              <a:ext uri="{FF2B5EF4-FFF2-40B4-BE49-F238E27FC236}">
                <a16:creationId xmlns:a16="http://schemas.microsoft.com/office/drawing/2014/main" id="{467B98B4-86F3-422F-8F88-4EE2EB754E64}"/>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RF and the Human Body</a:t>
            </a:r>
          </a:p>
        </p:txBody>
      </p:sp>
      <p:sp>
        <p:nvSpPr>
          <p:cNvPr id="40962" name="Rectangle 2">
            <a:extLst>
              <a:ext uri="{FF2B5EF4-FFF2-40B4-BE49-F238E27FC236}">
                <a16:creationId xmlns:a16="http://schemas.microsoft.com/office/drawing/2014/main" id="{416795E1-2E65-446A-A9E5-B6A9E77A05C9}"/>
              </a:ext>
            </a:extLst>
          </p:cNvPr>
          <p:cNvSpPr>
            <a:spLocks noGrp="1" noChangeArrowheads="1"/>
          </p:cNvSpPr>
          <p:nvPr>
            <p:ph type="body" idx="4294967295"/>
          </p:nvPr>
        </p:nvSpPr>
        <p:spPr>
          <a:xfrm>
            <a:off x="673100" y="1989138"/>
            <a:ext cx="8034338" cy="4803775"/>
          </a:xfrm>
          <a:ln/>
        </p:spPr>
        <p:txBody>
          <a:bodyPr lIns="92160" tIns="46080" rIns="92160" bIns="46080"/>
          <a:lstStyle/>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Specific Absorption Rate (SAR) is the rate RF energy is absorbed into the human body.</a:t>
            </a:r>
          </a:p>
          <a:p>
            <a:pPr lvl="1">
              <a:buSzPct val="5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Maximum Permissible Exposure (MPE) limits are based on the whole body SAR.</a:t>
            </a:r>
          </a:p>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human body's ability to absorb RF energy varies with frequency.</a:t>
            </a:r>
          </a:p>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Exposure of the human body to high levels of RF energy can cause heating of body tissue.</a:t>
            </a:r>
          </a:p>
          <a:p>
            <a:pPr>
              <a:spcBef>
                <a:spcPts val="700"/>
              </a:spcBef>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Exposure of the eye to RF can expose the eye to more than the MPE limit and cause heating, which can result in the formation of cataracts.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 calcmode="lin" valueType="num">
                                      <p:cBhvr>
                                        <p:cTn id="7" dur="500" fill="hold"/>
                                        <p:tgtEl>
                                          <p:spTgt spid="4096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40962">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40962">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4096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40962">
                                            <p:txEl>
                                              <p:pRg st="1" end="1"/>
                                            </p:txEl>
                                          </p:spTgt>
                                        </p:tgtEl>
                                        <p:attrNameLst>
                                          <p:attrName>style.visibility</p:attrName>
                                        </p:attrNameLst>
                                      </p:cBhvr>
                                      <p:to>
                                        <p:strVal val="visible"/>
                                      </p:to>
                                    </p:set>
                                    <p:anim calcmode="lin" valueType="num">
                                      <p:cBhvr>
                                        <p:cTn id="15" dur="500" fill="hold"/>
                                        <p:tgtEl>
                                          <p:spTgt spid="4096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40962">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40962">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4096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40962">
                                            <p:txEl>
                                              <p:pRg st="2" end="2"/>
                                            </p:txEl>
                                          </p:spTgt>
                                        </p:tgtEl>
                                        <p:attrNameLst>
                                          <p:attrName>style.visibility</p:attrName>
                                        </p:attrNameLst>
                                      </p:cBhvr>
                                      <p:to>
                                        <p:strVal val="visible"/>
                                      </p:to>
                                    </p:set>
                                    <p:anim calcmode="lin" valueType="num">
                                      <p:cBhvr>
                                        <p:cTn id="23" dur="500" fill="hold"/>
                                        <p:tgtEl>
                                          <p:spTgt spid="40962">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40962">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40962">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40962">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40962">
                                            <p:txEl>
                                              <p:pRg st="3" end="3"/>
                                            </p:txEl>
                                          </p:spTgt>
                                        </p:tgtEl>
                                        <p:attrNameLst>
                                          <p:attrName>style.visibility</p:attrName>
                                        </p:attrNameLst>
                                      </p:cBhvr>
                                      <p:to>
                                        <p:strVal val="visible"/>
                                      </p:to>
                                    </p:set>
                                    <p:anim calcmode="lin" valueType="num">
                                      <p:cBhvr>
                                        <p:cTn id="31" dur="500" fill="hold"/>
                                        <p:tgtEl>
                                          <p:spTgt spid="40962">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40962">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40962">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40962">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 fill="hold" grpId="0" nodeType="clickEffect">
                                  <p:stCondLst>
                                    <p:cond delay="0"/>
                                  </p:stCondLst>
                                  <p:childTnLst>
                                    <p:set>
                                      <p:cBhvr>
                                        <p:cTn id="38" dur="1" fill="hold">
                                          <p:stCondLst>
                                            <p:cond delay="0"/>
                                          </p:stCondLst>
                                        </p:cTn>
                                        <p:tgtEl>
                                          <p:spTgt spid="40962">
                                            <p:txEl>
                                              <p:pRg st="4" end="4"/>
                                            </p:txEl>
                                          </p:spTgt>
                                        </p:tgtEl>
                                        <p:attrNameLst>
                                          <p:attrName>style.visibility</p:attrName>
                                        </p:attrNameLst>
                                      </p:cBhvr>
                                      <p:to>
                                        <p:strVal val="visible"/>
                                      </p:to>
                                    </p:set>
                                    <p:anim calcmode="lin" valueType="num">
                                      <p:cBhvr>
                                        <p:cTn id="39" dur="500" fill="hold"/>
                                        <p:tgtEl>
                                          <p:spTgt spid="40962">
                                            <p:txEl>
                                              <p:pRg st="4" end="4"/>
                                            </p:txEl>
                                          </p:spTgt>
                                        </p:tgtEl>
                                        <p:attrNameLst>
                                          <p:attrName>ppt_x</p:attrName>
                                        </p:attrNameLst>
                                      </p:cBhvr>
                                      <p:tavLst>
                                        <p:tav tm="0">
                                          <p:val>
                                            <p:strVal val="#ppt_x"/>
                                          </p:val>
                                        </p:tav>
                                        <p:tav tm="100000">
                                          <p:val>
                                            <p:strVal val="#ppt_x"/>
                                          </p:val>
                                        </p:tav>
                                      </p:tavLst>
                                    </p:anim>
                                    <p:anim calcmode="lin" valueType="num">
                                      <p:cBhvr>
                                        <p:cTn id="40" dur="500" fill="hold"/>
                                        <p:tgtEl>
                                          <p:spTgt spid="40962">
                                            <p:txEl>
                                              <p:pRg st="4" end="4"/>
                                            </p:txEl>
                                          </p:spTgt>
                                        </p:tgtEl>
                                        <p:attrNameLst>
                                          <p:attrName>ppt_y</p:attrName>
                                        </p:attrNameLst>
                                      </p:cBhvr>
                                      <p:tavLst>
                                        <p:tav tm="0">
                                          <p:val>
                                            <p:strVal val="#ppt_y-#ppt_h/2"/>
                                          </p:val>
                                        </p:tav>
                                        <p:tav tm="100000">
                                          <p:val>
                                            <p:strVal val="#ppt_y"/>
                                          </p:val>
                                        </p:tav>
                                      </p:tavLst>
                                    </p:anim>
                                    <p:anim calcmode="lin" valueType="num">
                                      <p:cBhvr>
                                        <p:cTn id="41" dur="500" fill="hold"/>
                                        <p:tgtEl>
                                          <p:spTgt spid="40962">
                                            <p:txEl>
                                              <p:pRg st="4" end="4"/>
                                            </p:txEl>
                                          </p:spTgt>
                                        </p:tgtEl>
                                        <p:attrNameLst>
                                          <p:attrName>ppt_w</p:attrName>
                                        </p:attrNameLst>
                                      </p:cBhvr>
                                      <p:tavLst>
                                        <p:tav tm="0">
                                          <p:val>
                                            <p:strVal val="#ppt_w"/>
                                          </p:val>
                                        </p:tav>
                                        <p:tav tm="100000">
                                          <p:val>
                                            <p:strVal val="#ppt_w"/>
                                          </p:val>
                                        </p:tav>
                                      </p:tavLst>
                                    </p:anim>
                                    <p:anim calcmode="lin" valueType="num">
                                      <p:cBhvr>
                                        <p:cTn id="42" dur="500" fill="hold"/>
                                        <p:tgtEl>
                                          <p:spTgt spid="40962">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bldLvl="2"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E58376DA-BF36-4171-A064-9298B9044A1B}"/>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FCC RF Exposure Regulations</a:t>
            </a:r>
          </a:p>
        </p:txBody>
      </p:sp>
      <p:sp>
        <p:nvSpPr>
          <p:cNvPr id="41986" name="Rectangle 2">
            <a:extLst>
              <a:ext uri="{FF2B5EF4-FFF2-40B4-BE49-F238E27FC236}">
                <a16:creationId xmlns:a16="http://schemas.microsoft.com/office/drawing/2014/main" id="{558DEAE8-200F-4DB3-80D0-50B0D1FE64E3}"/>
              </a:ext>
            </a:extLst>
          </p:cNvPr>
          <p:cNvSpPr>
            <a:spLocks noGrp="1" noChangeArrowheads="1"/>
          </p:cNvSpPr>
          <p:nvPr>
            <p:ph type="body" idx="4294967295"/>
          </p:nvPr>
        </p:nvSpPr>
        <p:spPr>
          <a:xfrm>
            <a:off x="685800" y="2147888"/>
            <a:ext cx="7772400" cy="4265612"/>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Can be found in FCC Part 1 and Office of Engineering and Technology (OET) Bulletin 65</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Established to ensure a safe operating environment for amateurs, their families, and neighbors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Establish and specify maximum exposure limits, not emission limits.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Specifies Maximum Permissible Exposure (MPE) limits for all frequencies between 300 kHz and 100 GHz.</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 calcmode="lin" valueType="num">
                                      <p:cBhvr additive="base">
                                        <p:cTn id="7" dur="500"/>
                                        <p:tgtEl>
                                          <p:spTgt spid="41986">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198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1986">
                                            <p:txEl>
                                              <p:pRg st="1" end="1"/>
                                            </p:txEl>
                                          </p:spTgt>
                                        </p:tgtEl>
                                        <p:attrNameLst>
                                          <p:attrName>style.visibility</p:attrName>
                                        </p:attrNameLst>
                                      </p:cBhvr>
                                      <p:to>
                                        <p:strVal val="visible"/>
                                      </p:to>
                                    </p:set>
                                    <p:anim calcmode="lin" valueType="num">
                                      <p:cBhvr additive="base">
                                        <p:cTn id="13" dur="500"/>
                                        <p:tgtEl>
                                          <p:spTgt spid="41986">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1986">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41986">
                                            <p:txEl>
                                              <p:pRg st="2" end="2"/>
                                            </p:txEl>
                                          </p:spTgt>
                                        </p:tgtEl>
                                        <p:attrNameLst>
                                          <p:attrName>style.visibility</p:attrName>
                                        </p:attrNameLst>
                                      </p:cBhvr>
                                      <p:to>
                                        <p:strVal val="visible"/>
                                      </p:to>
                                    </p:set>
                                    <p:anim calcmode="lin" valueType="num">
                                      <p:cBhvr additive="base">
                                        <p:cTn id="19" dur="500"/>
                                        <p:tgtEl>
                                          <p:spTgt spid="41986">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1986">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1986">
                                            <p:txEl>
                                              <p:pRg st="3" end="3"/>
                                            </p:txEl>
                                          </p:spTgt>
                                        </p:tgtEl>
                                        <p:attrNameLst>
                                          <p:attrName>style.visibility</p:attrName>
                                        </p:attrNameLst>
                                      </p:cBhvr>
                                      <p:to>
                                        <p:strVal val="visible"/>
                                      </p:to>
                                    </p:set>
                                    <p:anim calcmode="lin" valueType="num">
                                      <p:cBhvr additive="base">
                                        <p:cTn id="25" dur="500"/>
                                        <p:tgtEl>
                                          <p:spTgt spid="41986">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419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09" name="Rectangle 1">
            <a:extLst>
              <a:ext uri="{FF2B5EF4-FFF2-40B4-BE49-F238E27FC236}">
                <a16:creationId xmlns:a16="http://schemas.microsoft.com/office/drawing/2014/main" id="{A8A847A4-EAE3-4E27-8EB3-8BDBD0E3D059}"/>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FCC RF Exposure Regulations</a:t>
            </a:r>
          </a:p>
        </p:txBody>
      </p:sp>
      <p:sp>
        <p:nvSpPr>
          <p:cNvPr id="43010" name="Rectangle 2">
            <a:extLst>
              <a:ext uri="{FF2B5EF4-FFF2-40B4-BE49-F238E27FC236}">
                <a16:creationId xmlns:a16="http://schemas.microsoft.com/office/drawing/2014/main" id="{0B5E054F-5B24-40F5-80C2-298805D06F0E}"/>
              </a:ext>
            </a:extLst>
          </p:cNvPr>
          <p:cNvSpPr>
            <a:spLocks noGrp="1" noChangeArrowheads="1"/>
          </p:cNvSpPr>
          <p:nvPr>
            <p:ph type="body" idx="4294967295"/>
          </p:nvPr>
        </p:nvSpPr>
        <p:spPr>
          <a:xfrm>
            <a:off x="685800" y="2147888"/>
            <a:ext cx="7772400" cy="4265612"/>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Most stringent for frequencies between 30 MHz and 300 Mhz.</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Does </a:t>
            </a:r>
            <a:r>
              <a:rPr lang="en-GB" altLang="en-US" sz="2600" u="sng"/>
              <a:t>not</a:t>
            </a:r>
            <a:r>
              <a:rPr lang="en-GB" altLang="en-US" sz="2600"/>
              <a:t> require retention of records of RF radiation exposure evaluation.</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Does </a:t>
            </a:r>
            <a:r>
              <a:rPr lang="en-GB" altLang="en-US" sz="2600" u="sng"/>
              <a:t>not</a:t>
            </a:r>
            <a:r>
              <a:rPr lang="en-GB" altLang="en-US" sz="2600"/>
              <a:t> establish </a:t>
            </a:r>
            <a:r>
              <a:rPr lang="en-GB" altLang="en-US" sz="2600" u="sng"/>
              <a:t>mandatory procedures</a:t>
            </a:r>
            <a:r>
              <a:rPr lang="en-GB" altLang="en-US" sz="2600"/>
              <a:t> for evaluating compliance with RF exposure limits, only that the station does not exceed the maximum permissible exposure limits.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“Portable” devices are those designed so that the antenna is within 20 cm of the body of the user.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 calcmode="lin" valueType="num">
                                      <p:cBhvr additive="base">
                                        <p:cTn id="7" dur="500"/>
                                        <p:tgtEl>
                                          <p:spTgt spid="43010">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301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3010">
                                            <p:txEl>
                                              <p:pRg st="1" end="1"/>
                                            </p:txEl>
                                          </p:spTgt>
                                        </p:tgtEl>
                                        <p:attrNameLst>
                                          <p:attrName>style.visibility</p:attrName>
                                        </p:attrNameLst>
                                      </p:cBhvr>
                                      <p:to>
                                        <p:strVal val="visible"/>
                                      </p:to>
                                    </p:set>
                                    <p:anim calcmode="lin" valueType="num">
                                      <p:cBhvr additive="base">
                                        <p:cTn id="13" dur="500"/>
                                        <p:tgtEl>
                                          <p:spTgt spid="43010">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301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43010">
                                            <p:txEl>
                                              <p:pRg st="2" end="2"/>
                                            </p:txEl>
                                          </p:spTgt>
                                        </p:tgtEl>
                                        <p:attrNameLst>
                                          <p:attrName>style.visibility</p:attrName>
                                        </p:attrNameLst>
                                      </p:cBhvr>
                                      <p:to>
                                        <p:strVal val="visible"/>
                                      </p:to>
                                    </p:set>
                                    <p:anim calcmode="lin" valueType="num">
                                      <p:cBhvr additive="base">
                                        <p:cTn id="19" dur="500"/>
                                        <p:tgtEl>
                                          <p:spTgt spid="43010">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3010">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3010">
                                            <p:txEl>
                                              <p:pRg st="3" end="3"/>
                                            </p:txEl>
                                          </p:spTgt>
                                        </p:tgtEl>
                                        <p:attrNameLst>
                                          <p:attrName>style.visibility</p:attrName>
                                        </p:attrNameLst>
                                      </p:cBhvr>
                                      <p:to>
                                        <p:strVal val="visible"/>
                                      </p:to>
                                    </p:set>
                                    <p:anim calcmode="lin" valueType="num">
                                      <p:cBhvr additive="base">
                                        <p:cTn id="25" dur="500"/>
                                        <p:tgtEl>
                                          <p:spTgt spid="43010">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430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1">
            <a:extLst>
              <a:ext uri="{FF2B5EF4-FFF2-40B4-BE49-F238E27FC236}">
                <a16:creationId xmlns:a16="http://schemas.microsoft.com/office/drawing/2014/main" id="{102A47F1-F0CB-4EFE-94BC-0CDAE04D6795}"/>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Who is Exempt?</a:t>
            </a:r>
          </a:p>
        </p:txBody>
      </p:sp>
      <p:sp>
        <p:nvSpPr>
          <p:cNvPr id="44034" name="Rectangle 2">
            <a:extLst>
              <a:ext uri="{FF2B5EF4-FFF2-40B4-BE49-F238E27FC236}">
                <a16:creationId xmlns:a16="http://schemas.microsoft.com/office/drawing/2014/main" id="{37757D34-623A-480D-8C5D-A5A451965439}"/>
              </a:ext>
            </a:extLst>
          </p:cNvPr>
          <p:cNvSpPr>
            <a:spLocks noGrp="1" noChangeArrowheads="1"/>
          </p:cNvSpPr>
          <p:nvPr>
            <p:ph type="body" idx="4294967295"/>
          </p:nvPr>
        </p:nvSpPr>
        <p:spPr>
          <a:xfrm>
            <a:off x="4513263" y="2122488"/>
            <a:ext cx="4265612" cy="4279900"/>
          </a:xfrm>
          <a:ln/>
        </p:spPr>
        <p:txBody>
          <a:bodyPr lIns="92160" tIns="46080" rIns="92160" bIns="46080"/>
          <a:lstStyle/>
          <a:p>
            <a:pPr marL="0" indent="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US" altLang="en-US" sz="2800"/>
              <a:t>The RF safety regulations do NOT apply to:</a:t>
            </a:r>
          </a:p>
          <a:p>
            <a:pPr lvl="1">
              <a:tabLst>
                <a:tab pos="569913" algn="l"/>
                <a:tab pos="1484313" algn="l"/>
                <a:tab pos="2398713" algn="l"/>
                <a:tab pos="3313113" algn="l"/>
                <a:tab pos="4227513" algn="l"/>
                <a:tab pos="5141913" algn="l"/>
                <a:tab pos="6056313" algn="l"/>
                <a:tab pos="6970713" algn="l"/>
                <a:tab pos="7885113" algn="l"/>
                <a:tab pos="8799513" algn="l"/>
                <a:tab pos="9713913" algn="l"/>
              </a:tabLst>
            </a:pPr>
            <a:r>
              <a:rPr lang="en-US" altLang="en-US"/>
              <a:t>Any station that produces less than 50 watts PEP</a:t>
            </a:r>
          </a:p>
          <a:p>
            <a:pPr lvl="1">
              <a:tabLst>
                <a:tab pos="569913" algn="l"/>
                <a:tab pos="1484313" algn="l"/>
                <a:tab pos="2398713" algn="l"/>
                <a:tab pos="3313113" algn="l"/>
                <a:tab pos="4227513" algn="l"/>
                <a:tab pos="5141913" algn="l"/>
                <a:tab pos="6056313" algn="l"/>
                <a:tab pos="6970713" algn="l"/>
                <a:tab pos="7885113" algn="l"/>
                <a:tab pos="8799513" algn="l"/>
                <a:tab pos="9713913" algn="l"/>
              </a:tabLst>
            </a:pPr>
            <a:r>
              <a:rPr lang="en-US" altLang="en-US"/>
              <a:t>Mobile equipment</a:t>
            </a:r>
          </a:p>
          <a:p>
            <a:pPr lvl="1">
              <a:tabLst>
                <a:tab pos="569913" algn="l"/>
                <a:tab pos="1484313" algn="l"/>
                <a:tab pos="2398713" algn="l"/>
                <a:tab pos="3313113" algn="l"/>
                <a:tab pos="4227513" algn="l"/>
                <a:tab pos="5141913" algn="l"/>
                <a:tab pos="6056313" algn="l"/>
                <a:tab pos="6970713" algn="l"/>
                <a:tab pos="7885113" algn="l"/>
                <a:tab pos="8799513" algn="l"/>
                <a:tab pos="9713913" algn="l"/>
              </a:tabLst>
            </a:pPr>
            <a:r>
              <a:rPr lang="en-US" altLang="en-US"/>
              <a:t>Hand-held radios</a:t>
            </a:r>
          </a:p>
        </p:txBody>
      </p:sp>
      <p:pic>
        <p:nvPicPr>
          <p:cNvPr id="44035" name="Picture 3">
            <a:extLst>
              <a:ext uri="{FF2B5EF4-FFF2-40B4-BE49-F238E27FC236}">
                <a16:creationId xmlns:a16="http://schemas.microsoft.com/office/drawing/2014/main" id="{29379992-36D0-4B5E-BDCA-A7173CF87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133600"/>
            <a:ext cx="2914650" cy="3881438"/>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anim calcmode="lin" valueType="num">
                                      <p:cBhvr>
                                        <p:cTn id="7" dur="500" fill="hold"/>
                                        <p:tgtEl>
                                          <p:spTgt spid="44034">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44034">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44034">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4403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44034">
                                            <p:txEl>
                                              <p:pRg st="1" end="1"/>
                                            </p:txEl>
                                          </p:spTgt>
                                        </p:tgtEl>
                                        <p:attrNameLst>
                                          <p:attrName>style.visibility</p:attrName>
                                        </p:attrNameLst>
                                      </p:cBhvr>
                                      <p:to>
                                        <p:strVal val="visible"/>
                                      </p:to>
                                    </p:set>
                                    <p:anim calcmode="lin" valueType="num">
                                      <p:cBhvr>
                                        <p:cTn id="15" dur="500" fill="hold"/>
                                        <p:tgtEl>
                                          <p:spTgt spid="44034">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44034">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44034">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4403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4" fill="hold" grpId="0" nodeType="clickEffect">
                                  <p:stCondLst>
                                    <p:cond delay="0"/>
                                  </p:stCondLst>
                                  <p:childTnLst>
                                    <p:set>
                                      <p:cBhvr>
                                        <p:cTn id="22" dur="1" fill="hold">
                                          <p:stCondLst>
                                            <p:cond delay="0"/>
                                          </p:stCondLst>
                                        </p:cTn>
                                        <p:tgtEl>
                                          <p:spTgt spid="44034">
                                            <p:txEl>
                                              <p:pRg st="2" end="2"/>
                                            </p:txEl>
                                          </p:spTgt>
                                        </p:tgtEl>
                                        <p:attrNameLst>
                                          <p:attrName>style.visibility</p:attrName>
                                        </p:attrNameLst>
                                      </p:cBhvr>
                                      <p:to>
                                        <p:strVal val="visible"/>
                                      </p:to>
                                    </p:set>
                                    <p:anim calcmode="lin" valueType="num">
                                      <p:cBhvr>
                                        <p:cTn id="23" dur="500" fill="hold"/>
                                        <p:tgtEl>
                                          <p:spTgt spid="44034">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44034">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44034">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4403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4" fill="hold" grpId="0" nodeType="clickEffect">
                                  <p:stCondLst>
                                    <p:cond delay="0"/>
                                  </p:stCondLst>
                                  <p:childTnLst>
                                    <p:set>
                                      <p:cBhvr>
                                        <p:cTn id="30" dur="1" fill="hold">
                                          <p:stCondLst>
                                            <p:cond delay="0"/>
                                          </p:stCondLst>
                                        </p:cTn>
                                        <p:tgtEl>
                                          <p:spTgt spid="44034">
                                            <p:txEl>
                                              <p:pRg st="3" end="3"/>
                                            </p:txEl>
                                          </p:spTgt>
                                        </p:tgtEl>
                                        <p:attrNameLst>
                                          <p:attrName>style.visibility</p:attrName>
                                        </p:attrNameLst>
                                      </p:cBhvr>
                                      <p:to>
                                        <p:strVal val="visible"/>
                                      </p:to>
                                    </p:set>
                                    <p:anim calcmode="lin" valueType="num">
                                      <p:cBhvr>
                                        <p:cTn id="31" dur="500" fill="hold"/>
                                        <p:tgtEl>
                                          <p:spTgt spid="44034">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44034">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44034">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44034">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bldLvl="2"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Rectangle 1">
            <a:extLst>
              <a:ext uri="{FF2B5EF4-FFF2-40B4-BE49-F238E27FC236}">
                <a16:creationId xmlns:a16="http://schemas.microsoft.com/office/drawing/2014/main" id="{C2C4E84B-410C-42A4-BD3A-BA27E9ED6EBC}"/>
              </a:ext>
            </a:extLst>
          </p:cNvPr>
          <p:cNvSpPr>
            <a:spLocks noGrp="1" noChangeArrowheads="1"/>
          </p:cNvSpPr>
          <p:nvPr>
            <p:ph type="title" idx="4294967295"/>
          </p:nvPr>
        </p:nvSpPr>
        <p:spPr>
          <a:xfrm>
            <a:off x="246063" y="930275"/>
            <a:ext cx="85217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Mobile &amp; Hand-held Considerations</a:t>
            </a:r>
          </a:p>
        </p:txBody>
      </p:sp>
      <p:sp>
        <p:nvSpPr>
          <p:cNvPr id="45058" name="Rectangle 2">
            <a:extLst>
              <a:ext uri="{FF2B5EF4-FFF2-40B4-BE49-F238E27FC236}">
                <a16:creationId xmlns:a16="http://schemas.microsoft.com/office/drawing/2014/main" id="{6545404B-71FD-49DE-94D4-DCD88BD7F840}"/>
              </a:ext>
            </a:extLst>
          </p:cNvPr>
          <p:cNvSpPr>
            <a:spLocks noGrp="1" noChangeArrowheads="1"/>
          </p:cNvSpPr>
          <p:nvPr>
            <p:ph type="body" idx="4294967295"/>
          </p:nvPr>
        </p:nvSpPr>
        <p:spPr>
          <a:xfrm>
            <a:off x="685800" y="2147888"/>
            <a:ext cx="7772400" cy="4114800"/>
          </a:xfrm>
          <a:ln/>
        </p:spPr>
        <p:txBody>
          <a:bodyPr/>
          <a:lstStyle/>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Even though hand-held radios are exempt from RF exposure limits, minimum power should be used with a hand-held to minimize RF exposure to the operator's head.</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A mobile transceiver with roof mounted antenna would have better shielding for the vehicle occupants than using a hand-held transceiver in a vehicle.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 calcmode="lin" valueType="num">
                                      <p:cBhvr additive="base">
                                        <p:cTn id="7" dur="500"/>
                                        <p:tgtEl>
                                          <p:spTgt spid="45058">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505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5058">
                                            <p:txEl>
                                              <p:pRg st="1" end="1"/>
                                            </p:txEl>
                                          </p:spTgt>
                                        </p:tgtEl>
                                        <p:attrNameLst>
                                          <p:attrName>style.visibility</p:attrName>
                                        </p:attrNameLst>
                                      </p:cBhvr>
                                      <p:to>
                                        <p:strVal val="visible"/>
                                      </p:to>
                                    </p:set>
                                    <p:anim calcmode="lin" valueType="num">
                                      <p:cBhvr additive="base">
                                        <p:cTn id="13" dur="500"/>
                                        <p:tgtEl>
                                          <p:spTgt spid="45058">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50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1">
            <a:extLst>
              <a:ext uri="{FF2B5EF4-FFF2-40B4-BE49-F238E27FC236}">
                <a16:creationId xmlns:a16="http://schemas.microsoft.com/office/drawing/2014/main" id="{E4E07F50-34B0-4652-B224-7BB0A2FF6155}"/>
              </a:ext>
            </a:extLst>
          </p:cNvPr>
          <p:cNvSpPr>
            <a:spLocks noGrp="1" noChangeArrowheads="1"/>
          </p:cNvSpPr>
          <p:nvPr>
            <p:ph type="title" idx="4294967295"/>
          </p:nvPr>
        </p:nvSpPr>
        <p:spPr>
          <a:xfrm>
            <a:off x="246063" y="801688"/>
            <a:ext cx="8516937" cy="1401762"/>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Controlled and Uncontrolled Environments</a:t>
            </a:r>
          </a:p>
        </p:txBody>
      </p:sp>
      <p:sp>
        <p:nvSpPr>
          <p:cNvPr id="46082" name="Rectangle 2">
            <a:extLst>
              <a:ext uri="{FF2B5EF4-FFF2-40B4-BE49-F238E27FC236}">
                <a16:creationId xmlns:a16="http://schemas.microsoft.com/office/drawing/2014/main" id="{3D300DE1-55EE-407F-92A3-5A521BF103AA}"/>
              </a:ext>
            </a:extLst>
          </p:cNvPr>
          <p:cNvSpPr>
            <a:spLocks noGrp="1" noChangeArrowheads="1"/>
          </p:cNvSpPr>
          <p:nvPr>
            <p:ph type="body" idx="4294967295"/>
          </p:nvPr>
        </p:nvSpPr>
        <p:spPr>
          <a:xfrm>
            <a:off x="698500" y="2355850"/>
            <a:ext cx="7772400" cy="4354513"/>
          </a:xfrm>
          <a:ln/>
        </p:spPr>
        <p:txBody>
          <a:bodyPr lIns="92160" tIns="46080" rIns="92160" bIns="46080"/>
          <a:lstStyle/>
          <a:p>
            <a:pPr>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Controlled Environments</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Persons here are </a:t>
            </a:r>
            <a:r>
              <a:rPr lang="en-GB" altLang="en-US" sz="2400" u="sng"/>
              <a:t>aware</a:t>
            </a:r>
            <a:r>
              <a:rPr lang="en-GB" altLang="en-US" sz="2400"/>
              <a:t> of RF risks and can take steps to minimize RF exposure.</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The amateur operator's household and property</a:t>
            </a:r>
          </a:p>
          <a:p>
            <a:pPr>
              <a:spcBef>
                <a:spcPts val="700"/>
              </a:spcBef>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Uncontrolled Environments</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Persons here are </a:t>
            </a:r>
            <a:r>
              <a:rPr lang="en-GB" altLang="en-US" sz="2400" u="sng"/>
              <a:t>generally not aware</a:t>
            </a:r>
            <a:r>
              <a:rPr lang="en-GB" altLang="en-US" sz="2400"/>
              <a:t> of RF risks.</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Your neighbor's household &amp; property and sidewalk areas around your home.</a:t>
            </a:r>
          </a:p>
          <a:p>
            <a:pPr lvl="1">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More stringent than the contolled environment limits.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barn(inVertical)">
                                      <p:cBhvr>
                                        <p:cTn id="7" dur="500"/>
                                        <p:tgtEl>
                                          <p:spTgt spid="460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6082">
                                            <p:txEl>
                                              <p:pRg st="1" end="1"/>
                                            </p:txEl>
                                          </p:spTgt>
                                        </p:tgtEl>
                                        <p:attrNameLst>
                                          <p:attrName>style.visibility</p:attrName>
                                        </p:attrNameLst>
                                      </p:cBhvr>
                                      <p:to>
                                        <p:strVal val="visible"/>
                                      </p:to>
                                    </p:set>
                                    <p:animEffect transition="in" filter="barn(inVertical)">
                                      <p:cBhvr>
                                        <p:cTn id="12" dur="500"/>
                                        <p:tgtEl>
                                          <p:spTgt spid="4608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6082">
                                            <p:txEl>
                                              <p:pRg st="2" end="2"/>
                                            </p:txEl>
                                          </p:spTgt>
                                        </p:tgtEl>
                                        <p:attrNameLst>
                                          <p:attrName>style.visibility</p:attrName>
                                        </p:attrNameLst>
                                      </p:cBhvr>
                                      <p:to>
                                        <p:strVal val="visible"/>
                                      </p:to>
                                    </p:set>
                                    <p:animEffect transition="in" filter="barn(inVertical)">
                                      <p:cBhvr>
                                        <p:cTn id="17" dur="500"/>
                                        <p:tgtEl>
                                          <p:spTgt spid="4608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6082">
                                            <p:txEl>
                                              <p:pRg st="3" end="3"/>
                                            </p:txEl>
                                          </p:spTgt>
                                        </p:tgtEl>
                                        <p:attrNameLst>
                                          <p:attrName>style.visibility</p:attrName>
                                        </p:attrNameLst>
                                      </p:cBhvr>
                                      <p:to>
                                        <p:strVal val="visible"/>
                                      </p:to>
                                    </p:set>
                                    <p:animEffect transition="in" filter="barn(inVertical)">
                                      <p:cBhvr>
                                        <p:cTn id="22" dur="500"/>
                                        <p:tgtEl>
                                          <p:spTgt spid="4608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6082">
                                            <p:txEl>
                                              <p:pRg st="4" end="4"/>
                                            </p:txEl>
                                          </p:spTgt>
                                        </p:tgtEl>
                                        <p:attrNameLst>
                                          <p:attrName>style.visibility</p:attrName>
                                        </p:attrNameLst>
                                      </p:cBhvr>
                                      <p:to>
                                        <p:strVal val="visible"/>
                                      </p:to>
                                    </p:set>
                                    <p:animEffect transition="in" filter="barn(inVertical)">
                                      <p:cBhvr>
                                        <p:cTn id="27" dur="500"/>
                                        <p:tgtEl>
                                          <p:spTgt spid="4608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6082">
                                            <p:txEl>
                                              <p:pRg st="5" end="5"/>
                                            </p:txEl>
                                          </p:spTgt>
                                        </p:tgtEl>
                                        <p:attrNameLst>
                                          <p:attrName>style.visibility</p:attrName>
                                        </p:attrNameLst>
                                      </p:cBhvr>
                                      <p:to>
                                        <p:strVal val="visible"/>
                                      </p:to>
                                    </p:set>
                                    <p:animEffect transition="in" filter="barn(inVertical)">
                                      <p:cBhvr>
                                        <p:cTn id="32" dur="500"/>
                                        <p:tgtEl>
                                          <p:spTgt spid="4608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6082">
                                            <p:txEl>
                                              <p:pRg st="6" end="6"/>
                                            </p:txEl>
                                          </p:spTgt>
                                        </p:tgtEl>
                                        <p:attrNameLst>
                                          <p:attrName>style.visibility</p:attrName>
                                        </p:attrNameLst>
                                      </p:cBhvr>
                                      <p:to>
                                        <p:strVal val="visible"/>
                                      </p:to>
                                    </p:set>
                                    <p:animEffect transition="in" filter="barn(inVertical)">
                                      <p:cBhvr>
                                        <p:cTn id="37" dur="500"/>
                                        <p:tgtEl>
                                          <p:spTgt spid="4608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bldLvl="2"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1">
            <a:extLst>
              <a:ext uri="{FF2B5EF4-FFF2-40B4-BE49-F238E27FC236}">
                <a16:creationId xmlns:a16="http://schemas.microsoft.com/office/drawing/2014/main" id="{EA3F4D45-CC87-4333-95AD-9BE61AAD5AF2}"/>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Exposure Averaging Times</a:t>
            </a:r>
          </a:p>
        </p:txBody>
      </p:sp>
      <p:sp>
        <p:nvSpPr>
          <p:cNvPr id="47106" name="Rectangle 2">
            <a:extLst>
              <a:ext uri="{FF2B5EF4-FFF2-40B4-BE49-F238E27FC236}">
                <a16:creationId xmlns:a16="http://schemas.microsoft.com/office/drawing/2014/main" id="{F7544993-CAFF-4786-8F6D-0EDD01F5C955}"/>
              </a:ext>
            </a:extLst>
          </p:cNvPr>
          <p:cNvSpPr>
            <a:spLocks noGrp="1" noChangeArrowheads="1"/>
          </p:cNvSpPr>
          <p:nvPr>
            <p:ph type="body" idx="4294967295"/>
          </p:nvPr>
        </p:nvSpPr>
        <p:spPr>
          <a:xfrm>
            <a:off x="685800" y="2147888"/>
            <a:ext cx="7772400" cy="4114800"/>
          </a:xfrm>
          <a:ln/>
        </p:spPr>
        <p:txBody>
          <a:bodyPr lIns="92160" tIns="46080" rIns="92160" bIns="46080"/>
          <a:lstStyle/>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Controlled Environments</a:t>
            </a:r>
          </a:p>
          <a:p>
            <a:pPr lvl="1">
              <a:buSzPct val="54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The exposure averaging time is</a:t>
            </a:r>
          </a:p>
          <a:p>
            <a:pPr>
              <a:spcBef>
                <a:spcPts val="1100"/>
              </a:spcBef>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			</a:t>
            </a:r>
            <a:r>
              <a:rPr lang="en-GB" altLang="en-US" sz="4400"/>
              <a:t>6 Minutes</a:t>
            </a:r>
          </a:p>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Uncontrolled Environments</a:t>
            </a:r>
          </a:p>
          <a:p>
            <a:pPr lvl="1">
              <a:buSzPct val="54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The exposure averaging time is</a:t>
            </a:r>
          </a:p>
          <a:p>
            <a:pPr lvl="1">
              <a:spcBef>
                <a:spcPts val="1100"/>
              </a:spcBef>
              <a:buSzPct val="7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			</a:t>
            </a:r>
            <a:r>
              <a:rPr lang="en-GB" altLang="en-US" sz="4400"/>
              <a:t>30 Minutes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anim calcmode="lin" valueType="num">
                                      <p:cBhvr>
                                        <p:cTn id="7" dur="500" fill="hold"/>
                                        <p:tgtEl>
                                          <p:spTgt spid="47106">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4710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47106">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4710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47106">
                                            <p:txEl>
                                              <p:pRg st="1" end="1"/>
                                            </p:txEl>
                                          </p:spTgt>
                                        </p:tgtEl>
                                        <p:attrNameLst>
                                          <p:attrName>style.visibility</p:attrName>
                                        </p:attrNameLst>
                                      </p:cBhvr>
                                      <p:to>
                                        <p:strVal val="visible"/>
                                      </p:to>
                                    </p:set>
                                    <p:anim calcmode="lin" valueType="num">
                                      <p:cBhvr>
                                        <p:cTn id="15" dur="500" fill="hold"/>
                                        <p:tgtEl>
                                          <p:spTgt spid="47106">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47106">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47106">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47106">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47106">
                                            <p:txEl>
                                              <p:pRg st="2" end="2"/>
                                            </p:txEl>
                                          </p:spTgt>
                                        </p:tgtEl>
                                        <p:attrNameLst>
                                          <p:attrName>style.visibility</p:attrName>
                                        </p:attrNameLst>
                                      </p:cBhvr>
                                      <p:to>
                                        <p:strVal val="visible"/>
                                      </p:to>
                                    </p:set>
                                    <p:anim calcmode="lin" valueType="num">
                                      <p:cBhvr>
                                        <p:cTn id="23" dur="500" fill="hold"/>
                                        <p:tgtEl>
                                          <p:spTgt spid="47106">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47106">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47106">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47106">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47106">
                                            <p:txEl>
                                              <p:pRg st="3" end="3"/>
                                            </p:txEl>
                                          </p:spTgt>
                                        </p:tgtEl>
                                        <p:attrNameLst>
                                          <p:attrName>style.visibility</p:attrName>
                                        </p:attrNameLst>
                                      </p:cBhvr>
                                      <p:to>
                                        <p:strVal val="visible"/>
                                      </p:to>
                                    </p:set>
                                    <p:anim calcmode="lin" valueType="num">
                                      <p:cBhvr>
                                        <p:cTn id="31" dur="500" fill="hold"/>
                                        <p:tgtEl>
                                          <p:spTgt spid="47106">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47106">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47106">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47106">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2" fill="hold" grpId="0" nodeType="clickEffect">
                                  <p:stCondLst>
                                    <p:cond delay="0"/>
                                  </p:stCondLst>
                                  <p:childTnLst>
                                    <p:set>
                                      <p:cBhvr>
                                        <p:cTn id="38" dur="1" fill="hold">
                                          <p:stCondLst>
                                            <p:cond delay="0"/>
                                          </p:stCondLst>
                                        </p:cTn>
                                        <p:tgtEl>
                                          <p:spTgt spid="47106">
                                            <p:txEl>
                                              <p:pRg st="4" end="4"/>
                                            </p:txEl>
                                          </p:spTgt>
                                        </p:tgtEl>
                                        <p:attrNameLst>
                                          <p:attrName>style.visibility</p:attrName>
                                        </p:attrNameLst>
                                      </p:cBhvr>
                                      <p:to>
                                        <p:strVal val="visible"/>
                                      </p:to>
                                    </p:set>
                                    <p:anim calcmode="lin" valueType="num">
                                      <p:cBhvr>
                                        <p:cTn id="39" dur="500" fill="hold"/>
                                        <p:tgtEl>
                                          <p:spTgt spid="47106">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47106">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47106">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47106">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2" fill="hold" grpId="0" nodeType="clickEffect">
                                  <p:stCondLst>
                                    <p:cond delay="0"/>
                                  </p:stCondLst>
                                  <p:childTnLst>
                                    <p:set>
                                      <p:cBhvr>
                                        <p:cTn id="46" dur="1" fill="hold">
                                          <p:stCondLst>
                                            <p:cond delay="0"/>
                                          </p:stCondLst>
                                        </p:cTn>
                                        <p:tgtEl>
                                          <p:spTgt spid="47106">
                                            <p:txEl>
                                              <p:pRg st="5" end="5"/>
                                            </p:txEl>
                                          </p:spTgt>
                                        </p:tgtEl>
                                        <p:attrNameLst>
                                          <p:attrName>style.visibility</p:attrName>
                                        </p:attrNameLst>
                                      </p:cBhvr>
                                      <p:to>
                                        <p:strVal val="visible"/>
                                      </p:to>
                                    </p:set>
                                    <p:anim calcmode="lin" valueType="num">
                                      <p:cBhvr>
                                        <p:cTn id="47" dur="500" fill="hold"/>
                                        <p:tgtEl>
                                          <p:spTgt spid="47106">
                                            <p:txEl>
                                              <p:pRg st="5" end="5"/>
                                            </p:txEl>
                                          </p:spTgt>
                                        </p:tgtEl>
                                        <p:attrNameLst>
                                          <p:attrName>ppt_x</p:attrName>
                                        </p:attrNameLst>
                                      </p:cBhvr>
                                      <p:tavLst>
                                        <p:tav tm="0">
                                          <p:val>
                                            <p:strVal val="#ppt_x+#ppt_w/2"/>
                                          </p:val>
                                        </p:tav>
                                        <p:tav tm="100000">
                                          <p:val>
                                            <p:strVal val="#ppt_x"/>
                                          </p:val>
                                        </p:tav>
                                      </p:tavLst>
                                    </p:anim>
                                    <p:anim calcmode="lin" valueType="num">
                                      <p:cBhvr>
                                        <p:cTn id="48" dur="500" fill="hold"/>
                                        <p:tgtEl>
                                          <p:spTgt spid="47106">
                                            <p:txEl>
                                              <p:pRg st="5" end="5"/>
                                            </p:txEl>
                                          </p:spTgt>
                                        </p:tgtEl>
                                        <p:attrNameLst>
                                          <p:attrName>ppt_y</p:attrName>
                                        </p:attrNameLst>
                                      </p:cBhvr>
                                      <p:tavLst>
                                        <p:tav tm="0">
                                          <p:val>
                                            <p:strVal val="#ppt_y"/>
                                          </p:val>
                                        </p:tav>
                                        <p:tav tm="100000">
                                          <p:val>
                                            <p:strVal val="#ppt_y"/>
                                          </p:val>
                                        </p:tav>
                                      </p:tavLst>
                                    </p:anim>
                                    <p:anim calcmode="lin" valueType="num">
                                      <p:cBhvr>
                                        <p:cTn id="49" dur="500" fill="hold"/>
                                        <p:tgtEl>
                                          <p:spTgt spid="47106">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7106">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bldLvl="2"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2FCF2FBB-1FC2-4120-804E-D7DAE8BEB204}"/>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Measurement Units</a:t>
            </a:r>
          </a:p>
        </p:txBody>
      </p:sp>
      <p:sp>
        <p:nvSpPr>
          <p:cNvPr id="48130" name="Rectangle 2">
            <a:extLst>
              <a:ext uri="{FF2B5EF4-FFF2-40B4-BE49-F238E27FC236}">
                <a16:creationId xmlns:a16="http://schemas.microsoft.com/office/drawing/2014/main" id="{F3270601-7B7A-4785-9C94-EEB753B33DF2}"/>
              </a:ext>
            </a:extLst>
          </p:cNvPr>
          <p:cNvSpPr>
            <a:spLocks noGrp="1" noChangeArrowheads="1"/>
          </p:cNvSpPr>
          <p:nvPr>
            <p:ph type="body" idx="4294967295"/>
          </p:nvPr>
        </p:nvSpPr>
        <p:spPr>
          <a:xfrm>
            <a:off x="685800" y="2147888"/>
            <a:ext cx="7772400" cy="4114800"/>
          </a:xfrm>
          <a:ln/>
        </p:spPr>
        <p:txBody>
          <a:bodyPr/>
          <a:lstStyle/>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The </a:t>
            </a:r>
            <a:r>
              <a:rPr lang="en-GB" altLang="en-US" sz="2800" u="sng"/>
              <a:t>power density</a:t>
            </a:r>
            <a:r>
              <a:rPr lang="en-GB" altLang="en-US" sz="2800"/>
              <a:t> of a radiated RF signal is measured in “milliwatts per square centimeter (mW/cm</a:t>
            </a:r>
            <a:r>
              <a:rPr lang="en-GB" altLang="en-US" sz="2800" baseline="33000"/>
              <a:t>2</a:t>
            </a:r>
            <a:r>
              <a:rPr lang="en-GB" altLang="en-US" sz="2800"/>
              <a:t>).”</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The RF electric </a:t>
            </a:r>
            <a:r>
              <a:rPr lang="en-GB" altLang="en-US" sz="2800" u="sng"/>
              <a:t>field strength</a:t>
            </a:r>
            <a:r>
              <a:rPr lang="en-GB" altLang="en-US" sz="2800"/>
              <a:t> is measured in “volts per meter (V/m).”</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grpId="0"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 calcmode="lin" valueType="num">
                                      <p:cBhvr additive="base">
                                        <p:cTn id="7" dur="500" fill="hold"/>
                                        <p:tgtEl>
                                          <p:spTgt spid="4813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813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48130">
                                            <p:txEl>
                                              <p:pRg st="1" end="1"/>
                                            </p:txEl>
                                          </p:spTgt>
                                        </p:tgtEl>
                                        <p:attrNameLst>
                                          <p:attrName>style.visibility</p:attrName>
                                        </p:attrNameLst>
                                      </p:cBhvr>
                                      <p:to>
                                        <p:strVal val="visible"/>
                                      </p:to>
                                    </p:set>
                                    <p:anim calcmode="lin" valueType="num">
                                      <p:cBhvr additive="base">
                                        <p:cTn id="13" dur="500" fill="hold"/>
                                        <p:tgtEl>
                                          <p:spTgt spid="48130">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8130">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Oval 1">
            <a:extLst>
              <a:ext uri="{FF2B5EF4-FFF2-40B4-BE49-F238E27FC236}">
                <a16:creationId xmlns:a16="http://schemas.microsoft.com/office/drawing/2014/main" id="{1A66142F-F9BB-4CAE-9BDA-0B2428A58A03}"/>
              </a:ext>
            </a:extLst>
          </p:cNvPr>
          <p:cNvSpPr>
            <a:spLocks noChangeArrowheads="1"/>
          </p:cNvSpPr>
          <p:nvPr/>
        </p:nvSpPr>
        <p:spPr bwMode="auto">
          <a:xfrm>
            <a:off x="5076825" y="2463800"/>
            <a:ext cx="2314575" cy="2314575"/>
          </a:xfrm>
          <a:prstGeom prst="ellipse">
            <a:avLst/>
          </a:prstGeom>
          <a:solidFill>
            <a:srgbClr val="FFFFCC"/>
          </a:solidFill>
          <a:ln w="9525">
            <a:solidFill>
              <a:srgbClr val="000000"/>
            </a:solidFill>
            <a:round/>
            <a:headEnd/>
            <a:tailEnd/>
          </a:ln>
        </p:spPr>
        <p:txBody>
          <a:bodyPr wrap="none" anchor="ctr"/>
          <a:lstStyle/>
          <a:p>
            <a:endParaRPr lang="en-US"/>
          </a:p>
        </p:txBody>
      </p:sp>
      <p:sp>
        <p:nvSpPr>
          <p:cNvPr id="49154" name="Rectangle 2">
            <a:extLst>
              <a:ext uri="{FF2B5EF4-FFF2-40B4-BE49-F238E27FC236}">
                <a16:creationId xmlns:a16="http://schemas.microsoft.com/office/drawing/2014/main" id="{16F6C15F-FB44-457F-B484-349022CF175E}"/>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Near Field &amp; Far Field</a:t>
            </a:r>
          </a:p>
        </p:txBody>
      </p:sp>
      <p:pic>
        <p:nvPicPr>
          <p:cNvPr id="49155" name="Picture 3">
            <a:extLst>
              <a:ext uri="{FF2B5EF4-FFF2-40B4-BE49-F238E27FC236}">
                <a16:creationId xmlns:a16="http://schemas.microsoft.com/office/drawing/2014/main" id="{8E73ADC2-FF76-4709-B94A-3115D2553F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5975" y="3282950"/>
            <a:ext cx="676275" cy="6762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49156" name="Line 4">
            <a:extLst>
              <a:ext uri="{FF2B5EF4-FFF2-40B4-BE49-F238E27FC236}">
                <a16:creationId xmlns:a16="http://schemas.microsoft.com/office/drawing/2014/main" id="{7FAE084A-97FF-4054-96D6-38B1272EB46D}"/>
              </a:ext>
            </a:extLst>
          </p:cNvPr>
          <p:cNvSpPr>
            <a:spLocks noChangeShapeType="1"/>
          </p:cNvSpPr>
          <p:nvPr/>
        </p:nvSpPr>
        <p:spPr bwMode="auto">
          <a:xfrm>
            <a:off x="5984875" y="3621088"/>
            <a:ext cx="522288" cy="1587"/>
          </a:xfrm>
          <a:prstGeom prst="line">
            <a:avLst/>
          </a:prstGeom>
          <a:noFill/>
          <a:ln w="27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7" name="Oval 5">
            <a:extLst>
              <a:ext uri="{FF2B5EF4-FFF2-40B4-BE49-F238E27FC236}">
                <a16:creationId xmlns:a16="http://schemas.microsoft.com/office/drawing/2014/main" id="{0A91A0F6-FFE4-4711-88A1-2D6B7DA3E1E1}"/>
              </a:ext>
            </a:extLst>
          </p:cNvPr>
          <p:cNvSpPr>
            <a:spLocks noChangeArrowheads="1"/>
          </p:cNvSpPr>
          <p:nvPr/>
        </p:nvSpPr>
        <p:spPr bwMode="auto">
          <a:xfrm>
            <a:off x="6199188" y="3563938"/>
            <a:ext cx="93662" cy="103187"/>
          </a:xfrm>
          <a:prstGeom prst="ellipse">
            <a:avLst/>
          </a:prstGeom>
          <a:solidFill>
            <a:srgbClr val="FF0000"/>
          </a:solidFill>
          <a:ln w="9525">
            <a:solidFill>
              <a:srgbClr val="000000"/>
            </a:solidFill>
            <a:round/>
            <a:headEnd/>
            <a:tailEnd/>
          </a:ln>
        </p:spPr>
        <p:txBody>
          <a:bodyPr wrap="none" anchor="ctr"/>
          <a:lstStyle/>
          <a:p>
            <a:endParaRPr lang="en-US"/>
          </a:p>
        </p:txBody>
      </p:sp>
      <p:sp>
        <p:nvSpPr>
          <p:cNvPr id="49158" name="Text Box 6">
            <a:extLst>
              <a:ext uri="{FF2B5EF4-FFF2-40B4-BE49-F238E27FC236}">
                <a16:creationId xmlns:a16="http://schemas.microsoft.com/office/drawing/2014/main" id="{BB5C3F03-A05C-42C9-8D68-1445C54E9BF8}"/>
              </a:ext>
            </a:extLst>
          </p:cNvPr>
          <p:cNvSpPr txBox="1">
            <a:spLocks noChangeArrowheads="1"/>
          </p:cNvSpPr>
          <p:nvPr/>
        </p:nvSpPr>
        <p:spPr bwMode="auto">
          <a:xfrm>
            <a:off x="6757988" y="2879725"/>
            <a:ext cx="7064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sz="2000"/>
              <a:t>Dipole</a:t>
            </a:r>
          </a:p>
        </p:txBody>
      </p:sp>
      <p:sp>
        <p:nvSpPr>
          <p:cNvPr id="49159" name="Line 7">
            <a:extLst>
              <a:ext uri="{FF2B5EF4-FFF2-40B4-BE49-F238E27FC236}">
                <a16:creationId xmlns:a16="http://schemas.microsoft.com/office/drawing/2014/main" id="{5714C60B-98FD-40DB-B557-CD5E1997413B}"/>
              </a:ext>
            </a:extLst>
          </p:cNvPr>
          <p:cNvSpPr>
            <a:spLocks noChangeShapeType="1"/>
          </p:cNvSpPr>
          <p:nvPr/>
        </p:nvSpPr>
        <p:spPr bwMode="auto">
          <a:xfrm flipH="1">
            <a:off x="6345238" y="3138488"/>
            <a:ext cx="433387" cy="4032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0" name="Text Box 8">
            <a:extLst>
              <a:ext uri="{FF2B5EF4-FFF2-40B4-BE49-F238E27FC236}">
                <a16:creationId xmlns:a16="http://schemas.microsoft.com/office/drawing/2014/main" id="{3D0158E8-19D4-4EE8-9535-48B20ADAEBAA}"/>
              </a:ext>
            </a:extLst>
          </p:cNvPr>
          <p:cNvSpPr txBox="1">
            <a:spLocks noChangeArrowheads="1"/>
          </p:cNvSpPr>
          <p:nvPr/>
        </p:nvSpPr>
        <p:spPr bwMode="auto">
          <a:xfrm>
            <a:off x="5788025" y="2074863"/>
            <a:ext cx="1544638"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sz="2000"/>
              <a:t>Reactive Field</a:t>
            </a:r>
          </a:p>
        </p:txBody>
      </p:sp>
      <p:sp>
        <p:nvSpPr>
          <p:cNvPr id="49161" name="Text Box 9">
            <a:extLst>
              <a:ext uri="{FF2B5EF4-FFF2-40B4-BE49-F238E27FC236}">
                <a16:creationId xmlns:a16="http://schemas.microsoft.com/office/drawing/2014/main" id="{FB1B26D2-E98A-416B-883C-3B7CE69D53B4}"/>
              </a:ext>
            </a:extLst>
          </p:cNvPr>
          <p:cNvSpPr txBox="1">
            <a:spLocks noChangeArrowheads="1"/>
          </p:cNvSpPr>
          <p:nvPr/>
        </p:nvSpPr>
        <p:spPr bwMode="auto">
          <a:xfrm>
            <a:off x="6313488" y="4879975"/>
            <a:ext cx="22685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sz="2000"/>
              <a:t>Near Radiating Field</a:t>
            </a:r>
          </a:p>
        </p:txBody>
      </p:sp>
      <p:sp>
        <p:nvSpPr>
          <p:cNvPr id="49162" name="Line 10">
            <a:extLst>
              <a:ext uri="{FF2B5EF4-FFF2-40B4-BE49-F238E27FC236}">
                <a16:creationId xmlns:a16="http://schemas.microsoft.com/office/drawing/2014/main" id="{9B22AD63-71B5-4740-8BC3-00C4BB083327}"/>
              </a:ext>
            </a:extLst>
          </p:cNvPr>
          <p:cNvSpPr>
            <a:spLocks noChangeShapeType="1"/>
          </p:cNvSpPr>
          <p:nvPr/>
        </p:nvSpPr>
        <p:spPr bwMode="auto">
          <a:xfrm flipH="1">
            <a:off x="6235700" y="2381250"/>
            <a:ext cx="139700" cy="963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3" name="Line 11">
            <a:extLst>
              <a:ext uri="{FF2B5EF4-FFF2-40B4-BE49-F238E27FC236}">
                <a16:creationId xmlns:a16="http://schemas.microsoft.com/office/drawing/2014/main" id="{758CBF1B-6D9E-421A-9F64-40BDB3606BB6}"/>
              </a:ext>
            </a:extLst>
          </p:cNvPr>
          <p:cNvSpPr>
            <a:spLocks noChangeShapeType="1"/>
          </p:cNvSpPr>
          <p:nvPr/>
        </p:nvSpPr>
        <p:spPr bwMode="auto">
          <a:xfrm flipH="1" flipV="1">
            <a:off x="6811963" y="4560888"/>
            <a:ext cx="342900" cy="3095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4" name="Text Box 12">
            <a:extLst>
              <a:ext uri="{FF2B5EF4-FFF2-40B4-BE49-F238E27FC236}">
                <a16:creationId xmlns:a16="http://schemas.microsoft.com/office/drawing/2014/main" id="{B5A941B7-7440-4EA7-9C87-974565F96AEB}"/>
              </a:ext>
            </a:extLst>
          </p:cNvPr>
          <p:cNvSpPr txBox="1">
            <a:spLocks noChangeArrowheads="1"/>
          </p:cNvSpPr>
          <p:nvPr/>
        </p:nvSpPr>
        <p:spPr bwMode="auto">
          <a:xfrm>
            <a:off x="7561263" y="3495675"/>
            <a:ext cx="149701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t>Far Radiating</a:t>
            </a:r>
          </a:p>
          <a:p>
            <a:pPr eaLnBrk="1" hangingPunct="1">
              <a:lnSpc>
                <a:spcPct val="106000"/>
              </a:lnSpc>
              <a:buClr>
                <a:srgbClr val="FFFFCC"/>
              </a:buClr>
              <a:buSzPct val="100000"/>
              <a:buFont typeface="Times New Roman" panose="02020603050405020304" pitchFamily="18" charset="0"/>
              <a:buNone/>
            </a:pPr>
            <a:r>
              <a:rPr lang="en-GB" altLang="en-US" sz="2000"/>
              <a:t>Field</a:t>
            </a:r>
          </a:p>
        </p:txBody>
      </p:sp>
      <p:sp>
        <p:nvSpPr>
          <p:cNvPr id="49165" name="Line 13">
            <a:extLst>
              <a:ext uri="{FF2B5EF4-FFF2-40B4-BE49-F238E27FC236}">
                <a16:creationId xmlns:a16="http://schemas.microsoft.com/office/drawing/2014/main" id="{BF6E47DF-7F53-4C2D-AF0D-B9CEBACEF0C5}"/>
              </a:ext>
            </a:extLst>
          </p:cNvPr>
          <p:cNvSpPr>
            <a:spLocks noChangeShapeType="1"/>
          </p:cNvSpPr>
          <p:nvPr/>
        </p:nvSpPr>
        <p:spPr bwMode="auto">
          <a:xfrm>
            <a:off x="7673975" y="3394075"/>
            <a:ext cx="1111250" cy="1588"/>
          </a:xfrm>
          <a:prstGeom prst="line">
            <a:avLst/>
          </a:prstGeom>
          <a:noFill/>
          <a:ln w="3672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6" name="Text Box 14">
            <a:extLst>
              <a:ext uri="{FF2B5EF4-FFF2-40B4-BE49-F238E27FC236}">
                <a16:creationId xmlns:a16="http://schemas.microsoft.com/office/drawing/2014/main" id="{EA87FF06-93F0-47CA-B907-FDDA979558B8}"/>
              </a:ext>
            </a:extLst>
          </p:cNvPr>
          <p:cNvSpPr txBox="1">
            <a:spLocks noChangeArrowheads="1"/>
          </p:cNvSpPr>
          <p:nvPr/>
        </p:nvSpPr>
        <p:spPr bwMode="auto">
          <a:xfrm>
            <a:off x="354013" y="2222500"/>
            <a:ext cx="4665662"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41313" indent="-341313">
              <a:tabLst>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1pPr>
            <a:lvl2pPr marL="646113" indent="-242888">
              <a:tabLst>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2pPr>
            <a:lvl3pPr>
              <a:tabLst>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3pPr>
            <a:lvl4pPr>
              <a:tabLst>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4pPr>
            <a:lvl5pPr>
              <a:tabLst>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105000"/>
              <a:buFont typeface="Times New Roman" panose="02020603050405020304" pitchFamily="18" charset="0"/>
              <a:buBlip>
                <a:blip r:embed="rId4"/>
              </a:buBlip>
            </a:pPr>
            <a:r>
              <a:rPr lang="en-GB" altLang="en-US" sz="2200"/>
              <a:t>In the “far field” the power density is proportional to the inverse of the square of the distance.</a:t>
            </a:r>
          </a:p>
          <a:p>
            <a:pPr lvl="1" eaLnBrk="1" hangingPunct="1">
              <a:lnSpc>
                <a:spcPct val="106000"/>
              </a:lnSpc>
              <a:spcBef>
                <a:spcPts val="725"/>
              </a:spcBef>
              <a:buClr>
                <a:srgbClr val="000000"/>
              </a:buClr>
              <a:buSzPct val="68000"/>
              <a:buFont typeface="Times New Roman" panose="02020603050405020304" pitchFamily="18" charset="0"/>
              <a:buBlip>
                <a:blip r:embed="rId5"/>
              </a:buBlip>
            </a:pPr>
            <a:r>
              <a:rPr lang="en-GB" altLang="en-US" sz="2200">
                <a:solidFill>
                  <a:srgbClr val="333333"/>
                </a:solidFill>
                <a:latin typeface="Tahoma" panose="020B0604030504040204" pitchFamily="34" charset="0"/>
                <a:cs typeface="Tahoma" panose="020B0604030504040204" pitchFamily="34" charset="0"/>
              </a:rPr>
              <a:t>Doubling the distance to the antenna reduces the power density to ¼ as strong.</a:t>
            </a:r>
          </a:p>
          <a:p>
            <a:pPr eaLnBrk="1" hangingPunct="1">
              <a:lnSpc>
                <a:spcPct val="106000"/>
              </a:lnSpc>
              <a:spcBef>
                <a:spcPts val="725"/>
              </a:spcBef>
              <a:buClr>
                <a:srgbClr val="000000"/>
              </a:buClr>
              <a:buSzPct val="105000"/>
              <a:buFont typeface="Times New Roman" panose="02020603050405020304" pitchFamily="18" charset="0"/>
              <a:buBlip>
                <a:blip r:embed="rId4"/>
              </a:buBlip>
            </a:pPr>
            <a:r>
              <a:rPr lang="en-GB" altLang="en-US" sz="2200"/>
              <a:t>In the “near field” the signal strength variance depends on the type of antenna.</a:t>
            </a:r>
          </a:p>
          <a:p>
            <a:pPr eaLnBrk="1" hangingPunct="1">
              <a:lnSpc>
                <a:spcPct val="106000"/>
              </a:lnSpc>
              <a:spcBef>
                <a:spcPts val="725"/>
              </a:spcBef>
              <a:buClr>
                <a:srgbClr val="000000"/>
              </a:buClr>
              <a:buSzPct val="105000"/>
              <a:buFont typeface="Times New Roman" panose="02020603050405020304" pitchFamily="18" charset="0"/>
              <a:buBlip>
                <a:blip r:embed="rId4"/>
              </a:buBlip>
            </a:pPr>
            <a:r>
              <a:rPr lang="en-GB" altLang="en-US" sz="2200"/>
              <a:t>Wavelength &amp; physical antenna size determine the boundary between the near &amp; far fields.</a:t>
            </a:r>
          </a:p>
        </p:txBody>
      </p:sp>
      <p:sp>
        <p:nvSpPr>
          <p:cNvPr id="49167" name="Text Box 15">
            <a:extLst>
              <a:ext uri="{FF2B5EF4-FFF2-40B4-BE49-F238E27FC236}">
                <a16:creationId xmlns:a16="http://schemas.microsoft.com/office/drawing/2014/main" id="{6514AABB-963A-4BBA-85AA-555FAD9C21E0}"/>
              </a:ext>
            </a:extLst>
          </p:cNvPr>
          <p:cNvSpPr txBox="1">
            <a:spLocks noChangeArrowheads="1"/>
          </p:cNvSpPr>
          <p:nvPr/>
        </p:nvSpPr>
        <p:spPr bwMode="auto">
          <a:xfrm>
            <a:off x="5116513" y="5634038"/>
            <a:ext cx="3627437"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54013" indent="-354013">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1pPr>
            <a:lvl2pPr>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2pPr>
            <a:lvl3pPr>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3pPr>
            <a:lvl4pPr>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4pPr>
            <a:lvl5pPr>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000000"/>
              </a:buClr>
              <a:buSzPct val="105000"/>
              <a:buFont typeface="Times New Roman" panose="02020603050405020304" pitchFamily="18" charset="0"/>
              <a:buBlip>
                <a:blip r:embed="rId4"/>
              </a:buBlip>
            </a:pPr>
            <a:r>
              <a:rPr lang="en-GB" altLang="en-US" sz="2200"/>
              <a:t>RF exposure effects are the most difficult to evaluate in the near field.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9166">
                                            <p:txEl>
                                              <p:pRg st="0" end="0"/>
                                            </p:txEl>
                                          </p:spTgt>
                                        </p:tgtEl>
                                        <p:attrNameLst>
                                          <p:attrName>style.visibility</p:attrName>
                                        </p:attrNameLst>
                                      </p:cBhvr>
                                      <p:to>
                                        <p:strVal val="visible"/>
                                      </p:to>
                                    </p:set>
                                    <p:anim calcmode="lin" valueType="num">
                                      <p:cBhvr additive="base">
                                        <p:cTn id="7" dur="500"/>
                                        <p:tgtEl>
                                          <p:spTgt spid="49166">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4916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49166">
                                            <p:txEl>
                                              <p:pRg st="1" end="1"/>
                                            </p:txEl>
                                          </p:spTgt>
                                        </p:tgtEl>
                                        <p:attrNameLst>
                                          <p:attrName>style.visibility</p:attrName>
                                        </p:attrNameLst>
                                      </p:cBhvr>
                                      <p:to>
                                        <p:strVal val="visible"/>
                                      </p:to>
                                    </p:set>
                                    <p:anim calcmode="lin" valueType="num">
                                      <p:cBhvr additive="base">
                                        <p:cTn id="13" dur="500"/>
                                        <p:tgtEl>
                                          <p:spTgt spid="49166">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49166">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49166">
                                            <p:txEl>
                                              <p:pRg st="2" end="2"/>
                                            </p:txEl>
                                          </p:spTgt>
                                        </p:tgtEl>
                                        <p:attrNameLst>
                                          <p:attrName>style.visibility</p:attrName>
                                        </p:attrNameLst>
                                      </p:cBhvr>
                                      <p:to>
                                        <p:strVal val="visible"/>
                                      </p:to>
                                    </p:set>
                                    <p:anim calcmode="lin" valueType="num">
                                      <p:cBhvr additive="base">
                                        <p:cTn id="19" dur="500"/>
                                        <p:tgtEl>
                                          <p:spTgt spid="49166">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49166">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49166">
                                            <p:txEl>
                                              <p:pRg st="3" end="3"/>
                                            </p:txEl>
                                          </p:spTgt>
                                        </p:tgtEl>
                                        <p:attrNameLst>
                                          <p:attrName>style.visibility</p:attrName>
                                        </p:attrNameLst>
                                      </p:cBhvr>
                                      <p:to>
                                        <p:strVal val="visible"/>
                                      </p:to>
                                    </p:set>
                                    <p:anim calcmode="lin" valueType="num">
                                      <p:cBhvr additive="base">
                                        <p:cTn id="25" dur="500"/>
                                        <p:tgtEl>
                                          <p:spTgt spid="49166">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49166">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2" fill="hold" grpId="0" nodeType="clickEffect">
                                  <p:stCondLst>
                                    <p:cond delay="0"/>
                                  </p:stCondLst>
                                  <p:childTnLst>
                                    <p:set>
                                      <p:cBhvr>
                                        <p:cTn id="30" dur="1" fill="hold">
                                          <p:stCondLst>
                                            <p:cond delay="0"/>
                                          </p:stCondLst>
                                        </p:cTn>
                                        <p:tgtEl>
                                          <p:spTgt spid="49167"/>
                                        </p:tgtEl>
                                        <p:attrNameLst>
                                          <p:attrName>style.visibility</p:attrName>
                                        </p:attrNameLst>
                                      </p:cBhvr>
                                      <p:to>
                                        <p:strVal val="visible"/>
                                      </p:to>
                                    </p:set>
                                    <p:anim calcmode="lin" valueType="num">
                                      <p:cBhvr additive="base">
                                        <p:cTn id="31" dur="500"/>
                                        <p:tgtEl>
                                          <p:spTgt spid="49167"/>
                                        </p:tgtEl>
                                        <p:attrNameLst>
                                          <p:attrName>ppt_x</p:attrName>
                                        </p:attrNameLst>
                                      </p:cBhvr>
                                      <p:tavLst>
                                        <p:tav tm="0">
                                          <p:val>
                                            <p:strVal val="#ppt_x+#ppt_w*1.125000"/>
                                          </p:val>
                                        </p:tav>
                                        <p:tav tm="100000">
                                          <p:val>
                                            <p:strVal val="#ppt_x"/>
                                          </p:val>
                                        </p:tav>
                                      </p:tavLst>
                                    </p:anim>
                                    <p:animEffect transition="in" filter="wipe(left)">
                                      <p:cBhvr>
                                        <p:cTn id="32" dur="500"/>
                                        <p:tgtEl>
                                          <p:spTgt spid="49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6" grpId="0" build="p" bldLvl="2" autoUpdateAnimBg="0"/>
      <p:bldP spid="49167"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1">
            <a:extLst>
              <a:ext uri="{FF2B5EF4-FFF2-40B4-BE49-F238E27FC236}">
                <a16:creationId xmlns:a16="http://schemas.microsoft.com/office/drawing/2014/main" id="{8F142493-8AC2-4E73-B02F-704D7B46D283}"/>
              </a:ext>
            </a:extLst>
          </p:cNvPr>
          <p:cNvSpPr>
            <a:spLocks noGrp="1" noChangeArrowheads="1"/>
          </p:cNvSpPr>
          <p:nvPr>
            <p:ph type="title" idx="4294967295"/>
          </p:nvPr>
        </p:nvSpPr>
        <p:spPr>
          <a:xfrm>
            <a:off x="246063" y="930275"/>
            <a:ext cx="8289925"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Determining RF Power Densities</a:t>
            </a:r>
          </a:p>
        </p:txBody>
      </p:sp>
      <p:sp>
        <p:nvSpPr>
          <p:cNvPr id="50178" name="Rectangle 2">
            <a:extLst>
              <a:ext uri="{FF2B5EF4-FFF2-40B4-BE49-F238E27FC236}">
                <a16:creationId xmlns:a16="http://schemas.microsoft.com/office/drawing/2014/main" id="{6D852BD6-A50D-4C24-AD41-1258EC698EDC}"/>
              </a:ext>
            </a:extLst>
          </p:cNvPr>
          <p:cNvSpPr>
            <a:spLocks noGrp="1" noChangeArrowheads="1"/>
          </p:cNvSpPr>
          <p:nvPr>
            <p:ph type="body" idx="4294967295"/>
          </p:nvPr>
        </p:nvSpPr>
        <p:spPr>
          <a:xfrm>
            <a:off x="685800" y="2147888"/>
            <a:ext cx="7772400" cy="4114800"/>
          </a:xfrm>
          <a:ln/>
        </p:spPr>
        <p:txBody>
          <a:bodyPr lIns="92160" tIns="46080" rIns="92160" bIns="46080"/>
          <a:lstStyle/>
          <a:p>
            <a:pPr marL="0" indent="0">
              <a:spcBef>
                <a:spcPts val="725"/>
              </a:spcBef>
              <a:buSzPct val="82000"/>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800"/>
              <a:t>Use one or more methods in the amateur supplement to FCC OET Bulletin 65</a:t>
            </a:r>
          </a:p>
          <a:p>
            <a:pPr lvl="1">
              <a:spcBef>
                <a:spcPts val="725"/>
              </a:spcBef>
              <a:buSzPct val="54000"/>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a:t>Direct measurement of the RF fields</a:t>
            </a:r>
          </a:p>
          <a:p>
            <a:pPr lvl="2">
              <a:spcBef>
                <a:spcPts val="725"/>
              </a:spcBef>
              <a:buSzPct val="40000"/>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sz="2600"/>
              <a:t>Requires calibrated field strength meter</a:t>
            </a:r>
          </a:p>
          <a:p>
            <a:pPr lvl="1">
              <a:buSzPct val="54000"/>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a:t>Calculate the RF fields with a computer model</a:t>
            </a:r>
          </a:p>
          <a:p>
            <a:pPr lvl="1">
              <a:buSzPct val="54000"/>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a:t>Use the charts published by the FCC in OET Bulletin 65</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 calcmode="lin" valueType="num">
                                      <p:cBhvr additive="base">
                                        <p:cTn id="7" dur="500"/>
                                        <p:tgtEl>
                                          <p:spTgt spid="50178">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5017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50178">
                                            <p:txEl>
                                              <p:pRg st="1" end="1"/>
                                            </p:txEl>
                                          </p:spTgt>
                                        </p:tgtEl>
                                        <p:attrNameLst>
                                          <p:attrName>style.visibility</p:attrName>
                                        </p:attrNameLst>
                                      </p:cBhvr>
                                      <p:to>
                                        <p:strVal val="visible"/>
                                      </p:to>
                                    </p:set>
                                    <p:anim calcmode="lin" valueType="num">
                                      <p:cBhvr additive="base">
                                        <p:cTn id="13" dur="500"/>
                                        <p:tgtEl>
                                          <p:spTgt spid="50178">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50178">
                                            <p:txEl>
                                              <p:pRg st="1" end="1"/>
                                            </p:txEl>
                                          </p:spTgt>
                                        </p:tgtEl>
                                      </p:cBhvr>
                                    </p:animEffect>
                                  </p:childTnLst>
                                </p:cTn>
                              </p:par>
                              <p:par>
                                <p:cTn id="15" presetID="12" presetClass="entr" presetSubtype="2" fill="hold" grpId="0" nodeType="withEffect">
                                  <p:stCondLst>
                                    <p:cond delay="0"/>
                                  </p:stCondLst>
                                  <p:childTnLst>
                                    <p:set>
                                      <p:cBhvr>
                                        <p:cTn id="16" dur="1" fill="hold">
                                          <p:stCondLst>
                                            <p:cond delay="0"/>
                                          </p:stCondLst>
                                        </p:cTn>
                                        <p:tgtEl>
                                          <p:spTgt spid="50178">
                                            <p:txEl>
                                              <p:pRg st="2" end="2"/>
                                            </p:txEl>
                                          </p:spTgt>
                                        </p:tgtEl>
                                        <p:attrNameLst>
                                          <p:attrName>style.visibility</p:attrName>
                                        </p:attrNameLst>
                                      </p:cBhvr>
                                      <p:to>
                                        <p:strVal val="visible"/>
                                      </p:to>
                                    </p:set>
                                    <p:anim calcmode="lin" valueType="num">
                                      <p:cBhvr additive="base">
                                        <p:cTn id="17" dur="500"/>
                                        <p:tgtEl>
                                          <p:spTgt spid="50178">
                                            <p:txEl>
                                              <p:pRg st="2" end="2"/>
                                            </p:txEl>
                                          </p:spTgt>
                                        </p:tgtEl>
                                        <p:attrNameLst>
                                          <p:attrName>ppt_x</p:attrName>
                                        </p:attrNameLst>
                                      </p:cBhvr>
                                      <p:tavLst>
                                        <p:tav tm="0">
                                          <p:val>
                                            <p:strVal val="#ppt_x+#ppt_w*1.125000"/>
                                          </p:val>
                                        </p:tav>
                                        <p:tav tm="100000">
                                          <p:val>
                                            <p:strVal val="#ppt_x"/>
                                          </p:val>
                                        </p:tav>
                                      </p:tavLst>
                                    </p:anim>
                                    <p:animEffect transition="in" filter="wipe(left)">
                                      <p:cBhvr>
                                        <p:cTn id="18" dur="500"/>
                                        <p:tgtEl>
                                          <p:spTgt spid="50178">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2" fill="hold" grpId="0" nodeType="clickEffect">
                                  <p:stCondLst>
                                    <p:cond delay="0"/>
                                  </p:stCondLst>
                                  <p:childTnLst>
                                    <p:set>
                                      <p:cBhvr>
                                        <p:cTn id="22" dur="1" fill="hold">
                                          <p:stCondLst>
                                            <p:cond delay="0"/>
                                          </p:stCondLst>
                                        </p:cTn>
                                        <p:tgtEl>
                                          <p:spTgt spid="50178">
                                            <p:txEl>
                                              <p:pRg st="3" end="3"/>
                                            </p:txEl>
                                          </p:spTgt>
                                        </p:tgtEl>
                                        <p:attrNameLst>
                                          <p:attrName>style.visibility</p:attrName>
                                        </p:attrNameLst>
                                      </p:cBhvr>
                                      <p:to>
                                        <p:strVal val="visible"/>
                                      </p:to>
                                    </p:set>
                                    <p:anim calcmode="lin" valueType="num">
                                      <p:cBhvr additive="base">
                                        <p:cTn id="23" dur="500"/>
                                        <p:tgtEl>
                                          <p:spTgt spid="50178">
                                            <p:txEl>
                                              <p:pRg st="3" end="3"/>
                                            </p:txEl>
                                          </p:spTgt>
                                        </p:tgtEl>
                                        <p:attrNameLst>
                                          <p:attrName>ppt_x</p:attrName>
                                        </p:attrNameLst>
                                      </p:cBhvr>
                                      <p:tavLst>
                                        <p:tav tm="0">
                                          <p:val>
                                            <p:strVal val="#ppt_x+#ppt_w*1.125000"/>
                                          </p:val>
                                        </p:tav>
                                        <p:tav tm="100000">
                                          <p:val>
                                            <p:strVal val="#ppt_x"/>
                                          </p:val>
                                        </p:tav>
                                      </p:tavLst>
                                    </p:anim>
                                    <p:animEffect transition="in" filter="wipe(left)">
                                      <p:cBhvr>
                                        <p:cTn id="24" dur="500"/>
                                        <p:tgtEl>
                                          <p:spTgt spid="50178">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2" fill="hold" grpId="0" nodeType="clickEffect">
                                  <p:stCondLst>
                                    <p:cond delay="0"/>
                                  </p:stCondLst>
                                  <p:childTnLst>
                                    <p:set>
                                      <p:cBhvr>
                                        <p:cTn id="28" dur="1" fill="hold">
                                          <p:stCondLst>
                                            <p:cond delay="0"/>
                                          </p:stCondLst>
                                        </p:cTn>
                                        <p:tgtEl>
                                          <p:spTgt spid="50178">
                                            <p:txEl>
                                              <p:pRg st="4" end="4"/>
                                            </p:txEl>
                                          </p:spTgt>
                                        </p:tgtEl>
                                        <p:attrNameLst>
                                          <p:attrName>style.visibility</p:attrName>
                                        </p:attrNameLst>
                                      </p:cBhvr>
                                      <p:to>
                                        <p:strVal val="visible"/>
                                      </p:to>
                                    </p:set>
                                    <p:anim calcmode="lin" valueType="num">
                                      <p:cBhvr additive="base">
                                        <p:cTn id="29" dur="500"/>
                                        <p:tgtEl>
                                          <p:spTgt spid="50178">
                                            <p:txEl>
                                              <p:pRg st="4" end="4"/>
                                            </p:txEl>
                                          </p:spTgt>
                                        </p:tgtEl>
                                        <p:attrNameLst>
                                          <p:attrName>ppt_x</p:attrName>
                                        </p:attrNameLst>
                                      </p:cBhvr>
                                      <p:tavLst>
                                        <p:tav tm="0">
                                          <p:val>
                                            <p:strVal val="#ppt_x+#ppt_w*1.125000"/>
                                          </p:val>
                                        </p:tav>
                                        <p:tav tm="100000">
                                          <p:val>
                                            <p:strVal val="#ppt_x"/>
                                          </p:val>
                                        </p:tav>
                                      </p:tavLst>
                                    </p:anim>
                                    <p:animEffect transition="in" filter="wipe(left)">
                                      <p:cBhvr>
                                        <p:cTn id="30" dur="500"/>
                                        <p:tgtEl>
                                          <p:spTgt spid="501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bldLvl="2"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1" name="Rectangle 1">
            <a:extLst>
              <a:ext uri="{FF2B5EF4-FFF2-40B4-BE49-F238E27FC236}">
                <a16:creationId xmlns:a16="http://schemas.microsoft.com/office/drawing/2014/main" id="{E190C252-CE06-45BD-8651-0B8AEE423C8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RF Safety &amp; Duty Cycle</a:t>
            </a:r>
          </a:p>
        </p:txBody>
      </p:sp>
      <p:sp>
        <p:nvSpPr>
          <p:cNvPr id="51202" name="Rectangle 2">
            <a:extLst>
              <a:ext uri="{FF2B5EF4-FFF2-40B4-BE49-F238E27FC236}">
                <a16:creationId xmlns:a16="http://schemas.microsoft.com/office/drawing/2014/main" id="{AF73C466-511C-4080-AF6F-CA3A3A64D7C9}"/>
              </a:ext>
            </a:extLst>
          </p:cNvPr>
          <p:cNvSpPr>
            <a:spLocks noGrp="1" noChangeArrowheads="1"/>
          </p:cNvSpPr>
          <p:nvPr>
            <p:ph type="body" idx="4294967295"/>
          </p:nvPr>
        </p:nvSpPr>
        <p:spPr>
          <a:xfrm>
            <a:off x="685800" y="2147888"/>
            <a:ext cx="5627688" cy="4265612"/>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Duty cycle takes into account the amount of time a transmitter is operating at full power during a transmission.</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lower the duty cycle, the shorter the compliance distance.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higher the duty cycle, the longer the compliance distance.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Lower duty cycles expose people to lower radio-frequency radiation.</a:t>
            </a:r>
          </a:p>
        </p:txBody>
      </p:sp>
      <p:pic>
        <p:nvPicPr>
          <p:cNvPr id="51203" name="Picture 3">
            <a:extLst>
              <a:ext uri="{FF2B5EF4-FFF2-40B4-BE49-F238E27FC236}">
                <a16:creationId xmlns:a16="http://schemas.microsoft.com/office/drawing/2014/main" id="{E1EBFF8E-A81A-4CFC-A576-5C040AB9C5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9188" y="2244725"/>
            <a:ext cx="2630487" cy="176053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anim calcmode="lin" valueType="num">
                                      <p:cBhvr additive="base">
                                        <p:cTn id="7" dur="500"/>
                                        <p:tgtEl>
                                          <p:spTgt spid="5120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5120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1202">
                                            <p:txEl>
                                              <p:pRg st="1" end="1"/>
                                            </p:txEl>
                                          </p:spTgt>
                                        </p:tgtEl>
                                        <p:attrNameLst>
                                          <p:attrName>style.visibility</p:attrName>
                                        </p:attrNameLst>
                                      </p:cBhvr>
                                      <p:to>
                                        <p:strVal val="visible"/>
                                      </p:to>
                                    </p:set>
                                    <p:anim calcmode="lin" valueType="num">
                                      <p:cBhvr additive="base">
                                        <p:cTn id="13" dur="500"/>
                                        <p:tgtEl>
                                          <p:spTgt spid="51202">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5120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1202">
                                            <p:txEl>
                                              <p:pRg st="2" end="2"/>
                                            </p:txEl>
                                          </p:spTgt>
                                        </p:tgtEl>
                                        <p:attrNameLst>
                                          <p:attrName>style.visibility</p:attrName>
                                        </p:attrNameLst>
                                      </p:cBhvr>
                                      <p:to>
                                        <p:strVal val="visible"/>
                                      </p:to>
                                    </p:set>
                                    <p:anim calcmode="lin" valueType="num">
                                      <p:cBhvr additive="base">
                                        <p:cTn id="19" dur="500"/>
                                        <p:tgtEl>
                                          <p:spTgt spid="51202">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51202">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51202">
                                            <p:txEl>
                                              <p:pRg st="3" end="3"/>
                                            </p:txEl>
                                          </p:spTgt>
                                        </p:tgtEl>
                                        <p:attrNameLst>
                                          <p:attrName>style.visibility</p:attrName>
                                        </p:attrNameLst>
                                      </p:cBhvr>
                                      <p:to>
                                        <p:strVal val="visible"/>
                                      </p:to>
                                    </p:set>
                                    <p:anim calcmode="lin" valueType="num">
                                      <p:cBhvr additive="base">
                                        <p:cTn id="25" dur="500"/>
                                        <p:tgtEl>
                                          <p:spTgt spid="51202">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512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Rectangle 1">
            <a:extLst>
              <a:ext uri="{FF2B5EF4-FFF2-40B4-BE49-F238E27FC236}">
                <a16:creationId xmlns:a16="http://schemas.microsoft.com/office/drawing/2014/main" id="{3D36FAB7-9083-48A4-BD1B-6ED03C58C0C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RF Exposure Limit Factors</a:t>
            </a:r>
          </a:p>
        </p:txBody>
      </p:sp>
      <p:sp>
        <p:nvSpPr>
          <p:cNvPr id="52226" name="Rectangle 2">
            <a:extLst>
              <a:ext uri="{FF2B5EF4-FFF2-40B4-BE49-F238E27FC236}">
                <a16:creationId xmlns:a16="http://schemas.microsoft.com/office/drawing/2014/main" id="{9E19A51B-CC00-4D04-9668-2D1E2A27C26F}"/>
              </a:ext>
            </a:extLst>
          </p:cNvPr>
          <p:cNvSpPr>
            <a:spLocks noGrp="1" noChangeArrowheads="1"/>
          </p:cNvSpPr>
          <p:nvPr>
            <p:ph type="body" idx="4294967295"/>
          </p:nvPr>
        </p:nvSpPr>
        <p:spPr>
          <a:xfrm>
            <a:off x="685800" y="2147888"/>
            <a:ext cx="77724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Duty cycle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Frequency &amp; power level</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Antenna height &amp; distance to a person</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Antenna radiation pattern</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Any of these can be changed to prevent exposure to RF radiation in excess of FCC specified limits.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additive="base">
                                        <p:cTn id="7" dur="500"/>
                                        <p:tgtEl>
                                          <p:spTgt spid="52226"/>
                                        </p:tgtEl>
                                        <p:attrNameLst>
                                          <p:attrName>ppt_x</p:attrName>
                                        </p:attrNameLst>
                                      </p:cBhvr>
                                      <p:tavLst>
                                        <p:tav tm="0">
                                          <p:val>
                                            <p:strVal val="#ppt_x+#ppt_w*1.125000"/>
                                          </p:val>
                                        </p:tav>
                                        <p:tav tm="100000">
                                          <p:val>
                                            <p:strVal val="#ppt_x"/>
                                          </p:val>
                                        </p:tav>
                                      </p:tavLst>
                                    </p:anim>
                                    <p:animEffect transition="in" filter="wipe(left)">
                                      <p:cBhvr>
                                        <p:cTn id="8" dur="500"/>
                                        <p:tgtEl>
                                          <p:spTgt spid="52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1">
            <a:extLst>
              <a:ext uri="{FF2B5EF4-FFF2-40B4-BE49-F238E27FC236}">
                <a16:creationId xmlns:a16="http://schemas.microsoft.com/office/drawing/2014/main" id="{D5892CB8-EB53-4C4A-BDE1-3ECE4C7697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7363" y="1697038"/>
            <a:ext cx="4459287" cy="44338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3250" name="Text Box 2">
            <a:extLst>
              <a:ext uri="{FF2B5EF4-FFF2-40B4-BE49-F238E27FC236}">
                <a16:creationId xmlns:a16="http://schemas.microsoft.com/office/drawing/2014/main" id="{00F56AA8-91AE-4978-9317-AC2252722E4D}"/>
              </a:ext>
            </a:extLst>
          </p:cNvPr>
          <p:cNvSpPr txBox="1">
            <a:spLocks noChangeArrowheads="1"/>
          </p:cNvSpPr>
          <p:nvPr/>
        </p:nvSpPr>
        <p:spPr bwMode="auto">
          <a:xfrm>
            <a:off x="366713" y="1649413"/>
            <a:ext cx="3760787"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Which equation should be used to calculate the maximum permissible exposure (MPE) on the Technician HF bands for a controlled RF radiation exposure environment?</a:t>
            </a:r>
          </a:p>
        </p:txBody>
      </p:sp>
      <p:sp>
        <p:nvSpPr>
          <p:cNvPr id="53251" name="Oval 3">
            <a:extLst>
              <a:ext uri="{FF2B5EF4-FFF2-40B4-BE49-F238E27FC236}">
                <a16:creationId xmlns:a16="http://schemas.microsoft.com/office/drawing/2014/main" id="{643CD623-B1BD-4B69-B6AD-E4C1E743889D}"/>
              </a:ext>
            </a:extLst>
          </p:cNvPr>
          <p:cNvSpPr>
            <a:spLocks noChangeArrowheads="1"/>
          </p:cNvSpPr>
          <p:nvPr/>
        </p:nvSpPr>
        <p:spPr bwMode="auto">
          <a:xfrm>
            <a:off x="6446838" y="2124075"/>
            <a:ext cx="1233487" cy="392113"/>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252" name="Oval 4">
            <a:extLst>
              <a:ext uri="{FF2B5EF4-FFF2-40B4-BE49-F238E27FC236}">
                <a16:creationId xmlns:a16="http://schemas.microsoft.com/office/drawing/2014/main" id="{13153C12-888D-4BAD-A7CA-F6E606B70692}"/>
              </a:ext>
            </a:extLst>
          </p:cNvPr>
          <p:cNvSpPr>
            <a:spLocks noChangeArrowheads="1"/>
          </p:cNvSpPr>
          <p:nvPr/>
        </p:nvSpPr>
        <p:spPr bwMode="auto">
          <a:xfrm>
            <a:off x="4346575" y="3286125"/>
            <a:ext cx="1001713" cy="23177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53253" name="Group 5">
            <a:extLst>
              <a:ext uri="{FF2B5EF4-FFF2-40B4-BE49-F238E27FC236}">
                <a16:creationId xmlns:a16="http://schemas.microsoft.com/office/drawing/2014/main" id="{883EFBF3-3368-4DF1-B6B7-7C82847FAEA5}"/>
              </a:ext>
            </a:extLst>
          </p:cNvPr>
          <p:cNvGrpSpPr>
            <a:grpSpLocks/>
          </p:cNvGrpSpPr>
          <p:nvPr/>
        </p:nvGrpSpPr>
        <p:grpSpPr bwMode="auto">
          <a:xfrm>
            <a:off x="512763" y="3286125"/>
            <a:ext cx="7361237" cy="3054350"/>
            <a:chOff x="323" y="2070"/>
            <a:chExt cx="4637" cy="1924"/>
          </a:xfrm>
        </p:grpSpPr>
        <p:sp>
          <p:nvSpPr>
            <p:cNvPr id="53254" name="Oval 6">
              <a:extLst>
                <a:ext uri="{FF2B5EF4-FFF2-40B4-BE49-F238E27FC236}">
                  <a16:creationId xmlns:a16="http://schemas.microsoft.com/office/drawing/2014/main" id="{D93A34EF-6AB1-4848-A27C-2D7E33862DD5}"/>
                </a:ext>
              </a:extLst>
            </p:cNvPr>
            <p:cNvSpPr>
              <a:spLocks noChangeArrowheads="1"/>
            </p:cNvSpPr>
            <p:nvPr/>
          </p:nvSpPr>
          <p:spPr bwMode="auto">
            <a:xfrm>
              <a:off x="4330" y="2070"/>
              <a:ext cx="631" cy="146"/>
            </a:xfrm>
            <a:prstGeom prst="ellipse">
              <a:avLst/>
            </a:prstGeom>
            <a:noFill/>
            <a:ln w="36720">
              <a:solidFill>
                <a:srgbClr val="00AE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255" name="Text Box 7">
              <a:extLst>
                <a:ext uri="{FF2B5EF4-FFF2-40B4-BE49-F238E27FC236}">
                  <a16:creationId xmlns:a16="http://schemas.microsoft.com/office/drawing/2014/main" id="{060EC93C-4107-46CF-94B5-287A5735F132}"/>
                </a:ext>
              </a:extLst>
            </p:cNvPr>
            <p:cNvSpPr txBox="1">
              <a:spLocks noChangeArrowheads="1"/>
            </p:cNvSpPr>
            <p:nvPr/>
          </p:nvSpPr>
          <p:spPr bwMode="auto">
            <a:xfrm>
              <a:off x="323" y="3023"/>
              <a:ext cx="2216" cy="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solidFill>
                    <a:srgbClr val="00AE00"/>
                  </a:solidFill>
                </a:rPr>
                <a:t>Maximum permissible power density equals 900 divided by the square of the frequency, in MHz.</a:t>
              </a:r>
            </a:p>
          </p:txBody>
        </p:sp>
      </p:grpSp>
      <p:sp>
        <p:nvSpPr>
          <p:cNvPr id="53256" name="Text Box 8">
            <a:extLst>
              <a:ext uri="{FF2B5EF4-FFF2-40B4-BE49-F238E27FC236}">
                <a16:creationId xmlns:a16="http://schemas.microsoft.com/office/drawing/2014/main" id="{4B1CBA2F-2A01-4C6D-9813-3BF443EEA363}"/>
              </a:ext>
            </a:extLst>
          </p:cNvPr>
          <p:cNvSpPr txBox="1">
            <a:spLocks noChangeArrowheads="1"/>
          </p:cNvSpPr>
          <p:nvPr/>
        </p:nvSpPr>
        <p:spPr bwMode="auto">
          <a:xfrm>
            <a:off x="184150" y="1098550"/>
            <a:ext cx="28448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3600" b="1" i="1"/>
              <a:t>Figure T0-1</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53251"/>
                                        </p:tgtEl>
                                        <p:attrNameLst>
                                          <p:attrName>style.visibility</p:attrName>
                                        </p:attrNameLst>
                                      </p:cBhvr>
                                      <p:to>
                                        <p:strVal val="visible"/>
                                      </p:to>
                                    </p:set>
                                    <p:anim calcmode="lin" valueType="num">
                                      <p:cBhvr additive="base">
                                        <p:cTn id="7" dur="500" fill="hold"/>
                                        <p:tgtEl>
                                          <p:spTgt spid="53251"/>
                                        </p:tgtEl>
                                        <p:attrNameLst>
                                          <p:attrName>ppt_x</p:attrName>
                                        </p:attrNameLst>
                                      </p:cBhvr>
                                      <p:tavLst>
                                        <p:tav tm="0">
                                          <p:val>
                                            <p:strVal val="#ppt_x"/>
                                          </p:val>
                                        </p:tav>
                                        <p:tav tm="100000">
                                          <p:val>
                                            <p:strVal val="#ppt_x"/>
                                          </p:val>
                                        </p:tav>
                                      </p:tavLst>
                                    </p:anim>
                                    <p:anim calcmode="lin" valueType="num">
                                      <p:cBhvr additive="base">
                                        <p:cTn id="8" dur="500" fill="hold"/>
                                        <p:tgtEl>
                                          <p:spTgt spid="5325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53252"/>
                                        </p:tgtEl>
                                        <p:attrNameLst>
                                          <p:attrName>style.visibility</p:attrName>
                                        </p:attrNameLst>
                                      </p:cBhvr>
                                      <p:to>
                                        <p:strVal val="visible"/>
                                      </p:to>
                                    </p:set>
                                    <p:anim calcmode="lin" valueType="num">
                                      <p:cBhvr additive="base">
                                        <p:cTn id="13" dur="500" fill="hold"/>
                                        <p:tgtEl>
                                          <p:spTgt spid="53252"/>
                                        </p:tgtEl>
                                        <p:attrNameLst>
                                          <p:attrName>ppt_x</p:attrName>
                                        </p:attrNameLst>
                                      </p:cBhvr>
                                      <p:tavLst>
                                        <p:tav tm="0">
                                          <p:val>
                                            <p:strVal val="#ppt_x"/>
                                          </p:val>
                                        </p:tav>
                                        <p:tav tm="100000">
                                          <p:val>
                                            <p:strVal val="#ppt_x"/>
                                          </p:val>
                                        </p:tav>
                                      </p:tavLst>
                                    </p:anim>
                                    <p:anim calcmode="lin" valueType="num">
                                      <p:cBhvr additive="base">
                                        <p:cTn id="14" dur="500" fill="hold"/>
                                        <p:tgtEl>
                                          <p:spTgt spid="53252"/>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3253"/>
                                        </p:tgtEl>
                                        <p:attrNameLst>
                                          <p:attrName>style.visibility</p:attrName>
                                        </p:attrNameLst>
                                      </p:cBhvr>
                                      <p:to>
                                        <p:strVal val="visible"/>
                                      </p:to>
                                    </p:set>
                                    <p:anim calcmode="lin" valueType="num">
                                      <p:cBhvr additive="base">
                                        <p:cTn id="19" dur="500" fill="hold"/>
                                        <p:tgtEl>
                                          <p:spTgt spid="53253"/>
                                        </p:tgtEl>
                                        <p:attrNameLst>
                                          <p:attrName>ppt_x</p:attrName>
                                        </p:attrNameLst>
                                      </p:cBhvr>
                                      <p:tavLst>
                                        <p:tav tm="0">
                                          <p:val>
                                            <p:strVal val="#ppt_x"/>
                                          </p:val>
                                        </p:tav>
                                        <p:tav tm="100000">
                                          <p:val>
                                            <p:strVal val="#ppt_x"/>
                                          </p:val>
                                        </p:tav>
                                      </p:tavLst>
                                    </p:anim>
                                    <p:anim calcmode="lin" valueType="num">
                                      <p:cBhvr additive="base">
                                        <p:cTn id="20" dur="500" fill="hold"/>
                                        <p:tgtEl>
                                          <p:spTgt spid="532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1">
            <a:extLst>
              <a:ext uri="{FF2B5EF4-FFF2-40B4-BE49-F238E27FC236}">
                <a16:creationId xmlns:a16="http://schemas.microsoft.com/office/drawing/2014/main" id="{EA25957D-D89E-437C-8D4A-B4501E79E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1722438"/>
            <a:ext cx="4459288" cy="44338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4274" name="Text Box 2">
            <a:extLst>
              <a:ext uri="{FF2B5EF4-FFF2-40B4-BE49-F238E27FC236}">
                <a16:creationId xmlns:a16="http://schemas.microsoft.com/office/drawing/2014/main" id="{24B35F97-F6BB-4418-B0EF-0AB1797B17CD}"/>
              </a:ext>
            </a:extLst>
          </p:cNvPr>
          <p:cNvSpPr txBox="1">
            <a:spLocks noChangeArrowheads="1"/>
          </p:cNvSpPr>
          <p:nvPr/>
        </p:nvSpPr>
        <p:spPr bwMode="auto">
          <a:xfrm>
            <a:off x="366713" y="1649413"/>
            <a:ext cx="3760787"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What is the formula for calculating the maximum permissible exposure (MPE) limit for uncontrolled environments on the 2-meter (146) MHz band?</a:t>
            </a:r>
          </a:p>
        </p:txBody>
      </p:sp>
      <p:sp>
        <p:nvSpPr>
          <p:cNvPr id="54275" name="Oval 3">
            <a:extLst>
              <a:ext uri="{FF2B5EF4-FFF2-40B4-BE49-F238E27FC236}">
                <a16:creationId xmlns:a16="http://schemas.microsoft.com/office/drawing/2014/main" id="{B8231682-823B-499B-8364-8B6B6458E918}"/>
              </a:ext>
            </a:extLst>
          </p:cNvPr>
          <p:cNvSpPr>
            <a:spLocks noChangeArrowheads="1"/>
          </p:cNvSpPr>
          <p:nvPr/>
        </p:nvSpPr>
        <p:spPr bwMode="auto">
          <a:xfrm>
            <a:off x="6581775" y="3981450"/>
            <a:ext cx="1233488" cy="392113"/>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76" name="Oval 4">
            <a:extLst>
              <a:ext uri="{FF2B5EF4-FFF2-40B4-BE49-F238E27FC236}">
                <a16:creationId xmlns:a16="http://schemas.microsoft.com/office/drawing/2014/main" id="{51436CF4-0FB2-4F7B-841E-67628EF0AE35}"/>
              </a:ext>
            </a:extLst>
          </p:cNvPr>
          <p:cNvSpPr>
            <a:spLocks noChangeArrowheads="1"/>
          </p:cNvSpPr>
          <p:nvPr/>
        </p:nvSpPr>
        <p:spPr bwMode="auto">
          <a:xfrm>
            <a:off x="4481513" y="5287963"/>
            <a:ext cx="1001712" cy="23177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54277" name="Group 5">
            <a:extLst>
              <a:ext uri="{FF2B5EF4-FFF2-40B4-BE49-F238E27FC236}">
                <a16:creationId xmlns:a16="http://schemas.microsoft.com/office/drawing/2014/main" id="{7FF4FA46-0ADD-4AE0-AF7E-45C50E23A8AD}"/>
              </a:ext>
            </a:extLst>
          </p:cNvPr>
          <p:cNvGrpSpPr>
            <a:grpSpLocks/>
          </p:cNvGrpSpPr>
          <p:nvPr/>
        </p:nvGrpSpPr>
        <p:grpSpPr bwMode="auto">
          <a:xfrm>
            <a:off x="403225" y="4567238"/>
            <a:ext cx="7556500" cy="1539875"/>
            <a:chOff x="254" y="2877"/>
            <a:chExt cx="4760" cy="970"/>
          </a:xfrm>
        </p:grpSpPr>
        <p:sp>
          <p:nvSpPr>
            <p:cNvPr id="54278" name="Oval 6">
              <a:extLst>
                <a:ext uri="{FF2B5EF4-FFF2-40B4-BE49-F238E27FC236}">
                  <a16:creationId xmlns:a16="http://schemas.microsoft.com/office/drawing/2014/main" id="{4E908B21-1EFB-458F-8B59-BCEADBB0BEEC}"/>
                </a:ext>
              </a:extLst>
            </p:cNvPr>
            <p:cNvSpPr>
              <a:spLocks noChangeArrowheads="1"/>
            </p:cNvSpPr>
            <p:nvPr/>
          </p:nvSpPr>
          <p:spPr bwMode="auto">
            <a:xfrm>
              <a:off x="4384" y="3331"/>
              <a:ext cx="631" cy="146"/>
            </a:xfrm>
            <a:prstGeom prst="ellipse">
              <a:avLst/>
            </a:prstGeom>
            <a:noFill/>
            <a:ln w="36720">
              <a:solidFill>
                <a:srgbClr val="00AE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79" name="Text Box 7">
              <a:extLst>
                <a:ext uri="{FF2B5EF4-FFF2-40B4-BE49-F238E27FC236}">
                  <a16:creationId xmlns:a16="http://schemas.microsoft.com/office/drawing/2014/main" id="{081C580B-9397-4A04-831F-83F10FFC19D7}"/>
                </a:ext>
              </a:extLst>
            </p:cNvPr>
            <p:cNvSpPr txBox="1">
              <a:spLocks noChangeArrowheads="1"/>
            </p:cNvSpPr>
            <p:nvPr/>
          </p:nvSpPr>
          <p:spPr bwMode="auto">
            <a:xfrm>
              <a:off x="254" y="2877"/>
              <a:ext cx="2031" cy="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solidFill>
                    <a:srgbClr val="00AE00"/>
                  </a:solidFill>
                </a:rPr>
                <a:t>There is no formula, MPE is a fixed power density of 0.2 milliwatt per square centimeter.</a:t>
              </a:r>
            </a:p>
          </p:txBody>
        </p:sp>
      </p:grpSp>
      <p:sp>
        <p:nvSpPr>
          <p:cNvPr id="54280" name="Text Box 8">
            <a:extLst>
              <a:ext uri="{FF2B5EF4-FFF2-40B4-BE49-F238E27FC236}">
                <a16:creationId xmlns:a16="http://schemas.microsoft.com/office/drawing/2014/main" id="{FF495700-689B-49F4-89C8-474F3DA0FBE2}"/>
              </a:ext>
            </a:extLst>
          </p:cNvPr>
          <p:cNvSpPr txBox="1">
            <a:spLocks noChangeArrowheads="1"/>
          </p:cNvSpPr>
          <p:nvPr/>
        </p:nvSpPr>
        <p:spPr bwMode="auto">
          <a:xfrm>
            <a:off x="184150" y="1098550"/>
            <a:ext cx="28448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3600" b="1" i="1"/>
              <a:t>Figure T0-1</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54275"/>
                                        </p:tgtEl>
                                        <p:attrNameLst>
                                          <p:attrName>style.visibility</p:attrName>
                                        </p:attrNameLst>
                                      </p:cBhvr>
                                      <p:to>
                                        <p:strVal val="visible"/>
                                      </p:to>
                                    </p:set>
                                    <p:anim calcmode="lin" valueType="num">
                                      <p:cBhvr additive="base">
                                        <p:cTn id="7" dur="500" fill="hold"/>
                                        <p:tgtEl>
                                          <p:spTgt spid="54275"/>
                                        </p:tgtEl>
                                        <p:attrNameLst>
                                          <p:attrName>ppt_x</p:attrName>
                                        </p:attrNameLst>
                                      </p:cBhvr>
                                      <p:tavLst>
                                        <p:tav tm="0">
                                          <p:val>
                                            <p:strVal val="#ppt_x"/>
                                          </p:val>
                                        </p:tav>
                                        <p:tav tm="100000">
                                          <p:val>
                                            <p:strVal val="#ppt_x"/>
                                          </p:val>
                                        </p:tav>
                                      </p:tavLst>
                                    </p:anim>
                                    <p:anim calcmode="lin" valueType="num">
                                      <p:cBhvr additive="base">
                                        <p:cTn id="8" dur="500" fill="hold"/>
                                        <p:tgtEl>
                                          <p:spTgt spid="5427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54276"/>
                                        </p:tgtEl>
                                        <p:attrNameLst>
                                          <p:attrName>style.visibility</p:attrName>
                                        </p:attrNameLst>
                                      </p:cBhvr>
                                      <p:to>
                                        <p:strVal val="visible"/>
                                      </p:to>
                                    </p:set>
                                    <p:anim calcmode="lin" valueType="num">
                                      <p:cBhvr additive="base">
                                        <p:cTn id="13" dur="500" fill="hold"/>
                                        <p:tgtEl>
                                          <p:spTgt spid="54276"/>
                                        </p:tgtEl>
                                        <p:attrNameLst>
                                          <p:attrName>ppt_x</p:attrName>
                                        </p:attrNameLst>
                                      </p:cBhvr>
                                      <p:tavLst>
                                        <p:tav tm="0">
                                          <p:val>
                                            <p:strVal val="#ppt_x"/>
                                          </p:val>
                                        </p:tav>
                                        <p:tav tm="100000">
                                          <p:val>
                                            <p:strVal val="#ppt_x"/>
                                          </p:val>
                                        </p:tav>
                                      </p:tavLst>
                                    </p:anim>
                                    <p:anim calcmode="lin" valueType="num">
                                      <p:cBhvr additive="base">
                                        <p:cTn id="14" dur="500" fill="hold"/>
                                        <p:tgtEl>
                                          <p:spTgt spid="54276"/>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4277"/>
                                        </p:tgtEl>
                                        <p:attrNameLst>
                                          <p:attrName>style.visibility</p:attrName>
                                        </p:attrNameLst>
                                      </p:cBhvr>
                                      <p:to>
                                        <p:strVal val="visible"/>
                                      </p:to>
                                    </p:set>
                                    <p:anim calcmode="lin" valueType="num">
                                      <p:cBhvr additive="base">
                                        <p:cTn id="19" dur="500" fill="hold"/>
                                        <p:tgtEl>
                                          <p:spTgt spid="54277"/>
                                        </p:tgtEl>
                                        <p:attrNameLst>
                                          <p:attrName>ppt_x</p:attrName>
                                        </p:attrNameLst>
                                      </p:cBhvr>
                                      <p:tavLst>
                                        <p:tav tm="0">
                                          <p:val>
                                            <p:strVal val="#ppt_x"/>
                                          </p:val>
                                        </p:tav>
                                        <p:tav tm="100000">
                                          <p:val>
                                            <p:strVal val="#ppt_x"/>
                                          </p:val>
                                        </p:tav>
                                      </p:tavLst>
                                    </p:anim>
                                    <p:anim calcmode="lin" valueType="num">
                                      <p:cBhvr additive="base">
                                        <p:cTn id="20" dur="500" fill="hold"/>
                                        <p:tgtEl>
                                          <p:spTgt spid="542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ext Box 1">
            <a:extLst>
              <a:ext uri="{FF2B5EF4-FFF2-40B4-BE49-F238E27FC236}">
                <a16:creationId xmlns:a16="http://schemas.microsoft.com/office/drawing/2014/main" id="{2A5F07ED-F3F6-4170-BA5B-47B2CEC865C2}"/>
              </a:ext>
            </a:extLst>
          </p:cNvPr>
          <p:cNvSpPr txBox="1">
            <a:spLocks noChangeArrowheads="1"/>
          </p:cNvSpPr>
          <p:nvPr/>
        </p:nvSpPr>
        <p:spPr bwMode="auto">
          <a:xfrm>
            <a:off x="184150" y="1098550"/>
            <a:ext cx="28448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3600" b="1" i="1"/>
              <a:t>Figure T0-2</a:t>
            </a:r>
          </a:p>
        </p:txBody>
      </p:sp>
      <p:sp>
        <p:nvSpPr>
          <p:cNvPr id="55298" name="Text Box 2">
            <a:extLst>
              <a:ext uri="{FF2B5EF4-FFF2-40B4-BE49-F238E27FC236}">
                <a16:creationId xmlns:a16="http://schemas.microsoft.com/office/drawing/2014/main" id="{B8367944-47DD-4167-B638-53B4C2B0A7B9}"/>
              </a:ext>
            </a:extLst>
          </p:cNvPr>
          <p:cNvSpPr txBox="1">
            <a:spLocks noChangeArrowheads="1"/>
          </p:cNvSpPr>
          <p:nvPr/>
        </p:nvSpPr>
        <p:spPr bwMode="auto">
          <a:xfrm>
            <a:off x="355600" y="1831975"/>
            <a:ext cx="3321050"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What is the minimum safe distance for a controlled RF radiation environment from a station using a 146 Mhz  ¼-wave whip at 10 watts?</a:t>
            </a:r>
          </a:p>
        </p:txBody>
      </p:sp>
      <p:grpSp>
        <p:nvGrpSpPr>
          <p:cNvPr id="55299" name="Group 3">
            <a:extLst>
              <a:ext uri="{FF2B5EF4-FFF2-40B4-BE49-F238E27FC236}">
                <a16:creationId xmlns:a16="http://schemas.microsoft.com/office/drawing/2014/main" id="{B5BFF313-BCCD-424A-986E-523A305B8F5E}"/>
              </a:ext>
            </a:extLst>
          </p:cNvPr>
          <p:cNvGrpSpPr>
            <a:grpSpLocks/>
          </p:cNvGrpSpPr>
          <p:nvPr/>
        </p:nvGrpSpPr>
        <p:grpSpPr bwMode="auto">
          <a:xfrm>
            <a:off x="4021138" y="1633538"/>
            <a:ext cx="4710112" cy="4157662"/>
            <a:chOff x="2533" y="1029"/>
            <a:chExt cx="2967" cy="2619"/>
          </a:xfrm>
        </p:grpSpPr>
        <p:pic>
          <p:nvPicPr>
            <p:cNvPr id="55300" name="Picture 4">
              <a:extLst>
                <a:ext uri="{FF2B5EF4-FFF2-40B4-BE49-F238E27FC236}">
                  <a16:creationId xmlns:a16="http://schemas.microsoft.com/office/drawing/2014/main" id="{3A468C6F-D3B9-4F36-B12A-31451CB0CC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3" y="1029"/>
              <a:ext cx="2968" cy="262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5301" name="Oval 5">
              <a:extLst>
                <a:ext uri="{FF2B5EF4-FFF2-40B4-BE49-F238E27FC236}">
                  <a16:creationId xmlns:a16="http://schemas.microsoft.com/office/drawing/2014/main" id="{D39C76C5-0D6F-471C-850D-251D110E9223}"/>
                </a:ext>
              </a:extLst>
            </p:cNvPr>
            <p:cNvSpPr>
              <a:spLocks noChangeArrowheads="1"/>
            </p:cNvSpPr>
            <p:nvPr/>
          </p:nvSpPr>
          <p:spPr bwMode="auto">
            <a:xfrm>
              <a:off x="3077" y="1993"/>
              <a:ext cx="700" cy="18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55302" name="Oval 6">
            <a:extLst>
              <a:ext uri="{FF2B5EF4-FFF2-40B4-BE49-F238E27FC236}">
                <a16:creationId xmlns:a16="http://schemas.microsoft.com/office/drawing/2014/main" id="{47BCBCD4-6934-45DD-9D3C-BB831B210BA7}"/>
              </a:ext>
            </a:extLst>
          </p:cNvPr>
          <p:cNvSpPr>
            <a:spLocks noChangeArrowheads="1"/>
          </p:cNvSpPr>
          <p:nvPr/>
        </p:nvSpPr>
        <p:spPr bwMode="auto">
          <a:xfrm>
            <a:off x="4322763" y="4994275"/>
            <a:ext cx="1001712" cy="25717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303" name="Oval 7">
            <a:extLst>
              <a:ext uri="{FF2B5EF4-FFF2-40B4-BE49-F238E27FC236}">
                <a16:creationId xmlns:a16="http://schemas.microsoft.com/office/drawing/2014/main" id="{DF46AC51-22BC-4C12-9F5C-6DEE3D278F79}"/>
              </a:ext>
            </a:extLst>
          </p:cNvPr>
          <p:cNvSpPr>
            <a:spLocks noChangeArrowheads="1"/>
          </p:cNvSpPr>
          <p:nvPr/>
        </p:nvSpPr>
        <p:spPr bwMode="auto">
          <a:xfrm>
            <a:off x="5715000" y="4445000"/>
            <a:ext cx="1160463" cy="330200"/>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304" name="Oval 8">
            <a:extLst>
              <a:ext uri="{FF2B5EF4-FFF2-40B4-BE49-F238E27FC236}">
                <a16:creationId xmlns:a16="http://schemas.microsoft.com/office/drawing/2014/main" id="{C0F11FBD-9C16-4C06-ADFE-CDEAA6EC5C4E}"/>
              </a:ext>
            </a:extLst>
          </p:cNvPr>
          <p:cNvSpPr>
            <a:spLocks noChangeArrowheads="1"/>
          </p:cNvSpPr>
          <p:nvPr/>
        </p:nvSpPr>
        <p:spPr bwMode="auto">
          <a:xfrm>
            <a:off x="5800725" y="4994275"/>
            <a:ext cx="1001713" cy="257175"/>
          </a:xfrm>
          <a:prstGeom prst="ellipse">
            <a:avLst/>
          </a:prstGeom>
          <a:noFill/>
          <a:ln w="36720">
            <a:solidFill>
              <a:srgbClr val="00AE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55299"/>
                                        </p:tgtEl>
                                        <p:attrNameLst>
                                          <p:attrName>style.visibility</p:attrName>
                                        </p:attrNameLst>
                                      </p:cBhvr>
                                      <p:to>
                                        <p:strVal val="visible"/>
                                      </p:to>
                                    </p:set>
                                    <p:anim calcmode="lin" valueType="num">
                                      <p:cBhvr additive="base">
                                        <p:cTn id="7" dur="500" fill="hold"/>
                                        <p:tgtEl>
                                          <p:spTgt spid="55299"/>
                                        </p:tgtEl>
                                        <p:attrNameLst>
                                          <p:attrName>ppt_x</p:attrName>
                                        </p:attrNameLst>
                                      </p:cBhvr>
                                      <p:tavLst>
                                        <p:tav tm="0">
                                          <p:val>
                                            <p:strVal val="1+#ppt_w/2"/>
                                          </p:val>
                                        </p:tav>
                                        <p:tav tm="100000">
                                          <p:val>
                                            <p:strVal val="#ppt_x"/>
                                          </p:val>
                                        </p:tav>
                                      </p:tavLst>
                                    </p:anim>
                                    <p:anim calcmode="lin" valueType="num">
                                      <p:cBhvr additive="base">
                                        <p:cTn id="8" dur="500" fill="hold"/>
                                        <p:tgtEl>
                                          <p:spTgt spid="55299"/>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5302"/>
                                        </p:tgtEl>
                                        <p:attrNameLst>
                                          <p:attrName>style.visibility</p:attrName>
                                        </p:attrNameLst>
                                      </p:cBhvr>
                                      <p:to>
                                        <p:strVal val="visible"/>
                                      </p:to>
                                    </p:set>
                                    <p:anim calcmode="lin" valueType="num">
                                      <p:cBhvr additive="base">
                                        <p:cTn id="13" dur="500" fill="hold"/>
                                        <p:tgtEl>
                                          <p:spTgt spid="55302"/>
                                        </p:tgtEl>
                                        <p:attrNameLst>
                                          <p:attrName>ppt_x</p:attrName>
                                        </p:attrNameLst>
                                      </p:cBhvr>
                                      <p:tavLst>
                                        <p:tav tm="0">
                                          <p:val>
                                            <p:strVal val="#ppt_x"/>
                                          </p:val>
                                        </p:tav>
                                        <p:tav tm="100000">
                                          <p:val>
                                            <p:strVal val="#ppt_x"/>
                                          </p:val>
                                        </p:tav>
                                      </p:tavLst>
                                    </p:anim>
                                    <p:anim calcmode="lin" valueType="num">
                                      <p:cBhvr additive="base">
                                        <p:cTn id="14" dur="500" fill="hold"/>
                                        <p:tgtEl>
                                          <p:spTgt spid="5530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5303"/>
                                        </p:tgtEl>
                                        <p:attrNameLst>
                                          <p:attrName>style.visibility</p:attrName>
                                        </p:attrNameLst>
                                      </p:cBhvr>
                                      <p:to>
                                        <p:strVal val="visible"/>
                                      </p:to>
                                    </p:set>
                                    <p:anim calcmode="lin" valueType="num">
                                      <p:cBhvr additive="base">
                                        <p:cTn id="19" dur="500" fill="hold"/>
                                        <p:tgtEl>
                                          <p:spTgt spid="55303"/>
                                        </p:tgtEl>
                                        <p:attrNameLst>
                                          <p:attrName>ppt_x</p:attrName>
                                        </p:attrNameLst>
                                      </p:cBhvr>
                                      <p:tavLst>
                                        <p:tav tm="0">
                                          <p:val>
                                            <p:strVal val="#ppt_x"/>
                                          </p:val>
                                        </p:tav>
                                        <p:tav tm="100000">
                                          <p:val>
                                            <p:strVal val="#ppt_x"/>
                                          </p:val>
                                        </p:tav>
                                      </p:tavLst>
                                    </p:anim>
                                    <p:anim calcmode="lin" valueType="num">
                                      <p:cBhvr additive="base">
                                        <p:cTn id="20" dur="500" fill="hold"/>
                                        <p:tgtEl>
                                          <p:spTgt spid="5530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5304"/>
                                        </p:tgtEl>
                                        <p:attrNameLst>
                                          <p:attrName>style.visibility</p:attrName>
                                        </p:attrNameLst>
                                      </p:cBhvr>
                                      <p:to>
                                        <p:strVal val="visible"/>
                                      </p:to>
                                    </p:set>
                                    <p:anim calcmode="lin" valueType="num">
                                      <p:cBhvr additive="base">
                                        <p:cTn id="25" dur="500" fill="hold"/>
                                        <p:tgtEl>
                                          <p:spTgt spid="55304"/>
                                        </p:tgtEl>
                                        <p:attrNameLst>
                                          <p:attrName>ppt_x</p:attrName>
                                        </p:attrNameLst>
                                      </p:cBhvr>
                                      <p:tavLst>
                                        <p:tav tm="0">
                                          <p:val>
                                            <p:strVal val="#ppt_x"/>
                                          </p:val>
                                        </p:tav>
                                        <p:tav tm="100000">
                                          <p:val>
                                            <p:strVal val="#ppt_x"/>
                                          </p:val>
                                        </p:tav>
                                      </p:tavLst>
                                    </p:anim>
                                    <p:anim calcmode="lin" valueType="num">
                                      <p:cBhvr additive="base">
                                        <p:cTn id="26" dur="500" fill="hold"/>
                                        <p:tgtEl>
                                          <p:spTgt spid="553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1" name="Group 1">
            <a:extLst>
              <a:ext uri="{FF2B5EF4-FFF2-40B4-BE49-F238E27FC236}">
                <a16:creationId xmlns:a16="http://schemas.microsoft.com/office/drawing/2014/main" id="{67C0DBD5-BE82-4F79-A65B-44D652A17089}"/>
              </a:ext>
            </a:extLst>
          </p:cNvPr>
          <p:cNvGrpSpPr>
            <a:grpSpLocks/>
          </p:cNvGrpSpPr>
          <p:nvPr/>
        </p:nvGrpSpPr>
        <p:grpSpPr bwMode="auto">
          <a:xfrm>
            <a:off x="4046538" y="1598613"/>
            <a:ext cx="4724400" cy="4543425"/>
            <a:chOff x="2549" y="1007"/>
            <a:chExt cx="2976" cy="2862"/>
          </a:xfrm>
        </p:grpSpPr>
        <p:pic>
          <p:nvPicPr>
            <p:cNvPr id="56322" name="Picture 2">
              <a:extLst>
                <a:ext uri="{FF2B5EF4-FFF2-40B4-BE49-F238E27FC236}">
                  <a16:creationId xmlns:a16="http://schemas.microsoft.com/office/drawing/2014/main" id="{92397B36-BF39-4620-8917-65DD9A2CC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9" y="1007"/>
              <a:ext cx="2977" cy="28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6323" name="Oval 3">
              <a:extLst>
                <a:ext uri="{FF2B5EF4-FFF2-40B4-BE49-F238E27FC236}">
                  <a16:creationId xmlns:a16="http://schemas.microsoft.com/office/drawing/2014/main" id="{2E275520-0154-455B-92BC-1C6FDB40EE79}"/>
                </a:ext>
              </a:extLst>
            </p:cNvPr>
            <p:cNvSpPr>
              <a:spLocks noChangeArrowheads="1"/>
            </p:cNvSpPr>
            <p:nvPr/>
          </p:nvSpPr>
          <p:spPr bwMode="auto">
            <a:xfrm>
              <a:off x="3069" y="2008"/>
              <a:ext cx="700" cy="18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56324" name="Text Box 4">
            <a:extLst>
              <a:ext uri="{FF2B5EF4-FFF2-40B4-BE49-F238E27FC236}">
                <a16:creationId xmlns:a16="http://schemas.microsoft.com/office/drawing/2014/main" id="{11253DB9-AF41-4F1F-8396-F343D55CB18A}"/>
              </a:ext>
            </a:extLst>
          </p:cNvPr>
          <p:cNvSpPr txBox="1">
            <a:spLocks noChangeArrowheads="1"/>
          </p:cNvSpPr>
          <p:nvPr/>
        </p:nvSpPr>
        <p:spPr bwMode="auto">
          <a:xfrm>
            <a:off x="184150" y="1098550"/>
            <a:ext cx="28448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3600" b="1" i="1"/>
              <a:t>Figure T0-2</a:t>
            </a:r>
          </a:p>
        </p:txBody>
      </p:sp>
      <p:sp>
        <p:nvSpPr>
          <p:cNvPr id="56325" name="Oval 5">
            <a:extLst>
              <a:ext uri="{FF2B5EF4-FFF2-40B4-BE49-F238E27FC236}">
                <a16:creationId xmlns:a16="http://schemas.microsoft.com/office/drawing/2014/main" id="{4521B7F8-4D55-4EC0-8647-15AF1A64EEB8}"/>
              </a:ext>
            </a:extLst>
          </p:cNvPr>
          <p:cNvSpPr>
            <a:spLocks noChangeArrowheads="1"/>
          </p:cNvSpPr>
          <p:nvPr/>
        </p:nvSpPr>
        <p:spPr bwMode="auto">
          <a:xfrm>
            <a:off x="4445000" y="4970463"/>
            <a:ext cx="1001713" cy="25717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326" name="Text Box 6">
            <a:extLst>
              <a:ext uri="{FF2B5EF4-FFF2-40B4-BE49-F238E27FC236}">
                <a16:creationId xmlns:a16="http://schemas.microsoft.com/office/drawing/2014/main" id="{24EEBF7E-0DA5-4502-91D5-856031424E4C}"/>
              </a:ext>
            </a:extLst>
          </p:cNvPr>
          <p:cNvSpPr txBox="1">
            <a:spLocks noChangeArrowheads="1"/>
          </p:cNvSpPr>
          <p:nvPr/>
        </p:nvSpPr>
        <p:spPr bwMode="auto">
          <a:xfrm>
            <a:off x="488950" y="2063750"/>
            <a:ext cx="3309938"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What is the minimum safe distance for an uncontrolled RF radiation environment from a station using a 3-element “triband” Yagi antenna on 28 MHz at 100 watts?</a:t>
            </a:r>
          </a:p>
        </p:txBody>
      </p:sp>
      <p:sp>
        <p:nvSpPr>
          <p:cNvPr id="56327" name="Oval 7">
            <a:extLst>
              <a:ext uri="{FF2B5EF4-FFF2-40B4-BE49-F238E27FC236}">
                <a16:creationId xmlns:a16="http://schemas.microsoft.com/office/drawing/2014/main" id="{0F1C2AD6-2D1B-4807-BB5E-236E2E9BDFB9}"/>
              </a:ext>
            </a:extLst>
          </p:cNvPr>
          <p:cNvSpPr>
            <a:spLocks noChangeArrowheads="1"/>
          </p:cNvSpPr>
          <p:nvPr/>
        </p:nvSpPr>
        <p:spPr bwMode="auto">
          <a:xfrm>
            <a:off x="7191375" y="4421188"/>
            <a:ext cx="1282700" cy="392112"/>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328" name="Oval 8">
            <a:extLst>
              <a:ext uri="{FF2B5EF4-FFF2-40B4-BE49-F238E27FC236}">
                <a16:creationId xmlns:a16="http://schemas.microsoft.com/office/drawing/2014/main" id="{E2F39FB1-A6BA-44DA-9F78-37E68F210E25}"/>
              </a:ext>
            </a:extLst>
          </p:cNvPr>
          <p:cNvSpPr>
            <a:spLocks noChangeArrowheads="1"/>
          </p:cNvSpPr>
          <p:nvPr/>
        </p:nvSpPr>
        <p:spPr bwMode="auto">
          <a:xfrm>
            <a:off x="7326313" y="4994275"/>
            <a:ext cx="1001712" cy="257175"/>
          </a:xfrm>
          <a:prstGeom prst="ellipse">
            <a:avLst/>
          </a:prstGeom>
          <a:noFill/>
          <a:ln w="36720">
            <a:solidFill>
              <a:srgbClr val="00AE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56321"/>
                                        </p:tgtEl>
                                        <p:attrNameLst>
                                          <p:attrName>style.visibility</p:attrName>
                                        </p:attrNameLst>
                                      </p:cBhvr>
                                      <p:to>
                                        <p:strVal val="visible"/>
                                      </p:to>
                                    </p:set>
                                    <p:anim calcmode="lin" valueType="num">
                                      <p:cBhvr additive="base">
                                        <p:cTn id="7" dur="500" fill="hold"/>
                                        <p:tgtEl>
                                          <p:spTgt spid="56321"/>
                                        </p:tgtEl>
                                        <p:attrNameLst>
                                          <p:attrName>ppt_x</p:attrName>
                                        </p:attrNameLst>
                                      </p:cBhvr>
                                      <p:tavLst>
                                        <p:tav tm="0">
                                          <p:val>
                                            <p:strVal val="1+#ppt_w/2"/>
                                          </p:val>
                                        </p:tav>
                                        <p:tav tm="100000">
                                          <p:val>
                                            <p:strVal val="#ppt_x"/>
                                          </p:val>
                                        </p:tav>
                                      </p:tavLst>
                                    </p:anim>
                                    <p:anim calcmode="lin" valueType="num">
                                      <p:cBhvr additive="base">
                                        <p:cTn id="8" dur="500" fill="hold"/>
                                        <p:tgtEl>
                                          <p:spTgt spid="5632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6325"/>
                                        </p:tgtEl>
                                        <p:attrNameLst>
                                          <p:attrName>style.visibility</p:attrName>
                                        </p:attrNameLst>
                                      </p:cBhvr>
                                      <p:to>
                                        <p:strVal val="visible"/>
                                      </p:to>
                                    </p:set>
                                    <p:anim calcmode="lin" valueType="num">
                                      <p:cBhvr additive="base">
                                        <p:cTn id="13" dur="500" fill="hold"/>
                                        <p:tgtEl>
                                          <p:spTgt spid="56325"/>
                                        </p:tgtEl>
                                        <p:attrNameLst>
                                          <p:attrName>ppt_x</p:attrName>
                                        </p:attrNameLst>
                                      </p:cBhvr>
                                      <p:tavLst>
                                        <p:tav tm="0">
                                          <p:val>
                                            <p:strVal val="#ppt_x"/>
                                          </p:val>
                                        </p:tav>
                                        <p:tav tm="100000">
                                          <p:val>
                                            <p:strVal val="#ppt_x"/>
                                          </p:val>
                                        </p:tav>
                                      </p:tavLst>
                                    </p:anim>
                                    <p:anim calcmode="lin" valueType="num">
                                      <p:cBhvr additive="base">
                                        <p:cTn id="14" dur="500" fill="hold"/>
                                        <p:tgtEl>
                                          <p:spTgt spid="5632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56327"/>
                                        </p:tgtEl>
                                        <p:attrNameLst>
                                          <p:attrName>style.visibility</p:attrName>
                                        </p:attrNameLst>
                                      </p:cBhvr>
                                      <p:to>
                                        <p:strVal val="visible"/>
                                      </p:to>
                                    </p:set>
                                    <p:anim calcmode="lin" valueType="num">
                                      <p:cBhvr additive="base">
                                        <p:cTn id="19" dur="500" fill="hold"/>
                                        <p:tgtEl>
                                          <p:spTgt spid="56327"/>
                                        </p:tgtEl>
                                        <p:attrNameLst>
                                          <p:attrName>ppt_x</p:attrName>
                                        </p:attrNameLst>
                                      </p:cBhvr>
                                      <p:tavLst>
                                        <p:tav tm="0">
                                          <p:val>
                                            <p:strVal val="1+#ppt_w/2"/>
                                          </p:val>
                                        </p:tav>
                                        <p:tav tm="100000">
                                          <p:val>
                                            <p:strVal val="#ppt_x"/>
                                          </p:val>
                                        </p:tav>
                                      </p:tavLst>
                                    </p:anim>
                                    <p:anim calcmode="lin" valueType="num">
                                      <p:cBhvr additive="base">
                                        <p:cTn id="20" dur="500" fill="hold"/>
                                        <p:tgtEl>
                                          <p:spTgt spid="5632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6328"/>
                                        </p:tgtEl>
                                        <p:attrNameLst>
                                          <p:attrName>style.visibility</p:attrName>
                                        </p:attrNameLst>
                                      </p:cBhvr>
                                      <p:to>
                                        <p:strVal val="visible"/>
                                      </p:to>
                                    </p:set>
                                    <p:anim calcmode="lin" valueType="num">
                                      <p:cBhvr additive="base">
                                        <p:cTn id="25" dur="500" fill="hold"/>
                                        <p:tgtEl>
                                          <p:spTgt spid="56328"/>
                                        </p:tgtEl>
                                        <p:attrNameLst>
                                          <p:attrName>ppt_x</p:attrName>
                                        </p:attrNameLst>
                                      </p:cBhvr>
                                      <p:tavLst>
                                        <p:tav tm="0">
                                          <p:val>
                                            <p:strVal val="#ppt_x"/>
                                          </p:val>
                                        </p:tav>
                                        <p:tav tm="100000">
                                          <p:val>
                                            <p:strVal val="#ppt_x"/>
                                          </p:val>
                                        </p:tav>
                                      </p:tavLst>
                                    </p:anim>
                                    <p:anim calcmode="lin" valueType="num">
                                      <p:cBhvr additive="base">
                                        <p:cTn id="26" dur="500" fill="hold"/>
                                        <p:tgtEl>
                                          <p:spTgt spid="563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ext Box 1">
            <a:extLst>
              <a:ext uri="{FF2B5EF4-FFF2-40B4-BE49-F238E27FC236}">
                <a16:creationId xmlns:a16="http://schemas.microsoft.com/office/drawing/2014/main" id="{A3968F20-E7C9-4F57-8A9E-1E09C7DAF517}"/>
              </a:ext>
            </a:extLst>
          </p:cNvPr>
          <p:cNvSpPr txBox="1">
            <a:spLocks noChangeArrowheads="1"/>
          </p:cNvSpPr>
          <p:nvPr/>
        </p:nvSpPr>
        <p:spPr bwMode="auto">
          <a:xfrm>
            <a:off x="354013" y="1831975"/>
            <a:ext cx="31257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What is the minimum safe distance for a controlled RF radiation environment from a station using a 17 element Yagi on a five-wavelength boom on 144 Mhz at 100 watts?</a:t>
            </a:r>
          </a:p>
        </p:txBody>
      </p:sp>
      <p:sp>
        <p:nvSpPr>
          <p:cNvPr id="57346" name="Text Box 2">
            <a:extLst>
              <a:ext uri="{FF2B5EF4-FFF2-40B4-BE49-F238E27FC236}">
                <a16:creationId xmlns:a16="http://schemas.microsoft.com/office/drawing/2014/main" id="{5F0C1B07-C95F-4386-8BE0-AA6B92C8E43C}"/>
              </a:ext>
            </a:extLst>
          </p:cNvPr>
          <p:cNvSpPr txBox="1">
            <a:spLocks noChangeArrowheads="1"/>
          </p:cNvSpPr>
          <p:nvPr/>
        </p:nvSpPr>
        <p:spPr bwMode="auto">
          <a:xfrm>
            <a:off x="184150" y="1098550"/>
            <a:ext cx="28448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3600" b="1" i="1"/>
              <a:t>Figure T0-2</a:t>
            </a:r>
          </a:p>
        </p:txBody>
      </p:sp>
      <p:grpSp>
        <p:nvGrpSpPr>
          <p:cNvPr id="57347" name="Group 3">
            <a:extLst>
              <a:ext uri="{FF2B5EF4-FFF2-40B4-BE49-F238E27FC236}">
                <a16:creationId xmlns:a16="http://schemas.microsoft.com/office/drawing/2014/main" id="{4CF4CC5A-5710-4894-BD06-8FE158797386}"/>
              </a:ext>
            </a:extLst>
          </p:cNvPr>
          <p:cNvGrpSpPr>
            <a:grpSpLocks/>
          </p:cNvGrpSpPr>
          <p:nvPr/>
        </p:nvGrpSpPr>
        <p:grpSpPr bwMode="auto">
          <a:xfrm>
            <a:off x="4064000" y="1825625"/>
            <a:ext cx="4664075" cy="4206875"/>
            <a:chOff x="2560" y="1150"/>
            <a:chExt cx="2938" cy="2650"/>
          </a:xfrm>
        </p:grpSpPr>
        <p:pic>
          <p:nvPicPr>
            <p:cNvPr id="57348" name="Picture 4">
              <a:extLst>
                <a:ext uri="{FF2B5EF4-FFF2-40B4-BE49-F238E27FC236}">
                  <a16:creationId xmlns:a16="http://schemas.microsoft.com/office/drawing/2014/main" id="{CA3EA993-419D-41D7-9605-02F47F5650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 y="1150"/>
              <a:ext cx="2939" cy="2651"/>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7349" name="Oval 5">
              <a:extLst>
                <a:ext uri="{FF2B5EF4-FFF2-40B4-BE49-F238E27FC236}">
                  <a16:creationId xmlns:a16="http://schemas.microsoft.com/office/drawing/2014/main" id="{5D277618-3903-491F-81FF-D0182AA4AA0F}"/>
                </a:ext>
              </a:extLst>
            </p:cNvPr>
            <p:cNvSpPr>
              <a:spLocks noChangeArrowheads="1"/>
            </p:cNvSpPr>
            <p:nvPr/>
          </p:nvSpPr>
          <p:spPr bwMode="auto">
            <a:xfrm>
              <a:off x="3100" y="2146"/>
              <a:ext cx="677" cy="200"/>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57350" name="Oval 6">
            <a:extLst>
              <a:ext uri="{FF2B5EF4-FFF2-40B4-BE49-F238E27FC236}">
                <a16:creationId xmlns:a16="http://schemas.microsoft.com/office/drawing/2014/main" id="{BC4E1FBF-46DD-4875-9C8F-68271842DCD9}"/>
              </a:ext>
            </a:extLst>
          </p:cNvPr>
          <p:cNvSpPr>
            <a:spLocks noChangeArrowheads="1"/>
          </p:cNvSpPr>
          <p:nvPr/>
        </p:nvSpPr>
        <p:spPr bwMode="auto">
          <a:xfrm>
            <a:off x="4346575" y="5311775"/>
            <a:ext cx="1001713" cy="25717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351" name="Oval 7">
            <a:extLst>
              <a:ext uri="{FF2B5EF4-FFF2-40B4-BE49-F238E27FC236}">
                <a16:creationId xmlns:a16="http://schemas.microsoft.com/office/drawing/2014/main" id="{642207C1-116C-49A6-8C2A-51784C51266D}"/>
              </a:ext>
            </a:extLst>
          </p:cNvPr>
          <p:cNvSpPr>
            <a:spLocks noChangeArrowheads="1"/>
          </p:cNvSpPr>
          <p:nvPr/>
        </p:nvSpPr>
        <p:spPr bwMode="auto">
          <a:xfrm>
            <a:off x="5775325" y="4616450"/>
            <a:ext cx="1001713" cy="25717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352" name="Oval 8">
            <a:extLst>
              <a:ext uri="{FF2B5EF4-FFF2-40B4-BE49-F238E27FC236}">
                <a16:creationId xmlns:a16="http://schemas.microsoft.com/office/drawing/2014/main" id="{04CAE8E7-2593-45C0-96E0-104FF8ED67AC}"/>
              </a:ext>
            </a:extLst>
          </p:cNvPr>
          <p:cNvSpPr>
            <a:spLocks noChangeArrowheads="1"/>
          </p:cNvSpPr>
          <p:nvPr/>
        </p:nvSpPr>
        <p:spPr bwMode="auto">
          <a:xfrm>
            <a:off x="5800725" y="5300663"/>
            <a:ext cx="1001713" cy="257175"/>
          </a:xfrm>
          <a:prstGeom prst="ellipse">
            <a:avLst/>
          </a:prstGeom>
          <a:noFill/>
          <a:ln w="36720">
            <a:solidFill>
              <a:srgbClr val="00AE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57347"/>
                                        </p:tgtEl>
                                        <p:attrNameLst>
                                          <p:attrName>style.visibility</p:attrName>
                                        </p:attrNameLst>
                                      </p:cBhvr>
                                      <p:to>
                                        <p:strVal val="visible"/>
                                      </p:to>
                                    </p:set>
                                    <p:anim calcmode="lin" valueType="num">
                                      <p:cBhvr additive="base">
                                        <p:cTn id="7" dur="500" fill="hold"/>
                                        <p:tgtEl>
                                          <p:spTgt spid="57347"/>
                                        </p:tgtEl>
                                        <p:attrNameLst>
                                          <p:attrName>ppt_x</p:attrName>
                                        </p:attrNameLst>
                                      </p:cBhvr>
                                      <p:tavLst>
                                        <p:tav tm="0">
                                          <p:val>
                                            <p:strVal val="1+#ppt_w/2"/>
                                          </p:val>
                                        </p:tav>
                                        <p:tav tm="100000">
                                          <p:val>
                                            <p:strVal val="#ppt_x"/>
                                          </p:val>
                                        </p:tav>
                                      </p:tavLst>
                                    </p:anim>
                                    <p:anim calcmode="lin" valueType="num">
                                      <p:cBhvr additive="base">
                                        <p:cTn id="8" dur="500" fill="hold"/>
                                        <p:tgtEl>
                                          <p:spTgt spid="57347"/>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7350"/>
                                        </p:tgtEl>
                                        <p:attrNameLst>
                                          <p:attrName>style.visibility</p:attrName>
                                        </p:attrNameLst>
                                      </p:cBhvr>
                                      <p:to>
                                        <p:strVal val="visible"/>
                                      </p:to>
                                    </p:set>
                                    <p:anim calcmode="lin" valueType="num">
                                      <p:cBhvr additive="base">
                                        <p:cTn id="13" dur="500" fill="hold"/>
                                        <p:tgtEl>
                                          <p:spTgt spid="57350"/>
                                        </p:tgtEl>
                                        <p:attrNameLst>
                                          <p:attrName>ppt_x</p:attrName>
                                        </p:attrNameLst>
                                      </p:cBhvr>
                                      <p:tavLst>
                                        <p:tav tm="0">
                                          <p:val>
                                            <p:strVal val="#ppt_x"/>
                                          </p:val>
                                        </p:tav>
                                        <p:tav tm="100000">
                                          <p:val>
                                            <p:strVal val="#ppt_x"/>
                                          </p:val>
                                        </p:tav>
                                      </p:tavLst>
                                    </p:anim>
                                    <p:anim calcmode="lin" valueType="num">
                                      <p:cBhvr additive="base">
                                        <p:cTn id="14" dur="500" fill="hold"/>
                                        <p:tgtEl>
                                          <p:spTgt spid="5735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7351"/>
                                        </p:tgtEl>
                                        <p:attrNameLst>
                                          <p:attrName>style.visibility</p:attrName>
                                        </p:attrNameLst>
                                      </p:cBhvr>
                                      <p:to>
                                        <p:strVal val="visible"/>
                                      </p:to>
                                    </p:set>
                                    <p:anim calcmode="lin" valueType="num">
                                      <p:cBhvr additive="base">
                                        <p:cTn id="19" dur="500" fill="hold"/>
                                        <p:tgtEl>
                                          <p:spTgt spid="57351"/>
                                        </p:tgtEl>
                                        <p:attrNameLst>
                                          <p:attrName>ppt_x</p:attrName>
                                        </p:attrNameLst>
                                      </p:cBhvr>
                                      <p:tavLst>
                                        <p:tav tm="0">
                                          <p:val>
                                            <p:strVal val="#ppt_x"/>
                                          </p:val>
                                        </p:tav>
                                        <p:tav tm="100000">
                                          <p:val>
                                            <p:strVal val="#ppt_x"/>
                                          </p:val>
                                        </p:tav>
                                      </p:tavLst>
                                    </p:anim>
                                    <p:anim calcmode="lin" valueType="num">
                                      <p:cBhvr additive="base">
                                        <p:cTn id="20" dur="500" fill="hold"/>
                                        <p:tgtEl>
                                          <p:spTgt spid="5735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7352"/>
                                        </p:tgtEl>
                                        <p:attrNameLst>
                                          <p:attrName>style.visibility</p:attrName>
                                        </p:attrNameLst>
                                      </p:cBhvr>
                                      <p:to>
                                        <p:strVal val="visible"/>
                                      </p:to>
                                    </p:set>
                                    <p:anim calcmode="lin" valueType="num">
                                      <p:cBhvr additive="base">
                                        <p:cTn id="25" dur="500" fill="hold"/>
                                        <p:tgtEl>
                                          <p:spTgt spid="57352"/>
                                        </p:tgtEl>
                                        <p:attrNameLst>
                                          <p:attrName>ppt_x</p:attrName>
                                        </p:attrNameLst>
                                      </p:cBhvr>
                                      <p:tavLst>
                                        <p:tav tm="0">
                                          <p:val>
                                            <p:strVal val="#ppt_x"/>
                                          </p:val>
                                        </p:tav>
                                        <p:tav tm="100000">
                                          <p:val>
                                            <p:strVal val="#ppt_x"/>
                                          </p:val>
                                        </p:tav>
                                      </p:tavLst>
                                    </p:anim>
                                    <p:anim calcmode="lin" valueType="num">
                                      <p:cBhvr additive="base">
                                        <p:cTn id="26" dur="500" fill="hold"/>
                                        <p:tgtEl>
                                          <p:spTgt spid="573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Box 1">
            <a:extLst>
              <a:ext uri="{FF2B5EF4-FFF2-40B4-BE49-F238E27FC236}">
                <a16:creationId xmlns:a16="http://schemas.microsoft.com/office/drawing/2014/main" id="{9DC3E63B-CD9F-42AF-BFB1-CC5370579097}"/>
              </a:ext>
            </a:extLst>
          </p:cNvPr>
          <p:cNvSpPr txBox="1">
            <a:spLocks noChangeArrowheads="1"/>
          </p:cNvSpPr>
          <p:nvPr/>
        </p:nvSpPr>
        <p:spPr bwMode="auto">
          <a:xfrm>
            <a:off x="488950" y="2063750"/>
            <a:ext cx="3309938"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What is the minimum safe distance for an uncontrolled RF radiation environment from a station using a 446 MHz 5/8-wave ground plane vertical antenna at 10 watts?</a:t>
            </a:r>
          </a:p>
        </p:txBody>
      </p:sp>
      <p:sp>
        <p:nvSpPr>
          <p:cNvPr id="58370" name="Text Box 2">
            <a:extLst>
              <a:ext uri="{FF2B5EF4-FFF2-40B4-BE49-F238E27FC236}">
                <a16:creationId xmlns:a16="http://schemas.microsoft.com/office/drawing/2014/main" id="{E038F7E8-F51D-43A9-9B8E-A494D6A70178}"/>
              </a:ext>
            </a:extLst>
          </p:cNvPr>
          <p:cNvSpPr txBox="1">
            <a:spLocks noChangeArrowheads="1"/>
          </p:cNvSpPr>
          <p:nvPr/>
        </p:nvSpPr>
        <p:spPr bwMode="auto">
          <a:xfrm>
            <a:off x="184150" y="1098550"/>
            <a:ext cx="28448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3600" b="1" i="1"/>
              <a:t>Figure T0-2</a:t>
            </a:r>
          </a:p>
        </p:txBody>
      </p:sp>
      <p:grpSp>
        <p:nvGrpSpPr>
          <p:cNvPr id="58371" name="Group 3">
            <a:extLst>
              <a:ext uri="{FF2B5EF4-FFF2-40B4-BE49-F238E27FC236}">
                <a16:creationId xmlns:a16="http://schemas.microsoft.com/office/drawing/2014/main" id="{0E001B21-9A04-4D8F-A493-78BD72928C52}"/>
              </a:ext>
            </a:extLst>
          </p:cNvPr>
          <p:cNvGrpSpPr>
            <a:grpSpLocks/>
          </p:cNvGrpSpPr>
          <p:nvPr/>
        </p:nvGrpSpPr>
        <p:grpSpPr bwMode="auto">
          <a:xfrm>
            <a:off x="4214813" y="1698625"/>
            <a:ext cx="4527550" cy="3752850"/>
            <a:chOff x="2655" y="1070"/>
            <a:chExt cx="2852" cy="2364"/>
          </a:xfrm>
        </p:grpSpPr>
        <p:pic>
          <p:nvPicPr>
            <p:cNvPr id="58372" name="Picture 4">
              <a:extLst>
                <a:ext uri="{FF2B5EF4-FFF2-40B4-BE49-F238E27FC236}">
                  <a16:creationId xmlns:a16="http://schemas.microsoft.com/office/drawing/2014/main" id="{3058E554-17DF-49E2-912E-22DDF19CC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5" y="1070"/>
              <a:ext cx="2853" cy="236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8373" name="Oval 5">
              <a:extLst>
                <a:ext uri="{FF2B5EF4-FFF2-40B4-BE49-F238E27FC236}">
                  <a16:creationId xmlns:a16="http://schemas.microsoft.com/office/drawing/2014/main" id="{105C7F32-2441-45AA-9BB0-CD62906CAE92}"/>
                </a:ext>
              </a:extLst>
            </p:cNvPr>
            <p:cNvSpPr>
              <a:spLocks noChangeArrowheads="1"/>
            </p:cNvSpPr>
            <p:nvPr/>
          </p:nvSpPr>
          <p:spPr bwMode="auto">
            <a:xfrm>
              <a:off x="3223" y="1946"/>
              <a:ext cx="631" cy="162"/>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58374" name="Oval 6">
            <a:extLst>
              <a:ext uri="{FF2B5EF4-FFF2-40B4-BE49-F238E27FC236}">
                <a16:creationId xmlns:a16="http://schemas.microsoft.com/office/drawing/2014/main" id="{D34F54D3-8D5F-4B63-B732-879F2AC6DC18}"/>
              </a:ext>
            </a:extLst>
          </p:cNvPr>
          <p:cNvSpPr>
            <a:spLocks noChangeArrowheads="1"/>
          </p:cNvSpPr>
          <p:nvPr/>
        </p:nvSpPr>
        <p:spPr bwMode="auto">
          <a:xfrm>
            <a:off x="4530725" y="4714875"/>
            <a:ext cx="1001713" cy="25717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375" name="Oval 7">
            <a:extLst>
              <a:ext uri="{FF2B5EF4-FFF2-40B4-BE49-F238E27FC236}">
                <a16:creationId xmlns:a16="http://schemas.microsoft.com/office/drawing/2014/main" id="{3325D70A-824B-46EC-B948-24A184A7D16A}"/>
              </a:ext>
            </a:extLst>
          </p:cNvPr>
          <p:cNvSpPr>
            <a:spLocks noChangeArrowheads="1"/>
          </p:cNvSpPr>
          <p:nvPr/>
        </p:nvSpPr>
        <p:spPr bwMode="auto">
          <a:xfrm>
            <a:off x="7265988" y="4152900"/>
            <a:ext cx="1295400" cy="439738"/>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376" name="Oval 8">
            <a:extLst>
              <a:ext uri="{FF2B5EF4-FFF2-40B4-BE49-F238E27FC236}">
                <a16:creationId xmlns:a16="http://schemas.microsoft.com/office/drawing/2014/main" id="{3196F611-D53C-4D06-93DA-FC6FE44413B4}"/>
              </a:ext>
            </a:extLst>
          </p:cNvPr>
          <p:cNvSpPr>
            <a:spLocks noChangeArrowheads="1"/>
          </p:cNvSpPr>
          <p:nvPr/>
        </p:nvSpPr>
        <p:spPr bwMode="auto">
          <a:xfrm>
            <a:off x="7435850" y="4714875"/>
            <a:ext cx="1001713" cy="257175"/>
          </a:xfrm>
          <a:prstGeom prst="ellipse">
            <a:avLst/>
          </a:prstGeom>
          <a:noFill/>
          <a:ln w="36720">
            <a:solidFill>
              <a:srgbClr val="00AE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58371"/>
                                        </p:tgtEl>
                                        <p:attrNameLst>
                                          <p:attrName>style.visibility</p:attrName>
                                        </p:attrNameLst>
                                      </p:cBhvr>
                                      <p:to>
                                        <p:strVal val="visible"/>
                                      </p:to>
                                    </p:set>
                                    <p:anim calcmode="lin" valueType="num">
                                      <p:cBhvr additive="base">
                                        <p:cTn id="7" dur="500" fill="hold"/>
                                        <p:tgtEl>
                                          <p:spTgt spid="58371"/>
                                        </p:tgtEl>
                                        <p:attrNameLst>
                                          <p:attrName>ppt_x</p:attrName>
                                        </p:attrNameLst>
                                      </p:cBhvr>
                                      <p:tavLst>
                                        <p:tav tm="0">
                                          <p:val>
                                            <p:strVal val="1+#ppt_w/2"/>
                                          </p:val>
                                        </p:tav>
                                        <p:tav tm="100000">
                                          <p:val>
                                            <p:strVal val="#ppt_x"/>
                                          </p:val>
                                        </p:tav>
                                      </p:tavLst>
                                    </p:anim>
                                    <p:anim calcmode="lin" valueType="num">
                                      <p:cBhvr additive="base">
                                        <p:cTn id="8" dur="500" fill="hold"/>
                                        <p:tgtEl>
                                          <p:spTgt spid="5837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374"/>
                                        </p:tgtEl>
                                        <p:attrNameLst>
                                          <p:attrName>style.visibility</p:attrName>
                                        </p:attrNameLst>
                                      </p:cBhvr>
                                      <p:to>
                                        <p:strVal val="visible"/>
                                      </p:to>
                                    </p:set>
                                    <p:anim calcmode="lin" valueType="num">
                                      <p:cBhvr additive="base">
                                        <p:cTn id="13" dur="500" fill="hold"/>
                                        <p:tgtEl>
                                          <p:spTgt spid="58374"/>
                                        </p:tgtEl>
                                        <p:attrNameLst>
                                          <p:attrName>ppt_x</p:attrName>
                                        </p:attrNameLst>
                                      </p:cBhvr>
                                      <p:tavLst>
                                        <p:tav tm="0">
                                          <p:val>
                                            <p:strVal val="#ppt_x"/>
                                          </p:val>
                                        </p:tav>
                                        <p:tav tm="100000">
                                          <p:val>
                                            <p:strVal val="#ppt_x"/>
                                          </p:val>
                                        </p:tav>
                                      </p:tavLst>
                                    </p:anim>
                                    <p:anim calcmode="lin" valueType="num">
                                      <p:cBhvr additive="base">
                                        <p:cTn id="14" dur="500" fill="hold"/>
                                        <p:tgtEl>
                                          <p:spTgt spid="5837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375"/>
                                        </p:tgtEl>
                                        <p:attrNameLst>
                                          <p:attrName>style.visibility</p:attrName>
                                        </p:attrNameLst>
                                      </p:cBhvr>
                                      <p:to>
                                        <p:strVal val="visible"/>
                                      </p:to>
                                    </p:set>
                                    <p:anim calcmode="lin" valueType="num">
                                      <p:cBhvr additive="base">
                                        <p:cTn id="19" dur="500" fill="hold"/>
                                        <p:tgtEl>
                                          <p:spTgt spid="58375"/>
                                        </p:tgtEl>
                                        <p:attrNameLst>
                                          <p:attrName>ppt_x</p:attrName>
                                        </p:attrNameLst>
                                      </p:cBhvr>
                                      <p:tavLst>
                                        <p:tav tm="0">
                                          <p:val>
                                            <p:strVal val="#ppt_x"/>
                                          </p:val>
                                        </p:tav>
                                        <p:tav tm="100000">
                                          <p:val>
                                            <p:strVal val="#ppt_x"/>
                                          </p:val>
                                        </p:tav>
                                      </p:tavLst>
                                    </p:anim>
                                    <p:anim calcmode="lin" valueType="num">
                                      <p:cBhvr additive="base">
                                        <p:cTn id="20" dur="500" fill="hold"/>
                                        <p:tgtEl>
                                          <p:spTgt spid="5837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376"/>
                                        </p:tgtEl>
                                        <p:attrNameLst>
                                          <p:attrName>style.visibility</p:attrName>
                                        </p:attrNameLst>
                                      </p:cBhvr>
                                      <p:to>
                                        <p:strVal val="visible"/>
                                      </p:to>
                                    </p:set>
                                    <p:anim calcmode="lin" valueType="num">
                                      <p:cBhvr additive="base">
                                        <p:cTn id="25" dur="500" fill="hold"/>
                                        <p:tgtEl>
                                          <p:spTgt spid="58376"/>
                                        </p:tgtEl>
                                        <p:attrNameLst>
                                          <p:attrName>ppt_x</p:attrName>
                                        </p:attrNameLst>
                                      </p:cBhvr>
                                      <p:tavLst>
                                        <p:tav tm="0">
                                          <p:val>
                                            <p:strVal val="#ppt_x"/>
                                          </p:val>
                                        </p:tav>
                                        <p:tav tm="100000">
                                          <p:val>
                                            <p:strVal val="#ppt_x"/>
                                          </p:val>
                                        </p:tav>
                                      </p:tavLst>
                                    </p:anim>
                                    <p:anim calcmode="lin" valueType="num">
                                      <p:cBhvr additive="base">
                                        <p:cTn id="26" dur="500" fill="hold"/>
                                        <p:tgtEl>
                                          <p:spTgt spid="583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 Box 1">
            <a:extLst>
              <a:ext uri="{FF2B5EF4-FFF2-40B4-BE49-F238E27FC236}">
                <a16:creationId xmlns:a16="http://schemas.microsoft.com/office/drawing/2014/main" id="{B6A3A5DA-C7F4-4A9A-B063-B051726A11DC}"/>
              </a:ext>
            </a:extLst>
          </p:cNvPr>
          <p:cNvSpPr txBox="1">
            <a:spLocks noChangeArrowheads="1"/>
          </p:cNvSpPr>
          <p:nvPr/>
        </p:nvSpPr>
        <p:spPr bwMode="auto">
          <a:xfrm>
            <a:off x="354013" y="1831975"/>
            <a:ext cx="3125787"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a:t>What is the minimum safe distance for a controlled RF radiation environment from a station using a ½ wave dipole on 7 Mhz at 100 watts PEP?</a:t>
            </a:r>
          </a:p>
        </p:txBody>
      </p:sp>
      <p:grpSp>
        <p:nvGrpSpPr>
          <p:cNvPr id="59394" name="Group 2">
            <a:extLst>
              <a:ext uri="{FF2B5EF4-FFF2-40B4-BE49-F238E27FC236}">
                <a16:creationId xmlns:a16="http://schemas.microsoft.com/office/drawing/2014/main" id="{229DA993-EDC0-4FB5-9CF7-439FDBE752DB}"/>
              </a:ext>
            </a:extLst>
          </p:cNvPr>
          <p:cNvGrpSpPr>
            <a:grpSpLocks/>
          </p:cNvGrpSpPr>
          <p:nvPr/>
        </p:nvGrpSpPr>
        <p:grpSpPr bwMode="auto">
          <a:xfrm>
            <a:off x="3632200" y="1544638"/>
            <a:ext cx="5156200" cy="4108450"/>
            <a:chOff x="2288" y="973"/>
            <a:chExt cx="3248" cy="2588"/>
          </a:xfrm>
        </p:grpSpPr>
        <p:pic>
          <p:nvPicPr>
            <p:cNvPr id="59395" name="Picture 3">
              <a:extLst>
                <a:ext uri="{FF2B5EF4-FFF2-40B4-BE49-F238E27FC236}">
                  <a16:creationId xmlns:a16="http://schemas.microsoft.com/office/drawing/2014/main" id="{C49B0CA9-8BF5-4A2D-8D04-5F141D514B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8" y="973"/>
              <a:ext cx="3249" cy="2589"/>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9396" name="Oval 4">
              <a:extLst>
                <a:ext uri="{FF2B5EF4-FFF2-40B4-BE49-F238E27FC236}">
                  <a16:creationId xmlns:a16="http://schemas.microsoft.com/office/drawing/2014/main" id="{C8D738F1-5090-4620-9B82-8B0FB7755B8E}"/>
                </a:ext>
              </a:extLst>
            </p:cNvPr>
            <p:cNvSpPr>
              <a:spLocks noChangeArrowheads="1"/>
            </p:cNvSpPr>
            <p:nvPr/>
          </p:nvSpPr>
          <p:spPr bwMode="auto">
            <a:xfrm>
              <a:off x="2915" y="1946"/>
              <a:ext cx="631" cy="18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59397" name="Oval 5">
            <a:extLst>
              <a:ext uri="{FF2B5EF4-FFF2-40B4-BE49-F238E27FC236}">
                <a16:creationId xmlns:a16="http://schemas.microsoft.com/office/drawing/2014/main" id="{4A9CE8D2-538D-4C93-98AC-49546E3333DE}"/>
              </a:ext>
            </a:extLst>
          </p:cNvPr>
          <p:cNvSpPr>
            <a:spLocks noChangeArrowheads="1"/>
          </p:cNvSpPr>
          <p:nvPr/>
        </p:nvSpPr>
        <p:spPr bwMode="auto">
          <a:xfrm>
            <a:off x="4114800" y="4627563"/>
            <a:ext cx="1001713" cy="257175"/>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9398" name="Oval 6">
            <a:extLst>
              <a:ext uri="{FF2B5EF4-FFF2-40B4-BE49-F238E27FC236}">
                <a16:creationId xmlns:a16="http://schemas.microsoft.com/office/drawing/2014/main" id="{CD3894F9-E05B-4744-B596-AB30AEA9FA96}"/>
              </a:ext>
            </a:extLst>
          </p:cNvPr>
          <p:cNvSpPr>
            <a:spLocks noChangeArrowheads="1"/>
          </p:cNvSpPr>
          <p:nvPr/>
        </p:nvSpPr>
        <p:spPr bwMode="auto">
          <a:xfrm>
            <a:off x="5567363" y="4164013"/>
            <a:ext cx="1123950" cy="317500"/>
          </a:xfrm>
          <a:prstGeom prst="ellipse">
            <a:avLst/>
          </a:prstGeom>
          <a:noFill/>
          <a:ln w="3672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9399" name="Oval 7">
            <a:extLst>
              <a:ext uri="{FF2B5EF4-FFF2-40B4-BE49-F238E27FC236}">
                <a16:creationId xmlns:a16="http://schemas.microsoft.com/office/drawing/2014/main" id="{2B4D2EAD-FD1C-481B-8C07-DBE24DE3FEEE}"/>
              </a:ext>
            </a:extLst>
          </p:cNvPr>
          <p:cNvSpPr>
            <a:spLocks noChangeArrowheads="1"/>
          </p:cNvSpPr>
          <p:nvPr/>
        </p:nvSpPr>
        <p:spPr bwMode="auto">
          <a:xfrm>
            <a:off x="5605463" y="4627563"/>
            <a:ext cx="1001712" cy="257175"/>
          </a:xfrm>
          <a:prstGeom prst="ellipse">
            <a:avLst/>
          </a:prstGeom>
          <a:noFill/>
          <a:ln w="36720">
            <a:solidFill>
              <a:srgbClr val="00AE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9400" name="Text Box 8">
            <a:extLst>
              <a:ext uri="{FF2B5EF4-FFF2-40B4-BE49-F238E27FC236}">
                <a16:creationId xmlns:a16="http://schemas.microsoft.com/office/drawing/2014/main" id="{155013C1-D262-45A3-9DC1-F70D439EBC8D}"/>
              </a:ext>
            </a:extLst>
          </p:cNvPr>
          <p:cNvSpPr txBox="1">
            <a:spLocks noChangeArrowheads="1"/>
          </p:cNvSpPr>
          <p:nvPr/>
        </p:nvSpPr>
        <p:spPr bwMode="auto">
          <a:xfrm>
            <a:off x="182563" y="1098550"/>
            <a:ext cx="28448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3600" b="1" i="1"/>
              <a:t>Figure T0-2</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59394"/>
                                        </p:tgtEl>
                                        <p:attrNameLst>
                                          <p:attrName>style.visibility</p:attrName>
                                        </p:attrNameLst>
                                      </p:cBhvr>
                                      <p:to>
                                        <p:strVal val="visible"/>
                                      </p:to>
                                    </p:set>
                                    <p:anim calcmode="lin" valueType="num">
                                      <p:cBhvr additive="base">
                                        <p:cTn id="7" dur="500" fill="hold"/>
                                        <p:tgtEl>
                                          <p:spTgt spid="59394"/>
                                        </p:tgtEl>
                                        <p:attrNameLst>
                                          <p:attrName>ppt_x</p:attrName>
                                        </p:attrNameLst>
                                      </p:cBhvr>
                                      <p:tavLst>
                                        <p:tav tm="0">
                                          <p:val>
                                            <p:strVal val="1+#ppt_w/2"/>
                                          </p:val>
                                        </p:tav>
                                        <p:tav tm="100000">
                                          <p:val>
                                            <p:strVal val="#ppt_x"/>
                                          </p:val>
                                        </p:tav>
                                      </p:tavLst>
                                    </p:anim>
                                    <p:anim calcmode="lin" valueType="num">
                                      <p:cBhvr additive="base">
                                        <p:cTn id="8" dur="500" fill="hold"/>
                                        <p:tgtEl>
                                          <p:spTgt spid="5939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9397"/>
                                        </p:tgtEl>
                                        <p:attrNameLst>
                                          <p:attrName>style.visibility</p:attrName>
                                        </p:attrNameLst>
                                      </p:cBhvr>
                                      <p:to>
                                        <p:strVal val="visible"/>
                                      </p:to>
                                    </p:set>
                                    <p:anim calcmode="lin" valueType="num">
                                      <p:cBhvr additive="base">
                                        <p:cTn id="13" dur="500" fill="hold"/>
                                        <p:tgtEl>
                                          <p:spTgt spid="59397"/>
                                        </p:tgtEl>
                                        <p:attrNameLst>
                                          <p:attrName>ppt_x</p:attrName>
                                        </p:attrNameLst>
                                      </p:cBhvr>
                                      <p:tavLst>
                                        <p:tav tm="0">
                                          <p:val>
                                            <p:strVal val="#ppt_x"/>
                                          </p:val>
                                        </p:tav>
                                        <p:tav tm="100000">
                                          <p:val>
                                            <p:strVal val="#ppt_x"/>
                                          </p:val>
                                        </p:tav>
                                      </p:tavLst>
                                    </p:anim>
                                    <p:anim calcmode="lin" valueType="num">
                                      <p:cBhvr additive="base">
                                        <p:cTn id="14" dur="500" fill="hold"/>
                                        <p:tgtEl>
                                          <p:spTgt spid="5939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59398"/>
                                        </p:tgtEl>
                                        <p:attrNameLst>
                                          <p:attrName>style.visibility</p:attrName>
                                        </p:attrNameLst>
                                      </p:cBhvr>
                                      <p:to>
                                        <p:strVal val="visible"/>
                                      </p:to>
                                    </p:set>
                                    <p:anim calcmode="lin" valueType="num">
                                      <p:cBhvr additive="base">
                                        <p:cTn id="19" dur="500" fill="hold"/>
                                        <p:tgtEl>
                                          <p:spTgt spid="59398"/>
                                        </p:tgtEl>
                                        <p:attrNameLst>
                                          <p:attrName>ppt_x</p:attrName>
                                        </p:attrNameLst>
                                      </p:cBhvr>
                                      <p:tavLst>
                                        <p:tav tm="0">
                                          <p:val>
                                            <p:strVal val="1+#ppt_w/2"/>
                                          </p:val>
                                        </p:tav>
                                        <p:tav tm="100000">
                                          <p:val>
                                            <p:strVal val="#ppt_x"/>
                                          </p:val>
                                        </p:tav>
                                      </p:tavLst>
                                    </p:anim>
                                    <p:anim calcmode="lin" valueType="num">
                                      <p:cBhvr additive="base">
                                        <p:cTn id="20" dur="500" fill="hold"/>
                                        <p:tgtEl>
                                          <p:spTgt spid="5939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9399"/>
                                        </p:tgtEl>
                                        <p:attrNameLst>
                                          <p:attrName>style.visibility</p:attrName>
                                        </p:attrNameLst>
                                      </p:cBhvr>
                                      <p:to>
                                        <p:strVal val="visible"/>
                                      </p:to>
                                    </p:set>
                                    <p:anim calcmode="lin" valueType="num">
                                      <p:cBhvr additive="base">
                                        <p:cTn id="25" dur="500" fill="hold"/>
                                        <p:tgtEl>
                                          <p:spTgt spid="59399"/>
                                        </p:tgtEl>
                                        <p:attrNameLst>
                                          <p:attrName>ppt_x</p:attrName>
                                        </p:attrNameLst>
                                      </p:cBhvr>
                                      <p:tavLst>
                                        <p:tav tm="0">
                                          <p:val>
                                            <p:strVal val="#ppt_x"/>
                                          </p:val>
                                        </p:tav>
                                        <p:tav tm="100000">
                                          <p:val>
                                            <p:strVal val="#ppt_x"/>
                                          </p:val>
                                        </p:tav>
                                      </p:tavLst>
                                    </p:anim>
                                    <p:anim calcmode="lin" valueType="num">
                                      <p:cBhvr additive="base">
                                        <p:cTn id="26" dur="500" fill="hold"/>
                                        <p:tgtEl>
                                          <p:spTgt spid="593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a:extLst>
              <a:ext uri="{FF2B5EF4-FFF2-40B4-BE49-F238E27FC236}">
                <a16:creationId xmlns:a16="http://schemas.microsoft.com/office/drawing/2014/main" id="{9B4B79BE-4575-4A6D-8A5D-D8E93CDB346E}"/>
              </a:ext>
            </a:extLst>
          </p:cNvPr>
          <p:cNvSpPr>
            <a:spLocks noGrp="1" noChangeArrowheads="1"/>
          </p:cNvSpPr>
          <p:nvPr>
            <p:ph type="title" idx="4294967295"/>
          </p:nvPr>
        </p:nvSpPr>
        <p:spPr>
          <a:xfrm>
            <a:off x="246063" y="930275"/>
            <a:ext cx="85217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http://n5xu.ae.utexas.edu/rfsafety/</a:t>
            </a:r>
          </a:p>
        </p:txBody>
      </p:sp>
      <p:pic>
        <p:nvPicPr>
          <p:cNvPr id="60418" name="Picture 2">
            <a:extLst>
              <a:ext uri="{FF2B5EF4-FFF2-40B4-BE49-F238E27FC236}">
                <a16:creationId xmlns:a16="http://schemas.microsoft.com/office/drawing/2014/main" id="{E4AF11A9-CA62-40E8-8581-4226BEA033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8088" y="2200275"/>
            <a:ext cx="3667125" cy="36099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60419" name="Picture 3">
            <a:extLst>
              <a:ext uri="{FF2B5EF4-FFF2-40B4-BE49-F238E27FC236}">
                <a16:creationId xmlns:a16="http://schemas.microsoft.com/office/drawing/2014/main" id="{2CC029DA-63CF-4A47-BAF7-1BDC94464D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925" y="2211388"/>
            <a:ext cx="4429125" cy="36861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60420" name="Text Box 4">
            <a:extLst>
              <a:ext uri="{FF2B5EF4-FFF2-40B4-BE49-F238E27FC236}">
                <a16:creationId xmlns:a16="http://schemas.microsoft.com/office/drawing/2014/main" id="{69B535FD-6D10-4DFC-BF67-0DA26CF970F2}"/>
              </a:ext>
            </a:extLst>
          </p:cNvPr>
          <p:cNvSpPr txBox="1">
            <a:spLocks noChangeArrowheads="1"/>
          </p:cNvSpPr>
          <p:nvPr/>
        </p:nvSpPr>
        <p:spPr bwMode="auto">
          <a:xfrm>
            <a:off x="793750" y="5972175"/>
            <a:ext cx="7119938"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725"/>
              </a:spcBef>
              <a:buClr>
                <a:srgbClr val="FFFFCC"/>
              </a:buClr>
              <a:buSzPct val="100000"/>
              <a:buFont typeface="Times New Roman" panose="02020603050405020304" pitchFamily="18" charset="0"/>
              <a:buNone/>
            </a:pPr>
            <a:r>
              <a:rPr lang="en-GB" altLang="en-US" sz="2200"/>
              <a:t>When using a computer to model RF fields the ground interactions must be taken into account.</a:t>
            </a:r>
          </a:p>
        </p:txBody>
      </p:sp>
      <p:sp>
        <p:nvSpPr>
          <p:cNvPr id="60421" name="Oval 5">
            <a:extLst>
              <a:ext uri="{FF2B5EF4-FFF2-40B4-BE49-F238E27FC236}">
                <a16:creationId xmlns:a16="http://schemas.microsoft.com/office/drawing/2014/main" id="{28D48AD3-684E-4611-92EE-90BBE5777089}"/>
              </a:ext>
            </a:extLst>
          </p:cNvPr>
          <p:cNvSpPr>
            <a:spLocks noChangeArrowheads="1"/>
          </p:cNvSpPr>
          <p:nvPr/>
        </p:nvSpPr>
        <p:spPr bwMode="auto">
          <a:xfrm>
            <a:off x="1917700" y="5532438"/>
            <a:ext cx="2284413" cy="452437"/>
          </a:xfrm>
          <a:prstGeom prst="ellipse">
            <a:avLst/>
          </a:prstGeom>
          <a:noFill/>
          <a:ln w="2736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a:extLst>
              <a:ext uri="{FF2B5EF4-FFF2-40B4-BE49-F238E27FC236}">
                <a16:creationId xmlns:a16="http://schemas.microsoft.com/office/drawing/2014/main" id="{9C163C78-AA03-4B48-A378-D29D876D00EB}"/>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Antenna &amp; Height Comparison</a:t>
            </a:r>
          </a:p>
        </p:txBody>
      </p:sp>
      <p:pic>
        <p:nvPicPr>
          <p:cNvPr id="61442" name="Picture 2">
            <a:extLst>
              <a:ext uri="{FF2B5EF4-FFF2-40B4-BE49-F238E27FC236}">
                <a16:creationId xmlns:a16="http://schemas.microsoft.com/office/drawing/2014/main" id="{6709F5D5-2405-407C-AC33-F0DB2B0F93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3" y="2039938"/>
            <a:ext cx="3752850" cy="19526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61443" name="Text Box 3">
            <a:extLst>
              <a:ext uri="{FF2B5EF4-FFF2-40B4-BE49-F238E27FC236}">
                <a16:creationId xmlns:a16="http://schemas.microsoft.com/office/drawing/2014/main" id="{DEF86257-2960-4888-B1CB-6FBDA38CF8A1}"/>
              </a:ext>
            </a:extLst>
          </p:cNvPr>
          <p:cNvSpPr txBox="1">
            <a:spLocks noChangeArrowheads="1"/>
          </p:cNvSpPr>
          <p:nvPr/>
        </p:nvSpPr>
        <p:spPr bwMode="auto">
          <a:xfrm>
            <a:off x="1416050" y="2185988"/>
            <a:ext cx="12827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2200">
                <a:solidFill>
                  <a:srgbClr val="FF0000"/>
                </a:solidFill>
              </a:rPr>
              <a:t>Dipole</a:t>
            </a:r>
          </a:p>
        </p:txBody>
      </p:sp>
      <p:pic>
        <p:nvPicPr>
          <p:cNvPr id="61444" name="Picture 4">
            <a:extLst>
              <a:ext uri="{FF2B5EF4-FFF2-40B4-BE49-F238E27FC236}">
                <a16:creationId xmlns:a16="http://schemas.microsoft.com/office/drawing/2014/main" id="{8E4CA7B2-BF02-43D2-9EA5-C226FD2FDF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8525" y="2005013"/>
            <a:ext cx="3724275" cy="20478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61445" name="Text Box 5">
            <a:extLst>
              <a:ext uri="{FF2B5EF4-FFF2-40B4-BE49-F238E27FC236}">
                <a16:creationId xmlns:a16="http://schemas.microsoft.com/office/drawing/2014/main" id="{174F17A7-7CCB-44F2-BE18-813E19D5249E}"/>
              </a:ext>
            </a:extLst>
          </p:cNvPr>
          <p:cNvSpPr txBox="1">
            <a:spLocks noChangeArrowheads="1"/>
          </p:cNvSpPr>
          <p:nvPr/>
        </p:nvSpPr>
        <p:spPr bwMode="auto">
          <a:xfrm>
            <a:off x="5934075" y="2222500"/>
            <a:ext cx="12827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2200">
                <a:solidFill>
                  <a:srgbClr val="FF0000"/>
                </a:solidFill>
              </a:rPr>
              <a:t>Loop</a:t>
            </a:r>
          </a:p>
        </p:txBody>
      </p:sp>
      <p:pic>
        <p:nvPicPr>
          <p:cNvPr id="61446" name="Picture 6">
            <a:extLst>
              <a:ext uri="{FF2B5EF4-FFF2-40B4-BE49-F238E27FC236}">
                <a16:creationId xmlns:a16="http://schemas.microsoft.com/office/drawing/2014/main" id="{01AFE875-89EB-4594-B53E-9A53D01741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313" y="4324350"/>
            <a:ext cx="3714750" cy="20002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61447" name="Text Box 7">
            <a:extLst>
              <a:ext uri="{FF2B5EF4-FFF2-40B4-BE49-F238E27FC236}">
                <a16:creationId xmlns:a16="http://schemas.microsoft.com/office/drawing/2014/main" id="{C1BFE18E-67C3-4AC7-9714-5607C5148263}"/>
              </a:ext>
            </a:extLst>
          </p:cNvPr>
          <p:cNvSpPr txBox="1">
            <a:spLocks noChangeArrowheads="1"/>
          </p:cNvSpPr>
          <p:nvPr/>
        </p:nvSpPr>
        <p:spPr bwMode="auto">
          <a:xfrm>
            <a:off x="1538288" y="4518025"/>
            <a:ext cx="12827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2200">
                <a:solidFill>
                  <a:srgbClr val="FF0000"/>
                </a:solidFill>
              </a:rPr>
              <a:t>Quad</a:t>
            </a:r>
          </a:p>
        </p:txBody>
      </p:sp>
      <p:pic>
        <p:nvPicPr>
          <p:cNvPr id="61448" name="Picture 8">
            <a:extLst>
              <a:ext uri="{FF2B5EF4-FFF2-40B4-BE49-F238E27FC236}">
                <a16:creationId xmlns:a16="http://schemas.microsoft.com/office/drawing/2014/main" id="{90470DBD-E84D-4D21-BDC8-B61BEEC8E0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4238" y="4305300"/>
            <a:ext cx="3752850" cy="20383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61449" name="Text Box 9">
            <a:extLst>
              <a:ext uri="{FF2B5EF4-FFF2-40B4-BE49-F238E27FC236}">
                <a16:creationId xmlns:a16="http://schemas.microsoft.com/office/drawing/2014/main" id="{AF6DD1CC-D36D-4B7E-A38A-FD3DBFC504D6}"/>
              </a:ext>
            </a:extLst>
          </p:cNvPr>
          <p:cNvSpPr txBox="1">
            <a:spLocks noChangeArrowheads="1"/>
          </p:cNvSpPr>
          <p:nvPr/>
        </p:nvSpPr>
        <p:spPr bwMode="auto">
          <a:xfrm>
            <a:off x="5995988" y="4530725"/>
            <a:ext cx="12827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2200">
                <a:solidFill>
                  <a:srgbClr val="FF0000"/>
                </a:solidFill>
              </a:rPr>
              <a:t>Yagi</a:t>
            </a:r>
          </a:p>
        </p:txBody>
      </p:sp>
      <p:sp>
        <p:nvSpPr>
          <p:cNvPr id="61450" name="Text Box 10">
            <a:extLst>
              <a:ext uri="{FF2B5EF4-FFF2-40B4-BE49-F238E27FC236}">
                <a16:creationId xmlns:a16="http://schemas.microsoft.com/office/drawing/2014/main" id="{D02FD14C-C8E8-4B1E-B659-0D06E2B92071}"/>
              </a:ext>
            </a:extLst>
          </p:cNvPr>
          <p:cNvSpPr txBox="1">
            <a:spLocks noChangeArrowheads="1"/>
          </p:cNvSpPr>
          <p:nvPr/>
        </p:nvSpPr>
        <p:spPr bwMode="auto">
          <a:xfrm>
            <a:off x="4017963" y="2917825"/>
            <a:ext cx="68421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2000">
                <a:solidFill>
                  <a:srgbClr val="FF0000"/>
                </a:solidFill>
              </a:rPr>
              <a:t>(5m)</a:t>
            </a:r>
          </a:p>
        </p:txBody>
      </p:sp>
      <p:sp>
        <p:nvSpPr>
          <p:cNvPr id="61451" name="Text Box 11">
            <a:extLst>
              <a:ext uri="{FF2B5EF4-FFF2-40B4-BE49-F238E27FC236}">
                <a16:creationId xmlns:a16="http://schemas.microsoft.com/office/drawing/2014/main" id="{F3A58DC1-D9F7-484C-99AE-34A8F231C8A9}"/>
              </a:ext>
            </a:extLst>
          </p:cNvPr>
          <p:cNvSpPr txBox="1">
            <a:spLocks noChangeArrowheads="1"/>
          </p:cNvSpPr>
          <p:nvPr/>
        </p:nvSpPr>
        <p:spPr bwMode="auto">
          <a:xfrm>
            <a:off x="8388350" y="2955925"/>
            <a:ext cx="68421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2000">
                <a:solidFill>
                  <a:srgbClr val="FF0000"/>
                </a:solidFill>
              </a:rPr>
              <a:t>(30m)</a:t>
            </a:r>
          </a:p>
        </p:txBody>
      </p:sp>
      <p:sp>
        <p:nvSpPr>
          <p:cNvPr id="61452" name="Text Box 12">
            <a:extLst>
              <a:ext uri="{FF2B5EF4-FFF2-40B4-BE49-F238E27FC236}">
                <a16:creationId xmlns:a16="http://schemas.microsoft.com/office/drawing/2014/main" id="{3ACED509-76B3-4A36-963D-F971D07674CA}"/>
              </a:ext>
            </a:extLst>
          </p:cNvPr>
          <p:cNvSpPr txBox="1">
            <a:spLocks noChangeArrowheads="1"/>
          </p:cNvSpPr>
          <p:nvPr/>
        </p:nvSpPr>
        <p:spPr bwMode="auto">
          <a:xfrm>
            <a:off x="4041775" y="5251450"/>
            <a:ext cx="68421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2000">
                <a:solidFill>
                  <a:srgbClr val="FF0000"/>
                </a:solidFill>
              </a:rPr>
              <a:t>(30m)</a:t>
            </a:r>
          </a:p>
        </p:txBody>
      </p:sp>
      <p:sp>
        <p:nvSpPr>
          <p:cNvPr id="61453" name="Text Box 13">
            <a:extLst>
              <a:ext uri="{FF2B5EF4-FFF2-40B4-BE49-F238E27FC236}">
                <a16:creationId xmlns:a16="http://schemas.microsoft.com/office/drawing/2014/main" id="{C7D89B4F-E081-4FC2-8820-073674D03CC5}"/>
              </a:ext>
            </a:extLst>
          </p:cNvPr>
          <p:cNvSpPr txBox="1">
            <a:spLocks noChangeArrowheads="1"/>
          </p:cNvSpPr>
          <p:nvPr/>
        </p:nvSpPr>
        <p:spPr bwMode="auto">
          <a:xfrm>
            <a:off x="8459788" y="5264150"/>
            <a:ext cx="68421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2000">
                <a:solidFill>
                  <a:srgbClr val="FF0000"/>
                </a:solidFill>
              </a:rPr>
              <a:t>(30m)</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a:extLst>
              <a:ext uri="{FF2B5EF4-FFF2-40B4-BE49-F238E27FC236}">
                <a16:creationId xmlns:a16="http://schemas.microsoft.com/office/drawing/2014/main" id="{0FEF8081-7529-426D-9869-705F25FDCCD5}"/>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RF Safety for Dummies</a:t>
            </a:r>
          </a:p>
        </p:txBody>
      </p:sp>
      <p:sp>
        <p:nvSpPr>
          <p:cNvPr id="62466" name="Rectangle 2">
            <a:extLst>
              <a:ext uri="{FF2B5EF4-FFF2-40B4-BE49-F238E27FC236}">
                <a16:creationId xmlns:a16="http://schemas.microsoft.com/office/drawing/2014/main" id="{CD0290F0-F07E-4ABF-9A89-6DA64FE85EDB}"/>
              </a:ext>
            </a:extLst>
          </p:cNvPr>
          <p:cNvSpPr>
            <a:spLocks noGrp="1" noChangeArrowheads="1"/>
          </p:cNvSpPr>
          <p:nvPr>
            <p:ph type="body" idx="4294967295"/>
          </p:nvPr>
        </p:nvSpPr>
        <p:spPr>
          <a:xfrm>
            <a:off x="685800" y="2770188"/>
            <a:ext cx="7772400" cy="1943100"/>
          </a:xfrm>
          <a:ln/>
        </p:spPr>
        <p:txBody>
          <a:bodyPr lIns="92160" tIns="46080" rIns="92160" bIns="46080"/>
          <a:lstStyle/>
          <a:p>
            <a:pPr marL="0" indent="0" algn="ctr">
              <a:buFont typeface="StarSymbol" charset="0"/>
              <a:buNone/>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altLang="en-US">
                <a:solidFill>
                  <a:srgbClr val="FF0000"/>
                </a:solidFill>
              </a:rPr>
              <a:t>Don't stand near or touch a transmitting antenna when it is being fed with 1500 watts of RF energy!</a:t>
            </a:r>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a:extLst>
              <a:ext uri="{FF2B5EF4-FFF2-40B4-BE49-F238E27FC236}">
                <a16:creationId xmlns:a16="http://schemas.microsoft.com/office/drawing/2014/main" id="{1D694B9F-41D2-4A83-BECF-D3BF00BD79E9}"/>
              </a:ext>
            </a:extLst>
          </p:cNvPr>
          <p:cNvSpPr>
            <a:spLocks noGrp="1" noChangeArrowheads="1"/>
          </p:cNvSpPr>
          <p:nvPr>
            <p:ph type="title"/>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Homework</a:t>
            </a:r>
          </a:p>
        </p:txBody>
      </p:sp>
      <p:sp>
        <p:nvSpPr>
          <p:cNvPr id="63490" name="Rectangle 2">
            <a:extLst>
              <a:ext uri="{FF2B5EF4-FFF2-40B4-BE49-F238E27FC236}">
                <a16:creationId xmlns:a16="http://schemas.microsoft.com/office/drawing/2014/main" id="{7BA20E1B-5BC1-44D1-B4AB-D3727337B7A0}"/>
              </a:ext>
            </a:extLst>
          </p:cNvPr>
          <p:cNvSpPr>
            <a:spLocks noGrp="1" noChangeArrowheads="1"/>
          </p:cNvSpPr>
          <p:nvPr>
            <p:ph type="body" idx="1"/>
          </p:nvPr>
        </p:nvSpPr>
        <p:spPr>
          <a:xfrm>
            <a:off x="685800" y="2147888"/>
            <a:ext cx="7772400" cy="2795587"/>
          </a:xfrm>
          <a:ln/>
        </p:spPr>
        <p:txBody>
          <a:bodyPr/>
          <a:lstStyle/>
          <a:p>
            <a:pPr>
              <a:lnSpc>
                <a:spcPct val="90000"/>
              </a:lnSpc>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Study Subelements T9 &amp; T10 of the question pool.</a:t>
            </a:r>
          </a:p>
          <a:p>
            <a:pPr lvl="1">
              <a:lnSpc>
                <a:spcPct val="90000"/>
              </a:lnSpc>
              <a:buSzPct val="60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500" b="1"/>
              <a:t>Read the </a:t>
            </a:r>
            <a:r>
              <a:rPr lang="en-GB" altLang="en-US" sz="2500" b="1" i="1" u="sng"/>
              <a:t>Question</a:t>
            </a:r>
            <a:r>
              <a:rPr lang="en-GB" altLang="en-US" sz="2500" b="1"/>
              <a:t> and the </a:t>
            </a:r>
            <a:r>
              <a:rPr lang="en-GB" altLang="en-US" sz="2500" b="1" i="1" u="sng"/>
              <a:t>Answer</a:t>
            </a:r>
            <a:r>
              <a:rPr lang="en-GB" altLang="en-US" sz="2500" b="1"/>
              <a:t> Three Times.</a:t>
            </a:r>
          </a:p>
          <a:p>
            <a:pPr>
              <a:lnSpc>
                <a:spcPct val="90000"/>
              </a:lnSpc>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Read Chapters 9 &amp; 10 in “Now You're Talking”.</a:t>
            </a:r>
          </a:p>
          <a:p>
            <a:pPr>
              <a:lnSpc>
                <a:spcPct val="90000"/>
              </a:lnSpc>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Read the handout “Additional Information for Amateurs Completing Form 605”.</a:t>
            </a:r>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2504</Words>
  <Application>Microsoft Office PowerPoint</Application>
  <PresentationFormat>On-screen Show (4:3)</PresentationFormat>
  <Paragraphs>262</Paragraphs>
  <Slides>58</Slides>
  <Notes>58</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0</vt:i4>
      </vt:variant>
      <vt:variant>
        <vt:lpstr>Slide Titles</vt:lpstr>
      </vt:variant>
      <vt:variant>
        <vt:i4>58</vt:i4>
      </vt:variant>
    </vt:vector>
  </HeadingPairs>
  <TitlesOfParts>
    <vt:vector size="65" baseType="lpstr">
      <vt:lpstr>Times New Roman</vt:lpstr>
      <vt:lpstr>Tahoma</vt:lpstr>
      <vt:lpstr>StarSymbol</vt:lpstr>
      <vt:lpstr>Arial</vt:lpstr>
      <vt:lpstr>Default Design</vt:lpstr>
      <vt:lpstr>Default Design</vt:lpstr>
      <vt:lpstr>Default Design</vt:lpstr>
      <vt:lpstr>Technician Licensing Class</vt:lpstr>
      <vt:lpstr>Quiz  Subelement T8</vt:lpstr>
      <vt:lpstr>Special Operations  Subelement T9</vt:lpstr>
      <vt:lpstr>Repeaters</vt:lpstr>
      <vt:lpstr>Repeaters</vt:lpstr>
      <vt:lpstr>Repeater Operation</vt:lpstr>
      <vt:lpstr>Repeater Access</vt:lpstr>
      <vt:lpstr>Repeater Operation</vt:lpstr>
      <vt:lpstr>Using a Repeater</vt:lpstr>
      <vt:lpstr>Using a Repeater</vt:lpstr>
      <vt:lpstr>Autopatch</vt:lpstr>
      <vt:lpstr>Repeater Coordination</vt:lpstr>
      <vt:lpstr>Simplex Operation</vt:lpstr>
      <vt:lpstr>Satellites</vt:lpstr>
      <vt:lpstr>Satellites</vt:lpstr>
      <vt:lpstr>EME (Moonbounce)</vt:lpstr>
      <vt:lpstr>Image - ATV</vt:lpstr>
      <vt:lpstr>Image - SSTV</vt:lpstr>
      <vt:lpstr>Beacons</vt:lpstr>
      <vt:lpstr>More About Beacons</vt:lpstr>
      <vt:lpstr>Telecommand</vt:lpstr>
      <vt:lpstr>Electrical, Antenna Structure, &amp; RF Safety Practices  Subelement T0 </vt:lpstr>
      <vt:lpstr>Safety</vt:lpstr>
      <vt:lpstr>It Just Kills Me...</vt:lpstr>
      <vt:lpstr>Ground Everything</vt:lpstr>
      <vt:lpstr>Open &amp; Short Circuits</vt:lpstr>
      <vt:lpstr>The Fuse</vt:lpstr>
      <vt:lpstr>High Voltage Safety</vt:lpstr>
      <vt:lpstr>Three Wire Plug</vt:lpstr>
      <vt:lpstr>Tower Safety</vt:lpstr>
      <vt:lpstr>More Tower Safety</vt:lpstr>
      <vt:lpstr>Antenna Safety</vt:lpstr>
      <vt:lpstr>Lightning</vt:lpstr>
      <vt:lpstr>RF Exposure Safety</vt:lpstr>
      <vt:lpstr>Two Types of Radiation</vt:lpstr>
      <vt:lpstr>RF and the Human Body</vt:lpstr>
      <vt:lpstr>FCC RF Exposure Regulations</vt:lpstr>
      <vt:lpstr>FCC RF Exposure Regulations</vt:lpstr>
      <vt:lpstr>Who is Exempt?</vt:lpstr>
      <vt:lpstr>Mobile &amp; Hand-held Considerations</vt:lpstr>
      <vt:lpstr>Controlled and Uncontrolled Environments</vt:lpstr>
      <vt:lpstr>Exposure Averaging Times</vt:lpstr>
      <vt:lpstr>Measurement Units</vt:lpstr>
      <vt:lpstr>Near Field &amp; Far Field</vt:lpstr>
      <vt:lpstr>Determining RF Power Densities</vt:lpstr>
      <vt:lpstr>RF Safety &amp; Duty Cycle</vt:lpstr>
      <vt:lpstr>RF Exposure Limit Factors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http://n5xu.ae.utexas.edu/rfsafety/</vt:lpstr>
      <vt:lpstr>Antenna &amp; Height Comparison</vt:lpstr>
      <vt:lpstr>RF Safety for Dummies</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Technician Licensing Class</dc:title>
  <dc:creator>Alan Sewell</dc:creator>
  <dc:description>Some graphics &amp; slides adapted from "One Day Technician Class" by David A. Heupel WE4RA, "Short Course for the Amateur Radio Technician License Element 2" by Richie Allen KC5NZR, and "Introduction to the World of Amateur Radio All You Need to Get Your Amateur Radio License" by Lilburn Smith W5KQJ.</dc:description>
  <cp:lastModifiedBy>David Morrisson</cp:lastModifiedBy>
  <cp:revision>6</cp:revision>
  <dcterms:modified xsi:type="dcterms:W3CDTF">2018-08-25T16:24:38Z</dcterms:modified>
</cp:coreProperties>
</file>